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3"/>
    <p:sldMasterId id="2147483672" r:id="rId4"/>
    <p:sldMasterId id="2147483682" r:id="rId5"/>
  </p:sldMasterIdLst>
  <p:notesMasterIdLst>
    <p:notesMasterId r:id="rId8"/>
  </p:notesMasterIdLst>
  <p:handoutMasterIdLst>
    <p:handoutMasterId r:id="rId37"/>
  </p:handoutMasterIdLst>
  <p:sldIdLst>
    <p:sldId id="1466" r:id="rId6"/>
    <p:sldId id="1328" r:id="rId7"/>
    <p:sldId id="1329" r:id="rId9"/>
    <p:sldId id="1361" r:id="rId10"/>
    <p:sldId id="1360" r:id="rId11"/>
    <p:sldId id="1417" r:id="rId12"/>
    <p:sldId id="1418" r:id="rId13"/>
    <p:sldId id="1332" r:id="rId14"/>
    <p:sldId id="1444" r:id="rId15"/>
    <p:sldId id="1445" r:id="rId16"/>
    <p:sldId id="1397" r:id="rId17"/>
    <p:sldId id="1446" r:id="rId18"/>
    <p:sldId id="1362" r:id="rId19"/>
    <p:sldId id="1330" r:id="rId20"/>
    <p:sldId id="1391" r:id="rId21"/>
    <p:sldId id="1394" r:id="rId22"/>
    <p:sldId id="1395" r:id="rId23"/>
    <p:sldId id="1331" r:id="rId24"/>
    <p:sldId id="1143" r:id="rId25"/>
    <p:sldId id="1152" r:id="rId26"/>
    <p:sldId id="1228" r:id="rId27"/>
    <p:sldId id="1151" r:id="rId28"/>
    <p:sldId id="1156" r:id="rId29"/>
    <p:sldId id="1227" r:id="rId30"/>
    <p:sldId id="1333" r:id="rId31"/>
    <p:sldId id="1295" r:id="rId32"/>
    <p:sldId id="1197" r:id="rId33"/>
    <p:sldId id="1440" r:id="rId34"/>
    <p:sldId id="1443" r:id="rId35"/>
    <p:sldId id="1334" r:id="rId36"/>
  </p:sldIdLst>
  <p:sldSz cx="12192000" cy="6858000"/>
  <p:notesSz cx="6858000" cy="9144000"/>
  <p:embeddedFontLst>
    <p:embeddedFont>
      <p:font typeface="微软雅黑" panose="020B0503020204020204" charset="-122"/>
      <p:regular r:id="rId42"/>
    </p:embeddedFont>
    <p:embeddedFont>
      <p:font typeface="Calibri" panose="020F0502020204030204" charset="0"/>
      <p:regular r:id="rId43"/>
      <p:bold r:id="rId44"/>
      <p:italic r:id="rId45"/>
      <p:boldItalic r:id="rId46"/>
    </p:embeddedFont>
    <p:embeddedFont>
      <p:font typeface="等线" panose="02010600030101010101" charset="-122"/>
      <p:regular r:id="rId47"/>
    </p:embeddedFont>
    <p:embeddedFont>
      <p:font typeface="Calibri Light" panose="020F0302020204030204" charset="0"/>
      <p:regular r:id="rId48"/>
      <p:italic r:id="rId49"/>
    </p:embeddedFont>
    <p:embeddedFont>
      <p:font typeface="黑体" panose="02010609060101010101" charset="-122"/>
      <p:regular r:id="rId50"/>
    </p:embeddedFont>
    <p:embeddedFont>
      <p:font typeface="华文新魏" panose="02010800040101010101" pitchFamily="2" charset="-122"/>
      <p:regular r:id="rId51"/>
    </p:embeddedFont>
    <p:embeddedFont>
      <p:font typeface="仿宋" panose="02010609060101010101" charset="-122"/>
      <p:regular r:id="rId52"/>
    </p:embeddedFont>
    <p:embeddedFont>
      <p:font typeface="华文琥珀" panose="02010800040101010101" pitchFamily="2" charset="-122"/>
      <p:regular r:id="rId53"/>
    </p:embeddedFont>
    <p:embeddedFont>
      <p:font typeface="汉仪方叠体简" panose="02010600000101010101" charset="-122"/>
      <p:regular r:id="rId54"/>
    </p:embeddedFont>
    <p:embeddedFont>
      <p:font typeface="等线 Light" panose="02010600030101010101" charset="-122"/>
      <p:regular r:id="rId5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0248" initials="1" lastIdx="0" clrIdx="0"/>
  <p:cmAuthor id="2" name="作者" initials="作" lastIdx="0" clrIdx="1"/>
  <p:cmAuthor id="3" name="li jun" initials="l" lastIdx="0" clrIdx="0"/>
  <p:cmAuthor id="4" name="Mia Vida Villanueva" initials="M" lastIdx="0" clrIdx="0"/>
  <p:cmAuthor id="5" name="1206988966@qq.com" initials="1" lastIdx="0" clrIdx="2"/>
  <p:cmAuthor id="6" name="姜伟光" initials="姜" lastIdx="0" clrIdx="0"/>
  <p:cmAuthor id="7" name="Administrator" initials="A" lastIdx="0" clrIdx="3"/>
  <p:cmAuthor id="8" name="宋洁然" initials="宋" lastIdx="0" clrIdx="1"/>
  <p:cmAuthor id="9" name="ming qiu" initials="m" lastIdx="0" clrIdx="1"/>
  <p:cmAuthor id="0" name="user" initials="" lastIdx="0" clrIdx="0"/>
  <p:cmAuthor id="10" name="未知用户4" initials="未" lastIdx="0" clrIdx="0"/>
  <p:cmAuthor id="11" name="Admin" initials="A" lastIdx="0" clrIdx="0"/>
  <p:cmAuthor id="13" name="CommUser" initials="C" lastIdx="0" clrIdx="0"/>
  <p:cmAuthor id="14" name="zq" initials="z" lastIdx="0" clrIdx="0"/>
  <p:cmAuthor id="15" name="viola_yang" initials="v" lastIdx="0" clrIdx="0"/>
  <p:cmAuthor id="16" name="志龙 姜" initials="志" lastIdx="0" clrIdx="0"/>
  <p:cmAuthor id="17" name="SHMILY" initials="S" lastIdx="0" clrIdx="0"/>
  <p:cmAuthor id="18" name="admin" initials="a" lastIdx="0" clrIdx="0"/>
  <p:cmAuthor id="19" name="Tracy Chen" initials="T" lastIdx="0" clrIdx="0"/>
  <p:cmAuthor id="20" name="dongwc0205" initials="d" lastIdx="0" clrIdx="15"/>
  <p:cmAuthor id="21" name="Hi_ Young" initials="H" lastIdx="0" clrIdx="0"/>
  <p:cmAuthor id="22" name="pangyt" initials="p" lastIdx="0" clrIdx="0"/>
  <p:cmAuthor id="23" name="easonyoun" initials="e" lastIdx="0" clrIdx="0"/>
  <p:cmAuthor id="24" name="zhouyangfan" initials="z" lastIdx="0" clrIdx="0"/>
  <p:cmAuthor id="25" name="tplife" initials="t" lastIdx="0" clrIdx="0"/>
  <p:cmAuthor id="26" name="??" initials="?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1"/>
    <a:srgbClr val="FFFE8B"/>
    <a:srgbClr val="FFECA3"/>
    <a:srgbClr val="0B706B"/>
    <a:srgbClr val="E7771F"/>
    <a:srgbClr val="F18830"/>
    <a:srgbClr val="1D9AD6"/>
    <a:srgbClr val="EF8C37"/>
    <a:srgbClr val="119490"/>
    <a:srgbClr val="F8C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93"/>
    <p:restoredTop sz="92276"/>
  </p:normalViewPr>
  <p:slideViewPr>
    <p:cSldViewPr snapToGrid="0" showGuides="1">
      <p:cViewPr>
        <p:scale>
          <a:sx n="94" d="100"/>
          <a:sy n="94" d="100"/>
        </p:scale>
        <p:origin x="704" y="712"/>
      </p:cViewPr>
      <p:guideLst>
        <p:guide pos="385"/>
        <p:guide pos="7248"/>
        <p:guide orient="horz" pos="666"/>
        <p:guide orient="horz" pos="396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5" Type="http://schemas.openxmlformats.org/officeDocument/2006/relationships/font" Target="fonts/font14.fntdata"/><Relationship Id="rId54" Type="http://schemas.openxmlformats.org/officeDocument/2006/relationships/font" Target="fonts/font13.fntdata"/><Relationship Id="rId53" Type="http://schemas.openxmlformats.org/officeDocument/2006/relationships/font" Target="fonts/font12.fntdata"/><Relationship Id="rId52" Type="http://schemas.openxmlformats.org/officeDocument/2006/relationships/font" Target="fonts/font11.fntdata"/><Relationship Id="rId51" Type="http://schemas.openxmlformats.org/officeDocument/2006/relationships/font" Target="fonts/font10.fntdata"/><Relationship Id="rId50" Type="http://schemas.openxmlformats.org/officeDocument/2006/relationships/font" Target="fonts/font9.fntdata"/><Relationship Id="rId5" Type="http://schemas.openxmlformats.org/officeDocument/2006/relationships/slideMaster" Target="slideMasters/slideMaster4.xml"/><Relationship Id="rId49" Type="http://schemas.openxmlformats.org/officeDocument/2006/relationships/font" Target="fonts/font8.fntdata"/><Relationship Id="rId48" Type="http://schemas.openxmlformats.org/officeDocument/2006/relationships/font" Target="fonts/font7.fntdata"/><Relationship Id="rId47" Type="http://schemas.openxmlformats.org/officeDocument/2006/relationships/font" Target="fonts/font6.fntdata"/><Relationship Id="rId46" Type="http://schemas.openxmlformats.org/officeDocument/2006/relationships/font" Target="fonts/font5.fntdata"/><Relationship Id="rId45" Type="http://schemas.openxmlformats.org/officeDocument/2006/relationships/font" Target="fonts/font4.fntdata"/><Relationship Id="rId44" Type="http://schemas.openxmlformats.org/officeDocument/2006/relationships/font" Target="fonts/font3.fntdata"/><Relationship Id="rId43" Type="http://schemas.openxmlformats.org/officeDocument/2006/relationships/font" Target="fonts/font2.fntdata"/><Relationship Id="rId42" Type="http://schemas.openxmlformats.org/officeDocument/2006/relationships/font" Target="fonts/font1.fntdata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0B65015-F93E-461F-8FBC-E5EC32AE343C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457200" eaLnBrk="1" hangingPunct="1">
              <a:buChar char="•"/>
            </a:pPr>
            <a:fld id="{9A0DB2DC-4C9A-4742-B13C-FB6460FD3503}" type="slidenum">
              <a:rPr lang="en-US" altLang="en-US" dirty="0">
                <a:ea typeface="宋体" panose="02010600030101010101" pitchFamily="2" charset="-122"/>
              </a:rPr>
            </a:fld>
            <a:endParaRPr lang="en-US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457200" eaLnBrk="1" hangingPunct="1">
              <a:buChar char="•"/>
            </a:pPr>
            <a:fld id="{9A0DB2DC-4C9A-4742-B13C-FB6460FD3503}" type="slidenum">
              <a:rPr lang="en-US" altLang="en-US" dirty="0">
                <a:ea typeface="宋体" panose="02010600030101010101" pitchFamily="2" charset="-122"/>
              </a:rPr>
            </a:fld>
            <a:endParaRPr lang="en-US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457200" eaLnBrk="1" hangingPunct="1">
              <a:buChar char="•"/>
            </a:pPr>
            <a:fld id="{9A0DB2DC-4C9A-4742-B13C-FB6460FD3503}" type="slidenum">
              <a:rPr lang="en-US" altLang="en-US" dirty="0">
                <a:ea typeface="宋体" panose="02010600030101010101" pitchFamily="2" charset="-122"/>
              </a:rPr>
            </a:fld>
            <a:endParaRPr lang="en-US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457200" eaLnBrk="1" hangingPunct="1">
              <a:buChar char="•"/>
            </a:pPr>
            <a:fld id="{9A0DB2DC-4C9A-4742-B13C-FB6460FD3503}" type="slidenum">
              <a:rPr lang="en-US" altLang="en-US" dirty="0">
                <a:ea typeface="宋体" panose="02010600030101010101" pitchFamily="2" charset="-122"/>
              </a:rPr>
            </a:fld>
            <a:endParaRPr lang="en-US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457200" eaLnBrk="1" hangingPunct="1">
              <a:buChar char="•"/>
            </a:pPr>
            <a:fld id="{9A0DB2DC-4C9A-4742-B13C-FB6460FD3503}" type="slidenum">
              <a:rPr lang="en-US" altLang="en-US" dirty="0">
                <a:ea typeface="宋体" panose="02010600030101010101" pitchFamily="2" charset="-122"/>
              </a:rPr>
            </a:fld>
            <a:endParaRPr lang="en-US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457200" eaLnBrk="1" hangingPunct="1">
              <a:buChar char="•"/>
            </a:pPr>
            <a:fld id="{9A0DB2DC-4C9A-4742-B13C-FB6460FD3503}" type="slidenum">
              <a:rPr lang="en-US" altLang="en-US" dirty="0">
                <a:ea typeface="宋体" panose="02010600030101010101" pitchFamily="2" charset="-122"/>
              </a:rPr>
            </a:fld>
            <a:endParaRPr lang="en-US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latin typeface="Calibri" panose="020F050202020403020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latin typeface="Calibri" panose="020F050202020403020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2004ACD-0301-44FA-A3FB-CF5BB19FCA70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1333500"/>
            <a:ext cx="12192000" cy="552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963613"/>
            <a:ext cx="12192000" cy="366713"/>
          </a:xfrm>
          <a:prstGeom prst="rect">
            <a:avLst/>
          </a:prstGeom>
          <a:gradFill flip="none" rotWithShape="1">
            <a:gsLst>
              <a:gs pos="0">
                <a:srgbClr val="7B5A85"/>
              </a:gs>
              <a:gs pos="100000">
                <a:srgbClr val="C3595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490575" y="-33337"/>
            <a:ext cx="22045613" cy="477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713" y="5445125"/>
            <a:ext cx="14063663" cy="35258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rotWithShape="0">
          <a:gsLst>
            <a:gs pos="0">
              <a:srgbClr val="F4F4F4">
                <a:alpha val="100000"/>
              </a:srgbClr>
            </a:gs>
            <a:gs pos="35001">
              <a:srgbClr val="D4D4D4">
                <a:alpha val="100000"/>
              </a:srgbClr>
            </a:gs>
            <a:gs pos="100000">
              <a:srgbClr val="BABBBB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472549">
            <a:off x="11288713" y="-6591300"/>
            <a:ext cx="4146551" cy="92408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6" descr="F:\Temp\400页超强PPT模板\花PNG\65789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390624">
            <a:off x="-2208212" y="-4518025"/>
            <a:ext cx="2946400" cy="656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104901" y="1877844"/>
            <a:ext cx="5143499" cy="3673551"/>
          </a:xfrm>
          <a:custGeom>
            <a:avLst/>
            <a:gdLst>
              <a:gd name="connsiteX0" fmla="*/ 0 w 5143499"/>
              <a:gd name="connsiteY0" fmla="*/ 0 h 3673551"/>
              <a:gd name="connsiteX1" fmla="*/ 5143499 w 5143499"/>
              <a:gd name="connsiteY1" fmla="*/ 0 h 3673551"/>
              <a:gd name="connsiteX2" fmla="*/ 5143499 w 5143499"/>
              <a:gd name="connsiteY2" fmla="*/ 3673551 h 3673551"/>
              <a:gd name="connsiteX3" fmla="*/ 0 w 5143499"/>
              <a:gd name="connsiteY3" fmla="*/ 3673551 h 367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499" h="3673551">
                <a:moveTo>
                  <a:pt x="0" y="0"/>
                </a:moveTo>
                <a:lnTo>
                  <a:pt x="5143499" y="0"/>
                </a:lnTo>
                <a:lnTo>
                  <a:pt x="5143499" y="3673551"/>
                </a:lnTo>
                <a:lnTo>
                  <a:pt x="0" y="36735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534743" y="52345"/>
            <a:ext cx="5545843" cy="6745671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1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Lato Light" charset="0"/>
              <a:ea typeface="Lato Light" charset="0"/>
              <a:cs typeface="Lato Light" charset="0"/>
            </a:endParaRPr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609600"/>
            <a:ext cx="1138766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1"/>
          </a:xfrm>
        </p:spPr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3052233" cy="476251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8" y="49108"/>
            <a:ext cx="2079413" cy="13521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67" b="94000" l="8683" r="89820">
                        <a14:foregroundMark x1="52695" y1="7667" x2="38922" y2="11333"/>
                        <a14:foregroundMark x1="77844" y1="29333" x2="82934" y2="40000"/>
                        <a14:foregroundMark x1="79042" y1="30000" x2="81437" y2="30667"/>
                        <a14:foregroundMark x1="75749" y1="28333" x2="84431" y2="35333"/>
                        <a14:foregroundMark x1="51796" y1="10333" x2="65868" y2="16667"/>
                        <a14:foregroundMark x1="65868" y1="16667" x2="65868" y2="16667"/>
                        <a14:foregroundMark x1="52695" y1="13667" x2="36228" y2="14000"/>
                        <a14:foregroundMark x1="36228" y1="14000" x2="15269" y2="37667"/>
                        <a14:foregroundMark x1="9281" y1="44667" x2="9281" y2="53667"/>
                        <a14:foregroundMark x1="37126" y1="91667" x2="53593" y2="94000"/>
                        <a14:foregroundMark x1="53593" y1="94000" x2="56886" y2="92000"/>
                        <a14:foregroundMark x1="89820" y1="48000" x2="88922" y2="52667"/>
                        <a14:foregroundMark x1="50000" y1="20000" x2="56886" y2="82000"/>
                        <a14:foregroundMark x1="29042" y1="29667" x2="57784" y2="74333"/>
                        <a14:foregroundMark x1="59581" y1="29000" x2="76946" y2="56667"/>
                        <a14:foregroundMark x1="59880" y1="51667" x2="67665" y2="69667"/>
                        <a14:foregroundMark x1="60778" y1="42667" x2="60778" y2="42667"/>
                        <a14:foregroundMark x1="59581" y1="40667" x2="64970" y2="51333"/>
                        <a14:foregroundMark x1="24551" y1="33667" x2="38323" y2="66333"/>
                        <a14:foregroundMark x1="22455" y1="56667" x2="40120" y2="68667"/>
                        <a14:foregroundMark x1="16467" y1="30667" x2="16467" y2="38000"/>
                        <a14:foregroundMark x1="42814" y1="89000" x2="59880" y2="90667"/>
                        <a14:foregroundMark x1="18862" y1="22000" x2="25449" y2="22000"/>
                        <a14:foregroundMark x1="59880" y1="22667" x2="46407" y2="5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221" y="59245"/>
            <a:ext cx="1496320" cy="13440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latin typeface="Calibri" panose="020F050202020403020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latin typeface="Calibri" panose="020F050202020403020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2004ACD-0301-44FA-A3FB-CF5BB19FCA70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1333500"/>
            <a:ext cx="12192000" cy="552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963613"/>
            <a:ext cx="12192000" cy="366713"/>
          </a:xfrm>
          <a:prstGeom prst="rect">
            <a:avLst/>
          </a:prstGeom>
          <a:gradFill flip="none" rotWithShape="1">
            <a:gsLst>
              <a:gs pos="0">
                <a:srgbClr val="7B5A85"/>
              </a:gs>
              <a:gs pos="100000">
                <a:srgbClr val="C3595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490575" y="-33337"/>
            <a:ext cx="22045613" cy="477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713" y="5445125"/>
            <a:ext cx="14063662" cy="3525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rotWithShape="0">
          <a:gsLst>
            <a:gs pos="0">
              <a:srgbClr val="F4F4F4">
                <a:alpha val="100000"/>
              </a:srgbClr>
            </a:gs>
            <a:gs pos="35001">
              <a:srgbClr val="D4D4D4">
                <a:alpha val="100000"/>
              </a:srgbClr>
            </a:gs>
            <a:gs pos="100000">
              <a:srgbClr val="BABBBB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472549">
            <a:off x="11288713" y="-6591300"/>
            <a:ext cx="4146550" cy="9240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6" descr="F:\Temp\400页超强PPT模板\花PNG\65789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390624">
            <a:off x="-2208212" y="-4518025"/>
            <a:ext cx="2946400" cy="656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104901" y="1877844"/>
            <a:ext cx="5143499" cy="3673551"/>
          </a:xfrm>
          <a:custGeom>
            <a:avLst/>
            <a:gdLst>
              <a:gd name="connsiteX0" fmla="*/ 0 w 5143499"/>
              <a:gd name="connsiteY0" fmla="*/ 0 h 3673551"/>
              <a:gd name="connsiteX1" fmla="*/ 5143499 w 5143499"/>
              <a:gd name="connsiteY1" fmla="*/ 0 h 3673551"/>
              <a:gd name="connsiteX2" fmla="*/ 5143499 w 5143499"/>
              <a:gd name="connsiteY2" fmla="*/ 3673551 h 3673551"/>
              <a:gd name="connsiteX3" fmla="*/ 0 w 5143499"/>
              <a:gd name="connsiteY3" fmla="*/ 3673551 h 367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499" h="3673551">
                <a:moveTo>
                  <a:pt x="0" y="0"/>
                </a:moveTo>
                <a:lnTo>
                  <a:pt x="5143499" y="0"/>
                </a:lnTo>
                <a:lnTo>
                  <a:pt x="5143499" y="3673551"/>
                </a:lnTo>
                <a:lnTo>
                  <a:pt x="0" y="36735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534742" y="52345"/>
            <a:ext cx="5545842" cy="6745671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1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Lato Light" charset="0"/>
              <a:ea typeface="Lato Light" charset="0"/>
              <a:cs typeface="Lato Light" charset="0"/>
            </a:endParaRPr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609600"/>
            <a:ext cx="1138766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3052233" cy="476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8" y="49108"/>
            <a:ext cx="2079413" cy="13521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67" b="94000" l="8683" r="89820">
                        <a14:foregroundMark x1="52695" y1="7667" x2="38922" y2="11333"/>
                        <a14:foregroundMark x1="77844" y1="29333" x2="82934" y2="40000"/>
                        <a14:foregroundMark x1="79042" y1="30000" x2="81437" y2="30667"/>
                        <a14:foregroundMark x1="75749" y1="28333" x2="84431" y2="35333"/>
                        <a14:foregroundMark x1="51796" y1="10333" x2="65868" y2="16667"/>
                        <a14:foregroundMark x1="65868" y1="16667" x2="65868" y2="16667"/>
                        <a14:foregroundMark x1="52695" y1="13667" x2="36228" y2="14000"/>
                        <a14:foregroundMark x1="36228" y1="14000" x2="15269" y2="37667"/>
                        <a14:foregroundMark x1="9281" y1="44667" x2="9281" y2="53667"/>
                        <a14:foregroundMark x1="37126" y1="91667" x2="53593" y2="94000"/>
                        <a14:foregroundMark x1="53593" y1="94000" x2="56886" y2="92000"/>
                        <a14:foregroundMark x1="89820" y1="48000" x2="88922" y2="52667"/>
                        <a14:foregroundMark x1="50000" y1="20000" x2="56886" y2="82000"/>
                        <a14:foregroundMark x1="29042" y1="29667" x2="57784" y2="74333"/>
                        <a14:foregroundMark x1="59581" y1="29000" x2="76946" y2="56667"/>
                        <a14:foregroundMark x1="59880" y1="51667" x2="67665" y2="69667"/>
                        <a14:foregroundMark x1="60778" y1="42667" x2="60778" y2="42667"/>
                        <a14:foregroundMark x1="59581" y1="40667" x2="64970" y2="51333"/>
                        <a14:foregroundMark x1="24551" y1="33667" x2="38323" y2="66333"/>
                        <a14:foregroundMark x1="22455" y1="56667" x2="40120" y2="68667"/>
                        <a14:foregroundMark x1="16467" y1="30667" x2="16467" y2="38000"/>
                        <a14:foregroundMark x1="42814" y1="89000" x2="59880" y2="90667"/>
                        <a14:foregroundMark x1="18862" y1="22000" x2="25449" y2="22000"/>
                        <a14:foregroundMark x1="59880" y1="22667" x2="46407" y2="5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221" y="59245"/>
            <a:ext cx="1496320" cy="13440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35" b="1"/>
            </a:lvl4pPr>
            <a:lvl5pPr marL="2437765" indent="0">
              <a:buNone/>
              <a:defRPr sz="2135" b="1"/>
            </a:lvl5pPr>
            <a:lvl6pPr marL="3047365" indent="0">
              <a:buNone/>
              <a:defRPr sz="2135" b="1"/>
            </a:lvl6pPr>
            <a:lvl7pPr marL="3656965" indent="0">
              <a:buNone/>
              <a:defRPr sz="2135" b="1"/>
            </a:lvl7pPr>
            <a:lvl8pPr marL="4265930" indent="0">
              <a:buNone/>
              <a:defRPr sz="2135" b="1"/>
            </a:lvl8pPr>
            <a:lvl9pPr marL="487553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35" b="1"/>
            </a:lvl4pPr>
            <a:lvl5pPr marL="2437765" indent="0">
              <a:buNone/>
              <a:defRPr sz="2135" b="1"/>
            </a:lvl5pPr>
            <a:lvl6pPr marL="3047365" indent="0">
              <a:buNone/>
              <a:defRPr sz="2135" b="1"/>
            </a:lvl6pPr>
            <a:lvl7pPr marL="3656965" indent="0">
              <a:buNone/>
              <a:defRPr sz="2135" b="1"/>
            </a:lvl7pPr>
            <a:lvl8pPr marL="4265930" indent="0">
              <a:buNone/>
              <a:defRPr sz="2135" b="1"/>
            </a:lvl8pPr>
            <a:lvl9pPr marL="487553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4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165" indent="0">
              <a:buNone/>
              <a:defRPr sz="2665"/>
            </a:lvl4pPr>
            <a:lvl5pPr marL="2437765" indent="0">
              <a:buNone/>
              <a:defRPr sz="2665"/>
            </a:lvl5pPr>
            <a:lvl6pPr marL="3047365" indent="0">
              <a:buNone/>
              <a:defRPr sz="2665"/>
            </a:lvl6pPr>
            <a:lvl7pPr marL="3656965" indent="0">
              <a:buNone/>
              <a:defRPr sz="2665"/>
            </a:lvl7pPr>
            <a:lvl8pPr marL="4265930" indent="0">
              <a:buNone/>
              <a:defRPr sz="2665"/>
            </a:lvl8pPr>
            <a:lvl9pPr marL="487553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jpe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1" Type="http://schemas.openxmlformats.org/officeDocument/2006/relationships/theme" Target="../theme/theme4.xml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4847862" y="544100"/>
            <a:ext cx="710479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 userDrawn="1"/>
        </p:nvGrpSpPr>
        <p:grpSpPr>
          <a:xfrm>
            <a:off x="861968" y="172516"/>
            <a:ext cx="3774964" cy="805031"/>
            <a:chOff x="903371" y="249943"/>
            <a:chExt cx="2831223" cy="679699"/>
          </a:xfrm>
        </p:grpSpPr>
        <p:sp>
          <p:nvSpPr>
            <p:cNvPr id="6" name="任意多边形 5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8" tIns="60944" rIns="121888" bIns="60944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888" tIns="60944" rIns="121888" bIns="60944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200787" y="63167"/>
            <a:ext cx="1212281" cy="952420"/>
            <a:chOff x="150590" y="47375"/>
            <a:chExt cx="909211" cy="714315"/>
          </a:xfrm>
        </p:grpSpPr>
        <p:grpSp>
          <p:nvGrpSpPr>
            <p:cNvPr id="13" name="组合 12"/>
            <p:cNvGrpSpPr/>
            <p:nvPr/>
          </p:nvGrpSpPr>
          <p:grpSpPr>
            <a:xfrm>
              <a:off x="179512" y="47375"/>
              <a:ext cx="714315" cy="71431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50590" y="177242"/>
              <a:ext cx="909211" cy="407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935" b="1">
                  <a:solidFill>
                    <a:srgbClr val="C00000"/>
                  </a:solidFill>
                  <a:latin typeface="Something Fishy" panose="020B0806030902050204" pitchFamily="34" charset="0"/>
                </a:rPr>
                <a:t>LOGO</a:t>
              </a:r>
              <a:endParaRPr lang="zh-CN" altLang="en-US" sz="2935" b="1">
                <a:solidFill>
                  <a:srgbClr val="C00000"/>
                </a:solidFill>
                <a:latin typeface="Something Fishy" panose="020B0806030902050204" pitchFamily="34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13" cstate="print"/>
          <a:srcRect/>
          <a:stretch>
            <a:fillRect/>
          </a:stretch>
        </p:blipFill>
        <p:spPr>
          <a:xfrm>
            <a:off x="239607" y="49107"/>
            <a:ext cx="992294" cy="949113"/>
          </a:xfrm>
          <a:prstGeom prst="rect">
            <a:avLst/>
          </a:prstGeom>
        </p:spPr>
      </p:pic>
      <p:pic>
        <p:nvPicPr>
          <p:cNvPr id="5125" name="图片 1" descr="logo横版 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148219" y="34845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13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4847861" y="544100"/>
            <a:ext cx="7104789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 userDrawn="1"/>
        </p:nvGrpSpPr>
        <p:grpSpPr>
          <a:xfrm>
            <a:off x="861968" y="172516"/>
            <a:ext cx="3774964" cy="805031"/>
            <a:chOff x="903371" y="249943"/>
            <a:chExt cx="2831223" cy="679699"/>
          </a:xfrm>
        </p:grpSpPr>
        <p:sp>
          <p:nvSpPr>
            <p:cNvPr id="6" name="任意多边形 5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200787" y="63167"/>
            <a:ext cx="1212281" cy="952420"/>
            <a:chOff x="150590" y="47375"/>
            <a:chExt cx="909211" cy="714315"/>
          </a:xfrm>
        </p:grpSpPr>
        <p:grpSp>
          <p:nvGrpSpPr>
            <p:cNvPr id="13" name="组合 12"/>
            <p:cNvGrpSpPr/>
            <p:nvPr/>
          </p:nvGrpSpPr>
          <p:grpSpPr>
            <a:xfrm>
              <a:off x="179512" y="47375"/>
              <a:ext cx="714315" cy="71431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50590" y="177242"/>
              <a:ext cx="909211" cy="407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935" b="1">
                  <a:solidFill>
                    <a:srgbClr val="C00000"/>
                  </a:solidFill>
                  <a:latin typeface="Something Fishy" panose="020B0806030902050204" pitchFamily="34" charset="0"/>
                </a:rPr>
                <a:t>LOGO</a:t>
              </a:r>
              <a:endParaRPr lang="zh-CN" altLang="en-US" sz="2935" b="1">
                <a:solidFill>
                  <a:srgbClr val="C00000"/>
                </a:solidFill>
                <a:latin typeface="Something Fishy" panose="020B0806030902050204" pitchFamily="34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13" cstate="print"/>
          <a:srcRect/>
          <a:stretch>
            <a:fillRect/>
          </a:stretch>
        </p:blipFill>
        <p:spPr>
          <a:xfrm>
            <a:off x="239607" y="49107"/>
            <a:ext cx="992293" cy="949113"/>
          </a:xfrm>
          <a:prstGeom prst="rect">
            <a:avLst/>
          </a:prstGeom>
        </p:spPr>
      </p:pic>
      <p:pic>
        <p:nvPicPr>
          <p:cNvPr id="5125" name="图片 1" descr="logo横版 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148219" y="34845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文本框 6"/>
          <p:cNvSpPr txBox="1">
            <a:spLocks noChangeArrowheads="1"/>
          </p:cNvSpPr>
          <p:nvPr userDrawn="1"/>
        </p:nvSpPr>
        <p:spPr bwMode="auto">
          <a:xfrm>
            <a:off x="4318000" y="2971800"/>
            <a:ext cx="3556000" cy="22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等线" panose="02010600030101010101" charset="-122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等线" panose="02010600030101010101" charset="-122"/>
              </a:rPr>
              <a:t>PPT</a:t>
            </a: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等线" panose="02010600030101010101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3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等线" panose="02010600030101010101" charset="-122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等线" panose="02010600030101010101" charset="-122"/>
              </a:rPr>
              <a:t>ibaotu.com</a:t>
            </a:r>
            <a:endParaRPr kumimoji="0" lang="en-US" altLang="zh-CN" sz="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等线" panose="02010600030101010101" charset="-122"/>
            </a:endParaRPr>
          </a:p>
        </p:txBody>
      </p:sp>
      <p:pic>
        <p:nvPicPr>
          <p:cNvPr id="5125" name="图片 1" descr="logo横版 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148219" y="34845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 spd="slow" advTm="3000">
    <p:dissolv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文本框 6"/>
          <p:cNvSpPr txBox="1">
            <a:spLocks noChangeArrowheads="1"/>
          </p:cNvSpPr>
          <p:nvPr userDrawn="1"/>
        </p:nvSpPr>
        <p:spPr bwMode="auto">
          <a:xfrm>
            <a:off x="4318000" y="2971800"/>
            <a:ext cx="355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等线" panose="02010600030101010101" charset="-122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等线" panose="02010600030101010101" charset="-122"/>
              </a:rPr>
              <a:t>PPT</a:t>
            </a: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等线" panose="02010600030101010101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3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等线" panose="02010600030101010101" charset="-122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等线" panose="02010600030101010101" charset="-122"/>
              </a:rPr>
              <a:t>ibaotu.com</a:t>
            </a:r>
            <a:endParaRPr kumimoji="0" lang="en-US" altLang="zh-CN" sz="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等线" panose="02010600030101010101" charset="-122"/>
            </a:endParaRPr>
          </a:p>
        </p:txBody>
      </p:sp>
      <p:pic>
        <p:nvPicPr>
          <p:cNvPr id="5125" name="图片 1" descr="logo横版 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148219" y="34845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ransition spd="slow" advTm="3000">
    <p:dissolv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image" Target="../media/image24.png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19.pn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3" Type="http://schemas.openxmlformats.org/officeDocument/2006/relationships/slideLayout" Target="../slideLayouts/slideLayout24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tags" Target="../tags/tag41.xml"/><Relationship Id="rId7" Type="http://schemas.openxmlformats.org/officeDocument/2006/relationships/image" Target="../media/image25.png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image" Target="../media/image19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9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tags" Target="../tags/tag48.xml"/><Relationship Id="rId4" Type="http://schemas.openxmlformats.org/officeDocument/2006/relationships/image" Target="../media/image19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27.png"/><Relationship Id="rId2" Type="http://schemas.openxmlformats.org/officeDocument/2006/relationships/image" Target="../media/image17.GIF"/><Relationship Id="rId1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image" Target="../media/image26.png"/><Relationship Id="rId5" Type="http://schemas.openxmlformats.org/officeDocument/2006/relationships/tags" Target="../tags/tag52.xml"/><Relationship Id="rId4" Type="http://schemas.openxmlformats.org/officeDocument/2006/relationships/image" Target="../media/image19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1" Type="http://schemas.openxmlformats.org/officeDocument/2006/relationships/slideLayout" Target="../slideLayouts/slideLayout24.xml"/><Relationship Id="rId10" Type="http://schemas.openxmlformats.org/officeDocument/2006/relationships/tags" Target="../tags/tag56.xml"/><Relationship Id="rId1" Type="http://schemas.openxmlformats.org/officeDocument/2006/relationships/tags" Target="../tags/tag4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7" Type="http://schemas.openxmlformats.org/officeDocument/2006/relationships/image" Target="../media/image26.png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image" Target="../media/image19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image" Target="../media/image26.png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19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2" Type="http://schemas.openxmlformats.org/officeDocument/2006/relationships/slideLayout" Target="../slideLayouts/slideLayout24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tags" Target="../tags/tag6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28.png"/><Relationship Id="rId2" Type="http://schemas.openxmlformats.org/officeDocument/2006/relationships/image" Target="../media/image17.GIF"/><Relationship Id="rId1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tags" Target="../tags/tag77.xml"/><Relationship Id="rId7" Type="http://schemas.openxmlformats.org/officeDocument/2006/relationships/image" Target="../media/image19.png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image" Target="../media/image30.png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tags" Target="../tags/tag7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microsoft.com/office/2007/relationships/media" Target="file:///C:\Users\Administrator\Desktop\&#20320;&#22909;&#31179;&#22825;&#23454;&#29992;&#24037;&#20316;&#27719;&#25253;&#27169;&#26495;\&#20960;&#31859;%20-%20&#25317;&#26377;Masbfca%20(&#24191;&#21578;&#37197;&#20048;&#23436;&#25972;&#29256;).mp3" TargetMode="External"/><Relationship Id="rId2" Type="http://schemas.openxmlformats.org/officeDocument/2006/relationships/audio" Target="file:///C:\Users\Administrator\Desktop\&#20320;&#22909;&#31179;&#22825;&#23454;&#29992;&#24037;&#20316;&#27719;&#25253;&#27169;&#26495;\&#20960;&#31859;%20-%20&#25317;&#26377;Masbfca%20(&#24191;&#21578;&#37197;&#20048;&#23436;&#25972;&#29256;).mp3" TargetMode="External"/><Relationship Id="rId1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2" Type="http://schemas.openxmlformats.org/officeDocument/2006/relationships/slideLayout" Target="../slideLayouts/slideLayout24.xml"/><Relationship Id="rId11" Type="http://schemas.openxmlformats.org/officeDocument/2006/relationships/image" Target="../media/image31.png"/><Relationship Id="rId10" Type="http://schemas.openxmlformats.org/officeDocument/2006/relationships/tags" Target="../tags/tag93.xml"/><Relationship Id="rId1" Type="http://schemas.openxmlformats.org/officeDocument/2006/relationships/tags" Target="../tags/tag8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108.xml"/><Relationship Id="rId16" Type="http://schemas.openxmlformats.org/officeDocument/2006/relationships/tags" Target="../tags/tag107.xml"/><Relationship Id="rId15" Type="http://schemas.openxmlformats.org/officeDocument/2006/relationships/tags" Target="../tags/tag106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image" Target="../media/image32.png"/><Relationship Id="rId10" Type="http://schemas.openxmlformats.org/officeDocument/2006/relationships/tags" Target="../tags/tag102.xml"/><Relationship Id="rId1" Type="http://schemas.openxmlformats.org/officeDocument/2006/relationships/tags" Target="../tags/tag94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image" Target="../media/image31.png"/><Relationship Id="rId5" Type="http://schemas.openxmlformats.org/officeDocument/2006/relationships/tags" Target="../tags/tag112.xml"/><Relationship Id="rId4" Type="http://schemas.openxmlformats.org/officeDocument/2006/relationships/image" Target="../media/image19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2" Type="http://schemas.openxmlformats.org/officeDocument/2006/relationships/slideLayout" Target="../slideLayouts/slideLayout24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9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tags" Target="../tags/tag121.xml"/><Relationship Id="rId4" Type="http://schemas.openxmlformats.org/officeDocument/2006/relationships/image" Target="../media/image19.png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7" Type="http://schemas.openxmlformats.org/officeDocument/2006/relationships/tags" Target="../tags/tag126.xml"/><Relationship Id="rId6" Type="http://schemas.openxmlformats.org/officeDocument/2006/relationships/image" Target="../media/image31.png"/><Relationship Id="rId5" Type="http://schemas.openxmlformats.org/officeDocument/2006/relationships/tags" Target="../tags/tag125.xml"/><Relationship Id="rId4" Type="http://schemas.openxmlformats.org/officeDocument/2006/relationships/image" Target="../media/image19.png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33.png"/><Relationship Id="rId2" Type="http://schemas.openxmlformats.org/officeDocument/2006/relationships/image" Target="../media/image17.GIF"/><Relationship Id="rId1" Type="http://schemas.openxmlformats.org/officeDocument/2006/relationships/image" Target="../media/image16.GIF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34.png"/><Relationship Id="rId4" Type="http://schemas.openxmlformats.org/officeDocument/2006/relationships/image" Target="../media/image19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9.png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2" Type="http://schemas.openxmlformats.org/officeDocument/2006/relationships/slideLayout" Target="../slideLayouts/slideLayout24.xml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" Type="http://schemas.openxmlformats.org/officeDocument/2006/relationships/tags" Target="../tags/tag130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9.png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6" Type="http://schemas.openxmlformats.org/officeDocument/2006/relationships/slideLayout" Target="../slideLayouts/slideLayout24.xml"/><Relationship Id="rId15" Type="http://schemas.openxmlformats.org/officeDocument/2006/relationships/tags" Target="../tags/tag137.xml"/><Relationship Id="rId14" Type="http://schemas.openxmlformats.org/officeDocument/2006/relationships/image" Target="../media/image49.png"/><Relationship Id="rId13" Type="http://schemas.openxmlformats.org/officeDocument/2006/relationships/tags" Target="../tags/tag136.xml"/><Relationship Id="rId12" Type="http://schemas.openxmlformats.org/officeDocument/2006/relationships/image" Target="../media/image48.png"/><Relationship Id="rId11" Type="http://schemas.openxmlformats.org/officeDocument/2006/relationships/image" Target="../media/image47.png"/><Relationship Id="rId10" Type="http://schemas.openxmlformats.org/officeDocument/2006/relationships/slide" Target="slide2.xml"/><Relationship Id="rId1" Type="http://schemas.openxmlformats.org/officeDocument/2006/relationships/tags" Target="../tags/tag13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7" Type="http://schemas.openxmlformats.org/officeDocument/2006/relationships/image" Target="../media/image48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9.png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image" Target="../media/image16.GIF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3.xml"/><Relationship Id="rId5" Type="http://schemas.openxmlformats.org/officeDocument/2006/relationships/image" Target="../media/image54.png"/><Relationship Id="rId4" Type="http://schemas.openxmlformats.org/officeDocument/2006/relationships/image" Target="../media/image17.GIF"/><Relationship Id="rId3" Type="http://schemas.openxmlformats.org/officeDocument/2006/relationships/image" Target="../media/image53.png"/><Relationship Id="rId2" Type="http://schemas.openxmlformats.org/officeDocument/2006/relationships/image" Target="../media/image16.GIF"/><Relationship Id="rId1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7" Type="http://schemas.openxmlformats.org/officeDocument/2006/relationships/image" Target="../media/image20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19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tags" Target="../tags/tag9.xml"/><Relationship Id="rId4" Type="http://schemas.openxmlformats.org/officeDocument/2006/relationships/image" Target="../media/image19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tags" Target="../tags/tag13.xml"/><Relationship Id="rId4" Type="http://schemas.openxmlformats.org/officeDocument/2006/relationships/image" Target="../media/image19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tags" Target="../tags/tag17.xml"/><Relationship Id="rId4" Type="http://schemas.openxmlformats.org/officeDocument/2006/relationships/image" Target="../media/image19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22.png"/><Relationship Id="rId2" Type="http://schemas.openxmlformats.org/officeDocument/2006/relationships/image" Target="../media/image17.GIF"/><Relationship Id="rId1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image" Target="../media/image23.png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../media/image19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1" Type="http://schemas.openxmlformats.org/officeDocument/2006/relationships/slideLayout" Target="../slideLayouts/slideLayout24.xml"/><Relationship Id="rId10" Type="http://schemas.openxmlformats.org/officeDocument/2006/relationships/tags" Target="../tags/tag25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432594" y="1512094"/>
            <a:ext cx="65389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3"/>
          <p:cNvSpPr>
            <a:spLocks noChangeArrowheads="1"/>
          </p:cNvSpPr>
          <p:nvPr/>
        </p:nvSpPr>
        <p:spPr bwMode="auto">
          <a:xfrm>
            <a:off x="7250907" y="2407444"/>
            <a:ext cx="360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>
                <a:latin typeface="华文新魏" panose="02010800040101010101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4" name="图片 11" descr="水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07" y="329406"/>
            <a:ext cx="4902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869" y="3072606"/>
            <a:ext cx="34417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303780" y="272415"/>
            <a:ext cx="8018780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algn="l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快速提取</a:t>
            </a:r>
            <a:r>
              <a:rPr kumimoji="0" lang="en-US" altLang="zh-CN" sz="2800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“</a:t>
            </a:r>
            <a:r>
              <a:rPr kumimoji="0" sz="2800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固定搭配</a:t>
            </a:r>
            <a:r>
              <a:rPr kumimoji="0" lang="en-US" sz="2800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”</a:t>
            </a:r>
            <a:r>
              <a:rPr kumimoji="0" lang="zh-CN" sz="2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信息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 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冠词固定搭配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89408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220980" y="995680"/>
            <a:ext cx="11687810" cy="19380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（2021-全国甲）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It took us about 3 hours to go all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48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way around the Xi’an City Wall.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(2018全国卷III)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I'm face-to-face with the gorilla, who begins screaming at 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62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top of her lungs.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2016全国卷Ⅱ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Give your body and brain a rest by stepping outside for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68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while, exercising, or doing something you enjoy.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（2019-6浙江卷）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Everybody wears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57_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_ same style of clothes.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57175" y="4038600"/>
            <a:ext cx="9205595" cy="706755"/>
          </a:xfrm>
          <a:prstGeom prst="rect">
            <a:avLst/>
          </a:prstGeom>
          <a:noFill/>
          <a:ln w="952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txBody>
          <a:bodyPr wrap="square">
            <a:spAutoFit/>
          </a:bodyPr>
          <a:p>
            <a:pPr indent="0"/>
            <a:r>
              <a:rPr sz="2000" b="1" baseline="300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</a:t>
            </a:r>
            <a:r>
              <a:rPr sz="2000" b="1" u="sng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b="1" u="sng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sudden; </a:t>
            </a:r>
            <a:r>
              <a:rPr lang="en-US"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baseline="300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正纤黑简体" charset="0"/>
              </a:rPr>
              <a:t>②</a:t>
            </a:r>
            <a:r>
              <a:rPr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lang="en-US" sz="20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week; </a:t>
            </a:r>
            <a:r>
              <a:rPr lang="en-US"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baseline="300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正纤黑简体" charset="0"/>
              </a:rPr>
              <a:t>③</a:t>
            </a:r>
            <a:r>
              <a:rPr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0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loss; </a:t>
            </a:r>
            <a:r>
              <a:rPr lang="en-US"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baseline="300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正纤黑简体" charset="0"/>
              </a:rPr>
              <a:t>④</a:t>
            </a:r>
            <a:r>
              <a:rPr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on</a:t>
            </a:r>
            <a:r>
              <a:rPr sz="2000" b="1" u="sng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visit; </a:t>
            </a:r>
            <a:r>
              <a:rPr lang="en-US"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baseline="300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正纤黑简体" charset="0"/>
              </a:rPr>
              <a:t>⑤</a:t>
            </a:r>
            <a:r>
              <a:rPr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be/go on</a:t>
            </a:r>
            <a:r>
              <a:rPr sz="2000" b="1" u="sng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b="1" u="sng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diet; </a:t>
            </a:r>
            <a:endParaRPr sz="20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sz="2000" b="1" baseline="300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正纤黑简体" charset="0"/>
              </a:rPr>
              <a:t>⑥</a:t>
            </a:r>
            <a:r>
              <a:rPr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sb </a:t>
            </a:r>
            <a:r>
              <a:rPr lang="en-US" sz="20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lift; </a:t>
            </a:r>
            <a:r>
              <a:rPr lang="en-US"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b="1" baseline="300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正纤黑简体" charset="0"/>
              </a:rPr>
              <a:t>⑦</a:t>
            </a:r>
            <a:r>
              <a:rPr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0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gift for...; </a:t>
            </a:r>
            <a:r>
              <a:rPr sz="2000" b="1" baseline="300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正纤黑简体" charset="0"/>
              </a:rPr>
              <a:t>⑧</a:t>
            </a:r>
            <a:r>
              <a:rPr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 </a:t>
            </a:r>
            <a:r>
              <a:rPr lang="en-US" sz="20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b="1" u="sng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with...; </a:t>
            </a:r>
            <a:r>
              <a:rPr lang="en-US"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baseline="300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正纤黑简体" charset="0"/>
              </a:rPr>
              <a:t>⑨</a:t>
            </a:r>
            <a:r>
              <a:rPr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sz="2000" b="1" u="sng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active part in</a:t>
            </a:r>
            <a:endParaRPr sz="20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6090" y="2995930"/>
            <a:ext cx="11219180" cy="891540"/>
          </a:xfrm>
          <a:prstGeom prst="rect">
            <a:avLst/>
          </a:prstGeom>
          <a:noFill/>
          <a:ln w="28575" cmpd="sng">
            <a:solidFill>
              <a:srgbClr val="00B0F0"/>
            </a:solidFill>
            <a:prstDash val="solid"/>
            <a:bevel/>
          </a:ln>
        </p:spPr>
        <p:txBody>
          <a:bodyPr wrap="square" rtlCol="0" anchor="t">
            <a:spAutoFit/>
          </a:bodyPr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sz="2000" b="1" kern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不定冠词a/an常考固定搭配</a:t>
            </a:r>
            <a:r>
              <a:rPr lang="zh-CN" altLang="en-US" sz="2000" b="1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 ：</a:t>
            </a:r>
            <a:r>
              <a:rPr lang="zh-CN" altLang="en-US" sz="20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①突然; ②每周一次; ③不知所措, 茫然; ④参观, 拜访; ⑤节食; </a:t>
            </a:r>
            <a:r>
              <a:rPr lang="en-US" altLang="zh-CN" sz="20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   </a:t>
            </a:r>
            <a:r>
              <a:rPr lang="zh-CN" altLang="en-US" sz="20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⑥让某人搭便车; ⑦在……方面有天赋; ⑧与……谈话; ⑨在…起重要作用 </a:t>
            </a:r>
            <a:endParaRPr lang="zh-CN" altLang="en-US" sz="20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</p:txBody>
      </p:sp>
      <p:sp>
        <p:nvSpPr>
          <p:cNvPr id="10247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7810" y="2995930"/>
            <a:ext cx="208915" cy="890905"/>
          </a:xfrm>
          <a:prstGeom prst="rect">
            <a:avLst/>
          </a:prstGeom>
          <a:solidFill>
            <a:srgbClr val="00BA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 MT" charset="0"/>
              <a:ea typeface="方正正纤黑简体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9770110" y="3296920"/>
            <a:ext cx="1915160" cy="15367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16560" y="4838065"/>
            <a:ext cx="11219815" cy="891540"/>
          </a:xfrm>
          <a:prstGeom prst="rect">
            <a:avLst/>
          </a:prstGeom>
          <a:noFill/>
          <a:ln w="28575">
            <a:solidFill>
              <a:srgbClr val="8064A2">
                <a:lumMod val="75000"/>
              </a:srgbClr>
            </a:solidFill>
          </a:ln>
        </p:spPr>
        <p:txBody>
          <a:bodyPr wrap="square" rtlCol="0" anchor="t">
            <a:spAutoFit/>
          </a:bodyPr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sz="2000" b="1" kern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定冠词常考的固定搭配</a:t>
            </a:r>
            <a:r>
              <a:rPr lang="zh-CN" altLang="en-US" sz="2000" kern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：①</a:t>
            </a:r>
            <a:r>
              <a:rPr lang="zh-CN" altLang="en-US" sz="20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此刻, 目前; </a:t>
            </a:r>
            <a:r>
              <a:rPr lang="zh-CN" altLang="en-US" sz="2000" kern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②</a:t>
            </a:r>
            <a:r>
              <a:rPr lang="zh-CN" altLang="en-US" sz="20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当场; </a:t>
            </a:r>
            <a:r>
              <a:rPr lang="zh-CN" altLang="en-US" sz="2000" kern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③</a:t>
            </a:r>
            <a:r>
              <a:rPr lang="zh-CN" altLang="en-US" sz="20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前几天; </a:t>
            </a:r>
            <a:r>
              <a:rPr lang="zh-CN" altLang="en-US" sz="2000" kern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④</a:t>
            </a:r>
            <a:r>
              <a:rPr lang="zh-CN" altLang="en-US" sz="20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同时; </a:t>
            </a:r>
            <a:r>
              <a:rPr lang="zh-CN" altLang="en-US" sz="2000" kern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⑤</a:t>
            </a:r>
            <a:r>
              <a:rPr lang="zh-CN" altLang="en-US" sz="20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中肯, 切题</a:t>
            </a:r>
            <a:r>
              <a:rPr lang="en-US" altLang="zh-CN" sz="20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; ⑥</a:t>
            </a:r>
            <a:r>
              <a:rPr lang="zh-CN" altLang="en-US" sz="20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从长远来看；⑦一看见…；</a:t>
            </a:r>
            <a:r>
              <a:rPr lang="en-US" altLang="zh-CN" sz="20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  ⑧打抓身体部位</a:t>
            </a:r>
            <a:endParaRPr lang="en-US" altLang="zh-CN" sz="20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8445" y="5775960"/>
            <a:ext cx="11377930" cy="1014730"/>
          </a:xfrm>
          <a:prstGeom prst="rect">
            <a:avLst/>
          </a:prstGeom>
          <a:noFill/>
          <a:ln>
            <a:solidFill>
              <a:srgbClr val="8064A2">
                <a:lumMod val="75000"/>
              </a:srgbClr>
            </a:solidFill>
          </a:ln>
        </p:spPr>
        <p:txBody>
          <a:bodyPr wrap="square" rtlCol="0" anchor="t">
            <a:spAutoFit/>
          </a:bodyPr>
          <a:p>
            <a:pPr indent="0" fontAlgn="auto">
              <a:lnSpc>
                <a:spcPts val="2200"/>
              </a:lnSpc>
              <a:spcBef>
                <a:spcPts val="600"/>
              </a:spcBef>
            </a:pP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①at </a:t>
            </a:r>
            <a:r>
              <a:rPr lang="zh-CN" altLang="en-US" sz="2000" u="sng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moment;  ②on </a:t>
            </a:r>
            <a:r>
              <a:rPr lang="zh-CN" altLang="en-US" sz="2000" u="sng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spot;  ③ </a:t>
            </a:r>
            <a:r>
              <a:rPr lang="zh-CN" altLang="en-US" sz="2000" u="sng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  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other day; ④at</a:t>
            </a:r>
            <a:r>
              <a:rPr lang="zh-CN" altLang="en-US" sz="2000" u="sng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   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same time;</a:t>
            </a:r>
            <a:r>
              <a:rPr lang="en-US" altLang="zh-CN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⑤to </a:t>
            </a:r>
            <a:r>
              <a:rPr lang="zh-CN" altLang="en-US" sz="2000" u="sng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 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point</a:t>
            </a:r>
            <a:r>
              <a:rPr lang="en-US" altLang="zh-CN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; </a:t>
            </a:r>
            <a:endParaRPr lang="en-US" altLang="zh-CN" sz="2000" kern="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200"/>
              </a:lnSpc>
              <a:spcBef>
                <a:spcPts val="600"/>
              </a:spcBef>
            </a:pPr>
            <a:r>
              <a:rPr lang="en-US" altLang="zh-CN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⑥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in </a:t>
            </a:r>
            <a:r>
              <a:rPr lang="zh-CN" altLang="en-US" sz="2000" u="sng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  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long run/term  ⑦at </a:t>
            </a:r>
            <a:r>
              <a:rPr lang="zh-CN" altLang="en-US" sz="2000" u="sng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  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sight of </a:t>
            </a:r>
            <a:r>
              <a:rPr lang="en-US" altLang="zh-CN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</a:t>
            </a:r>
            <a:r>
              <a:rPr lang="en-US" altLang="zh-CN" sz="20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⑧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hit him </a:t>
            </a:r>
            <a:r>
              <a:rPr lang="zh-CN" altLang="en-US" sz="2000" u="sng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  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</a:t>
            </a:r>
            <a:r>
              <a:rPr lang="zh-CN" altLang="en-US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the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head/ shoulder/back ；hit him </a:t>
            </a:r>
            <a:r>
              <a:rPr lang="zh-CN" altLang="en-US" sz="2000" u="sng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 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</a:t>
            </a:r>
            <a:r>
              <a:rPr lang="zh-CN" altLang="en-US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the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face /eyes/right leg；catch/ seize /grab him</a:t>
            </a:r>
            <a:r>
              <a:rPr lang="zh-CN" altLang="en-US" sz="2000" u="sng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   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</a:t>
            </a:r>
            <a:r>
              <a:rPr lang="zh-CN" altLang="en-US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the 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collar/ arm/ neck </a:t>
            </a:r>
            <a:endParaRPr lang="zh-CN" altLang="en-US" sz="2000" kern="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4145" y="4833620"/>
            <a:ext cx="273050" cy="896620"/>
          </a:xfrm>
          <a:prstGeom prst="rect">
            <a:avLst/>
          </a:prstGeom>
          <a:solidFill>
            <a:srgbClr val="8064A2">
              <a:lumMod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 MT" charset="0"/>
              <a:ea typeface="方正正纤黑简体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53170" y="5706745"/>
            <a:ext cx="55689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the </a:t>
            </a:r>
            <a:endParaRPr lang="zh-CN" altLang="en-US" sz="2000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68800" y="5706745"/>
            <a:ext cx="55689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the </a:t>
            </a:r>
            <a:endParaRPr lang="zh-CN" altLang="en-US" sz="2000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38780" y="5706745"/>
            <a:ext cx="55689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the </a:t>
            </a:r>
            <a:endParaRPr lang="zh-CN" altLang="en-US" sz="2000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52805" y="5706745"/>
            <a:ext cx="55689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the </a:t>
            </a:r>
            <a:endParaRPr lang="zh-CN" altLang="en-US" sz="2000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08115" y="5706745"/>
            <a:ext cx="55689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the </a:t>
            </a:r>
            <a:endParaRPr lang="zh-CN" altLang="en-US" sz="2000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2805" y="6031865"/>
            <a:ext cx="55689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the </a:t>
            </a:r>
            <a:endParaRPr lang="zh-CN" altLang="en-US" sz="2000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35985" y="6031865"/>
            <a:ext cx="55689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the </a:t>
            </a:r>
            <a:endParaRPr lang="zh-CN" altLang="en-US" sz="2000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44895" y="6073140"/>
            <a:ext cx="45085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on</a:t>
            </a:r>
            <a:endParaRPr lang="en-US" altLang="zh-CN" sz="2000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241915" y="6031865"/>
            <a:ext cx="45783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in</a:t>
            </a:r>
            <a:r>
              <a:rPr lang="zh-CN" alt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</a:t>
            </a:r>
            <a:endParaRPr lang="zh-CN" altLang="en-US" sz="2000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31715" y="6299200"/>
            <a:ext cx="51435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by</a:t>
            </a:r>
            <a:r>
              <a:rPr lang="zh-CN" altLang="en-US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</a:t>
            </a:r>
            <a:endParaRPr lang="zh-CN" altLang="en-US" sz="2000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99425" y="2476500"/>
            <a:ext cx="3749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Keys:1.the; 2.the; 3.a; 4.the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5" name="圆角矩形 4"/>
          <p:cNvSpPr/>
          <p:nvPr>
            <p:custDataLst>
              <p:tags r:id="rId9"/>
            </p:custDataLst>
          </p:nvPr>
        </p:nvSpPr>
        <p:spPr>
          <a:xfrm>
            <a:off x="5638800" y="1095375"/>
            <a:ext cx="1588770" cy="3175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>
            <p:custDataLst>
              <p:tags r:id="rId10"/>
            </p:custDataLst>
          </p:nvPr>
        </p:nvSpPr>
        <p:spPr>
          <a:xfrm>
            <a:off x="8733790" y="1477010"/>
            <a:ext cx="1809115" cy="3175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>
            <p:custDataLst>
              <p:tags r:id="rId11"/>
            </p:custDataLst>
          </p:nvPr>
        </p:nvSpPr>
        <p:spPr>
          <a:xfrm>
            <a:off x="8468360" y="1887220"/>
            <a:ext cx="1854200" cy="3175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>
            <p:custDataLst>
              <p:tags r:id="rId12"/>
            </p:custDataLst>
          </p:nvPr>
        </p:nvSpPr>
        <p:spPr>
          <a:xfrm>
            <a:off x="4294505" y="2567305"/>
            <a:ext cx="1588770" cy="3175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 animBg="1"/>
      <p:bldP spid="15" grpId="0" bldLvl="0" animBg="1"/>
      <p:bldP spid="15" grpId="1" animBg="1"/>
      <p:bldP spid="20" grpId="0"/>
      <p:bldP spid="20" grpId="1"/>
      <p:bldP spid="19" grpId="0"/>
      <p:bldP spid="19" grpId="1"/>
      <p:bldP spid="18" grpId="0"/>
      <p:bldP spid="18" grpId="1"/>
      <p:bldP spid="21" grpId="0"/>
      <p:bldP spid="21" grpId="1"/>
      <p:bldP spid="17" grpId="0"/>
      <p:bldP spid="17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4" grpId="0"/>
      <p:bldP spid="4" grpId="1"/>
      <p:bldP spid="5" grpId="0" bldLvl="0" animBg="1"/>
      <p:bldP spid="5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303780" y="272415"/>
            <a:ext cx="8459470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algn="l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快速提取</a:t>
            </a:r>
            <a:r>
              <a:rPr kumimoji="0" lang="en-US" altLang="zh-CN" sz="2800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“</a:t>
            </a:r>
            <a:r>
              <a:rPr kumimoji="0" sz="2800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固定搭配</a:t>
            </a:r>
            <a:r>
              <a:rPr kumimoji="0" lang="en-US" sz="2800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”</a:t>
            </a:r>
            <a:r>
              <a:rPr kumimoji="0" lang="zh-CN" sz="2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信息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 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英语习语</a:t>
            </a:r>
            <a:endParaRPr kumimoji="0" lang="zh-CN" altLang="en-US" sz="2800" b="1" kern="1200" cap="none" spc="0" normalizeH="0" baseline="0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89408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220980" y="995680"/>
            <a:ext cx="11687810" cy="82994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（2018全国卷I）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you are time poor, you need run for only half the time to get the same benefits as other sports, so perhaps we should all give </a:t>
            </a:r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70 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a try.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49910" y="3858895"/>
            <a:ext cx="9205595" cy="706755"/>
          </a:xfrm>
          <a:prstGeom prst="rect">
            <a:avLst/>
          </a:prstGeom>
          <a:noFill/>
          <a:ln w="952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txBody>
          <a:bodyPr wrap="square">
            <a:spAutoFit/>
          </a:bodyPr>
          <a:p>
            <a:pPr indent="0"/>
            <a:r>
              <a:rPr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keep it up;  </a:t>
            </a:r>
            <a:r>
              <a:rPr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make it;   </a:t>
            </a:r>
            <a:r>
              <a:rPr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manage it;  </a:t>
            </a:r>
            <a:r>
              <a:rPr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④</a:t>
            </a:r>
            <a:r>
              <a:rPr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take it easy;   </a:t>
            </a:r>
            <a:r>
              <a:rPr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⑤ </a:t>
            </a:r>
            <a:r>
              <a:rPr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get it; </a:t>
            </a:r>
            <a:r>
              <a:rPr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⑥</a:t>
            </a:r>
            <a:r>
              <a:rPr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see to it that; </a:t>
            </a:r>
            <a:r>
              <a:rPr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⑦</a:t>
            </a:r>
            <a:r>
              <a:rPr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as sb put it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000" b="1" baseline="300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正纤黑简体" charset="0"/>
              </a:rPr>
              <a:t>⑧</a:t>
            </a:r>
            <a:r>
              <a:rPr lang="en-US" sz="2000" b="1" baseline="300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正纤黑简体" charset="0"/>
              </a:rPr>
              <a:t> </a:t>
            </a:r>
            <a:r>
              <a:rPr sz="2000" b="1">
                <a:latin typeface="Times New Roman" panose="02020603050405020304" pitchFamily="18" charset="0"/>
                <a:cs typeface="Times New Roman" panose="02020603050405020304" pitchFamily="18" charset="0"/>
                <a:sym typeface="方正正纤黑简体" charset="0"/>
              </a:rPr>
              <a:t>give it a try</a:t>
            </a:r>
            <a:endParaRPr sz="2000" b="1">
              <a:latin typeface="Times New Roman" panose="02020603050405020304" pitchFamily="18" charset="0"/>
              <a:cs typeface="Times New Roman" panose="02020603050405020304" pitchFamily="18" charset="0"/>
              <a:sym typeface="方正正纤黑简体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9910" y="2026920"/>
            <a:ext cx="11135360" cy="1768475"/>
          </a:xfrm>
          <a:prstGeom prst="rect">
            <a:avLst/>
          </a:prstGeom>
          <a:noFill/>
          <a:ln w="28575" cmpd="sng">
            <a:solidFill>
              <a:srgbClr val="00B0F0"/>
            </a:solidFill>
            <a:prstDash val="solid"/>
            <a:bevel/>
          </a:ln>
        </p:spPr>
        <p:txBody>
          <a:bodyPr wrap="square" rtlCol="0" anchor="t">
            <a:spAutoFit/>
          </a:bodyPr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sz="2000" b="1" kern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下列短语中 it 本身词义模糊，只是帮助构成习语:</a:t>
            </a:r>
            <a:r>
              <a:rPr lang="en-US" sz="2000" b="1" kern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  </a:t>
            </a:r>
            <a:endParaRPr lang="en-US" sz="2000" b="1" kern="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sz="20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①保持优秀成绩；继续干下去; 坚持   ②及时抵达；成功; 达到预定目标    ③完成它; 应对（处理）    ④别紧张; 别着急; 凡事看开些; 放松</a:t>
            </a:r>
            <a:r>
              <a:rPr lang="en-US" sz="20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    </a:t>
            </a:r>
            <a:r>
              <a:rPr sz="20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⑤明白了；做到     ⑥注意; 保证; 务必    ⑦正如某人所说 </a:t>
            </a:r>
            <a:r>
              <a:rPr lang="en-US" sz="20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   ⑧试一试</a:t>
            </a:r>
            <a:r>
              <a:rPr lang="zh-CN" altLang="en-US" sz="20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；</a:t>
            </a:r>
            <a:r>
              <a:rPr lang="en-US" sz="20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尝试一下</a:t>
            </a:r>
            <a:endParaRPr lang="en-US" sz="20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</p:txBody>
      </p:sp>
      <p:sp>
        <p:nvSpPr>
          <p:cNvPr id="10247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4145" y="2026920"/>
            <a:ext cx="322580" cy="1759585"/>
          </a:xfrm>
          <a:prstGeom prst="rect">
            <a:avLst/>
          </a:prstGeom>
          <a:solidFill>
            <a:srgbClr val="00BA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 MT" charset="0"/>
              <a:ea typeface="方正正纤黑简体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9755505" y="3562350"/>
            <a:ext cx="2312670" cy="209169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16560" y="4612005"/>
            <a:ext cx="11219815" cy="968375"/>
          </a:xfrm>
          <a:prstGeom prst="rect">
            <a:avLst/>
          </a:prstGeom>
          <a:noFill/>
          <a:ln w="28575">
            <a:solidFill>
              <a:srgbClr val="8064A2">
                <a:lumMod val="75000"/>
              </a:srgbClr>
            </a:solidFill>
          </a:ln>
        </p:spPr>
        <p:txBody>
          <a:bodyPr wrap="square" rtlCol="0" anchor="t">
            <a:spAutoFit/>
          </a:bodyPr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sz="2000" b="1" kern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下列的固定短语中，名词要用复数</a:t>
            </a:r>
            <a:r>
              <a:rPr lang="zh-CN" sz="2000" b="1" kern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：</a:t>
            </a:r>
            <a:endParaRPr sz="2000" b="1" kern="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sz="20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①同某人吵架, ②情绪低落 ③成为废墟 ④衣衫褴褛 ⑤有礼貌 ⑥向某人问候</a:t>
            </a:r>
            <a:endParaRPr sz="20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4145" y="4607560"/>
            <a:ext cx="273050" cy="972820"/>
          </a:xfrm>
          <a:prstGeom prst="rect">
            <a:avLst/>
          </a:prstGeom>
          <a:solidFill>
            <a:srgbClr val="8064A2">
              <a:lumMod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 MT" charset="0"/>
              <a:ea typeface="方正正纤黑简体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66090" y="5706110"/>
            <a:ext cx="11170285" cy="9683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①have </a:t>
            </a:r>
            <a:r>
              <a:rPr lang="zh-CN" altLang="en-US" sz="2000" u="sng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      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(word) with sb   ② in low </a:t>
            </a:r>
            <a:r>
              <a:rPr lang="zh-CN" altLang="en-US" sz="2000" u="sng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      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(spirit)    ③</a:t>
            </a:r>
            <a:r>
              <a:rPr lang="en-US" altLang="zh-CN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in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</a:t>
            </a:r>
            <a:r>
              <a:rPr lang="zh-CN" altLang="en-US" sz="2000" u="sng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      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</a:t>
            </a:r>
            <a:r>
              <a:rPr lang="en-US" altLang="zh-CN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(ruin)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</a:t>
            </a:r>
            <a:endParaRPr lang="zh-CN" altLang="en-US" sz="2000" kern="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④in </a:t>
            </a:r>
            <a:r>
              <a:rPr lang="zh-CN" altLang="en-US" sz="2000" u="sng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     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(rag)  ⑤have good  </a:t>
            </a:r>
            <a:r>
              <a:rPr lang="zh-CN" altLang="en-US" sz="2000" u="sng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      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(manner)  </a:t>
            </a:r>
            <a:r>
              <a:rPr lang="en-US" altLang="zh-CN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⑥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give one</a:t>
            </a:r>
            <a:r>
              <a:rPr lang="en-US" altLang="zh-CN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'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s  </a:t>
            </a:r>
            <a:r>
              <a:rPr lang="zh-CN" altLang="en-US" sz="2000" u="sng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        </a:t>
            </a:r>
            <a:r>
              <a:rPr lang="zh-CN" altLang="en-US" sz="20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(regard)to sb </a:t>
            </a:r>
            <a:endParaRPr lang="zh-CN" altLang="en-US" sz="2000" kern="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299845" y="5654040"/>
            <a:ext cx="90995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word</a:t>
            </a: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s</a:t>
            </a:r>
            <a:r>
              <a:rPr lang="zh-CN" alt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</a:t>
            </a:r>
            <a:endParaRPr lang="zh-CN" altLang="en-US" sz="2000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812540" y="6182995"/>
            <a:ext cx="119189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manner</a:t>
            </a: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s</a:t>
            </a:r>
            <a:r>
              <a:rPr lang="zh-CN" alt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</a:t>
            </a:r>
            <a:endParaRPr lang="zh-CN" altLang="en-US" sz="2000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184275" y="6218555"/>
            <a:ext cx="71247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rag</a:t>
            </a: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s</a:t>
            </a:r>
            <a:r>
              <a:rPr lang="zh-CN" alt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</a:t>
            </a:r>
            <a:endParaRPr lang="zh-CN" altLang="en-US" sz="2000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967605" y="5706110"/>
            <a:ext cx="92392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spirit</a:t>
            </a: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s</a:t>
            </a:r>
            <a:r>
              <a:rPr lang="zh-CN" alt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</a:t>
            </a:r>
            <a:endParaRPr lang="zh-CN" altLang="en-US" sz="2000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259955" y="6182995"/>
            <a:ext cx="107950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regard</a:t>
            </a: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s</a:t>
            </a:r>
            <a:r>
              <a:rPr lang="zh-CN" alt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</a:t>
            </a:r>
            <a:endParaRPr lang="zh-CN" altLang="en-US" sz="2000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394575" y="5691505"/>
            <a:ext cx="81089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ruin</a:t>
            </a: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s</a:t>
            </a:r>
            <a:r>
              <a:rPr lang="zh-CN" alt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</a:t>
            </a:r>
            <a:endParaRPr lang="zh-CN" altLang="en-US" sz="2000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 animBg="1"/>
      <p:bldP spid="34" grpId="0" bldLvl="0" animBg="1"/>
      <p:bldP spid="34" grpId="1" animBg="1"/>
      <p:bldP spid="35" grpId="0"/>
      <p:bldP spid="35" grpId="1"/>
      <p:bldP spid="38" grpId="0"/>
      <p:bldP spid="38" grpId="1"/>
      <p:bldP spid="40" grpId="0"/>
      <p:bldP spid="40" grpId="1"/>
      <p:bldP spid="37" grpId="0"/>
      <p:bldP spid="37" grpId="1"/>
      <p:bldP spid="36" grpId="0"/>
      <p:bldP spid="36" grpId="1"/>
      <p:bldP spid="39" grpId="0"/>
      <p:bldP spid="3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303780" y="272415"/>
            <a:ext cx="9810750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快速提取</a:t>
            </a:r>
            <a:r>
              <a:rPr kumimoji="0" lang="en-US" altLang="zh-CN" sz="2800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“</a:t>
            </a:r>
            <a:r>
              <a:rPr kumimoji="0" sz="2800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固定搭配</a:t>
            </a:r>
            <a:r>
              <a:rPr kumimoji="0" lang="en-US" sz="2800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”</a:t>
            </a:r>
            <a:r>
              <a:rPr kumimoji="0" lang="zh-CN" sz="2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信息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kumimoji="0" lang="zh-CN" sz="2800" b="1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介词常考固定短语搭配</a:t>
            </a:r>
            <a:endParaRPr kumimoji="0" lang="zh-CN" sz="2800" b="1" kern="1200" cap="none" spc="0" normalizeH="0" baseline="0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89408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220980" y="995680"/>
            <a:ext cx="11761470" cy="147320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（2019年6月浙江卷）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answer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61 </a:t>
            </a:r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this question is not clear.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(2023-新高考 I 卷)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There you will find them prepared differently-more dumpling and less soup, and the wrappers are pressed 60____ hand rather than rolled. 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（2020-全国III）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artist was finally humbledby the greatest artist </a:t>
            </a:r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70 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earth, Mother Nature.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sp>
        <p:nvSpPr>
          <p:cNvPr id="4" name="Sev01"/>
          <p:cNvSpPr/>
          <p:nvPr/>
        </p:nvSpPr>
        <p:spPr>
          <a:xfrm>
            <a:off x="6577965" y="2546985"/>
            <a:ext cx="5185410" cy="4231005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 w="28575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endParaRPr lang="en-US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Abadi MT" charset="0"/>
            </a:endParaRPr>
          </a:p>
        </p:txBody>
      </p:sp>
      <p:sp>
        <p:nvSpPr>
          <p:cNvPr id="5" name="Sev01"/>
          <p:cNvSpPr/>
          <p:nvPr/>
        </p:nvSpPr>
        <p:spPr>
          <a:xfrm>
            <a:off x="217805" y="2546350"/>
            <a:ext cx="6360160" cy="4208780"/>
          </a:xfrm>
          <a:prstGeom prst="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/>
        </p:spPr>
        <p:style>
          <a:lnRef idx="2">
            <a:srgbClr val="FFC000">
              <a:shade val="50000"/>
            </a:srgbClr>
          </a:lnRef>
          <a:fillRef idx="1">
            <a:srgbClr val="FFC000"/>
          </a:fillRef>
          <a:effectRef idx="0">
            <a:srgbClr val="FFC000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en-US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Abadi MT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0980" y="2670175"/>
            <a:ext cx="6357620" cy="39770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indent="0" fontAlgn="auto">
              <a:lnSpc>
                <a:spcPts val="29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1. “</a:t>
            </a:r>
            <a:r>
              <a:rPr lang="en-US" altLang="zh-CN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in/ at</a:t>
            </a: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+名词” 表示 “在进行，从事; </a:t>
            </a:r>
            <a:r>
              <a:rPr lang="zh-CN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处于</a:t>
            </a: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...</a:t>
            </a:r>
            <a:r>
              <a:rPr lang="zh-CN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状态</a:t>
            </a: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”</a:t>
            </a:r>
            <a:endParaRPr lang="en-US" altLang="zh-CN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9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2. “be </a:t>
            </a:r>
            <a:r>
              <a:rPr lang="en-US" altLang="zh-CN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of </a:t>
            </a: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+ value等抽象词”，说明“作用、重要性和意义”等。</a:t>
            </a:r>
            <a:endParaRPr lang="en-US" altLang="zh-CN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9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“be </a:t>
            </a:r>
            <a:r>
              <a:rPr lang="en-US" altLang="zh-CN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of</a:t>
            </a: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+ 度量、形状、颜色、大小</a:t>
            </a:r>
            <a:r>
              <a:rPr lang="zh-CN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的</a:t>
            </a: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名词”，说明主语的特征，前常用different, all, the same, this, that, a(n)等来修饰。</a:t>
            </a:r>
            <a:endParaRPr lang="en-US" altLang="zh-CN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9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3. “</a:t>
            </a:r>
            <a:r>
              <a:rPr lang="en-US" altLang="zh-CN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to </a:t>
            </a: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one's +名词”</a:t>
            </a:r>
            <a:r>
              <a:rPr lang="zh-CN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表示</a:t>
            </a: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“</a:t>
            </a:r>
            <a:r>
              <a:rPr lang="zh-CN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对</a:t>
            </a: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...</a:t>
            </a:r>
            <a:r>
              <a:rPr lang="zh-CN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感到</a:t>
            </a: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...”</a:t>
            </a:r>
            <a:endParaRPr lang="en-US" altLang="zh-CN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9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4. “</a:t>
            </a:r>
            <a:r>
              <a:rPr lang="en-US" altLang="zh-CN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in</a:t>
            </a: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+名词”</a:t>
            </a:r>
            <a:r>
              <a:rPr lang="zh-CN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表示情绪状态</a:t>
            </a:r>
            <a:endParaRPr lang="en-US" altLang="zh-CN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9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5.</a:t>
            </a:r>
            <a:r>
              <a:rPr lang="en-US" altLang="zh-CN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by</a:t>
            </a: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</a:t>
            </a:r>
            <a:r>
              <a:rPr lang="zh-CN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表示交通方式</a:t>
            </a:r>
            <a:endParaRPr lang="en-US" altLang="zh-CN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9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6. </a:t>
            </a:r>
            <a:r>
              <a:rPr lang="en-US" altLang="zh-CN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at </a:t>
            </a: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表示速度、价格、利率</a:t>
            </a:r>
            <a:endParaRPr lang="en-US" altLang="zh-CN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9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7. </a:t>
            </a:r>
            <a:r>
              <a:rPr lang="en-US" altLang="zh-CN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to </a:t>
            </a:r>
            <a:r>
              <a:rPr lang="zh-CN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表示</a:t>
            </a: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“建筑构件”</a:t>
            </a:r>
            <a:r>
              <a:rPr lang="zh-CN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、</a:t>
            </a: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“</a:t>
            </a:r>
            <a:r>
              <a:rPr lang="zh-CN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方法，答案</a:t>
            </a: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”</a:t>
            </a:r>
            <a:r>
              <a:rPr lang="zh-CN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或</a:t>
            </a: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“回复, 反应”</a:t>
            </a:r>
            <a:endParaRPr lang="en-US" altLang="zh-CN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06870" y="2546985"/>
            <a:ext cx="492823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400"/>
              </a:lnSpc>
              <a:spcBef>
                <a:spcPts val="600"/>
              </a:spcBef>
            </a:pPr>
            <a:r>
              <a:rPr lang="zh-CN" alt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1. </a:t>
            </a:r>
            <a:r>
              <a:rPr lang="zh-CN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on</a:t>
            </a:r>
            <a:r>
              <a:rPr lang="zh-CN" alt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show/ display/ sale/ strike/ duty/ trial </a:t>
            </a:r>
            <a:endParaRPr lang="zh-CN" altLang="en-US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400"/>
              </a:lnSpc>
              <a:spcBef>
                <a:spcPts val="600"/>
              </a:spcBef>
            </a:pPr>
            <a:r>
              <a:rPr lang="zh-CN" alt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</a:t>
            </a:r>
            <a:r>
              <a:rPr lang="zh-CN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</a:t>
            </a:r>
            <a:r>
              <a:rPr lang="en-US" altLang="zh-CN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at</a:t>
            </a:r>
            <a:r>
              <a:rPr lang="en-US" altLang="zh-CN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work/ war/ table/ play / sea / peace</a:t>
            </a:r>
            <a:endParaRPr lang="en-US" altLang="zh-CN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400"/>
              </a:lnSpc>
              <a:spcBef>
                <a:spcPts val="600"/>
              </a:spcBef>
            </a:pPr>
            <a:r>
              <a:rPr lang="en-US" altLang="zh-CN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</a:t>
            </a:r>
            <a:r>
              <a:rPr lang="zh-CN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in </a:t>
            </a:r>
            <a:r>
              <a:rPr lang="en-US" altLang="zh-CN" b="1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order</a:t>
            </a:r>
            <a:r>
              <a:rPr lang="zh-CN" altLang="en-US" b="1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/ control/ </a:t>
            </a:r>
            <a:r>
              <a:rPr lang="en-US" altLang="zh-CN" b="1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danger</a:t>
            </a:r>
            <a:r>
              <a:rPr lang="zh-CN" altLang="en-US" b="1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/ sight </a:t>
            </a:r>
            <a:endParaRPr lang="en-US" altLang="zh-CN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400"/>
              </a:lnSpc>
              <a:spcBef>
                <a:spcPts val="600"/>
              </a:spcBef>
            </a:pPr>
            <a:r>
              <a:rPr lang="zh-CN" alt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2.  </a:t>
            </a:r>
            <a:r>
              <a:rPr lang="en-US" altLang="zh-CN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be </a:t>
            </a:r>
            <a:r>
              <a:rPr lang="zh-CN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of</a:t>
            </a:r>
            <a:r>
              <a:rPr lang="zh-CN" alt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value/ importance/ use/ color/ age/ size/ </a:t>
            </a:r>
            <a:endParaRPr lang="zh-CN" altLang="en-US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400"/>
              </a:lnSpc>
              <a:spcBef>
                <a:spcPts val="600"/>
              </a:spcBef>
            </a:pPr>
            <a:r>
              <a:rPr lang="zh-CN" alt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height/ weight/ </a:t>
            </a:r>
            <a:r>
              <a:rPr lang="en-US" altLang="zh-CN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shape/type/ kind/ quality</a:t>
            </a:r>
            <a:endParaRPr lang="zh-CN" altLang="en-US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400"/>
              </a:lnSpc>
              <a:spcBef>
                <a:spcPts val="600"/>
              </a:spcBef>
            </a:pPr>
            <a:r>
              <a:rPr lang="zh-CN" alt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3. </a:t>
            </a:r>
            <a:r>
              <a:rPr lang="zh-CN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to</a:t>
            </a:r>
            <a:r>
              <a:rPr lang="zh-CN" alt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one</a:t>
            </a:r>
            <a:r>
              <a:rPr lang="en-US" altLang="zh-CN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'</a:t>
            </a:r>
            <a:r>
              <a:rPr lang="zh-CN" alt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s joy/ surprise/ pleasure/ sorrow/ 　　</a:t>
            </a:r>
            <a:endParaRPr lang="zh-CN" altLang="en-US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400"/>
              </a:lnSpc>
              <a:spcBef>
                <a:spcPts val="600"/>
              </a:spcBef>
            </a:pPr>
            <a:r>
              <a:rPr lang="zh-CN" alt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4.</a:t>
            </a:r>
            <a:r>
              <a:rPr lang="zh-CN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in</a:t>
            </a:r>
            <a:r>
              <a:rPr lang="zh-CN" alt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surprise/ alarm/ terror/ horror/ delight </a:t>
            </a:r>
            <a:endParaRPr lang="zh-CN" altLang="en-US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400"/>
              </a:lnSpc>
              <a:spcBef>
                <a:spcPts val="600"/>
              </a:spcBef>
            </a:pPr>
            <a:r>
              <a:rPr lang="zh-CN" alt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5. </a:t>
            </a:r>
            <a:r>
              <a:rPr lang="zh-CN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by</a:t>
            </a:r>
            <a:r>
              <a:rPr lang="zh-CN" alt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air/ bicycle/ boat/ bus/ car/ plane/ train</a:t>
            </a:r>
            <a:endParaRPr lang="zh-CN" altLang="en-US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400"/>
              </a:lnSpc>
              <a:spcBef>
                <a:spcPts val="600"/>
              </a:spcBef>
            </a:pPr>
            <a:r>
              <a:rPr lang="zh-CN" alt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6. </a:t>
            </a:r>
            <a:r>
              <a:rPr lang="zh-CN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at </a:t>
            </a:r>
            <a:r>
              <a:rPr lang="zh-CN" alt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a high/low price/speed；</a:t>
            </a:r>
            <a:r>
              <a:rPr lang="zh-CN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at</a:t>
            </a:r>
            <a:r>
              <a:rPr lang="zh-CN" altLang="en-US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a speed of …</a:t>
            </a:r>
            <a:endParaRPr lang="zh-CN" altLang="en-US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400"/>
              </a:lnSpc>
              <a:spcBef>
                <a:spcPts val="600"/>
              </a:spcBef>
            </a:pPr>
            <a:r>
              <a:rPr lang="en-US" altLang="zh-CN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7. the entry/ entrance/ </a:t>
            </a:r>
            <a:r>
              <a:rPr lang="en-US" altLang="zh-CN" b="1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exit/ </a:t>
            </a:r>
            <a:r>
              <a:rPr lang="en-US" altLang="zh-CN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approach/ access/ </a:t>
            </a:r>
            <a:endParaRPr lang="en-US" altLang="zh-CN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400"/>
              </a:lnSpc>
              <a:spcBef>
                <a:spcPts val="600"/>
              </a:spcBef>
            </a:pPr>
            <a:r>
              <a:rPr lang="en-US" altLang="zh-CN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answer/ key/ way/ </a:t>
            </a:r>
            <a:r>
              <a:rPr lang="en-US" altLang="zh-CN" b="1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solution/response/ reply </a:t>
            </a:r>
            <a:r>
              <a:rPr lang="zh-CN" altLang="en-US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to</a:t>
            </a:r>
            <a:r>
              <a:rPr lang="en-US" altLang="zh-CN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</a:t>
            </a:r>
            <a:endParaRPr lang="en-US" altLang="zh-CN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80805" y="933450"/>
            <a:ext cx="3001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Keys: 1.to  2. by   3.on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  <p:bldP spid="4" grpId="1" animBg="1"/>
      <p:bldP spid="9" grpId="0"/>
      <p:bldP spid="9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662555" y="221615"/>
            <a:ext cx="4447540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32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高频考点：</a:t>
            </a:r>
            <a:r>
              <a:rPr kumimoji="0" sz="3200" b="1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宾语补足语</a:t>
            </a:r>
            <a:endParaRPr kumimoji="0" sz="3200" b="1" kern="1200" cap="none" spc="0" normalizeH="0" baseline="0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89408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220980" y="1107440"/>
            <a:ext cx="11687810" cy="119888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（2021-新高考 I 卷）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Strange, isn’t it? But that’s how nature is  — always leaving us  </a:t>
            </a:r>
            <a:r>
              <a:rPr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u="sng"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(astonish).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（202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-新高考 I 卷）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yet two seems greedy, so I am always left  </a:t>
            </a:r>
            <a:r>
              <a:rPr 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65   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(want) more next time.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0980" y="2656840"/>
            <a:ext cx="10126980" cy="4043680"/>
          </a:xfrm>
          <a:prstGeom prst="rect">
            <a:avLst/>
          </a:prstGeom>
          <a:solidFill>
            <a:srgbClr val="FFFFD1"/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/>
              <a:t>宾语与其补足语有逻辑上的</a:t>
            </a:r>
            <a:r>
              <a:rPr lang="zh-CN" altLang="en-US" sz="2400">
                <a:solidFill>
                  <a:srgbClr val="C00000"/>
                </a:solidFill>
              </a:rPr>
              <a:t>主谓关系</a:t>
            </a:r>
            <a:r>
              <a:rPr lang="zh-CN" altLang="en-US" sz="2400"/>
              <a:t>，它们一起</a:t>
            </a:r>
            <a:r>
              <a:rPr lang="zh-CN" altLang="en-US" sz="2400">
                <a:solidFill>
                  <a:srgbClr val="C00000"/>
                </a:solidFill>
              </a:rPr>
              <a:t>构成复合宾语</a:t>
            </a:r>
            <a:r>
              <a:rPr lang="zh-CN" altLang="en-US" sz="2400"/>
              <a:t>。</a:t>
            </a:r>
            <a:endParaRPr lang="zh-CN" altLang="en-US" sz="2400"/>
          </a:p>
          <a:p>
            <a:pPr marL="342900" indent="-342900" algn="l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+mn-ea"/>
                <a:cs typeface="Times New Roman" panose="02020603050405020304" pitchFamily="18" charset="0"/>
                <a:sym typeface="Abadi MT" charset="0"/>
              </a:rPr>
              <a:t>一句话让你牢记宾补：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The war made him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</a:t>
            </a:r>
            <a:r>
              <a:rPr lang="zh-CN" altLang="en-US" sz="2400" b="1" u="sng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a soldie</a:t>
            </a:r>
            <a:r>
              <a:rPr lang="zh-CN" alt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r </a:t>
            </a:r>
            <a:r>
              <a:rPr lang="en-US" altLang="zh-CN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/ </a:t>
            </a:r>
            <a:r>
              <a:rPr lang="en-US" altLang="zh-CN" sz="2400" b="1" u="sng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homeless</a:t>
            </a:r>
            <a:r>
              <a:rPr lang="en-US" altLang="zh-CN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/ </a:t>
            </a:r>
            <a:r>
              <a:rPr lang="en-US" altLang="zh-CN" sz="2400" b="1" u="sng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in povert</a:t>
            </a:r>
            <a:r>
              <a:rPr lang="en-US" altLang="zh-CN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y/ </a:t>
            </a:r>
            <a:r>
              <a:rPr lang="en-US" altLang="zh-CN" sz="2400" b="1" u="sng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separated from his family</a:t>
            </a:r>
            <a:r>
              <a:rPr lang="en-US" altLang="zh-CN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/ </a:t>
            </a:r>
            <a:r>
              <a:rPr lang="en-US" altLang="zh-CN" sz="2400" b="1" u="sng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go through hardships and sufferings</a:t>
            </a:r>
            <a:r>
              <a:rPr lang="en-US" altLang="zh-CN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/</a:t>
            </a:r>
            <a:r>
              <a:rPr lang="en-US" altLang="zh-CN" sz="2400" b="1" u="sng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it impossible for him to go on with his research</a:t>
            </a:r>
            <a:r>
              <a:rPr lang="zh-CN" alt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.</a:t>
            </a:r>
            <a:r>
              <a:rPr lang="en-US" altLang="zh-CN" sz="2400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+mn-ea"/>
                <a:cs typeface="+mn-ea"/>
                <a:sym typeface="Abadi MT" charset="0"/>
              </a:rPr>
              <a:t>战争使他成为一名战士</a:t>
            </a:r>
            <a:r>
              <a:rPr lang="zh-CN" altLang="en-US" sz="2400" kern="0" baseline="-25000" dirty="0">
                <a:solidFill>
                  <a:srgbClr val="C00000"/>
                </a:solidFill>
                <a:latin typeface="+mn-ea"/>
                <a:cs typeface="+mn-ea"/>
                <a:sym typeface="Abadi MT" charset="0"/>
              </a:rPr>
              <a:t>名词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+mn-ea"/>
                <a:cs typeface="+mn-ea"/>
                <a:sym typeface="Abadi MT" charset="0"/>
              </a:rPr>
              <a:t>/无家可归</a:t>
            </a:r>
            <a:r>
              <a:rPr lang="zh-CN" altLang="en-US" sz="2400" kern="0" baseline="-25000" dirty="0">
                <a:solidFill>
                  <a:srgbClr val="C00000"/>
                </a:solidFill>
                <a:latin typeface="+mn-ea"/>
                <a:cs typeface="+mn-ea"/>
                <a:sym typeface="Abadi MT" charset="0"/>
              </a:rPr>
              <a:t>形容词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+mn-ea"/>
                <a:cs typeface="+mn-ea"/>
                <a:sym typeface="Abadi MT" charset="0"/>
              </a:rPr>
              <a:t>/穷困潦倒</a:t>
            </a:r>
            <a:r>
              <a:rPr lang="zh-CN" altLang="en-US" sz="2400" kern="0" baseline="-25000" dirty="0">
                <a:solidFill>
                  <a:srgbClr val="C00000"/>
                </a:solidFill>
                <a:latin typeface="+mn-ea"/>
                <a:cs typeface="+mn-ea"/>
                <a:sym typeface="Abadi MT" charset="0"/>
              </a:rPr>
              <a:t>介宾短语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+mn-ea"/>
                <a:cs typeface="+mn-ea"/>
                <a:sym typeface="Abadi MT" charset="0"/>
              </a:rPr>
              <a:t>/与家人分离</a:t>
            </a:r>
            <a:r>
              <a:rPr lang="zh-CN" altLang="en-US" sz="2400" kern="0" baseline="-25000" dirty="0">
                <a:solidFill>
                  <a:srgbClr val="C00000"/>
                </a:solidFill>
                <a:latin typeface="+mn-ea"/>
                <a:cs typeface="+mn-ea"/>
                <a:sym typeface="Abadi MT" charset="0"/>
              </a:rPr>
              <a:t>分词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+mn-ea"/>
                <a:cs typeface="+mn-ea"/>
                <a:sym typeface="Abadi MT" charset="0"/>
              </a:rPr>
              <a:t>/历尽艰辛</a:t>
            </a:r>
            <a:r>
              <a:rPr lang="zh-CN" altLang="en-US" sz="2400" kern="0" baseline="-25000" dirty="0">
                <a:solidFill>
                  <a:srgbClr val="C00000"/>
                </a:solidFill>
                <a:latin typeface="+mn-ea"/>
                <a:cs typeface="+mn-ea"/>
                <a:sym typeface="Abadi MT" charset="0"/>
              </a:rPr>
              <a:t>不带</a:t>
            </a:r>
            <a:r>
              <a:rPr lang="en-US" altLang="zh-CN" sz="2400" kern="0" baseline="-25000" dirty="0">
                <a:solidFill>
                  <a:srgbClr val="C00000"/>
                </a:solidFill>
                <a:latin typeface="+mn-ea"/>
                <a:cs typeface="+mn-ea"/>
                <a:sym typeface="Abadi MT" charset="0"/>
              </a:rPr>
              <a:t>to</a:t>
            </a:r>
            <a:r>
              <a:rPr lang="zh-CN" altLang="en-US" sz="2400" kern="0" baseline="-25000" dirty="0">
                <a:solidFill>
                  <a:srgbClr val="C00000"/>
                </a:solidFill>
                <a:latin typeface="+mn-ea"/>
                <a:cs typeface="+mn-ea"/>
                <a:sym typeface="Abadi MT" charset="0"/>
              </a:rPr>
              <a:t>的动词不定式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+mn-ea"/>
                <a:cs typeface="+mn-ea"/>
                <a:sym typeface="Abadi MT" charset="0"/>
              </a:rPr>
              <a:t>/他无法继续他的研究</a:t>
            </a:r>
            <a:r>
              <a:rPr lang="en-US" altLang="zh-CN" sz="2400" kern="0" baseline="-25000" dirty="0">
                <a:solidFill>
                  <a:srgbClr val="C00000"/>
                </a:solidFill>
                <a:latin typeface="+mn-ea"/>
                <a:cs typeface="+mn-ea"/>
                <a:sym typeface="Abadi MT" charset="0"/>
              </a:rPr>
              <a:t>it</a:t>
            </a:r>
            <a:r>
              <a:rPr lang="zh-CN" altLang="en-US" sz="2400" kern="0" baseline="-25000" dirty="0">
                <a:solidFill>
                  <a:srgbClr val="C00000"/>
                </a:solidFill>
                <a:latin typeface="+mn-ea"/>
                <a:cs typeface="+mn-ea"/>
                <a:sym typeface="Abadi MT" charset="0"/>
              </a:rPr>
              <a:t>做形式宾语，宾补为形容词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+mn-ea"/>
                <a:cs typeface="+mn-ea"/>
                <a:sym typeface="Abadi MT" charset="0"/>
              </a:rPr>
              <a:t>。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/>
              <a:t>leave sb/sth +</a:t>
            </a:r>
            <a:r>
              <a:rPr lang="zh-CN" altLang="en-US" sz="2400">
                <a:solidFill>
                  <a:srgbClr val="C00000"/>
                </a:solidFill>
              </a:rPr>
              <a:t>宾补to do/doing/done</a:t>
            </a:r>
            <a:r>
              <a:rPr lang="zh-CN" altLang="en-US" sz="2400"/>
              <a:t> 作为习惯用法，意为“让某人或某物处于某种状态（将要/正在/已经）”:  设空处说明us的状态，所以用 astonished表“使人感到震惊”。</a:t>
            </a:r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677400" y="4107815"/>
            <a:ext cx="2835910" cy="2679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29830" y="1726565"/>
            <a:ext cx="143129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wanting</a:t>
            </a:r>
            <a:endParaRPr lang="en-US" altLang="en-US" sz="2400" b="1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97135" y="1004570"/>
            <a:ext cx="163385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astonish</a:t>
            </a:r>
            <a:r>
              <a:rPr lang="en-US" altLang="zh-CN" sz="2400" b="1">
                <a:solidFill>
                  <a:srgbClr val="C00000"/>
                </a:solidFill>
              </a:rPr>
              <a:t>ed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/>
          <p:nvPr/>
        </p:nvCxnSpPr>
        <p:spPr>
          <a:xfrm>
            <a:off x="1052513" y="-22225"/>
            <a:ext cx="0" cy="6881813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990600" y="460375"/>
            <a:ext cx="123825" cy="573088"/>
            <a:chOff x="3444" y="2907"/>
            <a:chExt cx="134" cy="624"/>
          </a:xfrm>
        </p:grpSpPr>
        <p:sp>
          <p:nvSpPr>
            <p:cNvPr id="6" name="椭圆 5"/>
            <p:cNvSpPr/>
            <p:nvPr/>
          </p:nvSpPr>
          <p:spPr>
            <a:xfrm>
              <a:off x="3444" y="2907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444" y="3152"/>
              <a:ext cx="134" cy="133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444" y="3396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flipV="1">
            <a:off x="990600" y="5803900"/>
            <a:ext cx="123825" cy="573088"/>
            <a:chOff x="3444" y="2907"/>
            <a:chExt cx="134" cy="624"/>
          </a:xfrm>
        </p:grpSpPr>
        <p:sp>
          <p:nvSpPr>
            <p:cNvPr id="11" name="椭圆 10"/>
            <p:cNvSpPr/>
            <p:nvPr/>
          </p:nvSpPr>
          <p:spPr>
            <a:xfrm>
              <a:off x="3444" y="2907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444" y="3152"/>
              <a:ext cx="134" cy="133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444" y="3396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1052513" y="1260475"/>
            <a:ext cx="10128250" cy="3175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052513" y="5591175"/>
            <a:ext cx="10128250" cy="3175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180763" y="1263650"/>
            <a:ext cx="0" cy="4343400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616950" y="4283075"/>
            <a:ext cx="354965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9600" dirty="0">
                <a:solidFill>
                  <a:srgbClr val="FFD143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9600" dirty="0">
              <a:solidFill>
                <a:srgbClr val="FFD14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98670" y="1398270"/>
            <a:ext cx="611568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4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句子层次：</a:t>
            </a:r>
            <a:endParaRPr lang="zh-CN" altLang="en-US" sz="4400" b="1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/>
            <a:r>
              <a:rPr lang="zh-CN" altLang="en-US" sz="44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句子是基于语篇的统一</a:t>
            </a:r>
            <a:endParaRPr lang="zh-CN" altLang="en-US" sz="4400" b="1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95325" y="176530"/>
            <a:ext cx="719455" cy="85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99965" y="2996565"/>
            <a:ext cx="635508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ts val="3780"/>
              </a:lnSpc>
            </a:pPr>
            <a:r>
              <a:rPr lang="en-US" altLang="zh-CN" sz="2000" b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1. </a:t>
            </a:r>
            <a:r>
              <a:rPr lang="zh-CN" altLang="en-US" sz="2000" b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熟悉五种基本句型；</a:t>
            </a:r>
            <a:endParaRPr lang="zh-CN" altLang="en-US" sz="2000" b="1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0">
              <a:lnSpc>
                <a:spcPts val="3780"/>
              </a:lnSpc>
            </a:pPr>
            <a:r>
              <a:rPr lang="en-US" altLang="zh-CN" sz="2000" b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000" b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警惕逗号粘连错误，掌握“一个句子一个谓，两个句子连词成对，没有连词用非谓”的句式特点；</a:t>
            </a:r>
            <a:endParaRPr lang="zh-CN" altLang="en-US" sz="2000" b="1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0">
              <a:lnSpc>
                <a:spcPts val="3780"/>
              </a:lnSpc>
            </a:pPr>
            <a:r>
              <a:rPr lang="en-US" altLang="zh-CN" sz="2000" b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 sz="2000" b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立足语篇语境，研判谓语动词和非谓语动词及其形态。</a:t>
            </a:r>
            <a:endParaRPr lang="zh-CN" altLang="en-US" sz="2000" b="1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9696450" y="4076383"/>
            <a:ext cx="2566988" cy="2586038"/>
          </a:xfrm>
          <a:prstGeom prst="line">
            <a:avLst/>
          </a:prstGeom>
          <a:ln w="28575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10522585" y="5751195"/>
            <a:ext cx="1644015" cy="1078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16330" y="1339215"/>
            <a:ext cx="3332480" cy="4175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303780" y="310515"/>
            <a:ext cx="9024620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defTabSz="4572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高频考点：</a:t>
            </a:r>
            <a:r>
              <a:rPr kumimoji="0" lang="zh-CN" sz="2800" b="1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快速判断三大从句的</a:t>
            </a:r>
            <a:r>
              <a:rPr kumimoji="0" sz="2800" b="1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连</a:t>
            </a:r>
            <a:r>
              <a:rPr kumimoji="0" lang="zh-CN" sz="2800" b="1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接</a:t>
            </a:r>
            <a:r>
              <a:rPr kumimoji="0" sz="2800" b="1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词</a:t>
            </a:r>
            <a:endParaRPr kumimoji="0" sz="2800" b="1" kern="1200" cap="none" spc="0" normalizeH="0" baseline="0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793115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261620" y="3030220"/>
            <a:ext cx="9977755" cy="3630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marL="285750" indent="-285750" fontAlgn="auto">
              <a:lnSpc>
                <a:spcPts val="276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latin typeface="+mn-ea"/>
                <a:cs typeface="+mn-ea"/>
              </a:rPr>
              <a:t>定语从句</a:t>
            </a:r>
            <a:r>
              <a:rPr lang="zh-CN" altLang="en-US" sz="2000">
                <a:latin typeface="+mn-ea"/>
                <a:cs typeface="+mn-ea"/>
              </a:rPr>
              <a:t>的</a:t>
            </a:r>
            <a:r>
              <a:rPr lang="zh-CN" altLang="en-US" sz="2000" u="sng">
                <a:latin typeface="+mn-ea"/>
                <a:cs typeface="+mn-ea"/>
              </a:rPr>
              <a:t>连接词</a:t>
            </a:r>
            <a:r>
              <a:rPr lang="zh-CN" altLang="en-US" sz="2000" u="sng">
                <a:solidFill>
                  <a:srgbClr val="C00000"/>
                </a:solidFill>
                <a:highlight>
                  <a:srgbClr val="FFFF00"/>
                </a:highlight>
                <a:latin typeface="+mn-ea"/>
                <a:cs typeface="+mn-ea"/>
              </a:rPr>
              <a:t>作成分</a:t>
            </a:r>
            <a:r>
              <a:rPr lang="zh-CN" altLang="en-US" sz="2000" u="sng">
                <a:solidFill>
                  <a:srgbClr val="C00000"/>
                </a:solidFill>
                <a:latin typeface="+mn-ea"/>
                <a:cs typeface="+mn-ea"/>
              </a:rPr>
              <a:t>，</a:t>
            </a:r>
            <a:r>
              <a:rPr lang="zh-CN" altLang="en-US" sz="2000" u="sng">
                <a:solidFill>
                  <a:srgbClr val="C00000"/>
                </a:solidFill>
                <a:highlight>
                  <a:srgbClr val="00FFFF"/>
                </a:highlight>
                <a:latin typeface="+mn-ea"/>
                <a:cs typeface="+mn-ea"/>
              </a:rPr>
              <a:t>有意义</a:t>
            </a:r>
            <a:r>
              <a:rPr lang="zh-CN" altLang="en-US" sz="2000" u="sng">
                <a:latin typeface="+mn-ea"/>
                <a:cs typeface="+mn-ea"/>
              </a:rPr>
              <a:t>（</a:t>
            </a:r>
            <a:r>
              <a:rPr lang="zh-CN" altLang="en-US" sz="2000" u="sng">
                <a:solidFill>
                  <a:srgbClr val="C00000"/>
                </a:solidFill>
                <a:latin typeface="+mn-ea"/>
                <a:cs typeface="+mn-ea"/>
              </a:rPr>
              <a:t>指代</a:t>
            </a:r>
            <a:r>
              <a:rPr lang="zh-CN" altLang="en-US" sz="2000" u="sng">
                <a:latin typeface="+mn-ea"/>
                <a:cs typeface="+mn-ea"/>
              </a:rPr>
              <a:t>定语从句所修饰</a:t>
            </a:r>
            <a:r>
              <a:rPr lang="zh-CN" altLang="en-US" sz="2000" u="sng">
                <a:solidFill>
                  <a:srgbClr val="C00000"/>
                </a:solidFill>
                <a:latin typeface="+mn-ea"/>
                <a:cs typeface="+mn-ea"/>
              </a:rPr>
              <a:t>先行词的意义</a:t>
            </a:r>
            <a:r>
              <a:rPr lang="zh-CN" altLang="en-US" sz="2000" u="sng">
                <a:latin typeface="+mn-ea"/>
                <a:cs typeface="+mn-ea"/>
              </a:rPr>
              <a:t>）</a:t>
            </a:r>
            <a:endParaRPr lang="zh-CN" altLang="en-US" sz="2000">
              <a:latin typeface="+mn-ea"/>
              <a:cs typeface="+mn-ea"/>
            </a:endParaRPr>
          </a:p>
          <a:p>
            <a:pPr marL="285750" indent="-285750" fontAlgn="auto">
              <a:lnSpc>
                <a:spcPts val="2760"/>
              </a:lnSpc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定语从句</a:t>
            </a:r>
            <a:r>
              <a:rPr lang="zh-CN" altLang="en-US">
                <a:solidFill>
                  <a:srgbClr val="C00000"/>
                </a:solidFill>
                <a:highlight>
                  <a:srgbClr val="FFFF00"/>
                </a:highlight>
                <a:sym typeface="+mn-ea"/>
              </a:rPr>
              <a:t>缺主语、 宾语</a:t>
            </a:r>
            <a:r>
              <a:rPr lang="zh-CN" altLang="en-US">
                <a:sym typeface="+mn-ea"/>
              </a:rPr>
              <a:t>， 填关系代词 </a:t>
            </a:r>
            <a:r>
              <a:rPr lang="zh-CN" altLang="en-US" b="1">
                <a:sym typeface="+mn-ea"/>
              </a:rPr>
              <a:t>which, that, who 或 whom</a:t>
            </a:r>
            <a:r>
              <a:rPr lang="zh-CN" altLang="en-US">
                <a:sym typeface="+mn-ea"/>
              </a:rPr>
              <a:t>，指代</a:t>
            </a:r>
            <a:r>
              <a:rPr lang="zh-CN" altLang="en-US" b="1">
                <a:highlight>
                  <a:srgbClr val="00FFFF"/>
                </a:highlight>
                <a:sym typeface="+mn-ea"/>
              </a:rPr>
              <a:t>先行词的意义</a:t>
            </a:r>
            <a:endParaRPr lang="zh-CN" altLang="en-US">
              <a:sym typeface="+mn-ea"/>
            </a:endParaRPr>
          </a:p>
          <a:p>
            <a:pPr marL="285750" indent="-285750" fontAlgn="auto">
              <a:lnSpc>
                <a:spcPts val="276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+mn-ea"/>
                <a:cs typeface="+mn-ea"/>
              </a:rPr>
              <a:t>定语从句</a:t>
            </a:r>
            <a:r>
              <a:rPr lang="en-US" altLang="zh-CN">
                <a:solidFill>
                  <a:srgbClr val="C00000"/>
                </a:solidFill>
                <a:highlight>
                  <a:srgbClr val="FFFF00"/>
                </a:highlight>
                <a:latin typeface="+mn-ea"/>
                <a:cs typeface="+mn-ea"/>
              </a:rPr>
              <a:t>缺</a:t>
            </a:r>
            <a:r>
              <a:rPr lang="zh-CN" altLang="en-US">
                <a:solidFill>
                  <a:srgbClr val="C00000"/>
                </a:solidFill>
                <a:highlight>
                  <a:srgbClr val="FFFF00"/>
                </a:highlight>
                <a:sym typeface="+mn-ea"/>
              </a:rPr>
              <a:t>定语</a:t>
            </a:r>
            <a:r>
              <a:rPr lang="en-US" altLang="zh-CN">
                <a:latin typeface="+mn-ea"/>
                <a:cs typeface="+mn-ea"/>
              </a:rPr>
              <a:t>， 填关系代词 </a:t>
            </a:r>
            <a:r>
              <a:rPr lang="zh-CN" altLang="en-US" b="1">
                <a:sym typeface="+mn-ea"/>
              </a:rPr>
              <a:t>whose</a:t>
            </a:r>
            <a:r>
              <a:rPr lang="zh-CN" altLang="en-US">
                <a:sym typeface="+mn-ea"/>
              </a:rPr>
              <a:t>， </a:t>
            </a:r>
            <a:r>
              <a:rPr lang="en-US" altLang="zh-CN">
                <a:latin typeface="+mn-ea"/>
                <a:cs typeface="+mn-ea"/>
              </a:rPr>
              <a:t>指代</a:t>
            </a:r>
            <a:r>
              <a:rPr lang="en-US" altLang="zh-CN" b="1">
                <a:highlight>
                  <a:srgbClr val="00FFFF"/>
                </a:highlight>
                <a:latin typeface="+mn-ea"/>
                <a:cs typeface="+mn-ea"/>
              </a:rPr>
              <a:t>先行词的</a:t>
            </a:r>
            <a:r>
              <a:rPr lang="zh-CN" altLang="en-US" b="1">
                <a:highlight>
                  <a:srgbClr val="00FFFF"/>
                </a:highlight>
                <a:sym typeface="+mn-ea"/>
              </a:rPr>
              <a:t>名词所有格</a:t>
            </a:r>
            <a:endParaRPr lang="en-US" altLang="zh-CN" b="1">
              <a:latin typeface="+mn-ea"/>
              <a:cs typeface="+mn-ea"/>
            </a:endParaRPr>
          </a:p>
          <a:p>
            <a:pPr marL="285750" indent="-285750" fontAlgn="auto">
              <a:lnSpc>
                <a:spcPts val="276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+mn-ea"/>
                <a:cs typeface="+mn-ea"/>
              </a:rPr>
              <a:t>定语从句</a:t>
            </a:r>
            <a:r>
              <a:rPr lang="en-US" altLang="zh-CN">
                <a:solidFill>
                  <a:srgbClr val="C00000"/>
                </a:solidFill>
                <a:highlight>
                  <a:srgbClr val="FFFF00"/>
                </a:highlight>
                <a:latin typeface="+mn-ea"/>
                <a:cs typeface="+mn-ea"/>
              </a:rPr>
              <a:t>缺</a:t>
            </a:r>
            <a:r>
              <a:rPr lang="zh-CN" altLang="en-US">
                <a:solidFill>
                  <a:srgbClr val="C00000"/>
                </a:solidFill>
                <a:highlight>
                  <a:srgbClr val="FFFF00"/>
                </a:highlight>
                <a:latin typeface="+mn-ea"/>
                <a:cs typeface="+mn-ea"/>
              </a:rPr>
              <a:t>状</a:t>
            </a:r>
            <a:r>
              <a:rPr lang="en-US" altLang="zh-CN">
                <a:solidFill>
                  <a:srgbClr val="C00000"/>
                </a:solidFill>
                <a:highlight>
                  <a:srgbClr val="FFFF00"/>
                </a:highlight>
                <a:latin typeface="+mn-ea"/>
                <a:cs typeface="+mn-ea"/>
              </a:rPr>
              <a:t>语</a:t>
            </a:r>
            <a:r>
              <a:rPr lang="en-US" altLang="zh-CN">
                <a:latin typeface="+mn-ea"/>
                <a:cs typeface="+mn-ea"/>
              </a:rPr>
              <a:t>， 填</a:t>
            </a:r>
            <a:r>
              <a:rPr lang="zh-CN" altLang="en-US">
                <a:sym typeface="+mn-ea"/>
              </a:rPr>
              <a:t>关系副词</a:t>
            </a:r>
            <a:r>
              <a:rPr lang="zh-CN" altLang="en-US" b="1">
                <a:sym typeface="+mn-ea"/>
              </a:rPr>
              <a:t> where</a:t>
            </a:r>
            <a:r>
              <a:rPr lang="en-US" altLang="zh-CN" b="1">
                <a:sym typeface="+mn-ea"/>
              </a:rPr>
              <a:t>, </a:t>
            </a:r>
            <a:r>
              <a:rPr lang="zh-CN" altLang="en-US" b="1">
                <a:sym typeface="+mn-ea"/>
              </a:rPr>
              <a:t>when 或 why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latin typeface="+mn-ea"/>
                <a:cs typeface="+mn-ea"/>
              </a:rPr>
              <a:t>指代“</a:t>
            </a:r>
            <a:r>
              <a:rPr lang="zh-CN" altLang="en-US" b="1">
                <a:highlight>
                  <a:srgbClr val="00FFFF"/>
                </a:highlight>
                <a:latin typeface="+mn-ea"/>
                <a:cs typeface="+mn-ea"/>
              </a:rPr>
              <a:t>介词</a:t>
            </a:r>
            <a:r>
              <a:rPr lang="en-US" altLang="zh-CN" b="1">
                <a:highlight>
                  <a:srgbClr val="00FFFF"/>
                </a:highlight>
                <a:latin typeface="+mn-ea"/>
                <a:cs typeface="+mn-ea"/>
              </a:rPr>
              <a:t>in/on/for+先行词</a:t>
            </a:r>
            <a:r>
              <a:rPr lang="en-US" altLang="zh-CN">
                <a:latin typeface="+mn-ea"/>
                <a:cs typeface="+mn-ea"/>
                <a:sym typeface="+mn-ea"/>
              </a:rPr>
              <a:t>”</a:t>
            </a:r>
            <a:r>
              <a:rPr lang="en-US" altLang="zh-CN">
                <a:latin typeface="+mn-ea"/>
                <a:cs typeface="+mn-ea"/>
              </a:rPr>
              <a:t>的意义</a:t>
            </a:r>
            <a:endParaRPr lang="en-US" altLang="zh-CN">
              <a:latin typeface="+mn-ea"/>
              <a:cs typeface="+mn-ea"/>
            </a:endParaRPr>
          </a:p>
          <a:p>
            <a:pPr marL="285750" indent="-285750" fontAlgn="auto">
              <a:lnSpc>
                <a:spcPts val="276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latin typeface="+mn-ea"/>
                <a:cs typeface="+mn-ea"/>
              </a:rPr>
              <a:t>名词性从句</a:t>
            </a:r>
            <a:r>
              <a:rPr lang="zh-CN" altLang="en-US" sz="2000">
                <a:latin typeface="+mn-ea"/>
                <a:cs typeface="+mn-ea"/>
              </a:rPr>
              <a:t>还原其</a:t>
            </a:r>
            <a:r>
              <a:rPr lang="zh-CN" altLang="en-US" sz="2000">
                <a:latin typeface="+mn-ea"/>
                <a:cs typeface="+mn-ea"/>
                <a:sym typeface="+mn-ea"/>
              </a:rPr>
              <a:t>前世的</a:t>
            </a:r>
            <a:r>
              <a:rPr lang="zh-CN" altLang="en-US" sz="2000">
                <a:solidFill>
                  <a:srgbClr val="C00000"/>
                </a:solidFill>
                <a:highlight>
                  <a:srgbClr val="FFFF00"/>
                </a:highlight>
                <a:latin typeface="+mn-ea"/>
                <a:cs typeface="+mn-ea"/>
              </a:rPr>
              <a:t>简单句</a:t>
            </a:r>
            <a:r>
              <a:rPr lang="zh-CN" altLang="en-US" sz="2000">
                <a:solidFill>
                  <a:srgbClr val="C00000"/>
                </a:solidFill>
                <a:latin typeface="+mn-ea"/>
                <a:cs typeface="+mn-ea"/>
              </a:rPr>
              <a:t>：</a:t>
            </a:r>
            <a:endParaRPr lang="zh-CN" altLang="en-US" sz="2000">
              <a:solidFill>
                <a:srgbClr val="C00000"/>
              </a:solidFill>
              <a:latin typeface="+mn-ea"/>
              <a:cs typeface="+mn-ea"/>
            </a:endParaRPr>
          </a:p>
          <a:p>
            <a:pPr marL="285750" indent="-285750" fontAlgn="auto">
              <a:lnSpc>
                <a:spcPts val="276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rgbClr val="C00000"/>
                </a:solidFill>
                <a:latin typeface="+mn-ea"/>
                <a:cs typeface="+mn-ea"/>
              </a:rPr>
              <a:t> </a:t>
            </a:r>
            <a:r>
              <a:rPr lang="en-US" altLang="zh-CN">
                <a:solidFill>
                  <a:srgbClr val="C00000"/>
                </a:solidFill>
                <a:highlight>
                  <a:srgbClr val="FFFF00"/>
                </a:highlight>
                <a:latin typeface="+mn-ea"/>
                <a:cs typeface="+mn-ea"/>
              </a:rPr>
              <a:t>特殊疑问句</a:t>
            </a:r>
            <a:r>
              <a:rPr lang="zh-CN" altLang="en-US">
                <a:solidFill>
                  <a:srgbClr val="C00000"/>
                </a:solidFill>
                <a:latin typeface="+mn-ea"/>
                <a:cs typeface="+mn-ea"/>
              </a:rPr>
              <a:t>：</a:t>
            </a:r>
            <a:r>
              <a:rPr lang="en-US" altLang="zh-CN" b="1" u="sng">
                <a:solidFill>
                  <a:srgbClr val="C00000"/>
                </a:solidFill>
                <a:highlight>
                  <a:srgbClr val="FFFF00"/>
                </a:highlight>
                <a:latin typeface="+mn-ea"/>
                <a:cs typeface="+mn-ea"/>
              </a:rPr>
              <a:t>特殊疑问词</a:t>
            </a:r>
            <a:r>
              <a:rPr lang="en-US" altLang="zh-CN" u="sng">
                <a:solidFill>
                  <a:srgbClr val="C00000"/>
                </a:solidFill>
                <a:latin typeface="+mn-ea"/>
                <a:cs typeface="+mn-ea"/>
              </a:rPr>
              <a:t> 变成</a:t>
            </a:r>
            <a:r>
              <a:rPr lang="en-US" altLang="zh-CN" b="1" u="sng">
                <a:solidFill>
                  <a:srgbClr val="C00000"/>
                </a:solidFill>
                <a:highlight>
                  <a:srgbClr val="FFFF00"/>
                </a:highlight>
                <a:latin typeface="+mn-ea"/>
                <a:cs typeface="+mn-ea"/>
              </a:rPr>
              <a:t>从属连词</a:t>
            </a:r>
            <a:r>
              <a:rPr lang="en-US" altLang="zh-CN">
                <a:solidFill>
                  <a:srgbClr val="C00000"/>
                </a:solidFill>
                <a:latin typeface="+mn-ea"/>
                <a:cs typeface="+mn-ea"/>
              </a:rPr>
              <a:t>引导名从，</a:t>
            </a:r>
            <a:r>
              <a:rPr lang="en-US" altLang="zh-CN" u="sng">
                <a:solidFill>
                  <a:srgbClr val="C00000"/>
                </a:solidFill>
                <a:latin typeface="+mn-ea"/>
                <a:cs typeface="+mn-ea"/>
              </a:rPr>
              <a:t>保留特殊疑问词意义和成分</a:t>
            </a:r>
            <a:r>
              <a:rPr lang="en-US" altLang="zh-CN">
                <a:solidFill>
                  <a:srgbClr val="C00000"/>
                </a:solidFill>
                <a:latin typeface="+mn-ea"/>
                <a:cs typeface="+mn-ea"/>
              </a:rPr>
              <a:t>。</a:t>
            </a:r>
            <a:endParaRPr lang="en-US" altLang="zh-CN">
              <a:solidFill>
                <a:srgbClr val="C00000"/>
              </a:solidFill>
              <a:latin typeface="+mn-ea"/>
              <a:cs typeface="+mn-ea"/>
            </a:endParaRPr>
          </a:p>
          <a:p>
            <a:pPr marL="285750" indent="-285750" fontAlgn="auto">
              <a:lnSpc>
                <a:spcPts val="276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rgbClr val="C00000"/>
                </a:solidFill>
                <a:latin typeface="+mn-ea"/>
                <a:cs typeface="+mn-ea"/>
              </a:rPr>
              <a:t> </a:t>
            </a:r>
            <a:r>
              <a:rPr lang="en-US" altLang="zh-CN">
                <a:solidFill>
                  <a:srgbClr val="C00000"/>
                </a:solidFill>
                <a:highlight>
                  <a:srgbClr val="FFFF00"/>
                </a:highlight>
                <a:latin typeface="+mn-ea"/>
                <a:cs typeface="+mn-ea"/>
              </a:rPr>
              <a:t>一般疑问句</a:t>
            </a:r>
            <a:r>
              <a:rPr lang="zh-CN" altLang="en-US">
                <a:solidFill>
                  <a:srgbClr val="C00000"/>
                </a:solidFill>
                <a:latin typeface="+mn-ea"/>
                <a:cs typeface="+mn-ea"/>
              </a:rPr>
              <a:t>：</a:t>
            </a:r>
            <a:r>
              <a:rPr lang="zh-CN" altLang="en-US" b="1" u="sng">
                <a:solidFill>
                  <a:srgbClr val="C00000"/>
                </a:solidFill>
                <a:highlight>
                  <a:srgbClr val="FFFF00"/>
                </a:highlight>
                <a:latin typeface="+mn-ea"/>
                <a:cs typeface="+mn-ea"/>
              </a:rPr>
              <a:t>增加从属连词 if/ whether</a:t>
            </a:r>
            <a:r>
              <a:rPr lang="zh-CN" altLang="en-US">
                <a:solidFill>
                  <a:srgbClr val="C00000"/>
                </a:solidFill>
                <a:latin typeface="+mn-ea"/>
                <a:cs typeface="+mn-ea"/>
              </a:rPr>
              <a:t>表“是否”，</a:t>
            </a:r>
            <a:r>
              <a:rPr lang="zh-CN" altLang="en-US" u="sng">
                <a:solidFill>
                  <a:srgbClr val="C00000"/>
                </a:solidFill>
                <a:latin typeface="+mn-ea"/>
                <a:cs typeface="+mn-ea"/>
              </a:rPr>
              <a:t>保留其一般疑问句的意义</a:t>
            </a:r>
            <a:r>
              <a:rPr lang="zh-CN" altLang="en-US">
                <a:solidFill>
                  <a:srgbClr val="C00000"/>
                </a:solidFill>
                <a:latin typeface="+mn-ea"/>
                <a:cs typeface="+mn-ea"/>
              </a:rPr>
              <a:t>。</a:t>
            </a:r>
            <a:endParaRPr lang="zh-CN" altLang="en-US">
              <a:solidFill>
                <a:srgbClr val="C00000"/>
              </a:solidFill>
              <a:latin typeface="+mn-ea"/>
              <a:cs typeface="+mn-ea"/>
            </a:endParaRPr>
          </a:p>
          <a:p>
            <a:pPr marL="285750" indent="-285750" fontAlgn="auto">
              <a:lnSpc>
                <a:spcPts val="276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rgbClr val="C00000"/>
                </a:solidFill>
                <a:highlight>
                  <a:srgbClr val="FFFF00"/>
                </a:highlight>
                <a:latin typeface="+mn-ea"/>
                <a:cs typeface="+mn-ea"/>
              </a:rPr>
              <a:t>陈述句</a:t>
            </a:r>
            <a:r>
              <a:rPr lang="zh-CN" altLang="en-US">
                <a:solidFill>
                  <a:srgbClr val="C00000"/>
                </a:solidFill>
                <a:latin typeface="+mn-ea"/>
                <a:cs typeface="+mn-ea"/>
              </a:rPr>
              <a:t>：</a:t>
            </a:r>
            <a:r>
              <a:rPr lang="en-US" altLang="zh-CN">
                <a:solidFill>
                  <a:srgbClr val="C00000"/>
                </a:solidFill>
                <a:latin typeface="+mn-ea"/>
                <a:cs typeface="+mn-ea"/>
              </a:rPr>
              <a:t> </a:t>
            </a:r>
            <a:r>
              <a:rPr lang="en-US" altLang="zh-CN" b="1" u="sng">
                <a:solidFill>
                  <a:srgbClr val="C00000"/>
                </a:solidFill>
                <a:highlight>
                  <a:srgbClr val="FFFF00"/>
                </a:highlight>
                <a:latin typeface="+mn-ea"/>
                <a:cs typeface="+mn-ea"/>
              </a:rPr>
              <a:t>增加从属连词that</a:t>
            </a:r>
            <a:r>
              <a:rPr lang="en-US" altLang="zh-CN">
                <a:solidFill>
                  <a:srgbClr val="C00000"/>
                </a:solidFill>
                <a:latin typeface="+mn-ea"/>
                <a:cs typeface="+mn-ea"/>
              </a:rPr>
              <a:t>, 不充当任何成分且无意义，</a:t>
            </a:r>
            <a:r>
              <a:rPr lang="en-US" altLang="zh-CN" u="sng">
                <a:solidFill>
                  <a:srgbClr val="C00000"/>
                </a:solidFill>
                <a:latin typeface="+mn-ea"/>
                <a:cs typeface="+mn-ea"/>
              </a:rPr>
              <a:t>只起连接作用，保留其陈述句的意义</a:t>
            </a:r>
            <a:r>
              <a:rPr lang="en-US" altLang="zh-CN">
                <a:solidFill>
                  <a:srgbClr val="C00000"/>
                </a:solidFill>
                <a:latin typeface="+mn-ea"/>
                <a:cs typeface="+mn-ea"/>
              </a:rPr>
              <a:t>。</a:t>
            </a:r>
            <a:endParaRPr lang="en-US" altLang="zh-CN">
              <a:solidFill>
                <a:srgbClr val="C00000"/>
              </a:solidFill>
              <a:latin typeface="+mn-ea"/>
              <a:cs typeface="+mn-ea"/>
            </a:endParaRPr>
          </a:p>
          <a:p>
            <a:pPr marL="285750" indent="-285750" fontAlgn="auto">
              <a:lnSpc>
                <a:spcPts val="276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tx1"/>
                </a:solidFill>
                <a:latin typeface="+mn-ea"/>
                <a:cs typeface="+mn-ea"/>
              </a:rPr>
              <a:t>状语从句</a:t>
            </a:r>
            <a:r>
              <a:rPr lang="zh-CN" altLang="en-US" sz="2000">
                <a:sym typeface="+mn-ea"/>
              </a:rPr>
              <a:t>句子结构和意义完整，根据前后句间的</a:t>
            </a:r>
            <a:r>
              <a:rPr lang="zh-CN" altLang="en-US" sz="2000" b="1">
                <a:solidFill>
                  <a:srgbClr val="C00000"/>
                </a:solidFill>
                <a:highlight>
                  <a:srgbClr val="FFFF00"/>
                </a:highlight>
                <a:sym typeface="+mn-ea"/>
              </a:rPr>
              <a:t>意义和逻辑关系</a:t>
            </a:r>
            <a:r>
              <a:rPr lang="zh-CN" altLang="en-US" sz="2000">
                <a:sym typeface="+mn-ea"/>
              </a:rPr>
              <a:t>填连接词</a:t>
            </a:r>
            <a:r>
              <a:rPr lang="zh-CN" altLang="en-US">
                <a:sym typeface="+mn-ea"/>
              </a:rPr>
              <a:t>，表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时间、</a:t>
            </a:r>
            <a:r>
              <a:rPr lang="zh-CN" altLang="en-US">
                <a:solidFill>
                  <a:srgbClr val="C00000"/>
                </a:solidFill>
                <a:latin typeface="+mn-ea"/>
                <a:cs typeface="+mn-ea"/>
              </a:rPr>
              <a:t>地点、条件、原因、结果、目的、让步、比较、方式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677400" y="4107815"/>
            <a:ext cx="2835910" cy="26790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61620" y="915035"/>
            <a:ext cx="11682095" cy="193802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p>
            <a:pPr indent="0"/>
            <a:r>
              <a:rPr lang="en-US" sz="2400" b="0">
                <a:latin typeface="Times New Roman" panose="02020603050405020304" pitchFamily="18" charset="0"/>
                <a:ea typeface="仿宋" panose="02010609060101010101" charset="-122"/>
              </a:rPr>
              <a:t>1.</a:t>
            </a:r>
            <a:r>
              <a:rPr lang="zh-CN" altLang="en-US" sz="2400" b="0" baseline="30000">
                <a:latin typeface="Times New Roman" panose="02020603050405020304" pitchFamily="18" charset="0"/>
                <a:ea typeface="仿宋" panose="02010609060101010101" charset="-122"/>
              </a:rPr>
              <a:t>（</a:t>
            </a:r>
            <a:r>
              <a:rPr lang="en-US" sz="2400" b="0" baseline="30000">
                <a:latin typeface="Times New Roman" panose="02020603050405020304" pitchFamily="18" charset="0"/>
                <a:ea typeface="仿宋" panose="02010609060101010101" charset="-122"/>
              </a:rPr>
              <a:t>2021</a:t>
            </a:r>
            <a:r>
              <a:rPr lang="zh-CN" altLang="en-US" sz="2400" b="0" baseline="30000">
                <a:latin typeface="Times New Roman" panose="02020603050405020304" pitchFamily="18" charset="0"/>
                <a:ea typeface="仿宋" panose="02010609060101010101" charset="-122"/>
              </a:rPr>
              <a:t>全国</a:t>
            </a:r>
            <a:r>
              <a:rPr lang="en-US" sz="2400" b="0" baseline="30000">
                <a:latin typeface="Times New Roman" panose="02020603050405020304" pitchFamily="18" charset="0"/>
                <a:ea typeface="仿宋" panose="02010609060101010101" charset="-122"/>
              </a:rPr>
              <a:t> I 卷</a:t>
            </a:r>
            <a:r>
              <a:rPr lang="zh-CN" altLang="en-US" sz="2400" b="0" baseline="30000">
                <a:latin typeface="Times New Roman" panose="02020603050405020304" pitchFamily="18" charset="0"/>
                <a:ea typeface="仿宋" panose="02010609060101010101" charset="-122"/>
              </a:rPr>
              <a:t>）</a:t>
            </a:r>
            <a:r>
              <a:rPr lang="en-US" sz="2400" b="0" u="sng">
                <a:latin typeface="Times New Roman" panose="02020603050405020304" pitchFamily="18" charset="0"/>
                <a:ea typeface="仿宋" panose="02010609060101010101" charset="-122"/>
              </a:rPr>
              <a:t> </a:t>
            </a:r>
            <a:r>
              <a:rPr lang="en-US" sz="2400" b="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b="0" u="sng">
                <a:latin typeface="Times New Roman" panose="02020603050405020304" pitchFamily="18" charset="0"/>
                <a:ea typeface="仿宋" panose="02010609060101010101" charset="-122"/>
              </a:rPr>
              <a:t>56   </a:t>
            </a:r>
            <a:r>
              <a:rPr lang="en-US" sz="2400" b="0">
                <a:latin typeface="Times New Roman" panose="02020603050405020304" pitchFamily="18" charset="0"/>
                <a:ea typeface="仿宋" panose="02010609060101010101" charset="-122"/>
              </a:rPr>
              <a:t>is  so  breathtaking  about  the experience is the out-of-this-world scenes.</a:t>
            </a:r>
            <a:endParaRPr lang="en-US" sz="2400" b="0">
              <a:latin typeface="Times New Roman" panose="02020603050405020304" pitchFamily="18" charset="0"/>
              <a:ea typeface="仿宋" panose="02010609060101010101" charset="-122"/>
            </a:endParaRPr>
          </a:p>
          <a:p>
            <a:pPr indent="0"/>
            <a:r>
              <a:rPr lang="en-US" altLang="en-US" sz="2400">
                <a:latin typeface="Times New Roman" panose="02020603050405020304" pitchFamily="18" charset="0"/>
                <a:ea typeface="仿宋" panose="02010609060101010101" charset="-122"/>
                <a:sym typeface="+mn-ea"/>
              </a:rPr>
              <a:t>2.</a:t>
            </a:r>
            <a:r>
              <a:rPr lang="en-US" altLang="en-US" sz="2400" baseline="30000">
                <a:latin typeface="Times New Roman" panose="02020603050405020304" pitchFamily="18" charset="0"/>
                <a:ea typeface="仿宋" panose="02010609060101010101" charset="-122"/>
                <a:sym typeface="+mn-ea"/>
              </a:rPr>
              <a:t>(2019年6月浙江卷)</a:t>
            </a:r>
            <a:r>
              <a:rPr lang="en-US" altLang="en-US" sz="2400" b="0">
                <a:latin typeface="Times New Roman" panose="02020603050405020304" pitchFamily="18" charset="0"/>
                <a:ea typeface="仿宋" panose="02010609060101010101" charset="-122"/>
              </a:rPr>
              <a:t>On the edge of the jacket, there is a piece of cloth </a:t>
            </a:r>
            <a:r>
              <a:rPr lang="en-US" altLang="en-US" sz="2400" b="0" u="sng">
                <a:latin typeface="Times New Roman" panose="02020603050405020304" pitchFamily="18" charset="0"/>
                <a:ea typeface="仿宋" panose="02010609060101010101" charset="-122"/>
              </a:rPr>
              <a:t>        58         </a:t>
            </a:r>
            <a:r>
              <a:rPr lang="en-US" altLang="en-US" sz="2400" b="0">
                <a:latin typeface="Times New Roman" panose="02020603050405020304" pitchFamily="18" charset="0"/>
                <a:ea typeface="仿宋" panose="02010609060101010101" charset="-122"/>
              </a:rPr>
              <a:t>   gives off light in the dark. </a:t>
            </a:r>
            <a:endParaRPr lang="en-US" altLang="en-US" sz="2400" b="0">
              <a:latin typeface="Times New Roman" panose="02020603050405020304" pitchFamily="18" charset="0"/>
              <a:ea typeface="仿宋" panose="02010609060101010101" charset="-122"/>
            </a:endParaRPr>
          </a:p>
          <a:p>
            <a:pPr indent="0"/>
            <a:r>
              <a:rPr lang="en-US" altLang="en-US" sz="2400" b="0">
                <a:latin typeface="Times New Roman" panose="02020603050405020304" pitchFamily="18" charset="0"/>
                <a:ea typeface="仿宋" panose="02010609060101010101" charset="-122"/>
              </a:rPr>
              <a:t>3.</a:t>
            </a:r>
            <a:r>
              <a:rPr lang="en-US" altLang="en-US" sz="2400" baseline="30000">
                <a:latin typeface="Times New Roman" panose="02020603050405020304" pitchFamily="18" charset="0"/>
                <a:ea typeface="仿宋" panose="02010609060101010101" charset="-122"/>
                <a:sym typeface="+mn-ea"/>
              </a:rPr>
              <a:t> (2020-全国 III) </a:t>
            </a:r>
            <a:r>
              <a:rPr lang="en-US" altLang="en-US" sz="2400" b="0">
                <a:latin typeface="Times New Roman" panose="02020603050405020304" pitchFamily="18" charset="0"/>
                <a:ea typeface="仿宋" panose="02010609060101010101" charset="-122"/>
              </a:rPr>
              <a:t>In ancient China lived an artist </a:t>
            </a:r>
            <a:r>
              <a:rPr lang="en-US" altLang="en-US" sz="2400" b="0" u="sng">
                <a:latin typeface="Times New Roman" panose="02020603050405020304" pitchFamily="18" charset="0"/>
                <a:ea typeface="仿宋" panose="02010609060101010101" charset="-122"/>
              </a:rPr>
              <a:t>    61        </a:t>
            </a:r>
            <a:r>
              <a:rPr lang="en-US" altLang="en-US" sz="2400" b="0">
                <a:latin typeface="Times New Roman" panose="02020603050405020304" pitchFamily="18" charset="0"/>
                <a:ea typeface="仿宋" panose="02010609060101010101" charset="-122"/>
              </a:rPr>
              <a:t>  paintings were almost lifelike.</a:t>
            </a:r>
            <a:endParaRPr lang="en-US" altLang="en-US" sz="2400" b="0">
              <a:latin typeface="Times New Roman" panose="02020603050405020304" pitchFamily="18" charset="0"/>
              <a:ea typeface="仿宋" panose="02010609060101010101" charset="-122"/>
            </a:endParaRPr>
          </a:p>
          <a:p>
            <a:pPr indent="0"/>
            <a:r>
              <a:rPr lang="en-US" altLang="en-US" sz="2400" b="0">
                <a:latin typeface="Times New Roman" panose="02020603050405020304" pitchFamily="18" charset="0"/>
                <a:ea typeface="仿宋" panose="02010609060101010101" charset="-122"/>
              </a:rPr>
              <a:t>4.</a:t>
            </a:r>
            <a:r>
              <a:rPr lang="en-US" altLang="en-US" sz="2400" baseline="30000">
                <a:latin typeface="Times New Roman" panose="02020603050405020304" pitchFamily="18" charset="0"/>
                <a:ea typeface="仿宋" panose="02010609060101010101" charset="-122"/>
                <a:sym typeface="+mn-ea"/>
              </a:rPr>
              <a:t> (2020-7-浙江卷)</a:t>
            </a:r>
            <a:r>
              <a:rPr lang="en-US" altLang="en-US" sz="2400" b="0">
                <a:latin typeface="Times New Roman" panose="02020603050405020304" pitchFamily="18" charset="0"/>
                <a:ea typeface="仿宋" panose="02010609060101010101" charset="-122"/>
              </a:rPr>
              <a:t>they began to depend less on </a:t>
            </a:r>
            <a:r>
              <a:rPr lang="en-US" altLang="en-US" sz="2400" b="0" u="sng">
                <a:latin typeface="Times New Roman" panose="02020603050405020304" pitchFamily="18" charset="0"/>
                <a:ea typeface="仿宋" panose="02010609060101010101" charset="-122"/>
              </a:rPr>
              <a:t>     57   </a:t>
            </a:r>
            <a:r>
              <a:rPr lang="en-US" altLang="en-US" sz="2400" b="0">
                <a:latin typeface="Times New Roman" panose="02020603050405020304" pitchFamily="18" charset="0"/>
                <a:ea typeface="仿宋" panose="02010609060101010101" charset="-122"/>
              </a:rPr>
              <a:t> could be hunted or gathered from the wild.</a:t>
            </a:r>
            <a:endParaRPr lang="zh-CN" altLang="en-US" sz="2400" b="0">
              <a:latin typeface="Times New Roman" panose="02020603050405020304" pitchFamily="18" charset="0"/>
              <a:ea typeface="仿宋" panose="02010609060101010101" charset="-122"/>
            </a:endParaRPr>
          </a:p>
        </p:txBody>
      </p:sp>
      <p:sp>
        <p:nvSpPr>
          <p:cNvPr id="25" name="矩形 24"/>
          <p:cNvSpPr/>
          <p:nvPr>
            <p:custDataLst>
              <p:tags r:id="rId7"/>
            </p:custDataLst>
          </p:nvPr>
        </p:nvSpPr>
        <p:spPr>
          <a:xfrm>
            <a:off x="8557260" y="1382395"/>
            <a:ext cx="1421765" cy="2495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that/which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5934075" y="1968500"/>
            <a:ext cx="836930" cy="41402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no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正纤黑简体" charset="0"/>
              </a:rPr>
              <a:t>whose </a:t>
            </a:r>
            <a:endParaRPr lang="en-US" altLang="zh-CN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方正正纤黑简体" charset="0"/>
            </a:endParaRPr>
          </a:p>
        </p:txBody>
      </p:sp>
      <p:sp>
        <p:nvSpPr>
          <p:cNvPr id="7" name="矩形 6"/>
          <p:cNvSpPr/>
          <p:nvPr>
            <p:custDataLst>
              <p:tags r:id="rId9"/>
            </p:custDataLst>
          </p:nvPr>
        </p:nvSpPr>
        <p:spPr>
          <a:xfrm>
            <a:off x="2094865" y="1004570"/>
            <a:ext cx="742315" cy="2495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5568315" y="2382520"/>
            <a:ext cx="836930" cy="34163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no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正纤黑简体" charset="0"/>
              </a:rPr>
              <a:t>what </a:t>
            </a:r>
            <a:endParaRPr lang="en-US" altLang="zh-CN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方正正纤黑简体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/>
      <p:bldP spid="26" grpId="0" bldLvl="0" animBg="1"/>
      <p:bldP spid="26" grpId="1"/>
      <p:bldP spid="7" grpId="0" bldLvl="0" animBg="1"/>
      <p:bldP spid="7" grpId="1"/>
      <p:bldP spid="8" grpId="0" bldLvl="0" animBg="1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145665" y="321310"/>
            <a:ext cx="8242300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易错考点：</a:t>
            </a:r>
            <a:r>
              <a:rPr kumimoji="0" sz="2800" b="1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语意和句式的连贯</a:t>
            </a:r>
            <a:endParaRPr kumimoji="0" sz="2800" b="1" kern="1200" cap="none" spc="0" normalizeH="0" baseline="0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79883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 flipH="1">
            <a:off x="320040" y="4416425"/>
            <a:ext cx="9654540" cy="20612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p>
            <a:pPr indent="0" algn="l" fontAlgn="auto">
              <a:lnSpc>
                <a:spcPts val="2560"/>
              </a:lnSpc>
              <a:buFont typeface="Arial" panose="020B0604020202020204" pitchFamily="34" charset="0"/>
              <a:buNone/>
            </a:pPr>
            <a:r>
              <a:rPr b="1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语意和</a:t>
            </a:r>
            <a:r>
              <a:rPr lang="zh-CN" b="1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句</a:t>
            </a:r>
            <a:r>
              <a:rPr b="1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式的连</a:t>
            </a:r>
            <a:r>
              <a:rPr lang="zh-CN" b="1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贯，要求读懂句意，连接上下文（填入无提示词）</a:t>
            </a:r>
            <a:r>
              <a:rPr lang="zh-CN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，如：</a:t>
            </a:r>
            <a:endParaRPr lang="zh-CN" b="1" kern="100" dirty="0">
              <a:latin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indent="0" algn="l" fontAlgn="auto">
              <a:lnSpc>
                <a:spcPts val="2560"/>
              </a:lnSpc>
              <a:buFont typeface="Arial" panose="020B0604020202020204" pitchFamily="34" charset="0"/>
              <a:buNone/>
            </a:pP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1.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so/such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that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2.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from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…,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/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from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endParaRPr lang="en-US" kern="1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l" fontAlgn="auto">
              <a:lnSpc>
                <a:spcPts val="2560"/>
              </a:lnSpc>
              <a:buFont typeface="Arial" panose="020B0604020202020204" pitchFamily="34" charset="0"/>
              <a:buNone/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prefer…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../w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ould rather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r>
              <a:rPr lang="en-US"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than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                             4. 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either…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/ 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neither…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nor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 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both…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endParaRPr lang="en-US" kern="1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l" fontAlgn="auto">
              <a:lnSpc>
                <a:spcPts val="2560"/>
              </a:lnSpc>
              <a:buFont typeface="Arial" panose="020B0604020202020204" pitchFamily="34" charset="0"/>
              <a:buNone/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5.I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 is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was…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that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...(</a:t>
            </a:r>
            <a:r>
              <a:rPr lang="zh-CN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强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调</a:t>
            </a:r>
            <a:r>
              <a:rPr lang="zh-CN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句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型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                                     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6.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 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nl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 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but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</a:t>
            </a:r>
            <a:endParaRPr kern="1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l" fontAlgn="auto">
              <a:lnSpc>
                <a:spcPts val="2560"/>
              </a:lnSpc>
              <a:buFont typeface="Arial" panose="020B0604020202020204" pitchFamily="34" charset="0"/>
              <a:buNone/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7.not…</a:t>
            </a:r>
            <a:r>
              <a:rPr lang="en-US"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but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   </a:t>
            </a: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不是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......</a:t>
            </a: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而是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......                                   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8.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比较级…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than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.….</a:t>
            </a:r>
            <a:endParaRPr kern="1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l" fontAlgn="auto">
              <a:lnSpc>
                <a:spcPts val="2560"/>
              </a:lnSpc>
              <a:buFont typeface="Arial" panose="020B0604020202020204" pitchFamily="34" charset="0"/>
              <a:buNone/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9.one...</a:t>
            </a:r>
            <a:r>
              <a:rPr lang="en-US"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other.../ s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ome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ot</a:t>
            </a:r>
            <a:r>
              <a:rPr lang="en-US"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ers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/one ...</a:t>
            </a:r>
            <a:r>
              <a:rPr lang="en-US"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another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    10.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not ...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until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 直到……才……</a:t>
            </a:r>
            <a:endParaRPr lang="en-US" b="1" kern="1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0040" y="925830"/>
            <a:ext cx="11570970" cy="304609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sz="24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（2019 全国卷3）</a:t>
            </a:r>
            <a:r>
              <a:rPr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 our way to the house，it was raining </a:t>
            </a:r>
            <a:r>
              <a:rPr sz="2400" u="sng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2400" u="sng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sz="2400" u="sng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61</a:t>
            </a:r>
            <a:r>
              <a:rPr lang="en-US" sz="2400" u="sng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sz="2400"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hard that we couldn't help wondering how long it would take  </a:t>
            </a:r>
            <a:r>
              <a:rPr sz="2400"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sz="2400"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62</a:t>
            </a:r>
            <a:r>
              <a:rPr lang="en-US" sz="2400"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（get）there.</a:t>
            </a:r>
            <a:endParaRPr sz="2400" kern="1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4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sz="24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2016-10-浙江卷</a:t>
            </a:r>
            <a:r>
              <a:rPr lang="zh-CN" altLang="en-US" sz="24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Drinking my iced coffee I ran my fingers along the streets 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u="sng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 </a:t>
            </a:r>
            <a:r>
              <a:rPr lang="en-US" sz="2400" u="sng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hotel to the opera hall. </a:t>
            </a:r>
            <a:endParaRPr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4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sz="24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2017-全国2</a:t>
            </a:r>
            <a:r>
              <a:rPr lang="zh-CN" altLang="en-US" sz="24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ran for just under seven kilometers and allowed people to avoid terrible __</a:t>
            </a:r>
            <a:r>
              <a:rPr sz="2400"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61_</a:t>
            </a:r>
            <a:r>
              <a:rPr lang="en-US" sz="2400"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(crowd) on the roads above as they travelled to and </a:t>
            </a:r>
            <a:r>
              <a:rPr sz="24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sz="2400" u="sng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_62__</a:t>
            </a:r>
            <a:r>
              <a:rPr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work. </a:t>
            </a:r>
            <a:endParaRPr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4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sz="24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2021-6浙江卷</a:t>
            </a:r>
            <a:r>
              <a:rPr lang="zh-CN" altLang="en-US" sz="2400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Mary loved flowers, </a:t>
            </a:r>
            <a:r>
              <a:rPr sz="2400" u="sng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u="sng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sz="2400" u="sng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u="sng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 nor her husband was known as a gardener. </a:t>
            </a:r>
            <a:endParaRPr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677400" y="4107815"/>
            <a:ext cx="2835910" cy="26790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87590" y="1005205"/>
            <a:ext cx="886460" cy="2419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en-US" altLang="zh-CN" b="1">
                <a:solidFill>
                  <a:srgbClr val="0070C0"/>
                </a:solidFill>
              </a:rPr>
              <a:t>so</a:t>
            </a:r>
            <a:endParaRPr lang="en-US" altLang="zh-CN" b="1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09820" y="1398270"/>
            <a:ext cx="767715" cy="2266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0070C0"/>
                </a:solidFill>
              </a:rPr>
              <a:t>to get</a:t>
            </a:r>
            <a:endParaRPr lang="en-US" altLang="zh-CN" b="1">
              <a:solidFill>
                <a:srgbClr val="0070C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620250" y="1751965"/>
            <a:ext cx="767715" cy="2266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0070C0"/>
                </a:solidFill>
              </a:rPr>
              <a:t>from</a:t>
            </a:r>
            <a:endParaRPr lang="en-US" altLang="zh-CN" b="1">
              <a:solidFill>
                <a:srgbClr val="0070C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04835" y="2851785"/>
            <a:ext cx="767715" cy="2266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0070C0"/>
                </a:solidFill>
              </a:rPr>
              <a:t>from</a:t>
            </a:r>
            <a:endParaRPr lang="en-US" altLang="zh-CN" b="1">
              <a:solidFill>
                <a:srgbClr val="0070C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6260" y="2851785"/>
            <a:ext cx="1020445" cy="2266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0070C0"/>
                </a:solidFill>
              </a:rPr>
              <a:t>crowds</a:t>
            </a:r>
            <a:endParaRPr lang="en-US" altLang="zh-CN" b="1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02960" y="3202305"/>
            <a:ext cx="1020445" cy="2266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0070C0"/>
                </a:solidFill>
              </a:rPr>
              <a:t>neither</a:t>
            </a:r>
            <a:endParaRPr lang="en-US" altLang="zh-CN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145665" y="321310"/>
            <a:ext cx="8242300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algn="l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易错考点：</a:t>
            </a:r>
            <a:r>
              <a:rPr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语意和句式的连贯</a:t>
            </a:r>
            <a:endParaRPr kumimoji="0" sz="2800" kern="1200" cap="none" spc="0" normalizeH="0" baseline="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89408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 flipH="1">
            <a:off x="201295" y="2209800"/>
            <a:ext cx="9575800" cy="434911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b="1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语意和</a:t>
            </a:r>
            <a:r>
              <a:rPr lang="zh-CN" b="1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句</a:t>
            </a:r>
            <a:r>
              <a:rPr b="1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式的连</a:t>
            </a:r>
            <a:r>
              <a:rPr lang="zh-CN" b="1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贯，要求读懂句意，连接上下文（填入</a:t>
            </a:r>
            <a:r>
              <a:rPr lang="zh-CN" b="1" u="sng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无提示词</a:t>
            </a:r>
            <a:r>
              <a:rPr lang="zh-CN" b="1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）</a:t>
            </a:r>
            <a:r>
              <a:rPr lang="zh-CN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，如：</a:t>
            </a:r>
            <a:endParaRPr lang="zh-CN" kern="1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indent="0" algn="l">
              <a:lnSpc>
                <a:spcPts val="2560"/>
              </a:lnSpc>
              <a:buFont typeface="Arial" panose="020B0604020202020204" pitchFamily="34" charset="0"/>
              <a:buNone/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11.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whether 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 不论……还是……</a:t>
            </a:r>
            <a:endParaRPr kern="1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l">
              <a:lnSpc>
                <a:spcPts val="2560"/>
              </a:lnSpc>
              <a:buFont typeface="Arial" panose="020B0604020202020204" pitchFamily="34" charset="0"/>
              <a:buNone/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12.</a:t>
            </a:r>
            <a:r>
              <a:rPr lang="en-US"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Though/Although/As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..., but...</a:t>
            </a:r>
            <a:r>
              <a:rPr lang="en-US" b="1" kern="1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b="1" kern="1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只能用一个连词，考试往往考前面的让步连词</a:t>
            </a:r>
            <a:r>
              <a:rPr lang="en-US" b="1" kern="1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b="1" kern="1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adj. for sb 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sth 某人做某事是……的</a:t>
            </a:r>
            <a:endParaRPr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 wonder 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难怪……</a:t>
            </a:r>
            <a:endParaRPr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 use 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sth 做某事是没有用的</a:t>
            </a:r>
            <a:endParaRPr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be denied 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不可否认……</a:t>
            </a:r>
            <a:endParaRPr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likely/possible </a:t>
            </a:r>
            <a:r>
              <a:rPr lang="en-US"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有可能......</a:t>
            </a:r>
            <a:endParaRPr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sb find 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adj. 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do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sth 某人觉得做某事是……</a:t>
            </a:r>
            <a:endParaRPr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 need 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sth 没有必要做某事</a:t>
            </a:r>
            <a:endParaRPr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doubt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denying that... 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毫无疑问</a:t>
            </a: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无可否认……</a:t>
            </a:r>
            <a:endParaRPr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 point in 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sth 做某事毫无意义</a:t>
            </a:r>
            <a:endParaRPr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was/were doing sth 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正在做某事， 突然……</a:t>
            </a:r>
            <a:endParaRPr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was/were about to do sth 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正要做某事， 突然……</a:t>
            </a:r>
            <a:endParaRPr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was/were on the point of doing sth </a:t>
            </a:r>
            <a:r>
              <a:rPr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正要做某事，突然……</a:t>
            </a:r>
            <a:endParaRPr lang="en-US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1295" y="954405"/>
            <a:ext cx="11903710" cy="106934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</a:t>
            </a:r>
            <a:r>
              <a:rPr sz="2400" i="1" kern="1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（2018年11月浙江卷）</a:t>
            </a:r>
            <a:r>
              <a:rPr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is possible </a:t>
            </a:r>
            <a:r>
              <a:rPr lang="en-US" sz="2400"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sz="2400"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63     </a:t>
            </a:r>
            <a:r>
              <a:rPr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caffeine may cause birth defects in humans, too. </a:t>
            </a:r>
            <a:endParaRPr sz="2400" kern="1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 </a:t>
            </a:r>
            <a:r>
              <a:rPr lang="en-US" sz="2400" i="1" kern="1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(2016-全国I)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 that while one is being bottle-fed,  </a:t>
            </a:r>
            <a:r>
              <a:rPr lang="en-US" sz="2400" u="sng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70 __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  other is with mum-she never suspects. </a:t>
            </a:r>
            <a:endParaRPr lang="en-US" sz="2400" i="1" kern="1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sz="2400" i="1" kern="1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右大括号 2"/>
          <p:cNvSpPr/>
          <p:nvPr/>
        </p:nvSpPr>
        <p:spPr>
          <a:xfrm>
            <a:off x="5441950" y="3321685"/>
            <a:ext cx="308610" cy="13131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750560" y="3794125"/>
            <a:ext cx="2665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C00000"/>
                </a:solidFill>
              </a:rPr>
              <a:t>it</a:t>
            </a:r>
            <a:r>
              <a:rPr lang="zh-CN" altLang="en-US">
                <a:solidFill>
                  <a:srgbClr val="C00000"/>
                </a:solidFill>
              </a:rPr>
              <a:t>做形式主语或形式宾语</a:t>
            </a:r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677400" y="4107815"/>
            <a:ext cx="2835910" cy="267906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4319270" y="1003935"/>
            <a:ext cx="840105" cy="28511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pPr font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that</a:t>
            </a:r>
            <a:endParaRPr lang="zh-CN" altLang="en-US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241415" y="1326515"/>
            <a:ext cx="840105" cy="32575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pPr algn="ctr" font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th</a:t>
            </a:r>
            <a:r>
              <a:rPr lang="en-US" altLang="zh-CN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e</a:t>
            </a:r>
            <a:endParaRPr lang="en-US" altLang="zh-CN" b="1" kern="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11" name="圆角矩形 10"/>
          <p:cNvSpPr/>
          <p:nvPr>
            <p:custDataLst>
              <p:tags r:id="rId10"/>
            </p:custDataLst>
          </p:nvPr>
        </p:nvSpPr>
        <p:spPr>
          <a:xfrm>
            <a:off x="3135630" y="1412875"/>
            <a:ext cx="605790" cy="3175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1"/>
            </p:custDataLst>
          </p:nvPr>
        </p:nvSpPr>
        <p:spPr>
          <a:xfrm>
            <a:off x="6241415" y="1412875"/>
            <a:ext cx="1798320" cy="3175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/>
      <p:bldP spid="8" grpId="0" bldLvl="0" animBg="1"/>
      <p:bldP spid="8" grpId="1"/>
      <p:bldP spid="10" grpId="0" bldLvl="0" animBg="1"/>
      <p:bldP spid="10" grpId="1"/>
      <p:bldP spid="11" grpId="0" bldLvl="0" animBg="1"/>
      <p:bldP spid="11" grpId="1" animBg="1"/>
      <p:bldP spid="12" grpId="0" bldLvl="0" animBg="1"/>
      <p:bldP spid="12" grpId="1" animBg="1"/>
      <p:bldP spid="3" grpId="0" animBg="1"/>
      <p:bldP spid="5" grpId="0"/>
      <p:bldP spid="3" grpId="1" animBg="1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/>
          <p:nvPr/>
        </p:nvCxnSpPr>
        <p:spPr>
          <a:xfrm>
            <a:off x="1052513" y="-22225"/>
            <a:ext cx="0" cy="6881813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990600" y="460375"/>
            <a:ext cx="123825" cy="573088"/>
            <a:chOff x="3444" y="2907"/>
            <a:chExt cx="134" cy="624"/>
          </a:xfrm>
        </p:grpSpPr>
        <p:sp>
          <p:nvSpPr>
            <p:cNvPr id="6" name="椭圆 5"/>
            <p:cNvSpPr/>
            <p:nvPr/>
          </p:nvSpPr>
          <p:spPr>
            <a:xfrm>
              <a:off x="3444" y="2907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444" y="3152"/>
              <a:ext cx="134" cy="133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444" y="3396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flipV="1">
            <a:off x="990600" y="5803900"/>
            <a:ext cx="123825" cy="573088"/>
            <a:chOff x="3444" y="2907"/>
            <a:chExt cx="134" cy="624"/>
          </a:xfrm>
        </p:grpSpPr>
        <p:sp>
          <p:nvSpPr>
            <p:cNvPr id="11" name="椭圆 10"/>
            <p:cNvSpPr/>
            <p:nvPr/>
          </p:nvSpPr>
          <p:spPr>
            <a:xfrm>
              <a:off x="3444" y="2907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444" y="3152"/>
              <a:ext cx="134" cy="133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444" y="3396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1052513" y="1260475"/>
            <a:ext cx="10128250" cy="3175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052513" y="5591175"/>
            <a:ext cx="10128250" cy="3175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180763" y="1263650"/>
            <a:ext cx="0" cy="4343400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550275" y="4210050"/>
            <a:ext cx="354965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9600" dirty="0">
                <a:solidFill>
                  <a:srgbClr val="FFD143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sz="9600" dirty="0">
              <a:solidFill>
                <a:srgbClr val="FFD14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84065" y="1484630"/>
            <a:ext cx="659701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/>
            <a:r>
              <a:rPr lang="zh-CN" altLang="en-US" sz="44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语篇层次：</a:t>
            </a:r>
            <a:endParaRPr lang="zh-CN" altLang="en-US" sz="4400" b="1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 eaLnBrk="1" hangingPunct="1"/>
            <a:r>
              <a:rPr lang="zh-CN" altLang="en-US" sz="44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理解句际连贯和句内逻辑</a:t>
            </a:r>
            <a:endParaRPr lang="zh-CN" altLang="en-US" sz="4400" b="1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95325" y="176530"/>
            <a:ext cx="719455" cy="85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394835" y="3068955"/>
            <a:ext cx="673925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eaLnBrk="1" latinLnBrk="0" hangingPunct="1">
              <a:lnSpc>
                <a:spcPts val="3780"/>
              </a:lnSpc>
            </a:pP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  —— </a:t>
            </a:r>
            <a:r>
              <a:rPr lang="zh-CN" altLang="en-US" sz="20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考生需强化语境运用和语篇分析的能力，来增强文本的理解。在正确理解语篇主旨大意的基础上，关注具体语境中不同词语、句子与整个篇章结构之间的联系，加强对词法、句法以及语篇知识的综合运用。</a:t>
            </a:r>
            <a:endParaRPr lang="zh-CN" altLang="en-US" sz="20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" name="直接连接符 2"/>
          <p:cNvCxnSpPr>
            <a:stCxn id="14" idx="0"/>
          </p:cNvCxnSpPr>
          <p:nvPr/>
        </p:nvCxnSpPr>
        <p:spPr>
          <a:xfrm flipH="1">
            <a:off x="9788208" y="4077018"/>
            <a:ext cx="2403475" cy="2784475"/>
          </a:xfrm>
          <a:prstGeom prst="line">
            <a:avLst/>
          </a:prstGeom>
          <a:ln w="28575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10522585" y="5751195"/>
            <a:ext cx="1644015" cy="1078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14425" y="1305560"/>
            <a:ext cx="3218815" cy="4243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284730" y="210820"/>
            <a:ext cx="8103235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32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注重上下文语境照应和内在逻辑</a:t>
            </a:r>
            <a:endParaRPr kumimoji="0" sz="3200" kern="1200" cap="none" spc="0" normalizeH="0" baseline="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89154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220980" y="996315"/>
            <a:ext cx="11687810" cy="119888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（2022年1月浙江卷）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Cobb, for her part, started to ask conference organizers who invited her to speak </a:t>
            </a:r>
            <a:r>
              <a:rPr lang="zh-CN" alt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altLang="zh-CN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she could do so remotely; about three-quarters of  </a:t>
            </a:r>
            <a:r>
              <a:rPr lang="zh-CN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altLang="zh-C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time, they agreed. When the answer was no, she declined the </a:t>
            </a:r>
            <a:r>
              <a:rPr lang="zh-CN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altLang="zh-C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(invite). 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0980" y="2260600"/>
            <a:ext cx="8775700" cy="1938020"/>
          </a:xfrm>
          <a:prstGeom prst="rect">
            <a:avLst/>
          </a:prstGeom>
          <a:solidFill>
            <a:srgbClr val="FFFFD1"/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/>
              <a:t>本句长难句的难点是62题，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主要体现在定语从句的划分，并读懂语义，借助上下文语义场（they agreed和the answer was no），得出语义为“询问是否可以远程操作”。62题错误率很高，主要原因是考生忽略了语篇，没有在主题意义的引领下，进行整体把控和分析，忽视了下文中的形似语境的照应和提示。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圆角矩形 40"/>
          <p:cNvSpPr/>
          <p:nvPr>
            <p:custDataLst>
              <p:tags r:id="rId3"/>
            </p:custDataLst>
          </p:nvPr>
        </p:nvSpPr>
        <p:spPr>
          <a:xfrm>
            <a:off x="5888355" y="1117600"/>
            <a:ext cx="590550" cy="256540"/>
          </a:xfrm>
          <a:prstGeom prst="roundRect">
            <a:avLst/>
          </a:prstGeom>
          <a:solidFill>
            <a:srgbClr val="FFFF00">
              <a:alpha val="4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2" name="圆角矩形 31"/>
          <p:cNvSpPr/>
          <p:nvPr>
            <p:custDataLst>
              <p:tags r:id="rId4"/>
            </p:custDataLst>
          </p:nvPr>
        </p:nvSpPr>
        <p:spPr>
          <a:xfrm>
            <a:off x="10632440" y="1541780"/>
            <a:ext cx="882650" cy="257810"/>
          </a:xfrm>
          <a:prstGeom prst="roundRect">
            <a:avLst/>
          </a:prstGeom>
          <a:solidFill>
            <a:srgbClr val="FFFF00">
              <a:alpha val="48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rgbClr val="0070C0">
              <a:shade val="50000"/>
            </a:srgbClr>
          </a:lnRef>
          <a:fillRef idx="1">
            <a:srgbClr val="0070C0"/>
          </a:fillRef>
          <a:effectRef idx="0">
            <a:srgbClr val="0070C0"/>
          </a:effectRef>
          <a:fontRef idx="minor">
            <a:sysClr val="window" lastClr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9" name="圆角矩形 38"/>
          <p:cNvSpPr/>
          <p:nvPr>
            <p:custDataLst>
              <p:tags r:id="rId5"/>
            </p:custDataLst>
          </p:nvPr>
        </p:nvSpPr>
        <p:spPr>
          <a:xfrm>
            <a:off x="1049020" y="1878330"/>
            <a:ext cx="2266315" cy="257810"/>
          </a:xfrm>
          <a:prstGeom prst="roundRect">
            <a:avLst/>
          </a:prstGeom>
          <a:solidFill>
            <a:srgbClr val="FFFF00">
              <a:alpha val="4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3155" y="1381760"/>
            <a:ext cx="1028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C00000"/>
                </a:solidFill>
                <a:highlight>
                  <a:srgbClr val="FFFF00"/>
                </a:highlight>
              </a:rPr>
              <a:t>whether</a:t>
            </a:r>
            <a:endParaRPr lang="en-US" altLang="zh-CN" b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90280" y="1374140"/>
            <a:ext cx="59309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70C0"/>
                </a:solidFill>
              </a:rPr>
              <a:t>the</a:t>
            </a:r>
            <a:endParaRPr lang="en-US" altLang="zh-CN" b="1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28945" y="1725295"/>
            <a:ext cx="114681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70C0"/>
                </a:solidFill>
              </a:rPr>
              <a:t>invitation</a:t>
            </a:r>
            <a:endParaRPr lang="en-US" altLang="zh-CN" b="1">
              <a:solidFill>
                <a:srgbClr val="0070C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996680" y="1799590"/>
            <a:ext cx="2748915" cy="260540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222250" y="4264025"/>
            <a:ext cx="11686540" cy="82994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（2021-新高考 I 卷）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As the song goes, this long and winding road “will never disappear”, and it will always stick in the visitor’s memory.  It  sure  does  in </a:t>
            </a:r>
            <a:r>
              <a:rPr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(I). 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2537460" y="5163820"/>
            <a:ext cx="9371330" cy="1568450"/>
          </a:xfrm>
          <a:prstGeom prst="rect">
            <a:avLst/>
          </a:prstGeom>
          <a:solidFill>
            <a:srgbClr val="FFFFD1"/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marL="285750" indent="-285750" algn="l">
              <a:buClrTx/>
              <a:buSzTx/>
              <a:buFont typeface="Wingdings" panose="05000000000000000000" charset="0"/>
              <a:buChar char="Ø"/>
            </a:pPr>
            <a:r>
              <a:rPr lang="zh-CN" sz="2400">
                <a:solidFill>
                  <a:schemeClr val="tx1"/>
                </a:solidFill>
                <a:sym typeface="宋体" panose="02010600030101010101" pitchFamily="2" charset="-122"/>
              </a:rPr>
              <a:t>句际逻辑形成语义连贯:  本题很好地体现语法填空“突出语篇，强调运用”的命题特点，上句“ it will always stick in the visitor’s memory”,设空处句中does指代上句中的stick，形成语义连贯，在这种句际逻辑和语境中in mine指代in my memory, 自然简洁，语气通畅。</a:t>
            </a:r>
            <a:endParaRPr lang="zh-CN" sz="2400">
              <a:solidFill>
                <a:schemeClr val="tx1"/>
              </a:solidFill>
              <a:sym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9540" y="4716780"/>
            <a:ext cx="2352040" cy="2352040"/>
          </a:xfrm>
          <a:prstGeom prst="rect">
            <a:avLst/>
          </a:prstGeom>
        </p:spPr>
      </p:pic>
      <p:sp>
        <p:nvSpPr>
          <p:cNvPr id="16" name="圆角矩形 15"/>
          <p:cNvSpPr/>
          <p:nvPr>
            <p:custDataLst>
              <p:tags r:id="rId14"/>
            </p:custDataLst>
          </p:nvPr>
        </p:nvSpPr>
        <p:spPr>
          <a:xfrm>
            <a:off x="1720215" y="4716780"/>
            <a:ext cx="817245" cy="281305"/>
          </a:xfrm>
          <a:prstGeom prst="roundRect">
            <a:avLst/>
          </a:prstGeom>
          <a:solidFill>
            <a:srgbClr val="FFC000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3" name="圆角矩形 12"/>
          <p:cNvSpPr/>
          <p:nvPr>
            <p:custDataLst>
              <p:tags r:id="rId15"/>
            </p:custDataLst>
          </p:nvPr>
        </p:nvSpPr>
        <p:spPr>
          <a:xfrm>
            <a:off x="6431280" y="4716780"/>
            <a:ext cx="638810" cy="281305"/>
          </a:xfrm>
          <a:prstGeom prst="roundRect">
            <a:avLst/>
          </a:prstGeom>
          <a:solidFill>
            <a:srgbClr val="FFC000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5" name="圆角矩形 14"/>
          <p:cNvSpPr/>
          <p:nvPr>
            <p:custDataLst>
              <p:tags r:id="rId16"/>
            </p:custDataLst>
          </p:nvPr>
        </p:nvSpPr>
        <p:spPr>
          <a:xfrm>
            <a:off x="7454265" y="4709160"/>
            <a:ext cx="1542415" cy="281305"/>
          </a:xfrm>
          <a:prstGeom prst="roundRect">
            <a:avLst/>
          </a:prstGeom>
          <a:solidFill>
            <a:srgbClr val="00B0F0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7" name="圆角矩形 16"/>
          <p:cNvSpPr/>
          <p:nvPr>
            <p:custDataLst>
              <p:tags r:id="rId17"/>
            </p:custDataLst>
          </p:nvPr>
        </p:nvSpPr>
        <p:spPr>
          <a:xfrm>
            <a:off x="2679065" y="4716780"/>
            <a:ext cx="2661285" cy="281305"/>
          </a:xfrm>
          <a:prstGeom prst="roundRect">
            <a:avLst/>
          </a:prstGeom>
          <a:solidFill>
            <a:srgbClr val="00B0F0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8" name="文本框 17"/>
          <p:cNvSpPr txBox="1"/>
          <p:nvPr/>
        </p:nvSpPr>
        <p:spPr>
          <a:xfrm>
            <a:off x="7699375" y="4629785"/>
            <a:ext cx="73025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zh-CN" altLang="en-US" b="1"/>
              <a:t>mine</a:t>
            </a:r>
            <a:endParaRPr lang="zh-CN" altLang="en-US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1" grpId="1" animBg="1"/>
      <p:bldP spid="32" grpId="0" bldLvl="0" animBg="1"/>
      <p:bldP spid="32" grpId="1" animBg="1"/>
      <p:bldP spid="39" grpId="0" bldLvl="0" animBg="1"/>
      <p:bldP spid="39" grpId="1" animBg="1"/>
      <p:bldP spid="4" grpId="0" bldLvl="0" animBg="1"/>
      <p:bldP spid="4" grpId="1" animBg="1"/>
      <p:bldP spid="11" grpId="0" bldLvl="0" animBg="1"/>
      <p:bldP spid="11" grpId="1"/>
      <p:bldP spid="7" grpId="0"/>
      <p:bldP spid="7" grpId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3" descr="50102484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9050" y="-26987"/>
            <a:ext cx="12217400" cy="691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33350" y="133350"/>
            <a:ext cx="11925300" cy="65913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42875" y="138113"/>
            <a:ext cx="2566988" cy="258603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34340" y="1231265"/>
            <a:ext cx="3604260" cy="4449445"/>
            <a:chOff x="3908" y="2089"/>
            <a:chExt cx="3669" cy="405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908" y="2089"/>
              <a:ext cx="366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08" y="6132"/>
              <a:ext cx="366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908" y="2089"/>
              <a:ext cx="16" cy="404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7559" y="2089"/>
              <a:ext cx="2" cy="155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7559" y="5595"/>
              <a:ext cx="2" cy="55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>
            <a:off x="5770880" y="4797425"/>
            <a:ext cx="6427470" cy="5219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R="0" defTabSz="4572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——    </a:t>
            </a:r>
            <a:r>
              <a:rPr kumimoji="0" lang="zh-CN" altLang="en-US" sz="2800" b="1" kern="1200" cap="none" spc="0" normalizeH="0" baseline="0" noProof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浙江省</a:t>
            </a:r>
            <a:r>
              <a:rPr kumimoji="0" lang="en-US" altLang="zh-CN" sz="2800" b="1" kern="1200" cap="none" spc="0" normalizeH="0" baseline="0" noProof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kumimoji="0" lang="zh-CN" altLang="en-US" sz="2800" b="1" kern="1200" cap="none" spc="0" normalizeH="0" baseline="0" noProof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常山一中</a:t>
            </a:r>
            <a:r>
              <a:rPr kumimoji="0" lang="en-US" altLang="zh-CN" sz="2800" b="1" kern="1200" cap="none" spc="0" normalizeH="0" baseline="0" noProof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</a:t>
            </a:r>
            <a:r>
              <a:rPr kumimoji="0" lang="zh-CN" altLang="en-US" sz="2800" b="1" kern="1200" cap="none" spc="0" normalizeH="0" baseline="0" noProof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吴俊峰</a:t>
            </a:r>
            <a:endParaRPr kumimoji="0" lang="zh-CN" altLang="en-US" sz="2800" b="1" kern="1200" cap="none" spc="0" normalizeH="0" baseline="0" noProof="1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224020" y="4941253"/>
            <a:ext cx="12541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224020" y="1447165"/>
            <a:ext cx="12541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457825" y="1108710"/>
            <a:ext cx="36563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algn="ctr" defTabSz="4572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kern="1200" cap="none" spc="0" normalizeH="0" baseline="0" noProof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2024</a:t>
            </a:r>
            <a:r>
              <a:rPr kumimoji="0" lang="zh-CN" altLang="en-US" sz="3600" b="1" kern="1200" cap="none" spc="0" normalizeH="0" baseline="0" noProof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年高考必胜</a:t>
            </a:r>
            <a:endParaRPr kumimoji="0" lang="zh-CN" altLang="en-US" sz="3600" b="1" kern="1200" cap="none" spc="0" normalizeH="0" baseline="0" noProof="1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3256915" y="3861118"/>
            <a:ext cx="2581275" cy="261143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几米 - 拥有Masbfca (广告配乐完整版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2650" y="5959475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83870" y="1283335"/>
            <a:ext cx="3446780" cy="4349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3430905" y="2506980"/>
            <a:ext cx="8767445" cy="10147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R="0" defTabSz="4572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6000" b="1" kern="1200" cap="none" spc="0" normalizeH="0" baseline="0" noProof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高考开胃菜，语填人人爱</a:t>
            </a:r>
            <a:endParaRPr kumimoji="0" sz="6000" b="1" kern="1200" cap="none" spc="0" normalizeH="0" baseline="0" noProof="1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211070" y="210820"/>
            <a:ext cx="8176895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32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注重上下文语境照应和内在逻辑</a:t>
            </a:r>
            <a:endParaRPr kumimoji="0" sz="3200" kern="1200" cap="none" spc="0" normalizeH="0" baseline="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89408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5" name="文本框 4"/>
          <p:cNvSpPr txBox="1"/>
          <p:nvPr/>
        </p:nvSpPr>
        <p:spPr>
          <a:xfrm>
            <a:off x="166370" y="1116330"/>
            <a:ext cx="11686540" cy="82994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（2022年6月浙江卷）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Blind people recognize shapes with their </a:t>
            </a:r>
            <a:r>
              <a:rPr lang="zh-CN" alt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zh-CN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(exist) senses, in a way similar to that of </a:t>
            </a:r>
            <a:r>
              <a:rPr lang="en-US" altLang="zh-CN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en-US" altLang="zh-CN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(sight) people, says Ella Striem-Amit, a Harvard scientist.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66370" y="2341880"/>
            <a:ext cx="10052050" cy="2546985"/>
          </a:xfrm>
          <a:prstGeom prst="rect">
            <a:avLst/>
          </a:prstGeom>
          <a:solidFill>
            <a:srgbClr val="FFFFD1"/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marL="285750" indent="-285750" algn="l">
              <a:buClrTx/>
              <a:buSzTx/>
              <a:buFont typeface="Wingdings" panose="05000000000000000000" charset="0"/>
              <a:buChar char="Ø"/>
            </a:pPr>
            <a:r>
              <a:rPr lang="zh-CN" sz="2400">
                <a:solidFill>
                  <a:schemeClr val="tx1"/>
                </a:solidFill>
                <a:sym typeface="宋体" panose="02010600030101010101" pitchFamily="2" charset="-122"/>
              </a:rPr>
              <a:t>分析句子时需要</a:t>
            </a:r>
            <a:r>
              <a:rPr lang="zh-CN" sz="2400">
                <a:solidFill>
                  <a:srgbClr val="C00000"/>
                </a:solidFill>
                <a:sym typeface="宋体" panose="02010600030101010101" pitchFamily="2" charset="-122"/>
              </a:rPr>
              <a:t>将当前加工的词汇</a:t>
            </a:r>
            <a:r>
              <a:rPr lang="zh-CN" sz="2400" u="sng">
                <a:solidFill>
                  <a:schemeClr val="tx1"/>
                </a:solidFill>
                <a:sym typeface="宋体" panose="02010600030101010101" pitchFamily="2" charset="-122"/>
              </a:rPr>
              <a:t>整合到</a:t>
            </a:r>
            <a:r>
              <a:rPr lang="zh-CN" sz="2400">
                <a:solidFill>
                  <a:srgbClr val="C00000"/>
                </a:solidFill>
                <a:sym typeface="宋体" panose="02010600030101010101" pitchFamily="2" charset="-122"/>
              </a:rPr>
              <a:t>局部语境和整体语境</a:t>
            </a:r>
            <a:r>
              <a:rPr lang="zh-CN" sz="2400">
                <a:solidFill>
                  <a:schemeClr val="tx1"/>
                </a:solidFill>
                <a:sym typeface="宋体" panose="02010600030101010101" pitchFamily="2" charset="-122"/>
              </a:rPr>
              <a:t>中，在语境中分析语篇意义的连贯性时需要考生调</a:t>
            </a:r>
            <a:r>
              <a:rPr lang="zh-CN" sz="2400">
                <a:solidFill>
                  <a:srgbClr val="C00000"/>
                </a:solidFill>
                <a:sym typeface="宋体" panose="02010600030101010101" pitchFamily="2" charset="-122"/>
              </a:rPr>
              <a:t>动自己的认知推理能力</a:t>
            </a:r>
            <a:r>
              <a:rPr lang="zh-CN" sz="2400">
                <a:solidFill>
                  <a:schemeClr val="tx1"/>
                </a:solidFill>
                <a:sym typeface="宋体" panose="02010600030101010101" pitchFamily="2" charset="-122"/>
              </a:rPr>
              <a:t>来</a:t>
            </a:r>
            <a:r>
              <a:rPr lang="zh-CN" sz="2400">
                <a:solidFill>
                  <a:srgbClr val="C00000"/>
                </a:solidFill>
                <a:sym typeface="宋体" panose="02010600030101010101" pitchFamily="2" charset="-122"/>
              </a:rPr>
              <a:t>推导出语篇中隐含的连贯关系和内在逻辑</a:t>
            </a:r>
            <a:r>
              <a:rPr lang="zh-CN" sz="2400">
                <a:solidFill>
                  <a:schemeClr val="tx1"/>
                </a:solidFill>
                <a:sym typeface="宋体" panose="02010600030101010101" pitchFamily="2" charset="-122"/>
              </a:rPr>
              <a:t>。</a:t>
            </a:r>
            <a:endParaRPr lang="zh-CN" sz="2400">
              <a:solidFill>
                <a:schemeClr val="tx1"/>
              </a:solidFill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sz="2400">
                <a:solidFill>
                  <a:srgbClr val="C00000"/>
                </a:solidFill>
                <a:sym typeface="+mn-ea"/>
              </a:rPr>
              <a:t>Blind children</a:t>
            </a:r>
            <a:r>
              <a:rPr sz="2400">
                <a:sym typeface="+mn-ea"/>
              </a:rPr>
              <a:t> tend to be more passive in this area of motor development than</a:t>
            </a:r>
            <a:r>
              <a:rPr sz="2400">
                <a:solidFill>
                  <a:srgbClr val="C00000"/>
                </a:solidFill>
                <a:sym typeface="+mn-ea"/>
              </a:rPr>
              <a:t> sighted children</a:t>
            </a:r>
            <a:r>
              <a:rPr sz="2400">
                <a:sym typeface="+mn-ea"/>
              </a:rPr>
              <a:t>.</a:t>
            </a:r>
            <a:r>
              <a:rPr sz="2400" baseline="-25000">
                <a:sym typeface="+mn-ea"/>
              </a:rPr>
              <a:t>失明的孩子在动作发展这一方面往往比不失明的孩子更加被动。</a:t>
            </a:r>
            <a:endParaRPr sz="2400" baseline="-25000"/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sz="2400">
                <a:sym typeface="+mn-ea"/>
              </a:rPr>
              <a:t>The museum has special facilities for </a:t>
            </a:r>
            <a:r>
              <a:rPr sz="2400">
                <a:solidFill>
                  <a:srgbClr val="C00000"/>
                </a:solidFill>
                <a:sym typeface="+mn-ea"/>
              </a:rPr>
              <a:t>blind</a:t>
            </a:r>
            <a:r>
              <a:rPr sz="2400">
                <a:sym typeface="+mn-ea"/>
              </a:rPr>
              <a:t> and </a:t>
            </a:r>
            <a:r>
              <a:rPr sz="2400">
                <a:solidFill>
                  <a:srgbClr val="C00000"/>
                </a:solidFill>
                <a:sym typeface="+mn-ea"/>
              </a:rPr>
              <a:t>partially sighted visitors</a:t>
            </a:r>
            <a:r>
              <a:rPr sz="2400">
                <a:sym typeface="+mn-ea"/>
              </a:rPr>
              <a:t>. </a:t>
            </a:r>
            <a:r>
              <a:rPr sz="2400" baseline="-25000">
                <a:sym typeface="+mn-ea"/>
              </a:rPr>
              <a:t>博物馆有专门设备供失明和视力有缺陷的参观者使用。</a:t>
            </a:r>
            <a:endParaRPr lang="zh-CN" altLang="en-US" sz="2400"/>
          </a:p>
        </p:txBody>
      </p:sp>
      <p:sp>
        <p:nvSpPr>
          <p:cNvPr id="16" name="圆角矩形 15"/>
          <p:cNvSpPr/>
          <p:nvPr>
            <p:custDataLst>
              <p:tags r:id="rId4"/>
            </p:custDataLst>
          </p:nvPr>
        </p:nvSpPr>
        <p:spPr>
          <a:xfrm>
            <a:off x="2435860" y="1221317"/>
            <a:ext cx="1595120" cy="281093"/>
          </a:xfrm>
          <a:prstGeom prst="roundRect">
            <a:avLst/>
          </a:prstGeom>
          <a:solidFill>
            <a:srgbClr val="FFC000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7" name="圆角矩形 6"/>
          <p:cNvSpPr/>
          <p:nvPr>
            <p:custDataLst>
              <p:tags r:id="rId5"/>
            </p:custDataLst>
          </p:nvPr>
        </p:nvSpPr>
        <p:spPr>
          <a:xfrm>
            <a:off x="2505075" y="1598295"/>
            <a:ext cx="2631440" cy="281305"/>
          </a:xfrm>
          <a:prstGeom prst="roundRect">
            <a:avLst/>
          </a:prstGeom>
          <a:solidFill>
            <a:srgbClr val="FFC000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2" name="圆角矩形 11"/>
          <p:cNvSpPr/>
          <p:nvPr>
            <p:custDataLst>
              <p:tags r:id="rId6"/>
            </p:custDataLst>
          </p:nvPr>
        </p:nvSpPr>
        <p:spPr>
          <a:xfrm>
            <a:off x="6748780" y="1221105"/>
            <a:ext cx="3296920" cy="281305"/>
          </a:xfrm>
          <a:prstGeom prst="roundRect">
            <a:avLst/>
          </a:prstGeom>
          <a:solidFill>
            <a:srgbClr val="00B0F0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8" name="圆角矩形 7"/>
          <p:cNvSpPr/>
          <p:nvPr>
            <p:custDataLst>
              <p:tags r:id="rId7"/>
            </p:custDataLst>
          </p:nvPr>
        </p:nvSpPr>
        <p:spPr>
          <a:xfrm>
            <a:off x="1440180" y="1598295"/>
            <a:ext cx="636270" cy="281305"/>
          </a:xfrm>
          <a:prstGeom prst="roundRect">
            <a:avLst/>
          </a:prstGeom>
          <a:solidFill>
            <a:srgbClr val="00B0F0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171305" y="3840480"/>
            <a:ext cx="3173730" cy="3173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7175" y="5196840"/>
            <a:ext cx="4879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Keys: 60.existing  61. sighted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/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211070" y="210820"/>
            <a:ext cx="8176895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32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注重上下文语境照应和内在逻辑</a:t>
            </a:r>
            <a:endParaRPr kumimoji="0" sz="3200" kern="1200" cap="none" spc="0" normalizeH="0" baseline="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233170" y="755015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5" name="文本框 4"/>
          <p:cNvSpPr txBox="1"/>
          <p:nvPr/>
        </p:nvSpPr>
        <p:spPr>
          <a:xfrm>
            <a:off x="166370" y="899160"/>
            <a:ext cx="11686540" cy="119888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（2017年11月浙江卷）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Another nice thing is that you learn both new words and </a:t>
            </a:r>
            <a:r>
              <a:rPr 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  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(they) use unconsciously, meaning that you will tend to use the words </a:t>
            </a:r>
            <a:r>
              <a:rPr 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   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 (learn) this way in conversations almost automatically.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66370" y="2202815"/>
            <a:ext cx="9726930" cy="1198880"/>
          </a:xfrm>
          <a:prstGeom prst="rect">
            <a:avLst/>
          </a:prstGeom>
          <a:solidFill>
            <a:srgbClr val="FFFFD1"/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marL="285750" indent="-285750" algn="l">
              <a:buClrTx/>
              <a:buSzTx/>
              <a:buFont typeface="Wingdings" panose="05000000000000000000" charset="0"/>
              <a:buChar char="Ø"/>
            </a:pPr>
            <a:r>
              <a:rPr lang="en-US" altLang="zh-CN" sz="2400">
                <a:solidFill>
                  <a:schemeClr val="tx1"/>
                </a:solidFill>
                <a:sym typeface="宋体" panose="02010600030101010101" pitchFamily="2" charset="-122"/>
              </a:rPr>
              <a:t>65</a:t>
            </a:r>
            <a:r>
              <a:rPr lang="zh-CN" altLang="en-US" sz="2400">
                <a:solidFill>
                  <a:schemeClr val="tx1"/>
                </a:solidFill>
                <a:sym typeface="宋体" panose="02010600030101010101" pitchFamily="2" charset="-122"/>
              </a:rPr>
              <a:t>题解题关键是</a:t>
            </a:r>
            <a:r>
              <a:rPr lang="en-US" altLang="zh-CN" sz="2400">
                <a:solidFill>
                  <a:srgbClr val="C00000"/>
                </a:solidFill>
                <a:sym typeface="宋体" panose="02010600030101010101" pitchFamily="2" charset="-122"/>
              </a:rPr>
              <a:t>“</a:t>
            </a:r>
            <a:r>
              <a:rPr lang="zh-CN" altLang="en-US" sz="2400">
                <a:solidFill>
                  <a:srgbClr val="C00000"/>
                </a:solidFill>
                <a:sym typeface="宋体" panose="02010600030101010101" pitchFamily="2" charset="-122"/>
              </a:rPr>
              <a:t>meaning that</a:t>
            </a:r>
            <a:r>
              <a:rPr lang="en-US" altLang="zh-CN" sz="2400">
                <a:solidFill>
                  <a:srgbClr val="C00000"/>
                </a:solidFill>
                <a:sym typeface="宋体" panose="02010600030101010101" pitchFamily="2" charset="-122"/>
              </a:rPr>
              <a:t>”</a:t>
            </a:r>
            <a:r>
              <a:rPr lang="zh-CN" altLang="en-US" sz="2400">
                <a:solidFill>
                  <a:srgbClr val="C00000"/>
                </a:solidFill>
                <a:sym typeface="宋体" panose="02010600030101010101" pitchFamily="2" charset="-122"/>
              </a:rPr>
              <a:t>的解释关系</a:t>
            </a:r>
            <a:r>
              <a:rPr lang="zh-CN" altLang="en-US" sz="2400">
                <a:solidFill>
                  <a:schemeClr val="tx1"/>
                </a:solidFill>
                <a:sym typeface="宋体" panose="02010600030101010101" pitchFamily="2" charset="-122"/>
              </a:rPr>
              <a:t>，unconsciously与automatically同义复现，因此</a:t>
            </a:r>
            <a:r>
              <a:rPr lang="zh-CN" altLang="en-US" sz="2400">
                <a:solidFill>
                  <a:srgbClr val="C00000"/>
                </a:solidFill>
                <a:sym typeface="宋体" panose="02010600030101010101" pitchFamily="2" charset="-122"/>
              </a:rPr>
              <a:t>下文的</a:t>
            </a:r>
            <a:r>
              <a:rPr lang="en-US" altLang="zh-CN" sz="2400">
                <a:solidFill>
                  <a:srgbClr val="C00000"/>
                </a:solidFill>
                <a:sym typeface="宋体" panose="02010600030101010101" pitchFamily="2" charset="-122"/>
              </a:rPr>
              <a:t>the words learnt this way</a:t>
            </a:r>
            <a:r>
              <a:rPr lang="zh-CN" altLang="en-US" sz="2400">
                <a:solidFill>
                  <a:schemeClr val="tx1"/>
                </a:solidFill>
                <a:sym typeface="宋体" panose="02010600030101010101" pitchFamily="2" charset="-122"/>
              </a:rPr>
              <a:t>指的是</a:t>
            </a:r>
            <a:r>
              <a:rPr lang="zh-CN" altLang="en-US" sz="2400">
                <a:solidFill>
                  <a:srgbClr val="C00000"/>
                </a:solidFill>
                <a:sym typeface="宋体" panose="02010600030101010101" pitchFamily="2" charset="-122"/>
              </a:rPr>
              <a:t>上文 learn both new words and the</a:t>
            </a:r>
            <a:r>
              <a:rPr lang="en-US" altLang="zh-CN" sz="2400">
                <a:solidFill>
                  <a:srgbClr val="C00000"/>
                </a:solidFill>
                <a:sym typeface="宋体" panose="02010600030101010101" pitchFamily="2" charset="-122"/>
              </a:rPr>
              <a:t>ir</a:t>
            </a:r>
            <a:r>
              <a:rPr lang="zh-CN" altLang="en-US" sz="2400">
                <a:solidFill>
                  <a:srgbClr val="C00000"/>
                </a:solidFill>
                <a:sym typeface="宋体" panose="02010600030101010101" pitchFamily="2" charset="-122"/>
              </a:rPr>
              <a:t> use unconsciously</a:t>
            </a:r>
            <a:r>
              <a:rPr lang="zh-CN" altLang="en-US" sz="2400">
                <a:solidFill>
                  <a:schemeClr val="tx1"/>
                </a:solidFill>
                <a:sym typeface="宋体" panose="02010600030101010101" pitchFamily="2" charset="-122"/>
              </a:rPr>
              <a:t>。</a:t>
            </a:r>
            <a:endParaRPr lang="en-US" altLang="zh-CN" sz="2400">
              <a:solidFill>
                <a:schemeClr val="tx1"/>
              </a:solidFill>
              <a:sym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>
            <p:custDataLst>
              <p:tags r:id="rId4"/>
            </p:custDataLst>
          </p:nvPr>
        </p:nvSpPr>
        <p:spPr>
          <a:xfrm>
            <a:off x="6737985" y="1441450"/>
            <a:ext cx="4565015" cy="281305"/>
          </a:xfrm>
          <a:prstGeom prst="roundRect">
            <a:avLst/>
          </a:prstGeom>
          <a:solidFill>
            <a:srgbClr val="FFC000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7" name="圆角矩形 6"/>
          <p:cNvSpPr/>
          <p:nvPr>
            <p:custDataLst>
              <p:tags r:id="rId5"/>
            </p:custDataLst>
          </p:nvPr>
        </p:nvSpPr>
        <p:spPr>
          <a:xfrm>
            <a:off x="7487920" y="1057910"/>
            <a:ext cx="1332230" cy="281305"/>
          </a:xfrm>
          <a:prstGeom prst="roundRect">
            <a:avLst/>
          </a:prstGeom>
          <a:solidFill>
            <a:srgbClr val="FFC000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2" name="圆角矩形 11"/>
          <p:cNvSpPr/>
          <p:nvPr>
            <p:custDataLst>
              <p:tags r:id="rId6"/>
            </p:custDataLst>
          </p:nvPr>
        </p:nvSpPr>
        <p:spPr>
          <a:xfrm>
            <a:off x="8874125" y="1057910"/>
            <a:ext cx="577215" cy="281305"/>
          </a:xfrm>
          <a:prstGeom prst="roundRect">
            <a:avLst/>
          </a:prstGeom>
          <a:solidFill>
            <a:srgbClr val="00B0F0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8" name="圆角矩形 7"/>
          <p:cNvSpPr/>
          <p:nvPr>
            <p:custDataLst>
              <p:tags r:id="rId7"/>
            </p:custDataLst>
          </p:nvPr>
        </p:nvSpPr>
        <p:spPr>
          <a:xfrm>
            <a:off x="6797675" y="1057910"/>
            <a:ext cx="636270" cy="281305"/>
          </a:xfrm>
          <a:prstGeom prst="roundRect">
            <a:avLst/>
          </a:prstGeom>
          <a:solidFill>
            <a:srgbClr val="00B0F0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537700" y="1609725"/>
            <a:ext cx="2942590" cy="2096135"/>
          </a:xfrm>
          <a:prstGeom prst="rect">
            <a:avLst/>
          </a:prstGeom>
        </p:spPr>
      </p:pic>
      <p:sp>
        <p:nvSpPr>
          <p:cNvPr id="3" name="圆角矩形 2"/>
          <p:cNvSpPr/>
          <p:nvPr>
            <p:custDataLst>
              <p:tags r:id="rId12"/>
            </p:custDataLst>
          </p:nvPr>
        </p:nvSpPr>
        <p:spPr>
          <a:xfrm>
            <a:off x="2926715" y="1757680"/>
            <a:ext cx="1748155" cy="281305"/>
          </a:xfrm>
          <a:prstGeom prst="roundRect">
            <a:avLst/>
          </a:prstGeom>
          <a:solidFill>
            <a:srgbClr val="FF0000">
              <a:alpha val="24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9" name="圆角矩形 8"/>
          <p:cNvSpPr/>
          <p:nvPr>
            <p:custDataLst>
              <p:tags r:id="rId13"/>
            </p:custDataLst>
          </p:nvPr>
        </p:nvSpPr>
        <p:spPr>
          <a:xfrm>
            <a:off x="759460" y="1440815"/>
            <a:ext cx="1748155" cy="281305"/>
          </a:xfrm>
          <a:prstGeom prst="roundRect">
            <a:avLst/>
          </a:prstGeom>
          <a:solidFill>
            <a:srgbClr val="FF0000">
              <a:alpha val="24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0" name="圆角矩形 9"/>
          <p:cNvSpPr/>
          <p:nvPr>
            <p:custDataLst>
              <p:tags r:id="rId14"/>
            </p:custDataLst>
          </p:nvPr>
        </p:nvSpPr>
        <p:spPr>
          <a:xfrm>
            <a:off x="9537700" y="1057910"/>
            <a:ext cx="1883410" cy="281305"/>
          </a:xfrm>
          <a:prstGeom prst="roundRect">
            <a:avLst/>
          </a:prstGeom>
          <a:solidFill>
            <a:srgbClr val="FFC000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3" name="圆角矩形 12"/>
          <p:cNvSpPr/>
          <p:nvPr>
            <p:custDataLst>
              <p:tags r:id="rId15"/>
            </p:custDataLst>
          </p:nvPr>
        </p:nvSpPr>
        <p:spPr>
          <a:xfrm>
            <a:off x="166370" y="1476375"/>
            <a:ext cx="593725" cy="281305"/>
          </a:xfrm>
          <a:prstGeom prst="roundRect">
            <a:avLst/>
          </a:prstGeom>
          <a:solidFill>
            <a:srgbClr val="FFC000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5" name="圆角矩形 14"/>
          <p:cNvSpPr/>
          <p:nvPr/>
        </p:nvSpPr>
        <p:spPr>
          <a:xfrm>
            <a:off x="2507615" y="1322070"/>
            <a:ext cx="1791335" cy="38036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noFill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5735" y="3565525"/>
            <a:ext cx="11687810" cy="148653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 anchor="t">
            <a:spAutoFit/>
          </a:bodyPr>
          <a:p>
            <a:pPr algn="l">
              <a:lnSpc>
                <a:spcPts val="2720"/>
              </a:lnSpc>
              <a:spcBef>
                <a:spcPts val="6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5.</a:t>
            </a:r>
            <a:r>
              <a:rPr lang="en-US" altLang="zh-CN" sz="2400" kern="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(</a:t>
            </a:r>
            <a:r>
              <a:rPr lang="zh-CN" altLang="en-US" sz="2400" kern="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2019年6月浙江卷</a:t>
            </a:r>
            <a:r>
              <a:rPr lang="en-US" altLang="zh-CN" sz="2400" kern="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One study in America found that students' grades </a:t>
            </a:r>
            <a:r>
              <a:rPr lang="zh-CN" altLang="en-US" sz="2400" u="sng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  62  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(improve) a little after the school introduced uniforms.</a:t>
            </a:r>
            <a:r>
              <a:rPr lang="zh-CN" altLang="en-US" sz="1600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But some students didn't want ____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63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_____ (wear) the uniform. Other American studies showed no _____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64_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___(connect) between uniforms and school performance.</a:t>
            </a:r>
            <a:endParaRPr lang="zh-CN" altLang="en-US" sz="24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2125980" y="5088890"/>
            <a:ext cx="9726930" cy="1585595"/>
          </a:xfrm>
          <a:prstGeom prst="rect">
            <a:avLst/>
          </a:prstGeom>
          <a:solidFill>
            <a:srgbClr val="FFFFD1"/>
          </a:solidFill>
          <a:ln>
            <a:solidFill>
              <a:srgbClr val="FF0000"/>
            </a:solidFill>
          </a:ln>
        </p:spPr>
        <p:txBody>
          <a:bodyPr wrap="square" rtlCol="0" anchor="t">
            <a:noAutofit/>
          </a:bodyPr>
          <a:p>
            <a:pPr marL="285750" indent="-285750" algn="l">
              <a:buClrTx/>
              <a:buSzTx/>
              <a:buFont typeface="Wingdings" panose="05000000000000000000" charset="0"/>
              <a:buChar char="Ø"/>
            </a:pPr>
            <a:r>
              <a:rPr lang="en-US" altLang="zh-CN" sz="2400">
                <a:solidFill>
                  <a:schemeClr val="tx1"/>
                </a:solidFill>
                <a:sym typeface="宋体" panose="02010600030101010101" pitchFamily="2" charset="-122"/>
              </a:rPr>
              <a:t>62</a:t>
            </a:r>
            <a:r>
              <a:rPr lang="zh-CN" altLang="en-US" sz="2400">
                <a:solidFill>
                  <a:schemeClr val="tx1"/>
                </a:solidFill>
                <a:sym typeface="宋体" panose="02010600030101010101" pitchFamily="2" charset="-122"/>
              </a:rPr>
              <a:t>题</a:t>
            </a:r>
            <a:r>
              <a:rPr lang="en-US" altLang="zh-CN" sz="2400">
                <a:solidFill>
                  <a:schemeClr val="tx1"/>
                </a:solidFill>
                <a:sym typeface="宋体" panose="02010600030101010101" pitchFamily="2" charset="-122"/>
              </a:rPr>
              <a:t>improve</a:t>
            </a:r>
            <a:r>
              <a:rPr lang="zh-CN" altLang="en-US" sz="2400">
                <a:solidFill>
                  <a:schemeClr val="tx1"/>
                </a:solidFill>
                <a:sym typeface="宋体" panose="02010600030101010101" pitchFamily="2" charset="-122"/>
              </a:rPr>
              <a:t>既可作及物动词又可作不及物动词，</a:t>
            </a:r>
            <a:r>
              <a:rPr lang="zh-CN" altLang="en-US" sz="2400">
                <a:solidFill>
                  <a:srgbClr val="C00000"/>
                </a:solidFill>
                <a:sym typeface="宋体" panose="02010600030101010101" pitchFamily="2" charset="-122"/>
              </a:rPr>
              <a:t>根据下文showed no connect</a:t>
            </a:r>
            <a:r>
              <a:rPr lang="en-US" altLang="zh-CN" sz="2400">
                <a:solidFill>
                  <a:srgbClr val="C00000"/>
                </a:solidFill>
                <a:sym typeface="宋体" panose="02010600030101010101" pitchFamily="2" charset="-122"/>
              </a:rPr>
              <a:t>ion </a:t>
            </a:r>
            <a:r>
              <a:rPr lang="zh-CN" altLang="en-US" sz="2400">
                <a:solidFill>
                  <a:srgbClr val="C00000"/>
                </a:solidFill>
                <a:sym typeface="宋体" panose="02010600030101010101" pitchFamily="2" charset="-122"/>
              </a:rPr>
              <a:t>between uniforms and school performance可知</a:t>
            </a:r>
            <a:r>
              <a:rPr lang="zh-CN" altLang="en-US" sz="2400">
                <a:solidFill>
                  <a:schemeClr val="tx1"/>
                </a:solidFill>
                <a:sym typeface="宋体" panose="02010600030101010101" pitchFamily="2" charset="-122"/>
              </a:rPr>
              <a:t>，成绩的提升与校服无关，是一种自然的提升，可判断</a:t>
            </a:r>
            <a:r>
              <a:rPr lang="en-US" altLang="zh-CN" sz="2400">
                <a:solidFill>
                  <a:schemeClr val="tx1"/>
                </a:solidFill>
                <a:sym typeface="宋体" panose="02010600030101010101" pitchFamily="2" charset="-122"/>
              </a:rPr>
              <a:t>improve</a:t>
            </a:r>
            <a:r>
              <a:rPr lang="zh-CN" altLang="en-US" sz="2400">
                <a:solidFill>
                  <a:schemeClr val="tx1"/>
                </a:solidFill>
                <a:sym typeface="宋体" panose="02010600030101010101" pitchFamily="2" charset="-122"/>
              </a:rPr>
              <a:t>此处为不及物动词，不用被动。此题易误填</a:t>
            </a:r>
            <a:r>
              <a:rPr lang="en-US" altLang="zh-CN" sz="2400">
                <a:solidFill>
                  <a:schemeClr val="tx1"/>
                </a:solidFill>
                <a:sym typeface="宋体" panose="02010600030101010101" pitchFamily="2" charset="-122"/>
              </a:rPr>
              <a:t>were improved.</a:t>
            </a:r>
            <a:endParaRPr lang="en-US" altLang="zh-CN" sz="2400">
              <a:solidFill>
                <a:schemeClr val="tx1"/>
              </a:solidFill>
              <a:sym typeface="宋体" panose="02010600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398145" y="4833620"/>
            <a:ext cx="2942590" cy="209613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402580" y="1697990"/>
            <a:ext cx="4048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Keys: 64.their  65. learned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16805" y="4628515"/>
            <a:ext cx="6935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Keys: 62.improved  63. to wear   64.connection(s)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/>
      <p:bldP spid="18" grpId="0" bldLvl="0" animBg="1"/>
      <p:bldP spid="18" grpId="1"/>
      <p:bldP spid="20" grpId="0"/>
      <p:bldP spid="20" grpId="1"/>
      <p:bldP spid="21" grpId="0"/>
      <p:bldP spid="2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462530" y="210820"/>
            <a:ext cx="7925435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32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注重语境照应和内在逻辑</a:t>
            </a:r>
            <a:r>
              <a:rPr kumimoji="0" lang="en-US" sz="32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——</a:t>
            </a:r>
            <a:r>
              <a:rPr kumimoji="0" sz="3200" b="1" kern="1200" cap="none" spc="0" normalizeH="0" baseline="-2500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and 表并列关系</a:t>
            </a:r>
            <a:endParaRPr kumimoji="0" sz="3200" b="1" kern="1200" cap="none" spc="0" normalizeH="0" baseline="-25000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89408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231140" y="979170"/>
            <a:ext cx="11687810" cy="230695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2020 年全国Ⅰ卷</a:t>
            </a:r>
            <a:r>
              <a:rPr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Chinese researchers hope to use the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instruments onboard Chang’e -4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</a:t>
            </a:r>
            <a:r>
              <a:rPr 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66</a:t>
            </a:r>
            <a:r>
              <a:rPr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（ find）and study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areas of the South Pole-Aitken basin.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（2016 年全国Ⅱ卷）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you feel stressed by responsibilities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at work, you should take a step back and identify （识别） those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（great） and less importance.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 2016 年 全 国 Ⅲ 卷 ）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Confucius believed knives would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remind people of killings and </a:t>
            </a:r>
            <a:r>
              <a:rPr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（be） too violent for use atthe table.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1140" y="3470910"/>
            <a:ext cx="10156190" cy="2306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/>
              <a:t>1.</a:t>
            </a:r>
            <a:r>
              <a:rPr lang="zh-CN" altLang="en-US" sz="2400"/>
              <a:t>由 and study 可知， 前面应是 find 才并列一致， 但句中前面已有谓语动词 hope, 所以 find 应为非谓语，做目的状语， to find</a:t>
            </a:r>
            <a:r>
              <a:rPr lang="en-US" altLang="zh-CN" sz="2400"/>
              <a:t> </a:t>
            </a:r>
            <a:r>
              <a:rPr lang="zh-CN" altLang="en-US" sz="2400"/>
              <a:t>and study并列。</a:t>
            </a:r>
            <a:endParaRPr lang="zh-CN" altLang="en-US" sz="240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/>
              <a:t>3.</a:t>
            </a:r>
            <a:r>
              <a:rPr lang="zh-CN" altLang="en-US" sz="2400"/>
              <a:t>空格所给动词前有 and， 根据并列一致， be 应与前面的某个词一致； 根据意思“孔子认为刀会让人们想起杀戮”，“（刀） 用在餐桌上太暴力”， 可知 be ... 和前面的 would remind  共用一个主语 knives，故填 were。 此题易误填 being， be 或 was。。</a:t>
            </a:r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402445" y="3840480"/>
            <a:ext cx="3173730" cy="3173730"/>
          </a:xfrm>
          <a:prstGeom prst="rect">
            <a:avLst/>
          </a:prstGeom>
        </p:spPr>
      </p:pic>
      <p:sp>
        <p:nvSpPr>
          <p:cNvPr id="12" name="圆角矩形 11"/>
          <p:cNvSpPr/>
          <p:nvPr>
            <p:custDataLst>
              <p:tags r:id="rId7"/>
            </p:custDataLst>
          </p:nvPr>
        </p:nvSpPr>
        <p:spPr>
          <a:xfrm>
            <a:off x="683260" y="1473200"/>
            <a:ext cx="2065020" cy="281305"/>
          </a:xfrm>
          <a:prstGeom prst="roundRect">
            <a:avLst/>
          </a:prstGeom>
          <a:solidFill>
            <a:srgbClr val="00B0F0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7" name="圆角矩形 6"/>
          <p:cNvSpPr/>
          <p:nvPr>
            <p:custDataLst>
              <p:tags r:id="rId8"/>
            </p:custDataLst>
          </p:nvPr>
        </p:nvSpPr>
        <p:spPr>
          <a:xfrm>
            <a:off x="6946900" y="2190115"/>
            <a:ext cx="577215" cy="281305"/>
          </a:xfrm>
          <a:prstGeom prst="roundRect">
            <a:avLst/>
          </a:prstGeom>
          <a:solidFill>
            <a:srgbClr val="00B0F0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8" name="圆角矩形 7"/>
          <p:cNvSpPr/>
          <p:nvPr>
            <p:custDataLst>
              <p:tags r:id="rId9"/>
            </p:custDataLst>
          </p:nvPr>
        </p:nvSpPr>
        <p:spPr>
          <a:xfrm>
            <a:off x="5532755" y="2190115"/>
            <a:ext cx="577215" cy="281305"/>
          </a:xfrm>
          <a:prstGeom prst="roundRect">
            <a:avLst/>
          </a:prstGeom>
          <a:solidFill>
            <a:srgbClr val="00B0F0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9" name="圆角矩形 8"/>
          <p:cNvSpPr/>
          <p:nvPr>
            <p:custDataLst>
              <p:tags r:id="rId10"/>
            </p:custDataLst>
          </p:nvPr>
        </p:nvSpPr>
        <p:spPr>
          <a:xfrm>
            <a:off x="6109970" y="2546350"/>
            <a:ext cx="1572260" cy="281305"/>
          </a:xfrm>
          <a:prstGeom prst="roundRect">
            <a:avLst/>
          </a:prstGeom>
          <a:solidFill>
            <a:srgbClr val="00B0F0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0" name="圆角矩形 9"/>
          <p:cNvSpPr/>
          <p:nvPr>
            <p:custDataLst>
              <p:tags r:id="rId11"/>
            </p:custDataLst>
          </p:nvPr>
        </p:nvSpPr>
        <p:spPr>
          <a:xfrm>
            <a:off x="10601960" y="2546350"/>
            <a:ext cx="1153160" cy="281305"/>
          </a:xfrm>
          <a:prstGeom prst="roundRect">
            <a:avLst/>
          </a:prstGeom>
          <a:solidFill>
            <a:srgbClr val="00B0F0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231140" y="5962650"/>
            <a:ext cx="7143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Keys:1.to find  2. greater   3.were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11" grpId="0"/>
      <p:bldP spid="1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252345" y="210820"/>
            <a:ext cx="9398635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32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注重语境照应和内在逻辑</a:t>
            </a:r>
            <a:r>
              <a:rPr kumimoji="0" lang="en-US" sz="32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——</a:t>
            </a:r>
            <a:r>
              <a:rPr kumimoji="0" sz="3200" b="1" kern="1200" cap="none" spc="0" normalizeH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and</a:t>
            </a:r>
            <a:r>
              <a:rPr kumimoji="0" lang="en-US" sz="3200" b="1" kern="1200" cap="none" spc="0" normalizeH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/or</a:t>
            </a:r>
            <a:r>
              <a:rPr kumimoji="0" sz="3200" b="1" kern="1200" cap="none" spc="0" normalizeH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表并列关系</a:t>
            </a:r>
            <a:endParaRPr kumimoji="0" sz="3200" b="1" kern="1200" cap="none" spc="0" normalizeH="0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89408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231140" y="1153795"/>
            <a:ext cx="11687810" cy="193802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（2014 年全国Ⅱ卷）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There were many people waiting at the bus stop, </a:t>
            </a:r>
            <a:r>
              <a:rPr lang="en-US" altLang="zh-CN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64  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some of them looked very anxious and disappointed.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（2021新高考 I 卷）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Though it is the only unnatural thing on your way up the mountain, still it highlights the whole adventure  </a:t>
            </a:r>
            <a:r>
              <a:rPr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</a:t>
            </a:r>
            <a:r>
              <a:rPr 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offers a place where you can sit down to rest your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(ache) legs.</a:t>
            </a:r>
            <a:endParaRPr 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5935" y="3660140"/>
            <a:ext cx="9594215" cy="2306955"/>
          </a:xfrm>
          <a:prstGeom prst="rect">
            <a:avLst/>
          </a:prstGeom>
          <a:solidFill>
            <a:srgbClr val="FFFFD1"/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/>
              <a:t> and 前后的并列成分， 词性相同， 谓语动词的时态一致， 非谓语动词的形式也一致， </a:t>
            </a:r>
            <a:r>
              <a:rPr lang="zh-CN" altLang="en-US" sz="2400" b="1">
                <a:solidFill>
                  <a:srgbClr val="C00000"/>
                </a:solidFill>
              </a:rPr>
              <a:t>利用并列一致的平行结构原则，很容易解题</a:t>
            </a:r>
            <a:r>
              <a:rPr lang="zh-CN" altLang="en-US" sz="2400"/>
              <a:t>。 但需要我们仔细推敲，准确判断并列对象，只有正确判断并列对象，才能正确解题。</a:t>
            </a:r>
            <a:endParaRPr lang="zh-CN" altLang="en-US" sz="240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/>
              <a:t>句内逻辑形成语义连贯:本句考查句内逻辑，and连接两个并列谓语“highlights”“offers”。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8535035" y="1423035"/>
            <a:ext cx="632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C00000"/>
                </a:solidFill>
              </a:rPr>
              <a:t>and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85005" y="2593975"/>
            <a:ext cx="782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C00000"/>
                </a:solidFill>
              </a:rPr>
              <a:t>and</a:t>
            </a:r>
            <a:endParaRPr lang="en-US" altLang="zh-CN" b="1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171305" y="3840480"/>
            <a:ext cx="3173730" cy="31737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/>
      <p:bldP spid="5" grpId="1"/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252345" y="210820"/>
            <a:ext cx="9398635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32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注重语境照应和内在逻辑</a:t>
            </a:r>
            <a:r>
              <a:rPr kumimoji="0" lang="en-US" sz="32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——</a:t>
            </a:r>
            <a:r>
              <a:rPr kumimoji="0" sz="3200" b="1" kern="1200" cap="none" spc="0" normalizeH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and</a:t>
            </a:r>
            <a:r>
              <a:rPr kumimoji="0" lang="en-US" sz="3200" b="1" kern="1200" cap="none" spc="0" normalizeH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/or</a:t>
            </a:r>
            <a:r>
              <a:rPr kumimoji="0" sz="3200" b="1" kern="1200" cap="none" spc="0" normalizeH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表并列关系</a:t>
            </a:r>
            <a:endParaRPr kumimoji="0" sz="3200" b="1" kern="1200" cap="none" spc="0" normalizeH="0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89408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231140" y="1153795"/>
            <a:ext cx="11687810" cy="267652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(2023年全国高考新课标I卷)</a:t>
            </a:r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 eat one, you have to decide whether </a:t>
            </a:r>
            <a:r>
              <a:rPr lang="en-US" altLang="zh-C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57      </a:t>
            </a:r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(bite) a small hole in it first, releasing the stream and risking a spill (溢出),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     </a:t>
            </a:r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to put the whole dumpling in your mouth, letting the hot soup explode on your tongue.</a:t>
            </a:r>
            <a:endParaRPr 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（2020-6-山东卷）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 kept their collection at home until it got too big </a:t>
            </a:r>
            <a:r>
              <a:rPr lang="en-US" altLang="zh-C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37   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until they died, and then it was given to a museum.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（2020-6-山东卷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）visitors can play with computer simulations and imagine </a:t>
            </a:r>
            <a:r>
              <a:rPr lang="en-US" altLang="zh-C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42 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（they） living at a different time in history or </a:t>
            </a:r>
            <a:r>
              <a:rPr lang="en-US" altLang="zh-C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    43     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（walk）through a rainforest.</a:t>
            </a:r>
            <a:endParaRPr 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2095" y="4189730"/>
            <a:ext cx="9150350" cy="2399665"/>
          </a:xfrm>
          <a:prstGeom prst="rect">
            <a:avLst/>
          </a:prstGeom>
          <a:solidFill>
            <a:srgbClr val="FFFFD1"/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marL="285750" indent="-285750" algn="l" defTabSz="457200" eaLnBrk="0" fontAlgn="auto" hangingPunct="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2400"/>
              <a:t>5</a:t>
            </a:r>
            <a:r>
              <a:rPr lang="zh-CN" altLang="en-US" sz="2400"/>
              <a:t> </a:t>
            </a:r>
            <a:r>
              <a:rPr lang="zh-CN" alt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本句长难句的难点是</a:t>
            </a:r>
            <a:r>
              <a:rPr lang="en-US" altLang="zh-CN" sz="24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whether</a:t>
            </a:r>
            <a:r>
              <a:rPr lang="zh-CN" altLang="en-US" sz="24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引导的宾语从句的分析和内在逻辑的理解</a:t>
            </a:r>
            <a:r>
              <a:rPr lang="zh-CN" alt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：</a:t>
            </a:r>
            <a:r>
              <a:rPr lang="en-US" altLang="zh-CN" sz="2400" u="sng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to </a:t>
            </a:r>
            <a:r>
              <a:rPr sz="2400" u="sng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bite</a:t>
            </a:r>
            <a:r>
              <a:rPr sz="2400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a small hole in it first, releasing the stream and risking a spill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</a:t>
            </a:r>
            <a:r>
              <a:rPr lang="zh-CN" sz="2400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与</a:t>
            </a:r>
            <a:r>
              <a:rPr lang="zh-CN" sz="2400" u="sng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to put</a:t>
            </a:r>
            <a:r>
              <a:rPr lang="zh-CN" sz="2400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the whole dumpling in your mouth, letting the hot soup explode on your tongue为</a:t>
            </a:r>
            <a:r>
              <a:rPr lang="zh-CN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并列的选择关系</a:t>
            </a:r>
            <a:r>
              <a:rPr lang="zh-CN" sz="2400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，连词</a:t>
            </a:r>
            <a:r>
              <a:rPr lang="en-US" altLang="zh-CN" sz="2400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whether...or...</a:t>
            </a:r>
            <a:r>
              <a:rPr lang="zh-CN" alt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体现了</a:t>
            </a:r>
            <a:r>
              <a:rPr lang="zh-CN" sz="2400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语意和句式的连贯。</a:t>
            </a:r>
            <a:endParaRPr lang="zh-CN" sz="2400" kern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marL="285750" indent="-285750" algn="l" defTabSz="457200" eaLnBrk="0" fontAlgn="auto" hangingPunct="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2400"/>
              <a:t>7. imagine </a:t>
            </a:r>
            <a:r>
              <a:rPr lang="en-US" altLang="zh-CN" sz="2400" b="1" u="sng">
                <a:solidFill>
                  <a:srgbClr val="002060"/>
                </a:solidFill>
              </a:rPr>
              <a:t>living ...</a:t>
            </a:r>
            <a:r>
              <a:rPr lang="en-US" altLang="zh-CN" sz="2400" b="1">
                <a:solidFill>
                  <a:srgbClr val="C00000"/>
                </a:solidFill>
              </a:rPr>
              <a:t> or </a:t>
            </a:r>
            <a:r>
              <a:rPr lang="en-US" altLang="zh-CN" sz="2400"/>
              <a:t> </a:t>
            </a:r>
            <a:r>
              <a:rPr lang="en-US" altLang="zh-CN" sz="2400" b="1" u="sng">
                <a:solidFill>
                  <a:srgbClr val="002060"/>
                </a:solidFill>
              </a:rPr>
              <a:t>walking...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8116570" y="1165860"/>
            <a:ext cx="92265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0070C0"/>
                </a:solidFill>
              </a:rPr>
              <a:t>to bite</a:t>
            </a:r>
            <a:endParaRPr lang="en-US" altLang="zh-CN" sz="2000" b="1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18705" y="1534160"/>
            <a:ext cx="782955" cy="3378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en-US" altLang="zh-CN" sz="2000" b="1">
                <a:solidFill>
                  <a:srgbClr val="C00000"/>
                </a:solidFill>
              </a:rPr>
              <a:t>or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171305" y="3840480"/>
            <a:ext cx="3173730" cy="31737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514840" y="2207895"/>
            <a:ext cx="782955" cy="358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en-US" altLang="zh-CN" sz="2000" b="1">
                <a:solidFill>
                  <a:srgbClr val="C00000"/>
                </a:solidFill>
              </a:rPr>
              <a:t>or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13045" y="3357880"/>
            <a:ext cx="1107440" cy="3378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en-US" altLang="zh-CN" sz="2000" b="1">
                <a:solidFill>
                  <a:srgbClr val="C00000"/>
                </a:solidFill>
              </a:rPr>
              <a:t>walking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cxnSp>
        <p:nvCxnSpPr>
          <p:cNvPr id="11" name="直接箭头连接符 10"/>
          <p:cNvCxnSpPr/>
          <p:nvPr>
            <p:custDataLst>
              <p:tags r:id="rId7"/>
            </p:custDataLst>
          </p:nvPr>
        </p:nvCxnSpPr>
        <p:spPr>
          <a:xfrm>
            <a:off x="7225030" y="1534160"/>
            <a:ext cx="494030" cy="11303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headEnd type="arrow"/>
            <a:tailEnd type="arrow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/>
          <p:nvPr/>
        </p:nvCxnSpPr>
        <p:spPr>
          <a:xfrm>
            <a:off x="1052513" y="-22225"/>
            <a:ext cx="0" cy="6881813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990600" y="460375"/>
            <a:ext cx="123825" cy="573088"/>
            <a:chOff x="3444" y="2907"/>
            <a:chExt cx="134" cy="624"/>
          </a:xfrm>
        </p:grpSpPr>
        <p:sp>
          <p:nvSpPr>
            <p:cNvPr id="6" name="椭圆 5"/>
            <p:cNvSpPr/>
            <p:nvPr/>
          </p:nvSpPr>
          <p:spPr>
            <a:xfrm>
              <a:off x="3444" y="2907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444" y="3152"/>
              <a:ext cx="134" cy="133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444" y="3396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flipV="1">
            <a:off x="990600" y="5803900"/>
            <a:ext cx="123825" cy="573088"/>
            <a:chOff x="3444" y="2907"/>
            <a:chExt cx="134" cy="624"/>
          </a:xfrm>
        </p:grpSpPr>
        <p:sp>
          <p:nvSpPr>
            <p:cNvPr id="11" name="椭圆 10"/>
            <p:cNvSpPr/>
            <p:nvPr/>
          </p:nvSpPr>
          <p:spPr>
            <a:xfrm>
              <a:off x="3444" y="2907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444" y="3152"/>
              <a:ext cx="134" cy="133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444" y="3396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1052513" y="1260475"/>
            <a:ext cx="10128250" cy="3175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052513" y="5591175"/>
            <a:ext cx="10128250" cy="3175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180763" y="1263650"/>
            <a:ext cx="0" cy="4343400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550275" y="4210050"/>
            <a:ext cx="354965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9600" dirty="0">
                <a:solidFill>
                  <a:srgbClr val="FFD143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en-US" altLang="zh-CN" sz="9600" dirty="0">
              <a:solidFill>
                <a:srgbClr val="FFD14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84065" y="1484630"/>
            <a:ext cx="652335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4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书写卷面：</a:t>
            </a:r>
            <a:endParaRPr lang="zh-CN" altLang="en-US" sz="4400" b="1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/>
            <a:r>
              <a:rPr lang="zh-CN" altLang="en-US" sz="44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规范书写是语填得分前提</a:t>
            </a:r>
            <a:endParaRPr lang="zh-CN" altLang="en-US" sz="4400" b="1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95325" y="176530"/>
            <a:ext cx="719455" cy="85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411980" y="3035935"/>
            <a:ext cx="692404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ts val="378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1.看准题号再答题，以免把答案填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错位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sz="24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0">
              <a:lnSpc>
                <a:spcPts val="3780"/>
              </a:lnSpc>
            </a:pP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2.看清所给单词，不要把已给出的单词抄错。</a:t>
            </a:r>
            <a:endParaRPr lang="en-US" altLang="zh-CN" sz="24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0">
              <a:lnSpc>
                <a:spcPts val="3780"/>
              </a:lnSpc>
            </a:pP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不要在答案上涂改，可划掉，重新写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sz="24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0">
              <a:lnSpc>
                <a:spcPts val="3780"/>
              </a:lnSpc>
            </a:pP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4.有大小写拼写错误的均不给分</a:t>
            </a:r>
            <a:endParaRPr lang="en-US" altLang="zh-CN" sz="24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" name="直接连接符 2"/>
          <p:cNvCxnSpPr>
            <a:stCxn id="14" idx="0"/>
          </p:cNvCxnSpPr>
          <p:nvPr/>
        </p:nvCxnSpPr>
        <p:spPr>
          <a:xfrm flipH="1">
            <a:off x="9788208" y="4077018"/>
            <a:ext cx="2403475" cy="2784475"/>
          </a:xfrm>
          <a:prstGeom prst="line">
            <a:avLst/>
          </a:prstGeom>
          <a:ln w="28575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10522585" y="5751195"/>
            <a:ext cx="1644015" cy="1078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14425" y="1336675"/>
            <a:ext cx="3297555" cy="41890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145665" y="210820"/>
            <a:ext cx="8242300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ea typeface="+mn-ea"/>
                <a:cs typeface="+mn-cs"/>
                <a:sym typeface="+mn-ea"/>
              </a:rPr>
              <a:t>有大小写拼写错误的均不给分</a:t>
            </a:r>
            <a:endParaRPr kumimoji="0" lang="zh-CN" altLang="en-US" sz="3200" b="1" kern="1200" cap="none" spc="0" normalizeH="0" baseline="0" noProof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ea typeface="+mn-ea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89408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3580" y="1021715"/>
            <a:ext cx="10788015" cy="4358005"/>
          </a:xfrm>
          <a:prstGeom prst="rect">
            <a:avLst/>
          </a:prstGeom>
        </p:spPr>
      </p:pic>
      <p:sp>
        <p:nvSpPr>
          <p:cNvPr id="12" name="星形: 十二角 11"/>
          <p:cNvSpPr/>
          <p:nvPr/>
        </p:nvSpPr>
        <p:spPr>
          <a:xfrm>
            <a:off x="5953760" y="3867785"/>
            <a:ext cx="5936615" cy="2851150"/>
          </a:xfrm>
          <a:prstGeom prst="star12">
            <a:avLst/>
          </a:prstGeom>
          <a:solidFill>
            <a:srgbClr val="00B0F0"/>
          </a:solidFill>
          <a:ln w="25400" cap="flat" cmpd="sng" algn="ctr">
            <a:solidFill>
              <a:srgbClr val="2B6F7D">
                <a:shade val="50000"/>
              </a:srgbClr>
            </a:solidFill>
            <a:prstDash val="solid"/>
          </a:ln>
          <a:effectLst/>
        </p:spPr>
        <p:txBody>
          <a:bodyPr rtlCol="0" anchor="ctr"/>
          <a:p>
            <a:pPr algn="ctr"/>
            <a:r>
              <a:rPr lang="zh-CN" altLang="en-US" sz="36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特别注意</a:t>
            </a:r>
            <a:endParaRPr lang="en-US" altLang="zh-CN" sz="36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ctr"/>
            <a:r>
              <a:rPr lang="zh-CN" altLang="en-US" sz="36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大写和小写</a:t>
            </a:r>
            <a:endParaRPr lang="zh-CN" altLang="en-US" sz="36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ctr"/>
            <a:r>
              <a:rPr lang="zh-CN" altLang="en-US" sz="2000" b="1" dirty="0">
                <a:solidFill>
                  <a:srgbClr val="FFFF00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多检查大小写，尤其是Cc Ss Ww Ii Oo Pp</a:t>
            </a:r>
            <a:r>
              <a:rPr lang="en-US" altLang="zh-CN" sz="2000" b="1" dirty="0">
                <a:solidFill>
                  <a:srgbClr val="FFFF00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lang="zh-CN" altLang="en-US" sz="2000" b="1" dirty="0">
                <a:solidFill>
                  <a:srgbClr val="FFFF00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Yy</a:t>
            </a:r>
            <a:r>
              <a:rPr lang="en-US" altLang="zh-CN" sz="2000" b="1" dirty="0">
                <a:solidFill>
                  <a:srgbClr val="FFFF00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lang="zh-CN" altLang="en-US" sz="2000" b="1" dirty="0">
                <a:solidFill>
                  <a:srgbClr val="FFFF00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Jj</a:t>
            </a:r>
            <a:endParaRPr lang="zh-CN" altLang="en-US" sz="2000" b="1" dirty="0">
              <a:solidFill>
                <a:srgbClr val="FFFF00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952528" y="1620136"/>
            <a:ext cx="432048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5952844" y="2223218"/>
            <a:ext cx="288032" cy="216024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rgbClr val="2B6F7D">
                <a:shade val="50000"/>
              </a:srgbClr>
            </a:solidFill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4495423" y="2830257"/>
            <a:ext cx="288032" cy="216024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rgbClr val="2B6F7D">
                <a:shade val="50000"/>
              </a:srgbClr>
            </a:solidFill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8024789" y="2829964"/>
            <a:ext cx="288032" cy="216024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rgbClr val="2B6F7D">
                <a:shade val="50000"/>
              </a:srgbClr>
            </a:solidFill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9956120" y="2124355"/>
            <a:ext cx="288032" cy="216024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rgbClr val="2B6F7D">
                <a:shade val="50000"/>
              </a:srgbClr>
            </a:solidFill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068955" y="3068955"/>
            <a:ext cx="522605" cy="584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793490" y="3068955"/>
            <a:ext cx="824230" cy="584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298055" y="1021715"/>
            <a:ext cx="32753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方正正纤黑简体" charset="0"/>
              </a:rPr>
              <a:t>2018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年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方正正纤黑简体" charset="0"/>
              </a:rPr>
              <a:t>11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月浙江卷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1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5" grpId="0" bldLvl="0" animBg="1"/>
      <p:bldP spid="1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264410" y="210820"/>
            <a:ext cx="8123555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algn="l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rgbClr val="C00000"/>
                </a:solidFill>
                <a:latin typeface="Calibri" panose="020F0502020204030204" charset="0"/>
                <a:sym typeface="+mn-ea"/>
              </a:rPr>
              <a:t>规范书写，</a:t>
            </a:r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有大小写拼写错误的均不给分</a:t>
            </a:r>
            <a:endParaRPr kumimoji="0" lang="zh-CN" altLang="en-US" sz="3200" b="1" kern="1200" cap="none" spc="0" normalizeH="0" baseline="0" noProof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ea typeface="+mn-ea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89408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7690" y="1108075"/>
            <a:ext cx="10678795" cy="4946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sz="2400" b="1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有大小写拼写错误的均不给分，如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小写的首字母</a:t>
            </a: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w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、</a:t>
            </a: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c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、</a:t>
            </a: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o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、p</a:t>
            </a:r>
            <a:r>
              <a:rPr lang="zh-CN" altLang="en-US" sz="2400" b="1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上格超出相邻的第二个字母一个格位，视为大写不给分。 </a:t>
            </a:r>
            <a:endParaRPr lang="zh-CN" altLang="en-US" sz="2400" b="1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endParaRPr lang="zh-CN" altLang="en-US" sz="2400" b="1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endParaRPr lang="zh-CN" altLang="en-US" sz="24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endParaRPr lang="zh-CN" altLang="en-US" sz="24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sz="2400" b="1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大写看上限，不看下限。</a:t>
            </a:r>
            <a:endParaRPr lang="zh-CN" altLang="en-US" sz="2400" b="1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endParaRPr lang="zh-CN" altLang="en-US" sz="24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endParaRPr lang="zh-CN" altLang="en-US" sz="24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endParaRPr lang="en-US" altLang="zh-CN" sz="24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6010" y="2242185"/>
            <a:ext cx="4808855" cy="9880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697980" y="2242185"/>
            <a:ext cx="4850130" cy="1052195"/>
          </a:xfrm>
          <a:prstGeom prst="rect">
            <a:avLst/>
          </a:prstGeom>
        </p:spPr>
      </p:pic>
      <p:pic>
        <p:nvPicPr>
          <p:cNvPr id="8" name="图片 7" descr="yt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79170" y="4626610"/>
            <a:ext cx="2360930" cy="8775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990715" y="4578985"/>
            <a:ext cx="3025775" cy="9734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499485" y="4513580"/>
            <a:ext cx="2790190" cy="1103630"/>
          </a:xfrm>
          <a:prstGeom prst="rect">
            <a:avLst/>
          </a:prstGeom>
        </p:spPr>
      </p:pic>
      <p:sp>
        <p:nvSpPr>
          <p:cNvPr id="11" name="等腰三角形 10"/>
          <p:cNvSpPr/>
          <p:nvPr/>
        </p:nvSpPr>
        <p:spPr>
          <a:xfrm>
            <a:off x="1096304" y="5503949"/>
            <a:ext cx="288032" cy="216024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rgbClr val="2B6F7D">
                <a:shade val="50000"/>
              </a:srgbClr>
            </a:solidFill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3645194" y="5503949"/>
            <a:ext cx="288032" cy="216024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rgbClr val="2B6F7D">
                <a:shade val="50000"/>
              </a:srgbClr>
            </a:solidFill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>
            <a:off x="1483654" y="3078249"/>
            <a:ext cx="288032" cy="216024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rgbClr val="2B6F7D">
                <a:shade val="50000"/>
              </a:srgbClr>
            </a:solidFill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3211489" y="3078249"/>
            <a:ext cx="288032" cy="216024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rgbClr val="2B6F7D">
                <a:shade val="50000"/>
              </a:srgbClr>
            </a:solidFill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内容占位符 1" descr="251d9316a312d76e26427d54364596e8"/>
          <p:cNvPicPr>
            <a:picLocks noGrp="1"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3080" y="3078480"/>
            <a:ext cx="653415" cy="723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内容占位符 1" descr="251d9316a312d76e26427d54364596e8"/>
          <p:cNvPicPr>
            <a:picLocks noGrp="1"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9050" y="3078480"/>
            <a:ext cx="610870" cy="676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5" grpId="0" bldLvl="0" animBg="1"/>
      <p:bldP spid="14" grpId="0" bldLvl="0" animBg="1"/>
      <p:bldP spid="1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722880" y="210820"/>
            <a:ext cx="7665085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ea typeface="+mn-ea"/>
                <a:cs typeface="+mn-cs"/>
                <a:sym typeface="+mn-ea"/>
              </a:rPr>
              <a:t>规范书写，</a:t>
            </a:r>
            <a:r>
              <a:rPr kumimoji="0" lang="zh-CN" altLang="en-US" sz="3200" b="1" kern="1200" cap="none" spc="0" normalizeH="0" baseline="0" noProof="1">
                <a:solidFill>
                  <a:srgbClr val="C00000"/>
                </a:solidFill>
                <a:latin typeface="Calibri" panose="020F0502020204030204" charset="0"/>
                <a:ea typeface="+mn-ea"/>
                <a:cs typeface="+mn-cs"/>
                <a:sym typeface="+mn-ea"/>
              </a:rPr>
              <a:t>不要连写</a:t>
            </a:r>
            <a:endParaRPr kumimoji="0" lang="zh-CN" altLang="en-US" sz="3200" b="1" kern="1200" cap="none" spc="0" normalizeH="0" baseline="0" noProof="1">
              <a:solidFill>
                <a:srgbClr val="C00000"/>
              </a:solidFill>
              <a:latin typeface="Calibri" panose="020F0502020204030204" charset="0"/>
              <a:ea typeface="+mn-ea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89408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82295" y="1033145"/>
            <a:ext cx="11026775" cy="4312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sz="24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有拼写错误不给分，如把u写成v,把n写成h</a:t>
            </a:r>
            <a:r>
              <a:rPr lang="zh-CN" sz="24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不给</a:t>
            </a:r>
            <a:r>
              <a:rPr sz="24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分。</a:t>
            </a:r>
            <a:r>
              <a:rPr sz="2400" u="sng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但如果书写习惯不规范，综合语法填空中该生其他部分的书写习惯，可以判别其书写的原意，根据实际情况判分</a:t>
            </a:r>
            <a:r>
              <a:rPr lang="zh-CN" sz="2400" u="sng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。</a:t>
            </a:r>
            <a:endParaRPr sz="2400" u="sng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endParaRPr sz="24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endParaRPr sz="24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endParaRPr sz="24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sz="24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字母粘连完全不可辨识不得分，</a:t>
            </a:r>
            <a:r>
              <a:rPr sz="2400" u="sng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但依据笔势可以辨别可以算得分</a:t>
            </a:r>
            <a:r>
              <a:rPr sz="24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。</a:t>
            </a:r>
            <a:endParaRPr sz="24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endParaRPr sz="24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6945" y="2603500"/>
            <a:ext cx="3270885" cy="999490"/>
          </a:xfrm>
          <a:prstGeom prst="rect">
            <a:avLst/>
          </a:prstGeom>
        </p:spPr>
      </p:pic>
      <p:pic>
        <p:nvPicPr>
          <p:cNvPr id="7" name="图片 6" descr="yt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6945" y="4900295"/>
            <a:ext cx="2574925" cy="11410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375275" y="2603500"/>
            <a:ext cx="3448685" cy="1000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823960" y="2603500"/>
            <a:ext cx="2594610" cy="9994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953510" y="4900295"/>
            <a:ext cx="3306445" cy="883920"/>
          </a:xfrm>
          <a:prstGeom prst="rect">
            <a:avLst/>
          </a:prstGeom>
        </p:spPr>
      </p:pic>
      <p:pic>
        <p:nvPicPr>
          <p:cNvPr id="35869" name="图片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53603" y="5554028"/>
            <a:ext cx="876300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10313" y="5609273"/>
            <a:ext cx="876300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内容占位符 1" descr="251d9316a312d76e26427d54364596e8"/>
          <p:cNvPicPr>
            <a:picLocks noGrp="1"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0220" y="3162300"/>
            <a:ext cx="525145" cy="581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内容占位符 1" descr="251d9316a312d76e26427d54364596e8"/>
          <p:cNvPicPr>
            <a:picLocks noGrp="1"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9855" y="3303905"/>
            <a:ext cx="525145" cy="581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内容占位符 1" descr="251d9316a312d76e26427d54364596e8"/>
          <p:cNvPicPr>
            <a:picLocks noGrp="1"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5275" y="5728335"/>
            <a:ext cx="525145" cy="581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2" name="Picture 2"/>
          <p:cNvPicPr>
            <a:picLocks noGrp="1" noChangeAspect="1" noChangeArrowheads="1"/>
          </p:cNvPicPr>
          <p:nvPr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597140" y="4774565"/>
            <a:ext cx="3916680" cy="119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28" name="矩形标注 5"/>
          <p:cNvSpPr/>
          <p:nvPr>
            <p:custDataLst>
              <p:tags r:id="rId15"/>
            </p:custDataLst>
          </p:nvPr>
        </p:nvSpPr>
        <p:spPr>
          <a:xfrm>
            <a:off x="8675370" y="5728335"/>
            <a:ext cx="3091815" cy="728345"/>
          </a:xfrm>
          <a:prstGeom prst="wedgeRectCallout">
            <a:avLst>
              <a:gd name="adj1" fmla="val 940"/>
              <a:gd name="adj2" fmla="val -81588"/>
            </a:avLst>
          </a:prstGeom>
          <a:ln>
            <a:headEnd type="none" w="med" len="med"/>
            <a:tailEnd type="none" w="med" len="med"/>
          </a:ln>
        </p:spPr>
        <p:style>
          <a:lnRef idx="1">
            <a:srgbClr val="FFC000"/>
          </a:lnRef>
          <a:fillRef idx="3">
            <a:srgbClr val="FFC000"/>
          </a:fillRef>
          <a:effectRef idx="2">
            <a:srgbClr val="FFC000"/>
          </a:effectRef>
          <a:fontRef idx="minor">
            <a:sysClr val="window" lastClr="FFFFFF"/>
          </a:fontRef>
        </p:style>
        <p:txBody>
          <a:bodyPr anchor="ctr" anchorCtr="0"/>
          <a:p>
            <a:pPr algn="ctr"/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字母书写不规范，</a:t>
            </a:r>
            <a:endParaRPr lang="zh-CN" altLang="en-US" sz="20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20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r/i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连在一起。 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 fill="hold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264410" y="210820"/>
            <a:ext cx="8123555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algn="l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规范书写，</a:t>
            </a:r>
            <a:r>
              <a:rPr lang="zh-CN" altLang="en-US" sz="3200" b="1">
                <a:solidFill>
                  <a:srgbClr val="C00000"/>
                </a:solidFill>
                <a:latin typeface="Calibri" panose="020F0502020204030204" charset="0"/>
                <a:sym typeface="+mn-ea"/>
              </a:rPr>
              <a:t>合理涂改</a:t>
            </a:r>
            <a:endParaRPr kumimoji="0" lang="zh-CN" altLang="en-US" sz="3200" b="1" kern="1200" cap="none" spc="0" normalizeH="0" baseline="0" noProof="1">
              <a:solidFill>
                <a:srgbClr val="C00000"/>
              </a:solidFill>
              <a:latin typeface="Calibri" panose="020F0502020204030204" charset="0"/>
              <a:ea typeface="+mn-ea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89408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74040" y="949325"/>
            <a:ext cx="11026775" cy="5349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sz="24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某个答案写成另外一个词汇，但学生意识到错误将其一部分划去，但有些字母未划去，结果与改正后的单词容易令评卷者联想到另个错误词汇， 不得分</a:t>
            </a:r>
            <a:r>
              <a:rPr lang="zh-CN" sz="24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。</a:t>
            </a:r>
            <a:endParaRPr lang="zh-CN" sz="24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sz="24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拼写过程中考生意识到错误，通过划线等手段划去，将正确</a:t>
            </a:r>
            <a:r>
              <a:rPr lang="zh-CN" sz="24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拼写</a:t>
            </a:r>
            <a:r>
              <a:rPr sz="24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写在周边恰当位置，得分</a:t>
            </a:r>
            <a:r>
              <a:rPr lang="zh-CN" sz="24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。</a:t>
            </a:r>
            <a:endParaRPr lang="zh-CN" sz="24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endParaRPr lang="zh-CN" sz="24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endParaRPr lang="zh-CN" sz="24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sz="2400" kern="0" dirty="0"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书写极不规范，个别字母令评卷老师误认为另外一个词汇的，不得分，如"elder". 原答案是“older .</a:t>
            </a:r>
            <a:endParaRPr sz="24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endParaRPr sz="24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  <a:p>
            <a:pPr indent="0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None/>
            </a:pPr>
            <a:endParaRPr sz="2400" kern="0" dirty="0"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85" y="3101340"/>
            <a:ext cx="9792970" cy="10452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83385" y="5129530"/>
            <a:ext cx="4270375" cy="1028065"/>
          </a:xfrm>
          <a:prstGeom prst="rect">
            <a:avLst/>
          </a:prstGeom>
        </p:spPr>
      </p:pic>
      <p:sp>
        <p:nvSpPr>
          <p:cNvPr id="9220" name="勾3 273"/>
          <p:cNvSpPr/>
          <p:nvPr/>
        </p:nvSpPr>
        <p:spPr bwMode="auto">
          <a:xfrm>
            <a:off x="9596120" y="3268345"/>
            <a:ext cx="1346200" cy="878205"/>
          </a:xfrm>
          <a:custGeom>
            <a:avLst/>
            <a:gdLst>
              <a:gd name="T0" fmla="*/ 483871232 w 1360"/>
              <a:gd name="T1" fmla="*/ 10599973 h 1358"/>
              <a:gd name="T2" fmla="*/ 432637844 w 1360"/>
              <a:gd name="T3" fmla="*/ 33173376 h 1358"/>
              <a:gd name="T4" fmla="*/ 382827656 w 1360"/>
              <a:gd name="T5" fmla="*/ 58691736 h 1358"/>
              <a:gd name="T6" fmla="*/ 334796169 w 1360"/>
              <a:gd name="T7" fmla="*/ 86957877 h 1358"/>
              <a:gd name="T8" fmla="*/ 289255504 w 1360"/>
              <a:gd name="T9" fmla="*/ 118168556 h 1358"/>
              <a:gd name="T10" fmla="*/ 246560716 w 1360"/>
              <a:gd name="T11" fmla="*/ 150164292 h 1358"/>
              <a:gd name="T12" fmla="*/ 211338023 w 1360"/>
              <a:gd name="T13" fmla="*/ 182553013 h 1358"/>
              <a:gd name="T14" fmla="*/ 181807530 w 1360"/>
              <a:gd name="T15" fmla="*/ 214156206 h 1358"/>
              <a:gd name="T16" fmla="*/ 158681436 w 1360"/>
              <a:gd name="T17" fmla="*/ 245563184 h 1358"/>
              <a:gd name="T18" fmla="*/ 133420504 w 1360"/>
              <a:gd name="T19" fmla="*/ 255181355 h 1358"/>
              <a:gd name="T20" fmla="*/ 115631109 w 1360"/>
              <a:gd name="T21" fmla="*/ 262836814 h 1358"/>
              <a:gd name="T22" fmla="*/ 106024811 w 1360"/>
              <a:gd name="T23" fmla="*/ 262444272 h 1358"/>
              <a:gd name="T24" fmla="*/ 99264912 w 1360"/>
              <a:gd name="T25" fmla="*/ 250470405 h 1358"/>
              <a:gd name="T26" fmla="*/ 85389017 w 1360"/>
              <a:gd name="T27" fmla="*/ 231233565 h 1358"/>
              <a:gd name="T28" fmla="*/ 72580800 w 1360"/>
              <a:gd name="T29" fmla="*/ 213567393 h 1358"/>
              <a:gd name="T30" fmla="*/ 60839704 w 1360"/>
              <a:gd name="T31" fmla="*/ 198845287 h 1358"/>
              <a:gd name="T32" fmla="*/ 49810207 w 1360"/>
              <a:gd name="T33" fmla="*/ 187067692 h 1358"/>
              <a:gd name="T34" fmla="*/ 39492310 w 1360"/>
              <a:gd name="T35" fmla="*/ 178037891 h 1358"/>
              <a:gd name="T36" fmla="*/ 30597603 w 1360"/>
              <a:gd name="T37" fmla="*/ 171364230 h 1358"/>
              <a:gd name="T38" fmla="*/ 20635804 w 1360"/>
              <a:gd name="T39" fmla="*/ 166456566 h 1358"/>
              <a:gd name="T40" fmla="*/ 10317902 w 1360"/>
              <a:gd name="T41" fmla="*/ 163316229 h 1358"/>
              <a:gd name="T42" fmla="*/ 0 w 1360"/>
              <a:gd name="T43" fmla="*/ 161941888 h 1358"/>
              <a:gd name="T44" fmla="*/ 13519802 w 1360"/>
              <a:gd name="T45" fmla="*/ 155071956 h 1358"/>
              <a:gd name="T46" fmla="*/ 27395702 w 1360"/>
              <a:gd name="T47" fmla="*/ 150164292 h 1358"/>
              <a:gd name="T48" fmla="*/ 38780701 w 1360"/>
              <a:gd name="T49" fmla="*/ 147612768 h 1358"/>
              <a:gd name="T50" fmla="*/ 50521807 w 1360"/>
              <a:gd name="T51" fmla="*/ 146434698 h 1358"/>
              <a:gd name="T52" fmla="*/ 65464804 w 1360"/>
              <a:gd name="T53" fmla="*/ 149379208 h 1358"/>
              <a:gd name="T54" fmla="*/ 82187116 w 1360"/>
              <a:gd name="T55" fmla="*/ 158212294 h 1358"/>
              <a:gd name="T56" fmla="*/ 98553313 w 1360"/>
              <a:gd name="T57" fmla="*/ 172345586 h 1358"/>
              <a:gd name="T58" fmla="*/ 116342708 w 1360"/>
              <a:gd name="T59" fmla="*/ 192367455 h 1358"/>
              <a:gd name="T60" fmla="*/ 145517102 w 1360"/>
              <a:gd name="T61" fmla="*/ 192759997 h 1358"/>
              <a:gd name="T62" fmla="*/ 180384331 w 1360"/>
              <a:gd name="T63" fmla="*/ 161549346 h 1358"/>
              <a:gd name="T64" fmla="*/ 218809521 w 1360"/>
              <a:gd name="T65" fmla="*/ 131320493 h 1358"/>
              <a:gd name="T66" fmla="*/ 260436611 w 1360"/>
              <a:gd name="T67" fmla="*/ 102857610 h 1358"/>
              <a:gd name="T68" fmla="*/ 305621700 w 1360"/>
              <a:gd name="T69" fmla="*/ 75572824 h 1358"/>
              <a:gd name="T70" fmla="*/ 351873964 w 1360"/>
              <a:gd name="T71" fmla="*/ 50839992 h 1358"/>
              <a:gd name="T72" fmla="*/ 399905452 w 1360"/>
              <a:gd name="T73" fmla="*/ 28266148 h 1358"/>
              <a:gd name="T74" fmla="*/ 448292441 w 1360"/>
              <a:gd name="T75" fmla="*/ 8636818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0"/>
              <a:gd name="T115" fmla="*/ 0 h 1358"/>
              <a:gd name="T116" fmla="*/ 1360 w 1360"/>
              <a:gd name="T117" fmla="*/ 1358 h 13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ysClr val="windowText" lastClr="000000"/>
            </a:solidFill>
            <a:round/>
          </a:ln>
        </p:spPr>
        <p:txBody>
          <a:bodyPr lIns="68580" tIns="34290" rIns="68580" bIns="34290" anchor="ctr"/>
          <a:p>
            <a:endParaRPr lang="zh-CN" altLang="en-US"/>
          </a:p>
        </p:txBody>
      </p:sp>
      <p:pic>
        <p:nvPicPr>
          <p:cNvPr id="11" name="内容占位符 1" descr="251d9316a312d76e26427d54364596e8"/>
          <p:cNvPicPr>
            <a:picLocks noGrp="1"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5565" y="3672840"/>
            <a:ext cx="525145" cy="581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内容占位符 1" descr="251d9316a312d76e26427d54364596e8"/>
          <p:cNvPicPr>
            <a:picLocks noGrp="1"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6435" y="5972810"/>
            <a:ext cx="525145" cy="58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/>
          <p:nvPr/>
        </p:nvCxnSpPr>
        <p:spPr>
          <a:xfrm>
            <a:off x="1052513" y="-22225"/>
            <a:ext cx="0" cy="6881813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990600" y="460375"/>
            <a:ext cx="123825" cy="573088"/>
            <a:chOff x="3444" y="2907"/>
            <a:chExt cx="134" cy="624"/>
          </a:xfrm>
        </p:grpSpPr>
        <p:sp>
          <p:nvSpPr>
            <p:cNvPr id="6" name="椭圆 5"/>
            <p:cNvSpPr/>
            <p:nvPr/>
          </p:nvSpPr>
          <p:spPr>
            <a:xfrm>
              <a:off x="3444" y="2907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444" y="3152"/>
              <a:ext cx="134" cy="133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444" y="3396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flipV="1">
            <a:off x="990600" y="5803900"/>
            <a:ext cx="123825" cy="573088"/>
            <a:chOff x="3444" y="2907"/>
            <a:chExt cx="134" cy="624"/>
          </a:xfrm>
        </p:grpSpPr>
        <p:sp>
          <p:nvSpPr>
            <p:cNvPr id="11" name="椭圆 10"/>
            <p:cNvSpPr/>
            <p:nvPr/>
          </p:nvSpPr>
          <p:spPr>
            <a:xfrm>
              <a:off x="3444" y="2907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444" y="3152"/>
              <a:ext cx="134" cy="133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444" y="3396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1052513" y="1260475"/>
            <a:ext cx="10128250" cy="3175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052513" y="5591175"/>
            <a:ext cx="10128250" cy="3175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180763" y="1263650"/>
            <a:ext cx="0" cy="4343400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550275" y="4210050"/>
            <a:ext cx="354965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9600" dirty="0">
                <a:solidFill>
                  <a:srgbClr val="FFD143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9600" dirty="0">
              <a:solidFill>
                <a:srgbClr val="FFD14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28185" y="1490345"/>
            <a:ext cx="655637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4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单词层次：</a:t>
            </a:r>
            <a:endParaRPr lang="zh-CN" altLang="en-US" sz="4400" b="1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/>
            <a:r>
              <a:rPr lang="zh-CN" altLang="en-US" sz="44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词性是句法功能的基础</a:t>
            </a:r>
            <a:endParaRPr lang="zh-CN" altLang="en-US" sz="4400" b="1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95325" y="176530"/>
            <a:ext cx="719455" cy="85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99965" y="3220720"/>
            <a:ext cx="6355080" cy="154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ts val="3780"/>
              </a:lnSpc>
            </a:pPr>
            <a:r>
              <a:rPr lang="en-US" altLang="zh-CN" sz="2400" b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  —— </a:t>
            </a: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语法填空的差异主要体现在不同词性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0">
              <a:lnSpc>
                <a:spcPts val="3780"/>
              </a:lnSpc>
            </a:pP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对应不同的句法功能，因此词性的潜意识运用和词性的明晰定位是语法填空的基础。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9696450" y="4076383"/>
            <a:ext cx="2566988" cy="2586038"/>
          </a:xfrm>
          <a:prstGeom prst="line">
            <a:avLst/>
          </a:prstGeom>
          <a:ln w="28575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10522585" y="5751195"/>
            <a:ext cx="1644015" cy="1078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14425" y="1333500"/>
            <a:ext cx="3352165" cy="4183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701915" y="1930400"/>
            <a:ext cx="3459480" cy="414020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052513" y="-22225"/>
            <a:ext cx="0" cy="6881813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990600" y="460375"/>
            <a:ext cx="123825" cy="573088"/>
            <a:chOff x="3444" y="2907"/>
            <a:chExt cx="134" cy="624"/>
          </a:xfrm>
        </p:grpSpPr>
        <p:sp>
          <p:nvSpPr>
            <p:cNvPr id="6" name="椭圆 5"/>
            <p:cNvSpPr/>
            <p:nvPr/>
          </p:nvSpPr>
          <p:spPr>
            <a:xfrm>
              <a:off x="3444" y="2907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444" y="3152"/>
              <a:ext cx="134" cy="133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444" y="3396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flipV="1">
            <a:off x="990600" y="5803900"/>
            <a:ext cx="123825" cy="573088"/>
            <a:chOff x="3444" y="2907"/>
            <a:chExt cx="134" cy="624"/>
          </a:xfrm>
        </p:grpSpPr>
        <p:sp>
          <p:nvSpPr>
            <p:cNvPr id="11" name="椭圆 10"/>
            <p:cNvSpPr/>
            <p:nvPr/>
          </p:nvSpPr>
          <p:spPr>
            <a:xfrm>
              <a:off x="3444" y="2907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444" y="3152"/>
              <a:ext cx="134" cy="133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444" y="3396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1052513" y="1716405"/>
            <a:ext cx="10128250" cy="3175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990283" y="6089015"/>
            <a:ext cx="10128250" cy="3175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180763" y="1263650"/>
            <a:ext cx="0" cy="4343400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95325" y="176530"/>
            <a:ext cx="719455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955" y="1938020"/>
            <a:ext cx="3616960" cy="413829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227455" y="685165"/>
            <a:ext cx="100171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4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小荷已露尖尖角，</a:t>
            </a:r>
            <a:r>
              <a:rPr lang="en-US" altLang="zh-CN" sz="44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44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莘莘学子待高考!</a:t>
            </a:r>
            <a:endParaRPr lang="zh-CN" altLang="en-US" sz="4400" b="1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10522585" y="5751195"/>
            <a:ext cx="1644015" cy="1078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830" y="1950720"/>
            <a:ext cx="3032125" cy="41255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84955" y="2973705"/>
            <a:ext cx="2489835" cy="2830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8800">
                <a:solidFill>
                  <a:srgbClr val="FFC000"/>
                </a:solidFill>
                <a:latin typeface="汉仪方叠体简" panose="02010600000101010101" charset="-122"/>
                <a:ea typeface="汉仪方叠体简" panose="02010600000101010101" charset="-122"/>
                <a:cs typeface="汉仪方叠体简" panose="02010600000101010101" charset="-122"/>
              </a:rPr>
              <a:t>6</a:t>
            </a:r>
            <a:r>
              <a:rPr lang="zh-CN" altLang="en-US" sz="5400">
                <a:solidFill>
                  <a:srgbClr val="FFC000"/>
                </a:solidFill>
                <a:latin typeface="汉仪方叠体简" panose="02010600000101010101" charset="-122"/>
                <a:ea typeface="汉仪方叠体简" panose="02010600000101010101" charset="-122"/>
                <a:cs typeface="汉仪方叠体简" panose="02010600000101010101" charset="-122"/>
              </a:rPr>
              <a:t>月</a:t>
            </a:r>
            <a:endParaRPr lang="zh-CN" altLang="en-US" sz="5400">
              <a:solidFill>
                <a:srgbClr val="FFC000"/>
              </a:solidFill>
              <a:latin typeface="汉仪方叠体简" panose="02010600000101010101" charset="-122"/>
              <a:ea typeface="汉仪方叠体简" panose="02010600000101010101" charset="-122"/>
              <a:cs typeface="汉仪方叠体简" panose="02010600000101010101" charset="-122"/>
            </a:endParaRPr>
          </a:p>
          <a:p>
            <a:r>
              <a:rPr lang="zh-CN" altLang="en-US" sz="5400">
                <a:solidFill>
                  <a:srgbClr val="FFC000"/>
                </a:solidFill>
                <a:latin typeface="汉仪方叠体简" panose="02010600000101010101" charset="-122"/>
                <a:ea typeface="汉仪方叠体简" panose="02010600000101010101" charset="-122"/>
                <a:cs typeface="汉仪方叠体简" panose="02010600000101010101" charset="-122"/>
              </a:rPr>
              <a:t>你好</a:t>
            </a:r>
            <a:endParaRPr lang="zh-CN" altLang="en-US" sz="5400">
              <a:solidFill>
                <a:srgbClr val="FFC000"/>
              </a:solidFill>
              <a:latin typeface="汉仪方叠体简" panose="02010600000101010101" charset="-122"/>
              <a:ea typeface="汉仪方叠体简" panose="02010600000101010101" charset="-122"/>
              <a:cs typeface="汉仪方叠体简" panose="02010600000101010101" charset="-122"/>
            </a:endParaRPr>
          </a:p>
          <a:p>
            <a:r>
              <a:rPr lang="zh-CN" altLang="en-US" b="1">
                <a:solidFill>
                  <a:srgbClr val="FFC000"/>
                </a:solidFill>
              </a:rPr>
              <a:t>6月21日</a:t>
            </a:r>
            <a:endParaRPr lang="zh-CN" altLang="en-US" b="1">
              <a:solidFill>
                <a:srgbClr val="FFC000"/>
              </a:solidFill>
            </a:endParaRPr>
          </a:p>
          <a:p>
            <a:r>
              <a:rPr lang="zh-CN" altLang="en-US" b="1">
                <a:solidFill>
                  <a:srgbClr val="FFC000"/>
                </a:solidFill>
              </a:rPr>
              <a:t>夏至</a:t>
            </a:r>
            <a:endParaRPr lang="zh-CN" altLang="en-US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264410" y="334010"/>
            <a:ext cx="8123555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高频考点：</a:t>
            </a:r>
            <a:r>
              <a:rPr kumimoji="0" sz="2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形容词变副词的基本规律</a:t>
            </a:r>
            <a:endParaRPr kumimoji="0" sz="2800" kern="1200" cap="none" spc="0" normalizeH="0" baseline="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89408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8920" y="1033145"/>
            <a:ext cx="11689715" cy="267652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(2023年全国新课标I卷)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 matter where I buy them, though,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one steamer is </a:t>
            </a:r>
            <a:r>
              <a:rPr lang="en-US" altLang="zh-CN" sz="24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</a:t>
            </a:r>
            <a:r>
              <a:rPr lang="zh-CN" altLang="en-US" sz="24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</a:t>
            </a:r>
            <a:r>
              <a:rPr lang="en-US" altLang="zh-CN" sz="24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(rare) enough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(2023年全国新课标II卷)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So, what are they learning?  </a:t>
            </a:r>
            <a:r>
              <a:rPr lang="en-US" altLang="zh-CN" sz="24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（basic）, how to describe a panda’s life.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（2022-新高考 Ⅱ 卷）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When he looked down, he ____</a:t>
            </a:r>
            <a:r>
              <a:rPr lang="en-US" altLang="zh-CN" sz="24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 (accidental ) slipped and fell over the edge.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（2020-全国III）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 the small boat moved,  </a:t>
            </a:r>
            <a:r>
              <a:rPr lang="en-US" altLang="zh-CN" sz="24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68              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(gentle) along the river he was left speechless by the mountains being silently reflected in the water.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248920" y="3816985"/>
            <a:ext cx="9399270" cy="293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noAutofit/>
          </a:bodyPr>
          <a:p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形容词变副词的基本规律：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1.绝大多数辅音字母加e结尾的形容词直接加-ly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如：politely; widely; wisely; rudely; nicely</a:t>
            </a:r>
            <a:r>
              <a:rPr lang="en-US" altLang="zh-CN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truly例外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2.以</a:t>
            </a:r>
            <a:r>
              <a:rPr lang="zh-CN" altLang="en-US" sz="2000" b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辅音字母加le结尾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时,去e加y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如：simply; terribly; gently; possibly; comfortably;considerably;  probably; incredibly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 以“y”结尾的，且读音为 / i /， 先将“y”改成“i”，再加“ly”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如：happily; heavily; angrily; busily</a:t>
            </a:r>
            <a:r>
              <a:rPr lang="en-US" altLang="zh-CN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但是如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果读音为 / ai /， 直接加ly，如： shy---shyly</a:t>
            </a:r>
            <a:endParaRPr lang="zh-CN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.以</a:t>
            </a:r>
            <a:r>
              <a:rPr lang="zh-CN" altLang="en-US" sz="2000" b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ic 结尾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的词，加ally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如：</a:t>
            </a:r>
            <a:r>
              <a:rPr lang="zh-CN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economically; basically; scientifically; automatically; energetically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但publicly 例外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866630" y="4596765"/>
            <a:ext cx="2000885" cy="1917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28430" y="971550"/>
            <a:ext cx="921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rare</a:t>
            </a:r>
            <a:r>
              <a:rPr lang="en-US" altLang="zh-CN" sz="2400" b="1">
                <a:solidFill>
                  <a:srgbClr val="C00000"/>
                </a:solidFill>
              </a:rPr>
              <a:t>ly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58865" y="1431925"/>
            <a:ext cx="14979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B</a:t>
            </a:r>
            <a:r>
              <a:rPr lang="zh-CN" altLang="en-US" sz="2400" b="1">
                <a:solidFill>
                  <a:srgbClr val="C00000"/>
                </a:solidFill>
              </a:rPr>
              <a:t>asic</a:t>
            </a:r>
            <a:r>
              <a:rPr lang="en-US" altLang="zh-CN" sz="2400" b="1">
                <a:solidFill>
                  <a:srgbClr val="C00000"/>
                </a:solidFill>
              </a:rPr>
              <a:t>ally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33745" y="2145030"/>
            <a:ext cx="1823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accidental</a:t>
            </a:r>
            <a:r>
              <a:rPr lang="en-US" altLang="zh-CN" sz="2400" b="1">
                <a:solidFill>
                  <a:srgbClr val="C00000"/>
                </a:solidFill>
              </a:rPr>
              <a:t>ly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62575" y="2744470"/>
            <a:ext cx="132080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gent</a:t>
            </a:r>
            <a:r>
              <a:rPr lang="en-US" altLang="zh-CN" sz="2400" b="1">
                <a:solidFill>
                  <a:srgbClr val="C00000"/>
                </a:solidFill>
              </a:rPr>
              <a:t>ly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/>
      <p:bldP spid="5" grpId="0"/>
      <p:bldP spid="5" grpId="1"/>
      <p:bldP spid="7" grpId="0"/>
      <p:bldP spid="7" grpId="1"/>
      <p:bldP spid="10" grpId="0"/>
      <p:bldP spid="10" grpId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146300" y="210820"/>
            <a:ext cx="8241665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易错考点：</a:t>
            </a:r>
            <a:r>
              <a:rPr kumimoji="0" sz="2800" b="1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类似-ed/-ing结尾的形容词变副词</a:t>
            </a:r>
            <a:endParaRPr kumimoji="0" sz="2800" b="1" kern="1200" cap="none" spc="0" normalizeH="0" baseline="0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89408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220980" y="1107440"/>
            <a:ext cx="11687810" cy="82994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（2021-新高考 I 卷）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hot spring at the foot of the mountain is something you must try after the climb. It will </a:t>
            </a:r>
            <a:r>
              <a:rPr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 (undoubted) help you get refreshed! 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160" y="2788920"/>
            <a:ext cx="9718040" cy="2861310"/>
          </a:xfrm>
          <a:prstGeom prst="rect">
            <a:avLst/>
          </a:prstGeom>
          <a:solidFill>
            <a:srgbClr val="FFFFD1"/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2000" b="1" kern="100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词性</a:t>
            </a:r>
            <a:r>
              <a:rPr lang="en-US" altLang="zh-CN" sz="2000" b="1" kern="100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的判断</a:t>
            </a:r>
            <a:r>
              <a:rPr lang="zh-CN" altLang="en-US" sz="2000" b="1" kern="100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:</a:t>
            </a:r>
            <a:r>
              <a:rPr lang="en-US" altLang="zh-CN" sz="2000" b="1" kern="100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 undoubted</a:t>
            </a:r>
            <a:r>
              <a:rPr lang="zh-CN" altLang="en-US" sz="2000" b="1" kern="100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的副词修饰动词</a:t>
            </a:r>
            <a:r>
              <a:rPr lang="en-US" altLang="zh-CN" sz="2000" b="1" kern="100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help</a:t>
            </a:r>
            <a:r>
              <a:rPr lang="zh-CN" altLang="en-US" sz="2000" b="1" kern="100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，类似</a:t>
            </a:r>
            <a:r>
              <a:rPr lang="en-US" altLang="zh-CN" sz="2000" b="1" kern="100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-ed/-ing</a:t>
            </a:r>
            <a:r>
              <a:rPr lang="zh-CN" altLang="en-US" sz="2000" b="1" kern="100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结尾的形容词变副词的有：</a:t>
            </a:r>
            <a:r>
              <a:rPr lang="en-US" altLang="zh-CN" sz="2000" b="1" kern="100" dirty="0">
                <a:solidFill>
                  <a:srgbClr val="00206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2000" b="1" kern="100" dirty="0">
              <a:solidFill>
                <a:srgbClr val="2E2E2E"/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</a:pPr>
            <a:r>
              <a:rPr lang="en-US" altLang="zh-CN" sz="2000" b="1" kern="100" dirty="0">
                <a:solidFill>
                  <a:sysClr val="windowText" lastClr="0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000" b="1" kern="100" dirty="0">
                <a:solidFill>
                  <a:sysClr val="windowText" lastClr="0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confus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ed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ly</a:t>
            </a:r>
            <a:r>
              <a:rPr lang="zh-CN" altLang="en-US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迷茫地；</a:t>
            </a:r>
            <a:r>
              <a:rPr lang="en-US" altLang="zh-CN" sz="2000" b="1" kern="100" dirty="0">
                <a:solidFill>
                  <a:sysClr val="windowText" lastClr="0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b="1" kern="100" dirty="0">
                <a:solidFill>
                  <a:sysClr val="windowText" lastClr="0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worri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ed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ly</a:t>
            </a:r>
            <a:r>
              <a:rPr lang="zh-CN" altLang="en-US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焦虑地；</a:t>
            </a:r>
            <a:r>
              <a:rPr lang="zh-CN" altLang="en-US" sz="2000" b="1" kern="100" dirty="0">
                <a:solidFill>
                  <a:sysClr val="windowText" lastClr="0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excit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ed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ly</a:t>
            </a:r>
            <a:r>
              <a:rPr lang="zh-CN" altLang="en-US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兴奋地；</a:t>
            </a:r>
            <a:r>
              <a:rPr lang="en-US" altLang="zh-CN" sz="2000" b="1" kern="100" dirty="0">
                <a:solidFill>
                  <a:sysClr val="windowText" lastClr="0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b="1" kern="100" dirty="0">
                <a:solidFill>
                  <a:sysClr val="windowText" lastClr="0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hurri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ed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ly</a:t>
            </a:r>
            <a:r>
              <a:rPr lang="zh-CN" altLang="en-US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赶紧</a:t>
            </a:r>
            <a:r>
              <a:rPr lang="zh-CN" altLang="en-US" sz="2000" b="1" kern="100" dirty="0">
                <a:solidFill>
                  <a:sysClr val="windowText" lastClr="0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；</a:t>
            </a:r>
            <a:r>
              <a:rPr lang="en-US" altLang="zh-CN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 repeat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ed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ly</a:t>
            </a:r>
            <a:r>
              <a:rPr lang="zh-CN" altLang="en-US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反复；</a:t>
            </a:r>
            <a:r>
              <a:rPr lang="en-US" altLang="zh-CN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report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ed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ly</a:t>
            </a:r>
            <a:r>
              <a:rPr lang="zh-CN" altLang="en-US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据报道；</a:t>
            </a:r>
            <a:r>
              <a:rPr lang="zh-CN" altLang="en-US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undoubt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ed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ly</a:t>
            </a:r>
            <a:r>
              <a:rPr lang="zh-CN" altLang="en-US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毫无疑问；</a:t>
            </a:r>
            <a:r>
              <a:rPr lang="zh-CN" altLang="en-US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unexpect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ed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ly</a:t>
            </a:r>
            <a:r>
              <a:rPr lang="zh-CN" altLang="en-US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出乎意料地</a:t>
            </a:r>
            <a:endParaRPr lang="zh-CN" altLang="en-US" sz="2000" b="1" kern="100" dirty="0">
              <a:solidFill>
                <a:srgbClr val="2E2E2E"/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</a:pPr>
            <a:r>
              <a:rPr lang="en-US" altLang="zh-CN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      amaz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ing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ly</a:t>
            </a:r>
            <a:r>
              <a:rPr lang="en-US" altLang="zh-CN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令人</a:t>
            </a:r>
            <a:r>
              <a:rPr lang="zh-CN" altLang="en-US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吃</a:t>
            </a:r>
            <a:r>
              <a:rPr lang="en-US" altLang="zh-CN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惊的是; surpris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ing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ly</a:t>
            </a:r>
            <a:r>
              <a:rPr lang="en-US" altLang="zh-CN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令人惊讶的是; interest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ing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ly</a:t>
            </a:r>
            <a:r>
              <a:rPr lang="en-US" altLang="zh-CN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有趣的是; accord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ing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ly</a:t>
            </a:r>
            <a:r>
              <a:rPr lang="en-US" altLang="zh-CN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相应的; increas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ing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ly</a:t>
            </a:r>
            <a:r>
              <a:rPr lang="en-US" altLang="zh-CN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越来越多地; seem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ing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ly</a:t>
            </a:r>
            <a:r>
              <a:rPr lang="en-US" altLang="zh-CN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表面上; unknow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ing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ly</a:t>
            </a:r>
            <a:r>
              <a:rPr lang="en-US" altLang="zh-CN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不知不觉地; unfail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ing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ly</a:t>
            </a:r>
            <a:r>
              <a:rPr lang="en-US" altLang="zh-CN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不屈不挠地; untir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ing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ly</a:t>
            </a:r>
            <a:r>
              <a:rPr lang="en-US" altLang="zh-CN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不倦地; frighten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in</a:t>
            </a:r>
            <a:r>
              <a:rPr lang="en-US" altLang="zh-CN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g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ly </a:t>
            </a:r>
            <a:r>
              <a:rPr lang="en-US" altLang="zh-CN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可怕地; embarrass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ing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ly</a:t>
            </a:r>
            <a:r>
              <a:rPr lang="en-US" altLang="zh-CN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尴尬地; charm</a:t>
            </a:r>
            <a:r>
              <a:rPr lang="en-US" altLang="zh-CN" sz="2000" b="1" kern="100" dirty="0">
                <a:solidFill>
                  <a:srgbClr val="7030A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ing</a:t>
            </a:r>
            <a:r>
              <a:rPr lang="zh-CN" altLang="en-US" sz="2000" b="1" kern="100" dirty="0">
                <a:solidFill>
                  <a:srgbClr val="C00000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ly</a:t>
            </a:r>
            <a:r>
              <a:rPr lang="en-US" altLang="zh-CN" sz="2000" b="1" kern="100" dirty="0">
                <a:solidFill>
                  <a:srgbClr val="2E2E2E"/>
                </a:solidFill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迷人地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855200" y="2788920"/>
            <a:ext cx="2430780" cy="21697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47545" y="1477010"/>
            <a:ext cx="195897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undoubted</a:t>
            </a:r>
            <a:r>
              <a:rPr lang="en-US" altLang="zh-CN" sz="2400" b="1">
                <a:solidFill>
                  <a:srgbClr val="C00000"/>
                </a:solidFill>
              </a:rPr>
              <a:t>ly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146300" y="210820"/>
            <a:ext cx="8241665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易错考点：特殊的词形转换</a:t>
            </a:r>
            <a:r>
              <a:rPr kumimoji="0" lang="zh-CN" sz="2800" b="1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→→变名词</a:t>
            </a:r>
            <a:endParaRPr kumimoji="0" lang="zh-CN" altLang="zh-CN" sz="2800" b="1" kern="1200" cap="none" spc="0" normalizeH="0" baseline="0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89408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220980" y="1107440"/>
            <a:ext cx="11687810" cy="19380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（2021-新高考 I 卷）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Filled with 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64</a:t>
            </a:r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(curious), the artist packed his bags and left.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（2019 全国卷3）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When they were free from work，they invited us to local events and let us know of an interesting 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66 </a:t>
            </a:r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（compete）to watch，together with the story behind it.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(2016-10-浙江卷)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Magically, that show remains the Great Jason's best 65 _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______(perform) to this day.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0980" y="3219450"/>
            <a:ext cx="11560175" cy="3434715"/>
          </a:xfrm>
          <a:prstGeom prst="rect">
            <a:avLst/>
          </a:prstGeom>
          <a:solidFill>
            <a:srgbClr val="FFFFD1"/>
          </a:solidFill>
          <a:ln>
            <a:solidFill>
              <a:srgbClr val="FF0000"/>
            </a:solidFill>
          </a:ln>
        </p:spPr>
        <p:txBody>
          <a:bodyPr wrap="square" rtlCol="0" anchor="t">
            <a:no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2000" b="1" kern="100" dirty="0"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pronounce; explain; describe ;acquire; recognize; compete</a:t>
            </a:r>
            <a:r>
              <a:rPr lang="en-US" sz="2000" b="1" kern="100" dirty="0"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; occupy</a:t>
            </a:r>
            <a:endParaRPr lang="en-US"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2000" b="1" kern="100" dirty="0"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→→</a:t>
            </a:r>
            <a:endParaRPr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2000" b="1" kern="100" dirty="0"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anxious; various; curious; generous; necessary</a:t>
            </a:r>
            <a:endParaRPr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2000" b="1" kern="100" dirty="0">
                <a:latin typeface="微软雅黑" panose="020B0503020204020204" charset="-122"/>
                <a:cs typeface="Times New Roman" panose="02020603050405020304" pitchFamily="18" charset="0"/>
                <a:sym typeface="+mn-ea"/>
              </a:rPr>
              <a:t>→→</a:t>
            </a:r>
            <a:endParaRPr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2000" b="1" kern="100" dirty="0"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 dead; deep; wide; long; true; young</a:t>
            </a:r>
            <a:r>
              <a:rPr lang="zh-CN" sz="2000" b="1" kern="100" dirty="0"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；high; weigh; laugh</a:t>
            </a:r>
            <a:endParaRPr lang="zh-CN"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2000" b="1" kern="100" dirty="0">
                <a:latin typeface="微软雅黑" panose="020B0503020204020204" charset="-122"/>
                <a:cs typeface="Times New Roman" panose="02020603050405020304" pitchFamily="18" charset="0"/>
                <a:sym typeface="+mn-ea"/>
              </a:rPr>
              <a:t>→→</a:t>
            </a:r>
            <a:endParaRPr lang="zh-CN"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2000" b="1" kern="100" dirty="0"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wise; free; bore</a:t>
            </a:r>
            <a:endParaRPr lang="zh-CN"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2000" b="1" kern="100" dirty="0">
                <a:latin typeface="微软雅黑" panose="020B0503020204020204" charset="-122"/>
                <a:cs typeface="Times New Roman" panose="02020603050405020304" pitchFamily="18" charset="0"/>
                <a:sym typeface="+mn-ea"/>
              </a:rPr>
              <a:t>→→</a:t>
            </a:r>
            <a:endParaRPr lang="zh-CN"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2000" b="1" kern="100" dirty="0"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fail; press; depart; expose;  mix； invite; prepare</a:t>
            </a:r>
            <a:endParaRPr lang="zh-CN"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2000" b="1" kern="100" dirty="0"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→→</a:t>
            </a:r>
            <a:endParaRPr lang="zh-CN"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855200" y="2788920"/>
            <a:ext cx="2430780" cy="21697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06520" y="1094740"/>
            <a:ext cx="1550670" cy="3403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r>
              <a:rPr sz="2400" b="1">
                <a:solidFill>
                  <a:srgbClr val="C00000"/>
                </a:solidFill>
              </a:rPr>
              <a:t>curio</a:t>
            </a:r>
            <a:r>
              <a:rPr lang="en-US" sz="2400" b="1">
                <a:solidFill>
                  <a:srgbClr val="C00000"/>
                </a:solidFill>
              </a:rPr>
              <a:t>sity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9270" y="1864360"/>
            <a:ext cx="1769745" cy="2565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r>
              <a:rPr sz="2400" b="1">
                <a:solidFill>
                  <a:srgbClr val="C00000"/>
                </a:solidFill>
              </a:rPr>
              <a:t>compet</a:t>
            </a:r>
            <a:r>
              <a:rPr lang="en-US" sz="2400" b="1">
                <a:solidFill>
                  <a:srgbClr val="C00000"/>
                </a:solidFill>
              </a:rPr>
              <a:t>ition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78190" y="2280920"/>
            <a:ext cx="1925955" cy="2565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r>
              <a:rPr sz="2400" b="1">
                <a:solidFill>
                  <a:srgbClr val="C00000"/>
                </a:solidFill>
              </a:rPr>
              <a:t>perform</a:t>
            </a:r>
            <a:r>
              <a:rPr lang="en-US" sz="2400" b="1">
                <a:solidFill>
                  <a:srgbClr val="C00000"/>
                </a:solidFill>
              </a:rPr>
              <a:t>ance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0295" y="3564890"/>
            <a:ext cx="92976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 fontAlgn="base">
              <a:buFont typeface="Wingdings" panose="05000000000000000000" charset="0"/>
              <a:buChar char="Ø"/>
            </a:pP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pro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nun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ci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ation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ex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plan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ation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; des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crip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tion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acqui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si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tion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recogni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tion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compe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ti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tion</a:t>
            </a:r>
            <a:r>
              <a:rPr lang="en-US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occu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ation</a:t>
            </a:r>
            <a:endParaRPr lang="en-US" sz="20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84275" y="4446270"/>
            <a:ext cx="72790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sz="2000" b="1" kern="100" dirty="0">
                <a:solidFill>
                  <a:srgbClr val="C0000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anxiety; variety; curiosity; generosity; necessity</a:t>
            </a:r>
            <a:endParaRPr sz="2000" b="1" kern="100" dirty="0">
              <a:solidFill>
                <a:srgbClr val="C00000"/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23645" y="5097780"/>
            <a:ext cx="9562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dea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d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wi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l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ng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tr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u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y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ou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</a:t>
            </a:r>
            <a:r>
              <a:rPr lang="zh-CN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height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weight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laughter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zh-CN" sz="20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86510" y="563562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wi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dom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free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dom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bore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dom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(厌烦) </a:t>
            </a:r>
            <a:endParaRPr lang="zh-CN" altLang="en-US" sz="2000" b="1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84275" y="6322695"/>
            <a:ext cx="113010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正纤黑简体" charset="0"/>
              </a:rPr>
              <a:t> failure; pressure; departure; exposure </a:t>
            </a:r>
            <a:r>
              <a:rPr sz="2000" b="1" baseline="-250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正纤黑简体" charset="0"/>
              </a:rPr>
              <a:t>(暴露)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正纤黑简体" charset="0"/>
              </a:rPr>
              <a:t>; mixture; invi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正纤黑简体" charset="0"/>
              </a:rPr>
              <a:t>t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正纤黑简体" charset="0"/>
              </a:rPr>
              <a:t>ation</a:t>
            </a:r>
            <a:r>
              <a:rPr lang="en-US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正纤黑简体" charset="0"/>
              </a:rPr>
              <a:t>; 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prepa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ation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</a:t>
            </a:r>
            <a:endParaRPr lang="zh-CN" altLang="en-US" sz="2000" b="1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1" grpId="0" animBg="1"/>
      <p:bldP spid="11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146300" y="210820"/>
            <a:ext cx="8241665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易错考点：特殊的词形转换</a:t>
            </a:r>
            <a:r>
              <a:rPr kumimoji="0" lang="zh-CN" sz="2800" b="1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→→变形容词</a:t>
            </a:r>
            <a:endParaRPr kumimoji="0" lang="zh-CN" altLang="zh-CN" sz="2800" b="1" kern="1200" cap="none" spc="0" normalizeH="0" baseline="0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89408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252095" y="933450"/>
            <a:ext cx="11687810" cy="230695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（2018年6月 浙江卷）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obvious one is money; eating out once or twice a week may be 62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 (afford) but doing this most days adds up.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（2021-全国乙）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•Provide  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(finance) aid and other benefits for local peoples. 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(2018全国卷I)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Running is cheap, easy and it’s always 69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(energy). 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（2023-1-浙江卷）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hutongs they formed were orderly, lined by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61 </a:t>
            </a:r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(space) homes and walled gardens. 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0980" y="3346450"/>
            <a:ext cx="11560175" cy="3434715"/>
          </a:xfrm>
          <a:prstGeom prst="rect">
            <a:avLst/>
          </a:prstGeom>
          <a:solidFill>
            <a:srgbClr val="FFFFD1"/>
          </a:solidFill>
          <a:ln>
            <a:solidFill>
              <a:srgbClr val="FF0000"/>
            </a:solidFill>
          </a:ln>
        </p:spPr>
        <p:txBody>
          <a:bodyPr wrap="square" rtlCol="0" anchor="t">
            <a:no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2000" b="1" kern="100" dirty="0"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globe; benefit; finance, face</a:t>
            </a:r>
            <a:endParaRPr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2000" b="1" kern="100" dirty="0"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→→</a:t>
            </a:r>
            <a:endParaRPr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2000" b="1" kern="100" dirty="0"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hero; enthusiasm; energy; fantasy; tragedy; science</a:t>
            </a:r>
            <a:endParaRPr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2000" b="1" kern="100" dirty="0">
                <a:latin typeface="微软雅黑" panose="020B0503020204020204" charset="-122"/>
                <a:cs typeface="Times New Roman" panose="02020603050405020304" pitchFamily="18" charset="0"/>
                <a:sym typeface="+mn-ea"/>
              </a:rPr>
              <a:t>→→</a:t>
            </a:r>
            <a:endParaRPr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2000" b="1" kern="100" dirty="0"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 access; horror; terror; sense; response</a:t>
            </a:r>
            <a:endParaRPr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2000" b="1" kern="100" dirty="0">
                <a:latin typeface="微软雅黑" panose="020B0503020204020204" charset="-122"/>
                <a:cs typeface="Times New Roman" panose="02020603050405020304" pitchFamily="18" charset="0"/>
                <a:sym typeface="+mn-ea"/>
              </a:rPr>
              <a:t>→→</a:t>
            </a:r>
            <a:endParaRPr lang="zh-CN"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2000" b="1" kern="100" dirty="0"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economy; electricity; history; chemistry; physics; politics; classic; medicine</a:t>
            </a:r>
            <a:endParaRPr lang="zh-CN"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2000" b="1" kern="100" dirty="0">
                <a:latin typeface="微软雅黑" panose="020B0503020204020204" charset="-122"/>
                <a:cs typeface="Times New Roman" panose="02020603050405020304" pitchFamily="18" charset="0"/>
                <a:sym typeface="+mn-ea"/>
              </a:rPr>
              <a:t>→→</a:t>
            </a:r>
            <a:endParaRPr lang="zh-CN"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2000" b="1" kern="100" dirty="0"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shine; noise; scare; fun; sun; fog; hunger; anger</a:t>
            </a:r>
            <a:endParaRPr lang="zh-CN"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2000" b="1" kern="100" dirty="0">
                <a:latin typeface="微软雅黑" panose="020B0503020204020204" charset="-122"/>
                <a:ea typeface="+mn-ea"/>
                <a:cs typeface="Times New Roman" panose="02020603050405020304" pitchFamily="18" charset="0"/>
                <a:sym typeface="+mn-ea"/>
              </a:rPr>
              <a:t>→→</a:t>
            </a:r>
            <a:endParaRPr lang="zh-CN"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sz="2000" b="1" kern="100" dirty="0">
              <a:latin typeface="微软雅黑" panose="020B0503020204020204" charset="-122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855200" y="2788920"/>
            <a:ext cx="2430780" cy="21697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09955" y="1201420"/>
            <a:ext cx="1550670" cy="3403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r>
              <a:rPr sz="2400" b="1">
                <a:solidFill>
                  <a:srgbClr val="C00000"/>
                </a:solidFill>
              </a:rPr>
              <a:t>affordable</a:t>
            </a:r>
            <a:endParaRPr sz="24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64305" y="1720850"/>
            <a:ext cx="1434465" cy="2565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r>
              <a:rPr sz="2400" b="1">
                <a:solidFill>
                  <a:srgbClr val="C00000"/>
                </a:solidFill>
              </a:rPr>
              <a:t>financ</a:t>
            </a:r>
            <a:r>
              <a:rPr lang="en-US" sz="2400" b="1">
                <a:solidFill>
                  <a:srgbClr val="C00000"/>
                </a:solidFill>
              </a:rPr>
              <a:t>ial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82510" y="2040255"/>
            <a:ext cx="1642745" cy="2565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r>
              <a:rPr sz="2400" b="1">
                <a:solidFill>
                  <a:srgbClr val="C00000"/>
                </a:solidFill>
              </a:rPr>
              <a:t>energ</a:t>
            </a:r>
            <a:r>
              <a:rPr lang="en-US" sz="2400" b="1">
                <a:solidFill>
                  <a:srgbClr val="C00000"/>
                </a:solidFill>
              </a:rPr>
              <a:t>etic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0295" y="3691890"/>
            <a:ext cx="92976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 fontAlgn="base">
              <a:buFont typeface="Wingdings" panose="05000000000000000000" charset="0"/>
              <a:buChar char="Ø"/>
            </a:pP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glo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al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benefi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ial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finan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ial</a:t>
            </a:r>
            <a:r>
              <a:rPr lang="en-US"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fa</a:t>
            </a: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ial</a:t>
            </a:r>
            <a:r>
              <a:rPr lang="en-US"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sz="20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86510" y="4258945"/>
            <a:ext cx="93313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sz="2000" b="1" kern="100" dirty="0">
                <a:solidFill>
                  <a:srgbClr val="C0000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heroic; enthusiastic; energetic; fantastic; tragic; scientific  </a:t>
            </a:r>
            <a:endParaRPr sz="2000" b="1" kern="100" dirty="0">
              <a:solidFill>
                <a:srgbClr val="C00000"/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86510" y="4826000"/>
            <a:ext cx="9562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accessible; horrible; terrible; sensible; responsible  </a:t>
            </a:r>
            <a:endParaRPr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84275" y="5485765"/>
            <a:ext cx="130600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economical; electrical; historical; chemical; physical; political; classical; medical;  </a:t>
            </a:r>
            <a:endParaRPr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84275" y="6145530"/>
            <a:ext cx="113010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 fontAlgn="base">
              <a:buFont typeface="Wingdings" panose="05000000000000000000" charset="0"/>
              <a:buChar char="Ø"/>
            </a:pP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shi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y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/shi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ing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noi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y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sca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y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 fu</a:t>
            </a:r>
            <a:r>
              <a:rPr sz="2000" b="1" u="sng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nn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y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su</a:t>
            </a:r>
            <a:r>
              <a:rPr sz="2000" b="1" u="sng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nn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y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fo</a:t>
            </a:r>
            <a:r>
              <a:rPr sz="2000" b="1" u="sng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gg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y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hung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y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ang</a:t>
            </a:r>
            <a:r>
              <a:rPr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</a:t>
            </a:r>
            <a:r>
              <a:rPr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y</a:t>
            </a:r>
            <a:r>
              <a:rPr sz="20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000" b="1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88935" y="2514600"/>
            <a:ext cx="1642745" cy="2565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r>
              <a:rPr lang="en-US" sz="2400" b="1">
                <a:solidFill>
                  <a:srgbClr val="C00000"/>
                </a:solidFill>
              </a:rPr>
              <a:t>spacious</a:t>
            </a:r>
            <a:endParaRPr lang="en-US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1" grpId="0" bldLvl="0" animBg="1"/>
      <p:bldP spid="11" grpId="1" animBg="1"/>
      <p:bldP spid="5" grpId="0" bldLvl="0" animBg="1"/>
      <p:bldP spid="5" grpId="1" animBg="1"/>
      <p:bldP spid="9" grpId="0" bldLvl="0" animBg="1"/>
      <p:bldP spid="9" grpId="1" animBg="1"/>
      <p:bldP spid="16" grpId="0" bldLvl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/>
          <p:nvPr/>
        </p:nvCxnSpPr>
        <p:spPr>
          <a:xfrm>
            <a:off x="1052513" y="-22225"/>
            <a:ext cx="0" cy="6881813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990600" y="460375"/>
            <a:ext cx="123825" cy="573088"/>
            <a:chOff x="3444" y="2907"/>
            <a:chExt cx="134" cy="624"/>
          </a:xfrm>
        </p:grpSpPr>
        <p:sp>
          <p:nvSpPr>
            <p:cNvPr id="6" name="椭圆 5"/>
            <p:cNvSpPr/>
            <p:nvPr/>
          </p:nvSpPr>
          <p:spPr>
            <a:xfrm>
              <a:off x="3444" y="2907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444" y="3152"/>
              <a:ext cx="134" cy="133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444" y="3396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flipV="1">
            <a:off x="990600" y="5803900"/>
            <a:ext cx="123825" cy="573088"/>
            <a:chOff x="3444" y="2907"/>
            <a:chExt cx="134" cy="624"/>
          </a:xfrm>
        </p:grpSpPr>
        <p:sp>
          <p:nvSpPr>
            <p:cNvPr id="11" name="椭圆 10"/>
            <p:cNvSpPr/>
            <p:nvPr/>
          </p:nvSpPr>
          <p:spPr>
            <a:xfrm>
              <a:off x="3444" y="2907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444" y="3152"/>
              <a:ext cx="134" cy="133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444" y="3396"/>
              <a:ext cx="134" cy="135"/>
            </a:xfrm>
            <a:prstGeom prst="ellipse">
              <a:avLst/>
            </a:prstGeom>
            <a:solidFill>
              <a:srgbClr val="FFD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1052513" y="1260475"/>
            <a:ext cx="10128250" cy="3175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052513" y="5591175"/>
            <a:ext cx="10128250" cy="3175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180763" y="1263650"/>
            <a:ext cx="0" cy="4343400"/>
          </a:xfrm>
          <a:prstGeom prst="line">
            <a:avLst/>
          </a:prstGeom>
          <a:ln w="12700">
            <a:solidFill>
              <a:srgbClr val="FFD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550275" y="4210050"/>
            <a:ext cx="354965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9600" dirty="0">
                <a:solidFill>
                  <a:srgbClr val="FFD143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9600" dirty="0">
              <a:solidFill>
                <a:srgbClr val="FFD14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84065" y="1484630"/>
            <a:ext cx="611568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4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语块层次：</a:t>
            </a:r>
            <a:endParaRPr lang="zh-CN" altLang="en-US" sz="4400" b="1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/>
            <a:r>
              <a:rPr lang="zh-CN" altLang="en-US" sz="44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语块是快速解题的关键</a:t>
            </a:r>
            <a:endParaRPr lang="zh-CN" altLang="en-US" sz="4400" b="1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95325" y="176530"/>
            <a:ext cx="719455" cy="85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481830" y="3488055"/>
            <a:ext cx="6320790" cy="154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ts val="3780"/>
              </a:lnSpc>
            </a:pP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  —— 语块融合了语法、语义和语境的优势, </a:t>
            </a:r>
            <a:endParaRPr lang="en-US" altLang="zh-CN" sz="24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0">
              <a:lnSpc>
                <a:spcPts val="3780"/>
              </a:lnSpc>
            </a:pP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具有特定的表达功能, 可作为整体储存和提取，提升语法填空的速度和准确率。</a:t>
            </a:r>
            <a:endParaRPr lang="en-US" altLang="zh-CN" sz="24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" name="直接连接符 2"/>
          <p:cNvCxnSpPr>
            <a:stCxn id="14" idx="0"/>
          </p:cNvCxnSpPr>
          <p:nvPr/>
        </p:nvCxnSpPr>
        <p:spPr>
          <a:xfrm flipH="1">
            <a:off x="9788208" y="4077018"/>
            <a:ext cx="2403475" cy="2784475"/>
          </a:xfrm>
          <a:prstGeom prst="line">
            <a:avLst/>
          </a:prstGeom>
          <a:ln w="28575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10522585" y="5751195"/>
            <a:ext cx="1644015" cy="1078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14425" y="1341120"/>
            <a:ext cx="3241040" cy="4093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303780" y="272415"/>
            <a:ext cx="8288020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R="0" defTabSz="4572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快速提取</a:t>
            </a:r>
            <a:r>
              <a:rPr kumimoji="0" lang="en-US" altLang="zh-CN" sz="2800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“</a:t>
            </a:r>
            <a:r>
              <a:rPr kumimoji="0" sz="2800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固定搭配</a:t>
            </a:r>
            <a:r>
              <a:rPr kumimoji="0" lang="en-US" sz="2800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”</a:t>
            </a:r>
            <a:r>
              <a:rPr kumimoji="0" lang="zh-CN" sz="2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信息</a:t>
            </a:r>
            <a:r>
              <a:rPr kumimoji="0" lang="en-US" altLang="zh-CN" sz="2800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—— </a:t>
            </a:r>
            <a:r>
              <a:rPr kumimoji="0" lang="zh-CN" sz="2800" b="1" kern="1200" cap="none" spc="0" normalizeH="0" baseline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抽象名词具体化</a:t>
            </a:r>
            <a:endParaRPr kumimoji="0" lang="zh-CN" sz="2800" b="1" kern="1200" cap="none" spc="0" normalizeH="0" baseline="0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1184275" y="894080"/>
            <a:ext cx="8218170" cy="3937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220980" y="1107440"/>
            <a:ext cx="11687810" cy="156845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（2021-新高考 I 卷）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While you’re in China, Mount Huangshan is </a:t>
            </a:r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65 </a:t>
            </a:r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must to visit!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（202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-新高考 I 卷）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meat should be fresh with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63_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 touch of sweetness and the soup hot, clear and delicious. 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(2017-6 –浙江卷)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Pahlsson, its return was___</a:t>
            </a:r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___wonder.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0980" y="2769870"/>
            <a:ext cx="11687810" cy="1322070"/>
          </a:xfrm>
          <a:prstGeom prst="rect">
            <a:avLst/>
          </a:prstGeom>
          <a:solidFill>
            <a:srgbClr val="FFFFD1"/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/>
              <a:t>词性的判断:  must在此处做名词，表示“必须做、看、听的事”。考查根据上下文语境正确使用冠词的能力， a must</a:t>
            </a:r>
            <a:r>
              <a:rPr lang="en-US" altLang="zh-CN" sz="2000"/>
              <a:t> to visit</a:t>
            </a:r>
            <a:r>
              <a:rPr lang="zh-CN" altLang="en-US" sz="2000"/>
              <a:t> 意为“一处必须去的地方”。</a:t>
            </a:r>
            <a:endParaRPr lang="zh-CN" altLang="en-US" sz="200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/>
              <a:t>a touch of sth 作为短语，意为“一丝......，一点.....”.  如: a touch of love 一丝爱意；a touch of luck 一点儿运气；a touch of kindness 一点儿好意；with a touch of vinegar有点刻薄</a:t>
            </a:r>
            <a:endParaRPr lang="zh-CN" altLang="en-US" sz="200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7955"/>
            <a:ext cx="2146300" cy="11525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9730" y="4255770"/>
            <a:ext cx="9635490" cy="179959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 anchor="t">
            <a:spAutoFit/>
          </a:bodyPr>
          <a:p>
            <a:pPr marL="342900" indent="-342900" fontAlgn="auto">
              <a:lnSpc>
                <a:spcPts val="288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sz="24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抽象名词前加 a</a:t>
            </a:r>
            <a:r>
              <a:rPr lang="en-US" altLang="zh-CN" sz="24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/an</a:t>
            </a:r>
            <a:r>
              <a:rPr lang="zh-CN" altLang="en-US" sz="24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可使</a:t>
            </a:r>
            <a:r>
              <a:rPr lang="zh-CN" alt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抽象名词具体化</a:t>
            </a:r>
            <a:r>
              <a:rPr lang="zh-CN" altLang="en-US" sz="24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,  表“一场、一次、一件”。</a:t>
            </a:r>
            <a:endParaRPr lang="zh-CN" altLang="en-US" sz="2400" kern="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88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24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如: a success一件成功的事或一个成功的人；</a:t>
            </a:r>
            <a:r>
              <a:rPr lang="en-US" altLang="zh-CN" sz="24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a </a:t>
            </a:r>
            <a:r>
              <a:rPr lang="zh-CN" altLang="en-US" sz="24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wonder奇迹，奇事</a:t>
            </a:r>
            <a:endParaRPr lang="zh-CN" altLang="en-US" sz="2400" kern="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88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en-US" altLang="zh-CN" sz="24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  </a:t>
            </a:r>
            <a:r>
              <a:rPr lang="zh-CN" altLang="en-US" sz="24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a surprise一件令人惊讶的事；a pity一件遗憾的事；</a:t>
            </a:r>
            <a:endParaRPr lang="zh-CN" altLang="en-US" sz="2400" kern="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  <a:p>
            <a:pPr indent="0" fontAlgn="auto">
              <a:lnSpc>
                <a:spcPts val="288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en-US" altLang="zh-CN" sz="24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 </a:t>
            </a:r>
            <a:r>
              <a:rPr lang="zh-CN" altLang="en-US" sz="24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an honour 引以为荣的人/事；a comfort 令人欣慰的人/事</a:t>
            </a:r>
            <a:endParaRPr lang="zh-CN" altLang="en-US" sz="2400" kern="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9730" y="6176010"/>
            <a:ext cx="9721850" cy="5708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Being able to afford </a:t>
            </a:r>
            <a:r>
              <a:rPr lang="zh-CN" altLang="en-US" sz="2400" u="sng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 </a:t>
            </a:r>
            <a:r>
              <a:rPr lang="zh-CN" altLang="en-US" sz="24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drink would be </a:t>
            </a:r>
            <a:r>
              <a:rPr lang="zh-CN" altLang="en-US" sz="2400" u="sng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       </a:t>
            </a:r>
            <a:r>
              <a:rPr lang="zh-CN" altLang="en-US" sz="24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badi MT" charset="0"/>
              </a:rPr>
              <a:t> comfort in those tough times.</a:t>
            </a:r>
            <a:endParaRPr lang="zh-CN" altLang="en-US" sz="2400" kern="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badi MT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" y="4255770"/>
            <a:ext cx="273050" cy="1756410"/>
          </a:xfrm>
          <a:prstGeom prst="rect">
            <a:avLst/>
          </a:prstGeom>
          <a:solidFill>
            <a:srgbClr val="00BA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anchor="ctr">
            <a:normAutofit lnSpcReduction="2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 MT" charset="0"/>
              <a:ea typeface="方正正纤黑简体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49270" y="6176010"/>
            <a:ext cx="62547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kern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a</a:t>
            </a:r>
            <a:endParaRPr lang="en-US" altLang="zh-CN" sz="2400" kern="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98490" y="6176010"/>
            <a:ext cx="62547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kern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Abadi MT" charset="0"/>
              </a:rPr>
              <a:t>a</a:t>
            </a:r>
            <a:endParaRPr lang="en-US" altLang="zh-CN" sz="2400" kern="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方正正纤黑简体" charset="0"/>
              <a:sym typeface="Abadi MT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9213850" y="4095115"/>
            <a:ext cx="2517140" cy="2019300"/>
          </a:xfrm>
          <a:prstGeom prst="rect">
            <a:avLst/>
          </a:prstGeom>
        </p:spPr>
      </p:pic>
      <p:sp>
        <p:nvSpPr>
          <p:cNvPr id="12" name="圆角矩形 11"/>
          <p:cNvSpPr/>
          <p:nvPr>
            <p:custDataLst>
              <p:tags r:id="rId8"/>
            </p:custDataLst>
          </p:nvPr>
        </p:nvSpPr>
        <p:spPr>
          <a:xfrm>
            <a:off x="7970520" y="1210945"/>
            <a:ext cx="1431290" cy="3175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9"/>
            </p:custDataLst>
          </p:nvPr>
        </p:nvSpPr>
        <p:spPr>
          <a:xfrm>
            <a:off x="6047105" y="1574800"/>
            <a:ext cx="2206625" cy="3175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5" name="圆角矩形 14"/>
          <p:cNvSpPr/>
          <p:nvPr>
            <p:custDataLst>
              <p:tags r:id="rId10"/>
            </p:custDataLst>
          </p:nvPr>
        </p:nvSpPr>
        <p:spPr>
          <a:xfrm>
            <a:off x="5462270" y="2288540"/>
            <a:ext cx="2206625" cy="3175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8" grpId="0" bldLvl="0" animBg="1"/>
      <p:bldP spid="8" grpId="1" animBg="1"/>
      <p:bldP spid="10" grpId="0"/>
      <p:bldP spid="10" grpId="1"/>
      <p:bldP spid="11" grpId="0"/>
      <p:bldP spid="11" grpId="1"/>
      <p:bldP spid="12" grpId="0" bldLvl="0" animBg="1"/>
      <p:bldP spid="12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FULL_TEXT_BEAUTIFY_COPY_ID" val="28"/>
  <p:tag name="KSO_WM_BEAUTIFY_FLAG" val=""/>
</p:tagLst>
</file>

<file path=ppt/tags/tag110.xml><?xml version="1.0" encoding="utf-8"?>
<p:tagLst xmlns:p="http://schemas.openxmlformats.org/presentationml/2006/main">
  <p:tag name="KSO_WM_FULL_TEXT_BEAUTIFY_COPY_ID" val="28"/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FULL_TEXT_BEAUTIFY_COPY_ID" val="28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FULL_TEXT_BEAUTIFY_COPY_ID" val="28"/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FULL_TEXT_BEAUTIFY_COPY_ID" val="28"/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FULL_TEXT_BEAUTIFY_COPY_ID" val="28"/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FULL_TEXT_BEAUTIFY_COPY_ID" val="28"/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AS_UNIQUEID" val="193"/>
</p:tagLst>
</file>

<file path=ppt/tags/tag137.xml><?xml version="1.0" encoding="utf-8"?>
<p:tagLst xmlns:p="http://schemas.openxmlformats.org/presentationml/2006/main">
  <p:tag name="AS_UNIQUEID" val="36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FULL_TEXT_BEAUTIFY_COPY_ID" val="28"/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FULL_TEXT_BEAUTIFY_COPY_ID" val="28"/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FULL_TEXT_BEAUTIFY_COPY_ID" val="28"/>
  <p:tag name="KSO_WM_BEAUTIFY_FLAG" val=""/>
</p:tagLst>
</file>

<file path=ppt/tags/tag2.xml><?xml version="1.0" encoding="utf-8"?>
<p:tagLst xmlns:p="http://schemas.openxmlformats.org/presentationml/2006/main">
  <p:tag name="KSO_WM_FULL_TEXT_BEAUTIFY_COPY_ID" val="28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6"/>
  <p:tag name="KSO_WM_UNIT_TYPE" val="l_i"/>
  <p:tag name="KSO_WM_UNIT_INDEX" val="1_2"/>
  <p:tag name="KSO_WM_UNIT_CLEAR" val="1"/>
  <p:tag name="KSO_WM_UNIT_LAYERLEVEL" val="1_1"/>
  <p:tag name="KSO_WM_UNIT_ID" val="custom160036_8*l_i*1_2"/>
  <p:tag name="KSO_WM_DIAGRAM_GROUP_CODE" val="l1-1"/>
  <p:tag name="KSO_WM_DIAGRAM_VIRTUALLY_FRAME" val="{&quot;height&quot;:200.05,&quot;left&quot;:2.8,&quot;top&quot;:298.85,&quot;width&quot;:33.85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FULL_TEXT_BEAUTIFY_COPY_ID" val="28"/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6"/>
  <p:tag name="KSO_WM_UNIT_TYPE" val="l_i"/>
  <p:tag name="KSO_WM_UNIT_INDEX" val="1_2"/>
  <p:tag name="KSO_WM_UNIT_CLEAR" val="1"/>
  <p:tag name="KSO_WM_UNIT_LAYERLEVEL" val="1_1"/>
  <p:tag name="KSO_WM_UNIT_ID" val="custom160036_8*l_i*1_2"/>
  <p:tag name="KSO_WM_DIAGRAM_GROUP_CODE" val="l1-1"/>
  <p:tag name="KSO_WM_DIAGRAM_VIRTUALLY_FRAME" val="{&quot;height&quot;:233.5,&quot;left&quot;:-63.3,&quot;top&quot;:235.9,&quot;width&quot;:100.0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6"/>
  <p:tag name="KSO_WM_UNIT_TYPE" val="l_i"/>
  <p:tag name="KSO_WM_UNIT_INDEX" val="1_2"/>
  <p:tag name="KSO_WM_UNIT_CLEAR" val="1"/>
  <p:tag name="KSO_WM_UNIT_LAYERLEVEL" val="1_1"/>
  <p:tag name="KSO_WM_UNIT_ID" val="custom160036_8*l_i*1_2"/>
  <p:tag name="KSO_WM_DIAGRAM_GROUP_CODE" val="l1-1"/>
  <p:tag name="KSO_WM_DIAGRAM_VIRTUALLY_FRAME" val="{&quot;height&quot;:233.5,&quot;left&quot;:-63.3,&quot;top&quot;:235.9,&quot;width&quot;:100.05}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FULL_TEXT_BEAUTIFY_COPY_ID" val="28"/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6"/>
  <p:tag name="KSO_WM_UNIT_TYPE" val="l_i"/>
  <p:tag name="KSO_WM_UNIT_INDEX" val="1_2"/>
  <p:tag name="KSO_WM_UNIT_CLEAR" val="1"/>
  <p:tag name="KSO_WM_UNIT_LAYERLEVEL" val="1_1"/>
  <p:tag name="KSO_WM_UNIT_ID" val="custom160036_8*l_i*1_2"/>
  <p:tag name="KSO_WM_DIAGRAM_GROUP_CODE" val="l1-1"/>
  <p:tag name="KSO_WM_DIAGRAM_VIRTUALLY_FRAME" val="{&quot;height&quot;:314.65,&quot;left&quot;:-63.3,&quot;top&quot;:154.75,&quot;width&quot;:100.1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6"/>
  <p:tag name="KSO_WM_UNIT_TYPE" val="l_i"/>
  <p:tag name="KSO_WM_UNIT_INDEX" val="1_2"/>
  <p:tag name="KSO_WM_UNIT_CLEAR" val="1"/>
  <p:tag name="KSO_WM_UNIT_LAYERLEVEL" val="1_1"/>
  <p:tag name="KSO_WM_UNIT_ID" val="custom160036_8*l_i*1_2"/>
  <p:tag name="KSO_WM_DIAGRAM_GROUP_CODE" val="l1-1"/>
  <p:tag name="KSO_WM_DIAGRAM_VIRTUALLY_FRAME" val="{&quot;height&quot;:314.65,&quot;left&quot;:-63.3,&quot;top&quot;:154.75,&quot;width&quot;:100.1}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FULL_TEXT_BEAUTIFY_COPY_ID" val="28"/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FULL_TEXT_BEAUTIFY_COPY_ID" val="28"/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FULL_TEXT_BEAUTIFY_COPY_ID" val="28"/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FULL_TEXT_BEAUTIFY_COPY_ID" val="28"/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FULL_TEXT_BEAUTIFY_COPY_ID" val="28"/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FULL_TEXT_BEAUTIFY_COPY_ID" val="28"/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FULL_TEXT_BEAUTIFY_COPY_ID" val="28"/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FULL_TEXT_BEAUTIFY_COPY_ID" val="28"/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FULL_TEXT_BEAUTIFY_COPY_ID" val="28"/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16096</Words>
  <Application>WPS 演示</Application>
  <PresentationFormat/>
  <Paragraphs>498</Paragraphs>
  <Slides>30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30</vt:i4>
      </vt:variant>
    </vt:vector>
  </HeadingPairs>
  <TitlesOfParts>
    <vt:vector size="58" baseType="lpstr">
      <vt:lpstr>Arial</vt:lpstr>
      <vt:lpstr>宋体</vt:lpstr>
      <vt:lpstr>Wingdings</vt:lpstr>
      <vt:lpstr>微软雅黑</vt:lpstr>
      <vt:lpstr>Something Fishy</vt:lpstr>
      <vt:lpstr>Calibri</vt:lpstr>
      <vt:lpstr>等线</vt:lpstr>
      <vt:lpstr>Calibri Light</vt:lpstr>
      <vt:lpstr>Lato Light</vt:lpstr>
      <vt:lpstr>黑体</vt:lpstr>
      <vt:lpstr>HelveticaNeue</vt:lpstr>
      <vt:lpstr>华文新魏</vt:lpstr>
      <vt:lpstr>Times New Roman</vt:lpstr>
      <vt:lpstr>Wingdings</vt:lpstr>
      <vt:lpstr>方正正纤黑简体</vt:lpstr>
      <vt:lpstr>Abadi MT</vt:lpstr>
      <vt:lpstr>Segoe Print</vt:lpstr>
      <vt:lpstr>Arial Unicode MS</vt:lpstr>
      <vt:lpstr>仿宋</vt:lpstr>
      <vt:lpstr>华文琥珀</vt:lpstr>
      <vt:lpstr>汉仪方叠体简</vt:lpstr>
      <vt:lpstr>Impact</vt:lpstr>
      <vt:lpstr>等线 Light</vt:lpstr>
      <vt:lpstr>Malgun Gothic</vt:lpstr>
      <vt:lpstr>2_Office 主题</vt:lpstr>
      <vt:lpstr>3_Office 主题</vt:lpstr>
      <vt:lpstr>2_Office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Wiesen</cp:lastModifiedBy>
  <cp:revision>58</cp:revision>
  <cp:lastPrinted>2020-12-06T21:07:00Z</cp:lastPrinted>
  <dcterms:created xsi:type="dcterms:W3CDTF">2020-12-06T21:07:00Z</dcterms:created>
  <dcterms:modified xsi:type="dcterms:W3CDTF">2024-06-05T00:57:05Z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4CAF8D4420D3422DA50F81D5C27CD0CE_12</vt:lpwstr>
  </property>
  <property fmtid="{D5CDD505-2E9C-101B-9397-08002B2CF9AE}" pid="7" name="KSOProductBuildVer">
    <vt:lpwstr>2052-10.8.2.6613</vt:lpwstr>
  </property>
</Properties>
</file>