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362" r:id="rId3"/>
    <p:sldId id="317" r:id="rId4"/>
    <p:sldId id="334" r:id="rId5"/>
    <p:sldId id="259" r:id="rId6"/>
    <p:sldId id="331" r:id="rId7"/>
    <p:sldId id="338" r:id="rId8"/>
    <p:sldId id="321" r:id="rId9"/>
    <p:sldId id="293" r:id="rId10"/>
    <p:sldId id="291" r:id="rId11"/>
    <p:sldId id="335" r:id="rId12"/>
    <p:sldId id="302" r:id="rId13"/>
    <p:sldId id="300" r:id="rId15"/>
    <p:sldId id="339" r:id="rId16"/>
    <p:sldId id="303" r:id="rId17"/>
    <p:sldId id="340" r:id="rId18"/>
    <p:sldId id="342" r:id="rId19"/>
    <p:sldId id="341" r:id="rId20"/>
    <p:sldId id="343" r:id="rId21"/>
    <p:sldId id="277" r:id="rId22"/>
    <p:sldId id="306" r:id="rId23"/>
    <p:sldId id="309" r:id="rId24"/>
    <p:sldId id="311" r:id="rId25"/>
    <p:sldId id="333" r:id="rId26"/>
    <p:sldId id="313" r:id="rId27"/>
    <p:sldId id="328" r:id="rId28"/>
    <p:sldId id="332" r:id="rId29"/>
    <p:sldId id="264" r:id="rId30"/>
    <p:sldId id="330" r:id="rId31"/>
    <p:sldId id="294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ZXL" initials="H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3BD"/>
    <a:srgbClr val="F9EC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-4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6" Type="http://schemas.openxmlformats.org/officeDocument/2006/relationships/commentAuthors" Target="commentAuthors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2-25T22:05:23.684" idx="1">
    <p:pos x="4634" y="2712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2-25T22:06:38.927" idx="7">
    <p:pos x="10" y="10"/>
    <p:text>occurred  struck 都有拼写错误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2-25T22:07:58.529" idx="8">
    <p:pos x="10" y="10"/>
    <p:text>we have built...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17F24-4749-4EEE-A770-83AE3168B4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E34B69-8D52-4CC5-85DB-C48BA75C0A5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34B69-8D52-4CC5-85DB-C48BA75C0A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BE4E0-9F93-4B42-99A4-78F4C952C7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C7FAB-FFA4-4DCD-B1F9-7EFF51B761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BE4E0-9F93-4B42-99A4-78F4C952C7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C7FAB-FFA4-4DCD-B1F9-7EFF51B761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BE4E0-9F93-4B42-99A4-78F4C952C7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C7FAB-FFA4-4DCD-B1F9-7EFF51B761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BE4E0-9F93-4B42-99A4-78F4C952C7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C7FAB-FFA4-4DCD-B1F9-7EFF51B761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BE4E0-9F93-4B42-99A4-78F4C952C7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C7FAB-FFA4-4DCD-B1F9-7EFF51B761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BE4E0-9F93-4B42-99A4-78F4C952C7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C7FAB-FFA4-4DCD-B1F9-7EFF51B761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BE4E0-9F93-4B42-99A4-78F4C952C7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C7FAB-FFA4-4DCD-B1F9-7EFF51B761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BE4E0-9F93-4B42-99A4-78F4C952C7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C7FAB-FFA4-4DCD-B1F9-7EFF51B761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BE4E0-9F93-4B42-99A4-78F4C952C7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C7FAB-FFA4-4DCD-B1F9-7EFF51B761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BE4E0-9F93-4B42-99A4-78F4C952C7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C7FAB-FFA4-4DCD-B1F9-7EFF51B761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BE4E0-9F93-4B42-99A4-78F4C952C7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C7FAB-FFA4-4DCD-B1F9-7EFF51B761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3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BE4E0-9F93-4B42-99A4-78F4C952C7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C7FAB-FFA4-4DCD-B1F9-7EFF51B761A3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slide" Target="slide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slide" Target="slide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jpeg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png"/><Relationship Id="rId3" Type="http://schemas.openxmlformats.org/officeDocument/2006/relationships/hyperlink" Target="Unit%204%20Video%20Time%20Tsunami%20Killer%20Wave%20P58.MP4" TargetMode="Externa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jpeg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comments" Target="../comments/comment1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8174" y="281608"/>
            <a:ext cx="11595652" cy="6294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TextBox 1"/>
          <p:cNvSpPr/>
          <p:nvPr/>
        </p:nvSpPr>
        <p:spPr>
          <a:xfrm>
            <a:off x="830832" y="406428"/>
            <a:ext cx="10687878" cy="50783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>
              <a:lnSpc>
                <a:spcPct val="90000"/>
              </a:lnSpc>
            </a:pPr>
            <a:r>
              <a:rPr lang="en-US" altLang="zh-CN" sz="3000" dirty="0" smtClean="0">
                <a:latin typeface="Comic Sans MS" panose="030F0702030302020204" pitchFamily="66" charset="0"/>
              </a:rPr>
              <a:t>Read the text again and underline main points.</a:t>
            </a:r>
            <a:endParaRPr lang="en-US" altLang="zh-CN" sz="3000" dirty="0">
              <a:latin typeface="Comic Sans MS" panose="030F0702030302020204" pitchFamily="66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 t="2916"/>
          <a:stretch>
            <a:fillRect/>
          </a:stretch>
        </p:blipFill>
        <p:spPr>
          <a:xfrm>
            <a:off x="639784" y="914259"/>
            <a:ext cx="10640455" cy="578695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矩形 7"/>
          <p:cNvSpPr/>
          <p:nvPr/>
        </p:nvSpPr>
        <p:spPr>
          <a:xfrm>
            <a:off x="1101969" y="2363372"/>
            <a:ext cx="3183428" cy="2003912"/>
          </a:xfrm>
          <a:prstGeom prst="rect">
            <a:avLst/>
          </a:prstGeom>
          <a:noFill/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98174" y="2363372"/>
            <a:ext cx="1025659" cy="120032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The first</a:t>
            </a:r>
            <a:endParaRPr lang="en-US" altLang="zh-CN" b="1" dirty="0" smtClean="0"/>
          </a:p>
          <a:p>
            <a:r>
              <a:rPr lang="en-US" altLang="zh-CN" b="1" dirty="0" smtClean="0"/>
              <a:t>main point</a:t>
            </a:r>
            <a:endParaRPr lang="zh-CN" altLang="en-US" b="1" dirty="0"/>
          </a:p>
        </p:txBody>
      </p:sp>
      <p:sp>
        <p:nvSpPr>
          <p:cNvPr id="9" name="矩形 8"/>
          <p:cNvSpPr/>
          <p:nvPr/>
        </p:nvSpPr>
        <p:spPr>
          <a:xfrm>
            <a:off x="2291785" y="4535663"/>
            <a:ext cx="803795" cy="521403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Lead</a:t>
            </a:r>
            <a:endParaRPr lang="zh-CN" altLang="en-U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688062" y="3746890"/>
            <a:ext cx="1503938" cy="646331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The second</a:t>
            </a:r>
            <a:endParaRPr lang="en-US" altLang="zh-CN" b="1" dirty="0" smtClean="0"/>
          </a:p>
          <a:p>
            <a:r>
              <a:rPr lang="en-US" altLang="zh-CN" b="1" dirty="0" smtClean="0"/>
              <a:t>main point</a:t>
            </a:r>
            <a:endParaRPr lang="zh-CN" altLang="en-US" b="1" dirty="0"/>
          </a:p>
        </p:txBody>
      </p:sp>
      <p:sp>
        <p:nvSpPr>
          <p:cNvPr id="11" name="矩形 10"/>
          <p:cNvSpPr/>
          <p:nvPr/>
        </p:nvSpPr>
        <p:spPr>
          <a:xfrm>
            <a:off x="7676675" y="3910087"/>
            <a:ext cx="3183428" cy="771095"/>
          </a:xfrm>
          <a:prstGeom prst="rect">
            <a:avLst/>
          </a:prstGeom>
          <a:noFill/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7676675" y="5359200"/>
            <a:ext cx="3183428" cy="1000657"/>
          </a:xfrm>
          <a:prstGeom prst="rect">
            <a:avLst/>
          </a:prstGeom>
          <a:noFill/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0740962" y="5359200"/>
            <a:ext cx="1451038" cy="646331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The third</a:t>
            </a:r>
            <a:endParaRPr lang="en-US" altLang="zh-CN" b="1" dirty="0" smtClean="0"/>
          </a:p>
          <a:p>
            <a:r>
              <a:rPr lang="en-US" altLang="zh-CN" b="1" dirty="0" smtClean="0"/>
              <a:t>main point</a:t>
            </a:r>
            <a:endParaRPr lang="zh-CN" altLang="en-US" b="1" dirty="0"/>
          </a:p>
        </p:txBody>
      </p:sp>
      <p:sp>
        <p:nvSpPr>
          <p:cNvPr id="14" name="矩形 13"/>
          <p:cNvSpPr/>
          <p:nvPr/>
        </p:nvSpPr>
        <p:spPr>
          <a:xfrm>
            <a:off x="5558113" y="4295634"/>
            <a:ext cx="803795" cy="521403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Body</a:t>
            </a:r>
            <a:endParaRPr lang="zh-CN" altLang="en-U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818412" y="4774953"/>
            <a:ext cx="803795" cy="521403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End</a:t>
            </a:r>
            <a:endParaRPr lang="zh-CN" altLang="en-US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object 11"/>
          <p:cNvSpPr/>
          <p:nvPr/>
        </p:nvSpPr>
        <p:spPr>
          <a:xfrm>
            <a:off x="1153719" y="2387550"/>
            <a:ext cx="9716086" cy="4159342"/>
          </a:xfrm>
          <a:custGeom>
            <a:avLst/>
            <a:gdLst/>
            <a:ahLst/>
            <a:cxnLst/>
            <a:rect l="l" t="t" r="r" b="b"/>
            <a:pathLst>
              <a:path w="19116675" h="9499600">
                <a:moveTo>
                  <a:pt x="6213424" y="4605096"/>
                </a:moveTo>
                <a:lnTo>
                  <a:pt x="0" y="4605096"/>
                </a:lnTo>
                <a:lnTo>
                  <a:pt x="0" y="9499181"/>
                </a:lnTo>
                <a:lnTo>
                  <a:pt x="6213424" y="9499181"/>
                </a:lnTo>
                <a:lnTo>
                  <a:pt x="6213424" y="4605096"/>
                </a:lnTo>
                <a:close/>
              </a:path>
              <a:path w="19116675" h="9499600">
                <a:moveTo>
                  <a:pt x="12548730" y="0"/>
                </a:moveTo>
                <a:lnTo>
                  <a:pt x="6567767" y="0"/>
                </a:lnTo>
                <a:lnTo>
                  <a:pt x="6567767" y="9499181"/>
                </a:lnTo>
                <a:lnTo>
                  <a:pt x="12548730" y="9499181"/>
                </a:lnTo>
                <a:lnTo>
                  <a:pt x="12548730" y="0"/>
                </a:lnTo>
                <a:close/>
              </a:path>
              <a:path w="19116675" h="9499600">
                <a:moveTo>
                  <a:pt x="19116498" y="0"/>
                </a:moveTo>
                <a:lnTo>
                  <a:pt x="12903073" y="0"/>
                </a:lnTo>
                <a:lnTo>
                  <a:pt x="12903073" y="3342309"/>
                </a:lnTo>
                <a:lnTo>
                  <a:pt x="19116498" y="3342309"/>
                </a:lnTo>
                <a:lnTo>
                  <a:pt x="19116498" y="0"/>
                </a:lnTo>
                <a:close/>
              </a:path>
            </a:pathLst>
          </a:custGeom>
          <a:solidFill>
            <a:srgbClr val="CACACA">
              <a:alpha val="90586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TextBox 18"/>
          <p:cNvSpPr txBox="1"/>
          <p:nvPr/>
        </p:nvSpPr>
        <p:spPr>
          <a:xfrm>
            <a:off x="4626590" y="4612942"/>
            <a:ext cx="3078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latin typeface="Comic Sans MS" panose="030F0702030302020204" pitchFamily="66" charset="0"/>
              </a:rPr>
              <a:t>examples/details</a:t>
            </a:r>
            <a:endParaRPr lang="zh-CN" alt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1125862" y="2686068"/>
            <a:ext cx="9835411" cy="26776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indent="355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lvl="0" indent="-457200">
              <a:buFont typeface="Wingdings" panose="05000000000000000000" pitchFamily="2" charset="2"/>
              <a:buChar char="ü"/>
            </a:pPr>
            <a:endParaRPr lang="en-US" altLang="zh-CN" sz="2800" b="1" dirty="0">
              <a:solidFill>
                <a:srgbClr val="000000"/>
              </a:solidFill>
              <a:latin typeface="Comic Sans MS" panose="030F0702030302020204" pitchFamily="66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endParaRPr lang="en-US" altLang="zh-CN" sz="2800" b="1" dirty="0" smtClean="0">
              <a:solidFill>
                <a:srgbClr val="000000"/>
              </a:solidFill>
              <a:latin typeface="Comic Sans MS" panose="030F0702030302020204" pitchFamily="66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endParaRPr lang="en-US" altLang="zh-CN" sz="2800" b="1" dirty="0" smtClean="0">
              <a:solidFill>
                <a:srgbClr val="000000"/>
              </a:solidFill>
              <a:latin typeface="Comic Sans MS" panose="030F0702030302020204" pitchFamily="66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indent="0"/>
            <a:endParaRPr lang="en-US" altLang="zh-CN" sz="2800" b="1" dirty="0">
              <a:solidFill>
                <a:srgbClr val="000000"/>
              </a:solidFill>
              <a:latin typeface="Comic Sans MS" panose="030F0702030302020204" pitchFamily="66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indent="0"/>
            <a:endParaRPr lang="en-US" altLang="zh-CN" sz="2800" b="1" dirty="0" smtClean="0">
              <a:solidFill>
                <a:srgbClr val="000000"/>
              </a:solidFill>
              <a:latin typeface="Comic Sans MS" panose="030F0702030302020204" pitchFamily="66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indent="0"/>
            <a:endParaRPr lang="en-US" altLang="zh-CN" sz="2800" b="1" dirty="0">
              <a:solidFill>
                <a:srgbClr val="000000"/>
              </a:solidFill>
              <a:latin typeface="Comic Sans MS" panose="030F0702030302020204" pitchFamily="66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151390" y="2975427"/>
            <a:ext cx="878214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Tips for finding the main points:</a:t>
            </a:r>
            <a:endParaRPr lang="en-US" altLang="zh-CN" sz="2800" b="1" dirty="0" smtClean="0"/>
          </a:p>
          <a:p>
            <a:r>
              <a:rPr lang="en-US" altLang="zh-CN" sz="2800" b="1" dirty="0" smtClean="0"/>
              <a:t>1.Pay attention to the first and last sentence of </a:t>
            </a:r>
            <a:endParaRPr lang="en-US" altLang="zh-CN" sz="2800" b="1" dirty="0" smtClean="0"/>
          </a:p>
          <a:p>
            <a:r>
              <a:rPr lang="en-US" altLang="zh-CN" sz="2800" b="1" dirty="0"/>
              <a:t> </a:t>
            </a:r>
            <a:r>
              <a:rPr lang="en-US" altLang="zh-CN" sz="2800" b="1" dirty="0" smtClean="0"/>
              <a:t> each paragraph.</a:t>
            </a:r>
            <a:endParaRPr lang="en-US" altLang="zh-CN" sz="2800" b="1" dirty="0" smtClean="0"/>
          </a:p>
          <a:p>
            <a:endParaRPr lang="en-US" altLang="zh-CN" sz="2800" b="1" dirty="0" smtClean="0"/>
          </a:p>
          <a:p>
            <a:r>
              <a:rPr lang="en-US" altLang="zh-CN" sz="2800" b="1" dirty="0" smtClean="0"/>
              <a:t>2.Ignore the examples or details.</a:t>
            </a:r>
            <a:endParaRPr lang="zh-CN" altLang="en-US" sz="28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9" grpId="0"/>
      <p:bldP spid="18" grpId="0" animBg="1" build="p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8174" y="281608"/>
            <a:ext cx="11595652" cy="6294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19"/>
          <p:cNvSpPr txBox="1"/>
          <p:nvPr/>
        </p:nvSpPr>
        <p:spPr>
          <a:xfrm>
            <a:off x="799375" y="289741"/>
            <a:ext cx="10825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32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微软雅黑" panose="020B0503020204020204" pitchFamily="34" charset="-122"/>
              </a:rPr>
              <a:t>What can we do after finding the main points?</a:t>
            </a:r>
            <a:endParaRPr lang="en-US" altLang="zh-CN" sz="3200" b="1" dirty="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37" name="圆角矩形 36"/>
          <p:cNvSpPr/>
          <p:nvPr/>
        </p:nvSpPr>
        <p:spPr>
          <a:xfrm>
            <a:off x="7692571" y="1844188"/>
            <a:ext cx="3932772" cy="4527584"/>
          </a:xfrm>
          <a:prstGeom prst="roundRect">
            <a:avLst/>
          </a:prstGeom>
          <a:solidFill>
            <a:srgbClr val="FFFF99"/>
          </a:solidFill>
          <a:ln w="412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"/>
          <p:cNvSpPr txBox="1"/>
          <p:nvPr/>
        </p:nvSpPr>
        <p:spPr>
          <a:xfrm>
            <a:off x="8011886" y="2389657"/>
            <a:ext cx="362010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 smtClean="0">
                <a:latin typeface="Comic Sans MS" panose="030F0702030302020204" pitchFamily="66" charset="0"/>
                <a:ea typeface="宋体" panose="02010600030101010101" pitchFamily="2" charset="-122"/>
                <a:sym typeface="+mn-ea"/>
              </a:rPr>
              <a:t>On </a:t>
            </a:r>
            <a:r>
              <a:rPr lang="en-US" altLang="zh-CN" sz="26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+mn-ea"/>
              </a:rPr>
              <a:t>26</a:t>
            </a:r>
            <a:r>
              <a:rPr lang="en-US" altLang="zh-CN" sz="2600" b="1" dirty="0" smtClean="0">
                <a:latin typeface="Comic Sans MS" panose="030F0702030302020204" pitchFamily="66" charset="0"/>
                <a:ea typeface="宋体" panose="02010600030101010101" pitchFamily="2" charset="-122"/>
                <a:sym typeface="+mn-ea"/>
              </a:rPr>
              <a:t> December 2004, a tsunami </a:t>
            </a:r>
            <a:r>
              <a:rPr lang="en-US" altLang="zh-CN" sz="2600" b="1" dirty="0" smtClean="0">
                <a:solidFill>
                  <a:schemeClr val="accent1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+mn-ea"/>
              </a:rPr>
              <a:t>killed</a:t>
            </a:r>
            <a:r>
              <a:rPr lang="en-US" altLang="zh-CN" sz="2600" b="1" dirty="0" smtClean="0">
                <a:latin typeface="Comic Sans MS" panose="030F0702030302020204" pitchFamily="66" charset="0"/>
                <a:ea typeface="宋体" panose="02010600030101010101" pitchFamily="2" charset="-122"/>
                <a:sym typeface="+mn-ea"/>
              </a:rPr>
              <a:t> more than 6,500 tourists, fishermen and</a:t>
            </a:r>
            <a:endParaRPr lang="en-US" altLang="zh-CN" sz="2600" b="1" dirty="0" smtClean="0">
              <a:latin typeface="Comic Sans MS" panose="030F0702030302020204" pitchFamily="66" charset="0"/>
              <a:ea typeface="宋体" panose="02010600030101010101" pitchFamily="2" charset="-122"/>
              <a:sym typeface="+mn-ea"/>
            </a:endParaRPr>
          </a:p>
          <a:p>
            <a:r>
              <a:rPr lang="en-US" altLang="zh-CN" sz="2600" b="1" dirty="0" smtClean="0">
                <a:latin typeface="Comic Sans MS" panose="030F0702030302020204" pitchFamily="66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sz="26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+mn-ea"/>
              </a:rPr>
              <a:t>other locals </a:t>
            </a:r>
            <a:endParaRPr lang="en-US" altLang="zh-CN" sz="2600" b="1" dirty="0" smtClean="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  <a:sym typeface="+mn-ea"/>
            </a:endParaRPr>
          </a:p>
          <a:p>
            <a:r>
              <a:rPr lang="en-US" altLang="zh-CN" sz="26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+mn-ea"/>
              </a:rPr>
              <a:t>in Southeast Asia</a:t>
            </a:r>
            <a:r>
              <a:rPr lang="en-US" altLang="zh-CN" sz="2600" b="1" dirty="0" smtClean="0">
                <a:latin typeface="Comic Sans MS" panose="030F0702030302020204" pitchFamily="66" charset="0"/>
                <a:ea typeface="宋体" panose="02010600030101010101" pitchFamily="2" charset="-122"/>
                <a:sym typeface="+mn-ea"/>
              </a:rPr>
              <a:t>.</a:t>
            </a:r>
            <a:endParaRPr lang="zh-CN" altLang="en-US" sz="2600" b="1" dirty="0">
              <a:latin typeface="Comic Sans MS" panose="030F0702030302020204" pitchFamily="66" charset="0"/>
              <a:ea typeface="宋体" panose="0201060003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45" name="圆角矩形 44"/>
          <p:cNvSpPr/>
          <p:nvPr/>
        </p:nvSpPr>
        <p:spPr>
          <a:xfrm>
            <a:off x="428172" y="1894987"/>
            <a:ext cx="4738914" cy="4527584"/>
          </a:xfrm>
          <a:prstGeom prst="roundRect">
            <a:avLst/>
          </a:prstGeom>
          <a:solidFill>
            <a:srgbClr val="FFFF99"/>
          </a:solidFill>
          <a:ln w="412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endParaRPr lang="en-US" altLang="zh-CN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3"/>
          <p:cNvSpPr txBox="1"/>
          <p:nvPr/>
        </p:nvSpPr>
        <p:spPr>
          <a:xfrm>
            <a:off x="689429" y="2015936"/>
            <a:ext cx="440508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None/>
            </a:pPr>
            <a:r>
              <a:rPr lang="en-US" altLang="zh-CN" sz="2600" b="1" dirty="0" smtClean="0">
                <a:latin typeface="Comic Sans MS" panose="030F0702030302020204" pitchFamily="66" charset="0"/>
                <a:ea typeface="宋体" panose="02010600030101010101" pitchFamily="2" charset="-122"/>
                <a:sym typeface="微软雅黑" panose="020B0503020204020204" pitchFamily="34" charset="-122"/>
              </a:rPr>
              <a:t>           </a:t>
            </a:r>
            <a:r>
              <a:rPr lang="en-US" altLang="zh-CN" sz="2600" b="1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Monday, </a:t>
            </a:r>
            <a:r>
              <a:rPr lang="en-US" altLang="zh-CN" sz="26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27 </a:t>
            </a:r>
            <a:r>
              <a:rPr lang="en-US" altLang="zh-CN" sz="2600" b="1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 December 2004.The most powerful earthquake …</a:t>
            </a:r>
            <a:endParaRPr lang="en-US" altLang="zh-CN" sz="2600" b="1" dirty="0" smtClean="0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 lvl="0">
              <a:buNone/>
            </a:pPr>
            <a:r>
              <a:rPr lang="en-US" altLang="zh-CN" sz="2600" b="1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caused a tsunami … </a:t>
            </a:r>
            <a:r>
              <a:rPr lang="en-US" altLang="zh-CN" sz="26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yesterday</a:t>
            </a:r>
            <a:r>
              <a:rPr lang="en-US" altLang="zh-CN" sz="2600" b="1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, </a:t>
            </a:r>
            <a:r>
              <a:rPr lang="en-US" altLang="zh-CN" sz="2600" b="1" dirty="0" smtClean="0">
                <a:solidFill>
                  <a:schemeClr val="accent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killing</a:t>
            </a:r>
            <a:r>
              <a:rPr lang="en-US" altLang="zh-CN" sz="26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  <a:r>
              <a:rPr lang="en-US" altLang="zh-CN" sz="2600" b="1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more than 6500 people </a:t>
            </a:r>
            <a:r>
              <a:rPr lang="en-US" altLang="zh-CN" sz="26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in Indonesia, </a:t>
            </a:r>
            <a:r>
              <a:rPr lang="en-US" altLang="zh-CN" sz="2600" b="1" dirty="0" err="1" smtClean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India,Thailand</a:t>
            </a:r>
            <a:r>
              <a:rPr lang="en-US" altLang="zh-CN" sz="26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, Malaysia…</a:t>
            </a:r>
            <a:r>
              <a:rPr lang="en-US" altLang="zh-CN" sz="2600" b="1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Fishermen, tourists, </a:t>
            </a:r>
            <a:r>
              <a:rPr lang="en-US" altLang="zh-CN" sz="26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hotels , homes and cars were swept away.</a:t>
            </a:r>
            <a:endParaRPr lang="en-US" altLang="zh-CN" sz="2600" b="1" dirty="0" smtClean="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endParaRPr lang="en-US" altLang="zh-CN" sz="2600" b="1" dirty="0" smtClean="0">
              <a:latin typeface="Comic Sans MS" panose="030F0702030302020204" pitchFamily="66" charset="0"/>
              <a:ea typeface="宋体" panose="0201060003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47" name="文本框 3"/>
          <p:cNvSpPr/>
          <p:nvPr/>
        </p:nvSpPr>
        <p:spPr>
          <a:xfrm>
            <a:off x="1306690" y="826755"/>
            <a:ext cx="4211524" cy="63857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marL="0" lvl="0" indent="0" algn="ctr" eaLnBrk="1" hangingPunct="1">
              <a:lnSpc>
                <a:spcPct val="12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List the main points</a:t>
            </a:r>
            <a:endParaRPr lang="en-US" altLang="zh-CN" sz="3200" dirty="0" smtClean="0">
              <a:latin typeface="Comic Sans MS" panose="030F0702030302020204" pitchFamily="66" charset="0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580572" y="848956"/>
            <a:ext cx="726118" cy="726118"/>
          </a:xfrm>
          <a:prstGeom prst="ellipse">
            <a:avLst/>
          </a:prstGeom>
          <a:solidFill>
            <a:srgbClr val="D6D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1</a:t>
            </a:r>
            <a:endParaRPr lang="zh-CN" altLang="en-US" sz="2800" b="1" dirty="0">
              <a:solidFill>
                <a:schemeClr val="tx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5689276" y="904305"/>
            <a:ext cx="726118" cy="726118"/>
          </a:xfrm>
          <a:prstGeom prst="ellipse">
            <a:avLst/>
          </a:prstGeom>
          <a:solidFill>
            <a:srgbClr val="D6D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2</a:t>
            </a:r>
            <a:endParaRPr lang="zh-CN" altLang="en-US" sz="2800" b="1" dirty="0">
              <a:solidFill>
                <a:schemeClr val="tx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50" name="文本框 3"/>
          <p:cNvSpPr/>
          <p:nvPr/>
        </p:nvSpPr>
        <p:spPr>
          <a:xfrm>
            <a:off x="6285820" y="870383"/>
            <a:ext cx="5737581" cy="68326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marL="0" lvl="0" indent="0" algn="ctr" eaLnBrk="1" hangingPunct="1">
              <a:lnSpc>
                <a:spcPct val="12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Rewrite the main points</a:t>
            </a:r>
            <a:endParaRPr lang="en-US" altLang="zh-CN" sz="3200" dirty="0">
              <a:latin typeface="Comic Sans MS" panose="030F0702030302020204" pitchFamily="66" charset="0"/>
            </a:endParaRPr>
          </a:p>
        </p:txBody>
      </p:sp>
      <p:sp>
        <p:nvSpPr>
          <p:cNvPr id="52" name="圆角矩形 51"/>
          <p:cNvSpPr/>
          <p:nvPr/>
        </p:nvSpPr>
        <p:spPr>
          <a:xfrm>
            <a:off x="5442856" y="2019869"/>
            <a:ext cx="1967877" cy="166502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Simplify and combine</a:t>
            </a:r>
            <a:endParaRPr lang="zh-CN" altLang="en-US" sz="28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</p:txBody>
      </p:sp>
      <p:sp>
        <p:nvSpPr>
          <p:cNvPr id="53" name="圆角矩形 52"/>
          <p:cNvSpPr/>
          <p:nvPr/>
        </p:nvSpPr>
        <p:spPr>
          <a:xfrm>
            <a:off x="5435598" y="4579257"/>
            <a:ext cx="1988784" cy="169871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Change the sentence pattern</a:t>
            </a:r>
            <a:endParaRPr lang="zh-CN" altLang="en-US" sz="28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</p:txBody>
      </p:sp>
      <p:sp>
        <p:nvSpPr>
          <p:cNvPr id="16" name="右箭头 15"/>
          <p:cNvSpPr/>
          <p:nvPr/>
        </p:nvSpPr>
        <p:spPr>
          <a:xfrm>
            <a:off x="5281449" y="3600795"/>
            <a:ext cx="2222938" cy="86084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730481" y="2040516"/>
            <a:ext cx="13353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chemeClr val="accent1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微软雅黑" panose="020B0503020204020204" pitchFamily="34" charset="-122"/>
              </a:rPr>
              <a:t>（</a:t>
            </a:r>
            <a:r>
              <a:rPr lang="en-US" altLang="zh-CN" sz="2400" b="1" dirty="0" smtClean="0">
                <a:solidFill>
                  <a:schemeClr val="accent1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微软雅黑" panose="020B0503020204020204" pitchFamily="34" charset="-122"/>
              </a:rPr>
              <a:t>Para1</a:t>
            </a:r>
            <a:r>
              <a:rPr lang="zh-CN" altLang="en-US" sz="2400" b="1" dirty="0" smtClean="0">
                <a:solidFill>
                  <a:schemeClr val="accent1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微软雅黑" panose="020B0503020204020204" pitchFamily="34" charset="-122"/>
              </a:rPr>
              <a:t>）</a:t>
            </a:r>
            <a:r>
              <a:rPr lang="en-US" altLang="zh-CN" sz="2400" b="1" dirty="0" smtClean="0">
                <a:solidFill>
                  <a:schemeClr val="accent1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微软雅黑" panose="020B0503020204020204" pitchFamily="34" charset="-122"/>
              </a:rPr>
              <a:t> </a:t>
            </a:r>
            <a:endParaRPr lang="zh-CN" altLang="en-US" sz="2400" dirty="0">
              <a:solidFill>
                <a:schemeClr val="accent1"/>
              </a:solidFill>
            </a:endParaRPr>
          </a:p>
        </p:txBody>
      </p:sp>
      <p:sp>
        <p:nvSpPr>
          <p:cNvPr id="22" name="矩形 21">
            <a:hlinkClick r:id="rId1" action="ppaction://hlinksldjump"/>
          </p:cNvPr>
          <p:cNvSpPr/>
          <p:nvPr/>
        </p:nvSpPr>
        <p:spPr>
          <a:xfrm>
            <a:off x="5297084" y="3689114"/>
            <a:ext cx="2349066" cy="5675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paraphrase</a:t>
            </a:r>
            <a:endParaRPr lang="zh-CN" altLang="en-US" sz="32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129842" y="2029143"/>
            <a:ext cx="21469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chemeClr val="accent1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微软雅黑" panose="020B0503020204020204" pitchFamily="34" charset="-122"/>
              </a:rPr>
              <a:t>(summary1) </a:t>
            </a:r>
            <a:endParaRPr lang="zh-CN" altLang="en-US" sz="2400" dirty="0">
              <a:solidFill>
                <a:schemeClr val="accent1"/>
              </a:solidFill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45" grpId="0" animBg="1"/>
      <p:bldP spid="46" grpId="0"/>
      <p:bldP spid="47" grpId="0"/>
      <p:bldP spid="48" grpId="0" animBg="1"/>
      <p:bldP spid="49" grpId="0" animBg="1"/>
      <p:bldP spid="50" grpId="0"/>
      <p:bldP spid="52" grpId="0" animBg="1"/>
      <p:bldP spid="53" grpId="0" animBg="1"/>
      <p:bldP spid="16" grpId="0" animBg="1"/>
      <p:bldP spid="21" grpId="0"/>
      <p:bldP spid="22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8174" y="281608"/>
            <a:ext cx="11595652" cy="6294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圆角矩形 36"/>
          <p:cNvSpPr/>
          <p:nvPr/>
        </p:nvSpPr>
        <p:spPr>
          <a:xfrm>
            <a:off x="7503887" y="1844188"/>
            <a:ext cx="4121456" cy="4527584"/>
          </a:xfrm>
          <a:prstGeom prst="roundRect">
            <a:avLst/>
          </a:prstGeom>
          <a:solidFill>
            <a:srgbClr val="FFFF99"/>
          </a:solidFill>
          <a:ln w="412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"/>
          <p:cNvSpPr txBox="1"/>
          <p:nvPr/>
        </p:nvSpPr>
        <p:spPr>
          <a:xfrm>
            <a:off x="7634514" y="2128400"/>
            <a:ext cx="381125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600" b="1" dirty="0" smtClean="0">
              <a:latin typeface="Comic Sans MS" panose="030F0702030302020204" pitchFamily="66" charset="0"/>
              <a:ea typeface="宋体" panose="02010600030101010101" pitchFamily="2" charset="-122"/>
              <a:sym typeface="+mn-ea"/>
            </a:endParaRPr>
          </a:p>
          <a:p>
            <a:r>
              <a:rPr lang="en-US" altLang="zh-CN" sz="2600" b="1" dirty="0" smtClean="0">
                <a:latin typeface="Comic Sans MS" panose="030F0702030302020204" pitchFamily="66" charset="0"/>
                <a:ea typeface="宋体" panose="02010600030101010101" pitchFamily="2" charset="-122"/>
                <a:sym typeface="+mn-ea"/>
              </a:rPr>
              <a:t>Thousands of people are missing and the number of deaths is expected to grow. </a:t>
            </a:r>
            <a:r>
              <a:rPr lang="en-US" altLang="zh-CN" sz="26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+mn-ea"/>
              </a:rPr>
              <a:t>The damage caused by the tsunami </a:t>
            </a:r>
            <a:r>
              <a:rPr lang="en-US" altLang="zh-CN" sz="2600" b="1" dirty="0" smtClean="0">
                <a:latin typeface="Comic Sans MS" panose="030F0702030302020204" pitchFamily="66" charset="0"/>
                <a:ea typeface="宋体" panose="02010600030101010101" pitchFamily="2" charset="-122"/>
                <a:sym typeface="+mn-ea"/>
              </a:rPr>
              <a:t>is making it difficult for </a:t>
            </a:r>
            <a:r>
              <a:rPr lang="en-US" altLang="zh-CN" sz="26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+mn-ea"/>
              </a:rPr>
              <a:t>rescue workers to help the survivors</a:t>
            </a:r>
            <a:r>
              <a:rPr lang="en-US" altLang="zh-CN" sz="2600" b="1" dirty="0" smtClean="0">
                <a:latin typeface="Comic Sans MS" panose="030F0702030302020204" pitchFamily="66" charset="0"/>
                <a:ea typeface="宋体" panose="02010600030101010101" pitchFamily="2" charset="-122"/>
                <a:sym typeface="+mn-ea"/>
              </a:rPr>
              <a:t>. </a:t>
            </a:r>
            <a:endParaRPr lang="zh-CN" altLang="en-US" sz="2600" b="1" dirty="0">
              <a:latin typeface="Comic Sans MS" panose="030F0702030302020204" pitchFamily="66" charset="0"/>
              <a:ea typeface="宋体" panose="0201060003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45" name="圆角矩形 44"/>
          <p:cNvSpPr/>
          <p:nvPr/>
        </p:nvSpPr>
        <p:spPr>
          <a:xfrm>
            <a:off x="428172" y="1894987"/>
            <a:ext cx="4738914" cy="4527584"/>
          </a:xfrm>
          <a:prstGeom prst="roundRect">
            <a:avLst/>
          </a:prstGeom>
          <a:solidFill>
            <a:srgbClr val="FFFF99"/>
          </a:solidFill>
          <a:ln w="412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endParaRPr lang="en-US" altLang="zh-CN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3"/>
          <p:cNvSpPr txBox="1"/>
          <p:nvPr/>
        </p:nvSpPr>
        <p:spPr>
          <a:xfrm>
            <a:off x="674914" y="2073994"/>
            <a:ext cx="440508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600" b="1" dirty="0" smtClean="0">
                <a:latin typeface="Comic Sans MS" panose="030F0702030302020204" pitchFamily="66" charset="0"/>
                <a:ea typeface="宋体" panose="02010600030101010101" pitchFamily="2" charset="-122"/>
                <a:sym typeface="微软雅黑" panose="020B0503020204020204" pitchFamily="34" charset="-122"/>
              </a:rPr>
              <a:t>          </a:t>
            </a:r>
            <a:endParaRPr lang="en-US" altLang="zh-CN" sz="2600" b="1" dirty="0" smtClean="0">
              <a:latin typeface="Comic Sans MS" panose="030F0702030302020204" pitchFamily="66" charset="0"/>
              <a:ea typeface="宋体" panose="02010600030101010101" pitchFamily="2" charset="-122"/>
              <a:sym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2600" b="1" dirty="0" smtClean="0">
                <a:latin typeface="Comic Sans MS" panose="030F0702030302020204" pitchFamily="66" charset="0"/>
                <a:ea typeface="宋体" panose="02010600030101010101" pitchFamily="2" charset="-122"/>
                <a:sym typeface="微软雅黑" panose="020B0503020204020204" pitchFamily="34" charset="-122"/>
              </a:rPr>
              <a:t>Thousands of people are still missing, and the number of deaths is expected to grow. </a:t>
            </a:r>
            <a:r>
              <a:rPr lang="en-US" altLang="zh-CN" sz="2600" b="1" dirty="0" smtClean="0">
                <a:latin typeface="Comic Sans MS" panose="030F0702030302020204" pitchFamily="66" charset="0"/>
                <a:ea typeface="宋体" panose="02010600030101010101" pitchFamily="2" charset="-122"/>
                <a:sym typeface="+mn-ea"/>
              </a:rPr>
              <a:t>However, </a:t>
            </a:r>
            <a:r>
              <a:rPr lang="en-US" altLang="zh-CN" sz="26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+mn-ea"/>
              </a:rPr>
              <a:t>dangerous conditions and damaged roads</a:t>
            </a:r>
            <a:r>
              <a:rPr lang="en-US" altLang="zh-CN" sz="2600" b="1" dirty="0" smtClean="0">
                <a:latin typeface="Comic Sans MS" panose="030F0702030302020204" pitchFamily="66" charset="0"/>
                <a:ea typeface="宋体" panose="02010600030101010101" pitchFamily="2" charset="-122"/>
                <a:sym typeface="+mn-ea"/>
              </a:rPr>
              <a:t> will make it difficult </a:t>
            </a:r>
            <a:r>
              <a:rPr lang="en-US" altLang="zh-CN" sz="26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+mn-ea"/>
              </a:rPr>
              <a:t>to</a:t>
            </a:r>
            <a:r>
              <a:rPr lang="en-US" altLang="zh-CN" sz="2600" b="1" dirty="0" smtClean="0">
                <a:latin typeface="Comic Sans MS" panose="030F0702030302020204" pitchFamily="66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sz="26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+mn-ea"/>
              </a:rPr>
              <a:t>deliver food and supplies</a:t>
            </a:r>
            <a:r>
              <a:rPr lang="en-US" altLang="zh-CN" sz="2600" b="1" dirty="0" smtClean="0">
                <a:latin typeface="Comic Sans MS" panose="030F0702030302020204" pitchFamily="66" charset="0"/>
                <a:ea typeface="宋体" panose="02010600030101010101" pitchFamily="2" charset="-122"/>
                <a:sym typeface="+mn-ea"/>
              </a:rPr>
              <a:t>.</a:t>
            </a:r>
            <a:endParaRPr lang="en-US" altLang="zh-CN" sz="2600" b="1" dirty="0" smtClean="0">
              <a:latin typeface="Comic Sans MS" panose="030F0702030302020204" pitchFamily="66" charset="0"/>
              <a:ea typeface="宋体" panose="02010600030101010101" pitchFamily="2" charset="-122"/>
              <a:sym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endParaRPr lang="en-US" altLang="zh-CN" sz="2600" b="1" dirty="0" smtClean="0">
              <a:latin typeface="Comic Sans MS" panose="030F0702030302020204" pitchFamily="66" charset="0"/>
              <a:ea typeface="宋体" panose="0201060003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609600" y="936041"/>
            <a:ext cx="726118" cy="726118"/>
          </a:xfrm>
          <a:prstGeom prst="ellipse">
            <a:avLst/>
          </a:prstGeom>
          <a:solidFill>
            <a:srgbClr val="D6D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1</a:t>
            </a:r>
            <a:endParaRPr lang="zh-CN" altLang="en-US" sz="2800" b="1" dirty="0">
              <a:solidFill>
                <a:schemeClr val="tx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5703790" y="933334"/>
            <a:ext cx="726118" cy="726118"/>
          </a:xfrm>
          <a:prstGeom prst="ellipse">
            <a:avLst/>
          </a:prstGeom>
          <a:solidFill>
            <a:srgbClr val="D6D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2</a:t>
            </a:r>
            <a:endParaRPr lang="zh-CN" altLang="en-US" sz="2800" b="1" dirty="0">
              <a:solidFill>
                <a:schemeClr val="tx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50" name="文本框 3"/>
          <p:cNvSpPr/>
          <p:nvPr/>
        </p:nvSpPr>
        <p:spPr>
          <a:xfrm>
            <a:off x="6238247" y="979513"/>
            <a:ext cx="5737581" cy="68326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marL="0" lvl="0" indent="0" algn="ctr" eaLnBrk="1" hangingPunct="1">
              <a:lnSpc>
                <a:spcPct val="12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Rewrite the main points</a:t>
            </a:r>
            <a:endParaRPr lang="en-US" altLang="zh-CN" sz="3200" dirty="0">
              <a:latin typeface="Comic Sans MS" panose="030F0702030302020204" pitchFamily="66" charset="0"/>
            </a:endParaRPr>
          </a:p>
        </p:txBody>
      </p:sp>
      <p:sp>
        <p:nvSpPr>
          <p:cNvPr id="52" name="圆角矩形 51"/>
          <p:cNvSpPr/>
          <p:nvPr/>
        </p:nvSpPr>
        <p:spPr>
          <a:xfrm>
            <a:off x="5380783" y="2074460"/>
            <a:ext cx="2002656" cy="142396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Simplify and combine</a:t>
            </a:r>
            <a:endParaRPr lang="zh-CN" altLang="en-US" sz="28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</p:txBody>
      </p:sp>
      <p:sp>
        <p:nvSpPr>
          <p:cNvPr id="53" name="圆角矩形 52"/>
          <p:cNvSpPr/>
          <p:nvPr/>
        </p:nvSpPr>
        <p:spPr>
          <a:xfrm>
            <a:off x="5308979" y="4544704"/>
            <a:ext cx="1949934" cy="16377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Change the sentence pattern</a:t>
            </a:r>
            <a:endParaRPr lang="zh-CN" altLang="en-US" sz="28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</p:txBody>
      </p:sp>
      <p:sp>
        <p:nvSpPr>
          <p:cNvPr id="54" name="右箭头 53"/>
          <p:cNvSpPr/>
          <p:nvPr/>
        </p:nvSpPr>
        <p:spPr>
          <a:xfrm>
            <a:off x="5350883" y="3583591"/>
            <a:ext cx="2119715" cy="82376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638630" y="2126736"/>
            <a:ext cx="15094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chemeClr val="accent1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微软雅黑" panose="020B0503020204020204" pitchFamily="34" charset="-122"/>
              </a:rPr>
              <a:t>（</a:t>
            </a:r>
            <a:r>
              <a:rPr lang="en-US" altLang="zh-CN" sz="2400" b="1" dirty="0" smtClean="0">
                <a:solidFill>
                  <a:schemeClr val="accent1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微软雅黑" panose="020B0503020204020204" pitchFamily="34" charset="-122"/>
              </a:rPr>
              <a:t>Para3</a:t>
            </a:r>
            <a:r>
              <a:rPr lang="zh-CN" altLang="en-US" sz="2400" b="1" dirty="0" smtClean="0">
                <a:solidFill>
                  <a:schemeClr val="accent1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微软雅黑" panose="020B0503020204020204" pitchFamily="34" charset="-122"/>
              </a:rPr>
              <a:t>）</a:t>
            </a:r>
            <a:endParaRPr lang="en-US" altLang="zh-CN" sz="2400" b="1" dirty="0" smtClean="0">
              <a:solidFill>
                <a:schemeClr val="accent1"/>
              </a:solidFill>
              <a:latin typeface="Comic Sans MS" panose="030F0702030302020204" pitchFamily="66" charset="0"/>
              <a:ea typeface="宋体" panose="0201060003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656286" y="2133992"/>
            <a:ext cx="22424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chemeClr val="accent1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微软雅黑" panose="020B0503020204020204" pitchFamily="34" charset="-122"/>
              </a:rPr>
              <a:t>（</a:t>
            </a:r>
            <a:r>
              <a:rPr lang="en-US" altLang="zh-CN" sz="2400" b="1" dirty="0" smtClean="0">
                <a:solidFill>
                  <a:schemeClr val="accent1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微软雅黑" panose="020B0503020204020204" pitchFamily="34" charset="-122"/>
              </a:rPr>
              <a:t>summary3</a:t>
            </a:r>
            <a:r>
              <a:rPr lang="zh-CN" altLang="en-US" sz="2400" b="1" dirty="0" smtClean="0">
                <a:solidFill>
                  <a:schemeClr val="accent1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微软雅黑" panose="020B0503020204020204" pitchFamily="34" charset="-122"/>
              </a:rPr>
              <a:t>）</a:t>
            </a:r>
            <a:endParaRPr lang="en-US" altLang="zh-CN" sz="2400" b="1" dirty="0" smtClean="0">
              <a:solidFill>
                <a:schemeClr val="accent1"/>
              </a:solidFill>
              <a:latin typeface="Comic Sans MS" panose="030F0702030302020204" pitchFamily="66" charset="0"/>
              <a:ea typeface="宋体" panose="0201060003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26" name="文本框 3"/>
          <p:cNvSpPr/>
          <p:nvPr/>
        </p:nvSpPr>
        <p:spPr>
          <a:xfrm>
            <a:off x="1344651" y="939039"/>
            <a:ext cx="4211524" cy="63857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marL="0" lvl="0" indent="0" algn="ctr" eaLnBrk="1" hangingPunct="1">
              <a:lnSpc>
                <a:spcPct val="12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List the main points</a:t>
            </a:r>
            <a:endParaRPr lang="en-US" altLang="zh-CN" sz="3200" dirty="0" smtClean="0">
              <a:latin typeface="Comic Sans MS" panose="030F0702030302020204" pitchFamily="66" charset="0"/>
            </a:endParaRPr>
          </a:p>
        </p:txBody>
      </p:sp>
      <p:sp>
        <p:nvSpPr>
          <p:cNvPr id="24" name="文本框 19"/>
          <p:cNvSpPr txBox="1"/>
          <p:nvPr/>
        </p:nvSpPr>
        <p:spPr>
          <a:xfrm>
            <a:off x="799375" y="289741"/>
            <a:ext cx="5630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32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微软雅黑" panose="020B0503020204020204" pitchFamily="34" charset="-122"/>
              </a:rPr>
              <a:t>Steps of summary writing.</a:t>
            </a:r>
            <a:endParaRPr lang="en-US" altLang="zh-CN" sz="3200" b="1" dirty="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7" name="矩形 16">
            <a:hlinkClick r:id="rId1" action="ppaction://hlinksldjump"/>
          </p:cNvPr>
          <p:cNvSpPr/>
          <p:nvPr/>
        </p:nvSpPr>
        <p:spPr>
          <a:xfrm>
            <a:off x="5297084" y="3689114"/>
            <a:ext cx="2349066" cy="5675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paraphrase</a:t>
            </a:r>
            <a:endParaRPr lang="zh-CN" altLang="en-US" sz="32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8174" y="281608"/>
            <a:ext cx="11595652" cy="6294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787500" y="772109"/>
            <a:ext cx="74966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4000" b="1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W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hat makes a good summary?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787500" y="1979120"/>
            <a:ext cx="7494931" cy="26776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indent="355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lvl="0" indent="-457200">
              <a:buFont typeface="Wingdings" panose="05000000000000000000" pitchFamily="2" charset="2"/>
              <a:buChar char="ü"/>
            </a:pPr>
            <a:endParaRPr lang="en-US" altLang="zh-CN" sz="2800" b="1" dirty="0">
              <a:solidFill>
                <a:srgbClr val="000000"/>
              </a:solidFill>
              <a:latin typeface="Comic Sans MS" panose="030F0702030302020204" pitchFamily="66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endParaRPr lang="en-US" altLang="zh-CN" sz="2800" b="1" dirty="0" smtClean="0">
              <a:solidFill>
                <a:srgbClr val="000000"/>
              </a:solidFill>
              <a:latin typeface="Comic Sans MS" panose="030F0702030302020204" pitchFamily="66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endParaRPr lang="en-US" altLang="zh-CN" sz="2800" b="1" dirty="0" smtClean="0">
              <a:solidFill>
                <a:srgbClr val="000000"/>
              </a:solidFill>
              <a:latin typeface="Comic Sans MS" panose="030F0702030302020204" pitchFamily="66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indent="0"/>
            <a:endParaRPr lang="en-US" altLang="zh-CN" sz="2800" b="1" dirty="0">
              <a:solidFill>
                <a:srgbClr val="000000"/>
              </a:solidFill>
              <a:latin typeface="Comic Sans MS" panose="030F0702030302020204" pitchFamily="66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indent="0"/>
            <a:endParaRPr lang="en-US" altLang="zh-CN" sz="2800" b="1" dirty="0" smtClean="0">
              <a:solidFill>
                <a:srgbClr val="000000"/>
              </a:solidFill>
              <a:latin typeface="Comic Sans MS" panose="030F0702030302020204" pitchFamily="66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indent="0"/>
            <a:endParaRPr lang="en-US" altLang="zh-CN" sz="2800" b="1" dirty="0">
              <a:solidFill>
                <a:srgbClr val="000000"/>
              </a:solidFill>
              <a:latin typeface="Comic Sans MS" panose="030F0702030302020204" pitchFamily="66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456263" y="1962556"/>
            <a:ext cx="3153529" cy="2710783"/>
          </a:xfrm>
          <a:prstGeom prst="rect">
            <a:avLst/>
          </a:prstGeom>
          <a:solidFill>
            <a:srgbClr val="F9E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96433" y="2247574"/>
            <a:ext cx="2673187" cy="21407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64647" y="2299836"/>
            <a:ext cx="576064" cy="19389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accent2"/>
                </a:solidFill>
                <a:latin typeface="Comic Sans MS" panose="030F0702030302020204" pitchFamily="66" charset="0"/>
                <a:ea typeface="华文楷体" panose="02010600040101010101" pitchFamily="2" charset="-122"/>
              </a:rPr>
              <a:t>I</a:t>
            </a:r>
            <a:endParaRPr lang="en-US" altLang="zh-CN" sz="4000" b="1" dirty="0">
              <a:solidFill>
                <a:schemeClr val="accent2"/>
              </a:solidFill>
              <a:latin typeface="Comic Sans MS" panose="030F0702030302020204" pitchFamily="66" charset="0"/>
              <a:ea typeface="华文楷体" panose="02010600040101010101" pitchFamily="2" charset="-122"/>
            </a:endParaRPr>
          </a:p>
          <a:p>
            <a:r>
              <a:rPr lang="en-US" altLang="zh-CN" sz="4000" b="1" dirty="0">
                <a:solidFill>
                  <a:schemeClr val="accent2"/>
                </a:solidFill>
                <a:latin typeface="Comic Sans MS" panose="030F0702030302020204" pitchFamily="66" charset="0"/>
                <a:ea typeface="华文楷体" panose="02010600040101010101" pitchFamily="2" charset="-122"/>
              </a:rPr>
              <a:t>C</a:t>
            </a:r>
            <a:endParaRPr lang="en-US" altLang="zh-CN" sz="4000" b="1" dirty="0">
              <a:solidFill>
                <a:schemeClr val="accent2"/>
              </a:solidFill>
              <a:latin typeface="Comic Sans MS" panose="030F0702030302020204" pitchFamily="66" charset="0"/>
              <a:ea typeface="华文楷体" panose="02010600040101010101" pitchFamily="2" charset="-122"/>
            </a:endParaRPr>
          </a:p>
          <a:p>
            <a:r>
              <a:rPr lang="en-US" altLang="zh-CN" sz="4000" b="1" dirty="0">
                <a:solidFill>
                  <a:schemeClr val="accent2"/>
                </a:solidFill>
                <a:latin typeface="Comic Sans MS" panose="030F0702030302020204" pitchFamily="66" charset="0"/>
                <a:ea typeface="华文楷体" panose="02010600040101010101" pitchFamily="2" charset="-122"/>
              </a:rPr>
              <a:t>U</a:t>
            </a:r>
            <a:endParaRPr lang="en-US" altLang="zh-CN" sz="4000" b="1" dirty="0">
              <a:solidFill>
                <a:schemeClr val="accent2"/>
              </a:solidFill>
              <a:latin typeface="Comic Sans MS" panose="030F0702030302020204" pitchFamily="66" charset="0"/>
              <a:ea typeface="华文楷体" panose="0201060004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584784" y="2292745"/>
            <a:ext cx="60805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err="1">
                <a:latin typeface="Comic Sans MS" panose="030F0702030302020204" pitchFamily="66" charset="0"/>
              </a:rPr>
              <a:t>nclude</a:t>
            </a:r>
            <a:r>
              <a:rPr lang="en-US" altLang="zh-CN" sz="3600" b="1" dirty="0">
                <a:latin typeface="Comic Sans MS" panose="030F0702030302020204" pitchFamily="66" charset="0"/>
              </a:rPr>
              <a:t> all the key points. </a:t>
            </a:r>
            <a:endParaRPr lang="zh-CN" altLang="en-US" sz="3600" b="1" dirty="0">
              <a:latin typeface="Comic Sans MS" panose="030F0702030302020204" pitchFamily="66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584784" y="2931985"/>
            <a:ext cx="5588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err="1">
                <a:latin typeface="Comic Sans MS" panose="030F0702030302020204" pitchFamily="66" charset="0"/>
              </a:rPr>
              <a:t>ut</a:t>
            </a:r>
            <a:r>
              <a:rPr lang="en-US" altLang="zh-CN" sz="3600" b="1" dirty="0">
                <a:latin typeface="Comic Sans MS" panose="030F0702030302020204" pitchFamily="66" charset="0"/>
              </a:rPr>
              <a:t> unnecessary details. </a:t>
            </a:r>
            <a:endParaRPr lang="zh-CN" altLang="en-US" sz="3600" b="1" dirty="0">
              <a:latin typeface="Comic Sans MS" panose="030F0702030302020204" pitchFamily="66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583024" y="3526541"/>
            <a:ext cx="55883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Comic Sans MS" panose="030F0702030302020204" pitchFamily="66" charset="0"/>
              </a:rPr>
              <a:t>se your own </a:t>
            </a:r>
            <a:r>
              <a:rPr lang="en-US" altLang="zh-CN" sz="3600" b="1" dirty="0" smtClean="0">
                <a:latin typeface="Comic Sans MS" panose="030F0702030302020204" pitchFamily="66" charset="0"/>
              </a:rPr>
              <a:t>words.</a:t>
            </a:r>
            <a:endParaRPr lang="en-US" altLang="zh-CN" sz="3600" b="1" dirty="0" smtClean="0">
              <a:latin typeface="Comic Sans MS" panose="030F0702030302020204" pitchFamily="66" charset="0"/>
            </a:endParaRPr>
          </a:p>
          <a:p>
            <a:r>
              <a:rPr lang="en-US" altLang="zh-CN" sz="3600" b="1" dirty="0" smtClean="0">
                <a:latin typeface="Comic Sans MS" panose="030F0702030302020204" pitchFamily="66" charset="0"/>
              </a:rPr>
              <a:t>(</a:t>
            </a:r>
            <a:r>
              <a:rPr lang="en-US" altLang="zh-CN" sz="3600" b="1" dirty="0" smtClean="0">
                <a:latin typeface="Comic Sans MS" panose="030F0702030302020204" pitchFamily="66" charset="0"/>
                <a:ea typeface="Cambria Math" panose="02040503050406030204" pitchFamily="18" charset="0"/>
              </a:rPr>
              <a:t>paraphrase</a:t>
            </a:r>
            <a:r>
              <a:rPr lang="en-US" altLang="zh-CN" sz="3600" b="1" dirty="0" smtClean="0">
                <a:latin typeface="Comic Sans MS" panose="030F0702030302020204" pitchFamily="66" charset="0"/>
              </a:rPr>
              <a:t>) </a:t>
            </a:r>
            <a:endParaRPr lang="zh-CN" altLang="en-US" sz="3600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 build="p"/>
      <p:bldP spid="7" grpId="0" animBg="1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8174" y="281608"/>
            <a:ext cx="11595652" cy="6294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>
            <p:custDataLst>
              <p:tags r:id="rId1"/>
            </p:custDataLst>
          </p:nvPr>
        </p:nvSpPr>
        <p:spPr>
          <a:xfrm>
            <a:off x="1150376" y="417518"/>
            <a:ext cx="4336024" cy="673100"/>
          </a:xfrm>
          <a:custGeom>
            <a:avLst/>
            <a:gdLst>
              <a:gd name="connsiteX0" fmla="*/ 0 w 3954840"/>
              <a:gd name="connsiteY0" fmla="*/ 0 h 557348"/>
              <a:gd name="connsiteX1" fmla="*/ 3835506 w 3954840"/>
              <a:gd name="connsiteY1" fmla="*/ 0 h 557348"/>
              <a:gd name="connsiteX2" fmla="*/ 3954840 w 3954840"/>
              <a:gd name="connsiteY2" fmla="*/ 92893 h 557348"/>
              <a:gd name="connsiteX3" fmla="*/ 3954840 w 3954840"/>
              <a:gd name="connsiteY3" fmla="*/ 464455 h 557348"/>
              <a:gd name="connsiteX4" fmla="*/ 3835506 w 3954840"/>
              <a:gd name="connsiteY4" fmla="*/ 557348 h 557348"/>
              <a:gd name="connsiteX5" fmla="*/ 0 w 3954840"/>
              <a:gd name="connsiteY5" fmla="*/ 557348 h 557348"/>
              <a:gd name="connsiteX6" fmla="*/ 45938 w 3954840"/>
              <a:gd name="connsiteY6" fmla="*/ 532414 h 557348"/>
              <a:gd name="connsiteX7" fmla="*/ 180850 w 3954840"/>
              <a:gd name="connsiteY7" fmla="*/ 278674 h 557348"/>
              <a:gd name="connsiteX8" fmla="*/ 45938 w 3954840"/>
              <a:gd name="connsiteY8" fmla="*/ 24934 h 55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close/>
              </a:path>
            </a:pathLst>
          </a:custGeom>
          <a:solidFill>
            <a:srgbClr val="A67653"/>
          </a:solidFill>
        </p:spPr>
        <p:txBody>
          <a:bodyPr anchor="ctr"/>
          <a:lstStyle/>
          <a:p>
            <a:pPr algn="ctr">
              <a:buClr>
                <a:srgbClr val="963B22"/>
              </a:buClr>
              <a:defRPr/>
            </a:pPr>
            <a:r>
              <a:rPr lang="da-DK" altLang="zh-CN" sz="3000" b="1" dirty="0" smtClean="0">
                <a:solidFill>
                  <a:schemeClr val="bg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Summarize and share</a:t>
            </a:r>
            <a:endParaRPr lang="zh-CN" altLang="en-US" sz="3000" b="1" dirty="0" smtClean="0">
              <a:solidFill>
                <a:schemeClr val="bg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8" name="椭圆 17"/>
          <p:cNvSpPr/>
          <p:nvPr>
            <p:custDataLst>
              <p:tags r:id="rId2"/>
            </p:custDataLst>
          </p:nvPr>
        </p:nvSpPr>
        <p:spPr>
          <a:xfrm>
            <a:off x="446918" y="447017"/>
            <a:ext cx="639233" cy="673100"/>
          </a:xfrm>
          <a:prstGeom prst="ellipse">
            <a:avLst/>
          </a:prstGeom>
          <a:solidFill>
            <a:srgbClr val="A67653"/>
          </a:solidFill>
        </p:spPr>
        <p:txBody>
          <a:bodyPr anchor="ctr"/>
          <a:lstStyle/>
          <a:p>
            <a:pPr algn="ctr">
              <a:buClr>
                <a:srgbClr val="963B22"/>
              </a:buClr>
              <a:defRPr/>
            </a:pPr>
            <a:r>
              <a:rPr lang="en-US" altLang="zh-CN" sz="4800" b="1" spc="400" dirty="0" smtClean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3</a:t>
            </a:r>
            <a:endParaRPr lang="zh-CN" altLang="en-US" sz="4800" b="1" spc="400" dirty="0">
              <a:solidFill>
                <a:schemeClr val="bg1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15" name="矩形 17425"/>
          <p:cNvSpPr/>
          <p:nvPr/>
        </p:nvSpPr>
        <p:spPr>
          <a:xfrm>
            <a:off x="1585081" y="1248231"/>
            <a:ext cx="8502347" cy="1077218"/>
          </a:xfrm>
          <a:prstGeom prst="rect">
            <a:avLst/>
          </a:prstGeom>
          <a:noFill/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marL="0" marR="0" lvl="0" indent="0" eaLnBrk="1" hangingPunct="1"/>
            <a:r>
              <a:rPr lang="en-US" altLang="zh-CN" sz="3200" dirty="0" smtClean="0">
                <a:latin typeface="Comic Sans MS" panose="030F0702030302020204" pitchFamily="66" charset="0"/>
              </a:rPr>
              <a:t>THE NIGHT THE EARTH DIDN’T SLEEP  </a:t>
            </a:r>
            <a:endParaRPr lang="en-US" altLang="zh-CN" sz="3200" dirty="0" smtClean="0">
              <a:latin typeface="Comic Sans MS" panose="030F0702030302020204" pitchFamily="66" charset="0"/>
            </a:endParaRPr>
          </a:p>
          <a:p>
            <a:pPr marL="0" marR="0" lvl="0" indent="0" eaLnBrk="1" hangingPunct="1"/>
            <a:r>
              <a:rPr lang="en-US" altLang="zh-CN" sz="3200" dirty="0" smtClean="0">
                <a:latin typeface="Comic Sans MS" panose="030F0702030302020204" pitchFamily="66" charset="0"/>
              </a:rPr>
              <a:t>                     </a:t>
            </a:r>
            <a:r>
              <a:rPr lang="en-US" altLang="zh-CN" sz="2000" dirty="0" smtClean="0">
                <a:latin typeface="Comic Sans MS" panose="030F0702030302020204" pitchFamily="66" charset="0"/>
              </a:rPr>
              <a:t>P50</a:t>
            </a:r>
            <a:endParaRPr lang="en-US" altLang="zh-CN" sz="2000" dirty="0">
              <a:latin typeface="Comic Sans MS" panose="030F0702030302020204" pitchFamily="66" charset="0"/>
            </a:endParaRPr>
          </a:p>
        </p:txBody>
      </p:sp>
      <p:pic>
        <p:nvPicPr>
          <p:cNvPr id="9" name="图片 8" descr="u=3529633995,4055858308&amp;fm=26&amp;gp=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114" y="2525486"/>
            <a:ext cx="9753600" cy="38782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8174" y="281608"/>
            <a:ext cx="11595652" cy="6294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>
            <p:custDataLst>
              <p:tags r:id="rId1"/>
            </p:custDataLst>
          </p:nvPr>
        </p:nvSpPr>
        <p:spPr>
          <a:xfrm>
            <a:off x="1150376" y="417518"/>
            <a:ext cx="4336024" cy="673100"/>
          </a:xfrm>
          <a:custGeom>
            <a:avLst/>
            <a:gdLst>
              <a:gd name="connsiteX0" fmla="*/ 0 w 3954840"/>
              <a:gd name="connsiteY0" fmla="*/ 0 h 557348"/>
              <a:gd name="connsiteX1" fmla="*/ 3835506 w 3954840"/>
              <a:gd name="connsiteY1" fmla="*/ 0 h 557348"/>
              <a:gd name="connsiteX2" fmla="*/ 3954840 w 3954840"/>
              <a:gd name="connsiteY2" fmla="*/ 92893 h 557348"/>
              <a:gd name="connsiteX3" fmla="*/ 3954840 w 3954840"/>
              <a:gd name="connsiteY3" fmla="*/ 464455 h 557348"/>
              <a:gd name="connsiteX4" fmla="*/ 3835506 w 3954840"/>
              <a:gd name="connsiteY4" fmla="*/ 557348 h 557348"/>
              <a:gd name="connsiteX5" fmla="*/ 0 w 3954840"/>
              <a:gd name="connsiteY5" fmla="*/ 557348 h 557348"/>
              <a:gd name="connsiteX6" fmla="*/ 45938 w 3954840"/>
              <a:gd name="connsiteY6" fmla="*/ 532414 h 557348"/>
              <a:gd name="connsiteX7" fmla="*/ 180850 w 3954840"/>
              <a:gd name="connsiteY7" fmla="*/ 278674 h 557348"/>
              <a:gd name="connsiteX8" fmla="*/ 45938 w 3954840"/>
              <a:gd name="connsiteY8" fmla="*/ 24934 h 55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close/>
              </a:path>
            </a:pathLst>
          </a:custGeom>
          <a:solidFill>
            <a:srgbClr val="A67653"/>
          </a:solidFill>
        </p:spPr>
        <p:txBody>
          <a:bodyPr anchor="ctr"/>
          <a:lstStyle/>
          <a:p>
            <a:pPr algn="ctr">
              <a:buClr>
                <a:srgbClr val="963B22"/>
              </a:buClr>
              <a:defRPr/>
            </a:pPr>
            <a:r>
              <a:rPr lang="da-DK" altLang="zh-CN" sz="3000" b="1" dirty="0" smtClean="0">
                <a:solidFill>
                  <a:schemeClr val="bg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Summarize and share</a:t>
            </a:r>
            <a:endParaRPr lang="zh-CN" altLang="en-US" sz="3000" b="1" dirty="0" smtClean="0">
              <a:solidFill>
                <a:schemeClr val="bg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8" name="椭圆 17"/>
          <p:cNvSpPr/>
          <p:nvPr>
            <p:custDataLst>
              <p:tags r:id="rId2"/>
            </p:custDataLst>
          </p:nvPr>
        </p:nvSpPr>
        <p:spPr>
          <a:xfrm>
            <a:off x="446918" y="447017"/>
            <a:ext cx="639233" cy="673100"/>
          </a:xfrm>
          <a:prstGeom prst="ellipse">
            <a:avLst/>
          </a:prstGeom>
          <a:solidFill>
            <a:srgbClr val="A67653"/>
          </a:solidFill>
        </p:spPr>
        <p:txBody>
          <a:bodyPr anchor="ctr"/>
          <a:lstStyle/>
          <a:p>
            <a:pPr algn="ctr">
              <a:buClr>
                <a:srgbClr val="963B22"/>
              </a:buClr>
              <a:defRPr/>
            </a:pPr>
            <a:r>
              <a:rPr lang="en-US" altLang="zh-CN" sz="4800" b="1" spc="400" dirty="0" smtClean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3</a:t>
            </a:r>
            <a:endParaRPr lang="zh-CN" altLang="en-US" sz="4800" b="1" spc="400" dirty="0">
              <a:solidFill>
                <a:schemeClr val="bg1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8" name="文本框 6"/>
          <p:cNvSpPr txBox="1"/>
          <p:nvPr/>
        </p:nvSpPr>
        <p:spPr>
          <a:xfrm>
            <a:off x="1126415" y="2163518"/>
            <a:ext cx="28940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Comic Sans MS" panose="030F0702030302020204" pitchFamily="66" charset="0"/>
                <a:ea typeface="宋体" panose="02010600030101010101" pitchFamily="2" charset="-122"/>
                <a:sym typeface="+mn-ea"/>
              </a:rPr>
              <a:t>Part 1 (paragraph1)</a:t>
            </a:r>
            <a:endParaRPr lang="en-US" altLang="zh-CN" sz="2800" b="1" dirty="0">
              <a:latin typeface="Comic Sans MS" panose="030F0702030302020204" pitchFamily="66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9" name="文本框 7"/>
          <p:cNvSpPr txBox="1"/>
          <p:nvPr/>
        </p:nvSpPr>
        <p:spPr>
          <a:xfrm>
            <a:off x="1159601" y="3503204"/>
            <a:ext cx="3005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Comic Sans MS" panose="030F0702030302020204" pitchFamily="66" charset="0"/>
                <a:ea typeface="宋体" panose="02010600030101010101" pitchFamily="2" charset="-122"/>
                <a:sym typeface="+mn-ea"/>
              </a:rPr>
              <a:t>Part 2</a:t>
            </a:r>
            <a:endParaRPr lang="en-US" altLang="zh-CN" sz="2800" b="1" dirty="0" smtClean="0">
              <a:latin typeface="Comic Sans MS" panose="030F0702030302020204" pitchFamily="66" charset="0"/>
              <a:ea typeface="宋体" panose="02010600030101010101" pitchFamily="2" charset="-122"/>
              <a:sym typeface="+mn-ea"/>
            </a:endParaRPr>
          </a:p>
          <a:p>
            <a:r>
              <a:rPr lang="en-US" altLang="zh-CN" sz="2800" b="1" dirty="0" smtClean="0">
                <a:latin typeface="Comic Sans MS" panose="030F0702030302020204" pitchFamily="66" charset="0"/>
                <a:ea typeface="宋体" panose="02010600030101010101" pitchFamily="2" charset="-122"/>
                <a:sym typeface="+mn-ea"/>
              </a:rPr>
              <a:t>(paragraph2</a:t>
            </a:r>
            <a:r>
              <a:rPr lang="zh-CN" altLang="en-US" sz="2800" b="1" dirty="0" smtClean="0">
                <a:latin typeface="Comic Sans MS" panose="030F0702030302020204" pitchFamily="66" charset="0"/>
                <a:ea typeface="宋体" panose="02010600030101010101" pitchFamily="2" charset="-122"/>
                <a:sym typeface="+mn-ea"/>
              </a:rPr>
              <a:t>＆</a:t>
            </a:r>
            <a:r>
              <a:rPr lang="en-US" altLang="zh-CN" sz="2800" b="1" dirty="0" smtClean="0">
                <a:latin typeface="Comic Sans MS" panose="030F0702030302020204" pitchFamily="66" charset="0"/>
                <a:ea typeface="宋体" panose="02010600030101010101" pitchFamily="2" charset="-122"/>
                <a:sym typeface="+mn-ea"/>
              </a:rPr>
              <a:t>3)</a:t>
            </a:r>
            <a:endParaRPr lang="en-US" altLang="zh-CN" sz="2800" b="1" dirty="0" smtClean="0">
              <a:latin typeface="Comic Sans MS" panose="030F0702030302020204" pitchFamily="66" charset="0"/>
              <a:ea typeface="宋体" panose="02010600030101010101" pitchFamily="2" charset="-122"/>
              <a:sym typeface="+mn-ea"/>
            </a:endParaRPr>
          </a:p>
          <a:p>
            <a:endParaRPr lang="en-US" altLang="zh-CN" sz="2800" dirty="0">
              <a:solidFill>
                <a:schemeClr val="tx1"/>
              </a:solidFill>
              <a:latin typeface="+mn-lt"/>
              <a:sym typeface="+mn-ea"/>
            </a:endParaRPr>
          </a:p>
        </p:txBody>
      </p:sp>
      <p:sp>
        <p:nvSpPr>
          <p:cNvPr id="10" name="文本框 8"/>
          <p:cNvSpPr txBox="1"/>
          <p:nvPr/>
        </p:nvSpPr>
        <p:spPr>
          <a:xfrm>
            <a:off x="1174115" y="4735014"/>
            <a:ext cx="30495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Comic Sans MS" panose="030F0702030302020204" pitchFamily="66" charset="0"/>
                <a:ea typeface="宋体" panose="02010600030101010101" pitchFamily="2" charset="-122"/>
                <a:sym typeface="+mn-ea"/>
              </a:rPr>
              <a:t>Part 3</a:t>
            </a:r>
            <a:endParaRPr lang="en-US" altLang="zh-CN" sz="2800" b="1" dirty="0" smtClean="0">
              <a:latin typeface="Comic Sans MS" panose="030F0702030302020204" pitchFamily="66" charset="0"/>
              <a:ea typeface="宋体" panose="02010600030101010101" pitchFamily="2" charset="-122"/>
              <a:sym typeface="+mn-ea"/>
            </a:endParaRPr>
          </a:p>
          <a:p>
            <a:r>
              <a:rPr lang="en-US" altLang="zh-CN" sz="2800" b="1" dirty="0" smtClean="0">
                <a:latin typeface="Comic Sans MS" panose="030F0702030302020204" pitchFamily="66" charset="0"/>
                <a:ea typeface="宋体" panose="02010600030101010101" pitchFamily="2" charset="-122"/>
                <a:sym typeface="+mn-ea"/>
              </a:rPr>
              <a:t>(paragraph4</a:t>
            </a:r>
            <a:r>
              <a:rPr lang="zh-CN" altLang="en-US" sz="2800" b="1" dirty="0" smtClean="0">
                <a:latin typeface="Comic Sans MS" panose="030F0702030302020204" pitchFamily="66" charset="0"/>
                <a:ea typeface="宋体" panose="02010600030101010101" pitchFamily="2" charset="-122"/>
                <a:sym typeface="+mn-ea"/>
              </a:rPr>
              <a:t>＆</a:t>
            </a:r>
            <a:r>
              <a:rPr lang="en-US" altLang="zh-CN" sz="2800" b="1" dirty="0" smtClean="0">
                <a:latin typeface="Comic Sans MS" panose="030F0702030302020204" pitchFamily="66" charset="0"/>
                <a:ea typeface="宋体" panose="02010600030101010101" pitchFamily="2" charset="-122"/>
                <a:sym typeface="+mn-ea"/>
              </a:rPr>
              <a:t>5)</a:t>
            </a:r>
            <a:endParaRPr lang="en-US" altLang="zh-CN" sz="2800" b="1" dirty="0" smtClean="0">
              <a:latin typeface="Comic Sans MS" panose="030F0702030302020204" pitchFamily="66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1" name="文本框 11"/>
          <p:cNvSpPr txBox="1"/>
          <p:nvPr/>
        </p:nvSpPr>
        <p:spPr>
          <a:xfrm>
            <a:off x="5359761" y="2282734"/>
            <a:ext cx="6160135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lnSpc>
                <a:spcPct val="100000"/>
              </a:lnSpc>
            </a:pPr>
            <a:r>
              <a:rPr lang="en-US" altLang="zh-CN" sz="2800" b="1" dirty="0" smtClean="0">
                <a:latin typeface="Comic Sans MS" panose="030F0702030302020204" pitchFamily="66" charset="0"/>
                <a:ea typeface="宋体" panose="02010600030101010101" pitchFamily="2" charset="-122"/>
                <a:sym typeface="+mn-ea"/>
              </a:rPr>
              <a:t>A:The effect of the earthquake.</a:t>
            </a:r>
            <a:endParaRPr lang="en-US" altLang="zh-CN" sz="2800" b="1" dirty="0">
              <a:latin typeface="Comic Sans MS" panose="030F0702030302020204" pitchFamily="66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396047" y="3538220"/>
            <a:ext cx="6160135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lnSpc>
                <a:spcPct val="100000"/>
              </a:lnSpc>
            </a:pPr>
            <a:r>
              <a:rPr lang="en-US" altLang="zh-CN" sz="2800" b="1" dirty="0" smtClean="0">
                <a:latin typeface="Comic Sans MS" panose="030F0702030302020204" pitchFamily="66" charset="0"/>
                <a:ea typeface="宋体" panose="02010600030101010101" pitchFamily="2" charset="-122"/>
                <a:sym typeface="+mn-ea"/>
              </a:rPr>
              <a:t>B:The following events after the earthquake.</a:t>
            </a:r>
            <a:endParaRPr lang="en-US" altLang="zh-CN" sz="2800" b="1" dirty="0">
              <a:latin typeface="Comic Sans MS" panose="030F0702030302020204" pitchFamily="66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3" name="文本框 11"/>
          <p:cNvSpPr txBox="1"/>
          <p:nvPr/>
        </p:nvSpPr>
        <p:spPr>
          <a:xfrm>
            <a:off x="5461361" y="5083991"/>
            <a:ext cx="6160135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lnSpc>
                <a:spcPct val="100000"/>
              </a:lnSpc>
            </a:pPr>
            <a:r>
              <a:rPr lang="en-US" altLang="zh-CN" sz="2800" b="1" dirty="0" smtClean="0">
                <a:latin typeface="Comic Sans MS" panose="030F0702030302020204" pitchFamily="66" charset="0"/>
                <a:ea typeface="宋体" panose="02010600030101010101" pitchFamily="2" charset="-122"/>
                <a:sym typeface="+mn-ea"/>
              </a:rPr>
              <a:t>C:date, place and event.</a:t>
            </a:r>
            <a:endParaRPr lang="en-US" altLang="zh-CN" sz="2800" b="1" dirty="0">
              <a:latin typeface="Comic Sans MS" panose="030F0702030302020204" pitchFamily="66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4" name="Line 9"/>
          <p:cNvSpPr/>
          <p:nvPr/>
        </p:nvSpPr>
        <p:spPr>
          <a:xfrm flipV="1">
            <a:off x="4085771" y="2714170"/>
            <a:ext cx="1357086" cy="1372053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" name="Line 9"/>
          <p:cNvSpPr/>
          <p:nvPr/>
        </p:nvSpPr>
        <p:spPr>
          <a:xfrm>
            <a:off x="3686630" y="2873830"/>
            <a:ext cx="1625600" cy="2467428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" name="Line 9"/>
          <p:cNvSpPr/>
          <p:nvPr/>
        </p:nvSpPr>
        <p:spPr>
          <a:xfrm flipH="1">
            <a:off x="4354285" y="4020457"/>
            <a:ext cx="1074054" cy="1306285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" name="TextBox 1"/>
          <p:cNvSpPr/>
          <p:nvPr/>
        </p:nvSpPr>
        <p:spPr>
          <a:xfrm>
            <a:off x="1063009" y="1248227"/>
            <a:ext cx="5424877" cy="553998"/>
          </a:xfrm>
          <a:prstGeom prst="rect">
            <a:avLst/>
          </a:prstGeom>
          <a:noFill/>
          <a:ln>
            <a:noFill/>
            <a:bevel/>
          </a:ln>
        </p:spPr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r>
              <a:rPr lang="en-US" altLang="zh-CN" sz="3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(1). Review the structure.</a:t>
            </a:r>
            <a:endParaRPr lang="en-US" altLang="zh-CN" sz="3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8174" y="281608"/>
            <a:ext cx="11595652" cy="6294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7425"/>
          <p:cNvSpPr/>
          <p:nvPr/>
        </p:nvSpPr>
        <p:spPr>
          <a:xfrm>
            <a:off x="1004510" y="885374"/>
            <a:ext cx="8023376" cy="523220"/>
          </a:xfrm>
          <a:prstGeom prst="rect">
            <a:avLst/>
          </a:prstGeom>
          <a:noFill/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sym typeface="+mn-ea"/>
              </a:rPr>
              <a:t>Part 1 (paragraph1):date, place and event.</a:t>
            </a:r>
            <a:endParaRPr lang="en-US" altLang="zh-CN" sz="2800" dirty="0">
              <a:solidFill>
                <a:srgbClr val="FF0000"/>
              </a:solidFill>
              <a:latin typeface="Comic Sans MS" panose="030F0702030302020204" pitchFamily="66" charset="0"/>
              <a:sym typeface="+mn-ea"/>
            </a:endParaRPr>
          </a:p>
        </p:txBody>
      </p:sp>
      <p:pic>
        <p:nvPicPr>
          <p:cNvPr id="45057" name="Picture 1" descr="C:\Users\Administrator\AppData\Roaming\Tencent\Users\764016519\QQ\WinTemp\RichOle\M~C40OB29NR6GRR0IZ(AHO0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85372" y="1538515"/>
            <a:ext cx="9332686" cy="5007428"/>
          </a:xfrm>
          <a:prstGeom prst="rect">
            <a:avLst/>
          </a:prstGeom>
          <a:noFill/>
        </p:spPr>
      </p:pic>
      <p:sp>
        <p:nvSpPr>
          <p:cNvPr id="10" name="矩形 9"/>
          <p:cNvSpPr/>
          <p:nvPr/>
        </p:nvSpPr>
        <p:spPr>
          <a:xfrm>
            <a:off x="966061" y="2887340"/>
            <a:ext cx="7205482" cy="404273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92D05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040914" y="4941112"/>
            <a:ext cx="1944916" cy="404273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92D05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81314" y="5470884"/>
            <a:ext cx="8875486" cy="404273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92D05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74058" y="5986141"/>
            <a:ext cx="1843313" cy="404273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92D050"/>
              </a:solidFill>
            </a:endParaRPr>
          </a:p>
        </p:txBody>
      </p:sp>
      <p:sp>
        <p:nvSpPr>
          <p:cNvPr id="14" name="矩形标注 13"/>
          <p:cNvSpPr/>
          <p:nvPr/>
        </p:nvSpPr>
        <p:spPr>
          <a:xfrm>
            <a:off x="10218059" y="1538515"/>
            <a:ext cx="1612880" cy="1306285"/>
          </a:xfrm>
          <a:prstGeom prst="wedgeRectCallout">
            <a:avLst>
              <a:gd name="adj1" fmla="val -177944"/>
              <a:gd name="adj2" fmla="val 87956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Event</a:t>
            </a:r>
            <a:endParaRPr lang="en-US" altLang="zh-CN" sz="2800" b="1" dirty="0" smtClean="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pitchFamily="34" charset="-122"/>
            </a:endParaRPr>
          </a:p>
        </p:txBody>
      </p:sp>
      <p:sp>
        <p:nvSpPr>
          <p:cNvPr id="16" name="矩形标注 15"/>
          <p:cNvSpPr/>
          <p:nvPr/>
        </p:nvSpPr>
        <p:spPr>
          <a:xfrm>
            <a:off x="10278177" y="4707097"/>
            <a:ext cx="1567275" cy="1225799"/>
          </a:xfrm>
          <a:prstGeom prst="wedgeRectCallout">
            <a:avLst>
              <a:gd name="adj1" fmla="val -65887"/>
              <a:gd name="adj2" fmla="val 4041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Date</a:t>
            </a:r>
            <a:endParaRPr lang="en-US" altLang="zh-CN" sz="2800" b="1" dirty="0" smtClean="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pitchFamily="34" charset="-122"/>
            </a:endParaRPr>
          </a:p>
          <a:p>
            <a:pPr algn="ctr"/>
            <a:r>
              <a:rPr lang="en-US" altLang="zh-CN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Place</a:t>
            </a:r>
            <a:endParaRPr lang="zh-CN" altLang="en-US" sz="2800" b="1" dirty="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016001" y="5044106"/>
            <a:ext cx="8998856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n-US" altLang="zh-CN" sz="2400" b="1" dirty="0" smtClean="0">
              <a:solidFill>
                <a:srgbClr val="002060"/>
              </a:solidFill>
              <a:latin typeface="Comic Sans MS" panose="030F0702030302020204" pitchFamily="66" charset="0"/>
              <a:ea typeface="Arial Narrow" panose="020B0606020202030204" charset="0"/>
              <a:sym typeface="+mn-ea"/>
            </a:endParaRPr>
          </a:p>
          <a:p>
            <a:r>
              <a:rPr lang="en-US" altLang="zh-CN" sz="2400" b="1" dirty="0" smtClean="0">
                <a:solidFill>
                  <a:srgbClr val="002060"/>
                </a:solidFill>
                <a:latin typeface="Comic Sans MS" panose="030F0702030302020204" pitchFamily="66" charset="0"/>
                <a:ea typeface="Arial Narrow" panose="020B0606020202030204" charset="0"/>
                <a:sym typeface="+mn-ea"/>
              </a:rPr>
              <a:t> An earthquake hit Tangshan China on 28 July 1976.</a:t>
            </a:r>
            <a:endParaRPr lang="en-US" altLang="zh-CN" sz="2400" b="1" dirty="0" smtClean="0">
              <a:solidFill>
                <a:srgbClr val="002060"/>
              </a:solidFill>
              <a:latin typeface="Comic Sans MS" panose="030F0702030302020204" pitchFamily="66" charset="0"/>
              <a:sym typeface="+mn-ea"/>
            </a:endParaRPr>
          </a:p>
          <a:p>
            <a:endParaRPr lang="zh-CN" alt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20" name="TextBox 1"/>
          <p:cNvSpPr/>
          <p:nvPr/>
        </p:nvSpPr>
        <p:spPr>
          <a:xfrm>
            <a:off x="787237" y="333827"/>
            <a:ext cx="8951849" cy="553998"/>
          </a:xfrm>
          <a:prstGeom prst="rect">
            <a:avLst/>
          </a:prstGeom>
          <a:noFill/>
          <a:ln>
            <a:noFill/>
            <a:bevel/>
          </a:ln>
        </p:spPr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r>
              <a:rPr lang="en-US" altLang="zh-CN" sz="3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(2). Review the main points of each paragraph.</a:t>
            </a:r>
            <a:endParaRPr lang="en-US" altLang="zh-CN" sz="3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8174" y="281608"/>
            <a:ext cx="11595652" cy="6294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 descr="C:\Users\Administrator\AppData\Roaming\Tencent\Users\764016519\QQ\WinTemp\RichOle\H7{E`L~L0TT%IP(N]BJ2@VJ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25714" y="1814285"/>
            <a:ext cx="9710057" cy="4717143"/>
          </a:xfrm>
          <a:prstGeom prst="rect">
            <a:avLst/>
          </a:prstGeom>
          <a:noFill/>
        </p:spPr>
      </p:pic>
      <p:sp>
        <p:nvSpPr>
          <p:cNvPr id="10" name="矩形 17425"/>
          <p:cNvSpPr/>
          <p:nvPr/>
        </p:nvSpPr>
        <p:spPr>
          <a:xfrm>
            <a:off x="714225" y="1117603"/>
            <a:ext cx="9982804" cy="523220"/>
          </a:xfrm>
          <a:prstGeom prst="rect">
            <a:avLst/>
          </a:prstGeom>
          <a:noFill/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sym typeface="+mn-ea"/>
              </a:rPr>
              <a:t>Part 2 (paragraph2＆3):</a:t>
            </a:r>
            <a:r>
              <a:rPr lang="en-US" altLang="zh-CN" sz="2800" dirty="0" smtClean="0">
                <a:latin typeface="Comic Sans MS" panose="030F0702030302020204" pitchFamily="66" charset="0"/>
                <a:sym typeface="+mn-ea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sym typeface="+mn-ea"/>
              </a:rPr>
              <a:t>The effect of the earthquake</a:t>
            </a:r>
            <a:endParaRPr lang="en-US" altLang="zh-CN" sz="2800" dirty="0" smtClean="0">
              <a:solidFill>
                <a:srgbClr val="FF0000"/>
              </a:solidFill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09604" y="3642083"/>
            <a:ext cx="8816568" cy="320317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92D050"/>
              </a:solidFill>
            </a:endParaRPr>
          </a:p>
        </p:txBody>
      </p:sp>
      <p:sp>
        <p:nvSpPr>
          <p:cNvPr id="13" name="矩形标注 12"/>
          <p:cNvSpPr/>
          <p:nvPr/>
        </p:nvSpPr>
        <p:spPr>
          <a:xfrm>
            <a:off x="10263663" y="1828801"/>
            <a:ext cx="1567275" cy="1015999"/>
          </a:xfrm>
          <a:prstGeom prst="wedgeRectCallout">
            <a:avLst>
              <a:gd name="adj1" fmla="val -126083"/>
              <a:gd name="adj2" fmla="val 11367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Effect</a:t>
            </a:r>
            <a:endParaRPr lang="en-US" altLang="zh-CN" sz="2800" b="1" dirty="0" smtClean="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pitchFamily="34" charset="-122"/>
            </a:endParaRPr>
          </a:p>
          <a:p>
            <a:pPr algn="ctr"/>
            <a:endParaRPr lang="en-US" altLang="zh-CN" sz="2800" b="1" dirty="0" smtClean="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228113" y="4012197"/>
            <a:ext cx="2910115" cy="327573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92D05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052285" y="4309741"/>
            <a:ext cx="1603830" cy="262260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92D050"/>
              </a:solidFill>
            </a:endParaRPr>
          </a:p>
        </p:txBody>
      </p:sp>
      <p:sp>
        <p:nvSpPr>
          <p:cNvPr id="21" name="矩形标注 20"/>
          <p:cNvSpPr/>
          <p:nvPr/>
        </p:nvSpPr>
        <p:spPr>
          <a:xfrm>
            <a:off x="10365263" y="4329727"/>
            <a:ext cx="1567275" cy="1225799"/>
          </a:xfrm>
          <a:prstGeom prst="wedgeRectCallout">
            <a:avLst>
              <a:gd name="adj1" fmla="val -100151"/>
              <a:gd name="adj2" fmla="val -4129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Effect</a:t>
            </a:r>
            <a:endParaRPr lang="zh-CN" altLang="en-US" sz="2800" b="1" dirty="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pitchFamily="34" charset="-122"/>
            </a:endParaRPr>
          </a:p>
        </p:txBody>
      </p:sp>
      <p:sp>
        <p:nvSpPr>
          <p:cNvPr id="22" name="TextBox 1"/>
          <p:cNvSpPr/>
          <p:nvPr/>
        </p:nvSpPr>
        <p:spPr>
          <a:xfrm>
            <a:off x="787237" y="333827"/>
            <a:ext cx="8951849" cy="553998"/>
          </a:xfrm>
          <a:prstGeom prst="rect">
            <a:avLst/>
          </a:prstGeom>
          <a:noFill/>
          <a:ln>
            <a:noFill/>
            <a:bevel/>
          </a:ln>
        </p:spPr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r>
              <a:rPr lang="en-US" altLang="zh-CN" sz="3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(2). Review the main points of each paragraph.</a:t>
            </a:r>
            <a:endParaRPr lang="en-US" altLang="zh-CN" sz="3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739086" y="3428999"/>
            <a:ext cx="437491" cy="246890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92D050"/>
              </a:solidFill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20" grpId="0" animBg="1"/>
      <p:bldP spid="21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8174" y="281608"/>
            <a:ext cx="11595652" cy="6294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4033" name="Picture 1" descr="C:\Users\Administrator\AppData\Roaming\Tencent\Users\764016519\QQ\WinTemp\RichOle\(FT}1R9O)_W6[@XC`XE6[BM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09600" y="1886857"/>
            <a:ext cx="9637485" cy="4615543"/>
          </a:xfrm>
          <a:prstGeom prst="rect">
            <a:avLst/>
          </a:prstGeom>
          <a:noFill/>
        </p:spPr>
      </p:pic>
      <p:sp>
        <p:nvSpPr>
          <p:cNvPr id="8" name="矩形 17425"/>
          <p:cNvSpPr/>
          <p:nvPr/>
        </p:nvSpPr>
        <p:spPr>
          <a:xfrm>
            <a:off x="725715" y="1045031"/>
            <a:ext cx="11132457" cy="523220"/>
          </a:xfrm>
          <a:prstGeom prst="rect">
            <a:avLst/>
          </a:prstGeom>
          <a:noFill/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sym typeface="+mn-ea"/>
              </a:rPr>
              <a:t>Part 3 (paragraph4＆5):</a:t>
            </a:r>
            <a:r>
              <a:rPr lang="en-US" altLang="zh-CN" sz="2800" dirty="0" smtClean="0">
                <a:latin typeface="Comic Sans MS" panose="030F0702030302020204" pitchFamily="66" charset="0"/>
                <a:sym typeface="+mn-ea"/>
              </a:rPr>
              <a:t> The following events after the quake</a:t>
            </a:r>
            <a:endParaRPr lang="en-US" altLang="zh-CN" sz="2800" dirty="0">
              <a:solidFill>
                <a:srgbClr val="FF0000"/>
              </a:solidFill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135085" y="1886855"/>
            <a:ext cx="7039429" cy="333831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92D05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18457" y="2372085"/>
            <a:ext cx="9412514" cy="255002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92D05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25713" y="2756713"/>
            <a:ext cx="9412514" cy="255002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92D05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38629" y="1824227"/>
            <a:ext cx="9361714" cy="21236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n-US" altLang="zh-CN" sz="2400" dirty="0" smtClean="0">
              <a:latin typeface="Comic Sans MS" panose="030F0702030302020204" pitchFamily="66" charset="0"/>
              <a:ea typeface="Arial Narrow" panose="020B0606020202030204" charset="0"/>
              <a:sym typeface="+mn-ea"/>
            </a:endParaRPr>
          </a:p>
          <a:p>
            <a:r>
              <a:rPr lang="en-US" altLang="zh-CN" sz="2400" dirty="0" smtClean="0">
                <a:latin typeface="Comic Sans MS" panose="030F0702030302020204" pitchFamily="66" charset="0"/>
                <a:ea typeface="Arial Narrow" panose="020B0606020202030204" charset="0"/>
                <a:sym typeface="+mn-ea"/>
              </a:rPr>
              <a:t> </a:t>
            </a:r>
            <a:r>
              <a:rPr lang="en-US" altLang="zh-CN" sz="2800" b="1" dirty="0" smtClean="0">
                <a:latin typeface="Comic Sans MS" panose="030F0702030302020204" pitchFamily="66" charset="0"/>
                <a:ea typeface="宋体" panose="02010600030101010101" pitchFamily="2" charset="-122"/>
                <a:sym typeface="+mn-ea"/>
              </a:rPr>
              <a:t>Soldiers and medical workers came and began rescuing and rebuilding the city soon after the quakes.</a:t>
            </a:r>
            <a:endParaRPr lang="en-US" altLang="zh-CN" sz="2800" b="1" dirty="0" smtClean="0">
              <a:latin typeface="Comic Sans MS" panose="030F0702030302020204" pitchFamily="66" charset="0"/>
              <a:ea typeface="宋体" panose="02010600030101010101" pitchFamily="2" charset="-122"/>
              <a:sym typeface="+mn-ea"/>
            </a:endParaRPr>
          </a:p>
          <a:p>
            <a:endParaRPr lang="zh-CN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11" name="矩形标注 10"/>
          <p:cNvSpPr/>
          <p:nvPr/>
        </p:nvSpPr>
        <p:spPr>
          <a:xfrm>
            <a:off x="10072914" y="1886856"/>
            <a:ext cx="1758024" cy="1349829"/>
          </a:xfrm>
          <a:prstGeom prst="wedgeRectCallout">
            <a:avLst>
              <a:gd name="adj1" fmla="val -106116"/>
              <a:gd name="adj2" fmla="val -1527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800" b="1" dirty="0" smtClean="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pitchFamily="34" charset="-122"/>
            </a:endParaRPr>
          </a:p>
          <a:p>
            <a:pPr algn="ctr"/>
            <a:r>
              <a:rPr lang="en-US" altLang="zh-CN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Following event</a:t>
            </a:r>
            <a:endParaRPr lang="en-US" altLang="zh-CN" sz="2800" b="1" dirty="0" smtClean="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pitchFamily="34" charset="-122"/>
            </a:endParaRPr>
          </a:p>
          <a:p>
            <a:pPr algn="ctr"/>
            <a:endParaRPr lang="en-US" altLang="zh-CN" sz="2800" b="1" dirty="0" smtClean="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995886" y="3991428"/>
            <a:ext cx="3033486" cy="391886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92D05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62001" y="4484913"/>
            <a:ext cx="9267370" cy="355601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92D05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76515" y="4884057"/>
            <a:ext cx="1850571" cy="312057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92D050"/>
              </a:solidFill>
            </a:endParaRPr>
          </a:p>
        </p:txBody>
      </p:sp>
      <p:sp>
        <p:nvSpPr>
          <p:cNvPr id="22" name="矩形标注 21"/>
          <p:cNvSpPr/>
          <p:nvPr/>
        </p:nvSpPr>
        <p:spPr>
          <a:xfrm>
            <a:off x="10152742" y="4187371"/>
            <a:ext cx="1758024" cy="1349829"/>
          </a:xfrm>
          <a:prstGeom prst="wedgeRectCallout">
            <a:avLst>
              <a:gd name="adj1" fmla="val -106116"/>
              <a:gd name="adj2" fmla="val -1527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800" b="1" dirty="0" smtClean="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pitchFamily="34" charset="-122"/>
            </a:endParaRPr>
          </a:p>
          <a:p>
            <a:pPr algn="ctr"/>
            <a:r>
              <a:rPr lang="en-US" altLang="zh-CN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Following event</a:t>
            </a:r>
            <a:endParaRPr lang="en-US" altLang="zh-CN" sz="2800" b="1" dirty="0" smtClean="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pitchFamily="34" charset="-122"/>
            </a:endParaRPr>
          </a:p>
          <a:p>
            <a:pPr algn="ctr"/>
            <a:endParaRPr lang="en-US" altLang="zh-CN" sz="2800" b="1" dirty="0" smtClean="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pitchFamily="34" charset="-122"/>
            </a:endParaRPr>
          </a:p>
        </p:txBody>
      </p:sp>
      <p:sp>
        <p:nvSpPr>
          <p:cNvPr id="23" name="TextBox 1"/>
          <p:cNvSpPr/>
          <p:nvPr/>
        </p:nvSpPr>
        <p:spPr>
          <a:xfrm>
            <a:off x="787237" y="333827"/>
            <a:ext cx="8951849" cy="553998"/>
          </a:xfrm>
          <a:prstGeom prst="rect">
            <a:avLst/>
          </a:prstGeom>
          <a:noFill/>
          <a:ln>
            <a:noFill/>
            <a:bevel/>
          </a:ln>
        </p:spPr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r>
              <a:rPr lang="en-US" altLang="zh-CN" sz="3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(2). Review the main points of each paragraph.</a:t>
            </a:r>
            <a:endParaRPr lang="en-US" altLang="zh-CN" sz="3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图片 1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1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179614" y="852716"/>
            <a:ext cx="11823700" cy="5078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457200" marR="0" lvl="0" indent="-457200" eaLnBrk="1" hangingPunct="1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en-US" altLang="zh-CN" sz="3000" dirty="0" smtClean="0">
                <a:solidFill>
                  <a:srgbClr val="002060"/>
                </a:solidFill>
                <a:latin typeface="Arial Narrow" panose="020B0606020202030204" charset="0"/>
                <a:ea typeface="Arial Narrow" panose="020B0606020202030204" charset="0"/>
              </a:rPr>
              <a:t>(para1) Strange </a:t>
            </a:r>
            <a:r>
              <a:rPr lang="en-US" altLang="zh-CN" sz="3000" dirty="0">
                <a:solidFill>
                  <a:srgbClr val="002060"/>
                </a:solidFill>
                <a:latin typeface="Arial Narrow" panose="020B0606020202030204" charset="0"/>
                <a:ea typeface="Arial Narrow" panose="020B0606020202030204" charset="0"/>
              </a:rPr>
              <a:t>things happened in the countryside before the earthquake.</a:t>
            </a:r>
            <a:endParaRPr lang="en-US" altLang="zh-CN" sz="3000" dirty="0">
              <a:solidFill>
                <a:srgbClr val="002060"/>
              </a:solidFill>
              <a:latin typeface="Arial Narrow" panose="020B0606020202030204" charset="0"/>
              <a:ea typeface="Arial Narrow" panose="020B0606020202030204" charset="0"/>
            </a:endParaRPr>
          </a:p>
          <a:p>
            <a:pPr marL="457200" marR="0" lvl="0" indent="-457200" eaLnBrk="1" hangingPunct="1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en-US" altLang="zh-CN" sz="3000" dirty="0" smtClean="0">
                <a:solidFill>
                  <a:srgbClr val="002060"/>
                </a:solidFill>
                <a:latin typeface="Arial Narrow" panose="020B0606020202030204" charset="0"/>
                <a:ea typeface="Arial Narrow" panose="020B0606020202030204" charset="0"/>
              </a:rPr>
              <a:t>(para1) </a:t>
            </a:r>
            <a:r>
              <a:rPr lang="en-US" altLang="zh-CN" sz="3000" dirty="0" smtClean="0">
                <a:solidFill>
                  <a:srgbClr val="002060"/>
                </a:solidFill>
                <a:latin typeface="Arial Narrow" panose="020B0606020202030204" charset="0"/>
                <a:ea typeface="Arial Narrow" panose="020B0606020202030204" charset="0"/>
                <a:sym typeface="+mn-ea"/>
              </a:rPr>
              <a:t>An earthquake hit Tangshan China on 28 July 1976.</a:t>
            </a:r>
            <a:endParaRPr lang="en-US" altLang="zh-CN" sz="3000" dirty="0">
              <a:solidFill>
                <a:srgbClr val="002060"/>
              </a:solidFill>
              <a:latin typeface="Arial Narrow" panose="020B0606020202030204" charset="0"/>
              <a:ea typeface="Arial Narrow" panose="020B0606020202030204" charset="0"/>
            </a:endParaRPr>
          </a:p>
          <a:p>
            <a:pPr marL="457200" marR="0" lvl="0" indent="-457200" eaLnBrk="1" hangingPunct="1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en-US" altLang="zh-CN" sz="3000" dirty="0" smtClean="0">
                <a:solidFill>
                  <a:srgbClr val="002060"/>
                </a:solidFill>
                <a:latin typeface="Arial Narrow" panose="020B0606020202030204" charset="0"/>
                <a:ea typeface="Arial Narrow" panose="020B0606020202030204" charset="0"/>
              </a:rPr>
              <a:t>(para2) </a:t>
            </a:r>
            <a:r>
              <a:rPr lang="en-US" altLang="zh-CN" sz="3000" dirty="0" smtClean="0">
                <a:solidFill>
                  <a:srgbClr val="002060"/>
                </a:solidFill>
                <a:latin typeface="Arial Narrow" panose="020B0606020202030204" charset="0"/>
                <a:ea typeface="Arial Narrow" panose="020B0606020202030204" charset="0"/>
                <a:sym typeface="+mn-ea"/>
              </a:rPr>
              <a:t>The number of people who were killed or badly injured in the quake was more than 400,000.</a:t>
            </a:r>
            <a:endParaRPr lang="en-US" altLang="zh-CN" sz="3000" dirty="0">
              <a:solidFill>
                <a:srgbClr val="002060"/>
              </a:solidFill>
              <a:latin typeface="Arial Narrow" panose="020B0606020202030204" charset="0"/>
              <a:ea typeface="Arial Narrow" panose="020B0606020202030204" charset="0"/>
              <a:sym typeface="+mn-ea"/>
            </a:endParaRPr>
          </a:p>
          <a:p>
            <a:pPr marL="457200" indent="-457200" eaLnBrk="1" hangingPunct="1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en-US" altLang="zh-CN" sz="3000" dirty="0" smtClean="0">
                <a:solidFill>
                  <a:srgbClr val="002060"/>
                </a:solidFill>
                <a:latin typeface="Arial Narrow" panose="020B0606020202030204" charset="0"/>
                <a:ea typeface="Arial Narrow" panose="020B0606020202030204" charset="0"/>
              </a:rPr>
              <a:t>(para3) </a:t>
            </a:r>
            <a:r>
              <a:rPr lang="en-US" altLang="zh-CN" sz="3000" dirty="0" smtClean="0">
                <a:solidFill>
                  <a:srgbClr val="002060"/>
                </a:solidFill>
                <a:latin typeface="Arial Narrow" panose="020B0606020202030204" charset="0"/>
                <a:ea typeface="Arial Narrow" panose="020B0606020202030204" charset="0"/>
                <a:sym typeface="+mn-ea"/>
              </a:rPr>
              <a:t>Nearly everything in the city was destroyed.</a:t>
            </a:r>
            <a:endParaRPr lang="en-US" altLang="zh-CN" sz="3000" dirty="0">
              <a:solidFill>
                <a:srgbClr val="002060"/>
              </a:solidFill>
              <a:latin typeface="Arial Narrow" panose="020B0606020202030204" charset="0"/>
              <a:ea typeface="Arial Narrow" panose="020B0606020202030204" charset="0"/>
              <a:sym typeface="+mn-ea"/>
            </a:endParaRPr>
          </a:p>
          <a:p>
            <a:pPr marL="457200" marR="0" lvl="0" indent="-457200" eaLnBrk="1" hangingPunct="1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en-US" altLang="zh-CN" sz="3000" dirty="0" smtClean="0">
                <a:solidFill>
                  <a:srgbClr val="002060"/>
                </a:solidFill>
                <a:latin typeface="Arial Narrow" panose="020B0606020202030204" charset="0"/>
                <a:ea typeface="Arial Narrow" panose="020B0606020202030204" charset="0"/>
              </a:rPr>
              <a:t>(para4)</a:t>
            </a:r>
            <a:r>
              <a:rPr lang="en-US" altLang="zh-CN" sz="3000" dirty="0" smtClean="0">
                <a:solidFill>
                  <a:srgbClr val="FF0000"/>
                </a:solidFill>
                <a:latin typeface="Arial Narrow" panose="020B0606020202030204" charset="0"/>
              </a:rPr>
              <a:t> </a:t>
            </a:r>
            <a:r>
              <a:rPr lang="en-US" altLang="zh-CN" sz="3000" dirty="0" smtClean="0">
                <a:solidFill>
                  <a:srgbClr val="002060"/>
                </a:solidFill>
                <a:latin typeface="Arial Narrow" panose="020B0606020202030204" charset="0"/>
                <a:ea typeface="Arial Narrow" panose="020B0606020202030204" charset="0"/>
                <a:sym typeface="+mn-ea"/>
              </a:rPr>
              <a:t>Soldiers and medical workers came and began rescuing and rebuilding the city soon after the quakes.</a:t>
            </a:r>
            <a:endParaRPr lang="en-US" altLang="zh-CN" sz="3000" dirty="0">
              <a:solidFill>
                <a:srgbClr val="002060"/>
              </a:solidFill>
              <a:latin typeface="Arial Narrow" panose="020B0606020202030204" charset="0"/>
              <a:ea typeface="Arial Narrow" panose="020B0606020202030204" charset="0"/>
              <a:sym typeface="+mn-ea"/>
            </a:endParaRPr>
          </a:p>
          <a:p>
            <a:pPr marL="457200" marR="0" lvl="0" indent="-457200" eaLnBrk="1" hangingPunct="1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en-US" altLang="zh-CN" sz="3000" dirty="0" smtClean="0">
                <a:solidFill>
                  <a:srgbClr val="002060"/>
                </a:solidFill>
                <a:latin typeface="Arial Narrow" panose="020B0606020202030204" charset="0"/>
                <a:ea typeface="Arial Narrow" panose="020B0606020202030204" charset="0"/>
              </a:rPr>
              <a:t>(para5) </a:t>
            </a:r>
            <a:r>
              <a:rPr lang="en-US" altLang="zh-CN" sz="3000" dirty="0" smtClean="0">
                <a:solidFill>
                  <a:srgbClr val="002060"/>
                </a:solidFill>
                <a:latin typeface="Arial Narrow" panose="020B0606020202030204" charset="0"/>
                <a:ea typeface="Arial Narrow" panose="020B0606020202030204" charset="0"/>
                <a:sym typeface="+mn-ea"/>
              </a:rPr>
              <a:t>With strong support from the government and the tireless efforts of the city's people, a new Tangshan was built upon the earthquake ruins</a:t>
            </a:r>
            <a:endParaRPr lang="en-US" altLang="zh-CN" sz="3000" dirty="0" smtClean="0">
              <a:solidFill>
                <a:srgbClr val="002060"/>
              </a:solidFill>
              <a:latin typeface="Arial Narrow" panose="020B0606020202030204" charset="0"/>
              <a:ea typeface="Arial Narrow" panose="020B0606020202030204" charset="0"/>
            </a:endParaRPr>
          </a:p>
        </p:txBody>
      </p:sp>
      <p:sp>
        <p:nvSpPr>
          <p:cNvPr id="20487" name="TextBox 1"/>
          <p:cNvSpPr/>
          <p:nvPr/>
        </p:nvSpPr>
        <p:spPr>
          <a:xfrm>
            <a:off x="789517" y="4661265"/>
            <a:ext cx="11402483" cy="59285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>
              <a:lnSpc>
                <a:spcPct val="120000"/>
              </a:lnSpc>
            </a:pPr>
            <a:r>
              <a:rPr lang="en-US" altLang="zh-CN" sz="3000" dirty="0" smtClean="0">
                <a:solidFill>
                  <a:srgbClr val="002060"/>
                </a:solidFill>
                <a:latin typeface="Arial Narrow" panose="020B0606020202030204" charset="0"/>
                <a:ea typeface="Arial Narrow" panose="020B0606020202030204" charset="0"/>
                <a:sym typeface="+mn-ea"/>
              </a:rPr>
              <a:t>.</a:t>
            </a:r>
            <a:endParaRPr lang="en-US" altLang="zh-CN" sz="3000" dirty="0">
              <a:solidFill>
                <a:srgbClr val="002060"/>
              </a:solidFill>
              <a:latin typeface="Arial Narrow" panose="020B0606020202030204" charset="0"/>
              <a:ea typeface="Arial Narrow" panose="020B0606020202030204" charset="0"/>
              <a:sym typeface="+mn-ea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319314" y="188686"/>
            <a:ext cx="6654691" cy="624114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altLang="zh-CN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</a:t>
            </a:r>
            <a:endParaRPr lang="en-US" altLang="zh-CN" sz="32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en-US" altLang="zh-CN" sz="32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Main points of each paragraph</a:t>
            </a:r>
            <a:endParaRPr lang="en-US" altLang="zh-CN" sz="3200" b="1" dirty="0" smtClean="0">
              <a:solidFill>
                <a:schemeClr val="tx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 lvl="0">
              <a:lnSpc>
                <a:spcPct val="90000"/>
              </a:lnSpc>
            </a:pPr>
            <a:endParaRPr lang="zh-CN" altLang="en-US" sz="32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8174" y="281608"/>
            <a:ext cx="11595652" cy="6294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168928" y="1018249"/>
            <a:ext cx="3153529" cy="2175956"/>
          </a:xfrm>
          <a:prstGeom prst="rect">
            <a:avLst/>
          </a:prstGeom>
          <a:solidFill>
            <a:srgbClr val="F9E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9098" y="1247034"/>
            <a:ext cx="2673187" cy="171838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168928" y="3612008"/>
            <a:ext cx="3153529" cy="2175956"/>
          </a:xfrm>
          <a:prstGeom prst="rect">
            <a:avLst/>
          </a:prstGeom>
          <a:solidFill>
            <a:srgbClr val="F9E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9097" y="3840794"/>
            <a:ext cx="2673187" cy="1718384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4464202" y="2506819"/>
            <a:ext cx="6427470" cy="15684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9600" b="1" noProof="1" smtClean="0">
                <a:solidFill>
                  <a:srgbClr val="00646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Welcome</a:t>
            </a:r>
            <a:endParaRPr lang="en-US" altLang="zh-CN" sz="9600" b="1" noProof="1">
              <a:solidFill>
                <a:srgbClr val="00646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08343" y="302498"/>
            <a:ext cx="1273402" cy="125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8174" y="281608"/>
            <a:ext cx="11595652" cy="6294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1"/>
          <p:cNvSpPr/>
          <p:nvPr/>
        </p:nvSpPr>
        <p:spPr>
          <a:xfrm>
            <a:off x="290286" y="246743"/>
            <a:ext cx="11651505" cy="1015663"/>
          </a:xfrm>
          <a:prstGeom prst="rect">
            <a:avLst/>
          </a:prstGeom>
          <a:noFill/>
          <a:ln>
            <a:noFill/>
            <a:bevel/>
          </a:ln>
        </p:spPr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 eaLnBrk="1" hangingPunct="1"/>
            <a:r>
              <a:rPr lang="en-US" altLang="zh-CN" sz="3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(3). Rewrite </a:t>
            </a:r>
            <a:r>
              <a:rPr lang="en-US" altLang="zh-CN" sz="3000" dirty="0">
                <a:solidFill>
                  <a:srgbClr val="0070C0"/>
                </a:solidFill>
                <a:latin typeface="Comic Sans MS" panose="030F0702030302020204" pitchFamily="66" charset="0"/>
              </a:rPr>
              <a:t>the main </a:t>
            </a:r>
            <a:r>
              <a:rPr lang="en-US" altLang="zh-CN" sz="3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points of each paragraph </a:t>
            </a:r>
            <a:r>
              <a:rPr lang="en-US" altLang="zh-CN" sz="3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en-US" altLang="zh-CN" sz="3000" dirty="0">
                <a:solidFill>
                  <a:srgbClr val="FF0000"/>
                </a:solidFill>
                <a:latin typeface="Comic Sans MS" panose="030F0702030302020204" pitchFamily="66" charset="0"/>
              </a:rPr>
              <a:t>in your own words as possible as you can)</a:t>
            </a:r>
            <a:r>
              <a:rPr lang="en-US" altLang="zh-CN" sz="3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en-US" altLang="zh-CN" sz="3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09433" y="4401183"/>
            <a:ext cx="11338881" cy="20621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eaLnBrk="1" hangingPunct="1"/>
            <a:r>
              <a:rPr lang="en-US" altLang="zh-CN" sz="3200" dirty="0" smtClean="0">
                <a:latin typeface="Comic Sans MS" panose="030F0702030302020204" pitchFamily="66" charset="0"/>
                <a:sym typeface="+mn-ea"/>
              </a:rPr>
              <a:t>One possible version:</a:t>
            </a:r>
            <a:endParaRPr lang="en-US" altLang="zh-CN" sz="3200" dirty="0" smtClean="0">
              <a:latin typeface="Comic Sans MS" panose="030F0702030302020204" pitchFamily="66" charset="0"/>
              <a:sym typeface="+mn-ea"/>
            </a:endParaRPr>
          </a:p>
          <a:p>
            <a:pPr lvl="0" eaLnBrk="1" hangingPunct="1"/>
            <a:r>
              <a:rPr lang="en-US" altLang="zh-CN" sz="3200" dirty="0" smtClean="0">
                <a:latin typeface="Comic Sans MS" panose="030F0702030302020204" pitchFamily="66" charset="0"/>
              </a:rPr>
              <a:t>Strange things occurred </a:t>
            </a:r>
            <a:r>
              <a:rPr lang="en-US" altLang="zh-CN" sz="3200" dirty="0" smtClean="0">
                <a:latin typeface="Comic Sans MS" panose="030F0702030302020204" pitchFamily="66" charset="0"/>
                <a:sym typeface="+mn-ea"/>
              </a:rPr>
              <a:t>in the countryside 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before the earthquake</a:t>
            </a:r>
            <a:r>
              <a:rPr lang="en-US" altLang="zh-CN" sz="3200" dirty="0" smtClean="0">
                <a:latin typeface="Comic Sans MS" panose="030F0702030302020204" pitchFamily="66" charset="0"/>
                <a:sym typeface="+mn-ea"/>
              </a:rPr>
              <a:t>.  On 28 July 1976, Tangshan was hit \ struck by an earthquake .</a:t>
            </a:r>
            <a:endParaRPr lang="en-US" altLang="zh-CN" sz="3200" dirty="0"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27866" y="1598486"/>
            <a:ext cx="1060994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Para1.</a:t>
            </a:r>
            <a:endParaRPr lang="en-US" altLang="zh-CN" sz="3200" b="1" dirty="0" smtClean="0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r>
              <a:rPr lang="en-US" altLang="zh-CN" sz="3200" b="1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Strange things happened in the countryside before the earthquake. </a:t>
            </a:r>
            <a:r>
              <a:rPr lang="en-US" altLang="zh-CN" sz="3200" b="1" dirty="0" smtClean="0">
                <a:latin typeface="Comic Sans MS" panose="030F0702030302020204" pitchFamily="66" charset="0"/>
                <a:ea typeface="宋体" panose="02010600030101010101" pitchFamily="2" charset="-122"/>
                <a:sym typeface="+mn-ea"/>
              </a:rPr>
              <a:t>An earthquake hit Tangshan China on 28 July 1976.</a:t>
            </a:r>
            <a:r>
              <a:rPr lang="en-US" altLang="zh-CN" sz="3200" b="1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  <a:endParaRPr lang="zh-CN" altLang="en-US" sz="3200" dirty="0"/>
          </a:p>
        </p:txBody>
      </p:sp>
      <p:sp>
        <p:nvSpPr>
          <p:cNvPr id="13" name="圆角矩形 12"/>
          <p:cNvSpPr/>
          <p:nvPr/>
        </p:nvSpPr>
        <p:spPr>
          <a:xfrm>
            <a:off x="8826909" y="3122759"/>
            <a:ext cx="2869222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Change the voice</a:t>
            </a:r>
            <a:endParaRPr lang="zh-CN" altLang="en-US" sz="28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1965279" y="1338347"/>
            <a:ext cx="2223900" cy="76265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Use synonyms</a:t>
            </a:r>
            <a:endParaRPr lang="zh-CN" altLang="en-US" sz="28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4426847" y="1337480"/>
            <a:ext cx="2124078" cy="69315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occurred</a:t>
            </a:r>
            <a:endParaRPr lang="zh-CN" altLang="en-US" sz="28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7123450" y="3079216"/>
            <a:ext cx="669814" cy="669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圆角矩形 16"/>
          <p:cNvSpPr/>
          <p:nvPr/>
        </p:nvSpPr>
        <p:spPr>
          <a:xfrm>
            <a:off x="7123450" y="3209668"/>
            <a:ext cx="1562813" cy="65848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struck</a:t>
            </a:r>
            <a:endParaRPr lang="zh-CN" altLang="en-US" sz="28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3850479" y="2612571"/>
            <a:ext cx="1650435" cy="2396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3" grpId="0" animBg="1"/>
      <p:bldP spid="14" grpId="0" animBg="1"/>
      <p:bldP spid="15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8174" y="281608"/>
            <a:ext cx="11595652" cy="6294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75340" y="4401183"/>
            <a:ext cx="11172974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eaLnBrk="1" hangingPunct="1"/>
            <a:r>
              <a:rPr lang="en-US" altLang="zh-CN" sz="3200" dirty="0" smtClean="0">
                <a:latin typeface="Comic Sans MS" panose="030F0702030302020204" pitchFamily="66" charset="0"/>
                <a:sym typeface="+mn-ea"/>
              </a:rPr>
              <a:t>One possible version:</a:t>
            </a:r>
            <a:endParaRPr lang="en-US" altLang="zh-CN" sz="3200" dirty="0" smtClean="0">
              <a:latin typeface="Comic Sans MS" panose="030F0702030302020204" pitchFamily="66" charset="0"/>
              <a:sym typeface="+mn-ea"/>
            </a:endParaRPr>
          </a:p>
          <a:p>
            <a:pPr lvl="0" eaLnBrk="1" hangingPunct="1"/>
            <a:r>
              <a:rPr lang="en-US" altLang="zh-CN" sz="3200" dirty="0" smtClean="0">
                <a:latin typeface="Comic Sans MS" panose="030F0702030302020204" pitchFamily="66" charset="0"/>
                <a:sym typeface="+mn-ea"/>
              </a:rPr>
              <a:t>More than 400,000 people were dead or injured.</a:t>
            </a:r>
            <a:endParaRPr lang="en-US" altLang="zh-CN" sz="3200" dirty="0"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53990" y="1582720"/>
            <a:ext cx="106099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Para2.</a:t>
            </a:r>
            <a:endParaRPr lang="en-US" altLang="zh-CN" sz="3200" b="1" dirty="0" smtClean="0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r>
              <a:rPr lang="en-US" altLang="zh-CN" sz="3200" b="1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The number of people who were killed or badly injured in the quake was more than 400,000.</a:t>
            </a:r>
            <a:endParaRPr lang="zh-CN" altLang="en-US" sz="3200" dirty="0"/>
          </a:p>
        </p:txBody>
      </p:sp>
      <p:sp>
        <p:nvSpPr>
          <p:cNvPr id="8" name="圆角矩形 7"/>
          <p:cNvSpPr/>
          <p:nvPr/>
        </p:nvSpPr>
        <p:spPr>
          <a:xfrm>
            <a:off x="6687403" y="3129780"/>
            <a:ext cx="4708477" cy="114197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Change the sentence pattern</a:t>
            </a:r>
            <a:endParaRPr lang="zh-CN" altLang="en-US" sz="28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7155543" y="2627086"/>
            <a:ext cx="1224182" cy="2131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圆角矩形 11"/>
          <p:cNvSpPr/>
          <p:nvPr/>
        </p:nvSpPr>
        <p:spPr>
          <a:xfrm>
            <a:off x="7220605" y="1528773"/>
            <a:ext cx="1399942" cy="65314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dead</a:t>
            </a:r>
            <a:endParaRPr lang="zh-CN" altLang="en-US" sz="28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</p:txBody>
      </p:sp>
      <p:sp>
        <p:nvSpPr>
          <p:cNvPr id="13" name="TextBox 1"/>
          <p:cNvSpPr/>
          <p:nvPr/>
        </p:nvSpPr>
        <p:spPr>
          <a:xfrm>
            <a:off x="290286" y="246743"/>
            <a:ext cx="11651505" cy="1015663"/>
          </a:xfrm>
          <a:prstGeom prst="rect">
            <a:avLst/>
          </a:prstGeom>
          <a:noFill/>
          <a:ln>
            <a:noFill/>
            <a:bevel/>
          </a:ln>
        </p:spPr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r>
              <a:rPr lang="en-US" altLang="zh-CN" sz="3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(3). Rewrite </a:t>
            </a:r>
            <a:r>
              <a:rPr lang="en-US" altLang="zh-CN" sz="3000" dirty="0">
                <a:solidFill>
                  <a:srgbClr val="0070C0"/>
                </a:solidFill>
                <a:latin typeface="Comic Sans MS" panose="030F0702030302020204" pitchFamily="66" charset="0"/>
              </a:rPr>
              <a:t>the main </a:t>
            </a:r>
            <a:r>
              <a:rPr lang="en-US" altLang="zh-CN" sz="3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points of </a:t>
            </a:r>
            <a:r>
              <a:rPr lang="en-US" altLang="zh-CN" sz="3000" dirty="0">
                <a:solidFill>
                  <a:srgbClr val="0070C0"/>
                </a:solidFill>
                <a:latin typeface="Comic Sans MS" panose="030F0702030302020204" pitchFamily="66" charset="0"/>
              </a:rPr>
              <a:t>each </a:t>
            </a:r>
            <a:r>
              <a:rPr lang="en-US" altLang="zh-CN" sz="3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paragraph</a:t>
            </a:r>
            <a:r>
              <a:rPr lang="en-US" altLang="zh-CN" sz="3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(in your own words as possible as you can)</a:t>
            </a:r>
            <a:r>
              <a:rPr lang="en-US" altLang="zh-CN" sz="3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en-US" altLang="zh-CN" sz="3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8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8174" y="281608"/>
            <a:ext cx="11595652" cy="6294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75339" y="4401183"/>
            <a:ext cx="8699289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eaLnBrk="1" hangingPunct="1"/>
            <a:r>
              <a:rPr lang="en-US" altLang="zh-CN" sz="3200" dirty="0" smtClean="0">
                <a:latin typeface="Comic Sans MS" panose="030F0702030302020204" pitchFamily="66" charset="0"/>
                <a:sym typeface="+mn-ea"/>
              </a:rPr>
              <a:t>One possible version:</a:t>
            </a:r>
            <a:endParaRPr lang="en-US" altLang="zh-CN" sz="3200" dirty="0" smtClean="0">
              <a:latin typeface="Comic Sans MS" panose="030F0702030302020204" pitchFamily="66" charset="0"/>
              <a:sym typeface="+mn-ea"/>
            </a:endParaRPr>
          </a:p>
          <a:p>
            <a:pPr lvl="0" eaLnBrk="1" hangingPunct="1"/>
            <a:r>
              <a:rPr lang="en-US" altLang="zh-CN" sz="3200" dirty="0" smtClean="0">
                <a:latin typeface="Comic Sans MS" panose="030F0702030302020204" pitchFamily="66" charset="0"/>
              </a:rPr>
              <a:t>The city was nearly/almost ruined.</a:t>
            </a:r>
            <a:endParaRPr lang="en-US" altLang="zh-CN" sz="3200" dirty="0" smtClean="0"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06693" y="1771906"/>
            <a:ext cx="106099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Para3.</a:t>
            </a:r>
            <a:endParaRPr lang="en-US" altLang="zh-CN" sz="3200" b="1" dirty="0" smtClean="0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r>
              <a:rPr lang="en-US" altLang="zh-CN" sz="3200" b="1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Nearly everything in the city was destroyed.</a:t>
            </a:r>
            <a:endParaRPr lang="zh-CN" altLang="en-US" sz="3200" dirty="0"/>
          </a:p>
        </p:txBody>
      </p:sp>
      <p:sp>
        <p:nvSpPr>
          <p:cNvPr id="8" name="圆角矩形 7"/>
          <p:cNvSpPr/>
          <p:nvPr/>
        </p:nvSpPr>
        <p:spPr>
          <a:xfrm>
            <a:off x="4605166" y="2930619"/>
            <a:ext cx="2464374" cy="64989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Change the subject</a:t>
            </a:r>
            <a:endParaRPr lang="zh-CN" altLang="en-US" sz="28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838656" y="2844800"/>
            <a:ext cx="1265915" cy="1114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圆角矩形 12"/>
          <p:cNvSpPr/>
          <p:nvPr/>
        </p:nvSpPr>
        <p:spPr>
          <a:xfrm>
            <a:off x="769249" y="2934051"/>
            <a:ext cx="1721576" cy="69315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almost</a:t>
            </a:r>
            <a:endParaRPr lang="zh-CN" altLang="en-US" sz="28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7719402" y="2808600"/>
            <a:ext cx="1806735" cy="3127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圆角矩形 13"/>
          <p:cNvSpPr/>
          <p:nvPr/>
        </p:nvSpPr>
        <p:spPr>
          <a:xfrm>
            <a:off x="7719402" y="2931996"/>
            <a:ext cx="1721576" cy="69315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ruined</a:t>
            </a:r>
            <a:endParaRPr lang="zh-CN" altLang="en-US" sz="28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</p:txBody>
      </p:sp>
      <p:sp>
        <p:nvSpPr>
          <p:cNvPr id="15" name="TextBox 1"/>
          <p:cNvSpPr/>
          <p:nvPr/>
        </p:nvSpPr>
        <p:spPr>
          <a:xfrm>
            <a:off x="290286" y="246743"/>
            <a:ext cx="11651505" cy="1015663"/>
          </a:xfrm>
          <a:prstGeom prst="rect">
            <a:avLst/>
          </a:prstGeom>
          <a:noFill/>
          <a:ln>
            <a:noFill/>
            <a:bevel/>
          </a:ln>
        </p:spPr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r>
              <a:rPr lang="en-US" altLang="zh-CN" sz="3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(3). Rewrite </a:t>
            </a:r>
            <a:r>
              <a:rPr lang="en-US" altLang="zh-CN" sz="3000" dirty="0">
                <a:solidFill>
                  <a:srgbClr val="0070C0"/>
                </a:solidFill>
                <a:latin typeface="Comic Sans MS" panose="030F0702030302020204" pitchFamily="66" charset="0"/>
              </a:rPr>
              <a:t>the main </a:t>
            </a:r>
            <a:r>
              <a:rPr lang="en-US" altLang="zh-CN" sz="3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points of </a:t>
            </a:r>
            <a:r>
              <a:rPr lang="en-US" altLang="zh-CN" sz="3000" dirty="0">
                <a:solidFill>
                  <a:srgbClr val="0070C0"/>
                </a:solidFill>
                <a:latin typeface="Comic Sans MS" panose="030F0702030302020204" pitchFamily="66" charset="0"/>
              </a:rPr>
              <a:t>each </a:t>
            </a:r>
            <a:r>
              <a:rPr lang="en-US" altLang="zh-CN" sz="3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paragraph</a:t>
            </a:r>
            <a:r>
              <a:rPr lang="en-US" altLang="zh-CN" sz="3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(in your own words as possible as you can)</a:t>
            </a:r>
            <a:r>
              <a:rPr lang="en-US" altLang="zh-CN" sz="3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en-US" altLang="zh-CN" sz="3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8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8174" y="281608"/>
            <a:ext cx="11595652" cy="6294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04967" y="4401183"/>
            <a:ext cx="11243347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eaLnBrk="1" hangingPunct="1"/>
            <a:r>
              <a:rPr lang="en-US" altLang="zh-CN" sz="3200" dirty="0" smtClean="0">
                <a:latin typeface="Comic Sans MS" panose="030F0702030302020204" pitchFamily="66" charset="0"/>
                <a:sym typeface="+mn-ea"/>
              </a:rPr>
              <a:t>One possible version:</a:t>
            </a:r>
            <a:endParaRPr lang="en-US" altLang="zh-CN" sz="3200" dirty="0" smtClean="0">
              <a:latin typeface="Comic Sans MS" panose="030F0702030302020204" pitchFamily="66" charset="0"/>
              <a:sym typeface="+mn-ea"/>
            </a:endParaRPr>
          </a:p>
          <a:p>
            <a:r>
              <a:rPr lang="en-US" altLang="zh-CN" sz="3200" dirty="0" smtClean="0">
                <a:latin typeface="Comic Sans MS" panose="030F0702030302020204" pitchFamily="66" charset="0"/>
              </a:rPr>
              <a:t>Soldiers and medical workers arrived and started rescuing and rebuilding work right after the quakes.</a:t>
            </a:r>
            <a:endParaRPr lang="en-US" altLang="zh-CN" sz="3200" dirty="0" smtClean="0">
              <a:latin typeface="Comic Sans MS" panose="030F0702030302020204" pitchFamily="66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87766" y="1559033"/>
            <a:ext cx="111647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Para4.</a:t>
            </a:r>
            <a:endParaRPr lang="en-US" altLang="zh-CN" sz="3200" b="1" dirty="0" smtClean="0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r>
              <a:rPr lang="en-US" altLang="zh-CN" sz="3200" b="1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Soldiers and medical workers came and began rescuing and rebuilding the city soon after the quakes.</a:t>
            </a:r>
            <a:endParaRPr lang="en-US" altLang="zh-CN" sz="3200" b="1" dirty="0" smtClean="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3559425" y="1300447"/>
            <a:ext cx="2130174" cy="78765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Use synonyms</a:t>
            </a:r>
            <a:endParaRPr lang="zh-CN" altLang="en-US" sz="28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8648513" y="2582293"/>
            <a:ext cx="993228" cy="1576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圆角矩形 17"/>
          <p:cNvSpPr/>
          <p:nvPr/>
        </p:nvSpPr>
        <p:spPr>
          <a:xfrm>
            <a:off x="6293945" y="1284791"/>
            <a:ext cx="1732455" cy="64989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arrived</a:t>
            </a:r>
            <a:endParaRPr lang="zh-CN" altLang="en-US" sz="2800" b="1" dirty="0" smtClean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6564628" y="2556680"/>
            <a:ext cx="1013779" cy="15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圆角矩形 16"/>
          <p:cNvSpPr/>
          <p:nvPr/>
        </p:nvSpPr>
        <p:spPr>
          <a:xfrm>
            <a:off x="8536402" y="1292050"/>
            <a:ext cx="1828800" cy="64989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started</a:t>
            </a:r>
            <a:endParaRPr lang="zh-CN" altLang="en-US" sz="2800" b="1" dirty="0" smtClean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</p:txBody>
      </p:sp>
      <p:sp>
        <p:nvSpPr>
          <p:cNvPr id="11" name="TextBox 1"/>
          <p:cNvSpPr/>
          <p:nvPr/>
        </p:nvSpPr>
        <p:spPr>
          <a:xfrm>
            <a:off x="290286" y="246743"/>
            <a:ext cx="11651505" cy="1015663"/>
          </a:xfrm>
          <a:prstGeom prst="rect">
            <a:avLst/>
          </a:prstGeom>
          <a:noFill/>
          <a:ln>
            <a:noFill/>
            <a:bevel/>
          </a:ln>
        </p:spPr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r>
              <a:rPr lang="en-US" altLang="zh-CN" sz="3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(3). Rewrite </a:t>
            </a:r>
            <a:r>
              <a:rPr lang="en-US" altLang="zh-CN" sz="3000" dirty="0">
                <a:solidFill>
                  <a:srgbClr val="0070C0"/>
                </a:solidFill>
                <a:latin typeface="Comic Sans MS" panose="030F0702030302020204" pitchFamily="66" charset="0"/>
              </a:rPr>
              <a:t>the main </a:t>
            </a:r>
            <a:r>
              <a:rPr lang="en-US" altLang="zh-CN" sz="3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points of </a:t>
            </a:r>
            <a:r>
              <a:rPr lang="en-US" altLang="zh-CN" sz="3000" dirty="0">
                <a:solidFill>
                  <a:srgbClr val="0070C0"/>
                </a:solidFill>
                <a:latin typeface="Comic Sans MS" panose="030F0702030302020204" pitchFamily="66" charset="0"/>
              </a:rPr>
              <a:t>each </a:t>
            </a:r>
            <a:r>
              <a:rPr lang="en-US" altLang="zh-CN" sz="3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paragraph</a:t>
            </a:r>
            <a:r>
              <a:rPr lang="en-US" altLang="zh-CN" sz="3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(in your own words as possible as you can)</a:t>
            </a:r>
            <a:r>
              <a:rPr lang="en-US" altLang="zh-CN" sz="3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en-US" altLang="zh-CN" sz="3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3" grpId="0" animBg="1"/>
      <p:bldP spid="18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8174" y="281608"/>
            <a:ext cx="11595652" cy="6294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75340" y="4401183"/>
            <a:ext cx="11172974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eaLnBrk="1" hangingPunct="1"/>
            <a:r>
              <a:rPr lang="en-US" altLang="zh-CN" sz="3200" dirty="0" smtClean="0">
                <a:latin typeface="Comic Sans MS" panose="030F0702030302020204" pitchFamily="66" charset="0"/>
                <a:sym typeface="+mn-ea"/>
              </a:rPr>
              <a:t>One possible version:</a:t>
            </a:r>
            <a:endParaRPr lang="en-US" altLang="zh-CN" sz="3200" dirty="0" smtClean="0">
              <a:latin typeface="Comic Sans MS" panose="030F0702030302020204" pitchFamily="66" charset="0"/>
              <a:sym typeface="+mn-ea"/>
            </a:endParaRPr>
          </a:p>
          <a:p>
            <a:pPr lvl="0" eaLnBrk="1" hangingPunct="1"/>
            <a:r>
              <a:rPr lang="en-US" altLang="zh-CN" sz="3200" dirty="0" smtClean="0">
                <a:latin typeface="Comic Sans MS" panose="030F0702030302020204" pitchFamily="66" charset="0"/>
              </a:rPr>
              <a:t>Because of the government’s support and the people's efforts, we built a new Tangshan .</a:t>
            </a:r>
            <a:endParaRPr lang="en-US" altLang="zh-CN" sz="3200" dirty="0" smtClean="0"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33273" y="1771907"/>
            <a:ext cx="110228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Para5.</a:t>
            </a:r>
            <a:endParaRPr lang="en-US" altLang="zh-CN" sz="3200" b="1" dirty="0" smtClean="0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r>
              <a:rPr lang="en-US" altLang="zh-CN" sz="3200" b="1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With strong support from the government and the tireless efforts of the city's people, a new Tangshan was built upon the earthquake ruins.</a:t>
            </a:r>
            <a:endParaRPr lang="zh-CN" altLang="en-US" sz="3200" dirty="0"/>
          </a:p>
        </p:txBody>
      </p:sp>
      <p:cxnSp>
        <p:nvCxnSpPr>
          <p:cNvPr id="11" name="直接连接符 10"/>
          <p:cNvCxnSpPr/>
          <p:nvPr/>
        </p:nvCxnSpPr>
        <p:spPr>
          <a:xfrm>
            <a:off x="723331" y="2798586"/>
            <a:ext cx="8038532" cy="2937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圆角矩形 11"/>
          <p:cNvSpPr/>
          <p:nvPr/>
        </p:nvSpPr>
        <p:spPr>
          <a:xfrm>
            <a:off x="2038222" y="1654846"/>
            <a:ext cx="7206019" cy="64989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with the government’s support/aid</a:t>
            </a:r>
            <a:endParaRPr lang="zh-CN" altLang="en-US" sz="2800" b="1" dirty="0" smtClean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2540587" y="3752654"/>
            <a:ext cx="2196716" cy="64989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Change the voice</a:t>
            </a:r>
            <a:endParaRPr lang="zh-CN" altLang="en-US" sz="28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</p:txBody>
      </p:sp>
      <p:sp>
        <p:nvSpPr>
          <p:cNvPr id="14" name="TextBox 1"/>
          <p:cNvSpPr/>
          <p:nvPr/>
        </p:nvSpPr>
        <p:spPr>
          <a:xfrm>
            <a:off x="290286" y="246743"/>
            <a:ext cx="11651505" cy="1015663"/>
          </a:xfrm>
          <a:prstGeom prst="rect">
            <a:avLst/>
          </a:prstGeom>
          <a:noFill/>
          <a:ln>
            <a:noFill/>
            <a:bevel/>
          </a:ln>
        </p:spPr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r>
              <a:rPr lang="en-US" altLang="zh-CN" sz="3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(3). Rewrite </a:t>
            </a:r>
            <a:r>
              <a:rPr lang="en-US" altLang="zh-CN" sz="3000" dirty="0">
                <a:solidFill>
                  <a:srgbClr val="0070C0"/>
                </a:solidFill>
                <a:latin typeface="Comic Sans MS" panose="030F0702030302020204" pitchFamily="66" charset="0"/>
              </a:rPr>
              <a:t>the main </a:t>
            </a:r>
            <a:r>
              <a:rPr lang="en-US" altLang="zh-CN" sz="3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points of </a:t>
            </a:r>
            <a:r>
              <a:rPr lang="en-US" altLang="zh-CN" sz="3000" dirty="0">
                <a:solidFill>
                  <a:srgbClr val="0070C0"/>
                </a:solidFill>
                <a:latin typeface="Comic Sans MS" panose="030F0702030302020204" pitchFamily="66" charset="0"/>
              </a:rPr>
              <a:t>each </a:t>
            </a:r>
            <a:r>
              <a:rPr lang="en-US" altLang="zh-CN" sz="3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paragraph</a:t>
            </a:r>
            <a:r>
              <a:rPr lang="en-US" altLang="zh-CN" sz="3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(in your own words as possible as you can)</a:t>
            </a:r>
            <a:r>
              <a:rPr lang="en-US" altLang="zh-CN" sz="3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en-US" altLang="zh-CN" sz="3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685502" y="3825265"/>
            <a:ext cx="1702856" cy="874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8153102" y="3368065"/>
            <a:ext cx="3022898" cy="1376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8174" y="281608"/>
            <a:ext cx="11595652" cy="6576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s</a:t>
            </a:r>
            <a:endParaRPr lang="zh-CN" altLang="en-US" dirty="0"/>
          </a:p>
        </p:txBody>
      </p:sp>
      <p:sp>
        <p:nvSpPr>
          <p:cNvPr id="12" name="文本框 2"/>
          <p:cNvSpPr/>
          <p:nvPr/>
        </p:nvSpPr>
        <p:spPr>
          <a:xfrm>
            <a:off x="613354" y="1760938"/>
            <a:ext cx="8313216" cy="4899803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</a:ln>
        </p:spPr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eaLnBrk="1" hangingPunct="1">
              <a:lnSpc>
                <a:spcPct val="110000"/>
              </a:lnSpc>
            </a:pPr>
            <a:r>
              <a:rPr lang="en-US" altLang="zh-CN" sz="28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sym typeface="+mn-ea"/>
              </a:rPr>
              <a:t>Strange things occurred in the countryside before the earthquake</a:t>
            </a:r>
            <a:r>
              <a:rPr lang="en-US" altLang="zh-CN" sz="2800" dirty="0" smtClean="0">
                <a:latin typeface="Comic Sans MS" panose="030F0702030302020204" pitchFamily="66" charset="0"/>
                <a:sym typeface="+mn-ea"/>
              </a:rPr>
              <a:t>.</a:t>
            </a:r>
            <a:r>
              <a:rPr lang="en-US" altLang="zh-CN" sz="28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sym typeface="+mn-ea"/>
              </a:rPr>
              <a:t>       on  28 July 1976, Tangshan  was hit by an earthquake </a:t>
            </a:r>
            <a:r>
              <a:rPr sz="2800" dirty="0" smtClean="0">
                <a:latin typeface="Comic Sans MS" panose="030F0702030302020204" pitchFamily="66" charset="0"/>
                <a:sym typeface="+mn-ea"/>
              </a:rPr>
              <a:t>. 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sym typeface="+mn-ea"/>
              </a:rPr>
              <a:t>More </a:t>
            </a:r>
            <a:r>
              <a:rPr lang="en-US" altLang="zh-CN" sz="28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sym typeface="+mn-ea"/>
              </a:rPr>
              <a:t> than  400,000  people were 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sym typeface="+mn-ea"/>
              </a:rPr>
              <a:t>dead </a:t>
            </a:r>
            <a:r>
              <a:rPr lang="en-US" altLang="zh-CN" sz="28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sym typeface="+mn-ea"/>
              </a:rPr>
              <a:t>or 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sym typeface="+mn-ea"/>
              </a:rPr>
              <a:t>injured. </a:t>
            </a:r>
            <a:r>
              <a:rPr lang="en-US" altLang="zh-CN" sz="28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sym typeface="+mn-ea"/>
              </a:rPr>
              <a:t>And  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sym typeface="+mn-ea"/>
              </a:rPr>
              <a:t>t</a:t>
            </a:r>
            <a:r>
              <a:rPr sz="28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sym typeface="+mn-ea"/>
              </a:rPr>
              <a:t>he city was  nearly 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sym typeface="+mn-ea"/>
              </a:rPr>
              <a:t>ruin</a:t>
            </a:r>
            <a:r>
              <a:rPr sz="28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sym typeface="+mn-ea"/>
              </a:rPr>
              <a:t>ed</a:t>
            </a:r>
            <a:r>
              <a:rPr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sym typeface="+mn-ea"/>
              </a:rPr>
              <a:t>.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sym typeface="+mn-ea"/>
              </a:rPr>
              <a:t>   </a:t>
            </a:r>
            <a:r>
              <a:rPr lang="en-US" sz="2800" dirty="0" smtClean="0">
                <a:latin typeface="Comic Sans MS" panose="030F0702030302020204" pitchFamily="66" charset="0"/>
                <a:sym typeface="+mn-ea"/>
              </a:rPr>
              <a:t>           </a:t>
            </a:r>
            <a:endParaRPr lang="en-US" sz="2800" dirty="0" smtClean="0">
              <a:latin typeface="Comic Sans MS" panose="030F0702030302020204" pitchFamily="66" charset="0"/>
              <a:sym typeface="+mn-ea"/>
            </a:endParaRPr>
          </a:p>
          <a:p>
            <a:pPr eaLnBrk="1" hangingPunct="1">
              <a:lnSpc>
                <a:spcPct val="110000"/>
              </a:lnSpc>
            </a:pPr>
            <a:r>
              <a:rPr lang="en-US" sz="2800" dirty="0" smtClean="0">
                <a:latin typeface="Comic Sans MS" panose="030F0702030302020204" pitchFamily="66" charset="0"/>
                <a:sym typeface="+mn-ea"/>
              </a:rPr>
              <a:t>           s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oldiers  and  medical  workers arrived and started rescuing and rebuilding work right after the quakes</a:t>
            </a:r>
            <a:r>
              <a:rPr lang="en-US" altLang="zh-CN" sz="2800" dirty="0">
                <a:latin typeface="Comic Sans MS" panose="030F0702030302020204" pitchFamily="66" charset="0"/>
              </a:rPr>
              <a:t>. Because of the government’s support and the people's efforts, we 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have built </a:t>
            </a:r>
            <a:r>
              <a:rPr lang="en-US" altLang="zh-CN" sz="2800" dirty="0">
                <a:latin typeface="Comic Sans MS" panose="030F0702030302020204" pitchFamily="66" charset="0"/>
              </a:rPr>
              <a:t>a new Tangshan </a:t>
            </a:r>
            <a:r>
              <a:rPr lang="en-US" altLang="zh-CN" sz="2800" dirty="0" smtClean="0">
                <a:latin typeface="Comic Sans MS" panose="030F0702030302020204" pitchFamily="66" charset="0"/>
                <a:sym typeface="+mn-ea"/>
              </a:rPr>
              <a:t>.</a:t>
            </a:r>
            <a:endParaRPr lang="en-US" altLang="zh-CN" sz="2800" dirty="0"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34" name="TextBox 1"/>
          <p:cNvSpPr/>
          <p:nvPr/>
        </p:nvSpPr>
        <p:spPr>
          <a:xfrm>
            <a:off x="202497" y="281608"/>
            <a:ext cx="11862123" cy="553998"/>
          </a:xfrm>
          <a:prstGeom prst="rect">
            <a:avLst/>
          </a:prstGeom>
          <a:noFill/>
          <a:ln>
            <a:noFill/>
            <a:bevel/>
          </a:ln>
        </p:spPr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3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(4). Organize the ideas, using conjunctions </a:t>
            </a:r>
            <a:r>
              <a:rPr lang="en-US" altLang="zh-CN" sz="3000" dirty="0">
                <a:solidFill>
                  <a:srgbClr val="0070C0"/>
                </a:solidFill>
                <a:latin typeface="Comic Sans MS" panose="030F0702030302020204" pitchFamily="66" charset="0"/>
              </a:rPr>
              <a:t>if necessary. </a:t>
            </a:r>
            <a:endParaRPr lang="en-US" altLang="zh-CN" sz="3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27484" y="1078173"/>
            <a:ext cx="2725426" cy="52322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Sample writing</a:t>
            </a:r>
            <a:endParaRPr lang="zh-CN" altLang="en-US" sz="2800" b="1" dirty="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2" name="矩形标注 1"/>
          <p:cNvSpPr/>
          <p:nvPr/>
        </p:nvSpPr>
        <p:spPr>
          <a:xfrm>
            <a:off x="9189606" y="1339783"/>
            <a:ext cx="1567275" cy="1225799"/>
          </a:xfrm>
          <a:prstGeom prst="wedgeRectCallout">
            <a:avLst>
              <a:gd name="adj1" fmla="val -101078"/>
              <a:gd name="adj2" fmla="val 55803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Date</a:t>
            </a:r>
            <a:endParaRPr lang="en-US" altLang="zh-CN" sz="2800" b="1" dirty="0" smtClean="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pitchFamily="34" charset="-122"/>
            </a:endParaRPr>
          </a:p>
          <a:p>
            <a:pPr algn="ctr"/>
            <a:r>
              <a:rPr lang="en-US" altLang="zh-CN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Event</a:t>
            </a:r>
            <a:endParaRPr lang="en-US" altLang="zh-CN" sz="2800" b="1" dirty="0" smtClean="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pitchFamily="34" charset="-122"/>
            </a:endParaRPr>
          </a:p>
          <a:p>
            <a:pPr algn="ctr"/>
            <a:r>
              <a:rPr lang="en-US" altLang="zh-CN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Place</a:t>
            </a:r>
            <a:endParaRPr lang="zh-CN" altLang="en-US" sz="2800" b="1" dirty="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pitchFamily="34" charset="-122"/>
            </a:endParaRPr>
          </a:p>
        </p:txBody>
      </p:sp>
      <p:sp>
        <p:nvSpPr>
          <p:cNvPr id="8" name="矩形标注 7"/>
          <p:cNvSpPr/>
          <p:nvPr/>
        </p:nvSpPr>
        <p:spPr>
          <a:xfrm>
            <a:off x="9241751" y="3179927"/>
            <a:ext cx="1362557" cy="822277"/>
          </a:xfrm>
          <a:prstGeom prst="wedgeRectCallout">
            <a:avLst>
              <a:gd name="adj1" fmla="val -88711"/>
              <a:gd name="adj2" fmla="val 3878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Effect</a:t>
            </a:r>
            <a:endParaRPr lang="en-US" altLang="zh-CN" sz="2800" b="1" dirty="0" smtClean="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pitchFamily="34" charset="-122"/>
            </a:endParaRPr>
          </a:p>
        </p:txBody>
      </p:sp>
      <p:sp>
        <p:nvSpPr>
          <p:cNvPr id="9" name="矩形标注 8"/>
          <p:cNvSpPr/>
          <p:nvPr/>
        </p:nvSpPr>
        <p:spPr>
          <a:xfrm>
            <a:off x="9241751" y="4878159"/>
            <a:ext cx="1812936" cy="822277"/>
          </a:xfrm>
          <a:prstGeom prst="wedgeRectCallout">
            <a:avLst>
              <a:gd name="adj1" fmla="val -92717"/>
              <a:gd name="adj2" fmla="val 1388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Following events</a:t>
            </a:r>
            <a:endParaRPr lang="en-US" altLang="zh-CN" sz="2800" b="1" dirty="0" smtClean="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809251" y="2297151"/>
            <a:ext cx="10438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Comic Sans MS" panose="030F0702030302020204" pitchFamily="66" charset="0"/>
                <a:sym typeface="+mn-ea"/>
              </a:rPr>
              <a:t>Then,</a:t>
            </a:r>
            <a:endParaRPr lang="zh-CN" altLang="en-US" sz="2400" b="1" dirty="0"/>
          </a:p>
        </p:txBody>
      </p:sp>
      <p:sp>
        <p:nvSpPr>
          <p:cNvPr id="14" name="矩形 13"/>
          <p:cNvSpPr/>
          <p:nvPr/>
        </p:nvSpPr>
        <p:spPr>
          <a:xfrm>
            <a:off x="711144" y="4144221"/>
            <a:ext cx="15648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  <a:sym typeface="+mn-ea"/>
              </a:rPr>
              <a:t>However,</a:t>
            </a:r>
            <a:endParaRPr lang="zh-CN" altLang="en-US" sz="2400" b="1" dirty="0"/>
          </a:p>
        </p:txBody>
      </p:sp>
      <p:pic>
        <p:nvPicPr>
          <p:cNvPr id="3" name="图片 2" descr="水印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2" grpId="0" animBg="1"/>
      <p:bldP spid="8" grpId="0" animBg="1"/>
      <p:bldP spid="9" grpId="0" animBg="1"/>
      <p:bldP spid="1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图片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0834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56" y="186146"/>
            <a:ext cx="11784330" cy="1352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1316446" y="440781"/>
            <a:ext cx="9910445" cy="76835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400" b="1" i="0" u="none" strike="noStrike" kern="1200" cap="none" spc="225" normalizeH="0" baseline="0" noProof="1">
                <a:ln>
                  <a:solidFill>
                    <a:sysClr val="window" lastClr="FFFFFF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Comic Sans MS" panose="030F0702030302020204" pitchFamily="66" charset="0"/>
                <a:sym typeface="微软雅黑" panose="020B0503020204020204" pitchFamily="34" charset="-122"/>
              </a:rPr>
              <a:t>Summary:What have we learnt?</a:t>
            </a:r>
            <a:endParaRPr kumimoji="0" lang="en-US" altLang="zh-CN" sz="4400" b="1" i="0" u="none" strike="noStrike" kern="1200" cap="none" spc="225" normalizeH="0" baseline="0" noProof="1">
              <a:ln>
                <a:solidFill>
                  <a:sysClr val="window" lastClr="FFFFFF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Comic Sans MS" panose="030F0702030302020204" pitchFamily="66" charset="0"/>
              <a:sym typeface="微软雅黑" panose="020B0503020204020204" pitchFamily="34" charset="-122"/>
            </a:endParaRPr>
          </a:p>
        </p:txBody>
      </p:sp>
      <p:sp>
        <p:nvSpPr>
          <p:cNvPr id="2" name="流程图: 可选过程 1"/>
          <p:cNvSpPr/>
          <p:nvPr/>
        </p:nvSpPr>
        <p:spPr>
          <a:xfrm>
            <a:off x="523784" y="1536700"/>
            <a:ext cx="3507105" cy="1712595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81841" y="1683838"/>
            <a:ext cx="38754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latin typeface="Book Antiqua" panose="02040602050305030304" pitchFamily="18" charset="0"/>
                <a:ea typeface="宋体" panose="02010600030101010101" pitchFamily="2" charset="-122"/>
                <a:cs typeface="Book Antiqua" panose="02040602050305030304" pitchFamily="18" charset="0"/>
              </a:rPr>
              <a:t>s</a:t>
            </a:r>
            <a:r>
              <a:rPr lang="en-US" altLang="zh-CN" sz="3200" b="1" smtClean="0">
                <a:latin typeface="Book Antiqua" panose="02040602050305030304" pitchFamily="18" charset="0"/>
                <a:ea typeface="宋体" panose="02010600030101010101" pitchFamily="2" charset="-122"/>
                <a:cs typeface="Book Antiqua" panose="02040602050305030304" pitchFamily="18" charset="0"/>
              </a:rPr>
              <a:t>tructure and </a:t>
            </a:r>
            <a:endParaRPr lang="en-US" altLang="zh-CN" sz="3200" b="1" smtClean="0">
              <a:latin typeface="Book Antiqua" panose="02040602050305030304" pitchFamily="18" charset="0"/>
              <a:ea typeface="宋体" panose="02010600030101010101" pitchFamily="2" charset="-122"/>
              <a:cs typeface="Book Antiqua" panose="02040602050305030304" pitchFamily="18" charset="0"/>
            </a:endParaRPr>
          </a:p>
          <a:p>
            <a:r>
              <a:rPr lang="en-US" altLang="zh-CN" sz="3200" b="1" smtClean="0">
                <a:latin typeface="Book Antiqua" panose="02040602050305030304" pitchFamily="18" charset="0"/>
                <a:ea typeface="宋体" panose="02010600030101010101" pitchFamily="2" charset="-122"/>
                <a:cs typeface="Book Antiqua" panose="02040602050305030304" pitchFamily="18" charset="0"/>
              </a:rPr>
              <a:t>main </a:t>
            </a:r>
            <a:r>
              <a:rPr lang="en-US" altLang="zh-CN" sz="3200" b="1" dirty="0" smtClean="0">
                <a:latin typeface="Book Antiqua" panose="02040602050305030304" pitchFamily="18" charset="0"/>
                <a:ea typeface="宋体" panose="02010600030101010101" pitchFamily="2" charset="-122"/>
                <a:cs typeface="Book Antiqua" panose="02040602050305030304" pitchFamily="18" charset="0"/>
              </a:rPr>
              <a:t>points of a news report</a:t>
            </a:r>
            <a:endParaRPr lang="en-US" altLang="zh-CN" sz="3200" b="1" dirty="0">
              <a:latin typeface="Book Antiqua" panose="02040602050305030304" pitchFamily="18" charset="0"/>
              <a:ea typeface="宋体" panose="02010600030101010101" pitchFamily="2" charset="-122"/>
              <a:cs typeface="Book Antiqua" panose="02040602050305030304" pitchFamily="18" charset="0"/>
            </a:endParaRPr>
          </a:p>
        </p:txBody>
      </p:sp>
      <p:sp>
        <p:nvSpPr>
          <p:cNvPr id="4" name="流程图: 可选过程 3"/>
          <p:cNvSpPr/>
          <p:nvPr/>
        </p:nvSpPr>
        <p:spPr>
          <a:xfrm>
            <a:off x="7739380" y="1536700"/>
            <a:ext cx="4011342" cy="1712595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674584" y="1679635"/>
            <a:ext cx="4198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Book Antiqua" panose="02040602050305030304" pitchFamily="18" charset="0"/>
                <a:ea typeface="宋体" panose="02010600030101010101" pitchFamily="2" charset="-122"/>
                <a:cs typeface="Book Antiqua" panose="02040602050305030304" pitchFamily="18" charset="0"/>
              </a:rPr>
              <a:t>the rules of summary </a:t>
            </a:r>
            <a:endParaRPr lang="en-US" altLang="zh-CN" sz="3200" b="1" dirty="0" smtClean="0">
              <a:latin typeface="Book Antiqua" panose="02040602050305030304" pitchFamily="18" charset="0"/>
              <a:ea typeface="宋体" panose="02010600030101010101" pitchFamily="2" charset="-122"/>
              <a:cs typeface="Book Antiqua" panose="02040602050305030304" pitchFamily="18" charset="0"/>
            </a:endParaRPr>
          </a:p>
          <a:p>
            <a:r>
              <a:rPr lang="en-US" altLang="zh-CN" sz="3200" b="1" dirty="0">
                <a:latin typeface="Book Antiqua" panose="02040602050305030304" pitchFamily="18" charset="0"/>
                <a:ea typeface="宋体" panose="02010600030101010101" pitchFamily="2" charset="-122"/>
                <a:cs typeface="Book Antiqua" panose="02040602050305030304" pitchFamily="18" charset="0"/>
              </a:rPr>
              <a:t>w</a:t>
            </a:r>
            <a:r>
              <a:rPr lang="en-US" altLang="zh-CN" sz="3200" b="1" dirty="0" smtClean="0">
                <a:latin typeface="Book Antiqua" panose="02040602050305030304" pitchFamily="18" charset="0"/>
                <a:ea typeface="宋体" panose="02010600030101010101" pitchFamily="2" charset="-122"/>
                <a:cs typeface="Book Antiqua" panose="02040602050305030304" pitchFamily="18" charset="0"/>
              </a:rPr>
              <a:t>riting and ways of paraphrasing</a:t>
            </a:r>
            <a:endParaRPr lang="en-US" altLang="zh-CN" sz="3200" b="1" dirty="0">
              <a:latin typeface="Book Antiqua" panose="02040602050305030304" pitchFamily="18" charset="0"/>
              <a:ea typeface="宋体" panose="02010600030101010101" pitchFamily="2" charset="-122"/>
              <a:cs typeface="Book Antiqua" panose="02040602050305030304" pitchFamily="18" charset="0"/>
            </a:endParaRPr>
          </a:p>
        </p:txBody>
      </p:sp>
      <p:sp>
        <p:nvSpPr>
          <p:cNvPr id="6" name="流程图: 可选过程 5"/>
          <p:cNvSpPr/>
          <p:nvPr/>
        </p:nvSpPr>
        <p:spPr>
          <a:xfrm>
            <a:off x="4303395" y="2889251"/>
            <a:ext cx="3287576" cy="1450738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377256" y="2857880"/>
            <a:ext cx="36895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Book Antiqua" panose="02040602050305030304" pitchFamily="18" charset="0"/>
                <a:ea typeface="宋体" panose="02010600030101010101" pitchFamily="2" charset="-122"/>
                <a:cs typeface="Book Antiqua" panose="02040602050305030304" pitchFamily="18" charset="0"/>
              </a:rPr>
              <a:t>         How to </a:t>
            </a:r>
            <a:endParaRPr lang="en-US" altLang="zh-CN" sz="3200" b="1" dirty="0" smtClean="0">
              <a:latin typeface="Book Antiqua" panose="02040602050305030304" pitchFamily="18" charset="0"/>
              <a:ea typeface="宋体" panose="02010600030101010101" pitchFamily="2" charset="-122"/>
              <a:cs typeface="Book Antiqua" panose="02040602050305030304" pitchFamily="18" charset="0"/>
            </a:endParaRPr>
          </a:p>
          <a:p>
            <a:r>
              <a:rPr lang="en-US" altLang="zh-CN" sz="3200" b="1" dirty="0" smtClean="0">
                <a:latin typeface="Book Antiqua" panose="02040602050305030304" pitchFamily="18" charset="0"/>
                <a:ea typeface="宋体" panose="02010600030101010101" pitchFamily="2" charset="-122"/>
                <a:cs typeface="Book Antiqua" panose="02040602050305030304" pitchFamily="18" charset="0"/>
              </a:rPr>
              <a:t>write a summary of a news report</a:t>
            </a:r>
            <a:endParaRPr lang="en-US" altLang="zh-CN" sz="3200" b="1" dirty="0">
              <a:latin typeface="Book Antiqua" panose="02040602050305030304" pitchFamily="18" charset="0"/>
              <a:ea typeface="宋体" panose="02010600030101010101" pitchFamily="2" charset="-122"/>
              <a:cs typeface="Book Antiqua" panose="02040602050305030304" pitchFamily="18" charset="0"/>
            </a:endParaRPr>
          </a:p>
        </p:txBody>
      </p:sp>
      <p:sp>
        <p:nvSpPr>
          <p:cNvPr id="9" name="右箭头 8"/>
          <p:cNvSpPr/>
          <p:nvPr/>
        </p:nvSpPr>
        <p:spPr>
          <a:xfrm rot="12120000" flipH="1" flipV="1">
            <a:off x="4039867" y="2502326"/>
            <a:ext cx="762410" cy="4000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右箭头 9"/>
          <p:cNvSpPr/>
          <p:nvPr/>
        </p:nvSpPr>
        <p:spPr>
          <a:xfrm rot="19860000" flipH="1" flipV="1">
            <a:off x="6797761" y="2466363"/>
            <a:ext cx="910642" cy="4000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  <p:bldP spid="4" grpId="0" bldLvl="0" animBg="1"/>
      <p:bldP spid="5" grpId="0"/>
      <p:bldP spid="6" grpId="0" animBg="1"/>
      <p:bldP spid="7" grpId="0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8174" y="281608"/>
            <a:ext cx="11595652" cy="6294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W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168928" y="1018249"/>
            <a:ext cx="3153529" cy="2175956"/>
          </a:xfrm>
          <a:prstGeom prst="rect">
            <a:avLst/>
          </a:prstGeom>
          <a:solidFill>
            <a:srgbClr val="F9E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9098" y="1247034"/>
            <a:ext cx="2673187" cy="171838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168928" y="3612008"/>
            <a:ext cx="3153529" cy="2175956"/>
          </a:xfrm>
          <a:prstGeom prst="rect">
            <a:avLst/>
          </a:prstGeom>
          <a:solidFill>
            <a:srgbClr val="F9E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9097" y="3840794"/>
            <a:ext cx="2673187" cy="1718384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4322455" y="1247034"/>
            <a:ext cx="6427470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400" b="1" noProof="1" smtClean="0">
                <a:solidFill>
                  <a:srgbClr val="00646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Homework</a:t>
            </a:r>
            <a:endParaRPr lang="en-US" altLang="zh-CN" sz="4400" b="1" noProof="1">
              <a:solidFill>
                <a:srgbClr val="00646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TextBox 2"/>
          <p:cNvSpPr/>
          <p:nvPr/>
        </p:nvSpPr>
        <p:spPr>
          <a:xfrm>
            <a:off x="4322453" y="1814070"/>
            <a:ext cx="7571373" cy="30469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endParaRPr lang="en-US" altLang="zh-CN" sz="3200" dirty="0" smtClean="0">
              <a:latin typeface="Comic Sans MS" panose="030F0702030302020204" pitchFamily="66" charset="0"/>
            </a:endParaRPr>
          </a:p>
          <a:p>
            <a:pPr marL="0" lvl="0" indent="0" eaLnBrk="1" hangingPunct="1"/>
            <a:r>
              <a:rPr lang="en-US" altLang="zh-CN" sz="3200" dirty="0" smtClean="0">
                <a:latin typeface="Comic Sans MS" panose="030F0702030302020204" pitchFamily="66" charset="0"/>
              </a:rPr>
              <a:t>1.Review </a:t>
            </a:r>
            <a:r>
              <a:rPr lang="en-US" altLang="zh-CN" sz="3200" dirty="0">
                <a:latin typeface="Comic Sans MS" panose="030F0702030302020204" pitchFamily="66" charset="0"/>
              </a:rPr>
              <a:t>what 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you </a:t>
            </a:r>
            <a:r>
              <a:rPr lang="en-US" altLang="zh-CN" sz="3200" dirty="0">
                <a:latin typeface="Comic Sans MS" panose="030F0702030302020204" pitchFamily="66" charset="0"/>
              </a:rPr>
              <a:t>have 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learnt </a:t>
            </a:r>
            <a:r>
              <a:rPr lang="en-US" altLang="zh-CN" sz="3200" dirty="0">
                <a:latin typeface="Comic Sans MS" panose="030F0702030302020204" pitchFamily="66" charset="0"/>
              </a:rPr>
              <a:t>today.</a:t>
            </a:r>
            <a:endParaRPr lang="en-US" altLang="zh-CN" sz="3200" dirty="0">
              <a:latin typeface="Comic Sans MS" panose="030F0702030302020204" pitchFamily="66" charset="0"/>
            </a:endParaRPr>
          </a:p>
          <a:p>
            <a:pPr marL="0" lvl="0" indent="0" eaLnBrk="1" hangingPunct="1"/>
            <a:endParaRPr lang="en-US" altLang="zh-CN" sz="3200" dirty="0" smtClean="0">
              <a:latin typeface="Comic Sans MS" panose="030F0702030302020204" pitchFamily="66" charset="0"/>
            </a:endParaRPr>
          </a:p>
          <a:p>
            <a:pPr marL="0" lvl="0" indent="0" eaLnBrk="1" hangingPunct="1"/>
            <a:r>
              <a:rPr lang="en-US" altLang="zh-CN" sz="3200" dirty="0" smtClean="0">
                <a:latin typeface="Comic Sans MS" panose="030F0702030302020204" pitchFamily="66" charset="0"/>
              </a:rPr>
              <a:t>2.Read another news report and  </a:t>
            </a:r>
            <a:endParaRPr lang="en-US" altLang="zh-CN" sz="3200" dirty="0" smtClean="0">
              <a:latin typeface="Comic Sans MS" panose="030F0702030302020204" pitchFamily="66" charset="0"/>
            </a:endParaRPr>
          </a:p>
          <a:p>
            <a:pPr marL="0" lvl="0" indent="0" eaLnBrk="1" hangingPunct="1"/>
            <a:r>
              <a:rPr lang="en-US" altLang="zh-CN" sz="3200" dirty="0">
                <a:latin typeface="Comic Sans MS" panose="030F0702030302020204" pitchFamily="66" charset="0"/>
              </a:rPr>
              <a:t> 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 write </a:t>
            </a:r>
            <a:r>
              <a:rPr lang="en-US" altLang="zh-CN" sz="3200" dirty="0">
                <a:latin typeface="Comic Sans MS" panose="030F0702030302020204" pitchFamily="66" charset="0"/>
              </a:rPr>
              <a:t>a summary 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using the skills  </a:t>
            </a:r>
            <a:endParaRPr lang="en-US" altLang="zh-CN" sz="3200" dirty="0" smtClean="0">
              <a:latin typeface="Comic Sans MS" panose="030F0702030302020204" pitchFamily="66" charset="0"/>
            </a:endParaRPr>
          </a:p>
          <a:p>
            <a:pPr marL="0" lvl="0" indent="0" eaLnBrk="1" hangingPunct="1"/>
            <a:r>
              <a:rPr lang="en-US" altLang="zh-CN" sz="3200" dirty="0">
                <a:latin typeface="Comic Sans MS" panose="030F0702030302020204" pitchFamily="66" charset="0"/>
              </a:rPr>
              <a:t> 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 you learnt in class.</a:t>
            </a:r>
            <a:endParaRPr lang="en-US" altLang="zh-CN" sz="3200" dirty="0">
              <a:latin typeface="Comic Sans MS" panose="030F0702030302020204" pitchFamily="66" charset="0"/>
            </a:endParaRPr>
          </a:p>
        </p:txBody>
      </p:sp>
      <p:pic>
        <p:nvPicPr>
          <p:cNvPr id="2" name="图片 1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8174" y="281608"/>
            <a:ext cx="11595652" cy="6294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168928" y="1018249"/>
            <a:ext cx="3153529" cy="2175956"/>
          </a:xfrm>
          <a:prstGeom prst="rect">
            <a:avLst/>
          </a:prstGeom>
          <a:solidFill>
            <a:srgbClr val="F9E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9098" y="1247034"/>
            <a:ext cx="2673187" cy="171838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168928" y="3612008"/>
            <a:ext cx="3153529" cy="2175956"/>
          </a:xfrm>
          <a:prstGeom prst="rect">
            <a:avLst/>
          </a:prstGeom>
          <a:solidFill>
            <a:srgbClr val="F9E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9097" y="3840794"/>
            <a:ext cx="2673187" cy="1718384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4464202" y="2506819"/>
            <a:ext cx="6427470" cy="15684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9600" b="1" noProof="1">
                <a:solidFill>
                  <a:srgbClr val="00646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Thanks</a:t>
            </a:r>
            <a:endParaRPr lang="en-US" altLang="zh-CN" sz="9600" b="1" noProof="1">
              <a:solidFill>
                <a:srgbClr val="00646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8174" y="281608"/>
            <a:ext cx="11595652" cy="6294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3886075" y="522515"/>
            <a:ext cx="3686628" cy="1123406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</a:pPr>
            <a:r>
              <a:rPr lang="en-US" altLang="zh-CN" sz="4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Paraphrase</a:t>
            </a:r>
            <a:endParaRPr lang="zh-CN" altLang="en-US" sz="4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1"/>
          <p:cNvSpPr/>
          <p:nvPr/>
        </p:nvSpPr>
        <p:spPr>
          <a:xfrm>
            <a:off x="895204" y="2264378"/>
            <a:ext cx="10545097" cy="142192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90000"/>
              </a:lnSpc>
            </a:pPr>
            <a:r>
              <a:rPr lang="en-US" sz="3200" dirty="0" smtClean="0">
                <a:latin typeface="Comic Sans MS" panose="030F0702030302020204" pitchFamily="66" charset="0"/>
              </a:rPr>
              <a:t>Express the meaning of (something written or spoken or the writer or speaker) using different words, especially to achieve greater clarity.</a:t>
            </a:r>
            <a:endParaRPr sz="3200" dirty="0">
              <a:latin typeface="Comic Sans MS" panose="030F0702030302020204" pitchFamily="66" charset="0"/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2765" y="267960"/>
            <a:ext cx="11595652" cy="6294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>
            <p:custDataLst>
              <p:tags r:id="rId1"/>
            </p:custDataLst>
          </p:nvPr>
        </p:nvSpPr>
        <p:spPr>
          <a:xfrm>
            <a:off x="1263131" y="476513"/>
            <a:ext cx="3445347" cy="673100"/>
          </a:xfrm>
          <a:custGeom>
            <a:avLst/>
            <a:gdLst>
              <a:gd name="connsiteX0" fmla="*/ 0 w 3954840"/>
              <a:gd name="connsiteY0" fmla="*/ 0 h 557348"/>
              <a:gd name="connsiteX1" fmla="*/ 3835506 w 3954840"/>
              <a:gd name="connsiteY1" fmla="*/ 0 h 557348"/>
              <a:gd name="connsiteX2" fmla="*/ 3954840 w 3954840"/>
              <a:gd name="connsiteY2" fmla="*/ 92893 h 557348"/>
              <a:gd name="connsiteX3" fmla="*/ 3954840 w 3954840"/>
              <a:gd name="connsiteY3" fmla="*/ 464455 h 557348"/>
              <a:gd name="connsiteX4" fmla="*/ 3835506 w 3954840"/>
              <a:gd name="connsiteY4" fmla="*/ 557348 h 557348"/>
              <a:gd name="connsiteX5" fmla="*/ 0 w 3954840"/>
              <a:gd name="connsiteY5" fmla="*/ 557348 h 557348"/>
              <a:gd name="connsiteX6" fmla="*/ 45938 w 3954840"/>
              <a:gd name="connsiteY6" fmla="*/ 532414 h 557348"/>
              <a:gd name="connsiteX7" fmla="*/ 180850 w 3954840"/>
              <a:gd name="connsiteY7" fmla="*/ 278674 h 557348"/>
              <a:gd name="connsiteX8" fmla="*/ 45938 w 3954840"/>
              <a:gd name="connsiteY8" fmla="*/ 24934 h 55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close/>
              </a:path>
            </a:pathLst>
          </a:custGeom>
          <a:solidFill>
            <a:srgbClr val="A67653"/>
          </a:solidFill>
        </p:spPr>
        <p:txBody>
          <a:bodyPr anchor="ctr"/>
          <a:lstStyle/>
          <a:p>
            <a:pPr algn="ctr">
              <a:buClr>
                <a:srgbClr val="963B22"/>
              </a:buClr>
              <a:defRPr/>
            </a:pPr>
            <a:r>
              <a:rPr lang="da-DK" altLang="zh-CN" sz="4800" b="1" spc="400" dirty="0">
                <a:solidFill>
                  <a:srgbClr val="FFFFFF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 </a:t>
            </a:r>
            <a:r>
              <a:rPr lang="da-DK" altLang="zh-CN" sz="3000" b="1" dirty="0" smtClean="0">
                <a:solidFill>
                  <a:schemeClr val="bg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Watch</a:t>
            </a:r>
            <a:r>
              <a:rPr lang="da-DK" altLang="zh-CN" sz="3000" b="1" spc="400" dirty="0" smtClean="0">
                <a:solidFill>
                  <a:srgbClr val="FFFFFF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 </a:t>
            </a:r>
            <a:r>
              <a:rPr lang="da-DK" altLang="zh-CN" sz="3000" b="1" dirty="0" smtClean="0">
                <a:solidFill>
                  <a:schemeClr val="bg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and say</a:t>
            </a:r>
            <a:endParaRPr lang="zh-CN" altLang="en-US" sz="3000" b="1" dirty="0" smtClean="0">
              <a:solidFill>
                <a:schemeClr val="bg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3" name="椭圆 12"/>
          <p:cNvSpPr/>
          <p:nvPr>
            <p:custDataLst>
              <p:tags r:id="rId2"/>
            </p:custDataLst>
          </p:nvPr>
        </p:nvSpPr>
        <p:spPr>
          <a:xfrm>
            <a:off x="505911" y="461764"/>
            <a:ext cx="639233" cy="673100"/>
          </a:xfrm>
          <a:prstGeom prst="ellipse">
            <a:avLst/>
          </a:prstGeom>
          <a:solidFill>
            <a:srgbClr val="A67653"/>
          </a:solidFill>
        </p:spPr>
        <p:txBody>
          <a:bodyPr anchor="ctr"/>
          <a:lstStyle/>
          <a:p>
            <a:pPr algn="ctr">
              <a:buClr>
                <a:srgbClr val="963B22"/>
              </a:buClr>
              <a:defRPr/>
            </a:pPr>
            <a:r>
              <a:rPr lang="en-US" altLang="zh-CN" sz="4800" b="1" spc="400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1</a:t>
            </a:r>
            <a:endParaRPr lang="zh-CN" altLang="en-US" sz="4800" b="1" spc="400" dirty="0">
              <a:solidFill>
                <a:schemeClr val="bg1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16" name="文本框 3"/>
          <p:cNvSpPr/>
          <p:nvPr/>
        </p:nvSpPr>
        <p:spPr>
          <a:xfrm>
            <a:off x="988777" y="1247800"/>
            <a:ext cx="9396284" cy="68326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marL="0" lvl="0" indent="0" algn="ctr" eaLnBrk="1" hangingPunct="1">
              <a:lnSpc>
                <a:spcPct val="120000"/>
              </a:lnSpc>
            </a:pPr>
            <a:r>
              <a:rPr lang="en-US" altLang="zh-CN" sz="3200" dirty="0">
                <a:latin typeface="Comic Sans MS" panose="030F0702030302020204" pitchFamily="66" charset="0"/>
              </a:rPr>
              <a:t>What natural disaster happened in the video?</a:t>
            </a:r>
            <a:endParaRPr lang="en-US" altLang="zh-CN" sz="3200" dirty="0">
              <a:latin typeface="Comic Sans MS" panose="030F0702030302020204" pitchFamily="66" charset="0"/>
            </a:endParaRPr>
          </a:p>
        </p:txBody>
      </p:sp>
      <p:pic>
        <p:nvPicPr>
          <p:cNvPr id="18" name="图片 8">
            <a:hlinkClick r:id="rId3" action="ppaction://hlinkfile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832123" y="378326"/>
            <a:ext cx="959546" cy="771287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14" name="图片 13" descr="微信图片_2020102915451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424" y="4604925"/>
            <a:ext cx="10920333" cy="1781182"/>
          </a:xfrm>
          <a:prstGeom prst="rect">
            <a:avLst/>
          </a:prstGeom>
        </p:spPr>
      </p:pic>
      <p:pic>
        <p:nvPicPr>
          <p:cNvPr id="17" name="图片 11"/>
          <p:cNvPicPr/>
          <p:nvPr/>
        </p:nvPicPr>
        <p:blipFill>
          <a:blip r:embed="rId6"/>
          <a:stretch>
            <a:fillRect/>
          </a:stretch>
        </p:blipFill>
        <p:spPr>
          <a:xfrm rot="464120">
            <a:off x="7357877" y="4312693"/>
            <a:ext cx="2831940" cy="2073414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9" name="横卷形 8"/>
          <p:cNvSpPr/>
          <p:nvPr/>
        </p:nvSpPr>
        <p:spPr>
          <a:xfrm>
            <a:off x="988776" y="1832228"/>
            <a:ext cx="10202387" cy="2772697"/>
          </a:xfrm>
          <a:prstGeom prst="horizontalScroll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5"/>
          <p:cNvSpPr txBox="1"/>
          <p:nvPr/>
        </p:nvSpPr>
        <p:spPr>
          <a:xfrm>
            <a:off x="1461864" y="2295064"/>
            <a:ext cx="95812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Comic Sans MS" panose="030F0702030302020204" pitchFamily="66" charset="0"/>
                <a:ea typeface="宋体" panose="02010600030101010101" pitchFamily="2" charset="-122"/>
                <a:sym typeface="微软雅黑" panose="020B0503020204020204" pitchFamily="34" charset="-122"/>
              </a:rPr>
              <a:t>A tsunami is a series of  waves in the s_____</a:t>
            </a:r>
            <a:r>
              <a:rPr lang="zh-CN" altLang="en-US" sz="2800" b="1" dirty="0" smtClean="0">
                <a:solidFill>
                  <a:srgbClr val="002060"/>
                </a:solidFill>
                <a:latin typeface="Arial Narrow" panose="020B0606020202030204" charset="0"/>
                <a:sym typeface="+mn-ea"/>
              </a:rPr>
              <a:t>. </a:t>
            </a:r>
            <a:r>
              <a:rPr lang="en-US" altLang="zh-CN" sz="2800" b="1" dirty="0">
                <a:latin typeface="Comic Sans MS" panose="030F0702030302020204" pitchFamily="66" charset="0"/>
                <a:ea typeface="宋体" panose="02010600030101010101" pitchFamily="2" charset="-122"/>
                <a:sym typeface="+mn-ea"/>
              </a:rPr>
              <a:t>It </a:t>
            </a:r>
            <a:r>
              <a:rPr lang="en-US" altLang="zh-CN" sz="2800" b="1" dirty="0" smtClean="0">
                <a:latin typeface="Comic Sans MS" panose="030F0702030302020204" pitchFamily="66" charset="0"/>
                <a:ea typeface="宋体" panose="02010600030101010101" pitchFamily="2" charset="-122"/>
                <a:sym typeface="+mn-ea"/>
              </a:rPr>
              <a:t>is often caused by an e__________. It is very d_______ and can cause great d _______</a:t>
            </a:r>
            <a:r>
              <a:rPr lang="zh-CN" altLang="en-US" sz="2800" b="1" dirty="0">
                <a:latin typeface="Comic Sans MS" panose="030F0702030302020204" pitchFamily="66" charset="0"/>
                <a:ea typeface="宋体" panose="02010600030101010101" pitchFamily="2" charset="-122"/>
                <a:sym typeface="微软雅黑" panose="020B0503020204020204" pitchFamily="34" charset="-122"/>
              </a:rPr>
              <a:t> </a:t>
            </a:r>
            <a:r>
              <a:rPr lang="en-US" altLang="zh-CN" sz="2800" b="1" dirty="0" smtClean="0">
                <a:latin typeface="Comic Sans MS" panose="030F0702030302020204" pitchFamily="66" charset="0"/>
                <a:ea typeface="宋体" panose="02010600030101010101" pitchFamily="2" charset="-122"/>
                <a:sym typeface="+mn-ea"/>
              </a:rPr>
              <a:t>.</a:t>
            </a:r>
            <a:endParaRPr lang="zh-CN" altLang="en-US" sz="2800" b="1" dirty="0">
              <a:latin typeface="Comic Sans MS" panose="030F0702030302020204" pitchFamily="66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1" name="文本框 9"/>
          <p:cNvSpPr/>
          <p:nvPr/>
        </p:nvSpPr>
        <p:spPr>
          <a:xfrm>
            <a:off x="8254210" y="2266807"/>
            <a:ext cx="1406152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sym typeface="微软雅黑" panose="020B0503020204020204" pitchFamily="34" charset="-122"/>
              </a:rPr>
              <a:t>sea </a:t>
            </a:r>
            <a:endParaRPr lang="en-US" altLang="zh-CN" sz="2800" dirty="0">
              <a:solidFill>
                <a:srgbClr val="FF0000"/>
              </a:solidFill>
              <a:latin typeface="Comic Sans MS" panose="030F0702030302020204" pitchFamily="66" charset="0"/>
              <a:sym typeface="微软雅黑" panose="020B0503020204020204" pitchFamily="34" charset="-122"/>
            </a:endParaRPr>
          </a:p>
        </p:txBody>
      </p:sp>
      <p:sp>
        <p:nvSpPr>
          <p:cNvPr id="15" name="文本框 10"/>
          <p:cNvSpPr/>
          <p:nvPr/>
        </p:nvSpPr>
        <p:spPr>
          <a:xfrm>
            <a:off x="4930748" y="2733036"/>
            <a:ext cx="2159294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earthquake</a:t>
            </a:r>
            <a:endParaRPr lang="en-US" altLang="zh-CN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文本框 11"/>
          <p:cNvSpPr/>
          <p:nvPr/>
        </p:nvSpPr>
        <p:spPr>
          <a:xfrm>
            <a:off x="1461863" y="3027673"/>
            <a:ext cx="2012335" cy="644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  <a:sym typeface="微软雅黑" panose="020B0503020204020204" pitchFamily="34" charset="-122"/>
              </a:rPr>
              <a:t>dangerous</a:t>
            </a:r>
            <a:r>
              <a:rPr lang="en-US" altLang="zh-CN" dirty="0">
                <a:solidFill>
                  <a:srgbClr val="FF0000"/>
                </a:solidFill>
                <a:sym typeface="微软雅黑" panose="020B0503020204020204" pitchFamily="34" charset="-122"/>
              </a:rPr>
              <a:t> </a:t>
            </a:r>
            <a:endParaRPr lang="en-US" altLang="zh-CN" dirty="0">
              <a:solidFill>
                <a:srgbClr val="FF0000"/>
              </a:solidFill>
              <a:sym typeface="微软雅黑" panose="020B0503020204020204" pitchFamily="34" charset="-122"/>
            </a:endParaRPr>
          </a:p>
        </p:txBody>
      </p:sp>
      <p:sp>
        <p:nvSpPr>
          <p:cNvPr id="20" name="文本框 1"/>
          <p:cNvSpPr/>
          <p:nvPr/>
        </p:nvSpPr>
        <p:spPr>
          <a:xfrm>
            <a:off x="6981385" y="3157221"/>
            <a:ext cx="1577183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  <a:sym typeface="微软雅黑" panose="020B0503020204020204" pitchFamily="34" charset="-122"/>
              </a:rPr>
              <a:t>damage</a:t>
            </a:r>
            <a:endParaRPr lang="en-US" altLang="zh-CN" sz="2800" dirty="0">
              <a:solidFill>
                <a:srgbClr val="FF0000"/>
              </a:solidFill>
              <a:latin typeface="Comic Sans MS" panose="030F0702030302020204" pitchFamily="66" charset="0"/>
              <a:sym typeface="微软雅黑" panose="020B0503020204020204" pitchFamily="34" charset="-122"/>
            </a:endParaRPr>
          </a:p>
        </p:txBody>
      </p:sp>
      <p:sp>
        <p:nvSpPr>
          <p:cNvPr id="21" name="文本框 25"/>
          <p:cNvSpPr/>
          <p:nvPr/>
        </p:nvSpPr>
        <p:spPr>
          <a:xfrm>
            <a:off x="690424" y="5782727"/>
            <a:ext cx="10352714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marL="0" lvl="0" indent="0" algn="ctr" eaLnBrk="1" hangingPunct="1"/>
            <a:r>
              <a:rPr lang="en-US" altLang="zh-CN" sz="2800" dirty="0">
                <a:solidFill>
                  <a:schemeClr val="bg1"/>
                </a:solidFill>
                <a:latin typeface="Comic Sans MS" panose="030F0702030302020204" pitchFamily="66" charset="0"/>
                <a:sym typeface="宋体" panose="02010600030101010101" pitchFamily="2" charset="-122"/>
              </a:rPr>
              <a:t>Now, let's read </a:t>
            </a:r>
            <a:r>
              <a:rPr lang="en-US" altLang="zh-CN" sz="2800" dirty="0" smtClean="0">
                <a:solidFill>
                  <a:schemeClr val="bg1"/>
                </a:solidFill>
                <a:latin typeface="Comic Sans MS" panose="030F0702030302020204" pitchFamily="66" charset="0"/>
                <a:sym typeface="宋体" panose="02010600030101010101" pitchFamily="2" charset="-122"/>
              </a:rPr>
              <a:t>an article </a:t>
            </a:r>
            <a:r>
              <a:rPr lang="en-US" altLang="zh-CN" sz="2800" dirty="0">
                <a:solidFill>
                  <a:schemeClr val="bg1"/>
                </a:solidFill>
                <a:latin typeface="Comic Sans MS" panose="030F0702030302020204" pitchFamily="66" charset="0"/>
                <a:sym typeface="宋体" panose="02010600030101010101" pitchFamily="2" charset="-122"/>
              </a:rPr>
              <a:t>to know more about tsunami.</a:t>
            </a:r>
            <a:endParaRPr lang="en-US" altLang="zh-CN" sz="2800" dirty="0">
              <a:solidFill>
                <a:schemeClr val="bg1"/>
              </a:solidFill>
              <a:latin typeface="Comic Sans MS" panose="030F0702030302020204" pitchFamily="66" charset="0"/>
              <a:sym typeface="宋体" panose="02010600030101010101" pitchFamily="2" charset="-122"/>
            </a:endParaRPr>
          </a:p>
        </p:txBody>
      </p:sp>
      <p:sp>
        <p:nvSpPr>
          <p:cNvPr id="23" name="object 13"/>
          <p:cNvSpPr/>
          <p:nvPr/>
        </p:nvSpPr>
        <p:spPr>
          <a:xfrm>
            <a:off x="7689472" y="5386376"/>
            <a:ext cx="2066424" cy="5592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文本框 3"/>
          <p:cNvSpPr/>
          <p:nvPr/>
        </p:nvSpPr>
        <p:spPr>
          <a:xfrm>
            <a:off x="1096370" y="1242466"/>
            <a:ext cx="3536038" cy="68326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marL="0" lvl="0" indent="0" algn="ctr" eaLnBrk="1" hangingPunct="1">
              <a:lnSpc>
                <a:spcPct val="120000"/>
              </a:lnSpc>
            </a:pPr>
            <a:r>
              <a:rPr lang="en-US" altLang="zh-CN" sz="3200" dirty="0">
                <a:latin typeface="Comic Sans MS" panose="030F0702030302020204" pitchFamily="66" charset="0"/>
              </a:rPr>
              <a:t>What 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is tsunami?</a:t>
            </a:r>
            <a:endParaRPr lang="en-US" altLang="zh-CN" sz="3200" dirty="0">
              <a:latin typeface="Comic Sans MS" panose="030F0702030302020204" pitchFamily="66" charset="0"/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9" grpId="0" animBg="1"/>
      <p:bldP spid="10" grpId="0"/>
      <p:bldP spid="11" grpId="0"/>
      <p:bldP spid="15" grpId="0"/>
      <p:bldP spid="19" grpId="0"/>
      <p:bldP spid="20" grpId="0"/>
      <p:bldP spid="21" grpId="0"/>
      <p:bldP spid="23" grpId="0" animBg="1"/>
      <p:bldP spid="24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8174" y="281608"/>
            <a:ext cx="11595652" cy="6294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7"/>
          <p:cNvSpPr/>
          <p:nvPr/>
        </p:nvSpPr>
        <p:spPr>
          <a:xfrm>
            <a:off x="1856095" y="3794078"/>
            <a:ext cx="9376012" cy="140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 indent="0" algn="ctr" eaLnBrk="1" hangingPunct="1"/>
            <a:r>
              <a:rPr lang="en-US" altLang="zh-CN" b="0" dirty="0" smtClean="0">
                <a:ea typeface="汉仪南宫体简" panose="0201060900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（人教版2019</a:t>
            </a:r>
            <a:r>
              <a:rPr b="0" dirty="0" smtClean="0">
                <a:ea typeface="汉仪南宫体简" panose="0201060900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）</a:t>
            </a:r>
            <a:r>
              <a:rPr lang="en-US" b="0" dirty="0">
                <a:ea typeface="汉仪南宫体简" panose="0201060900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B</a:t>
            </a:r>
            <a:r>
              <a:rPr lang="en-US" b="0" dirty="0" smtClean="0">
                <a:ea typeface="汉仪南宫体简" panose="0201060900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1</a:t>
            </a:r>
            <a:r>
              <a:rPr lang="en-US" altLang="zh-CN" b="0" dirty="0" smtClean="0">
                <a:ea typeface="汉仪南宫体简" panose="0201060900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U4  Reading </a:t>
            </a:r>
            <a:r>
              <a:rPr lang="en-US" altLang="zh-CN" b="0" dirty="0">
                <a:ea typeface="汉仪南宫体简" panose="0201060900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for </a:t>
            </a:r>
            <a:r>
              <a:rPr lang="en-US" altLang="zh-CN" b="0" dirty="0" smtClean="0">
                <a:ea typeface="汉仪南宫体简" panose="0201060900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Writing</a:t>
            </a:r>
            <a:endParaRPr lang="en-US" altLang="zh-CN" b="0" dirty="0" smtClean="0">
              <a:ea typeface="汉仪南宫体简" panose="02010609000101010101" pitchFamily="49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 lvl="0" indent="0" algn="ctr" eaLnBrk="1" hangingPunct="1"/>
            <a:r>
              <a:rPr lang="en-US" altLang="zh-CN" sz="4400" dirty="0" smtClean="0">
                <a:ea typeface="汉仪南宫体简" panose="0201060900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Tsunami Hits Asia Over 6500 Dead</a:t>
            </a:r>
            <a:endParaRPr lang="en-US" altLang="zh-CN" sz="4400" dirty="0">
              <a:ea typeface="汉仪南宫体简" panose="02010609000101010101" pitchFamily="49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pic>
        <p:nvPicPr>
          <p:cNvPr id="16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2429302" y="286601"/>
            <a:ext cx="6760190" cy="3248169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3491505" y="5432709"/>
            <a:ext cx="4752975" cy="38266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zh-CN" altLang="en-US" sz="2800" dirty="0" smtClean="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三明九中张艳娇  </a:t>
            </a:r>
            <a:endParaRPr lang="zh-CN" altLang="en-US" sz="2800" dirty="0"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4"/>
          <p:cNvSpPr/>
          <p:nvPr/>
        </p:nvSpPr>
        <p:spPr>
          <a:xfrm>
            <a:off x="7638640" y="5293090"/>
            <a:ext cx="1754717" cy="522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r>
              <a:rPr lang="en-US" altLang="zh-CN" sz="2800" dirty="0">
                <a:latin typeface="Arial Narrow" panose="020B0606020202030204" charset="0"/>
                <a:sym typeface="宋体" panose="02010600030101010101" pitchFamily="2" charset="-122"/>
              </a:rPr>
              <a:t>P </a:t>
            </a:r>
            <a:r>
              <a:rPr lang="en-US" altLang="zh-CN" sz="2800" dirty="0" smtClean="0">
                <a:latin typeface="Arial Narrow" panose="020B0606020202030204" charset="0"/>
                <a:sym typeface="宋体" panose="02010600030101010101" pitchFamily="2" charset="-122"/>
              </a:rPr>
              <a:t>54</a:t>
            </a:r>
            <a:endParaRPr lang="en-US" altLang="zh-CN" sz="2800" dirty="0">
              <a:latin typeface="Arial Narrow" panose="020B0606020202030204" charset="0"/>
              <a:sym typeface="宋体" panose="02010600030101010101" pitchFamily="2" charset="-122"/>
            </a:endParaRPr>
          </a:p>
        </p:txBody>
      </p:sp>
      <p:sp>
        <p:nvSpPr>
          <p:cNvPr id="7" name="等腰三角形 1"/>
          <p:cNvSpPr/>
          <p:nvPr/>
        </p:nvSpPr>
        <p:spPr>
          <a:xfrm rot="2880000">
            <a:off x="8472821" y="5235927"/>
            <a:ext cx="300173" cy="455804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>
            <a:noFill/>
            <a:miter lim="800000"/>
          </a:ln>
        </p:spPr>
        <p:txBody>
          <a:bodyPr rot="10800000" vert="vert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marL="0" lvl="0" indent="0" algn="ctr" eaLnBrk="1" hangingPunct="1"/>
            <a:endParaRPr lang="zh-CN" altLang="en-US" sz="280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68709" y="343057"/>
            <a:ext cx="11595652" cy="6294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>
            <p:custDataLst>
              <p:tags r:id="rId1"/>
            </p:custDataLst>
          </p:nvPr>
        </p:nvSpPr>
        <p:spPr>
          <a:xfrm>
            <a:off x="1150376" y="417518"/>
            <a:ext cx="3716594" cy="673100"/>
          </a:xfrm>
          <a:custGeom>
            <a:avLst/>
            <a:gdLst>
              <a:gd name="connsiteX0" fmla="*/ 0 w 3954840"/>
              <a:gd name="connsiteY0" fmla="*/ 0 h 557348"/>
              <a:gd name="connsiteX1" fmla="*/ 3835506 w 3954840"/>
              <a:gd name="connsiteY1" fmla="*/ 0 h 557348"/>
              <a:gd name="connsiteX2" fmla="*/ 3954840 w 3954840"/>
              <a:gd name="connsiteY2" fmla="*/ 92893 h 557348"/>
              <a:gd name="connsiteX3" fmla="*/ 3954840 w 3954840"/>
              <a:gd name="connsiteY3" fmla="*/ 464455 h 557348"/>
              <a:gd name="connsiteX4" fmla="*/ 3835506 w 3954840"/>
              <a:gd name="connsiteY4" fmla="*/ 557348 h 557348"/>
              <a:gd name="connsiteX5" fmla="*/ 0 w 3954840"/>
              <a:gd name="connsiteY5" fmla="*/ 557348 h 557348"/>
              <a:gd name="connsiteX6" fmla="*/ 45938 w 3954840"/>
              <a:gd name="connsiteY6" fmla="*/ 532414 h 557348"/>
              <a:gd name="connsiteX7" fmla="*/ 180850 w 3954840"/>
              <a:gd name="connsiteY7" fmla="*/ 278674 h 557348"/>
              <a:gd name="connsiteX8" fmla="*/ 45938 w 3954840"/>
              <a:gd name="connsiteY8" fmla="*/ 24934 h 55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close/>
              </a:path>
            </a:pathLst>
          </a:custGeom>
          <a:solidFill>
            <a:srgbClr val="A67653"/>
          </a:solidFill>
        </p:spPr>
        <p:txBody>
          <a:bodyPr anchor="ctr"/>
          <a:lstStyle/>
          <a:p>
            <a:pPr algn="ctr">
              <a:buClr>
                <a:srgbClr val="963B22"/>
              </a:buClr>
              <a:defRPr/>
            </a:pPr>
            <a:r>
              <a:rPr lang="da-DK" altLang="zh-CN" sz="3000" b="1" dirty="0" smtClean="0">
                <a:solidFill>
                  <a:schemeClr val="bg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Read and Analyze</a:t>
            </a:r>
            <a:endParaRPr lang="zh-CN" altLang="en-US" sz="3000" b="1" dirty="0" smtClean="0">
              <a:solidFill>
                <a:schemeClr val="bg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8" name="椭圆 17"/>
          <p:cNvSpPr/>
          <p:nvPr>
            <p:custDataLst>
              <p:tags r:id="rId2"/>
            </p:custDataLst>
          </p:nvPr>
        </p:nvSpPr>
        <p:spPr>
          <a:xfrm>
            <a:off x="446918" y="447017"/>
            <a:ext cx="639233" cy="673100"/>
          </a:xfrm>
          <a:prstGeom prst="ellipse">
            <a:avLst/>
          </a:prstGeom>
          <a:solidFill>
            <a:srgbClr val="A67653"/>
          </a:solidFill>
        </p:spPr>
        <p:txBody>
          <a:bodyPr anchor="ctr"/>
          <a:lstStyle/>
          <a:p>
            <a:pPr algn="ctr">
              <a:buClr>
                <a:srgbClr val="963B22"/>
              </a:buClr>
              <a:defRPr/>
            </a:pPr>
            <a:r>
              <a:rPr lang="en-US" altLang="zh-CN" sz="4800" b="1" spc="400" dirty="0" smtClean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2</a:t>
            </a:r>
            <a:endParaRPr lang="zh-CN" altLang="en-US" sz="4800" b="1" spc="400" dirty="0">
              <a:solidFill>
                <a:schemeClr val="bg1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198209" y="1920544"/>
            <a:ext cx="432842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b="1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1).What is the kind </a:t>
            </a:r>
            <a:endParaRPr lang="en-US" altLang="zh-CN" sz="3200" b="1" dirty="0" smtClean="0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 algn="ctr"/>
            <a:r>
              <a:rPr lang="en-US" altLang="zh-CN" sz="3200" b="1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of </a:t>
            </a:r>
            <a:r>
              <a:rPr lang="en-US" altLang="zh-CN" sz="32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text type </a:t>
            </a:r>
            <a:r>
              <a:rPr lang="en-US" altLang="zh-CN" sz="3200" b="1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?</a:t>
            </a:r>
            <a:endParaRPr lang="en-US" altLang="zh-CN" dirty="0"/>
          </a:p>
        </p:txBody>
      </p:sp>
      <p:sp>
        <p:nvSpPr>
          <p:cNvPr id="13" name="矩形 12"/>
          <p:cNvSpPr/>
          <p:nvPr/>
        </p:nvSpPr>
        <p:spPr>
          <a:xfrm>
            <a:off x="7818436" y="3407083"/>
            <a:ext cx="26645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285750" algn="ctr"/>
            <a:r>
              <a:rPr lang="en-US" altLang="zh-CN" sz="28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A news report</a:t>
            </a:r>
            <a:endParaRPr lang="en-US" altLang="zh-CN" sz="2800" b="1" dirty="0" smtClean="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4" name="任意多边形 13"/>
          <p:cNvSpPr/>
          <p:nvPr>
            <p:custDataLst>
              <p:tags r:id="rId3"/>
            </p:custDataLst>
          </p:nvPr>
        </p:nvSpPr>
        <p:spPr>
          <a:xfrm>
            <a:off x="1086151" y="425171"/>
            <a:ext cx="6283640" cy="673100"/>
          </a:xfrm>
          <a:custGeom>
            <a:avLst/>
            <a:gdLst>
              <a:gd name="connsiteX0" fmla="*/ 0 w 3954840"/>
              <a:gd name="connsiteY0" fmla="*/ 0 h 557348"/>
              <a:gd name="connsiteX1" fmla="*/ 3835506 w 3954840"/>
              <a:gd name="connsiteY1" fmla="*/ 0 h 557348"/>
              <a:gd name="connsiteX2" fmla="*/ 3954840 w 3954840"/>
              <a:gd name="connsiteY2" fmla="*/ 92893 h 557348"/>
              <a:gd name="connsiteX3" fmla="*/ 3954840 w 3954840"/>
              <a:gd name="connsiteY3" fmla="*/ 464455 h 557348"/>
              <a:gd name="connsiteX4" fmla="*/ 3835506 w 3954840"/>
              <a:gd name="connsiteY4" fmla="*/ 557348 h 557348"/>
              <a:gd name="connsiteX5" fmla="*/ 0 w 3954840"/>
              <a:gd name="connsiteY5" fmla="*/ 557348 h 557348"/>
              <a:gd name="connsiteX6" fmla="*/ 45938 w 3954840"/>
              <a:gd name="connsiteY6" fmla="*/ 532414 h 557348"/>
              <a:gd name="connsiteX7" fmla="*/ 180850 w 3954840"/>
              <a:gd name="connsiteY7" fmla="*/ 278674 h 557348"/>
              <a:gd name="connsiteX8" fmla="*/ 45938 w 3954840"/>
              <a:gd name="connsiteY8" fmla="*/ 24934 h 55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close/>
              </a:path>
            </a:pathLst>
          </a:custGeom>
          <a:solidFill>
            <a:srgbClr val="A67653"/>
          </a:solidFill>
        </p:spPr>
        <p:txBody>
          <a:bodyPr anchor="ctr"/>
          <a:lstStyle/>
          <a:p>
            <a:pPr>
              <a:defRPr/>
            </a:pPr>
            <a:r>
              <a:rPr lang="en-US" altLang="zh-CN" sz="3000" b="1" dirty="0" smtClean="0">
                <a:solidFill>
                  <a:schemeClr val="bg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Check </a:t>
            </a:r>
            <a:r>
              <a:rPr lang="en-US" altLang="zh-CN" sz="3000" b="1" dirty="0">
                <a:solidFill>
                  <a:schemeClr val="bg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your </a:t>
            </a:r>
            <a:r>
              <a:rPr lang="en-US" altLang="zh-CN" sz="3000" b="1" dirty="0" smtClean="0">
                <a:solidFill>
                  <a:schemeClr val="bg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answers (Exercise1) </a:t>
            </a:r>
            <a:endParaRPr lang="zh-CN" altLang="en-US" sz="3000" b="1" dirty="0">
              <a:solidFill>
                <a:schemeClr val="bg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21" name="图片 20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516" y="1233713"/>
            <a:ext cx="6589486" cy="5370286"/>
          </a:xfrm>
          <a:prstGeom prst="rect">
            <a:avLst/>
          </a:prstGeom>
        </p:spPr>
      </p:pic>
      <p:cxnSp>
        <p:nvCxnSpPr>
          <p:cNvPr id="22" name="直接连接符 1"/>
          <p:cNvCxnSpPr/>
          <p:nvPr/>
        </p:nvCxnSpPr>
        <p:spPr>
          <a:xfrm>
            <a:off x="3187462" y="1920520"/>
            <a:ext cx="1261708" cy="3814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48060" y="145193"/>
            <a:ext cx="11595652" cy="648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3"/>
          <p:cNvSpPr txBox="1"/>
          <p:nvPr/>
        </p:nvSpPr>
        <p:spPr>
          <a:xfrm>
            <a:off x="1069750" y="457692"/>
            <a:ext cx="4023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Check the answers</a:t>
            </a:r>
            <a:endParaRPr lang="en-US" altLang="zh-CN" sz="3200" b="1" dirty="0">
              <a:solidFill>
                <a:schemeClr val="bg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1" name="文本框 3"/>
          <p:cNvSpPr txBox="1"/>
          <p:nvPr/>
        </p:nvSpPr>
        <p:spPr>
          <a:xfrm>
            <a:off x="437838" y="164700"/>
            <a:ext cx="1045718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2).What</a:t>
            </a:r>
            <a:r>
              <a:rPr lang="en-US" altLang="zh-CN" sz="3600" b="1" dirty="0" smtClean="0">
                <a:latin typeface="Times New Roman" panose="02020603050405020304" pitchFamily="18" charset="0"/>
              </a:rPr>
              <a:t> </a:t>
            </a:r>
            <a:r>
              <a:rPr lang="en-US" altLang="zh-CN" sz="3200" b="1" dirty="0">
                <a:latin typeface="Comic Sans MS" panose="030F0702030302020204" pitchFamily="66" charset="0"/>
                <a:ea typeface="宋体" panose="02010600030101010101" pitchFamily="2" charset="-122"/>
              </a:rPr>
              <a:t>is the </a:t>
            </a:r>
            <a:r>
              <a:rPr lang="en-US" altLang="zh-CN" sz="32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structure</a:t>
            </a:r>
            <a:r>
              <a:rPr lang="en-US" altLang="zh-CN" sz="3200" b="1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  <a:r>
              <a:rPr lang="en-US" altLang="zh-CN" sz="3200" b="1" dirty="0">
                <a:latin typeface="Comic Sans MS" panose="030F0702030302020204" pitchFamily="66" charset="0"/>
                <a:ea typeface="宋体" panose="02010600030101010101" pitchFamily="2" charset="-122"/>
              </a:rPr>
              <a:t>of the news report?</a:t>
            </a:r>
            <a:endParaRPr lang="en-US" altLang="zh-CN" sz="3200" b="1" dirty="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rcRect t="2916"/>
          <a:stretch>
            <a:fillRect/>
          </a:stretch>
        </p:blipFill>
        <p:spPr>
          <a:xfrm>
            <a:off x="305049" y="887224"/>
            <a:ext cx="7835153" cy="5926314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782269" y="892618"/>
            <a:ext cx="5074023" cy="1070638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79583" y="2484537"/>
            <a:ext cx="2410106" cy="4263531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2005528" y="2003237"/>
            <a:ext cx="4178964" cy="303565"/>
          </a:xfrm>
          <a:prstGeom prst="rect">
            <a:avLst/>
          </a:prstGeom>
          <a:noFill/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5543594" y="3994605"/>
            <a:ext cx="2346779" cy="2762109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3044819" y="2485456"/>
            <a:ext cx="4872601" cy="4295347"/>
            <a:chOff x="3016349" y="2166894"/>
            <a:chExt cx="4872601" cy="4358705"/>
          </a:xfrm>
        </p:grpSpPr>
        <p:cxnSp>
          <p:nvCxnSpPr>
            <p:cNvPr id="19" name="直接连接符 18"/>
            <p:cNvCxnSpPr/>
            <p:nvPr/>
          </p:nvCxnSpPr>
          <p:spPr>
            <a:xfrm flipH="1">
              <a:off x="3028950" y="4185599"/>
              <a:ext cx="0" cy="2340000"/>
            </a:xfrm>
            <a:prstGeom prst="line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3016349" y="6466761"/>
              <a:ext cx="2384528" cy="20627"/>
            </a:xfrm>
            <a:prstGeom prst="line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H="1">
              <a:off x="5431158" y="3680845"/>
              <a:ext cx="0" cy="2844000"/>
            </a:xfrm>
            <a:prstGeom prst="line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5413478" y="3670693"/>
              <a:ext cx="2448000" cy="27872"/>
            </a:xfrm>
            <a:prstGeom prst="line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5502385" y="2183151"/>
              <a:ext cx="2386565" cy="25969"/>
            </a:xfrm>
            <a:prstGeom prst="line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H="1">
              <a:off x="7848907" y="2166894"/>
              <a:ext cx="0" cy="1531671"/>
            </a:xfrm>
            <a:prstGeom prst="line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3050927" y="2640406"/>
              <a:ext cx="2451458" cy="0"/>
            </a:xfrm>
            <a:prstGeom prst="line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3028950" y="2597036"/>
              <a:ext cx="0" cy="1634721"/>
            </a:xfrm>
            <a:prstGeom prst="line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35" name="矩形 34"/>
          <p:cNvSpPr/>
          <p:nvPr/>
        </p:nvSpPr>
        <p:spPr>
          <a:xfrm>
            <a:off x="8183623" y="1067854"/>
            <a:ext cx="3510096" cy="81339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altLang="zh-CN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altLang="zh-CN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Headline</a:t>
            </a:r>
            <a:r>
              <a:rPr lang="en-US" altLang="zh-CN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(</a:t>
            </a:r>
            <a:r>
              <a:rPr lang="en-US" altLang="zh-CN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tells </a:t>
            </a:r>
            <a:r>
              <a:rPr lang="en-US" altLang="zh-CN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what happened)</a:t>
            </a:r>
            <a:endParaRPr lang="en-US" altLang="zh-CN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8183623" y="2126060"/>
            <a:ext cx="3510096" cy="1115839"/>
          </a:xfrm>
          <a:prstGeom prst="rect">
            <a:avLst/>
          </a:prstGeom>
          <a:noFill/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85000"/>
              </a:lnSpc>
            </a:pPr>
            <a:endParaRPr lang="en-US" altLang="zh-CN" sz="28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lvl="0" algn="ctr">
              <a:lnSpc>
                <a:spcPct val="85000"/>
              </a:lnSpc>
            </a:pPr>
            <a:r>
              <a:rPr lang="en-US" altLang="zh-CN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Byline</a:t>
            </a:r>
            <a:r>
              <a:rPr lang="en-US" altLang="zh-CN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(shows the reporter and date)</a:t>
            </a:r>
            <a:endParaRPr lang="en-US" altLang="zh-CN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zh-CN" altLang="en-US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8183623" y="3515135"/>
            <a:ext cx="3510096" cy="936172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Lead</a:t>
            </a:r>
            <a:r>
              <a:rPr lang="en-US" altLang="zh-CN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( date , place,</a:t>
            </a:r>
            <a:endParaRPr lang="en-US" altLang="zh-CN" sz="2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altLang="zh-CN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event and cause)</a:t>
            </a:r>
            <a:endParaRPr lang="zh-CN" altLang="en-US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8201303" y="4668515"/>
            <a:ext cx="3510096" cy="576871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altLang="zh-CN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altLang="zh-CN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Body</a:t>
            </a:r>
            <a:r>
              <a:rPr lang="en-US" altLang="zh-CN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(more details</a:t>
            </a:r>
            <a:r>
              <a:rPr lang="en-US" altLang="zh-CN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)</a:t>
            </a:r>
            <a:r>
              <a:rPr lang="en-US" altLang="zh-CN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n-US" altLang="zh-CN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8183623" y="5391493"/>
            <a:ext cx="3510096" cy="1195821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End</a:t>
            </a:r>
            <a:r>
              <a:rPr lang="en-US" altLang="zh-CN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(effect/</a:t>
            </a:r>
            <a:endParaRPr lang="en-US" altLang="zh-CN" sz="2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altLang="zh-CN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following events)</a:t>
            </a:r>
            <a:endParaRPr lang="zh-CN" altLang="en-US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40" name="直接箭头连接符 39"/>
          <p:cNvCxnSpPr/>
          <p:nvPr/>
        </p:nvCxnSpPr>
        <p:spPr>
          <a:xfrm>
            <a:off x="5901852" y="1170038"/>
            <a:ext cx="2268631" cy="16364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连接符: 肘形 66"/>
          <p:cNvCxnSpPr>
            <a:endCxn id="36" idx="1"/>
          </p:cNvCxnSpPr>
          <p:nvPr/>
        </p:nvCxnSpPr>
        <p:spPr>
          <a:xfrm>
            <a:off x="6274200" y="2111583"/>
            <a:ext cx="1909423" cy="572397"/>
          </a:xfrm>
          <a:prstGeom prst="bentConnector3">
            <a:avLst>
              <a:gd name="adj1" fmla="val 50000"/>
            </a:avLst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/>
          <p:nvPr/>
        </p:nvCxnSpPr>
        <p:spPr>
          <a:xfrm>
            <a:off x="1883623" y="3858681"/>
            <a:ext cx="6300000" cy="103877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/>
          <p:nvPr/>
        </p:nvCxnSpPr>
        <p:spPr>
          <a:xfrm>
            <a:off x="4108150" y="4902744"/>
            <a:ext cx="4075473" cy="52531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/>
          <p:nvPr/>
        </p:nvCxnSpPr>
        <p:spPr>
          <a:xfrm>
            <a:off x="6794975" y="6187951"/>
            <a:ext cx="1375508" cy="16364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 flipV="1">
            <a:off x="5513689" y="2484537"/>
            <a:ext cx="0" cy="466629"/>
          </a:xfrm>
          <a:prstGeom prst="lin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6" name="矩形 45"/>
          <p:cNvSpPr/>
          <p:nvPr/>
        </p:nvSpPr>
        <p:spPr>
          <a:xfrm>
            <a:off x="3013875" y="2510638"/>
            <a:ext cx="2410106" cy="397263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8174" y="281608"/>
            <a:ext cx="11595652" cy="6294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"/>
          <p:cNvSpPr/>
          <p:nvPr/>
        </p:nvSpPr>
        <p:spPr>
          <a:xfrm>
            <a:off x="248608" y="1174945"/>
            <a:ext cx="10545097" cy="53553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>
              <a:lnSpc>
                <a:spcPct val="9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1). </a:t>
            </a:r>
            <a:r>
              <a:rPr lang="en-US" altLang="zh-CN" sz="3200" dirty="0">
                <a:latin typeface="Comic Sans MS" panose="030F0702030302020204" pitchFamily="66" charset="0"/>
              </a:rPr>
              <a:t>When did the tsunami happen?</a:t>
            </a:r>
            <a:endParaRPr lang="en-US" altLang="zh-CN" sz="3200" dirty="0">
              <a:latin typeface="Comic Sans MS" panose="030F0702030302020204" pitchFamily="66" charset="0"/>
            </a:endParaRPr>
          </a:p>
        </p:txBody>
      </p:sp>
      <p:sp>
        <p:nvSpPr>
          <p:cNvPr id="22" name="TextBox 1"/>
          <p:cNvSpPr/>
          <p:nvPr/>
        </p:nvSpPr>
        <p:spPr>
          <a:xfrm>
            <a:off x="248608" y="3014985"/>
            <a:ext cx="12192000" cy="53553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 eaLnBrk="1" hangingPunct="1">
              <a:lnSpc>
                <a:spcPct val="9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2). </a:t>
            </a:r>
            <a:r>
              <a:rPr lang="en-US" altLang="zh-CN" sz="3200" dirty="0">
                <a:latin typeface="Comic Sans MS" panose="030F0702030302020204" pitchFamily="66" charset="0"/>
              </a:rPr>
              <a:t>Why would it be difficult to 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deliver </a:t>
            </a:r>
            <a:r>
              <a:rPr lang="en-US" altLang="zh-CN" sz="3200" dirty="0">
                <a:latin typeface="Comic Sans MS" panose="030F0702030302020204" pitchFamily="66" charset="0"/>
              </a:rPr>
              <a:t>food 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and </a:t>
            </a:r>
            <a:r>
              <a:rPr lang="en-US" altLang="zh-CN" sz="3200" dirty="0">
                <a:latin typeface="Comic Sans MS" panose="030F0702030302020204" pitchFamily="66" charset="0"/>
              </a:rPr>
              <a:t>supplies?</a:t>
            </a:r>
            <a:endParaRPr sz="3200" dirty="0">
              <a:latin typeface="Comic Sans MS" panose="030F0702030302020204" pitchFamily="66" charset="0"/>
            </a:endParaRPr>
          </a:p>
        </p:txBody>
      </p:sp>
      <p:sp>
        <p:nvSpPr>
          <p:cNvPr id="23" name="TextBox 2"/>
          <p:cNvSpPr/>
          <p:nvPr/>
        </p:nvSpPr>
        <p:spPr>
          <a:xfrm>
            <a:off x="1045273" y="1729378"/>
            <a:ext cx="6365461" cy="97872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marL="514350" indent="-514350" eaLnBrk="1" hangingPunct="1">
              <a:lnSpc>
                <a:spcPct val="90000"/>
              </a:lnSpc>
              <a:buAutoNum type="alphaUcPeriod"/>
            </a:pPr>
            <a:r>
              <a:rPr lang="en-US" altLang="zh-CN" sz="3200" dirty="0" smtClean="0">
                <a:latin typeface="Comic Sans MS" panose="030F0702030302020204" pitchFamily="66" charset="0"/>
              </a:rPr>
              <a:t>On 27 </a:t>
            </a:r>
            <a:r>
              <a:rPr lang="en-US" altLang="zh-CN" sz="3200" dirty="0">
                <a:latin typeface="Comic Sans MS" panose="030F0702030302020204" pitchFamily="66" charset="0"/>
              </a:rPr>
              <a:t>December, 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2004. </a:t>
            </a:r>
            <a:endParaRPr lang="en-US" altLang="zh-CN" sz="3200" dirty="0" smtClean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3200" dirty="0" err="1" smtClean="0">
                <a:latin typeface="Comic Sans MS" panose="030F0702030302020204" pitchFamily="66" charset="0"/>
              </a:rPr>
              <a:t>B.On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 </a:t>
            </a:r>
            <a:r>
              <a:rPr lang="en-US" altLang="zh-CN" sz="3200" dirty="0">
                <a:latin typeface="Comic Sans MS" panose="030F0702030302020204" pitchFamily="66" charset="0"/>
              </a:rPr>
              <a:t>26 December, 2004.</a:t>
            </a:r>
            <a:endParaRPr lang="en-US" altLang="zh-CN" sz="3200" dirty="0">
              <a:latin typeface="Comic Sans MS" panose="030F0702030302020204" pitchFamily="66" charset="0"/>
            </a:endParaRPr>
          </a:p>
        </p:txBody>
      </p:sp>
      <p:sp>
        <p:nvSpPr>
          <p:cNvPr id="25" name="TextBox 2"/>
          <p:cNvSpPr/>
          <p:nvPr/>
        </p:nvSpPr>
        <p:spPr>
          <a:xfrm>
            <a:off x="1045273" y="3817253"/>
            <a:ext cx="11468100" cy="142192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  <a:sym typeface="+mn-ea"/>
              </a:rPr>
              <a:t>A. Because of dangerous conditions.</a:t>
            </a:r>
            <a:endParaRPr lang="en-US" altLang="zh-CN" sz="3200" dirty="0" smtClean="0">
              <a:latin typeface="Comic Sans MS" panose="030F0702030302020204" pitchFamily="66" charset="0"/>
              <a:sym typeface="+mn-ea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  <a:sym typeface="+mn-ea"/>
              </a:rPr>
              <a:t>B.</a:t>
            </a:r>
            <a:r>
              <a:rPr lang="en-US" altLang="zh-CN" sz="3200" dirty="0">
                <a:latin typeface="Comic Sans MS" panose="030F0702030302020204" pitchFamily="66" charset="0"/>
                <a:sym typeface="+mn-ea"/>
              </a:rPr>
              <a:t> Because of damaged </a:t>
            </a:r>
            <a:r>
              <a:rPr lang="en-US" altLang="zh-CN" sz="3200" dirty="0" smtClean="0">
                <a:latin typeface="Comic Sans MS" panose="030F0702030302020204" pitchFamily="66" charset="0"/>
                <a:sym typeface="+mn-ea"/>
              </a:rPr>
              <a:t>roads.</a:t>
            </a:r>
            <a:endParaRPr lang="en-US" altLang="zh-CN" sz="3200" dirty="0" smtClean="0">
              <a:latin typeface="Comic Sans MS" panose="030F0702030302020204" pitchFamily="66" charset="0"/>
              <a:sym typeface="+mn-ea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  <a:sym typeface="+mn-ea"/>
              </a:rPr>
              <a:t>C. Both A and B.</a:t>
            </a:r>
            <a:endParaRPr lang="en-US" altLang="zh-CN" sz="3200" dirty="0" smtClean="0">
              <a:latin typeface="Comic Sans MS" panose="030F0702030302020204" pitchFamily="66" charset="0"/>
            </a:endParaRPr>
          </a:p>
        </p:txBody>
      </p:sp>
      <p:sp>
        <p:nvSpPr>
          <p:cNvPr id="26" name="文本框 3"/>
          <p:cNvSpPr txBox="1"/>
          <p:nvPr/>
        </p:nvSpPr>
        <p:spPr>
          <a:xfrm>
            <a:off x="1069750" y="457692"/>
            <a:ext cx="4023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Check the answers</a:t>
            </a:r>
            <a:endParaRPr lang="en-US" altLang="zh-CN" sz="3200" b="1" dirty="0">
              <a:solidFill>
                <a:schemeClr val="bg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1" name="任意多边形 10"/>
          <p:cNvSpPr/>
          <p:nvPr>
            <p:custDataLst>
              <p:tags r:id="rId1"/>
            </p:custDataLst>
          </p:nvPr>
        </p:nvSpPr>
        <p:spPr>
          <a:xfrm>
            <a:off x="963835" y="410776"/>
            <a:ext cx="6446899" cy="673100"/>
          </a:xfrm>
          <a:custGeom>
            <a:avLst/>
            <a:gdLst>
              <a:gd name="connsiteX0" fmla="*/ 0 w 3954840"/>
              <a:gd name="connsiteY0" fmla="*/ 0 h 557348"/>
              <a:gd name="connsiteX1" fmla="*/ 3835506 w 3954840"/>
              <a:gd name="connsiteY1" fmla="*/ 0 h 557348"/>
              <a:gd name="connsiteX2" fmla="*/ 3954840 w 3954840"/>
              <a:gd name="connsiteY2" fmla="*/ 92893 h 557348"/>
              <a:gd name="connsiteX3" fmla="*/ 3954840 w 3954840"/>
              <a:gd name="connsiteY3" fmla="*/ 464455 h 557348"/>
              <a:gd name="connsiteX4" fmla="*/ 3835506 w 3954840"/>
              <a:gd name="connsiteY4" fmla="*/ 557348 h 557348"/>
              <a:gd name="connsiteX5" fmla="*/ 0 w 3954840"/>
              <a:gd name="connsiteY5" fmla="*/ 557348 h 557348"/>
              <a:gd name="connsiteX6" fmla="*/ 45938 w 3954840"/>
              <a:gd name="connsiteY6" fmla="*/ 532414 h 557348"/>
              <a:gd name="connsiteX7" fmla="*/ 180850 w 3954840"/>
              <a:gd name="connsiteY7" fmla="*/ 278674 h 557348"/>
              <a:gd name="connsiteX8" fmla="*/ 45938 w 3954840"/>
              <a:gd name="connsiteY8" fmla="*/ 24934 h 55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close/>
              </a:path>
            </a:pathLst>
          </a:custGeom>
          <a:solidFill>
            <a:srgbClr val="A67653"/>
          </a:solidFill>
        </p:spPr>
        <p:txBody>
          <a:bodyPr anchor="ctr"/>
          <a:lstStyle/>
          <a:p>
            <a:pPr>
              <a:defRPr/>
            </a:pPr>
            <a:r>
              <a:rPr lang="en-US" altLang="zh-CN" sz="3000" b="1" dirty="0" smtClean="0">
                <a:solidFill>
                  <a:schemeClr val="bg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 Check </a:t>
            </a:r>
            <a:r>
              <a:rPr lang="en-US" altLang="zh-CN" sz="3000" b="1" dirty="0">
                <a:solidFill>
                  <a:schemeClr val="bg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your </a:t>
            </a:r>
            <a:r>
              <a:rPr lang="en-US" altLang="zh-CN" sz="3000" b="1" dirty="0" smtClean="0">
                <a:solidFill>
                  <a:schemeClr val="bg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answers (Exercise2) </a:t>
            </a:r>
            <a:endParaRPr lang="zh-CN" altLang="en-US" sz="3000" b="1" dirty="0">
              <a:solidFill>
                <a:schemeClr val="bg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2" name="椭圆 11"/>
          <p:cNvSpPr/>
          <p:nvPr>
            <p:custDataLst>
              <p:tags r:id="rId2"/>
            </p:custDataLst>
          </p:nvPr>
        </p:nvSpPr>
        <p:spPr>
          <a:xfrm>
            <a:off x="406040" y="404330"/>
            <a:ext cx="639233" cy="673100"/>
          </a:xfrm>
          <a:prstGeom prst="ellipse">
            <a:avLst/>
          </a:prstGeom>
          <a:solidFill>
            <a:srgbClr val="A67653"/>
          </a:solidFill>
        </p:spPr>
        <p:txBody>
          <a:bodyPr anchor="ctr"/>
          <a:lstStyle/>
          <a:p>
            <a:pPr algn="ctr">
              <a:buClr>
                <a:srgbClr val="963B22"/>
              </a:buClr>
              <a:defRPr/>
            </a:pPr>
            <a:r>
              <a:rPr lang="en-US" altLang="zh-CN" sz="4800" b="1" spc="400" dirty="0" smtClean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2</a:t>
            </a:r>
            <a:endParaRPr lang="zh-CN" altLang="en-US" sz="4800" b="1" spc="400" dirty="0">
              <a:solidFill>
                <a:schemeClr val="bg1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13" name=" 212"/>
          <p:cNvSpPr/>
          <p:nvPr/>
        </p:nvSpPr>
        <p:spPr>
          <a:xfrm>
            <a:off x="963835" y="2206886"/>
            <a:ext cx="501650" cy="454660"/>
          </a:xfrm>
          <a:prstGeom prst="hear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rgbClr val="4472C4">
              <a:shade val="50000"/>
            </a:srgbClr>
          </a:lnRef>
          <a:fillRef idx="1">
            <a:srgbClr val="4472C4"/>
          </a:fillRef>
          <a:effectRef idx="0">
            <a:srgbClr val="4472C4"/>
          </a:effectRef>
          <a:fontRef idx="minor">
            <a:sysClr val="window" lastClr="FFFFFF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4" name=" 212"/>
          <p:cNvSpPr/>
          <p:nvPr/>
        </p:nvSpPr>
        <p:spPr>
          <a:xfrm>
            <a:off x="1045273" y="4784521"/>
            <a:ext cx="501650" cy="454660"/>
          </a:xfrm>
          <a:prstGeom prst="hear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rgbClr val="4472C4">
              <a:shade val="50000"/>
            </a:srgbClr>
          </a:lnRef>
          <a:fillRef idx="1">
            <a:srgbClr val="4472C4"/>
          </a:fillRef>
          <a:effectRef idx="0">
            <a:srgbClr val="4472C4"/>
          </a:effectRef>
          <a:fontRef idx="minor">
            <a:sysClr val="window" lastClr="FFFFFF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8174" y="281608"/>
            <a:ext cx="11595652" cy="6294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椭圆形标注 5"/>
          <p:cNvSpPr/>
          <p:nvPr/>
        </p:nvSpPr>
        <p:spPr>
          <a:xfrm>
            <a:off x="298174" y="195133"/>
            <a:ext cx="6019543" cy="2087668"/>
          </a:xfrm>
          <a:prstGeom prst="wedgeEllipseCallout">
            <a:avLst>
              <a:gd name="adj1" fmla="val 56840"/>
              <a:gd name="adj2" fmla="val 41242"/>
            </a:avLst>
          </a:prstGeom>
          <a:solidFill>
            <a:schemeClr val="bg2"/>
          </a:solidFill>
          <a:ln>
            <a:solidFill>
              <a:srgbClr val="F9EC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2"/>
              </a:solidFill>
            </a:endParaRPr>
          </a:p>
        </p:txBody>
      </p:sp>
      <p:sp>
        <p:nvSpPr>
          <p:cNvPr id="7" name="TextBox 1"/>
          <p:cNvSpPr/>
          <p:nvPr/>
        </p:nvSpPr>
        <p:spPr>
          <a:xfrm>
            <a:off x="645773" y="624540"/>
            <a:ext cx="5875777" cy="133882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>
              <a:lnSpc>
                <a:spcPct val="90000"/>
              </a:lnSpc>
            </a:pPr>
            <a:r>
              <a:rPr lang="en-US" altLang="zh-CN" sz="3000" dirty="0" smtClean="0">
                <a:latin typeface="Comic Sans MS" panose="030F0702030302020204" pitchFamily="66" charset="0"/>
              </a:rPr>
              <a:t>If you are asked to write </a:t>
            </a:r>
            <a:endParaRPr lang="en-US" altLang="zh-CN" sz="3000" dirty="0" smtClean="0">
              <a:latin typeface="Comic Sans MS" panose="030F0702030302020204" pitchFamily="66" charset="0"/>
            </a:endParaRPr>
          </a:p>
          <a:p>
            <a:pPr marL="0" lvl="0" indent="0" eaLnBrk="1" hangingPunct="1">
              <a:lnSpc>
                <a:spcPct val="90000"/>
              </a:lnSpc>
            </a:pPr>
            <a:r>
              <a:rPr lang="en-US" altLang="zh-CN" sz="3000" dirty="0" smtClean="0">
                <a:latin typeface="Comic Sans MS" panose="030F0702030302020204" pitchFamily="66" charset="0"/>
              </a:rPr>
              <a:t>a </a:t>
            </a:r>
            <a:r>
              <a:rPr lang="en-US" altLang="zh-CN" sz="3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summary</a:t>
            </a:r>
            <a:r>
              <a:rPr lang="en-US" altLang="zh-CN" sz="3000" dirty="0" smtClean="0">
                <a:latin typeface="Comic Sans MS" panose="030F0702030302020204" pitchFamily="66" charset="0"/>
              </a:rPr>
              <a:t> of the</a:t>
            </a:r>
            <a:r>
              <a:rPr lang="en-US" altLang="zh-CN" sz="3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news report</a:t>
            </a:r>
            <a:r>
              <a:rPr lang="en-US" altLang="zh-CN" sz="3000" dirty="0" smtClean="0">
                <a:latin typeface="Comic Sans MS" panose="030F0702030302020204" pitchFamily="66" charset="0"/>
              </a:rPr>
              <a:t>, </a:t>
            </a:r>
            <a:endParaRPr lang="en-US" altLang="zh-CN" sz="3000" dirty="0" smtClean="0">
              <a:latin typeface="Comic Sans MS" panose="030F0702030302020204" pitchFamily="66" charset="0"/>
            </a:endParaRPr>
          </a:p>
          <a:p>
            <a:pPr marL="0" lvl="0" indent="0" eaLnBrk="1" hangingPunct="1">
              <a:lnSpc>
                <a:spcPct val="90000"/>
              </a:lnSpc>
            </a:pPr>
            <a:r>
              <a:rPr lang="en-US" altLang="zh-CN" sz="3000" dirty="0" smtClean="0">
                <a:latin typeface="Comic Sans MS" panose="030F0702030302020204" pitchFamily="66" charset="0"/>
              </a:rPr>
              <a:t>What will you do at first?</a:t>
            </a:r>
            <a:endParaRPr lang="en-US" altLang="zh-CN" sz="3000" dirty="0">
              <a:latin typeface="Comic Sans MS" panose="030F0702030302020204" pitchFamily="66" charset="0"/>
            </a:endParaRPr>
          </a:p>
        </p:txBody>
      </p:sp>
      <p:sp>
        <p:nvSpPr>
          <p:cNvPr id="8" name="横卷形 7"/>
          <p:cNvSpPr/>
          <p:nvPr/>
        </p:nvSpPr>
        <p:spPr>
          <a:xfrm>
            <a:off x="298174" y="3645128"/>
            <a:ext cx="6593946" cy="2931263"/>
          </a:xfrm>
          <a:prstGeom prst="horizontalScroll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5"/>
          <p:cNvSpPr txBox="1"/>
          <p:nvPr/>
        </p:nvSpPr>
        <p:spPr>
          <a:xfrm>
            <a:off x="645773" y="4059662"/>
            <a:ext cx="63609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002060"/>
                </a:solidFill>
                <a:latin typeface="Arial Narrow" panose="020B0606020202030204" charset="0"/>
                <a:sym typeface="+mn-ea"/>
              </a:rPr>
              <a:t>A summary is a short statement of </a:t>
            </a:r>
            <a:r>
              <a:rPr lang="zh-CN" altLang="en-US" sz="3200" b="1" dirty="0">
                <a:solidFill>
                  <a:srgbClr val="FF0000"/>
                </a:solidFill>
                <a:latin typeface="Arial Narrow" panose="020B0606020202030204" charset="0"/>
                <a:sym typeface="+mn-ea"/>
              </a:rPr>
              <a:t>main points</a:t>
            </a:r>
            <a:r>
              <a:rPr lang="zh-CN" altLang="en-US" sz="3200" b="1" dirty="0">
                <a:solidFill>
                  <a:srgbClr val="002060"/>
                </a:solidFill>
                <a:latin typeface="Arial Narrow" panose="020B0606020202030204" charset="0"/>
                <a:sym typeface="+mn-ea"/>
              </a:rPr>
              <a:t>. A summary </a:t>
            </a:r>
            <a:r>
              <a:rPr lang="en-US" altLang="zh-CN" sz="3200" b="1" dirty="0" smtClean="0">
                <a:solidFill>
                  <a:srgbClr val="002060"/>
                </a:solidFill>
                <a:latin typeface="Arial Narrow" panose="020B0606020202030204" charset="0"/>
                <a:sym typeface="+mn-ea"/>
              </a:rPr>
              <a:t>only tells </a:t>
            </a:r>
            <a:r>
              <a:rPr lang="zh-CN" altLang="en-US" sz="3200" b="1" dirty="0" smtClean="0">
                <a:solidFill>
                  <a:srgbClr val="002060"/>
                </a:solidFill>
                <a:latin typeface="Arial Narrow" panose="020B0606020202030204" charset="0"/>
                <a:sym typeface="+mn-ea"/>
              </a:rPr>
              <a:t>the </a:t>
            </a:r>
            <a:r>
              <a:rPr lang="zh-CN" altLang="en-US" sz="3200" b="1" dirty="0">
                <a:solidFill>
                  <a:srgbClr val="002060"/>
                </a:solidFill>
                <a:latin typeface="Arial Narrow" panose="020B0606020202030204" charset="0"/>
                <a:sym typeface="+mn-ea"/>
              </a:rPr>
              <a:t>most important information of a </a:t>
            </a:r>
            <a:r>
              <a:rPr lang="en-US" altLang="zh-CN" sz="3200" b="1" dirty="0">
                <a:solidFill>
                  <a:srgbClr val="002060"/>
                </a:solidFill>
                <a:latin typeface="Arial Narrow" panose="020B0606020202030204" charset="0"/>
                <a:sym typeface="+mn-ea"/>
              </a:rPr>
              <a:t>l</a:t>
            </a:r>
            <a:r>
              <a:rPr lang="zh-CN" altLang="en-US" sz="3200" b="1" dirty="0">
                <a:solidFill>
                  <a:srgbClr val="002060"/>
                </a:solidFill>
                <a:latin typeface="Arial Narrow" panose="020B0606020202030204" charset="0"/>
                <a:sym typeface="+mn-ea"/>
              </a:rPr>
              <a:t>onger passage.</a:t>
            </a:r>
            <a:endParaRPr lang="zh-CN" altLang="en-US" sz="3200" b="1" dirty="0">
              <a:solidFill>
                <a:srgbClr val="002060"/>
              </a:solidFill>
              <a:latin typeface="Arial Narrow" panose="020B0606020202030204" charset="0"/>
              <a:sym typeface="+mn-ea"/>
            </a:endParaRPr>
          </a:p>
        </p:txBody>
      </p:sp>
      <p:sp>
        <p:nvSpPr>
          <p:cNvPr id="10" name="椭圆形标注 9"/>
          <p:cNvSpPr/>
          <p:nvPr/>
        </p:nvSpPr>
        <p:spPr>
          <a:xfrm>
            <a:off x="309067" y="1801505"/>
            <a:ext cx="6019543" cy="2112244"/>
          </a:xfrm>
          <a:prstGeom prst="wedgeEllipseCallout">
            <a:avLst>
              <a:gd name="adj1" fmla="val 56840"/>
              <a:gd name="adj2" fmla="val 41242"/>
            </a:avLst>
          </a:prstGeom>
          <a:solidFill>
            <a:schemeClr val="bg2"/>
          </a:solidFill>
          <a:ln>
            <a:solidFill>
              <a:srgbClr val="F9EC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2"/>
              </a:solidFill>
            </a:endParaRPr>
          </a:p>
        </p:txBody>
      </p:sp>
      <p:sp>
        <p:nvSpPr>
          <p:cNvPr id="11" name="TextBox 1"/>
          <p:cNvSpPr/>
          <p:nvPr/>
        </p:nvSpPr>
        <p:spPr>
          <a:xfrm>
            <a:off x="754931" y="2395962"/>
            <a:ext cx="5766619" cy="92333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>
              <a:lnSpc>
                <a:spcPct val="90000"/>
              </a:lnSpc>
            </a:pPr>
            <a:r>
              <a:rPr lang="en-US" altLang="zh-CN" sz="3000" dirty="0" smtClean="0">
                <a:latin typeface="Comic Sans MS" panose="030F0702030302020204" pitchFamily="66" charset="0"/>
              </a:rPr>
              <a:t>What </a:t>
            </a:r>
            <a:r>
              <a:rPr lang="en-US" altLang="zh-CN" sz="3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main points </a:t>
            </a:r>
            <a:r>
              <a:rPr lang="en-US" altLang="zh-CN" sz="3000" dirty="0" smtClean="0">
                <a:latin typeface="Comic Sans MS" panose="030F0702030302020204" pitchFamily="66" charset="0"/>
              </a:rPr>
              <a:t>should be included in a news report ?</a:t>
            </a:r>
            <a:endParaRPr lang="en-US" altLang="zh-CN" sz="3000" dirty="0">
              <a:latin typeface="Comic Sans MS" panose="030F0702030302020204" pitchFamily="66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120" y="281608"/>
            <a:ext cx="5055101" cy="620830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17281" y="4176215"/>
            <a:ext cx="6139557" cy="181588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Main points 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should be included in a news report 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date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place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cause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effect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8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following events.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8174" y="281608"/>
            <a:ext cx="11595652" cy="6294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3"/>
          <p:cNvGrpSpPr/>
          <p:nvPr/>
        </p:nvGrpSpPr>
        <p:grpSpPr>
          <a:xfrm>
            <a:off x="10723034" y="606425"/>
            <a:ext cx="1754717" cy="522288"/>
            <a:chOff x="7114" y="9746"/>
            <a:chExt cx="2075" cy="823"/>
          </a:xfrm>
        </p:grpSpPr>
        <p:sp>
          <p:nvSpPr>
            <p:cNvPr id="6" name="等腰三角形 1"/>
            <p:cNvSpPr/>
            <p:nvPr/>
          </p:nvSpPr>
          <p:spPr>
            <a:xfrm rot="2880000">
              <a:off x="8303" y="9812"/>
              <a:ext cx="473" cy="539"/>
            </a:xfrm>
            <a:prstGeom prst="triangle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  <a:miter lim="800000"/>
            </a:ln>
          </p:spPr>
          <p:txBody>
            <a:bodyPr rot="10800000" vert="vert">
              <a:no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3600" b="1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3600" b="1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3600" b="1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3600" b="1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3600" b="1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</a:lstStyle>
            <a:p>
              <a:pPr marL="0" lvl="0" indent="0" algn="ctr" eaLnBrk="1" hangingPunct="1"/>
              <a:endParaRPr lang="zh-CN" altLang="en-US" sz="2800">
                <a:solidFill>
                  <a:srgbClr val="002060"/>
                </a:solidFill>
              </a:endParaRPr>
            </a:p>
          </p:txBody>
        </p:sp>
        <p:sp>
          <p:nvSpPr>
            <p:cNvPr id="7" name="文本框 4"/>
            <p:cNvSpPr/>
            <p:nvPr/>
          </p:nvSpPr>
          <p:spPr>
            <a:xfrm>
              <a:off x="7114" y="9746"/>
              <a:ext cx="2075" cy="82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3600" b="1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3600" b="1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3600" b="1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3600" b="1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3600" b="1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</a:lstStyle>
            <a:p>
              <a:pPr marL="0" lvl="0" indent="0" eaLnBrk="1" hangingPunct="1"/>
              <a:r>
                <a:rPr lang="en-US" altLang="zh-CN" sz="2800" dirty="0">
                  <a:latin typeface="Arial Narrow" panose="020B0606020202030204" charset="0"/>
                  <a:sym typeface="宋体" panose="02010600030101010101" pitchFamily="2" charset="-122"/>
                </a:rPr>
                <a:t>P 55 2</a:t>
              </a:r>
              <a:endParaRPr lang="en-US" altLang="zh-CN" sz="2800" dirty="0">
                <a:latin typeface="Arial Narrow" panose="020B060602020203020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9" name="组合 14"/>
          <p:cNvGrpSpPr/>
          <p:nvPr/>
        </p:nvGrpSpPr>
        <p:grpSpPr>
          <a:xfrm>
            <a:off x="378460" y="4843793"/>
            <a:ext cx="11637433" cy="1331912"/>
            <a:chOff x="737" y="12483"/>
            <a:chExt cx="12630" cy="2100"/>
          </a:xfrm>
        </p:grpSpPr>
        <p:sp>
          <p:nvSpPr>
            <p:cNvPr id="10" name="矩形 5"/>
            <p:cNvSpPr/>
            <p:nvPr/>
          </p:nvSpPr>
          <p:spPr>
            <a:xfrm>
              <a:off x="737" y="12651"/>
              <a:ext cx="680" cy="678"/>
            </a:xfrm>
            <a:prstGeom prst="rect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>
              <a:no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3600" b="1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3600" b="1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3600" b="1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3600" b="1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3600" b="1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</a:lstStyle>
            <a:p>
              <a:pPr marL="0" marR="0" lvl="0" indent="0" algn="ctr" eaLnBrk="1" hangingPunct="1"/>
              <a:endParaRPr lang="zh-CN" altLang="en-US" sz="3200">
                <a:solidFill>
                  <a:srgbClr val="FFFFFF"/>
                </a:solidFill>
                <a:latin typeface="Arial Narrow" panose="020B0606020202030204" charset="0"/>
                <a:ea typeface="微软雅黑" panose="020B0503020204020204" pitchFamily="34" charset="-122"/>
              </a:endParaRPr>
            </a:p>
          </p:txBody>
        </p:sp>
        <p:sp>
          <p:nvSpPr>
            <p:cNvPr id="11" name="矩形 6"/>
            <p:cNvSpPr/>
            <p:nvPr/>
          </p:nvSpPr>
          <p:spPr>
            <a:xfrm>
              <a:off x="11008" y="12651"/>
              <a:ext cx="680" cy="678"/>
            </a:xfrm>
            <a:prstGeom prst="rect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>
              <a:no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3600" b="1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3600" b="1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3600" b="1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3600" b="1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3600" b="1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</a:lstStyle>
            <a:p>
              <a:pPr marL="0" marR="0" lvl="0" indent="0" algn="ctr" eaLnBrk="1" hangingPunct="1"/>
              <a:endParaRPr lang="zh-CN" altLang="en-US" sz="3200">
                <a:solidFill>
                  <a:srgbClr val="FFFFFF"/>
                </a:solidFill>
                <a:latin typeface="Arial Narrow" panose="020B0606020202030204" charset="0"/>
                <a:ea typeface="微软雅黑" panose="020B0503020204020204" pitchFamily="34" charset="-122"/>
              </a:endParaRPr>
            </a:p>
          </p:txBody>
        </p:sp>
        <p:sp>
          <p:nvSpPr>
            <p:cNvPr id="12" name="矩形 7"/>
            <p:cNvSpPr/>
            <p:nvPr/>
          </p:nvSpPr>
          <p:spPr>
            <a:xfrm>
              <a:off x="737" y="13782"/>
              <a:ext cx="680" cy="681"/>
            </a:xfrm>
            <a:prstGeom prst="rect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>
              <a:no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3600" b="1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3600" b="1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3600" b="1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3600" b="1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3600" b="1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</a:lstStyle>
            <a:p>
              <a:pPr marL="0" marR="0" lvl="0" indent="0" algn="ctr" eaLnBrk="1" hangingPunct="1"/>
              <a:endParaRPr lang="zh-CN" altLang="en-US" sz="3200">
                <a:solidFill>
                  <a:srgbClr val="FFFFFF"/>
                </a:solidFill>
                <a:latin typeface="Arial Narrow" panose="020B0606020202030204" charset="0"/>
                <a:ea typeface="微软雅黑" panose="020B0503020204020204" pitchFamily="34" charset="-122"/>
              </a:endParaRPr>
            </a:p>
          </p:txBody>
        </p:sp>
        <p:sp>
          <p:nvSpPr>
            <p:cNvPr id="13" name="矩形 8"/>
            <p:cNvSpPr/>
            <p:nvPr/>
          </p:nvSpPr>
          <p:spPr>
            <a:xfrm>
              <a:off x="7312" y="12651"/>
              <a:ext cx="680" cy="678"/>
            </a:xfrm>
            <a:prstGeom prst="rect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>
              <a:no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3600" b="1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3600" b="1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3600" b="1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3600" b="1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3600" b="1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</a:lstStyle>
            <a:p>
              <a:pPr marL="0" marR="0" lvl="0" indent="0" algn="ctr" eaLnBrk="1" hangingPunct="1"/>
              <a:endParaRPr lang="zh-CN" altLang="en-US" sz="3200">
                <a:solidFill>
                  <a:srgbClr val="FFFFFF"/>
                </a:solidFill>
                <a:latin typeface="Arial Narrow" panose="020B0606020202030204" charset="0"/>
                <a:ea typeface="微软雅黑" panose="020B0503020204020204" pitchFamily="34" charset="-122"/>
              </a:endParaRPr>
            </a:p>
          </p:txBody>
        </p:sp>
        <p:sp>
          <p:nvSpPr>
            <p:cNvPr id="14" name="矩形 9"/>
            <p:cNvSpPr/>
            <p:nvPr/>
          </p:nvSpPr>
          <p:spPr>
            <a:xfrm>
              <a:off x="4024" y="12651"/>
              <a:ext cx="680" cy="678"/>
            </a:xfrm>
            <a:prstGeom prst="rect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>
              <a:no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3600" b="1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3600" b="1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3600" b="1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3600" b="1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3600" b="1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</a:lstStyle>
            <a:p>
              <a:pPr marL="0" marR="0" lvl="0" indent="0" algn="ctr" eaLnBrk="1" hangingPunct="1"/>
              <a:endParaRPr lang="zh-CN" altLang="en-US" sz="3200">
                <a:solidFill>
                  <a:srgbClr val="FFFFFF"/>
                </a:solidFill>
                <a:latin typeface="Arial Narrow" panose="020B0606020202030204" charset="0"/>
                <a:ea typeface="微软雅黑" panose="020B0503020204020204" pitchFamily="34" charset="-122"/>
              </a:endParaRPr>
            </a:p>
          </p:txBody>
        </p:sp>
        <p:sp>
          <p:nvSpPr>
            <p:cNvPr id="15" name="矩形 10"/>
            <p:cNvSpPr/>
            <p:nvPr/>
          </p:nvSpPr>
          <p:spPr>
            <a:xfrm>
              <a:off x="4024" y="13782"/>
              <a:ext cx="680" cy="681"/>
            </a:xfrm>
            <a:prstGeom prst="rect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>
              <a:no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3600" b="1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3600" b="1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3600" b="1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3600" b="1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3600" b="1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</a:lstStyle>
            <a:p>
              <a:pPr marL="0" marR="0" lvl="0" indent="0" algn="ctr" eaLnBrk="1" hangingPunct="1"/>
              <a:endParaRPr lang="zh-CN" altLang="en-US" sz="3200">
                <a:solidFill>
                  <a:srgbClr val="FFFFFF"/>
                </a:solidFill>
                <a:latin typeface="Arial Narrow" panose="020B0606020202030204" charset="0"/>
                <a:ea typeface="微软雅黑" panose="020B0503020204020204" pitchFamily="34" charset="-122"/>
              </a:endParaRPr>
            </a:p>
          </p:txBody>
        </p:sp>
        <p:sp>
          <p:nvSpPr>
            <p:cNvPr id="16" name="矩形 11"/>
            <p:cNvSpPr/>
            <p:nvPr/>
          </p:nvSpPr>
          <p:spPr>
            <a:xfrm>
              <a:off x="7312" y="13782"/>
              <a:ext cx="680" cy="681"/>
            </a:xfrm>
            <a:prstGeom prst="rect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>
              <a:no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3600" b="1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3600" b="1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3600" b="1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3600" b="1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3600" b="1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</a:lstStyle>
            <a:p>
              <a:pPr marL="0" marR="0" lvl="0" indent="0" algn="ctr" eaLnBrk="1" hangingPunct="1"/>
              <a:endParaRPr lang="zh-CN" altLang="en-US" sz="3200">
                <a:solidFill>
                  <a:srgbClr val="FFFFFF"/>
                </a:solidFill>
                <a:latin typeface="Arial Narrow" panose="020B0606020202030204" charset="0"/>
                <a:ea typeface="微软雅黑" panose="020B0503020204020204" pitchFamily="34" charset="-122"/>
              </a:endParaRPr>
            </a:p>
          </p:txBody>
        </p:sp>
        <p:sp>
          <p:nvSpPr>
            <p:cNvPr id="17" name="TextBox 3"/>
            <p:cNvSpPr/>
            <p:nvPr/>
          </p:nvSpPr>
          <p:spPr>
            <a:xfrm>
              <a:off x="1530" y="12530"/>
              <a:ext cx="1461" cy="92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3600" b="1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3600" b="1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3600" b="1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3600" b="1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3600" b="1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</a:lstStyle>
            <a:p>
              <a:pPr marL="0" lvl="0" indent="0" eaLnBrk="1" hangingPunct="1"/>
              <a:r>
                <a:rPr lang="en-US" altLang="zh-CN" sz="3200" dirty="0">
                  <a:latin typeface="Arial Narrow" panose="020B0606020202030204" charset="0"/>
                </a:rPr>
                <a:t>date</a:t>
              </a:r>
              <a:endParaRPr lang="en-US" altLang="zh-CN" sz="3200" dirty="0">
                <a:latin typeface="Arial Narrow" panose="020B0606020202030204" charset="0"/>
              </a:endParaRPr>
            </a:p>
          </p:txBody>
        </p:sp>
        <p:sp>
          <p:nvSpPr>
            <p:cNvPr id="18" name="TextBox 20"/>
            <p:cNvSpPr/>
            <p:nvPr/>
          </p:nvSpPr>
          <p:spPr>
            <a:xfrm>
              <a:off x="1530" y="13663"/>
              <a:ext cx="1781" cy="92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3600" b="1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3600" b="1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3600" b="1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3600" b="1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3600" b="1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</a:lstStyle>
            <a:p>
              <a:pPr marL="0" lvl="0" indent="0" eaLnBrk="1" hangingPunct="1"/>
              <a:r>
                <a:rPr lang="en-US" altLang="zh-CN" sz="3200" dirty="0">
                  <a:latin typeface="Arial Narrow" panose="020B0606020202030204" charset="0"/>
                </a:rPr>
                <a:t>cause</a:t>
              </a:r>
              <a:endParaRPr lang="en-US" altLang="zh-CN" sz="3200" dirty="0">
                <a:latin typeface="Arial Narrow" panose="020B0606020202030204" charset="0"/>
              </a:endParaRPr>
            </a:p>
          </p:txBody>
        </p:sp>
        <p:sp>
          <p:nvSpPr>
            <p:cNvPr id="19" name="TextBox 21"/>
            <p:cNvSpPr/>
            <p:nvPr/>
          </p:nvSpPr>
          <p:spPr>
            <a:xfrm>
              <a:off x="8107" y="13663"/>
              <a:ext cx="4678" cy="92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3600" b="1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3600" b="1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3600" b="1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3600" b="1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3600" b="1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</a:lstStyle>
            <a:p>
              <a:pPr marL="0" lvl="0" indent="0" eaLnBrk="1" hangingPunct="1"/>
              <a:r>
                <a:rPr lang="en-US" altLang="zh-CN" sz="3200" dirty="0">
                  <a:latin typeface="Arial Narrow" panose="020B0606020202030204" charset="0"/>
                </a:rPr>
                <a:t>following events</a:t>
              </a:r>
              <a:endParaRPr lang="en-US" altLang="zh-CN" sz="3200" dirty="0">
                <a:latin typeface="Arial Narrow" panose="020B0606020202030204" charset="0"/>
              </a:endParaRPr>
            </a:p>
          </p:txBody>
        </p:sp>
        <p:sp>
          <p:nvSpPr>
            <p:cNvPr id="20" name="TextBox 22"/>
            <p:cNvSpPr/>
            <p:nvPr/>
          </p:nvSpPr>
          <p:spPr>
            <a:xfrm>
              <a:off x="11622" y="12483"/>
              <a:ext cx="1745" cy="92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3600" b="1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3600" b="1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3600" b="1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3600" b="1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3600" b="1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</a:lstStyle>
            <a:p>
              <a:pPr marL="0" lvl="0" indent="0" eaLnBrk="1" hangingPunct="1"/>
              <a:r>
                <a:rPr lang="en-US" altLang="zh-CN" sz="3200" dirty="0">
                  <a:latin typeface="Arial Narrow" panose="020B0606020202030204" charset="0"/>
                </a:rPr>
                <a:t>event</a:t>
              </a:r>
              <a:endParaRPr lang="en-US" altLang="zh-CN" sz="3200" dirty="0">
                <a:latin typeface="Arial Narrow" panose="020B0606020202030204" charset="0"/>
              </a:endParaRPr>
            </a:p>
          </p:txBody>
        </p:sp>
        <p:sp>
          <p:nvSpPr>
            <p:cNvPr id="21" name="TextBox 23"/>
            <p:cNvSpPr/>
            <p:nvPr/>
          </p:nvSpPr>
          <p:spPr>
            <a:xfrm>
              <a:off x="4817" y="13663"/>
              <a:ext cx="1779" cy="92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3600" b="1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3600" b="1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3600" b="1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3600" b="1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3600" b="1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</a:lstStyle>
            <a:p>
              <a:pPr marL="0" lvl="0" indent="0" eaLnBrk="1" hangingPunct="1"/>
              <a:r>
                <a:rPr lang="en-US" altLang="zh-CN" sz="3200" dirty="0">
                  <a:latin typeface="Arial Narrow" panose="020B0606020202030204" charset="0"/>
                </a:rPr>
                <a:t>effect</a:t>
              </a:r>
              <a:endParaRPr lang="en-US" altLang="zh-CN" sz="3200" dirty="0">
                <a:latin typeface="Arial Narrow" panose="020B0606020202030204" charset="0"/>
              </a:endParaRPr>
            </a:p>
          </p:txBody>
        </p:sp>
        <p:sp>
          <p:nvSpPr>
            <p:cNvPr id="22" name="TextBox 24"/>
            <p:cNvSpPr/>
            <p:nvPr/>
          </p:nvSpPr>
          <p:spPr>
            <a:xfrm>
              <a:off x="8107" y="12530"/>
              <a:ext cx="1710" cy="92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3600" b="1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3600" b="1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3600" b="1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3600" b="1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3600" b="1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</a:lstStyle>
            <a:p>
              <a:pPr marL="0" lvl="0" indent="0" eaLnBrk="1" hangingPunct="1"/>
              <a:r>
                <a:rPr lang="en-US" altLang="zh-CN" sz="3200" dirty="0">
                  <a:latin typeface="Arial Narrow" panose="020B0606020202030204" charset="0"/>
                </a:rPr>
                <a:t>place</a:t>
              </a:r>
              <a:endParaRPr lang="en-US" altLang="zh-CN" sz="3200" dirty="0">
                <a:latin typeface="Arial Narrow" panose="020B0606020202030204" charset="0"/>
              </a:endParaRPr>
            </a:p>
          </p:txBody>
        </p:sp>
        <p:sp>
          <p:nvSpPr>
            <p:cNvPr id="23" name="TextBox 25"/>
            <p:cNvSpPr/>
            <p:nvPr/>
          </p:nvSpPr>
          <p:spPr>
            <a:xfrm>
              <a:off x="4817" y="12530"/>
              <a:ext cx="1496" cy="92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3600" b="1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3600" b="1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3600" b="1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3600" b="1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3600" b="1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</a:lstStyle>
            <a:p>
              <a:pPr marL="0" lvl="0" indent="0" eaLnBrk="1" hangingPunct="1"/>
              <a:r>
                <a:rPr lang="en-US" altLang="zh-CN" sz="3200" dirty="0">
                  <a:latin typeface="Arial Narrow" panose="020B0606020202030204" charset="0"/>
                </a:rPr>
                <a:t>time</a:t>
              </a:r>
              <a:endParaRPr lang="en-US" altLang="zh-CN" sz="3200" dirty="0">
                <a:latin typeface="Arial Narrow" panose="020B0606020202030204" charset="0"/>
              </a:endParaRPr>
            </a:p>
          </p:txBody>
        </p:sp>
      </p:grpSp>
      <p:sp>
        <p:nvSpPr>
          <p:cNvPr id="24" name="勾"/>
          <p:cNvSpPr/>
          <p:nvPr/>
        </p:nvSpPr>
        <p:spPr bwMode="auto">
          <a:xfrm>
            <a:off x="443230" y="4873943"/>
            <a:ext cx="575733" cy="504825"/>
          </a:xfrm>
          <a:custGeom>
            <a:avLst/>
            <a:gdLst/>
            <a:ahLst/>
            <a:cxnLst>
              <a:cxn ang="0">
                <a:pos x="431800" y="20074"/>
              </a:cxn>
              <a:cxn ang="0">
                <a:pos x="386080" y="62824"/>
              </a:cxn>
              <a:cxn ang="0">
                <a:pos x="341630" y="111151"/>
              </a:cxn>
              <a:cxn ang="0">
                <a:pos x="298768" y="164681"/>
              </a:cxn>
              <a:cxn ang="0">
                <a:pos x="258128" y="223788"/>
              </a:cxn>
              <a:cxn ang="0">
                <a:pos x="220028" y="284382"/>
              </a:cxn>
              <a:cxn ang="0">
                <a:pos x="188595" y="345720"/>
              </a:cxn>
              <a:cxn ang="0">
                <a:pos x="162243" y="405570"/>
              </a:cxn>
              <a:cxn ang="0">
                <a:pos x="141605" y="465049"/>
              </a:cxn>
              <a:cxn ang="0">
                <a:pos x="119063" y="483264"/>
              </a:cxn>
              <a:cxn ang="0">
                <a:pos x="103188" y="497762"/>
              </a:cxn>
              <a:cxn ang="0">
                <a:pos x="94615" y="497018"/>
              </a:cxn>
              <a:cxn ang="0">
                <a:pos x="88583" y="474342"/>
              </a:cxn>
              <a:cxn ang="0">
                <a:pos x="76200" y="437912"/>
              </a:cxn>
              <a:cxn ang="0">
                <a:pos x="64770" y="404455"/>
              </a:cxn>
              <a:cxn ang="0">
                <a:pos x="54293" y="376574"/>
              </a:cxn>
              <a:cxn ang="0">
                <a:pos x="44450" y="354270"/>
              </a:cxn>
              <a:cxn ang="0">
                <a:pos x="35243" y="337170"/>
              </a:cxn>
              <a:cxn ang="0">
                <a:pos x="27305" y="324530"/>
              </a:cxn>
              <a:cxn ang="0">
                <a:pos x="18415" y="315237"/>
              </a:cxn>
              <a:cxn ang="0">
                <a:pos x="9208" y="309289"/>
              </a:cxn>
              <a:cxn ang="0">
                <a:pos x="0" y="306687"/>
              </a:cxn>
              <a:cxn ang="0">
                <a:pos x="12065" y="293676"/>
              </a:cxn>
              <a:cxn ang="0">
                <a:pos x="24448" y="284382"/>
              </a:cxn>
              <a:cxn ang="0">
                <a:pos x="34608" y="279550"/>
              </a:cxn>
              <a:cxn ang="0">
                <a:pos x="45085" y="277319"/>
              </a:cxn>
              <a:cxn ang="0">
                <a:pos x="58420" y="282895"/>
              </a:cxn>
              <a:cxn ang="0">
                <a:pos x="73343" y="299624"/>
              </a:cxn>
              <a:cxn ang="0">
                <a:pos x="87948" y="326389"/>
              </a:cxn>
              <a:cxn ang="0">
                <a:pos x="103823" y="364307"/>
              </a:cxn>
              <a:cxn ang="0">
                <a:pos x="129858" y="365050"/>
              </a:cxn>
              <a:cxn ang="0">
                <a:pos x="160973" y="305943"/>
              </a:cxn>
              <a:cxn ang="0">
                <a:pos x="195263" y="248695"/>
              </a:cxn>
              <a:cxn ang="0">
                <a:pos x="232410" y="194793"/>
              </a:cxn>
              <a:cxn ang="0">
                <a:pos x="272733" y="143120"/>
              </a:cxn>
              <a:cxn ang="0">
                <a:pos x="314008" y="96281"/>
              </a:cxn>
              <a:cxn ang="0">
                <a:pos x="356870" y="53531"/>
              </a:cxn>
              <a:cxn ang="0">
                <a:pos x="400050" y="16357"/>
              </a:cxn>
            </a:cxnLst>
            <a:rect l="0" t="0" r="0" b="0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bevel/>
          </a:ln>
        </p:spPr>
      </p:sp>
      <p:sp>
        <p:nvSpPr>
          <p:cNvPr id="25" name="勾"/>
          <p:cNvSpPr/>
          <p:nvPr/>
        </p:nvSpPr>
        <p:spPr bwMode="auto">
          <a:xfrm>
            <a:off x="6490547" y="4880292"/>
            <a:ext cx="575733" cy="503238"/>
          </a:xfrm>
          <a:custGeom>
            <a:avLst/>
            <a:gdLst/>
            <a:ahLst/>
            <a:cxnLst>
              <a:cxn ang="0">
                <a:pos x="431800" y="20011"/>
              </a:cxn>
              <a:cxn ang="0">
                <a:pos x="386080" y="62627"/>
              </a:cxn>
              <a:cxn ang="0">
                <a:pos x="341630" y="110801"/>
              </a:cxn>
              <a:cxn ang="0">
                <a:pos x="298768" y="164163"/>
              </a:cxn>
              <a:cxn ang="0">
                <a:pos x="258128" y="223084"/>
              </a:cxn>
              <a:cxn ang="0">
                <a:pos x="220028" y="283488"/>
              </a:cxn>
              <a:cxn ang="0">
                <a:pos x="188595" y="344632"/>
              </a:cxn>
              <a:cxn ang="0">
                <a:pos x="162243" y="404294"/>
              </a:cxn>
              <a:cxn ang="0">
                <a:pos x="141605" y="463586"/>
              </a:cxn>
              <a:cxn ang="0">
                <a:pos x="119063" y="481744"/>
              </a:cxn>
              <a:cxn ang="0">
                <a:pos x="103188" y="496196"/>
              </a:cxn>
              <a:cxn ang="0">
                <a:pos x="94615" y="495455"/>
              </a:cxn>
              <a:cxn ang="0">
                <a:pos x="88583" y="472850"/>
              </a:cxn>
              <a:cxn ang="0">
                <a:pos x="76200" y="436534"/>
              </a:cxn>
              <a:cxn ang="0">
                <a:pos x="64770" y="403183"/>
              </a:cxn>
              <a:cxn ang="0">
                <a:pos x="54293" y="375390"/>
              </a:cxn>
              <a:cxn ang="0">
                <a:pos x="44450" y="353155"/>
              </a:cxn>
              <a:cxn ang="0">
                <a:pos x="35243" y="336109"/>
              </a:cxn>
              <a:cxn ang="0">
                <a:pos x="27305" y="323510"/>
              </a:cxn>
              <a:cxn ang="0">
                <a:pos x="18415" y="314245"/>
              </a:cxn>
              <a:cxn ang="0">
                <a:pos x="9208" y="308316"/>
              </a:cxn>
              <a:cxn ang="0">
                <a:pos x="0" y="305722"/>
              </a:cxn>
              <a:cxn ang="0">
                <a:pos x="12065" y="292752"/>
              </a:cxn>
              <a:cxn ang="0">
                <a:pos x="24448" y="283488"/>
              </a:cxn>
              <a:cxn ang="0">
                <a:pos x="34608" y="278670"/>
              </a:cxn>
              <a:cxn ang="0">
                <a:pos x="45085" y="276447"/>
              </a:cxn>
              <a:cxn ang="0">
                <a:pos x="58420" y="282005"/>
              </a:cxn>
              <a:cxn ang="0">
                <a:pos x="73343" y="298681"/>
              </a:cxn>
              <a:cxn ang="0">
                <a:pos x="87948" y="325362"/>
              </a:cxn>
              <a:cxn ang="0">
                <a:pos x="103823" y="363161"/>
              </a:cxn>
              <a:cxn ang="0">
                <a:pos x="129858" y="363902"/>
              </a:cxn>
              <a:cxn ang="0">
                <a:pos x="160973" y="304981"/>
              </a:cxn>
              <a:cxn ang="0">
                <a:pos x="195263" y="247913"/>
              </a:cxn>
              <a:cxn ang="0">
                <a:pos x="232410" y="194180"/>
              </a:cxn>
              <a:cxn ang="0">
                <a:pos x="272733" y="142670"/>
              </a:cxn>
              <a:cxn ang="0">
                <a:pos x="314008" y="95978"/>
              </a:cxn>
              <a:cxn ang="0">
                <a:pos x="356870" y="53362"/>
              </a:cxn>
              <a:cxn ang="0">
                <a:pos x="400050" y="16305"/>
              </a:cxn>
            </a:cxnLst>
            <a:rect l="0" t="0" r="0" b="0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bevel/>
          </a:ln>
        </p:spPr>
      </p:sp>
      <p:sp>
        <p:nvSpPr>
          <p:cNvPr id="26" name="勾"/>
          <p:cNvSpPr/>
          <p:nvPr/>
        </p:nvSpPr>
        <p:spPr bwMode="auto">
          <a:xfrm>
            <a:off x="9925896" y="4915219"/>
            <a:ext cx="575733" cy="504825"/>
          </a:xfrm>
          <a:custGeom>
            <a:avLst/>
            <a:gdLst/>
            <a:ahLst/>
            <a:cxnLst>
              <a:cxn ang="0">
                <a:pos x="431800" y="20074"/>
              </a:cxn>
              <a:cxn ang="0">
                <a:pos x="386080" y="62824"/>
              </a:cxn>
              <a:cxn ang="0">
                <a:pos x="341630" y="111151"/>
              </a:cxn>
              <a:cxn ang="0">
                <a:pos x="298768" y="164681"/>
              </a:cxn>
              <a:cxn ang="0">
                <a:pos x="258128" y="223788"/>
              </a:cxn>
              <a:cxn ang="0">
                <a:pos x="220028" y="284382"/>
              </a:cxn>
              <a:cxn ang="0">
                <a:pos x="188595" y="345720"/>
              </a:cxn>
              <a:cxn ang="0">
                <a:pos x="162243" y="405570"/>
              </a:cxn>
              <a:cxn ang="0">
                <a:pos x="141605" y="465049"/>
              </a:cxn>
              <a:cxn ang="0">
                <a:pos x="119063" y="483264"/>
              </a:cxn>
              <a:cxn ang="0">
                <a:pos x="103188" y="497762"/>
              </a:cxn>
              <a:cxn ang="0">
                <a:pos x="94615" y="497018"/>
              </a:cxn>
              <a:cxn ang="0">
                <a:pos x="88583" y="474342"/>
              </a:cxn>
              <a:cxn ang="0">
                <a:pos x="76200" y="437912"/>
              </a:cxn>
              <a:cxn ang="0">
                <a:pos x="64770" y="404455"/>
              </a:cxn>
              <a:cxn ang="0">
                <a:pos x="54293" y="376574"/>
              </a:cxn>
              <a:cxn ang="0">
                <a:pos x="44450" y="354270"/>
              </a:cxn>
              <a:cxn ang="0">
                <a:pos x="35243" y="337170"/>
              </a:cxn>
              <a:cxn ang="0">
                <a:pos x="27305" y="324530"/>
              </a:cxn>
              <a:cxn ang="0">
                <a:pos x="18415" y="315237"/>
              </a:cxn>
              <a:cxn ang="0">
                <a:pos x="9208" y="309289"/>
              </a:cxn>
              <a:cxn ang="0">
                <a:pos x="0" y="306687"/>
              </a:cxn>
              <a:cxn ang="0">
                <a:pos x="12065" y="293676"/>
              </a:cxn>
              <a:cxn ang="0">
                <a:pos x="24448" y="284382"/>
              </a:cxn>
              <a:cxn ang="0">
                <a:pos x="34608" y="279550"/>
              </a:cxn>
              <a:cxn ang="0">
                <a:pos x="45085" y="277319"/>
              </a:cxn>
              <a:cxn ang="0">
                <a:pos x="58420" y="282895"/>
              </a:cxn>
              <a:cxn ang="0">
                <a:pos x="73343" y="299624"/>
              </a:cxn>
              <a:cxn ang="0">
                <a:pos x="87948" y="326389"/>
              </a:cxn>
              <a:cxn ang="0">
                <a:pos x="103823" y="364307"/>
              </a:cxn>
              <a:cxn ang="0">
                <a:pos x="129858" y="365050"/>
              </a:cxn>
              <a:cxn ang="0">
                <a:pos x="160973" y="305943"/>
              </a:cxn>
              <a:cxn ang="0">
                <a:pos x="195263" y="248695"/>
              </a:cxn>
              <a:cxn ang="0">
                <a:pos x="232410" y="194793"/>
              </a:cxn>
              <a:cxn ang="0">
                <a:pos x="272733" y="143120"/>
              </a:cxn>
              <a:cxn ang="0">
                <a:pos x="314008" y="96281"/>
              </a:cxn>
              <a:cxn ang="0">
                <a:pos x="356870" y="53531"/>
              </a:cxn>
              <a:cxn ang="0">
                <a:pos x="400050" y="16357"/>
              </a:cxn>
            </a:cxnLst>
            <a:rect l="0" t="0" r="0" b="0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bevel/>
          </a:ln>
        </p:spPr>
      </p:sp>
      <p:sp>
        <p:nvSpPr>
          <p:cNvPr id="28" name="勾"/>
          <p:cNvSpPr/>
          <p:nvPr/>
        </p:nvSpPr>
        <p:spPr bwMode="auto">
          <a:xfrm>
            <a:off x="488588" y="5609182"/>
            <a:ext cx="713317" cy="503238"/>
          </a:xfrm>
          <a:custGeom>
            <a:avLst/>
            <a:gdLst/>
            <a:ahLst/>
            <a:cxnLst>
              <a:cxn ang="0">
                <a:pos x="534987" y="20011"/>
              </a:cxn>
              <a:cxn ang="0">
                <a:pos x="478341" y="62627"/>
              </a:cxn>
              <a:cxn ang="0">
                <a:pos x="423269" y="110801"/>
              </a:cxn>
              <a:cxn ang="0">
                <a:pos x="370164" y="164163"/>
              </a:cxn>
              <a:cxn ang="0">
                <a:pos x="319812" y="223084"/>
              </a:cxn>
              <a:cxn ang="0">
                <a:pos x="272607" y="283488"/>
              </a:cxn>
              <a:cxn ang="0">
                <a:pos x="233663" y="344632"/>
              </a:cxn>
              <a:cxn ang="0">
                <a:pos x="201013" y="404294"/>
              </a:cxn>
              <a:cxn ang="0">
                <a:pos x="175444" y="463586"/>
              </a:cxn>
              <a:cxn ang="0">
                <a:pos x="147515" y="481744"/>
              </a:cxn>
              <a:cxn ang="0">
                <a:pos x="127846" y="496196"/>
              </a:cxn>
              <a:cxn ang="0">
                <a:pos x="117225" y="495455"/>
              </a:cxn>
              <a:cxn ang="0">
                <a:pos x="109751" y="472850"/>
              </a:cxn>
              <a:cxn ang="0">
                <a:pos x="94409" y="436534"/>
              </a:cxn>
              <a:cxn ang="0">
                <a:pos x="80248" y="403183"/>
              </a:cxn>
              <a:cxn ang="0">
                <a:pos x="67267" y="375390"/>
              </a:cxn>
              <a:cxn ang="0">
                <a:pos x="55072" y="353155"/>
              </a:cxn>
              <a:cxn ang="0">
                <a:pos x="43664" y="336109"/>
              </a:cxn>
              <a:cxn ang="0">
                <a:pos x="33830" y="323510"/>
              </a:cxn>
              <a:cxn ang="0">
                <a:pos x="22816" y="314245"/>
              </a:cxn>
              <a:cxn ang="0">
                <a:pos x="11408" y="308316"/>
              </a:cxn>
              <a:cxn ang="0">
                <a:pos x="0" y="305722"/>
              </a:cxn>
              <a:cxn ang="0">
                <a:pos x="14948" y="292752"/>
              </a:cxn>
              <a:cxn ang="0">
                <a:pos x="30290" y="283488"/>
              </a:cxn>
              <a:cxn ang="0">
                <a:pos x="42878" y="278670"/>
              </a:cxn>
              <a:cxn ang="0">
                <a:pos x="55859" y="276447"/>
              </a:cxn>
              <a:cxn ang="0">
                <a:pos x="72381" y="282005"/>
              </a:cxn>
              <a:cxn ang="0">
                <a:pos x="90869" y="298681"/>
              </a:cxn>
              <a:cxn ang="0">
                <a:pos x="108964" y="325362"/>
              </a:cxn>
              <a:cxn ang="0">
                <a:pos x="128633" y="363161"/>
              </a:cxn>
              <a:cxn ang="0">
                <a:pos x="160889" y="363902"/>
              </a:cxn>
              <a:cxn ang="0">
                <a:pos x="199440" y="304981"/>
              </a:cxn>
              <a:cxn ang="0">
                <a:pos x="241924" y="247913"/>
              </a:cxn>
              <a:cxn ang="0">
                <a:pos x="287949" y="194180"/>
              </a:cxn>
              <a:cxn ang="0">
                <a:pos x="337907" y="142670"/>
              </a:cxn>
              <a:cxn ang="0">
                <a:pos x="389046" y="95978"/>
              </a:cxn>
              <a:cxn ang="0">
                <a:pos x="442151" y="53362"/>
              </a:cxn>
              <a:cxn ang="0">
                <a:pos x="495650" y="16305"/>
              </a:cxn>
            </a:cxnLst>
            <a:rect l="0" t="0" r="0" b="0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bevel/>
          </a:ln>
        </p:spPr>
      </p:sp>
      <p:sp>
        <p:nvSpPr>
          <p:cNvPr id="33" name="勾"/>
          <p:cNvSpPr/>
          <p:nvPr/>
        </p:nvSpPr>
        <p:spPr bwMode="auto">
          <a:xfrm>
            <a:off x="3532901" y="5601764"/>
            <a:ext cx="575733" cy="504825"/>
          </a:xfrm>
          <a:custGeom>
            <a:avLst/>
            <a:gdLst/>
            <a:ahLst/>
            <a:cxnLst>
              <a:cxn ang="0">
                <a:pos x="431800" y="20074"/>
              </a:cxn>
              <a:cxn ang="0">
                <a:pos x="386080" y="62824"/>
              </a:cxn>
              <a:cxn ang="0">
                <a:pos x="341630" y="111151"/>
              </a:cxn>
              <a:cxn ang="0">
                <a:pos x="298768" y="164681"/>
              </a:cxn>
              <a:cxn ang="0">
                <a:pos x="258128" y="223788"/>
              </a:cxn>
              <a:cxn ang="0">
                <a:pos x="220028" y="284382"/>
              </a:cxn>
              <a:cxn ang="0">
                <a:pos x="188595" y="345720"/>
              </a:cxn>
              <a:cxn ang="0">
                <a:pos x="162243" y="405570"/>
              </a:cxn>
              <a:cxn ang="0">
                <a:pos x="141605" y="465049"/>
              </a:cxn>
              <a:cxn ang="0">
                <a:pos x="119063" y="483264"/>
              </a:cxn>
              <a:cxn ang="0">
                <a:pos x="103188" y="497762"/>
              </a:cxn>
              <a:cxn ang="0">
                <a:pos x="94615" y="497018"/>
              </a:cxn>
              <a:cxn ang="0">
                <a:pos x="88583" y="474342"/>
              </a:cxn>
              <a:cxn ang="0">
                <a:pos x="76200" y="437912"/>
              </a:cxn>
              <a:cxn ang="0">
                <a:pos x="64770" y="404455"/>
              </a:cxn>
              <a:cxn ang="0">
                <a:pos x="54293" y="376574"/>
              </a:cxn>
              <a:cxn ang="0">
                <a:pos x="44450" y="354270"/>
              </a:cxn>
              <a:cxn ang="0">
                <a:pos x="35243" y="337170"/>
              </a:cxn>
              <a:cxn ang="0">
                <a:pos x="27305" y="324530"/>
              </a:cxn>
              <a:cxn ang="0">
                <a:pos x="18415" y="315237"/>
              </a:cxn>
              <a:cxn ang="0">
                <a:pos x="9208" y="309289"/>
              </a:cxn>
              <a:cxn ang="0">
                <a:pos x="0" y="306687"/>
              </a:cxn>
              <a:cxn ang="0">
                <a:pos x="12065" y="293676"/>
              </a:cxn>
              <a:cxn ang="0">
                <a:pos x="24448" y="284382"/>
              </a:cxn>
              <a:cxn ang="0">
                <a:pos x="34608" y="279550"/>
              </a:cxn>
              <a:cxn ang="0">
                <a:pos x="45085" y="277319"/>
              </a:cxn>
              <a:cxn ang="0">
                <a:pos x="58420" y="282895"/>
              </a:cxn>
              <a:cxn ang="0">
                <a:pos x="73343" y="299624"/>
              </a:cxn>
              <a:cxn ang="0">
                <a:pos x="87948" y="326389"/>
              </a:cxn>
              <a:cxn ang="0">
                <a:pos x="103823" y="364307"/>
              </a:cxn>
              <a:cxn ang="0">
                <a:pos x="129858" y="365050"/>
              </a:cxn>
              <a:cxn ang="0">
                <a:pos x="160973" y="305943"/>
              </a:cxn>
              <a:cxn ang="0">
                <a:pos x="195263" y="248695"/>
              </a:cxn>
              <a:cxn ang="0">
                <a:pos x="232410" y="194793"/>
              </a:cxn>
              <a:cxn ang="0">
                <a:pos x="272733" y="143120"/>
              </a:cxn>
              <a:cxn ang="0">
                <a:pos x="314008" y="96281"/>
              </a:cxn>
              <a:cxn ang="0">
                <a:pos x="356870" y="53531"/>
              </a:cxn>
              <a:cxn ang="0">
                <a:pos x="400050" y="16357"/>
              </a:cxn>
            </a:cxnLst>
            <a:rect l="0" t="0" r="0" b="0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bevel/>
          </a:ln>
        </p:spPr>
      </p:sp>
      <p:sp>
        <p:nvSpPr>
          <p:cNvPr id="34" name="文本框 19"/>
          <p:cNvSpPr txBox="1"/>
          <p:nvPr/>
        </p:nvSpPr>
        <p:spPr>
          <a:xfrm>
            <a:off x="298174" y="203347"/>
            <a:ext cx="118135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latin typeface="Comic Sans MS" panose="030F0702030302020204" pitchFamily="66" charset="0"/>
                <a:ea typeface="宋体" panose="02010600030101010101" pitchFamily="2" charset="-122"/>
                <a:sym typeface="+mn-ea"/>
              </a:rPr>
              <a:t>Read the summary of the news report. </a:t>
            </a:r>
            <a:r>
              <a:rPr lang="en-US" altLang="zh-CN" sz="3200" b="1" dirty="0">
                <a:latin typeface="Comic Sans MS" panose="030F0702030302020204" pitchFamily="66" charset="0"/>
                <a:ea typeface="宋体" panose="02010600030101010101" pitchFamily="2" charset="-122"/>
                <a:sym typeface="微软雅黑" panose="020B0503020204020204" pitchFamily="34" charset="-122"/>
              </a:rPr>
              <a:t>Check the main points it includes.</a:t>
            </a:r>
            <a:endParaRPr lang="en-US" altLang="zh-CN" sz="3200" b="1" dirty="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37" name="圆角矩形 36"/>
          <p:cNvSpPr/>
          <p:nvPr/>
        </p:nvSpPr>
        <p:spPr>
          <a:xfrm>
            <a:off x="443230" y="1205560"/>
            <a:ext cx="11240171" cy="3161323"/>
          </a:xfrm>
          <a:prstGeom prst="roundRect">
            <a:avLst/>
          </a:prstGeom>
          <a:solidFill>
            <a:srgbClr val="FFFF99"/>
          </a:solidFill>
          <a:ln w="412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"/>
          <p:cNvSpPr txBox="1"/>
          <p:nvPr/>
        </p:nvSpPr>
        <p:spPr>
          <a:xfrm>
            <a:off x="633047" y="1231265"/>
            <a:ext cx="111954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sym typeface="+mn-ea"/>
              </a:rPr>
              <a:t>On 26 December 2004, a tsunami killed more than 6,500 tourists, fishermen and other locals in Southeast Asia</a:t>
            </a:r>
            <a:r>
              <a:rPr lang="en-US" altLang="zh-CN" sz="3200" b="1" dirty="0" smtClean="0">
                <a:latin typeface="Times New Roman" panose="02020603050405020304" pitchFamily="18" charset="0"/>
                <a:sym typeface="+mn-ea"/>
              </a:rPr>
              <a:t>.(point1</a:t>
            </a:r>
            <a:r>
              <a:rPr lang="en-US" altLang="zh-CN" sz="3200" b="1" dirty="0">
                <a:latin typeface="Times New Roman" panose="02020603050405020304" pitchFamily="18" charset="0"/>
                <a:sym typeface="+mn-ea"/>
              </a:rPr>
              <a:t>)</a:t>
            </a:r>
            <a:r>
              <a:rPr lang="en-US" altLang="zh-CN" sz="3200" b="1" dirty="0" smtClean="0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  <a:sym typeface="+mn-ea"/>
              </a:rPr>
              <a:t>Thousands of people are missing and the number of deaths is expected to grow. </a:t>
            </a:r>
            <a:r>
              <a:rPr lang="en-US" altLang="zh-CN" sz="3200" b="1" dirty="0" smtClean="0">
                <a:latin typeface="Times New Roman" panose="02020603050405020304" pitchFamily="18" charset="0"/>
                <a:sym typeface="+mn-ea"/>
              </a:rPr>
              <a:t>(point2)The </a:t>
            </a:r>
            <a:r>
              <a:rPr lang="en-US" altLang="zh-CN" sz="3200" b="1" dirty="0">
                <a:latin typeface="Times New Roman" panose="02020603050405020304" pitchFamily="18" charset="0"/>
                <a:sym typeface="+mn-ea"/>
              </a:rPr>
              <a:t>damage caused by </a:t>
            </a:r>
            <a:r>
              <a:rPr lang="en-US" altLang="zh-CN" sz="3200" b="1" dirty="0" err="1" smtClean="0">
                <a:latin typeface="Times New Roman" panose="02020603050405020304" pitchFamily="18" charset="0"/>
                <a:sym typeface="+mn-ea"/>
              </a:rPr>
              <a:t>thetsunami</a:t>
            </a:r>
            <a:r>
              <a:rPr lang="en-US" altLang="zh-CN" sz="3200" b="1" dirty="0" smtClean="0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  <a:sym typeface="+mn-ea"/>
              </a:rPr>
              <a:t>is making it difficult for rescue workers to help the </a:t>
            </a:r>
            <a:r>
              <a:rPr lang="en-US" altLang="zh-CN" sz="3200" b="1" dirty="0" smtClean="0">
                <a:latin typeface="Times New Roman" panose="02020603050405020304" pitchFamily="18" charset="0"/>
                <a:sym typeface="+mn-ea"/>
              </a:rPr>
              <a:t>survivors. </a:t>
            </a:r>
            <a:endParaRPr lang="en-US" altLang="zh-CN" sz="3200" b="1" dirty="0" smtClean="0">
              <a:latin typeface="Times New Roman" panose="02020603050405020304" pitchFamily="18" charset="0"/>
              <a:sym typeface="+mn-ea"/>
            </a:endParaRPr>
          </a:p>
          <a:p>
            <a:r>
              <a:rPr lang="en-US" altLang="zh-CN" sz="3200" b="1" dirty="0" smtClean="0">
                <a:latin typeface="Times New Roman" panose="02020603050405020304" pitchFamily="18" charset="0"/>
                <a:sym typeface="+mn-ea"/>
              </a:rPr>
              <a:t>(point3).</a:t>
            </a:r>
            <a:endParaRPr lang="zh-CN" altLang="en-US" sz="3200" b="1" dirty="0">
              <a:latin typeface="Times New Roman" panose="02020603050405020304" pitchFamily="18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61261" y="1363340"/>
            <a:ext cx="3868102" cy="404273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92D050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886903" y="1864063"/>
            <a:ext cx="3072468" cy="388403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030A0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4725114" y="1386484"/>
            <a:ext cx="5682915" cy="388404"/>
          </a:xfrm>
          <a:prstGeom prst="rect">
            <a:avLst/>
          </a:prstGeom>
          <a:noFill/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691739" y="2357027"/>
            <a:ext cx="10678995" cy="404273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691739" y="2865228"/>
            <a:ext cx="3092470" cy="404273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5140573" y="2783038"/>
            <a:ext cx="6339058" cy="404273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653490" y="3267707"/>
            <a:ext cx="10213065" cy="404273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691739" y="1852539"/>
            <a:ext cx="6129795" cy="388404"/>
          </a:xfrm>
          <a:prstGeom prst="rect">
            <a:avLst/>
          </a:prstGeom>
          <a:noFill/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勾"/>
          <p:cNvSpPr/>
          <p:nvPr/>
        </p:nvSpPr>
        <p:spPr bwMode="auto">
          <a:xfrm>
            <a:off x="6574599" y="5582503"/>
            <a:ext cx="575733" cy="504825"/>
          </a:xfrm>
          <a:custGeom>
            <a:avLst/>
            <a:gdLst/>
            <a:ahLst/>
            <a:cxnLst>
              <a:cxn ang="0">
                <a:pos x="431800" y="20074"/>
              </a:cxn>
              <a:cxn ang="0">
                <a:pos x="386080" y="62824"/>
              </a:cxn>
              <a:cxn ang="0">
                <a:pos x="341630" y="111151"/>
              </a:cxn>
              <a:cxn ang="0">
                <a:pos x="298768" y="164681"/>
              </a:cxn>
              <a:cxn ang="0">
                <a:pos x="258128" y="223788"/>
              </a:cxn>
              <a:cxn ang="0">
                <a:pos x="220028" y="284382"/>
              </a:cxn>
              <a:cxn ang="0">
                <a:pos x="188595" y="345720"/>
              </a:cxn>
              <a:cxn ang="0">
                <a:pos x="162243" y="405570"/>
              </a:cxn>
              <a:cxn ang="0">
                <a:pos x="141605" y="465049"/>
              </a:cxn>
              <a:cxn ang="0">
                <a:pos x="119063" y="483264"/>
              </a:cxn>
              <a:cxn ang="0">
                <a:pos x="103188" y="497762"/>
              </a:cxn>
              <a:cxn ang="0">
                <a:pos x="94615" y="497018"/>
              </a:cxn>
              <a:cxn ang="0">
                <a:pos x="88583" y="474342"/>
              </a:cxn>
              <a:cxn ang="0">
                <a:pos x="76200" y="437912"/>
              </a:cxn>
              <a:cxn ang="0">
                <a:pos x="64770" y="404455"/>
              </a:cxn>
              <a:cxn ang="0">
                <a:pos x="54293" y="376574"/>
              </a:cxn>
              <a:cxn ang="0">
                <a:pos x="44450" y="354270"/>
              </a:cxn>
              <a:cxn ang="0">
                <a:pos x="35243" y="337170"/>
              </a:cxn>
              <a:cxn ang="0">
                <a:pos x="27305" y="324530"/>
              </a:cxn>
              <a:cxn ang="0">
                <a:pos x="18415" y="315237"/>
              </a:cxn>
              <a:cxn ang="0">
                <a:pos x="9208" y="309289"/>
              </a:cxn>
              <a:cxn ang="0">
                <a:pos x="0" y="306687"/>
              </a:cxn>
              <a:cxn ang="0">
                <a:pos x="12065" y="293676"/>
              </a:cxn>
              <a:cxn ang="0">
                <a:pos x="24448" y="284382"/>
              </a:cxn>
              <a:cxn ang="0">
                <a:pos x="34608" y="279550"/>
              </a:cxn>
              <a:cxn ang="0">
                <a:pos x="45085" y="277319"/>
              </a:cxn>
              <a:cxn ang="0">
                <a:pos x="58420" y="282895"/>
              </a:cxn>
              <a:cxn ang="0">
                <a:pos x="73343" y="299624"/>
              </a:cxn>
              <a:cxn ang="0">
                <a:pos x="87948" y="326389"/>
              </a:cxn>
              <a:cxn ang="0">
                <a:pos x="103823" y="364307"/>
              </a:cxn>
              <a:cxn ang="0">
                <a:pos x="129858" y="365050"/>
              </a:cxn>
              <a:cxn ang="0">
                <a:pos x="160973" y="305943"/>
              </a:cxn>
              <a:cxn ang="0">
                <a:pos x="195263" y="248695"/>
              </a:cxn>
              <a:cxn ang="0">
                <a:pos x="232410" y="194793"/>
              </a:cxn>
              <a:cxn ang="0">
                <a:pos x="272733" y="143120"/>
              </a:cxn>
              <a:cxn ang="0">
                <a:pos x="314008" y="96281"/>
              </a:cxn>
              <a:cxn ang="0">
                <a:pos x="356870" y="53531"/>
              </a:cxn>
              <a:cxn ang="0">
                <a:pos x="400050" y="16357"/>
              </a:cxn>
            </a:cxnLst>
            <a:rect l="0" t="0" r="0" b="0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bevel/>
          </a:ln>
        </p:spPr>
      </p:sp>
      <p:sp>
        <p:nvSpPr>
          <p:cNvPr id="40" name="TextBox 1"/>
          <p:cNvSpPr/>
          <p:nvPr/>
        </p:nvSpPr>
        <p:spPr>
          <a:xfrm>
            <a:off x="298174" y="4584704"/>
            <a:ext cx="11096697" cy="1588127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>
              <a:lnSpc>
                <a:spcPct val="90000"/>
              </a:lnSpc>
            </a:pPr>
            <a:endParaRPr lang="en-US" altLang="zh-CN" dirty="0" smtClean="0">
              <a:latin typeface="Comic Sans MS" panose="030F0702030302020204" pitchFamily="66" charset="0"/>
            </a:endParaRPr>
          </a:p>
          <a:p>
            <a:pPr marL="0" lvl="0" indent="0" eaLnBrk="1" hangingPunct="1">
              <a:lnSpc>
                <a:spcPct val="90000"/>
              </a:lnSpc>
            </a:pPr>
            <a:r>
              <a:rPr lang="en-US" altLang="zh-CN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         Where do the main points come from?</a:t>
            </a:r>
            <a:endParaRPr lang="en-US" altLang="zh-CN" dirty="0" smtClean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pPr marL="0" lvl="0" indent="0" eaLnBrk="1" hangingPunct="1">
              <a:lnSpc>
                <a:spcPct val="90000"/>
              </a:lnSpc>
            </a:pPr>
            <a:endParaRPr lang="en-US" altLang="zh-CN" dirty="0">
              <a:latin typeface="Comic Sans MS" panose="030F0702030302020204" pitchFamily="66" charset="0"/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9" grpId="0" animBg="1"/>
      <p:bldP spid="41" grpId="0" animBg="1"/>
      <p:bldP spid="43" grpId="0" animBg="1"/>
      <p:bldP spid="44" grpId="0" animBg="1"/>
      <p:bldP spid="45" grpId="0" animBg="1"/>
      <p:bldP spid="46" grpId="0" animBg="1"/>
      <p:bldP spid="42" grpId="0" animBg="1"/>
      <p:bldP spid="40" grpId="0" animBg="1"/>
    </p:bldLst>
  </p:timing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31"/>
  <p:tag name="KSO_WM_UNIT_TYPE" val="l_h_f"/>
  <p:tag name="KSO_WM_UNIT_INDEX" val="1_1_1"/>
  <p:tag name="KSO_WM_UNIT_ID" val="custom160431_8*l_h_f*1_1_1"/>
  <p:tag name="KSO_WM_UNIT_CLEAR" val="1"/>
  <p:tag name="KSO_WM_UNIT_LAYERLEVEL" val="1_1_1"/>
  <p:tag name="KSO_WM_UNIT_VALUE" val="14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31"/>
  <p:tag name="KSO_WM_UNIT_TYPE" val="l_h_f"/>
  <p:tag name="KSO_WM_UNIT_INDEX" val="1_1_1"/>
  <p:tag name="KSO_WM_UNIT_ID" val="custom160431_8*l_h_f*1_1_1"/>
  <p:tag name="KSO_WM_UNIT_CLEAR" val="1"/>
  <p:tag name="KSO_WM_UNIT_LAYERLEVEL" val="1_1_1"/>
  <p:tag name="KSO_WM_UNIT_VALUE" val="14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31"/>
  <p:tag name="KSO_WM_UNIT_TYPE" val="l_i"/>
  <p:tag name="KSO_WM_UNIT_INDEX" val="1_1"/>
  <p:tag name="KSO_WM_UNIT_ID" val="custom160431_8*l_i*1_1"/>
  <p:tag name="KSO_WM_UNIT_CLEAR" val="1"/>
  <p:tag name="KSO_WM_UNIT_LAYERLEVEL" val="1_1"/>
  <p:tag name="KSO_WM_DIAGRAM_GROUP_CODE" val="l1-1"/>
</p:tagLst>
</file>

<file path=ppt/tags/tag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31"/>
  <p:tag name="KSO_WM_UNIT_TYPE" val="l_i"/>
  <p:tag name="KSO_WM_UNIT_INDEX" val="1_1"/>
  <p:tag name="KSO_WM_UNIT_ID" val="custom160431_8*l_i*1_1"/>
  <p:tag name="KSO_WM_UNIT_CLEAR" val="1"/>
  <p:tag name="KSO_WM_UNIT_LAYERLEVEL" val="1_1"/>
  <p:tag name="KSO_WM_DIAGRAM_GROUP_CODE" val="l1-1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31"/>
  <p:tag name="KSO_WM_UNIT_TYPE" val="l_h_f"/>
  <p:tag name="KSO_WM_UNIT_INDEX" val="1_1_1"/>
  <p:tag name="KSO_WM_UNIT_ID" val="custom160431_8*l_h_f*1_1_1"/>
  <p:tag name="KSO_WM_UNIT_CLEAR" val="1"/>
  <p:tag name="KSO_WM_UNIT_LAYERLEVEL" val="1_1_1"/>
  <p:tag name="KSO_WM_UNIT_VALUE" val="14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31"/>
  <p:tag name="KSO_WM_UNIT_TYPE" val="l_i"/>
  <p:tag name="KSO_WM_UNIT_INDEX" val="1_1"/>
  <p:tag name="KSO_WM_UNIT_ID" val="custom160431_8*l_i*1_1"/>
  <p:tag name="KSO_WM_UNIT_CLEAR" val="1"/>
  <p:tag name="KSO_WM_UNIT_LAYERLEVEL" val="1_1"/>
  <p:tag name="KSO_WM_DIAGRAM_GROUP_CODE" val="l1-1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31"/>
  <p:tag name="KSO_WM_UNIT_TYPE" val="l_h_f"/>
  <p:tag name="KSO_WM_UNIT_INDEX" val="1_1_1"/>
  <p:tag name="KSO_WM_UNIT_ID" val="custom160431_8*l_h_f*1_1_1"/>
  <p:tag name="KSO_WM_UNIT_CLEAR" val="1"/>
  <p:tag name="KSO_WM_UNIT_LAYERLEVEL" val="1_1_1"/>
  <p:tag name="KSO_WM_UNIT_VALUE" val="14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31"/>
  <p:tag name="KSO_WM_UNIT_TYPE" val="l_h_f"/>
  <p:tag name="KSO_WM_UNIT_INDEX" val="1_1_1"/>
  <p:tag name="KSO_WM_UNIT_ID" val="custom160431_8*l_h_f*1_1_1"/>
  <p:tag name="KSO_WM_UNIT_CLEAR" val="1"/>
  <p:tag name="KSO_WM_UNIT_LAYERLEVEL" val="1_1_1"/>
  <p:tag name="KSO_WM_UNIT_VALUE" val="14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31"/>
  <p:tag name="KSO_WM_UNIT_TYPE" val="l_i"/>
  <p:tag name="KSO_WM_UNIT_INDEX" val="1_1"/>
  <p:tag name="KSO_WM_UNIT_ID" val="custom160431_8*l_i*1_1"/>
  <p:tag name="KSO_WM_UNIT_CLEAR" val="1"/>
  <p:tag name="KSO_WM_UNIT_LAYERLEVEL" val="1_1"/>
  <p:tag name="KSO_WM_DIAGRAM_GROUP_CODE" val="l1-1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31"/>
  <p:tag name="KSO_WM_UNIT_TYPE" val="l_h_f"/>
  <p:tag name="KSO_WM_UNIT_INDEX" val="1_1_1"/>
  <p:tag name="KSO_WM_UNIT_ID" val="custom160431_8*l_h_f*1_1_1"/>
  <p:tag name="KSO_WM_UNIT_CLEAR" val="1"/>
  <p:tag name="KSO_WM_UNIT_LAYERLEVEL" val="1_1_1"/>
  <p:tag name="KSO_WM_UNIT_VALUE" val="14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31"/>
  <p:tag name="KSO_WM_UNIT_TYPE" val="l_i"/>
  <p:tag name="KSO_WM_UNIT_INDEX" val="1_1"/>
  <p:tag name="KSO_WM_UNIT_ID" val="custom160431_8*l_i*1_1"/>
  <p:tag name="KSO_WM_UNIT_CLEAR" val="1"/>
  <p:tag name="KSO_WM_UNIT_LAYERLEVEL" val="1_1"/>
  <p:tag name="KSO_WM_DIAGRAM_GROUP_CODE" val="l1-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7261</Words>
  <Application>WPS 演示</Application>
  <PresentationFormat>自定义</PresentationFormat>
  <Paragraphs>412</Paragraphs>
  <Slides>29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51" baseType="lpstr">
      <vt:lpstr>Arial</vt:lpstr>
      <vt:lpstr>宋体</vt:lpstr>
      <vt:lpstr>Wingdings</vt:lpstr>
      <vt:lpstr>Comic Sans MS</vt:lpstr>
      <vt:lpstr>华文隶书</vt:lpstr>
      <vt:lpstr>Times New Roman</vt:lpstr>
      <vt:lpstr>微软雅黑</vt:lpstr>
      <vt:lpstr>Arial Narrow</vt:lpstr>
      <vt:lpstr>汉仪南宫体简</vt:lpstr>
      <vt:lpstr>华文新魏</vt:lpstr>
      <vt:lpstr>Levenim MT</vt:lpstr>
      <vt:lpstr>Shit Happens</vt:lpstr>
      <vt:lpstr>Cambria Math</vt:lpstr>
      <vt:lpstr>等线</vt:lpstr>
      <vt:lpstr>Arial Unicode MS</vt:lpstr>
      <vt:lpstr>等线 Light</vt:lpstr>
      <vt:lpstr>Calibri</vt:lpstr>
      <vt:lpstr>华文楷体</vt:lpstr>
      <vt:lpstr>Book Antiqua</vt:lpstr>
      <vt:lpstr>HelveticaNeue</vt:lpstr>
      <vt:lpstr>NumberOnly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LEE Jerry</dc:creator>
  <cp:lastModifiedBy>南山有谷堆</cp:lastModifiedBy>
  <cp:revision>333</cp:revision>
  <dcterms:created xsi:type="dcterms:W3CDTF">2019-12-31T08:01:00Z</dcterms:created>
  <dcterms:modified xsi:type="dcterms:W3CDTF">2021-01-18T02:27:44Z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</Properties>
</file>