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8" r:id="rId3"/>
    <p:sldId id="262" r:id="rId4"/>
    <p:sldId id="268" r:id="rId5"/>
    <p:sldId id="269" r:id="rId6"/>
    <p:sldId id="267" r:id="rId7"/>
    <p:sldId id="275" r:id="rId8"/>
    <p:sldId id="274" r:id="rId9"/>
    <p:sldId id="257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7D92"/>
    <a:srgbClr val="C0E5F0"/>
    <a:srgbClr val="659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77B5-E5F5-4792-AF72-BBA3BA816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A32E-D855-486C-8D30-154D5D63F1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77B5-E5F5-4792-AF72-BBA3BA816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A32E-D855-486C-8D30-154D5D63F1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77B5-E5F5-4792-AF72-BBA3BA816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A32E-D855-486C-8D30-154D5D63F1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77B5-E5F5-4792-AF72-BBA3BA816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A32E-D855-486C-8D30-154D5D63F1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77B5-E5F5-4792-AF72-BBA3BA816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A32E-D855-486C-8D30-154D5D63F1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77B5-E5F5-4792-AF72-BBA3BA816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A32E-D855-486C-8D30-154D5D63F1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77B5-E5F5-4792-AF72-BBA3BA816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A32E-D855-486C-8D30-154D5D63F1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77B5-E5F5-4792-AF72-BBA3BA816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A32E-D855-486C-8D30-154D5D63F1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77B5-E5F5-4792-AF72-BBA3BA816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A32E-D855-486C-8D30-154D5D63F1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77B5-E5F5-4792-AF72-BBA3BA816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A32E-D855-486C-8D30-154D5D63F1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77B5-E5F5-4792-AF72-BBA3BA816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FA32E-D855-486C-8D30-154D5D63F1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977B5-E5F5-4792-AF72-BBA3BA816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FA32E-D855-486C-8D30-154D5D63F134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0750" y="227330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7312025" y="16160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8178" y="889587"/>
            <a:ext cx="4791153" cy="58257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5746" y="866455"/>
            <a:ext cx="4868669" cy="581619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6602" y="140492"/>
            <a:ext cx="117587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Chinese Traditional Figures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李白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2507005"/>
            <a:ext cx="7848600" cy="10463529"/>
          </a:xfrm>
        </p:spPr>
      </p:pic>
      <p:sp>
        <p:nvSpPr>
          <p:cNvPr id="5" name="文本框 4"/>
          <p:cNvSpPr txBox="1"/>
          <p:nvPr/>
        </p:nvSpPr>
        <p:spPr>
          <a:xfrm>
            <a:off x="9166682" y="2235174"/>
            <a:ext cx="46472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Li Bai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48600" y="3298077"/>
            <a:ext cx="45075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great Chinese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romantic poet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of the Tang Dynasty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14400" y="361297"/>
            <a:ext cx="8763000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Li Bai, also known as Li </a:t>
            </a:r>
            <a:r>
              <a:rPr kumimoji="0" lang="en-US" altLang="zh-CN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Taibai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was a great Chinese romantic poet of the Tang Dynasty. He was born in 701 AD in the Tang Dynasty. Li Bai was a free-spirited and outgoing person 1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loved to drink and make friends. He was a man of great talent and 2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__________(create)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and his work is characterized by its 3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__________(bold)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imagination and passion.</a:t>
            </a:r>
            <a:endParaRPr kumimoji="0" lang="en-US" altLang="zh-C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Li Bai was once 4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__________(favor)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by Emperor Xuan </a:t>
            </a:r>
            <a:r>
              <a:rPr kumimoji="0" lang="en-US" altLang="zh-CN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Zong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of Tang and served as 5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scholar in the Imperial Academy. However, he was eventually exiled from the court due to his outspokenness. He then traveled throughout China 6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__________(meet)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with other poets and scholars. Li Bai‘s most famous poems such as Viewing the Waterfalls at Mount Lu, the Difficulties of Travel, Bring in the Wine and Departing Early from </a:t>
            </a:r>
            <a:r>
              <a:rPr kumimoji="0" lang="en-US" altLang="zh-CN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Baidi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Town 7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__________(consider)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 be among the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__________(great)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 Chinese literature. Li Bai is often referred to 9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__________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poet immortal and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10__________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pair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with Du Fu, the Poet Sage, as Li Du.</a:t>
            </a:r>
            <a:endParaRPr kumimoji="0" lang="zh-CN" alt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29941" y="1074507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who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81057" y="1430406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creativity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92484" y="1809408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boldness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44687" y="2804558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favored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33050" y="3203561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63886" y="3839446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meeting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86938" y="4924221"/>
            <a:ext cx="18070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are considered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26019" y="5291673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greatest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05639" y="5572164"/>
            <a:ext cx="908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14997" y="5572164"/>
            <a:ext cx="1807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is paired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754348" y="2271073"/>
            <a:ext cx="2189749" cy="461665"/>
          </a:xfrm>
          <a:custGeom>
            <a:avLst/>
            <a:gdLst>
              <a:gd name="connsiteX0" fmla="*/ 0 w 2189749"/>
              <a:gd name="connsiteY0" fmla="*/ 0 h 461665"/>
              <a:gd name="connsiteX1" fmla="*/ 591232 w 2189749"/>
              <a:gd name="connsiteY1" fmla="*/ 0 h 461665"/>
              <a:gd name="connsiteX2" fmla="*/ 1138669 w 2189749"/>
              <a:gd name="connsiteY2" fmla="*/ 0 h 461665"/>
              <a:gd name="connsiteX3" fmla="*/ 1708004 w 2189749"/>
              <a:gd name="connsiteY3" fmla="*/ 0 h 461665"/>
              <a:gd name="connsiteX4" fmla="*/ 2189749 w 2189749"/>
              <a:gd name="connsiteY4" fmla="*/ 0 h 461665"/>
              <a:gd name="connsiteX5" fmla="*/ 2189749 w 2189749"/>
              <a:gd name="connsiteY5" fmla="*/ 461665 h 461665"/>
              <a:gd name="connsiteX6" fmla="*/ 1620414 w 2189749"/>
              <a:gd name="connsiteY6" fmla="*/ 461665 h 461665"/>
              <a:gd name="connsiteX7" fmla="*/ 1029182 w 2189749"/>
              <a:gd name="connsiteY7" fmla="*/ 461665 h 461665"/>
              <a:gd name="connsiteX8" fmla="*/ 503642 w 2189749"/>
              <a:gd name="connsiteY8" fmla="*/ 461665 h 461665"/>
              <a:gd name="connsiteX9" fmla="*/ 0 w 2189749"/>
              <a:gd name="connsiteY9" fmla="*/ 461665 h 461665"/>
              <a:gd name="connsiteX10" fmla="*/ 0 w 2189749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9749" h="461665" extrusionOk="0">
                <a:moveTo>
                  <a:pt x="0" y="0"/>
                </a:moveTo>
                <a:cubicBezTo>
                  <a:pt x="263553" y="-11532"/>
                  <a:pt x="467623" y="-25341"/>
                  <a:pt x="591232" y="0"/>
                </a:cubicBezTo>
                <a:cubicBezTo>
                  <a:pt x="714841" y="25341"/>
                  <a:pt x="873631" y="26490"/>
                  <a:pt x="1138669" y="0"/>
                </a:cubicBezTo>
                <a:cubicBezTo>
                  <a:pt x="1403707" y="-26490"/>
                  <a:pt x="1451575" y="6110"/>
                  <a:pt x="1708004" y="0"/>
                </a:cubicBezTo>
                <a:cubicBezTo>
                  <a:pt x="1964433" y="-6110"/>
                  <a:pt x="1978324" y="2615"/>
                  <a:pt x="2189749" y="0"/>
                </a:cubicBezTo>
                <a:cubicBezTo>
                  <a:pt x="2194397" y="134647"/>
                  <a:pt x="2179662" y="288067"/>
                  <a:pt x="2189749" y="461665"/>
                </a:cubicBezTo>
                <a:cubicBezTo>
                  <a:pt x="2039883" y="482402"/>
                  <a:pt x="1760348" y="456373"/>
                  <a:pt x="1620414" y="461665"/>
                </a:cubicBezTo>
                <a:cubicBezTo>
                  <a:pt x="1480480" y="466957"/>
                  <a:pt x="1210108" y="446653"/>
                  <a:pt x="1029182" y="461665"/>
                </a:cubicBezTo>
                <a:cubicBezTo>
                  <a:pt x="848256" y="476677"/>
                  <a:pt x="676371" y="461832"/>
                  <a:pt x="503642" y="461665"/>
                </a:cubicBezTo>
                <a:cubicBezTo>
                  <a:pt x="330913" y="461498"/>
                  <a:pt x="239633" y="479625"/>
                  <a:pt x="0" y="461665"/>
                </a:cubicBezTo>
                <a:cubicBezTo>
                  <a:pt x="-5529" y="307213"/>
                  <a:pt x="9856" y="12335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Blank-filling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9972" y="3429000"/>
            <a:ext cx="2387723" cy="2762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0968" y="2495623"/>
            <a:ext cx="3043061" cy="423253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6104"/>
          </a:xfrm>
        </p:spPr>
        <p:txBody>
          <a:bodyPr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Words and expressions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271070" y="1512498"/>
          <a:ext cx="9777929" cy="3510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6614"/>
                <a:gridCol w="2371317"/>
                <a:gridCol w="5019998"/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517D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517D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517D9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free-spirited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ˌ</a:t>
                      </a:r>
                      <a:r>
                        <a:rPr kumimoji="0" lang="en-US" altLang="zh-CN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fri</a:t>
                      </a: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ː ˈ</a:t>
                      </a:r>
                      <a:r>
                        <a:rPr kumimoji="0" lang="en-US" altLang="zh-CN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spɪrɪtɪd</a:t>
                      </a: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 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adj.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无拘无束的</a:t>
                      </a: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自由奔放的</a:t>
                      </a:r>
                      <a:endParaRPr kumimoji="0" lang="en-US" altLang="zh-C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characterize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ˈ</a:t>
                      </a:r>
                      <a:r>
                        <a:rPr kumimoji="0" lang="en-US" altLang="zh-CN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kærəktəraɪz</a:t>
                      </a: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 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v.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描述，刻画；成为</a:t>
                      </a: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的特征，是</a:t>
                      </a: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的典型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boldness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ˈ</a:t>
                      </a:r>
                      <a:r>
                        <a:rPr kumimoji="0" lang="en-US" altLang="zh-CN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bəʊldnəs</a:t>
                      </a: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n.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大胆；冒失；显著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exile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 ˈ</a:t>
                      </a:r>
                      <a:r>
                        <a:rPr kumimoji="0" lang="en-US" altLang="zh-CN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eksaɪl</a:t>
                      </a: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 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v.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流放；使离开</a:t>
                      </a:r>
                      <a:endParaRPr kumimoji="0" lang="en-US" altLang="zh-C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outspokenness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en-US" altLang="zh-CN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aʊtˈspəʊkənnəs</a:t>
                      </a:r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n.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坦白；直言相告</a:t>
                      </a:r>
                      <a:endParaRPr lang="zh-CN" altLang="en-US" sz="2000" dirty="0"/>
                    </a:p>
                  </a:txBody>
                  <a:tcPr/>
                </a:tc>
              </a:tr>
              <a:tr h="122617"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immortal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altLang="zh-CN" sz="2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ɪˈmɔːt</a:t>
                      </a:r>
                      <a:r>
                        <a:rPr lang="en-US" altLang="zh-CN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(ə)l /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n.</a:t>
                      </a: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追随者，门徒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70" y="654541"/>
            <a:ext cx="689698" cy="9333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5140" y="2495622"/>
            <a:ext cx="3043061" cy="423253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6058" y="463098"/>
            <a:ext cx="10515600" cy="756104"/>
          </a:xfrm>
        </p:spPr>
        <p:txBody>
          <a:bodyPr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Words and expressions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832965" y="1866511"/>
          <a:ext cx="7981786" cy="286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73878"/>
                <a:gridCol w="4907908"/>
              </a:tblGrid>
              <a:tr h="39373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454309"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 favored by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受到青睐：被人们喜爱、支持或赞同。</a:t>
                      </a:r>
                      <a:endParaRPr lang="zh-CN" altLang="en-US" sz="20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5430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Imperial Academy</a:t>
                      </a:r>
                      <a:endParaRPr kumimoji="0" lang="en-US" altLang="zh-C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翰林院</a:t>
                      </a:r>
                      <a:endParaRPr lang="zh-CN" altLang="en-US" sz="20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54309"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 referred to as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b="0" i="0" dirty="0">
                          <a:solidFill>
                            <a:srgbClr val="101214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被称为</a:t>
                      </a:r>
                      <a:endParaRPr lang="zh-CN" altLang="en-US" sz="20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9660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 paired with </a:t>
                      </a:r>
                      <a:endParaRPr kumimoji="0" lang="en-US" altLang="zh-C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与</a:t>
                      </a:r>
                      <a:r>
                        <a:rPr lang="en-US" altLang="zh-CN" sz="20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……</a:t>
                      </a:r>
                      <a:r>
                        <a:rPr lang="zh-CN" altLang="en-US" sz="200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搭配：指两种或多种物品、人或概念之间的组合或配对。</a:t>
                      </a:r>
                      <a:endParaRPr lang="zh-CN" altLang="en-US" sz="200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373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C0E5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>
                    <a:solidFill>
                      <a:srgbClr val="C0E5F0"/>
                    </a:solidFill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65" y="987564"/>
            <a:ext cx="689698" cy="9333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040085" y="176103"/>
            <a:ext cx="7151915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Li Bai, also known as Li </a:t>
            </a:r>
            <a:r>
              <a:rPr kumimoji="0" lang="en-US" altLang="zh-CN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Taibai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was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great Chinese romantic poet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of the Tang Dynasty. He was born in 701 AD in the Tang Dynasty. Li Bai was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free-spirited and outgoing person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who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loved to drink and make friends. He was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man of great talent and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creativity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and his work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is characterized by its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boldness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imagination and passion.</a:t>
            </a:r>
            <a:endParaRPr kumimoji="0" lang="en-US" altLang="zh-CN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Li Bai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was once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favored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by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Emperor Xuan </a:t>
            </a:r>
            <a:r>
              <a:rPr kumimoji="0" lang="en-US" altLang="zh-CN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Zong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of Tang and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served as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scholar in the Imperial Academy. However,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 was eventually exiled from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court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due to his outspokenness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He then traveled throughout China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meeting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with other poets and scholars. Li Bai's most famous poems such as Viewing the Waterfalls at Mount Lu, the Difficulties of Travel, Bring in the Wine and Departing Early from </a:t>
            </a:r>
            <a:r>
              <a:rPr kumimoji="0" lang="en-US" altLang="zh-CN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Baidi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Town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are considered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 among the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greatest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in Chinese literature. Li Bai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is often referred to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as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poet immortal and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is paired </a:t>
            </a: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with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Du Fu, the Poet Sage, as Li Du.</a:t>
            </a:r>
            <a:endParaRPr kumimoji="0" lang="zh-CN" alt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26514" y="6220232"/>
            <a:ext cx="3068914" cy="461665"/>
          </a:xfrm>
          <a:custGeom>
            <a:avLst/>
            <a:gdLst>
              <a:gd name="connsiteX0" fmla="*/ 0 w 3068914"/>
              <a:gd name="connsiteY0" fmla="*/ 0 h 461665"/>
              <a:gd name="connsiteX1" fmla="*/ 675161 w 3068914"/>
              <a:gd name="connsiteY1" fmla="*/ 0 h 461665"/>
              <a:gd name="connsiteX2" fmla="*/ 1288944 w 3068914"/>
              <a:gd name="connsiteY2" fmla="*/ 0 h 461665"/>
              <a:gd name="connsiteX3" fmla="*/ 1933416 w 3068914"/>
              <a:gd name="connsiteY3" fmla="*/ 0 h 461665"/>
              <a:gd name="connsiteX4" fmla="*/ 2455131 w 3068914"/>
              <a:gd name="connsiteY4" fmla="*/ 0 h 461665"/>
              <a:gd name="connsiteX5" fmla="*/ 3068914 w 3068914"/>
              <a:gd name="connsiteY5" fmla="*/ 0 h 461665"/>
              <a:gd name="connsiteX6" fmla="*/ 3068914 w 3068914"/>
              <a:gd name="connsiteY6" fmla="*/ 461665 h 461665"/>
              <a:gd name="connsiteX7" fmla="*/ 2455131 w 3068914"/>
              <a:gd name="connsiteY7" fmla="*/ 461665 h 461665"/>
              <a:gd name="connsiteX8" fmla="*/ 1872038 w 3068914"/>
              <a:gd name="connsiteY8" fmla="*/ 461665 h 461665"/>
              <a:gd name="connsiteX9" fmla="*/ 1319633 w 3068914"/>
              <a:gd name="connsiteY9" fmla="*/ 461665 h 461665"/>
              <a:gd name="connsiteX10" fmla="*/ 644472 w 3068914"/>
              <a:gd name="connsiteY10" fmla="*/ 461665 h 461665"/>
              <a:gd name="connsiteX11" fmla="*/ 0 w 3068914"/>
              <a:gd name="connsiteY11" fmla="*/ 461665 h 461665"/>
              <a:gd name="connsiteX12" fmla="*/ 0 w 3068914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68914" h="461665" extrusionOk="0">
                <a:moveTo>
                  <a:pt x="0" y="0"/>
                </a:moveTo>
                <a:cubicBezTo>
                  <a:pt x="185616" y="-6270"/>
                  <a:pt x="448281" y="8292"/>
                  <a:pt x="675161" y="0"/>
                </a:cubicBezTo>
                <a:cubicBezTo>
                  <a:pt x="902041" y="-8292"/>
                  <a:pt x="1003196" y="21102"/>
                  <a:pt x="1288944" y="0"/>
                </a:cubicBezTo>
                <a:cubicBezTo>
                  <a:pt x="1574692" y="-21102"/>
                  <a:pt x="1671200" y="17753"/>
                  <a:pt x="1933416" y="0"/>
                </a:cubicBezTo>
                <a:cubicBezTo>
                  <a:pt x="2195632" y="-17753"/>
                  <a:pt x="2281732" y="1344"/>
                  <a:pt x="2455131" y="0"/>
                </a:cubicBezTo>
                <a:cubicBezTo>
                  <a:pt x="2628530" y="-1344"/>
                  <a:pt x="2771954" y="-21334"/>
                  <a:pt x="3068914" y="0"/>
                </a:cubicBezTo>
                <a:cubicBezTo>
                  <a:pt x="3068179" y="169406"/>
                  <a:pt x="3077357" y="353369"/>
                  <a:pt x="3068914" y="461665"/>
                </a:cubicBezTo>
                <a:cubicBezTo>
                  <a:pt x="2883076" y="458771"/>
                  <a:pt x="2578302" y="469952"/>
                  <a:pt x="2455131" y="461665"/>
                </a:cubicBezTo>
                <a:cubicBezTo>
                  <a:pt x="2331960" y="453378"/>
                  <a:pt x="2059283" y="439439"/>
                  <a:pt x="1872038" y="461665"/>
                </a:cubicBezTo>
                <a:cubicBezTo>
                  <a:pt x="1684793" y="483891"/>
                  <a:pt x="1537736" y="450473"/>
                  <a:pt x="1319633" y="461665"/>
                </a:cubicBezTo>
                <a:cubicBezTo>
                  <a:pt x="1101531" y="472857"/>
                  <a:pt x="963333" y="461683"/>
                  <a:pt x="644472" y="461665"/>
                </a:cubicBezTo>
                <a:cubicBezTo>
                  <a:pt x="325611" y="461647"/>
                  <a:pt x="189708" y="451154"/>
                  <a:pt x="0" y="461665"/>
                </a:cubicBezTo>
                <a:cubicBezTo>
                  <a:pt x="8997" y="297553"/>
                  <a:pt x="-18137" y="22785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Passage reading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1.studio_video_1689489348728.mp4(Av360960114,P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7645" y="-2583929"/>
            <a:ext cx="5040086" cy="100801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16584"/>
            <a:ext cx="2090056" cy="2828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035299"/>
            <a:ext cx="10515600" cy="3141663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35300"/>
            <a:ext cx="10515600" cy="350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928259" y="314278"/>
            <a:ext cx="6096000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Before my bed </a:t>
            </a:r>
            <a:r>
              <a:rPr lang="en-US" altLang="zh-CN" sz="28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pool of </a:t>
            </a:r>
            <a:r>
              <a:rPr lang="en-US" altLang="zh-CN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light —</a:t>
            </a:r>
            <a:endParaRPr lang="en-US" altLang="zh-CN" sz="2800" b="0" i="0" dirty="0">
              <a:solidFill>
                <a:srgbClr val="1A1A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 it be hoar-frost on the ground?</a:t>
            </a:r>
            <a:endParaRPr lang="en-US" altLang="zh-CN" sz="2800" b="0" i="0" dirty="0">
              <a:solidFill>
                <a:srgbClr val="1A1A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Looking up, I find the moon bright;</a:t>
            </a:r>
            <a:endParaRPr lang="en-US" altLang="zh-CN" sz="2800" b="0" i="0" dirty="0">
              <a:solidFill>
                <a:srgbClr val="1A1A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Bowing</a:t>
            </a:r>
            <a:r>
              <a:rPr lang="en-US" altLang="zh-CN" sz="28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in homesickness I’m </a:t>
            </a:r>
            <a:r>
              <a:rPr lang="en-US" altLang="zh-CN" sz="28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drowned</a:t>
            </a:r>
            <a:r>
              <a:rPr lang="en-US" altLang="zh-CN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.</a:t>
            </a:r>
            <a:endParaRPr lang="en-US" altLang="zh-CN" b="0" i="0" dirty="0">
              <a:solidFill>
                <a:srgbClr val="1A1A1A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2672</Words>
  <Application>WPS 演示</Application>
  <PresentationFormat>宽屏</PresentationFormat>
  <Paragraphs>106</Paragraphs>
  <Slides>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2" baseType="lpstr">
      <vt:lpstr>Arial</vt:lpstr>
      <vt:lpstr>宋体</vt:lpstr>
      <vt:lpstr>Wingdings</vt:lpstr>
      <vt:lpstr>Arial Black</vt:lpstr>
      <vt:lpstr>等线</vt:lpstr>
      <vt:lpstr>Times New Roman</vt:lpstr>
      <vt:lpstr>等线 Light</vt:lpstr>
      <vt:lpstr>微软雅黑</vt:lpstr>
      <vt:lpstr>Arial Unicode MS</vt:lpstr>
      <vt:lpstr>Calibri</vt:lpstr>
      <vt:lpstr>HelveticaNeue</vt:lpstr>
      <vt:lpstr>华文新魏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Words and expressions</vt:lpstr>
      <vt:lpstr>Words and expressions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fang fay</dc:creator>
  <cp:lastModifiedBy>Administrator</cp:lastModifiedBy>
  <cp:revision>4</cp:revision>
  <dcterms:created xsi:type="dcterms:W3CDTF">2023-12-13T07:46:00Z</dcterms:created>
  <dcterms:modified xsi:type="dcterms:W3CDTF">2023-12-15T06:30:00Z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