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7" r:id="rId3"/>
    <p:sldId id="270" r:id="rId4"/>
    <p:sldId id="416" r:id="rId5"/>
    <p:sldId id="417" r:id="rId6"/>
    <p:sldId id="488" r:id="rId8"/>
    <p:sldId id="441" r:id="rId9"/>
    <p:sldId id="468" r:id="rId10"/>
    <p:sldId id="510" r:id="rId11"/>
    <p:sldId id="511" r:id="rId12"/>
    <p:sldId id="512" r:id="rId13"/>
    <p:sldId id="513" r:id="rId14"/>
    <p:sldId id="514" r:id="rId15"/>
    <p:sldId id="515" r:id="rId16"/>
    <p:sldId id="516" r:id="rId17"/>
    <p:sldId id="517" r:id="rId18"/>
    <p:sldId id="495" r:id="rId19"/>
    <p:sldId id="496" r:id="rId20"/>
    <p:sldId id="498" r:id="rId21"/>
    <p:sldId id="504" r:id="rId22"/>
    <p:sldId id="499" r:id="rId23"/>
    <p:sldId id="454" r:id="rId24"/>
    <p:sldId id="277" r:id="rId25"/>
    <p:sldId id="439" r:id="rId26"/>
    <p:sldId id="399" r:id="rId27"/>
  </p:sldIdLst>
  <p:sldSz cx="12192000" cy="6858000"/>
  <p:notesSz cx="6858000" cy="9144000"/>
  <p:embeddedFontLst>
    <p:embeddedFont>
      <p:font typeface="Trebuchet MS" panose="020B0603020202020204"/>
      <p:regular r:id="rId32"/>
      <p:bold r:id="rId33"/>
      <p:italic r:id="rId34"/>
      <p:boldItalic r:id="rId35"/>
    </p:embeddedFont>
    <p:embeddedFont>
      <p:font typeface="微软雅黑" panose="020B0503020204020204" charset="-122"/>
      <p:regular r:id="rId36"/>
    </p:embeddedFont>
    <p:embeddedFont>
      <p:font typeface="华文中宋" panose="02010600040101010101" charset="-122"/>
      <p:regular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12"/>
        <p:guide pos="388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0" Type="http://schemas.openxmlformats.org/officeDocument/2006/relationships/notesSlide" Target="../notesSlides/notesSlide5.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notesSlide" Target="../notesSlides/notesSlide7.xml"/><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3294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i</a:t>
            </a:r>
            <a:r>
              <a:rPr sz="2800">
                <a:solidFill>
                  <a:srgbClr val="0000FF"/>
                </a:solidFill>
                <a:latin typeface="Times New Roman" panose="02020603050405020304" charset="0"/>
                <a:cs typeface="Times New Roman" panose="02020603050405020304" charset="0"/>
                <a:sym typeface="+mn-ea"/>
              </a:rPr>
              <a:t>nflation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general rise in the prices of services and goods in a particular country, resulting in a fall in the value of money 通货膨胀</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Wage increases must be in line with inflation.                                                           工资的增长必须与通货膨胀率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volatile</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changing easily from one mood to another 易变的；无定性的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There have been riots before and the situation is volatile.</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先前一直就有暴乱，局势变化无常。</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77190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Inflation is a constant threat.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769610"/>
            <a:ext cx="873442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Food and fuel prices are very volatile in a war situation.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7722870" cy="521970"/>
          </a:xfrm>
          <a:prstGeom prst="rect">
            <a:avLst/>
          </a:prstGeom>
          <a:noFill/>
        </p:spPr>
        <p:txBody>
          <a:bodyPr wrap="square" rtlCol="0" anchor="t">
            <a:spAutoFit/>
          </a:bodyPr>
          <a:lstStyle/>
          <a:p>
            <a:r>
              <a:rPr lang="zh-CN" altLang="en-US" sz="2800">
                <a:ea typeface="华文中宋" panose="02010600040101010101" charset="-122"/>
              </a:rPr>
              <a:t>通货膨胀是一种持续的威胁。</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572510"/>
            <a:ext cx="4232910"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235065"/>
            <a:ext cx="7984490" cy="381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528570" y="5248275"/>
            <a:ext cx="6112510" cy="521970"/>
          </a:xfrm>
          <a:prstGeom prst="rect">
            <a:avLst/>
          </a:prstGeom>
          <a:noFill/>
        </p:spPr>
        <p:txBody>
          <a:bodyPr wrap="square" rtlCol="0" anchor="t">
            <a:spAutoFit/>
          </a:bodyPr>
          <a:p>
            <a:r>
              <a:rPr lang="zh-CN" altLang="en-US" sz="2800">
                <a:ea typeface="华文中宋" panose="02010600040101010101" charset="-122"/>
              </a:rPr>
              <a:t>战争时期食品和燃料的价格极易波动。</a:t>
            </a:r>
            <a:endParaRPr lang="zh-CN" altLang="en-US" sz="2800">
              <a:ea typeface="华文中宋" panose="02010600040101010101" charset="-122"/>
            </a:endParaRPr>
          </a:p>
        </p:txBody>
      </p:sp>
      <p:sp>
        <p:nvSpPr>
          <p:cNvPr id="2" name="文本框 1"/>
          <p:cNvSpPr txBox="1"/>
          <p:nvPr>
            <p:custDataLst>
              <p:tags r:id="rId7"/>
            </p:custDataLst>
          </p:nvPr>
        </p:nvSpPr>
        <p:spPr>
          <a:xfrm>
            <a:off x="269875" y="522541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851535"/>
            <a:ext cx="11597640" cy="28232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923925"/>
            <a:ext cx="11398250" cy="183197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After stripping out volatile food and fuel prices for a better sense of the underlying inflation trend, a “core” price index was a bit more stubborn on an annual basis. The core measure came in at 2.7 percent, up from 2.6 percent previously and in line with what economists had expected.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92735" y="2620010"/>
            <a:ext cx="1154112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在剔除波动性较大的食品和燃料价格以更好地了解潜在通胀趋势后，“核心”价格指数在年度基础上更加顽固。核心指数为2.7%，高于之前的2.6%，符合经济学家的预期。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987800"/>
            <a:ext cx="11588115" cy="24237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041140"/>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After raising borrowing costs sharply and then holding them at a high level to slow the economy and weigh down inflation, officials voted last week to cut rates by a larger-than-usual half percentage point. </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292735" y="53327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在大幅提高借贷成本并将其维持在较高水平以减缓经济增长并抑制通胀之后，官员们上周投票决定将利率下调0.5个百分点，幅度高于往常。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3. EATING OLD FOOD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过期食物能不能吃？</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2"/>
          <a:stretch>
            <a:fillRect/>
          </a:stretch>
        </p:blipFill>
        <p:spPr>
          <a:xfrm>
            <a:off x="1616000" y="1362075"/>
            <a:ext cx="8960000" cy="5040000"/>
          </a:xfrm>
          <a:prstGeom prst="rect">
            <a:avLst/>
          </a:prstGeom>
        </p:spPr>
      </p:pic>
      <p:sp>
        <p:nvSpPr>
          <p:cNvPr id="2" name="文本框 1"/>
          <p:cNvSpPr txBox="1"/>
          <p:nvPr/>
        </p:nvSpPr>
        <p:spPr>
          <a:xfrm>
            <a:off x="3048000" y="3029585"/>
            <a:ext cx="6096000" cy="798830"/>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Readers Digest USA</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(September, 2024  P95)</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Readers Digest USA</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(September, 2024  P95)</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82880" y="707390"/>
            <a:ext cx="11868785" cy="46037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endParaRPr sz="2400">
              <a:latin typeface="Times New Roman" panose="02020603050405020304" charset="0"/>
              <a:cs typeface="Times New Roman" panose="02020603050405020304" charset="0"/>
            </a:endParaRPr>
          </a:p>
        </p:txBody>
      </p:sp>
      <p:sp>
        <p:nvSpPr>
          <p:cNvPr id="12" name="文本框 11"/>
          <p:cNvSpPr txBox="1"/>
          <p:nvPr/>
        </p:nvSpPr>
        <p:spPr>
          <a:xfrm>
            <a:off x="182880" y="621665"/>
            <a:ext cx="11868785" cy="6151880"/>
          </a:xfrm>
          <a:prstGeom prst="rect">
            <a:avLst/>
          </a:prstGeom>
          <a:noFill/>
        </p:spPr>
        <p:txBody>
          <a:bodyPr wrap="square" rtlCol="0" anchor="t">
            <a:spAutoFit/>
          </a:bodyPr>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stamped expiration date—and its </a:t>
            </a:r>
            <a:r>
              <a:rPr lang="en-US" altLang="zh-CN" sz="2400">
                <a:latin typeface="Times New Roman" panose="02020603050405020304" charset="0"/>
                <a:cs typeface="Times New Roman" panose="02020603050405020304" charset="0"/>
              </a:rPr>
              <a:t>__________ (confuse) </a:t>
            </a:r>
            <a:r>
              <a:rPr lang="zh-CN" altLang="en-US" sz="2400">
                <a:latin typeface="Times New Roman" panose="02020603050405020304" charset="0"/>
                <a:cs typeface="Times New Roman" panose="02020603050405020304" charset="0"/>
              </a:rPr>
              <a:t>cousins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use by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and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best before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—should be but one tool in your hmm-should-I-eat-this? toolbox</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With the exception of infant formula, food labels aren</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 standardized or </a:t>
            </a:r>
            <a:r>
              <a:rPr lang="en-US" altLang="zh-CN" sz="2400">
                <a:latin typeface="Times New Roman" panose="02020603050405020304" charset="0"/>
                <a:cs typeface="Times New Roman" panose="02020603050405020304" charset="0"/>
              </a:rPr>
              <a:t>_________ (regulate)</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says nutritionist Marie Spiker, an </a:t>
            </a:r>
            <a:r>
              <a:rPr lang="en-US" altLang="zh-CN" sz="2400">
                <a:latin typeface="Times New Roman" panose="02020603050405020304" charset="0"/>
                <a:cs typeface="Times New Roman" panose="02020603050405020304" charset="0"/>
              </a:rPr>
              <a:t>________ (assist) </a:t>
            </a:r>
            <a:r>
              <a:rPr lang="zh-CN" altLang="en-US" sz="2400">
                <a:latin typeface="Times New Roman" panose="02020603050405020304" charset="0"/>
                <a:cs typeface="Times New Roman" panose="02020603050405020304" charset="0"/>
              </a:rPr>
              <a:t>professor at the University of Washington.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Few are related to biology or food safety—just peak </a:t>
            </a:r>
            <a:r>
              <a:rPr lang="en-US" altLang="zh-CN" sz="2400">
                <a:latin typeface="Times New Roman" panose="02020603050405020304" charset="0"/>
                <a:cs typeface="Times New Roman" panose="02020603050405020304" charset="0"/>
              </a:rPr>
              <a:t>________ (fresh)</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And so,</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she says,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a:t>
            </a:r>
            <a:r>
              <a:rPr lang="en-US" altLang="zh-CN" sz="2400">
                <a:latin typeface="Times New Roman" panose="02020603050405020304" charset="0"/>
                <a:cs typeface="Times New Roman" panose="02020603050405020304" charset="0"/>
              </a:rPr>
              <a:t>______ (total) </a:t>
            </a:r>
            <a:r>
              <a:rPr lang="zh-CN" altLang="en-US" sz="2400">
                <a:latin typeface="Times New Roman" panose="02020603050405020304" charset="0"/>
                <a:cs typeface="Times New Roman" panose="02020603050405020304" charset="0"/>
              </a:rPr>
              <a:t>fine and safe to eat foods </a:t>
            </a:r>
            <a:r>
              <a:rPr lang="en-US" altLang="zh-CN" sz="2400">
                <a:latin typeface="Times New Roman" panose="02020603050405020304" charset="0"/>
                <a:cs typeface="Times New Roman" panose="02020603050405020304" charset="0"/>
              </a:rPr>
              <a:t>__________ </a:t>
            </a:r>
            <a:r>
              <a:rPr lang="zh-CN" altLang="en-US" sz="2400">
                <a:latin typeface="Times New Roman" panose="02020603050405020304" charset="0"/>
                <a:cs typeface="Times New Roman" panose="02020603050405020304" charset="0"/>
              </a:rPr>
              <a:t>are not at their exact peak.</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Handling, packaging, refrigeration and storage all affect any food</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farm-to-plate timeline, so your best tools are your eyes and nose.</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Most of the time,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this is </a:t>
            </a:r>
            <a:r>
              <a:rPr lang="zh-CN" altLang="en-US" sz="2400">
                <a:solidFill>
                  <a:srgbClr val="0000FF"/>
                </a:solidFill>
                <a:latin typeface="Times New Roman" panose="02020603050405020304" charset="0"/>
                <a:cs typeface="Times New Roman" panose="02020603050405020304" charset="0"/>
              </a:rPr>
              <a:t>intuitive</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says Spiker.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If</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 looks good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smells good, it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a:t>
            </a:r>
            <a:r>
              <a:rPr lang="zh-CN" altLang="en-US" sz="2400">
                <a:solidFill>
                  <a:schemeClr val="tx1"/>
                </a:solidFill>
                <a:latin typeface="Times New Roman" panose="02020603050405020304" charset="0"/>
                <a:cs typeface="Times New Roman" panose="02020603050405020304" charset="0"/>
              </a:rPr>
              <a:t>probably </a:t>
            </a:r>
            <a:r>
              <a:rPr lang="zh-CN" altLang="en-US" sz="2400">
                <a:latin typeface="Times New Roman" panose="02020603050405020304" charset="0"/>
                <a:cs typeface="Times New Roman" panose="02020603050405020304" charset="0"/>
              </a:rPr>
              <a:t>good.</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Not sure? Consider this: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Spores spread through soft, porous surfaces. So in general, hard foods are more difficult to </a:t>
            </a:r>
            <a:r>
              <a:rPr lang="zh-CN" altLang="en-US" sz="2400">
                <a:solidFill>
                  <a:srgbClr val="0000FF"/>
                </a:solidFill>
                <a:latin typeface="Times New Roman" panose="02020603050405020304" charset="0"/>
                <a:cs typeface="Times New Roman" panose="02020603050405020304" charset="0"/>
              </a:rPr>
              <a:t>permeate </a:t>
            </a:r>
            <a:r>
              <a:rPr lang="zh-CN" altLang="en-US" sz="2400">
                <a:latin typeface="Times New Roman" panose="02020603050405020304" charset="0"/>
                <a:cs typeface="Times New Roman" panose="02020603050405020304" charset="0"/>
              </a:rPr>
              <a:t>and therefore </a:t>
            </a:r>
            <a:r>
              <a:rPr lang="en-US" altLang="zh-CN" sz="2400">
                <a:latin typeface="Times New Roman" panose="02020603050405020304" charset="0"/>
                <a:cs typeface="Times New Roman" panose="02020603050405020304" charset="0"/>
              </a:rPr>
              <a:t>_____ (safe) </a:t>
            </a:r>
            <a:r>
              <a:rPr lang="zh-CN" altLang="en-US" sz="2400">
                <a:latin typeface="Times New Roman" panose="02020603050405020304" charset="0"/>
                <a:cs typeface="Times New Roman" panose="02020603050405020304" charset="0"/>
              </a:rPr>
              <a:t>to eat,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she says. Don</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 trust your sense of smell or sight? Check out the FDA</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website, </a:t>
            </a:r>
            <a:r>
              <a:rPr lang="en-US" altLang="zh-CN" sz="2400">
                <a:latin typeface="Times New Roman" panose="02020603050405020304" charset="0"/>
                <a:cs typeface="Times New Roman" panose="02020603050405020304" charset="0"/>
              </a:rPr>
              <a:t>______ </a:t>
            </a:r>
            <a:r>
              <a:rPr lang="zh-CN" altLang="en-US" sz="2400">
                <a:latin typeface="Times New Roman" panose="02020603050405020304" charset="0"/>
                <a:cs typeface="Times New Roman" panose="02020603050405020304" charset="0"/>
              </a:rPr>
              <a:t>food safety guidelines are available.</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So you probably should toss the whole package if you spot mold on bread, soft cheeses like Brie and feta, or soft produce such as strawberries. </a:t>
            </a:r>
            <a:r>
              <a:rPr lang="zh-CN" altLang="en-US" sz="2400">
                <a:solidFill>
                  <a:schemeClr val="tx1"/>
                </a:solidFill>
                <a:latin typeface="Times New Roman" panose="02020603050405020304" charset="0"/>
                <a:cs typeface="Times New Roman" panose="02020603050405020304" charset="0"/>
              </a:rPr>
              <a:t>But </a:t>
            </a:r>
            <a:r>
              <a:rPr lang="zh-CN" altLang="en-US" sz="2400">
                <a:latin typeface="Times New Roman" panose="02020603050405020304" charset="0"/>
                <a:cs typeface="Times New Roman" panose="02020603050405020304" charset="0"/>
              </a:rPr>
              <a:t>it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not too gross to slice off the funky stuff and save the rest of </a:t>
            </a:r>
            <a:r>
              <a:rPr lang="en-US" altLang="zh-CN" sz="2400">
                <a:latin typeface="Times New Roman" panose="02020603050405020304" charset="0"/>
                <a:cs typeface="Times New Roman" panose="02020603050405020304" charset="0"/>
              </a:rPr>
              <a:t>________ (potato)</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cured meat like salami, or hard cheeses like my beloved cheddar.</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5274310" y="600710"/>
            <a:ext cx="15798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confusing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9510395" y="1279525"/>
            <a:ext cx="136715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regulated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5858510" y="1647825"/>
            <a:ext cx="128905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assistant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8426450" y="1997075"/>
            <a:ext cx="13957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freshness</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884045" y="2336165"/>
            <a:ext cx="107632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totally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768465" y="2336165"/>
            <a:ext cx="165798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which / </a:t>
            </a:r>
            <a:r>
              <a:rPr lang="zh-CN" altLang="en-US" sz="2400">
                <a:solidFill>
                  <a:srgbClr val="FF0000"/>
                </a:solidFill>
                <a:latin typeface="Times New Roman" panose="02020603050405020304" charset="0"/>
                <a:cs typeface="Times New Roman" panose="02020603050405020304" charset="0"/>
                <a:sym typeface="+mn-ea"/>
              </a:rPr>
              <a:t>that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591550" y="3429000"/>
            <a:ext cx="75628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and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087360" y="4119245"/>
            <a:ext cx="88201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safer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8969375" y="4448810"/>
            <a:ext cx="104711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where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357880" y="5863590"/>
            <a:ext cx="129921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potatoes</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3" grpId="0"/>
      <p:bldP spid="16" grpId="0"/>
      <p:bldP spid="3" grpId="1"/>
      <p:bldP spid="4" grpId="1"/>
      <p:bldP spid="5" grpId="1"/>
      <p:bldP spid="6" grpId="1"/>
      <p:bldP spid="7" grpId="1"/>
      <p:bldP spid="8" grpId="1"/>
      <p:bldP spid="9" grpId="1"/>
      <p:bldP spid="11" grpId="1"/>
      <p:bldP spid="13" grpId="1"/>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3294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intuitive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obtained by using your feelings rather than by considering the facts凭直觉得到的；直觉的</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had an intuitive sense of what the reader wanted.                                                           他能直觉地感到读者需要什么。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permeate</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 to spread to every part of an object or a place渗透；弥漫；扩散</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smell of leather permeated the room.</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屋子里弥漫着皮革的气味。</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58318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86100"/>
            <a:ext cx="89687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seemed to have an intuitive awareness of how I felt.</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769610"/>
            <a:ext cx="873442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Water will easily permeate a cotton dress.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566670"/>
            <a:ext cx="7722870" cy="521970"/>
          </a:xfrm>
          <a:prstGeom prst="rect">
            <a:avLst/>
          </a:prstGeom>
          <a:noFill/>
        </p:spPr>
        <p:txBody>
          <a:bodyPr wrap="square" rtlCol="0" anchor="t">
            <a:spAutoFit/>
          </a:bodyPr>
          <a:lstStyle/>
          <a:p>
            <a:r>
              <a:rPr lang="zh-CN" altLang="en-US" sz="2800">
                <a:ea typeface="华文中宋" panose="02010600040101010101" charset="-122"/>
              </a:rPr>
              <a:t>他似乎对我的感受有一种直觉。</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559175"/>
            <a:ext cx="7889240"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235065"/>
            <a:ext cx="6076950" cy="381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6"/>
            </p:custDataLst>
          </p:nvPr>
        </p:nvSpPr>
        <p:spPr>
          <a:xfrm>
            <a:off x="2528570" y="5248275"/>
            <a:ext cx="6112510" cy="521970"/>
          </a:xfrm>
          <a:prstGeom prst="rect">
            <a:avLst/>
          </a:prstGeom>
          <a:noFill/>
        </p:spPr>
        <p:txBody>
          <a:bodyPr wrap="square" rtlCol="0" anchor="t">
            <a:spAutoFit/>
          </a:bodyPr>
          <a:p>
            <a:r>
              <a:rPr lang="zh-CN" altLang="en-US" sz="2800">
                <a:ea typeface="华文中宋" panose="02010600040101010101" charset="-122"/>
              </a:rPr>
              <a:t>水很容易渗透棉布衣服。</a:t>
            </a:r>
            <a:endParaRPr lang="zh-CN" altLang="en-US" sz="2800">
              <a:ea typeface="华文中宋" panose="02010600040101010101" charset="-122"/>
            </a:endParaRPr>
          </a:p>
        </p:txBody>
      </p:sp>
      <p:sp>
        <p:nvSpPr>
          <p:cNvPr id="2" name="文本框 1"/>
          <p:cNvSpPr txBox="1"/>
          <p:nvPr>
            <p:custDataLst>
              <p:tags r:id="rId7"/>
            </p:custDataLst>
          </p:nvPr>
        </p:nvSpPr>
        <p:spPr>
          <a:xfrm>
            <a:off x="269875" y="522541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1175385"/>
            <a:ext cx="11597640" cy="225425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2900" y="1247775"/>
            <a:ext cx="11398250" cy="183197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“With the exception of infant formula, food labels aren’t standardized or regulated,” says nutritionist Marie Spiker, an assistant professor at the University of Washington. “Few are related to biology or food safety—just peak freshness.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42900" y="2536825"/>
            <a:ext cx="11541125" cy="892810"/>
          </a:xfrm>
          <a:prstGeom prst="rect">
            <a:avLst/>
          </a:prstGeom>
          <a:noFill/>
        </p:spPr>
        <p:txBody>
          <a:bodyPr wrap="square" rtlCol="0">
            <a:no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rPr>
              <a:t>华盛顿大学助理教授、营养学家玛丽</a:t>
            </a:r>
            <a:r>
              <a:rPr lang="en-US"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斯派克说</a:t>
            </a:r>
            <a:r>
              <a:rPr lang="zh-CN"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“除了婴儿配方奶粉，食品标签没有标准化或监管。</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很少有与生物学或食品安全有关的——只有最高的新鲜度</a:t>
            </a:r>
            <a:r>
              <a:rPr lang="zh-CN" sz="2400">
                <a:latin typeface="华文中宋" panose="02010600040101010101" charset="-122"/>
                <a:ea typeface="华文中宋" panose="02010600040101010101" charset="-122"/>
                <a:cs typeface="华文中宋" panose="02010600040101010101" charset="-122"/>
              </a:rPr>
              <a:t>。</a:t>
            </a:r>
            <a:r>
              <a:rPr lang="en-US" altLang="zh-CN" sz="2400">
                <a:latin typeface="华文中宋" panose="02010600040101010101" charset="-122"/>
                <a:ea typeface="华文中宋" panose="02010600040101010101" charset="-122"/>
                <a:cs typeface="华文中宋" panose="02010600040101010101" charset="-122"/>
              </a:rPr>
              <a:t>”</a:t>
            </a:r>
            <a:endParaRPr sz="2400">
              <a:latin typeface="华文中宋" panose="02010600040101010101" charset="-122"/>
              <a:ea typeface="华文中宋" panose="02010600040101010101" charset="-122"/>
              <a:cs typeface="华文中宋" panose="02010600040101010101" charset="-122"/>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4311650"/>
            <a:ext cx="11588115" cy="19100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2900" y="4364990"/>
            <a:ext cx="11291570"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Handling, packaging, refrigeration and storage all affect any food’s farm-to-plate timeline, so your best tools are your eyes and nose.</a:t>
            </a:r>
            <a:endParaRPr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42900" y="5256530"/>
            <a:ext cx="114484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处理、包装、冷藏和储存都会影响食物从农场到餐桌的时间，所以你最好的工具是你的眼睛和鼻子。</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90805"/>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More than 3,000 chemicals from food packaging have entered our bodies</a:t>
            </a:r>
            <a:r>
              <a:rPr lang="en-US" sz="3000" b="1">
                <a:latin typeface="Times New Roman" panose="02020603050405020304" charset="0"/>
                <a:cs typeface="Times New Roman" panose="02020603050405020304" charset="0"/>
              </a:rPr>
              <a:t> </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食品包装中发现3000多种潜在有害化学物质</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1"/>
          <a:stretch>
            <a:fillRect/>
          </a:stretch>
        </p:blipFill>
        <p:spPr>
          <a:xfrm>
            <a:off x="1786255" y="1313180"/>
            <a:ext cx="8619490" cy="517080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70840"/>
            <a:ext cx="12192000" cy="6452235"/>
          </a:xfrm>
          <a:prstGeom prst="rect">
            <a:avLst/>
          </a:prstGeom>
          <a:noFill/>
        </p:spPr>
        <p:txBody>
          <a:bodyPr wrap="square" rtlCol="0" anchor="t">
            <a:spAutoFit/>
          </a:bodyPr>
          <a:p>
            <a:pPr indent="0" algn="just" fontAlgn="auto">
              <a:lnSpc>
                <a:spcPts val="3100"/>
              </a:lnSpc>
            </a:pPr>
            <a:r>
              <a:rPr lang="en-US" sz="19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Researchers from Switzerland and other countries discovered that of the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rough</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14,000 known chemicals in food packaging, 3,601 — or about 25 percent — </a:t>
            </a:r>
            <a:r>
              <a:rPr lang="en-US" sz="2400">
                <a:latin typeface="Times New Roman" panose="02020603050405020304" charset="0"/>
                <a:cs typeface="Times New Roman" panose="02020603050405020304" charset="0"/>
              </a:rPr>
              <a:t>________________  (fin</a:t>
            </a:r>
            <a:r>
              <a:rPr sz="2400">
                <a:latin typeface="Times New Roman" panose="02020603050405020304" charset="0"/>
                <a:cs typeface="Times New Roman" panose="02020603050405020304" charset="0"/>
              </a:rPr>
              <a:t>d</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in the human body, whether in samples of blood, hair or breast milk.</a:t>
            </a:r>
            <a:endParaRPr sz="2400">
              <a:latin typeface="Times New Roman" panose="02020603050405020304" charset="0"/>
              <a:cs typeface="Times New Roman" panose="02020603050405020304" charset="0"/>
            </a:endParaRPr>
          </a:p>
          <a:p>
            <a:pPr indent="0" algn="just"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Those chemicals include metals, volatile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organ</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compounds, per- and polyfluoroalkyl substances or PFAS, phthalates and many others known to </a:t>
            </a:r>
            <a:r>
              <a:rPr lang="en-US" altLang="zh-CN" sz="2400">
                <a:solidFill>
                  <a:srgbClr val="0000FF"/>
                </a:solidFill>
                <a:latin typeface="Times New Roman" panose="02020603050405020304" charset="0"/>
                <a:cs typeface="Times New Roman" panose="02020603050405020304" charset="0"/>
              </a:rPr>
              <a:t>disrupt</a:t>
            </a:r>
            <a:r>
              <a:rPr sz="2400">
                <a:latin typeface="Times New Roman" panose="02020603050405020304" charset="0"/>
                <a:cs typeface="Times New Roman" panose="02020603050405020304" charset="0"/>
              </a:rPr>
              <a:t> the endocrine system and cause cancer or other diseases. The study, </a:t>
            </a:r>
            <a:r>
              <a:rPr lang="en-US" sz="2400">
                <a:latin typeface="Times New Roman" panose="02020603050405020304" charset="0"/>
                <a:cs typeface="Times New Roman" panose="02020603050405020304" charset="0"/>
              </a:rPr>
              <a:t>__________ (</a:t>
            </a:r>
            <a:r>
              <a:rPr sz="2400">
                <a:latin typeface="Times New Roman" panose="02020603050405020304" charset="0"/>
                <a:cs typeface="Times New Roman" panose="02020603050405020304" charset="0"/>
              </a:rPr>
              <a:t>publish</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in the Journal of Exposure Science and Environmental Epidemiology, didn’t directly examine the link </a:t>
            </a:r>
            <a:r>
              <a:rPr lang="en-US" sz="2400">
                <a:latin typeface="Times New Roman" panose="02020603050405020304" charset="0"/>
                <a:cs typeface="Times New Roman" panose="02020603050405020304" charset="0"/>
              </a:rPr>
              <a:t>_____</a:t>
            </a:r>
            <a:r>
              <a:rPr sz="2400">
                <a:latin typeface="Times New Roman" panose="02020603050405020304" charset="0"/>
                <a:cs typeface="Times New Roman" panose="02020603050405020304" charset="0"/>
              </a:rPr>
              <a:t> these illnesses. But the researchers say their </a:t>
            </a:r>
            <a:r>
              <a:rPr lang="en-US" altLang="zh-CN" sz="2400">
                <a:solidFill>
                  <a:srgbClr val="0000FF"/>
                </a:solidFill>
                <a:latin typeface="Times New Roman" panose="02020603050405020304" charset="0"/>
                <a:cs typeface="Times New Roman" panose="02020603050405020304" charset="0"/>
              </a:rPr>
              <a:t>inventory</a:t>
            </a:r>
            <a:r>
              <a:rPr sz="2400">
                <a:latin typeface="Times New Roman" panose="02020603050405020304" charset="0"/>
                <a:cs typeface="Times New Roman" panose="02020603050405020304" charset="0"/>
              </a:rPr>
              <a:t> of chemicals can help future research into health risk.</a:t>
            </a:r>
            <a:endParaRPr sz="2400">
              <a:latin typeface="Times New Roman" panose="02020603050405020304" charset="0"/>
              <a:cs typeface="Times New Roman" panose="02020603050405020304" charset="0"/>
            </a:endParaRPr>
          </a:p>
          <a:p>
            <a:pPr indent="0" algn="just"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“There are known hazardous chemicals that </a:t>
            </a:r>
            <a:r>
              <a:rPr lang="en-US" sz="2400">
                <a:latin typeface="Times New Roman" panose="02020603050405020304" charset="0"/>
                <a:cs typeface="Times New Roman" panose="02020603050405020304" charset="0"/>
              </a:rPr>
              <a:t>_____ (be)</a:t>
            </a:r>
            <a:r>
              <a:rPr sz="2400">
                <a:latin typeface="Times New Roman" panose="02020603050405020304" charset="0"/>
                <a:cs typeface="Times New Roman" panose="02020603050405020304" charset="0"/>
              </a:rPr>
              <a:t> known to be linked with </a:t>
            </a:r>
            <a:r>
              <a:rPr lang="en-US" altLang="zh-CN" sz="2400">
                <a:solidFill>
                  <a:srgbClr val="0000FF"/>
                </a:solidFill>
                <a:latin typeface="Times New Roman" panose="02020603050405020304" charset="0"/>
                <a:cs typeface="Times New Roman" panose="02020603050405020304" charset="0"/>
              </a:rPr>
              <a:t>adverse</a:t>
            </a:r>
            <a:r>
              <a:rPr sz="2400">
                <a:latin typeface="Times New Roman" panose="02020603050405020304" charset="0"/>
                <a:cs typeface="Times New Roman" panose="02020603050405020304" charset="0"/>
              </a:rPr>
              <a:t> human health outcomes,” said Jane Muncke, the chief scientific officer of the Food Packaging Forum </a:t>
            </a:r>
            <a:r>
              <a:rPr lang="en-US" sz="2400">
                <a:latin typeface="Times New Roman" panose="02020603050405020304" charset="0"/>
                <a:cs typeface="Times New Roman" panose="02020603050405020304" charset="0"/>
              </a:rPr>
              <a:t>______</a:t>
            </a:r>
            <a:r>
              <a:rPr sz="2400">
                <a:latin typeface="Times New Roman" panose="02020603050405020304" charset="0"/>
                <a:cs typeface="Times New Roman" panose="02020603050405020304" charset="0"/>
              </a:rPr>
              <a:t> one of the paper’s authors.“And these chemicals </a:t>
            </a:r>
            <a:r>
              <a:rPr lang="en-US" altLang="zh-CN" sz="2400">
                <a:solidFill>
                  <a:srgbClr val="0000FF"/>
                </a:solidFill>
                <a:latin typeface="Times New Roman" panose="02020603050405020304" charset="0"/>
                <a:cs typeface="Times New Roman" panose="02020603050405020304" charset="0"/>
              </a:rPr>
              <a:t>leach</a:t>
            </a:r>
            <a:r>
              <a:rPr sz="2400">
                <a:latin typeface="Times New Roman" panose="02020603050405020304" charset="0"/>
                <a:cs typeface="Times New Roman" panose="02020603050405020304" charset="0"/>
              </a:rPr>
              <a:t> out of packaging.”</a:t>
            </a:r>
            <a:endParaRPr sz="2400">
              <a:latin typeface="Times New Roman" panose="02020603050405020304" charset="0"/>
              <a:cs typeface="Times New Roman" panose="02020603050405020304" charset="0"/>
            </a:endParaRPr>
          </a:p>
          <a:p>
            <a:pPr indent="0" algn="just" fontAlgn="auto">
              <a:lnSpc>
                <a:spcPts val="31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Scientists have known for many years chemicals can spill out of food packaging into the food itself. How many chemicals — and in what </a:t>
            </a:r>
            <a:r>
              <a:rPr lang="en-US" sz="2400">
                <a:latin typeface="Times New Roman" panose="02020603050405020304" charset="0"/>
                <a:cs typeface="Times New Roman" panose="02020603050405020304" charset="0"/>
              </a:rPr>
              <a:t>_________ (</a:t>
            </a:r>
            <a:r>
              <a:rPr sz="2400">
                <a:latin typeface="Times New Roman" panose="02020603050405020304" charset="0"/>
                <a:cs typeface="Times New Roman" panose="02020603050405020304" charset="0"/>
              </a:rPr>
              <a:t>quantit</a:t>
            </a:r>
            <a:r>
              <a:rPr lang="en-US" sz="2400">
                <a:latin typeface="Times New Roman" panose="02020603050405020304" charset="0"/>
                <a:cs typeface="Times New Roman" panose="02020603050405020304" charset="0"/>
              </a:rPr>
              <a:t>y)</a:t>
            </a:r>
            <a:r>
              <a:rPr sz="2400">
                <a:latin typeface="Times New Roman" panose="02020603050405020304" charset="0"/>
                <a:cs typeface="Times New Roman" panose="02020603050405020304" charset="0"/>
              </a:rPr>
              <a:t> — depends on the type of packaging and the type of food. Scientists say that there is </a:t>
            </a:r>
            <a:r>
              <a:rPr lang="en-US" sz="2400">
                <a:latin typeface="Times New Roman" panose="02020603050405020304" charset="0"/>
                <a:cs typeface="Times New Roman" panose="02020603050405020304" charset="0"/>
              </a:rPr>
              <a:t>____ </a:t>
            </a:r>
            <a:r>
              <a:rPr sz="2400">
                <a:latin typeface="Times New Roman" panose="02020603050405020304" charset="0"/>
                <a:cs typeface="Times New Roman" panose="02020603050405020304" charset="0"/>
              </a:rPr>
              <a:t> need for better testing of food packaging and further regulations on </a:t>
            </a:r>
            <a:r>
              <a:rPr lang="en-US" sz="2400">
                <a:latin typeface="Times New Roman" panose="02020603050405020304" charset="0"/>
                <a:cs typeface="Times New Roman" panose="02020603050405020304" charset="0"/>
              </a:rPr>
              <a:t>_______</a:t>
            </a:r>
            <a:r>
              <a:rPr sz="2400">
                <a:latin typeface="Times New Roman" panose="02020603050405020304" charset="0"/>
                <a:cs typeface="Times New Roman" panose="02020603050405020304" charset="0"/>
              </a:rPr>
              <a:t> is considered safe to put food in. </a:t>
            </a:r>
            <a:endParaRPr sz="24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Washington Post</a:t>
            </a:r>
            <a:r>
              <a:rPr sz="2400" b="1" i="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(September </a:t>
            </a:r>
            <a:r>
              <a:rPr lang="en-US" sz="2400" b="1">
                <a:solidFill>
                  <a:srgbClr val="ED7D31"/>
                </a:solidFill>
                <a:latin typeface="微软雅黑" panose="020B0503020204020204" charset="-122"/>
                <a:ea typeface="微软雅黑" panose="020B0503020204020204" charset="-122"/>
                <a:cs typeface="微软雅黑" panose="020B0503020204020204" charset="-122"/>
              </a:rPr>
              <a:t>19</a:t>
            </a:r>
            <a:r>
              <a:rPr sz="2400" b="1">
                <a:solidFill>
                  <a:srgbClr val="ED7D31"/>
                </a:solidFill>
                <a:latin typeface="微软雅黑" panose="020B0503020204020204" charset="-122"/>
                <a:ea typeface="微软雅黑" panose="020B0503020204020204" charset="-122"/>
                <a:cs typeface="微软雅黑" panose="020B0503020204020204" charset="-122"/>
              </a:rPr>
              <a:t>, 2024  </a:t>
            </a:r>
            <a:r>
              <a:rPr lang="en-US" sz="2400" b="1">
                <a:solidFill>
                  <a:srgbClr val="ED7D31"/>
                </a:solidFill>
                <a:latin typeface="微软雅黑" panose="020B0503020204020204" charset="-122"/>
                <a:ea typeface="微软雅黑" panose="020B0503020204020204" charset="-122"/>
                <a:cs typeface="微软雅黑" panose="020B0503020204020204" charset="-122"/>
              </a:rPr>
              <a:t>A9)</a:t>
            </a:r>
            <a:endParaRPr 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9889490" y="370840"/>
            <a:ext cx="123761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roughly </a:t>
            </a:r>
            <a:endParaRPr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9601835" y="814070"/>
            <a:ext cx="23253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have been found</a:t>
            </a:r>
            <a:endParaRPr 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6640195" y="1576705"/>
            <a:ext cx="137096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organic</a:t>
            </a:r>
            <a:endParaRPr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174230" y="2370455"/>
            <a:ext cx="16738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published </a:t>
            </a:r>
            <a:endParaRPr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0847705" y="2821305"/>
            <a:ext cx="115887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to</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6640195" y="3983990"/>
            <a:ext cx="87185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are</a:t>
            </a:r>
            <a:endParaRPr sz="24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167765" y="4771390"/>
            <a:ext cx="115062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and</a:t>
            </a:r>
            <a:endParaRPr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948680" y="5524500"/>
            <a:ext cx="138938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quantities</a:t>
            </a:r>
            <a:endParaRPr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7724775" y="5960745"/>
            <a:ext cx="57340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400">
                <a:solidFill>
                  <a:srgbClr val="FF0000"/>
                </a:solidFill>
                <a:latin typeface="Times New Roman" panose="02020603050405020304" charset="0"/>
                <a:cs typeface="Times New Roman" panose="02020603050405020304" charset="0"/>
                <a:sym typeface="+mn-ea"/>
              </a:rPr>
              <a:t>a</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4821555" y="6329680"/>
            <a:ext cx="126809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what </a:t>
            </a:r>
            <a:endParaRPr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2133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disrupt</a:t>
            </a:r>
            <a:r>
              <a:rPr sz="2800">
                <a:latin typeface="Times New Roman" panose="02020603050405020304" charset="0"/>
                <a:cs typeface="Times New Roman" panose="0202060305040502030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to make it difficult for sth to continue in the normal way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扰乱；使中断；打乱</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Demonstrators succeeded in disrupting the meeting.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示威者成功地扰乱了会议</a:t>
            </a:r>
            <a:r>
              <a:rPr 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inventory</a:t>
            </a:r>
            <a:r>
              <a:rPr lang="en-US" altLang="zh-CN" sz="2800"/>
              <a:t>: </a:t>
            </a:r>
            <a:r>
              <a:rPr lang="en-US" sz="2800">
                <a:latin typeface="Times New Roman" panose="02020603050405020304" charset="0"/>
                <a:ea typeface="华文中宋" panose="02010600040101010101" charset="-122"/>
                <a:cs typeface="Times New Roman" panose="02020603050405020304" charset="0"/>
              </a:rPr>
              <a:t>a written list of all the objects, furniture, etc. in a particular building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（建筑物里的物品、家具等的）清单；财产清单</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Before starting, he made an inventory of everything that was to stay.</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 出发前，他把要留下的所有东西列了一份详细清单。</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76530" y="3126740"/>
            <a:ext cx="91109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stroke can disrupt the supply of oxygen to the brain.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1935" y="6304280"/>
            <a:ext cx="631317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If so, you’re modeling inventory.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84450"/>
            <a:ext cx="9491980" cy="521970"/>
          </a:xfrm>
          <a:prstGeom prst="rect">
            <a:avLst/>
          </a:prstGeom>
          <a:noFill/>
        </p:spPr>
        <p:txBody>
          <a:bodyPr wrap="square" rtlCol="0" anchor="t">
            <a:spAutoFit/>
          </a:bodyPr>
          <a:lstStyle/>
          <a:p>
            <a:r>
              <a:rPr lang="zh-CN" sz="2800">
                <a:ea typeface="华文中宋" panose="02010600040101010101" charset="-122"/>
              </a:rPr>
              <a:t>中风可导致大脑供氧中断</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599180"/>
            <a:ext cx="7856855"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04165" y="6743065"/>
            <a:ext cx="4728845"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81040"/>
            <a:ext cx="8297545" cy="521970"/>
          </a:xfrm>
          <a:prstGeom prst="rect">
            <a:avLst/>
          </a:prstGeom>
          <a:noFill/>
        </p:spPr>
        <p:txBody>
          <a:bodyPr wrap="square" rtlCol="0" anchor="t">
            <a:spAutoFit/>
          </a:bodyPr>
          <a:p>
            <a:r>
              <a:rPr lang="zh-CN" altLang="en-US" sz="2800">
                <a:ea typeface="华文中宋" panose="02010600040101010101" charset="-122"/>
              </a:rPr>
              <a:t>如果是这样，那么您就模拟了一个清单。</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23317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 1</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5841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7977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9" end="9"/>
                                            </p:txEl>
                                          </p:spTgt>
                                        </p:tgtEl>
                                        <p:attrNameLst>
                                          <p:attrName>style.visibility</p:attrName>
                                        </p:attrNameLst>
                                      </p:cBhvr>
                                      <p:to>
                                        <p:strVal val="visible"/>
                                      </p:to>
                                    </p:set>
                                    <p:animEffect transition="in" filter="wipe(down)">
                                      <p:cBhvr>
                                        <p:cTn id="37" dur="500"/>
                                        <p:tgtEl>
                                          <p:spTgt spid="104860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linds(horizont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2133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adverse</a:t>
            </a:r>
            <a:r>
              <a:rPr sz="2800">
                <a:latin typeface="Times New Roman" panose="02020603050405020304" charset="0"/>
                <a:cs typeface="Times New Roman" panose="0202060305040502030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negative and unpleasant; not likely to produce a good result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不利的；有害的；反面的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have attracted strong adverse criticism.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他们已招致强烈非难</a:t>
            </a:r>
            <a:r>
              <a:rPr 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leach</a:t>
            </a:r>
            <a:r>
              <a:rPr lang="en-US" altLang="zh-CN" sz="2800"/>
              <a:t>: </a:t>
            </a:r>
            <a:r>
              <a:rPr lang="en-US" sz="2800">
                <a:latin typeface="Times New Roman" panose="02020603050405020304" charset="0"/>
                <a:ea typeface="华文中宋" panose="02010600040101010101" charset="-122"/>
                <a:cs typeface="Times New Roman" panose="02020603050405020304" charset="0"/>
              </a:rPr>
              <a:t> to remove chemicals, minerals, etc. from soil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（建筑物里的物品、家具等的）清单；财产清单</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Nitrates leach from the soil into rivers.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 硝酸盐由土壤渗入江河。</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76530" y="3126740"/>
            <a:ext cx="91109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This drug is known to have adverse side effects.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59715" y="6330315"/>
            <a:ext cx="542099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nutrient is quickly leached away.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1880" y="2604770"/>
            <a:ext cx="9491980" cy="521970"/>
          </a:xfrm>
          <a:prstGeom prst="rect">
            <a:avLst/>
          </a:prstGeom>
          <a:noFill/>
        </p:spPr>
        <p:txBody>
          <a:bodyPr wrap="square" rtlCol="0" anchor="t">
            <a:spAutoFit/>
          </a:bodyPr>
          <a:lstStyle/>
          <a:p>
            <a:r>
              <a:rPr lang="zh-CN" sz="2800">
                <a:ea typeface="华文中宋" panose="02010600040101010101" charset="-122"/>
              </a:rPr>
              <a:t>众所周知，这种药具有不良副作用</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59175"/>
            <a:ext cx="7025640" cy="317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59715" y="6759575"/>
            <a:ext cx="551624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39365" y="5751195"/>
            <a:ext cx="8297545" cy="521970"/>
          </a:xfrm>
          <a:prstGeom prst="rect">
            <a:avLst/>
          </a:prstGeom>
          <a:noFill/>
        </p:spPr>
        <p:txBody>
          <a:bodyPr wrap="square" rtlCol="0" anchor="t">
            <a:spAutoFit/>
          </a:bodyPr>
          <a:p>
            <a:r>
              <a:rPr lang="zh-CN" altLang="en-US" sz="2800">
                <a:ea typeface="华文中宋" panose="02010600040101010101" charset="-122"/>
              </a:rPr>
              <a:t>养分很快就被滤掉了。</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234188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 2</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5841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7977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9" end="9"/>
                                            </p:txEl>
                                          </p:spTgt>
                                        </p:tgtEl>
                                        <p:attrNameLst>
                                          <p:attrName>style.visibility</p:attrName>
                                        </p:attrNameLst>
                                      </p:cBhvr>
                                      <p:to>
                                        <p:strVal val="visible"/>
                                      </p:to>
                                    </p:set>
                                    <p:animEffect transition="in" filter="wipe(down)">
                                      <p:cBhvr>
                                        <p:cTn id="37" dur="500"/>
                                        <p:tgtEl>
                                          <p:spTgt spid="104860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linds(horizont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September 16th</a:t>
            </a:r>
            <a:r>
              <a:t>-</a:t>
            </a:r>
            <a:r>
              <a:rPr lang="en-US"/>
              <a:t>30th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848995"/>
            <a:ext cx="11751310" cy="23171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28295" y="931545"/>
            <a:ext cx="11502390" cy="1291590"/>
          </a:xfrm>
          <a:prstGeom prst="rect">
            <a:avLst/>
          </a:prstGeom>
          <a:noFill/>
        </p:spPr>
        <p:txBody>
          <a:bodyPr wrap="square">
            <a:spAutoFit/>
          </a:bodyPr>
          <a:lstStyle/>
          <a:p>
            <a:pPr algn="just"/>
            <a:r>
              <a:rPr lang="en-US" altLang="zh-CN" sz="2600">
                <a:latin typeface="Times New Roman" panose="02020603050405020304" charset="0"/>
                <a:cs typeface="Times New Roman" panose="02020603050405020304" charset="0"/>
                <a:sym typeface="+mn-ea"/>
              </a:rPr>
              <a:t>Researchers from Switzerland and other countries discovered that of the roughly 14,000 known chemicals in food packaging, 3,601 — or about 25 percent — have been found in the human body, whether in samples of blood, hair or breast milk.</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61315" y="2239645"/>
            <a:ext cx="1149540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来自瑞士和其他国家的研究人员发现，在食品包装中已知的大约1.4万种化学物质中，有3601种(约占25%)存在于人体中，包括血液、头发或母乳样本。</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69875" y="3934460"/>
            <a:ext cx="11751310" cy="25723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43535" y="4053840"/>
            <a:ext cx="11603355" cy="1291590"/>
          </a:xfrm>
          <a:prstGeom prst="rect">
            <a:avLst/>
          </a:prstGeom>
          <a:noFill/>
        </p:spPr>
        <p:txBody>
          <a:bodyPr wrap="square">
            <a:spAutoFit/>
          </a:bodyPr>
          <a:lstStyle/>
          <a:p>
            <a:pPr algn="just"/>
            <a:r>
              <a:rPr sz="2600">
                <a:latin typeface="Times New Roman" panose="02020603050405020304" charset="0"/>
                <a:cs typeface="Times New Roman" panose="02020603050405020304" charset="0"/>
                <a:sym typeface="+mn-ea"/>
              </a:rPr>
              <a:t>Those chemicals include metals, volatile organic compounds, per- and polyfluoroalkyl substances or PFAS, phthalates and many others known to disrupt the endocrine system and cause cancer or other diseases.</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353060" y="5444490"/>
            <a:ext cx="1163510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这些化学物质包括金属、挥发性有机化合物、全氟烷基和多氟烷基物质或PFAS、邻苯二甲酸盐以及许多其他已知会破坏内分泌系统并导致癌症或其他疾病的物质。</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9</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19</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29845" y="428625"/>
            <a:ext cx="12082145" cy="63766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The White House says President Biden has told Donald Trump he was </a:t>
            </a:r>
            <a:r>
              <a:rPr lang="en-US" sz="2150">
                <a:latin typeface="Times New Roman" panose="02020603050405020304" charset="0"/>
                <a:cs typeface="Times New Roman" panose="02020603050405020304" charset="0"/>
              </a:rPr>
              <a:t>_______ </a:t>
            </a:r>
            <a:r>
              <a:rPr sz="2150">
                <a:latin typeface="Times New Roman" panose="02020603050405020304" charset="0"/>
                <a:cs typeface="Times New Roman" panose="02020603050405020304" charset="0"/>
              </a:rPr>
              <a:t>that Mr. Trump is safe after what</a:t>
            </a:r>
            <a:r>
              <a:rPr lang="en-US" sz="2150">
                <a:latin typeface="Times New Roman" panose="02020603050405020304" charset="0"/>
                <a:cs typeface="Times New Roman" panose="02020603050405020304" charset="0"/>
              </a:rPr>
              <a:t>’</a:t>
            </a:r>
            <a:r>
              <a:rPr sz="2150">
                <a:latin typeface="Times New Roman" panose="02020603050405020304" charset="0"/>
                <a:cs typeface="Times New Roman" panose="02020603050405020304" charset="0"/>
              </a:rPr>
              <a:t>s being investigated as a second assassination </a:t>
            </a:r>
            <a:r>
              <a:rPr lang="en-US" sz="2150">
                <a:latin typeface="Times New Roman" panose="02020603050405020304" charset="0"/>
                <a:cs typeface="Times New Roman" panose="02020603050405020304" charset="0"/>
              </a:rPr>
              <a:t>_______</a:t>
            </a:r>
            <a:r>
              <a:rPr sz="2150">
                <a:latin typeface="Times New Roman" panose="02020603050405020304" charset="0"/>
                <a:cs typeface="Times New Roman" panose="02020603050405020304" charset="0"/>
              </a:rPr>
              <a:t>. Mr. Trump said the President could not have been nicer and had asked for suggestions. Donald Trump added that he needed more people on his security detail.</a:t>
            </a:r>
            <a:endParaRPr sz="21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The President of Ecuador, Daniel Noboa, says he will seek to </a:t>
            </a:r>
            <a:r>
              <a:rPr lang="en-US" altLang="zh-CN" sz="2150">
                <a:solidFill>
                  <a:srgbClr val="0000FF"/>
                </a:solidFill>
                <a:latin typeface="Times New Roman" panose="02020603050405020304" charset="0"/>
                <a:ea typeface="+mn-ea"/>
                <a:cs typeface="Times New Roman" panose="02020603050405020304" charset="0"/>
              </a:rPr>
              <a:t>amend </a:t>
            </a:r>
            <a:r>
              <a:rPr sz="2150">
                <a:latin typeface="Times New Roman" panose="02020603050405020304" charset="0"/>
                <a:cs typeface="Times New Roman" panose="02020603050405020304" charset="0"/>
              </a:rPr>
              <a:t>the constitution to allow the </a:t>
            </a:r>
            <a:r>
              <a:rPr lang="en-US" sz="2150">
                <a:latin typeface="Times New Roman" panose="02020603050405020304" charset="0"/>
                <a:cs typeface="Times New Roman" panose="02020603050405020304" charset="0"/>
              </a:rPr>
              <a:t>  ____________ </a:t>
            </a:r>
            <a:r>
              <a:rPr sz="2150">
                <a:latin typeface="Times New Roman" panose="02020603050405020304" charset="0"/>
                <a:cs typeface="Times New Roman" panose="02020603050405020304" charset="0"/>
              </a:rPr>
              <a:t>of foreign military bases in the country. President Noboa said asking the US military to leave the country in 2009 had helped turn Ecuador into a </a:t>
            </a:r>
            <a:r>
              <a:rPr lang="en-US" sz="2150">
                <a:latin typeface="Times New Roman" panose="02020603050405020304" charset="0"/>
                <a:cs typeface="Times New Roman" panose="02020603050405020304" charset="0"/>
              </a:rPr>
              <a:t>______ </a:t>
            </a:r>
            <a:r>
              <a:rPr sz="2150">
                <a:latin typeface="Times New Roman" panose="02020603050405020304" charset="0"/>
                <a:cs typeface="Times New Roman" panose="02020603050405020304" charset="0"/>
              </a:rPr>
              <a:t>for drug traffickers.</a:t>
            </a:r>
            <a:endParaRPr sz="21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The mayor of the Polish town of Nysa has told 40,000 residents to head for higher ground as the Kłodzka River threatens to burst its banks. Soldiers and volunteers are racing to build sandbag </a:t>
            </a:r>
            <a:r>
              <a:rPr lang="en-US" sz="2150">
                <a:latin typeface="Times New Roman" panose="02020603050405020304" charset="0"/>
                <a:cs typeface="Times New Roman" panose="02020603050405020304" charset="0"/>
              </a:rPr>
              <a:t>________</a:t>
            </a:r>
            <a:r>
              <a:rPr sz="2150">
                <a:latin typeface="Times New Roman" panose="02020603050405020304" charset="0"/>
                <a:cs typeface="Times New Roman" panose="02020603050405020304" charset="0"/>
              </a:rPr>
              <a:t>.</a:t>
            </a:r>
            <a:endParaRPr sz="21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Hundreds of Brazilian firefighters are battling a blaze spreading through a nature reserve near the capital, Brasilia. The country</a:t>
            </a:r>
            <a:r>
              <a:rPr lang="en-US" sz="2150">
                <a:latin typeface="Times New Roman" panose="02020603050405020304" charset="0"/>
                <a:cs typeface="Times New Roman" panose="02020603050405020304" charset="0"/>
              </a:rPr>
              <a:t>’</a:t>
            </a:r>
            <a:r>
              <a:rPr sz="2150">
                <a:latin typeface="Times New Roman" panose="02020603050405020304" charset="0"/>
                <a:cs typeface="Times New Roman" panose="02020603050405020304" charset="0"/>
              </a:rPr>
              <a:t>s worst </a:t>
            </a:r>
            <a:r>
              <a:rPr lang="en-US" sz="2150">
                <a:latin typeface="Times New Roman" panose="02020603050405020304" charset="0"/>
                <a:cs typeface="Times New Roman" panose="02020603050405020304" charset="0"/>
              </a:rPr>
              <a:t>_______ </a:t>
            </a:r>
            <a:r>
              <a:rPr sz="2150">
                <a:latin typeface="Times New Roman" panose="02020603050405020304" charset="0"/>
                <a:cs typeface="Times New Roman" panose="02020603050405020304" charset="0"/>
              </a:rPr>
              <a:t>in seven decades is fuelling fires in the Amazon rainforest.</a:t>
            </a:r>
            <a:endParaRPr sz="21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Spending freezes have been introduced by the aerospace giant Boeing. The company also says it may have to </a:t>
            </a:r>
            <a:r>
              <a:rPr lang="en-US" sz="2150">
                <a:latin typeface="Times New Roman" panose="02020603050405020304" charset="0"/>
                <a:cs typeface="Times New Roman" panose="02020603050405020304" charset="0"/>
              </a:rPr>
              <a:t>______</a:t>
            </a:r>
            <a:r>
              <a:rPr sz="2150">
                <a:latin typeface="Times New Roman" panose="02020603050405020304" charset="0"/>
                <a:cs typeface="Times New Roman" panose="02020603050405020304" charset="0"/>
              </a:rPr>
              <a:t> staff temporarily as it deals with the impact of a strike involving some 30,000 workers.</a:t>
            </a:r>
            <a:endParaRPr sz="21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Rescue teams in Sierra Leone are searching for more survivors in the </a:t>
            </a:r>
            <a:r>
              <a:rPr lang="en-US" sz="2150">
                <a:latin typeface="Times New Roman" panose="02020603050405020304" charset="0"/>
                <a:cs typeface="Times New Roman" panose="02020603050405020304" charset="0"/>
              </a:rPr>
              <a:t>______ </a:t>
            </a:r>
            <a:r>
              <a:rPr sz="2150">
                <a:latin typeface="Times New Roman" panose="02020603050405020304" charset="0"/>
                <a:cs typeface="Times New Roman" panose="02020603050405020304" charset="0"/>
              </a:rPr>
              <a:t>of a seven-story building that</a:t>
            </a:r>
            <a:r>
              <a:rPr lang="en-US" sz="2150">
                <a:latin typeface="Times New Roman" panose="02020603050405020304" charset="0"/>
                <a:cs typeface="Times New Roman" panose="02020603050405020304" charset="0"/>
              </a:rPr>
              <a:t>’</a:t>
            </a:r>
            <a:r>
              <a:rPr sz="2150">
                <a:latin typeface="Times New Roman" panose="02020603050405020304" charset="0"/>
                <a:cs typeface="Times New Roman" panose="02020603050405020304" charset="0"/>
              </a:rPr>
              <a:t>s collapsed in the capital, Freetown, killing at least eight people.</a:t>
            </a:r>
            <a:endParaRPr sz="21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Researchers are warning that infections </a:t>
            </a:r>
            <a:r>
              <a:rPr lang="en-US" sz="2150">
                <a:latin typeface="Times New Roman" panose="02020603050405020304" charset="0"/>
                <a:cs typeface="Times New Roman" panose="02020603050405020304" charset="0"/>
              </a:rPr>
              <a:t>________ </a:t>
            </a:r>
            <a:r>
              <a:rPr sz="2150">
                <a:latin typeface="Times New Roman" panose="02020603050405020304" charset="0"/>
                <a:cs typeface="Times New Roman" panose="02020603050405020304" charset="0"/>
              </a:rPr>
              <a:t>to antibiotics could kill nearly 40 million people worldwide between now and mid-century.</a:t>
            </a:r>
            <a:endParaRPr sz="215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The boss of Amazon, Andy Jassy, has told hundreds of thousands of its global e-commerce </a:t>
            </a:r>
            <a:r>
              <a:rPr lang="en-US" altLang="zh-CN" sz="2150">
                <a:solidFill>
                  <a:srgbClr val="0000FF"/>
                </a:solidFill>
                <a:latin typeface="Times New Roman" panose="02020603050405020304" charset="0"/>
                <a:ea typeface="+mn-ea"/>
                <a:cs typeface="Times New Roman" panose="02020603050405020304" charset="0"/>
              </a:rPr>
              <a:t>workforce </a:t>
            </a:r>
            <a:r>
              <a:rPr sz="2150">
                <a:latin typeface="Times New Roman" panose="02020603050405020304" charset="0"/>
                <a:cs typeface="Times New Roman" panose="02020603050405020304" charset="0"/>
              </a:rPr>
              <a:t>they will be required to work </a:t>
            </a:r>
            <a:r>
              <a:rPr lang="en-US" sz="2150">
                <a:latin typeface="Times New Roman" panose="02020603050405020304" charset="0"/>
                <a:cs typeface="Times New Roman" panose="02020603050405020304" charset="0"/>
              </a:rPr>
              <a:t>________</a:t>
            </a:r>
            <a:r>
              <a:rPr sz="2150">
                <a:latin typeface="Times New Roman" panose="02020603050405020304" charset="0"/>
                <a:cs typeface="Times New Roman" panose="02020603050405020304" charset="0"/>
              </a:rPr>
              <a:t> in the office from the start of next year.</a:t>
            </a:r>
            <a:endParaRPr sz="215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8205470" y="478155"/>
            <a:ext cx="198120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relieved </a:t>
            </a:r>
            <a:endParaRPr kumimoji="0" lang="zh-CN" altLang="en-US" sz="21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5776595" y="2436495"/>
            <a:ext cx="10293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cradle </a:t>
            </a:r>
            <a:endParaRPr sz="215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378200" y="3742055"/>
            <a:ext cx="400304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drought </a:t>
            </a:r>
            <a:endParaRPr lang="zh-CN" sz="215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975360" y="4410710"/>
            <a:ext cx="3261995"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lay off</a:t>
            </a:r>
            <a:endParaRPr sz="215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4869180" y="5382260"/>
            <a:ext cx="2346325"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resistant </a:t>
            </a:r>
            <a:endParaRPr kumimoji="0" lang="en-US" sz="21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2853055" y="6376670"/>
            <a:ext cx="369697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full-time</a:t>
            </a:r>
            <a:endParaRPr kumimoji="0" lang="en-US" sz="21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8081645" y="4733290"/>
            <a:ext cx="2070735"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rubble </a:t>
            </a:r>
            <a:endParaRPr kumimoji="0" lang="en-US" sz="215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9519285" y="3094355"/>
            <a:ext cx="2337435"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defenses</a:t>
            </a:r>
            <a:endParaRPr sz="215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42875" y="2112645"/>
            <a:ext cx="28638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150">
                <a:solidFill>
                  <a:srgbClr val="FF0000"/>
                </a:solidFill>
                <a:latin typeface="Times New Roman" panose="02020603050405020304" charset="0"/>
                <a:cs typeface="Times New Roman" panose="02020603050405020304" charset="0"/>
                <a:sym typeface="+mn-ea"/>
              </a:rPr>
              <a:t>e</a:t>
            </a:r>
            <a:r>
              <a:rPr sz="2150">
                <a:solidFill>
                  <a:srgbClr val="FF0000"/>
                </a:solidFill>
                <a:latin typeface="Times New Roman" panose="02020603050405020304" charset="0"/>
                <a:cs typeface="Times New Roman" panose="02020603050405020304" charset="0"/>
                <a:sym typeface="+mn-ea"/>
              </a:rPr>
              <a:t>stablishment </a:t>
            </a:r>
            <a:endParaRPr sz="215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6363335" y="798830"/>
            <a:ext cx="2414905"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attempt</a:t>
            </a:r>
            <a:endParaRPr sz="2150">
              <a:solidFill>
                <a:srgbClr val="FF0000"/>
              </a:solidFill>
              <a:latin typeface="Times New Roman" panose="02020603050405020304" charset="0"/>
              <a:cs typeface="Times New Roman" panose="02020603050405020304" charset="0"/>
              <a:sym typeface="+mn-ea"/>
            </a:endParaRPr>
          </a:p>
        </p:txBody>
      </p:sp>
      <p:pic>
        <p:nvPicPr>
          <p:cNvPr id="3" name="BBC.09.19.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586845" y="6442710"/>
            <a:ext cx="417830" cy="33020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amend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change a law, document, statement, etc. slightly in order to correct a mistake or to improve it    </a:t>
            </a:r>
            <a:r>
              <a:rPr lang="zh-CN" sz="2800">
                <a:latin typeface="Times New Roman" panose="02020603050405020304" charset="0"/>
                <a:ea typeface="华文中宋" panose="02010600040101010101" charset="-122"/>
                <a:cs typeface="Times New Roman" panose="02020603050405020304" charset="0"/>
                <a:sym typeface="+mn-ea"/>
              </a:rPr>
              <a:t>修正，修订（法律文件、声明等）</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president agreed to amend the constitution.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总统同意修订宪法</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workforce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all the people in a country or an area who are available for work</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（国家或行业等的）劳动力，劳动大军，劳动人口</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It is a country where half the workforce is unemployed.</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这是</a:t>
            </a:r>
            <a:r>
              <a:rPr lang="zh-CN" sz="2800">
                <a:latin typeface="华文中宋" panose="02010600040101010101" charset="-122"/>
                <a:ea typeface="华文中宋" panose="02010600040101010101" charset="-122"/>
                <a:cs typeface="华文中宋" panose="02010600040101010101" charset="-122"/>
              </a:rPr>
              <a:t>一个</a:t>
            </a:r>
            <a:r>
              <a:rPr sz="2800">
                <a:latin typeface="华文中宋" panose="02010600040101010101" charset="-122"/>
                <a:ea typeface="华文中宋" panose="02010600040101010101" charset="-122"/>
                <a:cs typeface="华文中宋" panose="02010600040101010101" charset="-122"/>
                <a:sym typeface="+mn-ea"/>
              </a:rPr>
              <a:t>一半劳动力失业的国家</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83560"/>
            <a:ext cx="557593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asked to see the amended version.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74295" y="6226810"/>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 quarter of the local workforce is/are unemployed.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561590"/>
            <a:ext cx="9491980" cy="521970"/>
          </a:xfrm>
          <a:prstGeom prst="rect">
            <a:avLst/>
          </a:prstGeom>
          <a:noFill/>
        </p:spPr>
        <p:txBody>
          <a:bodyPr wrap="square" rtlCol="0" anchor="t">
            <a:spAutoFit/>
          </a:bodyPr>
          <a:lstStyle/>
          <a:p>
            <a:r>
              <a:rPr lang="zh-CN" altLang="en-US" sz="2800">
                <a:ea typeface="华文中宋" panose="02010600040101010101" charset="-122"/>
              </a:rPr>
              <a:t>他要求看修订版本。</a:t>
            </a:r>
            <a:endParaRPr lang="zh-CN" altLang="en-US" sz="2800">
              <a:ea typeface="华文中宋" panose="02010600040101010101" charset="-122"/>
            </a:endParaRPr>
          </a:p>
        </p:txBody>
      </p:sp>
      <p:cxnSp>
        <p:nvCxnSpPr>
          <p:cNvPr id="3145728" name="直接连接符 8"/>
          <p:cNvCxnSpPr/>
          <p:nvPr/>
        </p:nvCxnSpPr>
        <p:spPr>
          <a:xfrm flipV="1">
            <a:off x="211455" y="3550285"/>
            <a:ext cx="540702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139065" y="6699250"/>
            <a:ext cx="745680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704840"/>
            <a:ext cx="8297545" cy="521970"/>
          </a:xfrm>
          <a:prstGeom prst="rect">
            <a:avLst/>
          </a:prstGeom>
          <a:noFill/>
        </p:spPr>
        <p:txBody>
          <a:bodyPr wrap="square" rtlCol="0" anchor="t">
            <a:spAutoFit/>
          </a:bodyPr>
          <a:p>
            <a:r>
              <a:rPr lang="zh-CN" altLang="en-US" sz="2800">
                <a:ea typeface="华文中宋" panose="02010600040101010101" charset="-122"/>
              </a:rPr>
              <a:t>本地四分之一的劳动力都失业了。</a:t>
            </a:r>
            <a:endParaRPr lang="zh-CN" altLang="en-US" sz="2800">
              <a:ea typeface="华文中宋" panose="02010600040101010101" charset="-122"/>
            </a:endParaRPr>
          </a:p>
        </p:txBody>
      </p:sp>
      <p:sp>
        <p:nvSpPr>
          <p:cNvPr id="5" name="文本框 1"/>
          <p:cNvSpPr txBox="1"/>
          <p:nvPr>
            <p:custDataLst>
              <p:tags r:id="rId1"/>
            </p:custDataLst>
          </p:nvPr>
        </p:nvSpPr>
        <p:spPr>
          <a:xfrm>
            <a:off x="126365" y="253365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70484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9095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923290"/>
            <a:ext cx="11502390"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The White House says President Biden has told Donald Trump he was relieved that Mr. Trump is safe after what’s being investigated as a second assassination attempt. Mr. Trump said the President could not have been nicer and had asked for suggestions.  Donald Trump added that he needed more people on his security detail.</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409575" y="2474595"/>
            <a:ext cx="1157859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白宫</a:t>
            </a:r>
            <a:r>
              <a:rPr lang="zh-CN" sz="2100">
                <a:latin typeface="Times New Roman" panose="02020603050405020304" charset="0"/>
                <a:ea typeface="华文中宋" panose="02010600040101010101" charset="-122"/>
                <a:cs typeface="Times New Roman" panose="02020603050405020304" charset="0"/>
              </a:rPr>
              <a:t>称</a:t>
            </a:r>
            <a:r>
              <a:rPr sz="2100">
                <a:latin typeface="Times New Roman" panose="02020603050405020304" charset="0"/>
                <a:ea typeface="华文中宋" panose="02010600040101010101" charset="-122"/>
                <a:cs typeface="Times New Roman" panose="02020603050405020304" charset="0"/>
              </a:rPr>
              <a:t>，拜登总统</a:t>
            </a:r>
            <a:r>
              <a:rPr lang="zh-CN" sz="2100">
                <a:latin typeface="Times New Roman" panose="02020603050405020304" charset="0"/>
                <a:ea typeface="华文中宋" panose="02010600040101010101" charset="-122"/>
                <a:cs typeface="Times New Roman" panose="02020603050405020304" charset="0"/>
              </a:rPr>
              <a:t>告诉</a:t>
            </a:r>
            <a:r>
              <a:rPr sz="2100">
                <a:latin typeface="Times New Roman" panose="02020603050405020304" charset="0"/>
                <a:ea typeface="华文中宋" panose="02010600040101010101" charset="-122"/>
                <a:cs typeface="Times New Roman" panose="02020603050405020304" charset="0"/>
              </a:rPr>
              <a:t>唐纳德·特朗</a:t>
            </a:r>
            <a:r>
              <a:rPr lang="zh-CN" sz="2100">
                <a:latin typeface="Times New Roman" panose="02020603050405020304" charset="0"/>
                <a:ea typeface="华文中宋" panose="02010600040101010101" charset="-122"/>
                <a:cs typeface="Times New Roman" panose="02020603050405020304" charset="0"/>
              </a:rPr>
              <a:t>普，他安全无事，总统深感宽慰，</a:t>
            </a:r>
            <a:r>
              <a:rPr sz="2100">
                <a:latin typeface="Times New Roman" panose="02020603050405020304" charset="0"/>
                <a:ea typeface="华文中宋" panose="02010600040101010101" charset="-122"/>
                <a:cs typeface="Times New Roman" panose="02020603050405020304" charset="0"/>
              </a:rPr>
              <a:t>此前正在调查</a:t>
            </a:r>
            <a:r>
              <a:rPr lang="zh-CN" sz="2100">
                <a:latin typeface="Times New Roman" panose="02020603050405020304" charset="0"/>
                <a:ea typeface="华文中宋" panose="02010600040101010101" charset="-122"/>
                <a:cs typeface="Times New Roman" panose="02020603050405020304" charset="0"/>
              </a:rPr>
              <a:t>对后者的</a:t>
            </a:r>
            <a:r>
              <a:rPr sz="2100">
                <a:latin typeface="Times New Roman" panose="02020603050405020304" charset="0"/>
                <a:ea typeface="华文中宋" panose="02010600040101010101" charset="-122"/>
                <a:cs typeface="Times New Roman" panose="02020603050405020304" charset="0"/>
              </a:rPr>
              <a:t>第二次暗杀企图。特朗普表示，总统</a:t>
            </a:r>
            <a:r>
              <a:rPr lang="zh-CN" sz="2100">
                <a:latin typeface="Times New Roman" panose="02020603050405020304" charset="0"/>
                <a:ea typeface="华文中宋" panose="02010600040101010101" charset="-122"/>
                <a:cs typeface="Times New Roman" panose="02020603050405020304" charset="0"/>
              </a:rPr>
              <a:t>非常友好</a:t>
            </a:r>
            <a:r>
              <a:rPr sz="2100">
                <a:latin typeface="Times New Roman" panose="02020603050405020304" charset="0"/>
                <a:ea typeface="华文中宋" panose="02010600040101010101" charset="-122"/>
                <a:cs typeface="Times New Roman" panose="02020603050405020304" charset="0"/>
              </a:rPr>
              <a:t>，并征求了一些建议。唐纳德·特朗普补充说，他需要更多的人来保护他的安全。</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20345" y="4062730"/>
            <a:ext cx="11751310" cy="229743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76555" y="4179570"/>
            <a:ext cx="11603355"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Spending freezes have been introduced by the aerospace giant Boeing. The company also says it may have to lay off staff temporarily as it deals with the impact of a strike involving some 30,000 workers.</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10845" y="5389245"/>
            <a:ext cx="1141158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航空巨头波音公司已经冻结了开支。该公司还表示，它可能不得不暂时裁员，因为它要处理涉及约3万名工人的罢工的影响。</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90805"/>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Is college worth it?</a:t>
            </a:r>
            <a:r>
              <a:rPr lang="en-US" sz="3000" b="1">
                <a:latin typeface="Times New Roman" panose="02020603050405020304" charset="0"/>
                <a:cs typeface="Times New Roman" panose="02020603050405020304" charset="0"/>
              </a:rPr>
              <a:t> </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大学值得上吗？</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875030" y="983615"/>
            <a:ext cx="10442575" cy="58743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70840"/>
            <a:ext cx="12192000" cy="6452235"/>
          </a:xfrm>
          <a:prstGeom prst="rect">
            <a:avLst/>
          </a:prstGeom>
          <a:noFill/>
        </p:spPr>
        <p:txBody>
          <a:bodyPr wrap="square" rtlCol="0" anchor="t">
            <a:spAutoFit/>
          </a:bodyPr>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Many Americans have little faith in the value of a college degree, seeing universities as places where political </a:t>
            </a:r>
            <a:r>
              <a:rPr lang="en-US" altLang="zh-CN" sz="1900">
                <a:solidFill>
                  <a:srgbClr val="0000FF"/>
                </a:solidFill>
                <a:latin typeface="Times New Roman" panose="02020603050405020304" charset="0"/>
                <a:cs typeface="Times New Roman" panose="02020603050405020304" charset="0"/>
              </a:rPr>
              <a:t>agenda</a:t>
            </a:r>
            <a:r>
              <a:rPr sz="1900">
                <a:latin typeface="Times New Roman" panose="02020603050405020304" charset="0"/>
                <a:cs typeface="Times New Roman" panose="02020603050405020304" charset="0"/>
              </a:rPr>
              <a:t>s </a:t>
            </a:r>
            <a:r>
              <a:rPr lang="en-US" sz="1900">
                <a:latin typeface="Times New Roman" panose="02020603050405020304" charset="0"/>
                <a:cs typeface="Times New Roman" panose="02020603050405020304" charset="0"/>
              </a:rPr>
              <a:t>_________ (push)</a:t>
            </a:r>
            <a:r>
              <a:rPr sz="1900">
                <a:latin typeface="Times New Roman" panose="02020603050405020304" charset="0"/>
                <a:cs typeface="Times New Roman" panose="02020603050405020304" charset="0"/>
              </a:rPr>
              <a:t> and where students are not taught the skills they need to succeed in life, but put on a path to a lifetime of oppressive debt.</a:t>
            </a:r>
            <a:endParaRPr sz="1900">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According to a recent Gallup survey,</a:t>
            </a:r>
            <a:r>
              <a:rPr lang="en-US" sz="1900">
                <a:latin typeface="Times New Roman" panose="02020603050405020304" charset="0"/>
                <a:cs typeface="Times New Roman" panose="02020603050405020304" charset="0"/>
              </a:rPr>
              <a:t> ___ </a:t>
            </a:r>
            <a:r>
              <a:rPr sz="1900">
                <a:latin typeface="Times New Roman" panose="02020603050405020304" charset="0"/>
                <a:cs typeface="Times New Roman" panose="02020603050405020304" charset="0"/>
              </a:rPr>
              <a:t>growing proportion of Americans are losing confidence in higher education. The survey, </a:t>
            </a:r>
            <a:r>
              <a:rPr lang="en-US" sz="1900">
                <a:latin typeface="Times New Roman" panose="02020603050405020304" charset="0"/>
                <a:cs typeface="Times New Roman" panose="02020603050405020304" charset="0"/>
              </a:rPr>
              <a:t>________ (release) </a:t>
            </a:r>
            <a:r>
              <a:rPr sz="1900">
                <a:latin typeface="Times New Roman" panose="02020603050405020304" charset="0"/>
                <a:cs typeface="Times New Roman" panose="02020603050405020304" charset="0"/>
              </a:rPr>
              <a:t>in July, found that only about a third (36 percent) of Americans said they have a great deal or quite a lot of confidence in higher education, </a:t>
            </a:r>
            <a:r>
              <a:rPr lang="en-US" sz="1900">
                <a:latin typeface="Times New Roman" panose="02020603050405020304" charset="0"/>
                <a:cs typeface="Times New Roman" panose="02020603050405020304" charset="0"/>
              </a:rPr>
              <a:t>______ </a:t>
            </a:r>
            <a:r>
              <a:rPr sz="1900">
                <a:latin typeface="Times New Roman" panose="02020603050405020304" charset="0"/>
                <a:cs typeface="Times New Roman" panose="02020603050405020304" charset="0"/>
              </a:rPr>
              <a:t>32 percent said they had little or no confidence. The numbers are significantly down from a decade ago, when 57 percent reported </a:t>
            </a:r>
            <a:r>
              <a:rPr lang="en-US" sz="1900">
                <a:latin typeface="Times New Roman" panose="02020603050405020304" charset="0"/>
                <a:cs typeface="Times New Roman" panose="02020603050405020304" charset="0"/>
              </a:rPr>
              <a:t>_______ (have) </a:t>
            </a:r>
            <a:r>
              <a:rPr sz="1900">
                <a:latin typeface="Times New Roman" panose="02020603050405020304" charset="0"/>
                <a:cs typeface="Times New Roman" panose="02020603050405020304" charset="0"/>
              </a:rPr>
              <a:t>a great deal or quite a lot of confidence in higher education and only 10 percent said they had little or none. </a:t>
            </a:r>
            <a:endParaRPr sz="1900">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For those who said they had very little or no confidence, 41 percent talked about colleges being “too liberal” or trying to “indoctrinate” or “brainwash” students. Some 37 percent were critical of colleges not teaching relevant skills or graduates not being able to find </a:t>
            </a:r>
            <a:r>
              <a:rPr lang="en-US" sz="1900">
                <a:latin typeface="Times New Roman" panose="02020603050405020304" charset="0"/>
                <a:cs typeface="Times New Roman" panose="02020603050405020304" charset="0"/>
              </a:rPr>
              <a:t>___________ (employ)</a:t>
            </a:r>
            <a:r>
              <a:rPr sz="1900">
                <a:latin typeface="Times New Roman" panose="02020603050405020304" charset="0"/>
                <a:cs typeface="Times New Roman" panose="02020603050405020304" charset="0"/>
              </a:rPr>
              <a:t>, while 28 percent cited concerns about cost, such as the </a:t>
            </a:r>
            <a:r>
              <a:rPr lang="en-US" altLang="zh-CN" sz="1900">
                <a:solidFill>
                  <a:srgbClr val="0000FF"/>
                </a:solidFill>
                <a:latin typeface="Times New Roman" panose="02020603050405020304" charset="0"/>
                <a:cs typeface="Times New Roman" panose="02020603050405020304" charset="0"/>
              </a:rPr>
              <a:t>hefty </a:t>
            </a:r>
            <a:r>
              <a:rPr sz="1900">
                <a:latin typeface="Times New Roman" panose="02020603050405020304" charset="0"/>
                <a:cs typeface="Times New Roman" panose="02020603050405020304" charset="0"/>
              </a:rPr>
              <a:t>price tag for tuition or the mounting debt that follows those who can’t afford to pursue a degree </a:t>
            </a:r>
            <a:r>
              <a:rPr lang="en-US" sz="1900">
                <a:latin typeface="Times New Roman" panose="02020603050405020304" charset="0"/>
                <a:cs typeface="Times New Roman" panose="02020603050405020304" charset="0"/>
              </a:rPr>
              <a:t>_______ </a:t>
            </a:r>
            <a:r>
              <a:rPr sz="1900">
                <a:latin typeface="Times New Roman" panose="02020603050405020304" charset="0"/>
                <a:cs typeface="Times New Roman" panose="02020603050405020304" charset="0"/>
              </a:rPr>
              <a:t>taking out student loans.</a:t>
            </a:r>
            <a:endParaRPr sz="1900">
              <a:latin typeface="Times New Roman" panose="02020603050405020304" charset="0"/>
              <a:cs typeface="Times New Roman" panose="02020603050405020304" charset="0"/>
            </a:endParaRPr>
          </a:p>
          <a:p>
            <a:pPr indent="0" fontAlgn="auto">
              <a:lnSpc>
                <a:spcPts val="3100"/>
              </a:lnSpc>
            </a:pP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Some parents would also prefer their children </a:t>
            </a:r>
            <a:r>
              <a:rPr lang="en-US" sz="1900">
                <a:latin typeface="Times New Roman" panose="02020603050405020304" charset="0"/>
                <a:cs typeface="Times New Roman" panose="02020603050405020304" charset="0"/>
              </a:rPr>
              <a:t>_____ (get)</a:t>
            </a:r>
            <a:r>
              <a:rPr sz="1900">
                <a:latin typeface="Times New Roman" panose="02020603050405020304" charset="0"/>
                <a:cs typeface="Times New Roman" panose="02020603050405020304" charset="0"/>
              </a:rPr>
              <a:t> some life experience—by getting a job, pursuing </a:t>
            </a:r>
            <a:r>
              <a:rPr lang="en-US" sz="1900">
                <a:latin typeface="Times New Roman" panose="02020603050405020304" charset="0"/>
                <a:cs typeface="Times New Roman" panose="02020603050405020304" charset="0"/>
              </a:rPr>
              <a:t>_________ (vocation) </a:t>
            </a:r>
            <a:r>
              <a:rPr sz="1900">
                <a:latin typeface="Times New Roman" panose="02020603050405020304" charset="0"/>
                <a:cs typeface="Times New Roman" panose="02020603050405020304" charset="0"/>
              </a:rPr>
              <a:t>training, starting a business or doing community service—instead of going straight into higher education. About 46 percent of parents said in a 2021 Gallup survey that they would prefer that their children not enroll in a four-year college degree </a:t>
            </a:r>
            <a:r>
              <a:rPr lang="en-US" sz="1900">
                <a:latin typeface="Times New Roman" panose="02020603050405020304" charset="0"/>
                <a:cs typeface="Times New Roman" panose="02020603050405020304" charset="0"/>
              </a:rPr>
              <a:t>___________ (</a:t>
            </a:r>
            <a:r>
              <a:rPr sz="1900">
                <a:latin typeface="Times New Roman" panose="02020603050405020304" charset="0"/>
                <a:cs typeface="Times New Roman" panose="02020603050405020304" charset="0"/>
                <a:sym typeface="+mn-ea"/>
              </a:rPr>
              <a:t>immediate</a:t>
            </a:r>
            <a:r>
              <a:rPr lang="en-US" sz="1900">
                <a:latin typeface="Times New Roman" panose="02020603050405020304" charset="0"/>
                <a:cs typeface="Times New Roman" panose="02020603050405020304" charset="0"/>
              </a:rPr>
              <a:t>) </a:t>
            </a:r>
            <a:r>
              <a:rPr sz="1900">
                <a:latin typeface="Times New Roman" panose="02020603050405020304" charset="0"/>
                <a:cs typeface="Times New Roman" panose="02020603050405020304" charset="0"/>
              </a:rPr>
              <a:t>after high school.</a:t>
            </a:r>
            <a:endParaRPr sz="19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Newsweek </a:t>
            </a:r>
            <a:r>
              <a:rPr sz="2400" b="1">
                <a:solidFill>
                  <a:srgbClr val="ED7D31"/>
                </a:solidFill>
                <a:latin typeface="微软雅黑" panose="020B0503020204020204" charset="-122"/>
                <a:ea typeface="微软雅黑" panose="020B0503020204020204" charset="-122"/>
                <a:cs typeface="微软雅黑" panose="020B0503020204020204" charset="-122"/>
              </a:rPr>
              <a:t>(September 20, 2024  P10&amp;11</a:t>
            </a:r>
            <a:r>
              <a:rPr lang="en-US" sz="2400" b="1">
                <a:solidFill>
                  <a:srgbClr val="ED7D31"/>
                </a:solidFill>
                <a:latin typeface="微软雅黑" panose="020B0503020204020204" charset="-122"/>
                <a:ea typeface="微软雅黑" panose="020B0503020204020204" charset="-122"/>
                <a:cs typeface="微软雅黑" panose="020B0503020204020204" charset="-122"/>
              </a:rPr>
              <a:t>)</a:t>
            </a:r>
            <a:endParaRPr 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11760" y="88963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are pushed</a:t>
            </a:r>
            <a:endParaRPr sz="19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135755" y="1682750"/>
            <a:ext cx="30670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1900">
                <a:solidFill>
                  <a:srgbClr val="FF0000"/>
                </a:solidFill>
                <a:latin typeface="Times New Roman" panose="02020603050405020304" charset="0"/>
                <a:cs typeface="Times New Roman" panose="02020603050405020304" charset="0"/>
                <a:sym typeface="+mn-ea"/>
              </a:rPr>
              <a:t>a</a:t>
            </a:r>
            <a:endParaRPr lang="en-US" sz="19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349375" y="2065655"/>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released</a:t>
            </a:r>
            <a:endParaRPr lang="en-US" sz="1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813300" y="246634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while </a:t>
            </a:r>
            <a:endParaRPr sz="1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461760" y="284099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having </a:t>
            </a:r>
            <a:endParaRPr sz="1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265680" y="443738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employment</a:t>
            </a:r>
            <a:endParaRPr sz="1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8174355" y="482854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without </a:t>
            </a:r>
            <a:endParaRPr sz="1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904105" y="5223510"/>
            <a:ext cx="2597150"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to get</a:t>
            </a:r>
            <a:endParaRPr sz="19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839450" y="5232400"/>
            <a:ext cx="112839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vocational </a:t>
            </a:r>
            <a:endParaRPr sz="19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853440" y="6420485"/>
            <a:ext cx="1268095" cy="29210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900">
                <a:solidFill>
                  <a:srgbClr val="FF0000"/>
                </a:solidFill>
                <a:latin typeface="Times New Roman" panose="02020603050405020304" charset="0"/>
                <a:cs typeface="Times New Roman" panose="02020603050405020304" charset="0"/>
                <a:sym typeface="+mn-ea"/>
              </a:rPr>
              <a:t>immediately </a:t>
            </a:r>
            <a:endParaRPr sz="19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409575" y="1824990"/>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Which of the following statements is correct according to the text?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In ten years a lot more people have lost faith in the usefulness of college.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More than half of people recently surveyed have faith in higher education.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Most people lose confidence in higher education because of the college tuition.</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Some parents want their children to go directly into workplace after high school.</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306705" y="2585720"/>
            <a:ext cx="568325" cy="422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52133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agenda</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list of items to be discussed at a meeting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sz="2800">
                <a:latin typeface="Times New Roman" panose="02020603050405020304" charset="0"/>
                <a:ea typeface="华文中宋" panose="02010600040101010101" charset="-122"/>
                <a:cs typeface="Times New Roman" panose="02020603050405020304" charset="0"/>
                <a:sym typeface="+mn-ea"/>
              </a:rPr>
              <a:t>（会议的）议程表，议事日程</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Many of the coalition members could have their own political agendas.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许多联盟成员可能会有他们自己的政治议题</a:t>
            </a:r>
            <a:r>
              <a:rPr lang="zh-CN"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hefty</a:t>
            </a:r>
            <a:r>
              <a:rPr lang="en-US" altLang="zh-CN" sz="2800"/>
              <a:t>: </a:t>
            </a:r>
            <a:r>
              <a:rPr lang="en-US" sz="2800">
                <a:latin typeface="Times New Roman" panose="02020603050405020304" charset="0"/>
                <a:ea typeface="华文中宋" panose="02010600040101010101" charset="-122"/>
                <a:cs typeface="Times New Roman" panose="02020603050405020304" charset="0"/>
              </a:rPr>
              <a:t>(of a person or an object) big and heavy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（人或物体）大而重的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If he is found guilty he faces a hefty fine.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如果被判有罪，他就要面临巨额罚款。</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76530" y="3126740"/>
            <a:ext cx="911098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For the government, education is now at the top of the agenda.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1935" y="6304280"/>
            <a:ext cx="631317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They sold it easily and made a hefty profit.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84450"/>
            <a:ext cx="9491980" cy="521970"/>
          </a:xfrm>
          <a:prstGeom prst="rect">
            <a:avLst/>
          </a:prstGeom>
          <a:noFill/>
        </p:spPr>
        <p:txBody>
          <a:bodyPr wrap="square" rtlCol="0" anchor="t">
            <a:spAutoFit/>
          </a:bodyPr>
          <a:lstStyle/>
          <a:p>
            <a:r>
              <a:rPr lang="zh-CN" sz="2800">
                <a:ea typeface="华文中宋" panose="02010600040101010101" charset="-122"/>
              </a:rPr>
              <a:t>对政府来说，现在教育是当务之急</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599180"/>
            <a:ext cx="9098915" cy="254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04165" y="6750685"/>
            <a:ext cx="6224270" cy="190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81040"/>
            <a:ext cx="8297545" cy="521970"/>
          </a:xfrm>
          <a:prstGeom prst="rect">
            <a:avLst/>
          </a:prstGeom>
          <a:noFill/>
        </p:spPr>
        <p:txBody>
          <a:bodyPr wrap="square" rtlCol="0" anchor="t">
            <a:spAutoFit/>
          </a:bodyPr>
          <a:p>
            <a:r>
              <a:rPr lang="zh-CN" altLang="en-US" sz="2800">
                <a:ea typeface="华文中宋" panose="02010600040101010101" charset="-122"/>
              </a:rPr>
              <a:t>他们毫不费力地卖掉了它，得到了一笔可观的利润。</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5841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7977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4" end="4"/>
                                            </p:txEl>
                                          </p:spTgt>
                                        </p:tgtEl>
                                        <p:attrNameLst>
                                          <p:attrName>style.visibility</p:attrName>
                                        </p:attrNameLst>
                                      </p:cBhvr>
                                      <p:to>
                                        <p:strVal val="visible"/>
                                      </p:to>
                                    </p:set>
                                    <p:animEffect transition="in" filter="blinds(horizontal)">
                                      <p:cBhvr>
                                        <p:cTn id="13" dur="500"/>
                                        <p:tgtEl>
                                          <p:spTgt spid="104860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9" end="9"/>
                                            </p:txEl>
                                          </p:spTgt>
                                        </p:tgtEl>
                                        <p:attrNameLst>
                                          <p:attrName>style.visibility</p:attrName>
                                        </p:attrNameLst>
                                      </p:cBhvr>
                                      <p:to>
                                        <p:strVal val="visible"/>
                                      </p:to>
                                    </p:set>
                                    <p:animEffect transition="in" filter="wipe(down)">
                                      <p:cBhvr>
                                        <p:cTn id="37" dur="500"/>
                                        <p:tgtEl>
                                          <p:spTgt spid="104860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linds(horizont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848995"/>
            <a:ext cx="11751310" cy="23171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28295" y="931545"/>
            <a:ext cx="11502390"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Many Americans have little faith in the value of a college degree, seeing universities as places where political agendas are pushed and where students are not taught the skills they need to succeed in life, but put on a path to a lifetime of oppressive debt.</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61315" y="2239645"/>
            <a:ext cx="1149540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许多美国人对大学</a:t>
            </a:r>
            <a:r>
              <a:rPr lang="zh-CN" sz="2200">
                <a:latin typeface="Times New Roman" panose="02020603050405020304" charset="0"/>
                <a:ea typeface="华文中宋" panose="02010600040101010101" charset="-122"/>
                <a:cs typeface="Times New Roman" panose="02020603050405020304" charset="0"/>
              </a:rPr>
              <a:t>学位</a:t>
            </a:r>
            <a:r>
              <a:rPr sz="2200">
                <a:latin typeface="Times New Roman" panose="02020603050405020304" charset="0"/>
                <a:ea typeface="华文中宋" panose="02010600040101010101" charset="-122"/>
                <a:cs typeface="Times New Roman" panose="02020603050405020304" charset="0"/>
              </a:rPr>
              <a:t>的价值几乎没有信心，他们认为大学是推动政治议程的地方，在这里，学生们没有学到在生活中取得成功所需的技能，而是走上了一条终生背负沉重债务的道路。</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69875" y="3695700"/>
            <a:ext cx="11751310" cy="28111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823335"/>
            <a:ext cx="1160335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Some 37 percent were critical of colleges not teaching relevant skills or graduates not being able to find employment, while 28 percent cited concerns about cost, such as the hefty price tag for tuition or the mounting debt that follows those who can</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t afford to pursue a degree without taking out student loans.</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352425" y="5521325"/>
            <a:ext cx="1163510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约37%的人批评大学没有教授相关技能，或者毕业生找不到工作，而28%的人表示担心成本，比如高昂的学费，或者那些没有学生贷款就负担不起攻读学位的人背负的债务越来越多。</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148590"/>
            <a:ext cx="11633200" cy="1014730"/>
          </a:xfrm>
          <a:prstGeom prst="rect">
            <a:avLst/>
          </a:prstGeom>
          <a:noFill/>
        </p:spPr>
        <p:txBody>
          <a:bodyPr wrap="square" rtlCol="0" anchor="t">
            <a:spAutoFit/>
          </a:bodyPr>
          <a:p>
            <a:pPr algn="ctr">
              <a:buClrTx/>
              <a:buSzTx/>
              <a:buFontTx/>
            </a:pPr>
            <a:r>
              <a:rPr lang="en-US" altLang="zh-CN" sz="3200" b="1">
                <a:sym typeface="+mn-ea"/>
              </a:rPr>
              <a:t>2. Price Increases Are Easing, Report Shows  </a:t>
            </a:r>
            <a:endParaRPr lang="en-US" altLang="zh-CN" sz="3200" b="1">
              <a:sym typeface="+mn-ea"/>
            </a:endParaRPr>
          </a:p>
          <a:p>
            <a:pPr algn="ctr">
              <a:buClrTx/>
              <a:buSzTx/>
              <a:buFontTx/>
            </a:pP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英国物价</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上涨正在缓解</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2"/>
          <a:stretch>
            <a:fillRect/>
          </a:stretch>
        </p:blipFill>
        <p:spPr>
          <a:xfrm>
            <a:off x="1921947" y="1586230"/>
            <a:ext cx="8348106" cy="4752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The New York Times</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(September 28, 2024  B1)</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82880" y="707390"/>
            <a:ext cx="11868785" cy="60007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sz="2400">
                <a:solidFill>
                  <a:srgbClr val="0000FF"/>
                </a:solidFill>
                <a:latin typeface="Times New Roman" panose="02020603050405020304" charset="0"/>
                <a:cs typeface="Times New Roman" panose="02020603050405020304" charset="0"/>
              </a:rPr>
              <a:t>Inflation </a:t>
            </a:r>
            <a:r>
              <a:rPr sz="2400">
                <a:latin typeface="Times New Roman" panose="02020603050405020304" charset="0"/>
                <a:cs typeface="Times New Roman" panose="02020603050405020304" charset="0"/>
              </a:rPr>
              <a:t>cooled in August,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latest sign of progress in the Federal Reserve’s years long fight to bring rapid price increases back </a:t>
            </a:r>
            <a:r>
              <a:rPr lang="en-US" sz="2400">
                <a:latin typeface="Times New Roman" panose="02020603050405020304" charset="0"/>
                <a:cs typeface="Times New Roman" panose="02020603050405020304" charset="0"/>
              </a:rPr>
              <a:t>______ </a:t>
            </a:r>
            <a:r>
              <a:rPr sz="2400">
                <a:latin typeface="Times New Roman" panose="02020603050405020304" charset="0"/>
                <a:cs typeface="Times New Roman" panose="02020603050405020304" charset="0"/>
              </a:rPr>
              <a:t>control.</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Personal Consumption Expenditures index climbed by 2.2</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percent from a year </a:t>
            </a:r>
            <a:r>
              <a:rPr lang="en-US" sz="2400">
                <a:latin typeface="Times New Roman" panose="02020603050405020304" charset="0"/>
                <a:cs typeface="Times New Roman" panose="02020603050405020304" charset="0"/>
              </a:rPr>
              <a:t>_______ (early)</a:t>
            </a:r>
            <a:r>
              <a:rPr sz="2400">
                <a:latin typeface="Times New Roman" panose="02020603050405020304" charset="0"/>
                <a:cs typeface="Times New Roman" panose="02020603050405020304" charset="0"/>
              </a:rPr>
              <a:t>, data </a:t>
            </a:r>
            <a:r>
              <a:rPr lang="en-US" sz="2400">
                <a:latin typeface="Times New Roman" panose="02020603050405020304" charset="0"/>
                <a:cs typeface="Times New Roman" panose="02020603050405020304" charset="0"/>
              </a:rPr>
              <a:t>________ (release) </a:t>
            </a:r>
            <a:r>
              <a:rPr sz="2400">
                <a:latin typeface="Times New Roman" panose="02020603050405020304" charset="0"/>
                <a:cs typeface="Times New Roman" panose="02020603050405020304" charset="0"/>
              </a:rPr>
              <a:t>Friday showed.</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That is down from 2.5 percent in July and slightly softer than economist forecasts. It was the slowest annual inflation reading since early 2021.</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After stripping out volatile food and fuel prices for a better sense of the underlying inflation trend, a “core” price index was a bit more stubborn on </a:t>
            </a:r>
            <a:r>
              <a:rPr lang="en-US" sz="2400">
                <a:latin typeface="Times New Roman" panose="02020603050405020304" charset="0"/>
                <a:cs typeface="Times New Roman" panose="02020603050405020304" charset="0"/>
              </a:rPr>
              <a:t>___</a:t>
            </a:r>
            <a:r>
              <a:rPr sz="2400">
                <a:latin typeface="Times New Roman" panose="02020603050405020304" charset="0"/>
                <a:cs typeface="Times New Roman" panose="02020603050405020304" charset="0"/>
              </a:rPr>
              <a:t> annual basis. The core measure came in at 2.7 percent,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up from 2.6 percent </a:t>
            </a:r>
            <a:r>
              <a:rPr lang="en-US" sz="2400">
                <a:latin typeface="Times New Roman" panose="02020603050405020304" charset="0"/>
                <a:cs typeface="Times New Roman" panose="02020603050405020304" charset="0"/>
              </a:rPr>
              <a:t>_________ (previous) </a:t>
            </a:r>
            <a:r>
              <a:rPr sz="2400">
                <a:latin typeface="Times New Roman" panose="02020603050405020304" charset="0"/>
                <a:cs typeface="Times New Roman" panose="02020603050405020304" charset="0"/>
              </a:rPr>
              <a:t>and in line with what economists </a:t>
            </a:r>
            <a:r>
              <a:rPr lang="en-US" sz="2400">
                <a:latin typeface="Times New Roman" panose="02020603050405020304" charset="0"/>
                <a:cs typeface="Times New Roman" panose="02020603050405020304" charset="0"/>
              </a:rPr>
              <a:t>____________ (expect)</a:t>
            </a:r>
            <a:r>
              <a:rPr sz="2400">
                <a:latin typeface="Times New Roman" panose="02020603050405020304" charset="0"/>
                <a:cs typeface="Times New Roman" panose="02020603050405020304" charset="0"/>
              </a:rPr>
              <a:t>. But comparing prices from month to month, core inflation slowed to a modest 0.1 percent in August</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Altogether, the report offers further </a:t>
            </a:r>
            <a:r>
              <a:rPr lang="en-US" sz="2400">
                <a:latin typeface="Times New Roman" panose="02020603050405020304" charset="0"/>
                <a:cs typeface="Times New Roman" panose="02020603050405020304" charset="0"/>
              </a:rPr>
              <a:t>______ (prove) </a:t>
            </a:r>
            <a:r>
              <a:rPr sz="2400">
                <a:latin typeface="Times New Roman" panose="02020603050405020304" charset="0"/>
                <a:cs typeface="Times New Roman" panose="02020603050405020304" charset="0"/>
              </a:rPr>
              <a:t>that price increases are swiftly fading. Already,</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that has allowed the Fed </a:t>
            </a:r>
            <a:r>
              <a:rPr lang="en-US" sz="2400">
                <a:latin typeface="Times New Roman" panose="02020603050405020304" charset="0"/>
                <a:cs typeface="Times New Roman" panose="02020603050405020304" charset="0"/>
              </a:rPr>
              <a:t>________ (begin)</a:t>
            </a:r>
            <a:r>
              <a:rPr sz="2400">
                <a:latin typeface="Times New Roman" panose="02020603050405020304" charset="0"/>
                <a:cs typeface="Times New Roman" panose="02020603050405020304" charset="0"/>
              </a:rPr>
              <a:t> to lower interest rates from a more than two-decade high of 5.3 percent. After </a:t>
            </a:r>
            <a:r>
              <a:rPr lang="en-US" sz="2400">
                <a:latin typeface="Times New Roman" panose="02020603050405020304" charset="0"/>
                <a:cs typeface="Times New Roman" panose="02020603050405020304" charset="0"/>
              </a:rPr>
              <a:t>_______ (raise) </a:t>
            </a:r>
            <a:r>
              <a:rPr sz="2400">
                <a:latin typeface="Times New Roman" panose="02020603050405020304" charset="0"/>
                <a:cs typeface="Times New Roman" panose="02020603050405020304" charset="0"/>
              </a:rPr>
              <a:t>borrowing costs sharply and then holding them at a high level to slow the economy and weigh down inflation, </a:t>
            </a:r>
            <a:r>
              <a:rPr lang="en-US" sz="2400">
                <a:latin typeface="Times New Roman" panose="02020603050405020304" charset="0"/>
                <a:cs typeface="Times New Roman" panose="02020603050405020304" charset="0"/>
              </a:rPr>
              <a:t>________ (office) </a:t>
            </a:r>
            <a:r>
              <a:rPr sz="2400">
                <a:solidFill>
                  <a:schemeClr val="tx1"/>
                </a:solidFill>
                <a:latin typeface="Times New Roman" panose="02020603050405020304" charset="0"/>
                <a:cs typeface="Times New Roman" panose="02020603050405020304" charset="0"/>
              </a:rPr>
              <a:t>voted </a:t>
            </a:r>
            <a:r>
              <a:rPr sz="2400">
                <a:latin typeface="Times New Roman" panose="02020603050405020304" charset="0"/>
                <a:cs typeface="Times New Roman" panose="02020603050405020304" charset="0"/>
              </a:rPr>
              <a:t>last week to cut rates by a larger-than-usual half percentage point. Policymakers also signaled that more rate cuts are coming, as long as inflation continues to fade.</a:t>
            </a:r>
            <a:endParaRPr sz="2400">
              <a:latin typeface="Times New Roman" panose="02020603050405020304" charset="0"/>
              <a:cs typeface="Times New Roman" panose="02020603050405020304" charset="0"/>
            </a:endParaRPr>
          </a:p>
        </p:txBody>
      </p:sp>
      <p:sp>
        <p:nvSpPr>
          <p:cNvPr id="3" name="文本框 2"/>
          <p:cNvSpPr txBox="1"/>
          <p:nvPr/>
        </p:nvSpPr>
        <p:spPr>
          <a:xfrm>
            <a:off x="5184140" y="1042035"/>
            <a:ext cx="93091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under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852930" y="1763395"/>
            <a:ext cx="120078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released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0844530" y="1391285"/>
            <a:ext cx="100901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earlier</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6649085" y="3218180"/>
            <a:ext cx="148336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previously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428240" y="3608705"/>
            <a:ext cx="19672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had expected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944745" y="5063490"/>
            <a:ext cx="12750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raising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443095" y="4725035"/>
            <a:ext cx="118364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 begin</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4944745" y="4386580"/>
            <a:ext cx="102679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proof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8077835" y="2877820"/>
            <a:ext cx="514350"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an</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9649460" y="5436870"/>
            <a:ext cx="1183005" cy="460375"/>
          </a:xfrm>
          <a:prstGeom prst="rect">
            <a:avLst/>
          </a:prstGeom>
          <a:noFill/>
        </p:spPr>
        <p:txBody>
          <a:bodyPr wrap="square" rtlCol="0" anchor="t">
            <a:spAutoFit/>
          </a:bodyPr>
          <a:p>
            <a:r>
              <a:rPr sz="2400">
                <a:solidFill>
                  <a:srgbClr val="FF0000"/>
                </a:solidFill>
                <a:latin typeface="Times New Roman" panose="02020603050405020304" charset="0"/>
                <a:cs typeface="Times New Roman" panose="02020603050405020304" charset="0"/>
                <a:sym typeface="+mn-ea"/>
              </a:rPr>
              <a:t>officials </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3" grpId="0"/>
      <p:bldP spid="15" grpId="0"/>
      <p:bldP spid="3" grpId="1"/>
      <p:bldP spid="4" grpId="1"/>
      <p:bldP spid="5" grpId="1"/>
      <p:bldP spid="6" grpId="1"/>
      <p:bldP spid="7" grpId="1"/>
      <p:bldP spid="8" grpId="1"/>
      <p:bldP spid="9" grpId="1"/>
      <p:bldP spid="13" grpId="1"/>
      <p:bldP spid="15" grpId="1"/>
      <p:bldP spid="16" grpId="0"/>
      <p:bldP spid="16"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293.3,&quot;left&quot;:14.6,&quot;top&quot;:202.1,&quot;width&quot;:782.15}"/>
</p:tagLst>
</file>

<file path=ppt/tags/tag13.xml><?xml version="1.0" encoding="utf-8"?>
<p:tagLst xmlns:p="http://schemas.openxmlformats.org/presentationml/2006/main">
  <p:tag name="KSO_WM_DIAGRAM_VIRTUALLY_FRAME" val="{&quot;height&quot;:293.3,&quot;left&quot;:14.6,&quot;top&quot;:202.1,&quot;width&quot;:782.15}"/>
</p:tagLst>
</file>

<file path=ppt/tags/tag14.xml><?xml version="1.0" encoding="utf-8"?>
<p:tagLst xmlns:p="http://schemas.openxmlformats.org/presentationml/2006/main">
  <p:tag name="KSO_WM_DIAGRAM_VIRTUALLY_FRAME" val="{&quot;height&quot;:293.3,&quot;left&quot;:14.6,&quot;top&quot;:202.1,&quot;width&quot;:782.15}"/>
</p:tagLst>
</file>

<file path=ppt/tags/tag15.xml><?xml version="1.0" encoding="utf-8"?>
<p:tagLst xmlns:p="http://schemas.openxmlformats.org/presentationml/2006/main">
  <p:tag name="KSO_WM_DIAGRAM_VIRTUALLY_FRAME" val="{&quot;height&quot;:293.3,&quot;left&quot;:14.6,&quot;top&quot;:202.1,&quot;width&quot;:782.15}"/>
</p:tagLst>
</file>

<file path=ppt/tags/tag16.xml><?xml version="1.0" encoding="utf-8"?>
<p:tagLst xmlns:p="http://schemas.openxmlformats.org/presentationml/2006/main">
  <p:tag name="KSO_WM_DIAGRAM_VIRTUALLY_FRAME" val="{&quot;height&quot;:293.3,&quot;left&quot;:14.6,&quot;top&quot;:202.1,&quot;width&quot;:782.15}"/>
</p:tagLst>
</file>

<file path=ppt/tags/tag17.xml><?xml version="1.0" encoding="utf-8"?>
<p:tagLst xmlns:p="http://schemas.openxmlformats.org/presentationml/2006/main">
  <p:tag name="KSO_WM_DIAGRAM_VIRTUALLY_FRAME" val="{&quot;height&quot;:293.3,&quot;left&quot;:14.6,&quot;top&quot;:202.1,&quot;width&quot;:782.15}"/>
</p:tagLst>
</file>

<file path=ppt/tags/tag18.xml><?xml version="1.0" encoding="utf-8"?>
<p:tagLst xmlns:p="http://schemas.openxmlformats.org/presentationml/2006/main">
  <p:tag name="KSO_WM_BEAUTIFY_FLAG" val=""/>
  <p:tag name="KSO_WM_DIAGRAM_VIRTUALLY_FRAME" val="{&quot;height&quot;:293.3,&quot;left&quot;:14.6,&quot;top&quot;:202.1,&quot;width&quot;:782.15}"/>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37.8,&quot;left&quot;:18.6,&quot;top&quot;:67.05,&quot;width&quot;:925.8}"/>
</p:tagLst>
</file>

<file path=ppt/tags/tag21.xml><?xml version="1.0" encoding="utf-8"?>
<p:tagLst xmlns:p="http://schemas.openxmlformats.org/presentationml/2006/main">
  <p:tag name="KSO_WM_DIAGRAM_VIRTUALLY_FRAME" val="{&quot;height&quot;:437.8,&quot;left&quot;:18.6,&quot;top&quot;:67.05,&quot;width&quot;:925.8}"/>
</p:tagLst>
</file>

<file path=ppt/tags/tag22.xml><?xml version="1.0" encoding="utf-8"?>
<p:tagLst xmlns:p="http://schemas.openxmlformats.org/presentationml/2006/main">
  <p:tag name="KSO_WM_DIAGRAM_VIRTUALLY_FRAME" val="{&quot;height&quot;:437.8,&quot;left&quot;:18.6,&quot;top&quot;:67.05,&quot;width&quot;:925.8}"/>
</p:tagLst>
</file>

<file path=ppt/tags/tag23.xml><?xml version="1.0" encoding="utf-8"?>
<p:tagLst xmlns:p="http://schemas.openxmlformats.org/presentationml/2006/main">
  <p:tag name="KSO_WM_DIAGRAM_VIRTUALLY_FRAME" val="{&quot;height&quot;:437.8,&quot;left&quot;:18.6,&quot;top&quot;:67.05,&quot;width&quot;:925.8}"/>
</p:tagLst>
</file>

<file path=ppt/tags/tag24.xml><?xml version="1.0" encoding="utf-8"?>
<p:tagLst xmlns:p="http://schemas.openxmlformats.org/presentationml/2006/main">
  <p:tag name="KSO_WM_DIAGRAM_VIRTUALLY_FRAME" val="{&quot;height&quot;:437.8,&quot;left&quot;:18.6,&quot;top&quot;:67.05,&quot;width&quot;:925.8}"/>
</p:tagLst>
</file>

<file path=ppt/tags/tag25.xml><?xml version="1.0" encoding="utf-8"?>
<p:tagLst xmlns:p="http://schemas.openxmlformats.org/presentationml/2006/main">
  <p:tag name="KSO_WM_DIAGRAM_VIRTUALLY_FRAME" val="{&quot;height&quot;:437.8,&quot;left&quot;:18.6,&quot;top&quot;:67.05,&quot;width&quot;:925.8}"/>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293.3,&quot;left&quot;:14.6,&quot;top&quot;:202.1,&quot;width&quot;:782.15}"/>
</p:tagLst>
</file>

<file path=ppt/tags/tag31.xml><?xml version="1.0" encoding="utf-8"?>
<p:tagLst xmlns:p="http://schemas.openxmlformats.org/presentationml/2006/main">
  <p:tag name="KSO_WM_DIAGRAM_VIRTUALLY_FRAME" val="{&quot;height&quot;:293.3,&quot;left&quot;:14.6,&quot;top&quot;:202.1,&quot;width&quot;:782.15}"/>
</p:tagLst>
</file>

<file path=ppt/tags/tag32.xml><?xml version="1.0" encoding="utf-8"?>
<p:tagLst xmlns:p="http://schemas.openxmlformats.org/presentationml/2006/main">
  <p:tag name="KSO_WM_DIAGRAM_VIRTUALLY_FRAME" val="{&quot;height&quot;:293.3,&quot;left&quot;:14.6,&quot;top&quot;:202.1,&quot;width&quot;:782.15}"/>
</p:tagLst>
</file>

<file path=ppt/tags/tag33.xml><?xml version="1.0" encoding="utf-8"?>
<p:tagLst xmlns:p="http://schemas.openxmlformats.org/presentationml/2006/main">
  <p:tag name="KSO_WM_DIAGRAM_VIRTUALLY_FRAME" val="{&quot;height&quot;:293.3,&quot;left&quot;:14.6,&quot;top&quot;:202.1,&quot;width&quot;:782.15}"/>
</p:tagLst>
</file>

<file path=ppt/tags/tag34.xml><?xml version="1.0" encoding="utf-8"?>
<p:tagLst xmlns:p="http://schemas.openxmlformats.org/presentationml/2006/main">
  <p:tag name="KSO_WM_DIAGRAM_VIRTUALLY_FRAME" val="{&quot;height&quot;:293.3,&quot;left&quot;:14.6,&quot;top&quot;:202.1,&quot;width&quot;:782.15}"/>
</p:tagLst>
</file>

<file path=ppt/tags/tag35.xml><?xml version="1.0" encoding="utf-8"?>
<p:tagLst xmlns:p="http://schemas.openxmlformats.org/presentationml/2006/main">
  <p:tag name="KSO_WM_DIAGRAM_VIRTUALLY_FRAME" val="{&quot;height&quot;:293.3,&quot;left&quot;:14.6,&quot;top&quot;:202.1,&quot;width&quot;:782.15}"/>
</p:tagLst>
</file>

<file path=ppt/tags/tag36.xml><?xml version="1.0" encoding="utf-8"?>
<p:tagLst xmlns:p="http://schemas.openxmlformats.org/presentationml/2006/main">
  <p:tag name="KSO_WM_BEAUTIFY_FLAG" val=""/>
  <p:tag name="KSO_WM_DIAGRAM_VIRTUALLY_FRAME" val="{&quot;height&quot;:293.3,&quot;left&quot;:14.6,&quot;top&quot;:202.1,&quot;width&quot;:782.15}"/>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DIAGRAM_VIRTUALLY_FRAME" val="{&quot;height&quot;:437.8,&quot;left&quot;:18.6,&quot;top&quot;:67.05,&quot;width&quot;:925.8}"/>
</p:tagLst>
</file>

<file path=ppt/tags/tag39.xml><?xml version="1.0" encoding="utf-8"?>
<p:tagLst xmlns:p="http://schemas.openxmlformats.org/presentationml/2006/main">
  <p:tag name="KSO_WM_DIAGRAM_VIRTUALLY_FRAME" val="{&quot;height&quot;:437.8,&quot;left&quot;:18.6,&quot;top&quot;:67.05,&quot;width&quot;:925.8}"/>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37.8,&quot;left&quot;:18.6,&quot;top&quot;:67.05,&quot;width&quot;:925.8}"/>
</p:tagLst>
</file>

<file path=ppt/tags/tag41.xml><?xml version="1.0" encoding="utf-8"?>
<p:tagLst xmlns:p="http://schemas.openxmlformats.org/presentationml/2006/main">
  <p:tag name="KSO_WM_DIAGRAM_VIRTUALLY_FRAME" val="{&quot;height&quot;:437.8,&quot;left&quot;:18.6,&quot;top&quot;:67.05,&quot;width&quot;:925.8}"/>
</p:tagLst>
</file>

<file path=ppt/tags/tag42.xml><?xml version="1.0" encoding="utf-8"?>
<p:tagLst xmlns:p="http://schemas.openxmlformats.org/presentationml/2006/main">
  <p:tag name="KSO_WM_DIAGRAM_VIRTUALLY_FRAME" val="{&quot;height&quot;:437.8,&quot;left&quot;:18.6,&quot;top&quot;:67.05,&quot;width&quot;:925.8}"/>
</p:tagLst>
</file>

<file path=ppt/tags/tag43.xml><?xml version="1.0" encoding="utf-8"?>
<p:tagLst xmlns:p="http://schemas.openxmlformats.org/presentationml/2006/main">
  <p:tag name="KSO_WM_DIAGRAM_VIRTUALLY_FRAME" val="{&quot;height&quot;:437.8,&quot;left&quot;:18.6,&quot;top&quot;:67.05,&quot;width&quot;:925.8}"/>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SPECIAL_SOURCE" val="bdnul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16254</Words>
  <Application>WPS 演示</Application>
  <PresentationFormat>宽屏</PresentationFormat>
  <Paragraphs>372</Paragraphs>
  <Slides>24</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Trebuchet MS</vt:lpstr>
      <vt:lpstr>Times New Roman</vt:lpstr>
      <vt:lpstr>微软雅黑</vt:lpstr>
      <vt:lpstr>华文中宋</vt:lpstr>
      <vt:lpstr>Wingdings</vt:lpstr>
      <vt:lpstr>Calibri</vt:lpstr>
      <vt:lpstr>Arial Unicode MS</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708</cp:revision>
  <dcterms:created xsi:type="dcterms:W3CDTF">2024-10-03T07:59:00Z</dcterms:created>
  <dcterms:modified xsi:type="dcterms:W3CDTF">2024-10-11T05:28:11Z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41A23FB9AF7F48B2BEB1828000E4A408_12</vt:lpwstr>
  </property>
</Properties>
</file>