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6"/>
  </p:notesMasterIdLst>
  <p:handoutMasterIdLst>
    <p:handoutMasterId r:id="rId45"/>
  </p:handoutMasterIdLst>
  <p:sldIdLst>
    <p:sldId id="568" r:id="rId4"/>
    <p:sldId id="529" r:id="rId5"/>
    <p:sldId id="257" r:id="rId7"/>
    <p:sldId id="517" r:id="rId8"/>
    <p:sldId id="516" r:id="rId9"/>
    <p:sldId id="530" r:id="rId10"/>
    <p:sldId id="477" r:id="rId11"/>
    <p:sldId id="485" r:id="rId12"/>
    <p:sldId id="486" r:id="rId13"/>
    <p:sldId id="287" r:id="rId14"/>
    <p:sldId id="475" r:id="rId15"/>
    <p:sldId id="534" r:id="rId16"/>
    <p:sldId id="460" r:id="rId17"/>
    <p:sldId id="305" r:id="rId18"/>
    <p:sldId id="479" r:id="rId19"/>
    <p:sldId id="488" r:id="rId20"/>
    <p:sldId id="480" r:id="rId21"/>
    <p:sldId id="493" r:id="rId22"/>
    <p:sldId id="494" r:id="rId23"/>
    <p:sldId id="495" r:id="rId24"/>
    <p:sldId id="496" r:id="rId25"/>
    <p:sldId id="462" r:id="rId26"/>
    <p:sldId id="481" r:id="rId27"/>
    <p:sldId id="484" r:id="rId28"/>
    <p:sldId id="483" r:id="rId29"/>
    <p:sldId id="520" r:id="rId30"/>
    <p:sldId id="521" r:id="rId31"/>
    <p:sldId id="525" r:id="rId32"/>
    <p:sldId id="526" r:id="rId33"/>
    <p:sldId id="527" r:id="rId34"/>
    <p:sldId id="509" r:id="rId35"/>
    <p:sldId id="510" r:id="rId36"/>
    <p:sldId id="511" r:id="rId37"/>
    <p:sldId id="512" r:id="rId38"/>
    <p:sldId id="513" r:id="rId39"/>
    <p:sldId id="514" r:id="rId40"/>
    <p:sldId id="490" r:id="rId41"/>
    <p:sldId id="491" r:id="rId42"/>
    <p:sldId id="492" r:id="rId43"/>
    <p:sldId id="507" r:id="rId44"/>
  </p:sldIdLst>
  <p:sldSz cx="12192000" cy="6858000"/>
  <p:notesSz cx="6858000" cy="994537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84C4"/>
    <a:srgbClr val="0000FF"/>
    <a:srgbClr val="FBC64C"/>
    <a:srgbClr val="B692B1"/>
    <a:srgbClr val="D27F76"/>
    <a:srgbClr val="B55232"/>
    <a:srgbClr val="F0B942"/>
    <a:srgbClr val="EC782D"/>
    <a:srgbClr val="DAE5C9"/>
    <a:srgbClr val="ABD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autoAdjust="0"/>
    <p:restoredTop sz="94667" autoAdjust="0"/>
  </p:normalViewPr>
  <p:slideViewPr>
    <p:cSldViewPr snapToGrid="0" showGuides="1">
      <p:cViewPr>
        <p:scale>
          <a:sx n="71" d="100"/>
          <a:sy n="71" d="100"/>
        </p:scale>
        <p:origin x="-1320" y="-384"/>
      </p:cViewPr>
      <p:guideLst>
        <p:guide orient="horz" pos="129"/>
        <p:guide orient="horz" pos="4190"/>
        <p:guide orient="horz" pos="561"/>
        <p:guide orient="horz" pos="708"/>
        <p:guide orient="horz" pos="4024"/>
        <p:guide orient="horz" pos="3924"/>
        <p:guide pos="256"/>
        <p:guide pos="7449"/>
      </p:guideLst>
    </p:cSldViewPr>
  </p:slideViewPr>
  <p:notesTextViewPr>
    <p:cViewPr>
      <p:scale>
        <a:sx n="1" d="1"/>
        <a:sy n="1" d="1"/>
      </p:scale>
      <p:origin x="0" y="0"/>
    </p:cViewPr>
  </p:notesTextViewPr>
  <p:sorterViewPr>
    <p:cViewPr varScale="1">
      <p:scale>
        <a:sx n="100" d="100"/>
        <a:sy n="100" d="100"/>
      </p:scale>
      <p:origin x="0" y="897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EB705608-4042-4C1C-B3A7-38482459E19A}" type="datetimeFigureOut">
              <a:rPr lang="zh-CN" altLang="en-US" smtClean="0"/>
            </a:fld>
            <a:endParaRPr lang="zh-CN" altLang="en-US"/>
          </a:p>
        </p:txBody>
      </p:sp>
      <p:sp>
        <p:nvSpPr>
          <p:cNvPr id="4" name="页脚占位符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22C84ACC-C660-450A-BB6D-A9CB2B80C38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B051B5-468E-4E31-BF0F-BBE86D9FCD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309D65E3-4EC6-4468-BD9C-8F8202879C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E2B62-FB7D-47A7-8220-D8C741E63F77}" type="slidenum">
              <a:rPr lang="zh-CN" altLang="en-US" smtClean="0"/>
            </a:fld>
            <a:endParaRPr lang="zh-CN" altLang="en-US"/>
          </a:p>
        </p:txBody>
      </p:sp>
      <p:sp>
        <p:nvSpPr>
          <p:cNvPr id="7" name="Title 6"/>
          <p:cNvSpPr>
            <a:spLocks noGrp="1"/>
          </p:cNvSpPr>
          <p:nvPr>
            <p:ph type="title"/>
          </p:nvPr>
        </p:nvSpPr>
        <p:spPr/>
        <p:txBody>
          <a:bodyPr/>
          <a:lstStyle/>
          <a:p>
            <a:r>
              <a:rPr lang="zh-CN" altLang="en-US" smtClean="0"/>
              <a:t>单击此处编辑母版标题样式</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806326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349243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7479321" y="407418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9636FD-3D53-4F36-BE97-56C6520138D4}" type="slidenum">
              <a:rPr lang="zh-CN" altLang="en-US" smtClean="0"/>
            </a:fld>
            <a:endParaRPr lang="zh-CN" altLang="en-US"/>
          </a:p>
        </p:txBody>
      </p:sp>
      <p:sp>
        <p:nvSpPr>
          <p:cNvPr id="9" name="Content Placeholder 8"/>
          <p:cNvSpPr>
            <a:spLocks noGrp="1"/>
          </p:cNvSpPr>
          <p:nvPr>
            <p:ph sz="quarter" idx="13"/>
          </p:nvPr>
        </p:nvSpPr>
        <p:spPr>
          <a:xfrm>
            <a:off x="902207" y="2679192"/>
            <a:ext cx="5096256" cy="34472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3116" y="342901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93367" y="342901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9636FD-3D53-4F36-BE97-56C6520138D4}" type="slidenum">
              <a:rPr lang="zh-CN" altLang="en-US" smtClean="0"/>
            </a:fld>
            <a:endParaRPr lang="zh-CN" altLang="en-US"/>
          </a:p>
        </p:txBody>
      </p:sp>
      <p:sp>
        <p:nvSpPr>
          <p:cNvPr id="4" name="Text Placeholder 3"/>
          <p:cNvSpPr>
            <a:spLocks noGrp="1"/>
          </p:cNvSpPr>
          <p:nvPr>
            <p:ph type="body" sz="half" idx="2"/>
          </p:nvPr>
        </p:nvSpPr>
        <p:spPr>
          <a:xfrm>
            <a:off x="1219200" y="358141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6498883" y="338667"/>
            <a:ext cx="5083527" cy="2429934"/>
          </a:xfrm>
        </p:spPr>
        <p:txBody>
          <a:bodyPr anchor="b">
            <a:normAutofit/>
          </a:bodyPr>
          <a:lstStyle>
            <a:lvl1pPr algn="l">
              <a:defRPr sz="2800" b="0">
                <a:solidFill>
                  <a:srgbClr val="FFFFFF"/>
                </a:solidFill>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6491121"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9636FD-3D53-4F36-BE97-56C6520138D4}" type="slidenum">
              <a:rPr lang="zh-CN" altLang="en-US" smtClean="0"/>
            </a:fld>
            <a:endParaRPr lang="zh-CN" alt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9636FD-3D53-4F36-BE97-56C6520138D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DB80B30-CB59-44F1-B6B3-CC721B8B1DA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9636FD-3D53-4F36-BE97-56C6520138D4}" type="slidenum">
              <a:rPr lang="zh-CN" altLang="en-US" smtClean="0"/>
            </a:fld>
            <a:endParaRPr lang="zh-CN" alt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5" name="流程图: 延期 4"/>
          <p:cNvSpPr/>
          <p:nvPr userDrawn="1"/>
        </p:nvSpPr>
        <p:spPr>
          <a:xfrm>
            <a:off x="-14068" y="225085"/>
            <a:ext cx="506437" cy="422031"/>
          </a:xfrm>
          <a:prstGeom prst="flowChartDelay">
            <a:avLst/>
          </a:prstGeom>
          <a:solidFill>
            <a:srgbClr val="FBC64C"/>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userDrawn="1"/>
        </p:nvSpPr>
        <p:spPr>
          <a:xfrm>
            <a:off x="492369" y="239151"/>
            <a:ext cx="1927275"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4" name="流程图: 延期 3"/>
          <p:cNvSpPr/>
          <p:nvPr userDrawn="1"/>
        </p:nvSpPr>
        <p:spPr>
          <a:xfrm>
            <a:off x="-14068" y="225085"/>
            <a:ext cx="506437" cy="422031"/>
          </a:xfrm>
          <a:prstGeom prst="flowChartDelay">
            <a:avLst/>
          </a:prstGeom>
          <a:solidFill>
            <a:srgbClr val="F0B942"/>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5"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4" name="流程图: 延期 3"/>
          <p:cNvSpPr/>
          <p:nvPr userDrawn="1"/>
        </p:nvSpPr>
        <p:spPr>
          <a:xfrm>
            <a:off x="-14068" y="225085"/>
            <a:ext cx="506437" cy="422031"/>
          </a:xfrm>
          <a:prstGeom prst="flowChartDelay">
            <a:avLst/>
          </a:prstGeom>
          <a:solidFill>
            <a:srgbClr val="EC782D"/>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5"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4" name="流程图: 延期 3"/>
          <p:cNvSpPr/>
          <p:nvPr userDrawn="1"/>
        </p:nvSpPr>
        <p:spPr>
          <a:xfrm>
            <a:off x="-14068" y="225085"/>
            <a:ext cx="506437" cy="422031"/>
          </a:xfrm>
          <a:prstGeom prst="flowChartDelay">
            <a:avLst/>
          </a:prstGeom>
          <a:solidFill>
            <a:srgbClr val="B55232"/>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5"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64"/>
            <a:ext cx="2743200" cy="365125"/>
          </a:xfrm>
        </p:spPr>
        <p:txBody>
          <a:bodyPr/>
          <a:lstStyle/>
          <a:p>
            <a:fld id="{309D65E3-4EC6-4468-BD9C-8F8202879C5D}" type="datetimeFigureOut">
              <a:rPr lang="zh-CN" altLang="en-US" smtClean="0"/>
            </a:fld>
            <a:endParaRPr lang="zh-CN" altLang="en-US"/>
          </a:p>
        </p:txBody>
      </p:sp>
      <p:sp>
        <p:nvSpPr>
          <p:cNvPr id="5" name="页脚占位符 4"/>
          <p:cNvSpPr>
            <a:spLocks noGrp="1"/>
          </p:cNvSpPr>
          <p:nvPr>
            <p:ph type="ftr" sz="quarter" idx="11"/>
          </p:nvPr>
        </p:nvSpPr>
        <p:spPr>
          <a:xfrm>
            <a:off x="4038600" y="635636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64"/>
            <a:ext cx="2743200" cy="365125"/>
          </a:xfrm>
        </p:spPr>
        <p:txBody>
          <a:bodyPr/>
          <a:lstStyle/>
          <a:p>
            <a:fld id="{BA2E2B62-FB7D-47A7-8220-D8C741E63F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A8D3C2"/>
            </a:gs>
            <a:gs pos="0">
              <a:srgbClr val="A8D3C2"/>
            </a:gs>
            <a:gs pos="100000">
              <a:srgbClr val="DDE6C9"/>
            </a:gs>
          </a:gsLst>
          <a:lin ang="5400000" scaled="0"/>
        </a:gra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userDrawn="1"/>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userDrawn="1"/>
        </p:nvGrpSpPr>
        <p:grpSpPr bwMode="hidden">
          <a:xfrm>
            <a:off x="282220" y="1679429"/>
            <a:ext cx="11631168"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4" name="Date Placeholder 3"/>
          <p:cNvSpPr>
            <a:spLocks noGrp="1"/>
          </p:cNvSpPr>
          <p:nvPr>
            <p:ph type="dt" sz="half" idx="2"/>
          </p:nvPr>
        </p:nvSpPr>
        <p:spPr>
          <a:xfrm>
            <a:off x="6884896" y="6250179"/>
            <a:ext cx="504892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fld>
            <a:endParaRPr lang="en-US"/>
          </a:p>
        </p:txBody>
      </p:sp>
      <p:sp>
        <p:nvSpPr>
          <p:cNvPr id="5" name="Footer Placeholder 4"/>
          <p:cNvSpPr>
            <a:spLocks noGrp="1"/>
          </p:cNvSpPr>
          <p:nvPr>
            <p:ph type="ftr" sz="quarter" idx="3"/>
          </p:nvPr>
        </p:nvSpPr>
        <p:spPr>
          <a:xfrm>
            <a:off x="258194" y="625017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5321452" y="6250178"/>
            <a:ext cx="1549101"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fld>
            <a:endParaRPr lang="en-US"/>
          </a:p>
        </p:txBody>
      </p:sp>
      <p:sp>
        <p:nvSpPr>
          <p:cNvPr id="3" name="Text Placeholder 2"/>
          <p:cNvSpPr>
            <a:spLocks noGrp="1"/>
          </p:cNvSpPr>
          <p:nvPr>
            <p:ph type="body" idx="1"/>
          </p:nvPr>
        </p:nvSpPr>
        <p:spPr>
          <a:xfrm>
            <a:off x="1162766" y="2675467"/>
            <a:ext cx="9877777" cy="345069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6.xml"/><Relationship Id="rId4" Type="http://schemas.openxmlformats.org/officeDocument/2006/relationships/image" Target="../media/image17.jpe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image" Target="../media/image23.png"/><Relationship Id="rId6" Type="http://schemas.openxmlformats.org/officeDocument/2006/relationships/image" Target="../media/image22.png"/><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6.xml"/><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6.xml"/><Relationship Id="rId5" Type="http://schemas.openxmlformats.org/officeDocument/2006/relationships/image" Target="../media/image1.png"/><Relationship Id="rId4" Type="http://schemas.microsoft.com/office/2007/relationships/hdphoto" Target="../media/image27.wdp"/><Relationship Id="rId3" Type="http://schemas.openxmlformats.org/officeDocument/2006/relationships/image" Target="../media/image26.png"/><Relationship Id="rId2" Type="http://schemas.microsoft.com/office/2007/relationships/hdphoto" Target="../media/image14.wdp"/><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1.png"/><Relationship Id="rId4" Type="http://schemas.microsoft.com/office/2007/relationships/hdphoto" Target="../media/image31.wdp"/><Relationship Id="rId3" Type="http://schemas.openxmlformats.org/officeDocument/2006/relationships/image" Target="../media/image30.png"/><Relationship Id="rId2" Type="http://schemas.microsoft.com/office/2007/relationships/hdphoto" Target="../media/image29.wdp"/><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png"/><Relationship Id="rId2" Type="http://schemas.microsoft.com/office/2007/relationships/hdphoto" Target="../media/image33.wdp"/><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31.wdp"/><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35.wdp"/><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6.xml"/><Relationship Id="rId5" Type="http://schemas.openxmlformats.org/officeDocument/2006/relationships/image" Target="../media/image8.jpe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png"/><Relationship Id="rId1" Type="http://schemas.openxmlformats.org/officeDocument/2006/relationships/hyperlink" Target="NULL"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6.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9" Type="http://schemas.microsoft.com/office/2007/relationships/hdphoto" Target="../media/image10.wdp"/><Relationship Id="rId8" Type="http://schemas.openxmlformats.org/officeDocument/2006/relationships/image" Target="../media/image9.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notesSlide" Target="../notesSlides/notesSlide2.xml"/><Relationship Id="rId10" Type="http://schemas.openxmlformats.org/officeDocument/2006/relationships/slideLayout" Target="../slideLayouts/slideLayout21.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39.wdp"/><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41.wdp"/><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image" Target="../media/image1.png"/><Relationship Id="rId6" Type="http://schemas.microsoft.com/office/2007/relationships/hdphoto" Target="../media/image27.wdp"/><Relationship Id="rId5" Type="http://schemas.openxmlformats.org/officeDocument/2006/relationships/image" Target="../media/image2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1.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image" Target="../media/image1.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1.png"/><Relationship Id="rId4" Type="http://schemas.microsoft.com/office/2007/relationships/hdphoto" Target="../media/image59.wdp"/><Relationship Id="rId3" Type="http://schemas.openxmlformats.org/officeDocument/2006/relationships/image" Target="../media/image58.png"/><Relationship Id="rId2" Type="http://schemas.microsoft.com/office/2007/relationships/hdphoto" Target="../media/image57.wdp"/><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6.xml"/><Relationship Id="rId2" Type="http://schemas.microsoft.com/office/2007/relationships/hdphoto" Target="../media/image61.wdp"/><Relationship Id="rId1"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6.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microsoft.com/office/2007/relationships/hdphoto" Target="../media/image64.wdp"/><Relationship Id="rId2" Type="http://schemas.openxmlformats.org/officeDocument/2006/relationships/image" Target="../media/image63.png"/><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1.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image" Target="../media/image1.png"/><Relationship Id="rId5" Type="http://schemas.microsoft.com/office/2007/relationships/hdphoto" Target="../media/image16.wdp"/><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microsoft.com/office/2007/relationships/hdphoto" Target="../media/image16.wdp"/><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剪去对角的矩形 7"/>
          <p:cNvSpPr/>
          <p:nvPr/>
        </p:nvSpPr>
        <p:spPr>
          <a:xfrm>
            <a:off x="1783531" y="1519530"/>
            <a:ext cx="5787163" cy="2570871"/>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srgbClr val="FF0000"/>
                </a:solidFill>
              </a:rPr>
              <a:t>基于原文伏笔和段首句</a:t>
            </a:r>
            <a:endParaRPr lang="zh-CN" altLang="en-US" sz="4000" b="1" dirty="0">
              <a:solidFill>
                <a:srgbClr val="FF0000"/>
              </a:solidFill>
            </a:endParaRPr>
          </a:p>
          <a:p>
            <a:r>
              <a:rPr lang="zh-CN" altLang="en-US" sz="4000" b="1" dirty="0" smtClean="0">
                <a:solidFill>
                  <a:srgbClr val="FF0000"/>
                </a:solidFill>
              </a:rPr>
              <a:t>        推理 确定</a:t>
            </a:r>
            <a:r>
              <a:rPr lang="zh-CN" altLang="en-US" sz="4000" b="1" dirty="0">
                <a:solidFill>
                  <a:srgbClr val="FF0000"/>
                </a:solidFill>
              </a:rPr>
              <a:t>情节走向</a:t>
            </a:r>
            <a:endParaRPr lang="zh-CN" altLang="en-US" sz="4000" b="1" dirty="0">
              <a:solidFill>
                <a:srgbClr val="FF0000"/>
              </a:solidFill>
            </a:endParaRPr>
          </a:p>
        </p:txBody>
      </p:sp>
      <p:sp>
        <p:nvSpPr>
          <p:cNvPr id="10" name="剪去对角的矩形 9"/>
          <p:cNvSpPr/>
          <p:nvPr/>
        </p:nvSpPr>
        <p:spPr>
          <a:xfrm>
            <a:off x="1405112" y="1347189"/>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 name="Picture 2" descr="2018江苏高考满分作文范文"/>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9669881" y="4334410"/>
            <a:ext cx="2685788" cy="2399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02piccdn.sogoucdn.com/8abbca5ecbb233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4516">
            <a:off x="7973158" y="716094"/>
            <a:ext cx="3393447" cy="22604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0" y="96818"/>
            <a:ext cx="12192000" cy="6463308"/>
          </a:xfrm>
          <a:prstGeom prst="rect">
            <a:avLst/>
          </a:prstGeom>
        </p:spPr>
        <p:txBody>
          <a:bodyPr wrap="square">
            <a:spAutoFit/>
          </a:bodyPr>
          <a:lstStyle/>
          <a:p>
            <a:r>
              <a:rPr lang="zh-CN" altLang="zh-CN" dirty="0"/>
              <a:t>阅读下面短文，根据所给情节进行续写，使之构成一个完整的故事</a:t>
            </a:r>
            <a:endParaRPr lang="zh-CN" altLang="zh-CN" dirty="0"/>
          </a:p>
          <a:p>
            <a:r>
              <a:rPr lang="en-US" altLang="zh-CN" dirty="0" smtClean="0"/>
              <a:t>      Looking </a:t>
            </a:r>
            <a:r>
              <a:rPr lang="en-US" altLang="zh-CN" dirty="0"/>
              <a:t>back at my life,</a:t>
            </a:r>
            <a:r>
              <a:rPr lang="en-US" altLang="zh-CN" u="sng" dirty="0"/>
              <a:t> I </a:t>
            </a:r>
            <a:r>
              <a:rPr lang="en-US" altLang="zh-CN" dirty="0"/>
              <a:t>found that the most important event occurred when I was in 4</a:t>
            </a:r>
            <a:r>
              <a:rPr lang="en-US" altLang="zh-CN" baseline="30000" dirty="0"/>
              <a:t>th</a:t>
            </a:r>
            <a:r>
              <a:rPr lang="en-US" altLang="zh-CN" dirty="0"/>
              <a:t> grade.</a:t>
            </a:r>
            <a:endParaRPr lang="zh-CN" altLang="zh-CN" dirty="0"/>
          </a:p>
          <a:p>
            <a:r>
              <a:rPr lang="en-US" altLang="zh-CN" dirty="0" smtClean="0"/>
              <a:t>      From </a:t>
            </a:r>
            <a:r>
              <a:rPr lang="en-US" altLang="zh-CN" dirty="0"/>
              <a:t>the beginning of the semester, I started learning </a:t>
            </a:r>
            <a:r>
              <a:rPr lang="en-US" altLang="zh-CN" u="sng" dirty="0"/>
              <a:t>dancing</a:t>
            </a:r>
            <a:r>
              <a:rPr lang="en-US" altLang="zh-CN" dirty="0"/>
              <a:t> every Saturday, but I didn't do well in the first few months. </a:t>
            </a:r>
            <a:r>
              <a:rPr lang="en-US" altLang="zh-CN" u="sng" dirty="0"/>
              <a:t>Mrs. Smith</a:t>
            </a:r>
            <a:r>
              <a:rPr lang="en-US" altLang="zh-CN" dirty="0"/>
              <a:t>, my dancing teacher, also my music teacher in my school, kept teaching me and helped me with every movement But it always enhanced too slowly. I began to </a:t>
            </a:r>
            <a:r>
              <a:rPr lang="en-US" altLang="zh-CN" u="sng" dirty="0"/>
              <a:t>give up</a:t>
            </a:r>
            <a:r>
              <a:rPr lang="en-US" altLang="zh-CN" dirty="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a:p>
          <a:p>
            <a:r>
              <a:rPr lang="en-US" altLang="zh-CN" dirty="0" smtClean="0"/>
              <a:t>     We </a:t>
            </a:r>
            <a:r>
              <a:rPr lang="en-US" altLang="zh-CN" dirty="0"/>
              <a:t>had a free class after singing. We just sat on our chairs and talked to each other. And Mrs. Smith started to talk about </a:t>
            </a:r>
            <a:r>
              <a:rPr lang="en-US" altLang="zh-CN" u="sng" dirty="0"/>
              <a:t>the school choir</a:t>
            </a:r>
            <a:r>
              <a:rPr lang="en-US" altLang="zh-CN" dirty="0"/>
              <a:t> that she led very well.</a:t>
            </a:r>
            <a:endParaRPr lang="zh-CN" altLang="zh-CN" dirty="0"/>
          </a:p>
          <a:p>
            <a:r>
              <a:rPr lang="en-US" altLang="zh-CN" dirty="0" smtClean="0"/>
              <a:t>      I've </a:t>
            </a:r>
            <a:r>
              <a:rPr lang="en-US" altLang="zh-CN" dirty="0"/>
              <a:t>seen some members before, who are excellent and graceful. I was </a:t>
            </a:r>
            <a:r>
              <a:rPr lang="en-US" altLang="zh-CN" u="sng" dirty="0"/>
              <a:t>imagining</a:t>
            </a:r>
            <a:r>
              <a:rPr lang="en-US" altLang="zh-CN" dirty="0"/>
              <a:t> if one day I </a:t>
            </a:r>
            <a:r>
              <a:rPr lang="en-US" altLang="zh-CN" u="sng" dirty="0"/>
              <a:t>join in</a:t>
            </a:r>
            <a:r>
              <a:rPr lang="en-US" altLang="zh-CN" dirty="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a:t>hard-working</a:t>
            </a:r>
            <a:r>
              <a:rPr lang="en-US" altLang="zh-CN" dirty="0"/>
              <a:t> and tough. </a:t>
            </a:r>
            <a:endParaRPr lang="en-US" altLang="zh-CN" dirty="0" smtClean="0"/>
          </a:p>
          <a:p>
            <a:r>
              <a:rPr lang="en-US" altLang="zh-CN" dirty="0" smtClean="0"/>
              <a:t>I </a:t>
            </a:r>
            <a:r>
              <a:rPr lang="en-US" altLang="zh-CN" dirty="0"/>
              <a:t>hope she could rejoin in my class and</a:t>
            </a:r>
            <a:r>
              <a:rPr lang="en-US" altLang="zh-CN" u="sng" dirty="0"/>
              <a:t> practice</a:t>
            </a:r>
            <a:r>
              <a:rPr lang="en-US" altLang="zh-CN" dirty="0"/>
              <a:t> more to be a member of the school choir."</a:t>
            </a:r>
            <a:endParaRPr lang="zh-CN" altLang="zh-CN" dirty="0"/>
          </a:p>
          <a:p>
            <a:r>
              <a:rPr lang="en-US" altLang="zh-CN" dirty="0" smtClean="0"/>
              <a:t>      Everyone </a:t>
            </a:r>
            <a:r>
              <a:rPr lang="en-US" altLang="zh-CN" dirty="0"/>
              <a:t>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a:t> Carrie</a:t>
            </a:r>
            <a:r>
              <a:rPr lang="en-US" altLang="zh-CN" dirty="0"/>
              <a:t>, who is a piano player and also recommended to join the school choir. She faced me, and said to her friends: "Do you think she really can join the school choir? It's unbelievable!” Her friends threw her a faint smile. I didn't even react for this brief moment, and they left</a:t>
            </a:r>
            <a:r>
              <a:rPr lang="en-US" altLang="zh-CN" dirty="0" smtClean="0"/>
              <a:t>.</a:t>
            </a:r>
            <a:endParaRPr lang="zh-CN" altLang="zh-CN" dirty="0"/>
          </a:p>
          <a:p>
            <a:endParaRPr lang="en-US" altLang="zh-CN" dirty="0" smtClean="0"/>
          </a:p>
          <a:p>
            <a:r>
              <a:rPr lang="en-US" altLang="zh-CN" b="1" dirty="0" smtClean="0"/>
              <a:t>Paragraph1:  </a:t>
            </a:r>
            <a:r>
              <a:rPr lang="en-US" altLang="zh-CN" b="1" dirty="0" smtClean="0">
                <a:solidFill>
                  <a:srgbClr val="002060"/>
                </a:solidFill>
              </a:rPr>
              <a:t>Within </a:t>
            </a:r>
            <a:r>
              <a:rPr lang="en-US" altLang="zh-CN" b="1" dirty="0">
                <a:solidFill>
                  <a:srgbClr val="002060"/>
                </a:solidFill>
              </a:rPr>
              <a:t>the time, I felt that there's a strong force striking my pride.</a:t>
            </a:r>
            <a:endParaRPr lang="zh-CN" altLang="zh-CN" b="1" dirty="0">
              <a:solidFill>
                <a:srgbClr val="002060"/>
              </a:solidFill>
            </a:endParaRPr>
          </a:p>
          <a:p>
            <a:r>
              <a:rPr lang="en-US" altLang="zh-CN" b="1" dirty="0">
                <a:solidFill>
                  <a:srgbClr val="002060"/>
                </a:solidFill>
              </a:rPr>
              <a:t>Paragraph </a:t>
            </a:r>
            <a:r>
              <a:rPr lang="en-US" altLang="zh-CN" b="1" dirty="0" smtClean="0">
                <a:solidFill>
                  <a:srgbClr val="002060"/>
                </a:solidFill>
              </a:rPr>
              <a:t>2:  Finally</a:t>
            </a:r>
            <a:r>
              <a:rPr lang="en-US" altLang="zh-CN" b="1" dirty="0">
                <a:solidFill>
                  <a:srgbClr val="002060"/>
                </a:solidFill>
              </a:rPr>
              <a:t>, because of my perseverance and efforts, I joined the school choir.</a:t>
            </a:r>
            <a:endParaRPr lang="zh-CN" altLang="zh-CN" b="1" dirty="0">
              <a:solidFill>
                <a:srgbClr val="002060"/>
              </a:solidFill>
            </a:endParaRPr>
          </a:p>
        </p:txBody>
      </p:sp>
      <p:sp>
        <p:nvSpPr>
          <p:cNvPr id="3" name="矩形 2"/>
          <p:cNvSpPr/>
          <p:nvPr/>
        </p:nvSpPr>
        <p:spPr>
          <a:xfrm>
            <a:off x="3913209" y="382657"/>
            <a:ext cx="255394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4498996" y="1244597"/>
            <a:ext cx="2116957"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9161817" y="1772359"/>
            <a:ext cx="2358501"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6615952" y="2865779"/>
            <a:ext cx="4904365"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3" y="3189972"/>
            <a:ext cx="2407021"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 y="3981263"/>
            <a:ext cx="905793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300782" y="5038746"/>
            <a:ext cx="6606090"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8526553" y="675667"/>
            <a:ext cx="1480187"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995982" y="3429000"/>
            <a:ext cx="6606090"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4603827" y="5928114"/>
            <a:ext cx="3303045"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3312907" y="6221910"/>
            <a:ext cx="5213646"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TextBox 5"/>
          <p:cNvSpPr txBox="1"/>
          <p:nvPr/>
        </p:nvSpPr>
        <p:spPr>
          <a:xfrm>
            <a:off x="83375" y="5889517"/>
            <a:ext cx="8431303" cy="646331"/>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r>
              <a:rPr lang="zh-CN" altLang="en-US" sz="3600" dirty="0" smtClean="0">
                <a:solidFill>
                  <a:srgbClr val="FF0000"/>
                </a:solidFill>
              </a:rPr>
              <a:t>寻找伏笔要基于主题</a:t>
            </a:r>
            <a:endParaRPr lang="zh-CN" altLang="en-US" sz="3600" dirty="0">
              <a:solidFill>
                <a:srgbClr val="FF0000"/>
              </a:solidFill>
            </a:endParaRPr>
          </a:p>
        </p:txBody>
      </p:sp>
      <p:pic>
        <p:nvPicPr>
          <p:cNvPr id="7" name="图片 6"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trips(upRigh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2" grpId="0" animBg="1"/>
      <p:bldP spid="14" grpId="0" animBg="1"/>
      <p:bldP spid="15" grpId="0" animBg="1"/>
      <p:bldP spid="1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342" y="-89563"/>
            <a:ext cx="12192000" cy="6858000"/>
          </a:xfrm>
          <a:prstGeom prst="rect">
            <a:avLst/>
          </a:prstGeom>
        </p:spPr>
      </p:pic>
      <p:sp>
        <p:nvSpPr>
          <p:cNvPr id="6" name="矩形 5"/>
          <p:cNvSpPr/>
          <p:nvPr/>
        </p:nvSpPr>
        <p:spPr>
          <a:xfrm>
            <a:off x="163238" y="65767"/>
            <a:ext cx="3392350" cy="830997"/>
          </a:xfrm>
          <a:prstGeom prst="rect">
            <a:avLst/>
          </a:prstGeom>
          <a:solidFill>
            <a:schemeClr val="accent6">
              <a:lumMod val="40000"/>
              <a:lumOff val="60000"/>
            </a:schemeClr>
          </a:solidFill>
        </p:spPr>
        <p:txBody>
          <a:bodyPr wrap="square">
            <a:spAutoFit/>
          </a:bodyPr>
          <a:lstStyle/>
          <a:p>
            <a:r>
              <a:rPr lang="zh-CN" altLang="en-US" sz="2400" b="1" dirty="0" smtClean="0">
                <a:solidFill>
                  <a:srgbClr val="FF0000"/>
                </a:solidFill>
              </a:rPr>
              <a:t>基于原文伏笔和段首句</a:t>
            </a:r>
            <a:endParaRPr lang="zh-CN" altLang="en-US" sz="2400" b="1" dirty="0">
              <a:solidFill>
                <a:srgbClr val="FF0000"/>
              </a:solidFill>
            </a:endParaRPr>
          </a:p>
          <a:p>
            <a:r>
              <a:rPr lang="zh-CN" altLang="en-US" sz="2400" b="1" dirty="0">
                <a:solidFill>
                  <a:srgbClr val="FF0000"/>
                </a:solidFill>
              </a:rPr>
              <a:t>推理 确定情节走向</a:t>
            </a:r>
            <a:endParaRPr lang="zh-CN" altLang="en-US" sz="2400" b="1" dirty="0">
              <a:solidFill>
                <a:srgbClr val="FF0000"/>
              </a:solidFill>
            </a:endParaRPr>
          </a:p>
        </p:txBody>
      </p:sp>
      <p:sp>
        <p:nvSpPr>
          <p:cNvPr id="7" name="剪去对角的矩形 6"/>
          <p:cNvSpPr/>
          <p:nvPr/>
        </p:nvSpPr>
        <p:spPr>
          <a:xfrm>
            <a:off x="0" y="-89563"/>
            <a:ext cx="3558987" cy="114165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17410" name="Picture 2" descr="3D立体小人高清图片"/>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63051" y="-122391"/>
            <a:ext cx="2869687" cy="2295867"/>
          </a:xfrm>
          <a:prstGeom prst="rect">
            <a:avLst/>
          </a:prstGeom>
          <a:noFill/>
          <a:extLst>
            <a:ext uri="{909E8E84-426E-40DD-AFC4-6F175D3DCCD1}">
              <a14:hiddenFill xmlns:a14="http://schemas.microsoft.com/office/drawing/2010/main">
                <a:solidFill>
                  <a:srgbClr val="FFFFFF"/>
                </a:solidFill>
              </a14:hiddenFill>
            </a:ext>
          </a:extLst>
        </p:spPr>
      </p:pic>
      <p:sp>
        <p:nvSpPr>
          <p:cNvPr id="13" name="圆角矩形 12"/>
          <p:cNvSpPr/>
          <p:nvPr/>
        </p:nvSpPr>
        <p:spPr>
          <a:xfrm>
            <a:off x="2213023" y="1155302"/>
            <a:ext cx="3115378" cy="120981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altLang="zh-CN" sz="2400" b="1" dirty="0" smtClean="0">
                <a:solidFill>
                  <a:prstClr val="black"/>
                </a:solidFill>
                <a:latin typeface="Times New Roman" panose="02020603050405020304" pitchFamily="18" charset="0"/>
                <a:cs typeface="Times New Roman" panose="02020603050405020304" pitchFamily="18" charset="0"/>
              </a:rPr>
              <a:t>I </a:t>
            </a:r>
            <a:r>
              <a:rPr lang="en-US" altLang="zh-CN" sz="2400" b="1" dirty="0">
                <a:solidFill>
                  <a:prstClr val="black"/>
                </a:solidFill>
                <a:latin typeface="Times New Roman" panose="02020603050405020304" pitchFamily="18" charset="0"/>
                <a:cs typeface="Times New Roman" panose="02020603050405020304" pitchFamily="18" charset="0"/>
              </a:rPr>
              <a:t>didn’t do well </a:t>
            </a:r>
            <a:endParaRPr lang="en-US" altLang="zh-CN" sz="2400" b="1" dirty="0">
              <a:solidFill>
                <a:prstClr val="black"/>
              </a:solidFill>
              <a:latin typeface="Times New Roman" panose="02020603050405020304" pitchFamily="18" charset="0"/>
              <a:cs typeface="Times New Roman" panose="02020603050405020304" pitchFamily="18" charset="0"/>
            </a:endParaRPr>
          </a:p>
          <a:p>
            <a:pPr defTabSz="457200"/>
            <a:r>
              <a:rPr lang="en-US" altLang="zh-CN" sz="2400" b="1" dirty="0" smtClean="0">
                <a:solidFill>
                  <a:prstClr val="black"/>
                </a:solidFill>
                <a:latin typeface="Times New Roman" panose="02020603050405020304" pitchFamily="18" charset="0"/>
                <a:cs typeface="Times New Roman" panose="02020603050405020304" pitchFamily="18" charset="0"/>
              </a:rPr>
              <a:t>in </a:t>
            </a:r>
            <a:r>
              <a:rPr lang="en-US" altLang="zh-CN" sz="2400" b="1" dirty="0">
                <a:solidFill>
                  <a:prstClr val="black"/>
                </a:solidFill>
                <a:latin typeface="Times New Roman" panose="02020603050405020304" pitchFamily="18" charset="0"/>
                <a:cs typeface="Times New Roman" panose="02020603050405020304" pitchFamily="18" charset="0"/>
              </a:rPr>
              <a:t>dancing and gave up the </a:t>
            </a:r>
            <a:r>
              <a:rPr lang="en-US" altLang="zh-CN" sz="2400" b="1" dirty="0" smtClean="0">
                <a:solidFill>
                  <a:prstClr val="black"/>
                </a:solidFill>
                <a:latin typeface="Times New Roman" panose="02020603050405020304" pitchFamily="18" charset="0"/>
                <a:cs typeface="Times New Roman" panose="02020603050405020304" pitchFamily="18" charset="0"/>
              </a:rPr>
              <a:t>class</a:t>
            </a:r>
            <a:r>
              <a:rPr lang="en-US" altLang="zh-CN" sz="2400" b="1" dirty="0">
                <a:solidFill>
                  <a:prstClr val="black"/>
                </a:solidFill>
                <a:latin typeface="Times New Roman" panose="02020603050405020304" pitchFamily="18" charset="0"/>
                <a:cs typeface="Times New Roman" panose="02020603050405020304" pitchFamily="18" charset="0"/>
              </a:rPr>
              <a:t>.</a:t>
            </a:r>
            <a:endParaRPr lang="zh-CN" altLang="en-US" sz="2400" b="1" dirty="0">
              <a:solidFill>
                <a:prstClr val="black"/>
              </a:solidFill>
              <a:latin typeface="Times New Roman" panose="02020603050405020304" pitchFamily="18" charset="0"/>
              <a:cs typeface="Times New Roman" panose="02020603050405020304" pitchFamily="18" charset="0"/>
            </a:endParaRPr>
          </a:p>
        </p:txBody>
      </p:sp>
      <p:pic>
        <p:nvPicPr>
          <p:cNvPr id="16" name="Picture 4" descr="99 家长不知道的语言学习的捷径 推广 "/>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87" b="27262" l="47020" r="55287"/>
                    </a14:imgEffect>
                  </a14:imgLayer>
                </a14:imgProps>
              </a:ext>
              <a:ext uri="{28A0092B-C50C-407E-A947-70E740481C1C}">
                <a14:useLocalDpi xmlns:a14="http://schemas.microsoft.com/office/drawing/2010/main" val="0"/>
              </a:ext>
            </a:extLst>
          </a:blip>
          <a:srcRect l="45987" t="1640" r="43680" b="69891"/>
          <a:stretch>
            <a:fillRect/>
          </a:stretch>
        </p:blipFill>
        <p:spPr bwMode="auto">
          <a:xfrm>
            <a:off x="5582305" y="1052094"/>
            <a:ext cx="732865" cy="1313475"/>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16"/>
          <p:cNvSpPr/>
          <p:nvPr/>
        </p:nvSpPr>
        <p:spPr>
          <a:xfrm>
            <a:off x="6651687" y="963664"/>
            <a:ext cx="2644588" cy="120981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chemeClr val="tx1"/>
              </a:solidFill>
            </a:endParaRPr>
          </a:p>
          <a:p>
            <a:endParaRPr lang="en-US" altLang="zh-CN" sz="2400" b="1" dirty="0">
              <a:solidFill>
                <a:schemeClr val="tx1"/>
              </a:solidFill>
            </a:endParaRPr>
          </a:p>
          <a:p>
            <a:r>
              <a:rPr lang="en-US" altLang="zh-CN" sz="2400" b="1" dirty="0" smtClean="0">
                <a:solidFill>
                  <a:schemeClr val="tx1"/>
                </a:solidFill>
              </a:rPr>
              <a:t>I </a:t>
            </a:r>
            <a:r>
              <a:rPr lang="en-US" altLang="zh-CN" sz="2400" b="1" dirty="0">
                <a:solidFill>
                  <a:schemeClr val="tx1"/>
                </a:solidFill>
              </a:rPr>
              <a:t>sang hard in a music class</a:t>
            </a:r>
            <a:endParaRPr lang="en-US" altLang="zh-CN" sz="2400" b="1" dirty="0">
              <a:solidFill>
                <a:schemeClr val="tx1"/>
              </a:solidFill>
            </a:endParaRPr>
          </a:p>
          <a:p>
            <a:endParaRPr lang="en-US" altLang="zh-CN" sz="2400" b="1" dirty="0" smtClean="0">
              <a:solidFill>
                <a:schemeClr val="tx1"/>
              </a:solidFill>
            </a:endParaRPr>
          </a:p>
          <a:p>
            <a:pPr algn="ctr"/>
            <a:endParaRPr lang="zh-CN" altLang="en-US" sz="2400" dirty="0">
              <a:solidFill>
                <a:schemeClr val="tx1"/>
              </a:solidFill>
            </a:endParaRPr>
          </a:p>
        </p:txBody>
      </p:sp>
      <p:sp>
        <p:nvSpPr>
          <p:cNvPr id="14" name="椭圆 13"/>
          <p:cNvSpPr/>
          <p:nvPr/>
        </p:nvSpPr>
        <p:spPr>
          <a:xfrm>
            <a:off x="5084765" y="2782235"/>
            <a:ext cx="2460811" cy="1961038"/>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smtClean="0">
              <a:solidFill>
                <a:srgbClr val="FF0000"/>
              </a:solidFill>
            </a:endParaRPr>
          </a:p>
          <a:p>
            <a:pPr algn="ctr"/>
            <a:r>
              <a:rPr lang="en-US" altLang="zh-CN" sz="2400" b="1" dirty="0" smtClean="0">
                <a:solidFill>
                  <a:srgbClr val="FF0000"/>
                </a:solidFill>
              </a:rPr>
              <a:t>an  </a:t>
            </a:r>
            <a:r>
              <a:rPr lang="en-US" altLang="zh-CN" sz="2400" b="1" dirty="0">
                <a:solidFill>
                  <a:srgbClr val="FF0000"/>
                </a:solidFill>
              </a:rPr>
              <a:t>important </a:t>
            </a:r>
            <a:endParaRPr lang="en-US" altLang="zh-CN" sz="2400" b="1" dirty="0">
              <a:solidFill>
                <a:srgbClr val="FF0000"/>
              </a:solidFill>
            </a:endParaRPr>
          </a:p>
          <a:p>
            <a:pPr algn="ctr"/>
            <a:r>
              <a:rPr lang="en-US" altLang="zh-CN" sz="2400" b="1" dirty="0" smtClean="0">
                <a:solidFill>
                  <a:srgbClr val="FF0000"/>
                </a:solidFill>
              </a:rPr>
              <a:t>event</a:t>
            </a:r>
            <a:endParaRPr lang="zh-CN" altLang="en-US" sz="2400" b="1" dirty="0">
              <a:solidFill>
                <a:srgbClr val="FF0000"/>
              </a:solidFill>
            </a:endParaRPr>
          </a:p>
          <a:p>
            <a:pPr algn="ctr"/>
            <a:endParaRPr lang="zh-CN" altLang="en-US" sz="2400" b="1" dirty="0"/>
          </a:p>
        </p:txBody>
      </p:sp>
      <p:pic>
        <p:nvPicPr>
          <p:cNvPr id="19" name="Picture 4" descr="99 家长不知道的语言学习的捷径 推广 "/>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750" b="27187" l="46000" r="56200"/>
                    </a14:imgEffect>
                  </a14:imgLayer>
                </a14:imgProps>
              </a:ext>
              <a:ext uri="{28A0092B-C50C-407E-A947-70E740481C1C}">
                <a14:useLocalDpi xmlns:a14="http://schemas.microsoft.com/office/drawing/2010/main" val="0"/>
              </a:ext>
            </a:extLst>
          </a:blip>
          <a:srcRect l="45987" t="1064" r="42637" b="69891"/>
          <a:stretch>
            <a:fillRect/>
          </a:stretch>
        </p:blipFill>
        <p:spPr bwMode="auto">
          <a:xfrm rot="1846093">
            <a:off x="9522638" y="1387315"/>
            <a:ext cx="806823" cy="13400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99 家长不知道的语言学习的捷径 推广 "/>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69" b="27205" l="47125" r="56225"/>
                    </a14:imgEffect>
                  </a14:imgLayer>
                </a14:imgProps>
              </a:ext>
              <a:ext uri="{28A0092B-C50C-407E-A947-70E740481C1C}">
                <a14:useLocalDpi xmlns:a14="http://schemas.microsoft.com/office/drawing/2010/main" val="0"/>
              </a:ext>
            </a:extLst>
          </a:blip>
          <a:srcRect l="45987" t="1064" r="42637" b="69891"/>
          <a:stretch>
            <a:fillRect/>
          </a:stretch>
        </p:blipFill>
        <p:spPr bwMode="auto">
          <a:xfrm rot="7294119">
            <a:off x="9429970" y="3782717"/>
            <a:ext cx="806823" cy="1340028"/>
          </a:xfrm>
          <a:prstGeom prst="rect">
            <a:avLst/>
          </a:prstGeom>
          <a:noFill/>
          <a:extLst>
            <a:ext uri="{909E8E84-426E-40DD-AFC4-6F175D3DCCD1}">
              <a14:hiddenFill xmlns:a14="http://schemas.microsoft.com/office/drawing/2010/main">
                <a:solidFill>
                  <a:srgbClr val="FFFFFF"/>
                </a:solidFill>
              </a14:hiddenFill>
            </a:ext>
          </a:extLst>
        </p:spPr>
      </p:pic>
      <p:sp>
        <p:nvSpPr>
          <p:cNvPr id="20" name="圆角矩形 19"/>
          <p:cNvSpPr/>
          <p:nvPr/>
        </p:nvSpPr>
        <p:spPr>
          <a:xfrm>
            <a:off x="8668872" y="2549617"/>
            <a:ext cx="2329022" cy="14178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chemeClr val="tx1"/>
              </a:solidFill>
            </a:endParaRPr>
          </a:p>
          <a:p>
            <a:r>
              <a:rPr lang="en-US" altLang="zh-CN" sz="2400" b="1" dirty="0" smtClean="0">
                <a:solidFill>
                  <a:schemeClr val="tx1"/>
                </a:solidFill>
              </a:rPr>
              <a:t>I </a:t>
            </a:r>
            <a:r>
              <a:rPr lang="en-US" altLang="zh-CN" sz="2400" b="1" dirty="0">
                <a:solidFill>
                  <a:schemeClr val="tx1"/>
                </a:solidFill>
              </a:rPr>
              <a:t>had an imagination of joining the school choir </a:t>
            </a:r>
            <a:endParaRPr lang="en-US" altLang="zh-CN" sz="2400" b="1" dirty="0" smtClean="0">
              <a:solidFill>
                <a:schemeClr val="tx1"/>
              </a:solidFill>
            </a:endParaRPr>
          </a:p>
          <a:p>
            <a:pPr algn="ctr"/>
            <a:endParaRPr lang="zh-CN" altLang="en-US" sz="2400" dirty="0">
              <a:solidFill>
                <a:schemeClr val="tx1"/>
              </a:solidFill>
            </a:endParaRPr>
          </a:p>
        </p:txBody>
      </p:sp>
      <p:pic>
        <p:nvPicPr>
          <p:cNvPr id="23" name="Picture 4" descr="99 家长不知道的语言学习的捷径 推广 "/>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69" b="27205" l="47125" r="56225"/>
                    </a14:imgEffect>
                  </a14:imgLayer>
                </a14:imgProps>
              </a:ext>
              <a:ext uri="{28A0092B-C50C-407E-A947-70E740481C1C}">
                <a14:useLocalDpi xmlns:a14="http://schemas.microsoft.com/office/drawing/2010/main" val="0"/>
              </a:ext>
            </a:extLst>
          </a:blip>
          <a:srcRect l="45987" t="1064" r="42637" b="69891"/>
          <a:stretch>
            <a:fillRect/>
          </a:stretch>
        </p:blipFill>
        <p:spPr bwMode="auto">
          <a:xfrm rot="10569076">
            <a:off x="6801907" y="5172775"/>
            <a:ext cx="806823" cy="1340028"/>
          </a:xfrm>
          <a:prstGeom prst="rect">
            <a:avLst/>
          </a:prstGeom>
          <a:noFill/>
          <a:extLst>
            <a:ext uri="{909E8E84-426E-40DD-AFC4-6F175D3DCCD1}">
              <a14:hiddenFill xmlns:a14="http://schemas.microsoft.com/office/drawing/2010/main">
                <a:solidFill>
                  <a:srgbClr val="FFFFFF"/>
                </a:solidFill>
              </a14:hiddenFill>
            </a:ext>
          </a:extLst>
        </p:spPr>
      </p:pic>
      <p:sp>
        <p:nvSpPr>
          <p:cNvPr id="22" name="圆角矩形 21"/>
          <p:cNvSpPr/>
          <p:nvPr/>
        </p:nvSpPr>
        <p:spPr>
          <a:xfrm>
            <a:off x="7608330" y="4849176"/>
            <a:ext cx="3601668" cy="14178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chemeClr val="tx1"/>
              </a:solidFill>
            </a:endParaRPr>
          </a:p>
          <a:p>
            <a:r>
              <a:rPr lang="en-US" altLang="zh-CN" sz="2400" b="1" dirty="0">
                <a:solidFill>
                  <a:schemeClr val="tx1"/>
                </a:solidFill>
              </a:rPr>
              <a:t>Mrs. Smith encouraged me </a:t>
            </a:r>
            <a:r>
              <a:rPr lang="en-US" altLang="zh-CN" sz="2400" b="1" dirty="0" smtClean="0">
                <a:solidFill>
                  <a:schemeClr val="tx1"/>
                </a:solidFill>
              </a:rPr>
              <a:t>to rejoin her class and practice more to join the </a:t>
            </a:r>
            <a:r>
              <a:rPr lang="en-US" altLang="zh-CN" sz="2400" b="1" dirty="0">
                <a:solidFill>
                  <a:schemeClr val="tx1"/>
                </a:solidFill>
              </a:rPr>
              <a:t>school choir </a:t>
            </a:r>
            <a:endParaRPr lang="en-US" altLang="zh-CN" sz="2400" b="1" dirty="0" smtClean="0">
              <a:solidFill>
                <a:schemeClr val="tx1"/>
              </a:solidFill>
            </a:endParaRPr>
          </a:p>
          <a:p>
            <a:pPr algn="ctr"/>
            <a:endParaRPr lang="zh-CN" altLang="en-US" sz="2400" dirty="0">
              <a:solidFill>
                <a:schemeClr val="tx1"/>
              </a:solidFill>
            </a:endParaRPr>
          </a:p>
        </p:txBody>
      </p:sp>
      <p:pic>
        <p:nvPicPr>
          <p:cNvPr id="27" name="Picture 4" descr="99 家长不知道的语言学习的捷径 推广 "/>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69" b="27205" l="47125" r="56225"/>
                    </a14:imgEffect>
                  </a14:imgLayer>
                </a14:imgProps>
              </a:ext>
              <a:ext uri="{28A0092B-C50C-407E-A947-70E740481C1C}">
                <a14:useLocalDpi xmlns:a14="http://schemas.microsoft.com/office/drawing/2010/main" val="0"/>
              </a:ext>
            </a:extLst>
          </a:blip>
          <a:srcRect l="45987" t="1064" r="42637" b="69891"/>
          <a:stretch>
            <a:fillRect/>
          </a:stretch>
        </p:blipFill>
        <p:spPr bwMode="auto">
          <a:xfrm rot="13504606">
            <a:off x="3782212" y="5296735"/>
            <a:ext cx="806823" cy="1340028"/>
          </a:xfrm>
          <a:prstGeom prst="rect">
            <a:avLst/>
          </a:prstGeom>
          <a:noFill/>
          <a:extLst>
            <a:ext uri="{909E8E84-426E-40DD-AFC4-6F175D3DCCD1}">
              <a14:hiddenFill xmlns:a14="http://schemas.microsoft.com/office/drawing/2010/main">
                <a:solidFill>
                  <a:srgbClr val="FFFFFF"/>
                </a:solidFill>
              </a14:hiddenFill>
            </a:ext>
          </a:extLst>
        </p:spPr>
      </p:pic>
      <p:sp>
        <p:nvSpPr>
          <p:cNvPr id="24" name="圆角矩形 23"/>
          <p:cNvSpPr/>
          <p:nvPr/>
        </p:nvSpPr>
        <p:spPr>
          <a:xfrm>
            <a:off x="4733363" y="5589590"/>
            <a:ext cx="2126073" cy="8825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chemeClr val="tx1"/>
              </a:solidFill>
            </a:endParaRPr>
          </a:p>
          <a:p>
            <a:pPr defTabSz="457200"/>
            <a:r>
              <a:rPr lang="en-US" altLang="zh-CN" sz="2400" b="1" dirty="0">
                <a:solidFill>
                  <a:prstClr val="black"/>
                </a:solidFill>
                <a:latin typeface="Times New Roman" panose="02020603050405020304" pitchFamily="18" charset="0"/>
                <a:cs typeface="Times New Roman" panose="02020603050405020304" pitchFamily="18" charset="0"/>
              </a:rPr>
              <a:t>Carrie laughed at me.</a:t>
            </a:r>
            <a:endParaRPr lang="zh-CN" altLang="en-US" sz="2400" b="1" dirty="0">
              <a:solidFill>
                <a:prstClr val="black"/>
              </a:solidFill>
              <a:latin typeface="Times New Roman" panose="02020603050405020304" pitchFamily="18" charset="0"/>
              <a:cs typeface="Times New Roman" panose="02020603050405020304" pitchFamily="18" charset="0"/>
            </a:endParaRPr>
          </a:p>
          <a:p>
            <a:pPr algn="ctr"/>
            <a:endParaRPr lang="zh-CN" altLang="en-US" sz="2400" dirty="0">
              <a:solidFill>
                <a:schemeClr val="tx1"/>
              </a:solidFill>
            </a:endParaRPr>
          </a:p>
        </p:txBody>
      </p:sp>
      <p:pic>
        <p:nvPicPr>
          <p:cNvPr id="29" name="Picture 4" descr="99 家长不知道的语言学习的捷径 推广 "/>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69" b="27205" l="47125" r="56225"/>
                    </a14:imgEffect>
                  </a14:imgLayer>
                </a14:imgProps>
              </a:ext>
              <a:ext uri="{28A0092B-C50C-407E-A947-70E740481C1C}">
                <a14:useLocalDpi xmlns:a14="http://schemas.microsoft.com/office/drawing/2010/main" val="0"/>
              </a:ext>
            </a:extLst>
          </a:blip>
          <a:srcRect l="45987" t="1064" r="42637" b="69891"/>
          <a:stretch>
            <a:fillRect/>
          </a:stretch>
        </p:blipFill>
        <p:spPr bwMode="auto">
          <a:xfrm rot="15557228">
            <a:off x="2386225" y="3638224"/>
            <a:ext cx="790131" cy="1262927"/>
          </a:xfrm>
          <a:prstGeom prst="rect">
            <a:avLst/>
          </a:prstGeom>
          <a:noFill/>
          <a:extLst>
            <a:ext uri="{909E8E84-426E-40DD-AFC4-6F175D3DCCD1}">
              <a14:hiddenFill xmlns:a14="http://schemas.microsoft.com/office/drawing/2010/main">
                <a:solidFill>
                  <a:srgbClr val="FFFFFF"/>
                </a:solidFill>
              </a14:hiddenFill>
            </a:ext>
          </a:extLst>
        </p:spPr>
      </p:pic>
      <p:sp>
        <p:nvSpPr>
          <p:cNvPr id="28" name="圆角矩形 27"/>
          <p:cNvSpPr/>
          <p:nvPr/>
        </p:nvSpPr>
        <p:spPr>
          <a:xfrm>
            <a:off x="952563" y="4744402"/>
            <a:ext cx="2843247" cy="11501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rgbClr val="0000FF"/>
              </a:solidFill>
            </a:endParaRPr>
          </a:p>
          <a:p>
            <a:pPr defTabSz="457200"/>
            <a:r>
              <a:rPr lang="en-US" altLang="zh-CN" sz="2400" b="1" dirty="0" smtClean="0">
                <a:solidFill>
                  <a:srgbClr val="0000FF"/>
                </a:solidFill>
                <a:latin typeface="Times New Roman" panose="02020603050405020304" pitchFamily="18" charset="0"/>
                <a:cs typeface="Times New Roman" panose="02020603050405020304" pitchFamily="18" charset="0"/>
              </a:rPr>
              <a:t>I </a:t>
            </a:r>
            <a:r>
              <a:rPr lang="en-US" altLang="zh-CN" sz="2400" b="1" dirty="0">
                <a:solidFill>
                  <a:srgbClr val="0000FF"/>
                </a:solidFill>
                <a:latin typeface="Times New Roman" panose="02020603050405020304" pitchFamily="18" charset="0"/>
                <a:cs typeface="Times New Roman" panose="02020603050405020304" pitchFamily="18" charset="0"/>
              </a:rPr>
              <a:t>felt </a:t>
            </a:r>
            <a:r>
              <a:rPr lang="en-US" altLang="zh-CN" sz="2400" b="1" dirty="0" smtClean="0">
                <a:solidFill>
                  <a:srgbClr val="0000FF"/>
                </a:solidFill>
                <a:latin typeface="Times New Roman" panose="02020603050405020304" pitchFamily="18" charset="0"/>
                <a:cs typeface="Times New Roman" panose="02020603050405020304" pitchFamily="18" charset="0"/>
              </a:rPr>
              <a:t>angry and decided to prove myself.</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lgn="ctr"/>
            <a:endParaRPr lang="zh-CN" altLang="en-US" sz="2400" dirty="0">
              <a:solidFill>
                <a:srgbClr val="0000FF"/>
              </a:solidFill>
            </a:endParaRPr>
          </a:p>
        </p:txBody>
      </p:sp>
      <p:sp>
        <p:nvSpPr>
          <p:cNvPr id="30" name="圆角矩形 29"/>
          <p:cNvSpPr/>
          <p:nvPr/>
        </p:nvSpPr>
        <p:spPr>
          <a:xfrm>
            <a:off x="863042" y="2782235"/>
            <a:ext cx="2907670" cy="11477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b="1" dirty="0" smtClean="0">
              <a:solidFill>
                <a:srgbClr val="0000FF"/>
              </a:solidFill>
            </a:endParaRPr>
          </a:p>
          <a:p>
            <a:pPr defTabSz="457200"/>
            <a:r>
              <a:rPr lang="en-US" altLang="zh-CN" sz="2400" b="1" dirty="0" smtClean="0">
                <a:solidFill>
                  <a:srgbClr val="0000FF"/>
                </a:solidFill>
                <a:latin typeface="Times New Roman" panose="02020603050405020304" pitchFamily="18" charset="0"/>
                <a:cs typeface="Times New Roman" panose="02020603050405020304" pitchFamily="18" charset="0"/>
              </a:rPr>
              <a:t>With perseverance and efforts, I made it.</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lgn="ctr"/>
            <a:endParaRPr lang="zh-CN" altLang="en-US" sz="2400" dirty="0">
              <a:solidFill>
                <a:srgbClr val="0000FF"/>
              </a:solidFill>
            </a:endParaRPr>
          </a:p>
        </p:txBody>
      </p:sp>
      <p:grpSp>
        <p:nvGrpSpPr>
          <p:cNvPr id="34" name="组合 33"/>
          <p:cNvGrpSpPr/>
          <p:nvPr/>
        </p:nvGrpSpPr>
        <p:grpSpPr>
          <a:xfrm>
            <a:off x="3949332" y="2184555"/>
            <a:ext cx="4731676" cy="3319127"/>
            <a:chOff x="2996367" y="2065051"/>
            <a:chExt cx="4731676" cy="3322736"/>
          </a:xfrm>
        </p:grpSpPr>
        <p:grpSp>
          <p:nvGrpSpPr>
            <p:cNvPr id="35" name="组合 34"/>
            <p:cNvGrpSpPr/>
            <p:nvPr/>
          </p:nvGrpSpPr>
          <p:grpSpPr>
            <a:xfrm>
              <a:off x="2996367" y="2065051"/>
              <a:ext cx="4731676" cy="1413950"/>
              <a:chOff x="2996367" y="2065051"/>
              <a:chExt cx="4731676" cy="1413950"/>
            </a:xfrm>
          </p:grpSpPr>
          <p:cxnSp>
            <p:nvCxnSpPr>
              <p:cNvPr id="38" name="直接连接符 37"/>
              <p:cNvCxnSpPr>
                <a:endCxn id="14" idx="7"/>
              </p:cNvCxnSpPr>
              <p:nvPr/>
            </p:nvCxnSpPr>
            <p:spPr>
              <a:xfrm flipH="1">
                <a:off x="6244370" y="2065051"/>
                <a:ext cx="456746" cy="83406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996367" y="3479001"/>
                <a:ext cx="114756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604747" y="3352802"/>
                <a:ext cx="1123296" cy="0"/>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36" name="直接连接符 35"/>
            <p:cNvCxnSpPr/>
            <p:nvPr/>
          </p:nvCxnSpPr>
          <p:spPr>
            <a:xfrm flipV="1">
              <a:off x="5448299" y="4572001"/>
              <a:ext cx="0" cy="81578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44" name="直接连接符 43"/>
          <p:cNvCxnSpPr/>
          <p:nvPr/>
        </p:nvCxnSpPr>
        <p:spPr>
          <a:xfrm>
            <a:off x="7412333" y="4354971"/>
            <a:ext cx="1018973" cy="4942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4383740" y="4410756"/>
            <a:ext cx="995084" cy="6100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510980" y="2361890"/>
            <a:ext cx="867844" cy="706626"/>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22" grpId="0" animBg="1"/>
      <p:bldP spid="24" grpId="0" animBg="1"/>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剪去对角的矩形 5"/>
          <p:cNvSpPr/>
          <p:nvPr/>
        </p:nvSpPr>
        <p:spPr>
          <a:xfrm>
            <a:off x="1047007" y="1216720"/>
            <a:ext cx="5006036" cy="2506091"/>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4000" dirty="0" smtClean="0">
                <a:solidFill>
                  <a:srgbClr val="FFFFFF"/>
                </a:solidFill>
                <a:ea typeface="微软雅黑" panose="020B0503020204020204" charset="-122"/>
              </a:rPr>
              <a:t>构建</a:t>
            </a:r>
            <a:r>
              <a:rPr lang="zh-CN" altLang="en-US" sz="4000" dirty="0" smtClean="0">
                <a:solidFill>
                  <a:srgbClr val="FFFFFF"/>
                </a:solidFill>
                <a:latin typeface="Arial" panose="020B0604020202020204"/>
                <a:ea typeface="微软雅黑" panose="020B0503020204020204" charset="-122"/>
              </a:rPr>
              <a:t>小情节</a:t>
            </a:r>
            <a:endParaRPr kumimoji="0" lang="en-US" altLang="zh-CN"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endParaRPr>
          </a:p>
          <a:p>
            <a:pPr lvl="0">
              <a:defRPr/>
            </a:pP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展开细节</a:t>
            </a: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描写</a:t>
            </a:r>
            <a:endPar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646120" y="950930"/>
            <a:ext cx="5566593"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2052" name="Picture 4" descr="新款广场舞裙"/>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6667" l="9948" r="89529">
                        <a14:foregroundMark x1="54974" y1="66190" x2="51309" y2="96667"/>
                      </a14:backgroundRemoval>
                    </a14:imgEffect>
                    <a14:imgEffect>
                      <a14:brightnessContrast bright="7000" contrast="4000"/>
                    </a14:imgEffect>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5615080" y="564776"/>
            <a:ext cx="4187825" cy="5701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207661" y="3913094"/>
            <a:ext cx="10886163" cy="258183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4" descr="跳芭蕾的小女孩,很美很美很美很酷.... "/>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6078999" y="3198446"/>
            <a:ext cx="5859004" cy="290613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07661" y="244227"/>
            <a:ext cx="11654163" cy="1569660"/>
          </a:xfrm>
          <a:prstGeom prst="rect">
            <a:avLst/>
          </a:prstGeom>
          <a:noFill/>
        </p:spPr>
        <p:txBody>
          <a:bodyPr wrap="square">
            <a:spAutoFit/>
          </a:bodyPr>
          <a:lstStyle/>
          <a:p>
            <a:r>
              <a:rPr lang="en-US" altLang="zh-CN" sz="3200" dirty="0" smtClean="0"/>
              <a:t>Para.1 </a:t>
            </a:r>
            <a:r>
              <a:rPr lang="zh-CN" altLang="en-US" sz="3200" dirty="0" smtClean="0"/>
              <a:t>被</a:t>
            </a:r>
            <a:r>
              <a:rPr lang="en-US" altLang="zh-CN" sz="3200" dirty="0" smtClean="0"/>
              <a:t>Carrie</a:t>
            </a:r>
            <a:r>
              <a:rPr lang="zh-CN" altLang="en-US" sz="3200" dirty="0" smtClean="0"/>
              <a:t>和她的朋友嘲笑后</a:t>
            </a:r>
            <a:r>
              <a:rPr lang="en-US" altLang="zh-CN" sz="3200" dirty="0" smtClean="0"/>
              <a:t>,</a:t>
            </a:r>
            <a:r>
              <a:rPr lang="zh-CN" altLang="en-US" sz="3200" dirty="0" smtClean="0"/>
              <a:t>我的骄傲被打击</a:t>
            </a:r>
            <a:endParaRPr lang="en-US" altLang="zh-CN" sz="3200" dirty="0" smtClean="0"/>
          </a:p>
          <a:p>
            <a:endParaRPr lang="en-US" altLang="zh-CN" sz="3200" dirty="0" smtClean="0"/>
          </a:p>
          <a:p>
            <a:endParaRPr lang="en-US" altLang="zh-CN" sz="3200" dirty="0"/>
          </a:p>
        </p:txBody>
      </p:sp>
      <p:sp>
        <p:nvSpPr>
          <p:cNvPr id="4" name="矩形 3"/>
          <p:cNvSpPr/>
          <p:nvPr/>
        </p:nvSpPr>
        <p:spPr>
          <a:xfrm>
            <a:off x="385823" y="3198437"/>
            <a:ext cx="10876344" cy="523220"/>
          </a:xfrm>
          <a:prstGeom prst="rect">
            <a:avLst/>
          </a:prstGeom>
        </p:spPr>
        <p:txBody>
          <a:bodyPr wrap="square">
            <a:spAutoFit/>
          </a:bodyPr>
          <a:lstStyle/>
          <a:p>
            <a:r>
              <a:rPr lang="en-US" altLang="zh-CN" sz="2800" dirty="0">
                <a:solidFill>
                  <a:srgbClr val="002060"/>
                </a:solidFill>
              </a:rPr>
              <a:t>Paragraph </a:t>
            </a:r>
            <a:r>
              <a:rPr lang="en-US" altLang="zh-CN" sz="2800" dirty="0" smtClean="0">
                <a:solidFill>
                  <a:srgbClr val="002060"/>
                </a:solidFill>
              </a:rPr>
              <a:t>2 </a:t>
            </a:r>
            <a:r>
              <a:rPr lang="zh-CN" altLang="en-US" sz="2800" dirty="0" smtClean="0">
                <a:solidFill>
                  <a:srgbClr val="2E3033"/>
                </a:solidFill>
              </a:rPr>
              <a:t>最后</a:t>
            </a:r>
            <a:r>
              <a:rPr lang="zh-CN" altLang="en-US" sz="2800" dirty="0">
                <a:solidFill>
                  <a:srgbClr val="2E3033"/>
                </a:solidFill>
              </a:rPr>
              <a:t>，因为我的坚持和努力，我加入了学校合唱团。</a:t>
            </a:r>
            <a:endParaRPr lang="zh-CN" altLang="zh-CN" sz="2800" dirty="0">
              <a:solidFill>
                <a:srgbClr val="002060"/>
              </a:solidFill>
            </a:endParaRPr>
          </a:p>
        </p:txBody>
      </p:sp>
      <p:sp>
        <p:nvSpPr>
          <p:cNvPr id="7" name="圆角矩形 6"/>
          <p:cNvSpPr/>
          <p:nvPr/>
        </p:nvSpPr>
        <p:spPr>
          <a:xfrm>
            <a:off x="207661" y="1386005"/>
            <a:ext cx="9958315" cy="1623120"/>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85831" y="3809748"/>
            <a:ext cx="11026815" cy="2554545"/>
          </a:xfrm>
          <a:prstGeom prst="rect">
            <a:avLst/>
          </a:prstGeom>
          <a:ln>
            <a:solidFill>
              <a:schemeClr val="accent1">
                <a:lumMod val="20000"/>
                <a:lumOff val="80000"/>
              </a:schemeClr>
            </a:solidFill>
          </a:ln>
        </p:spPr>
        <p:txBody>
          <a:bodyPr wrap="square">
            <a:spAutoFit/>
          </a:bodyPr>
          <a:lstStyle/>
          <a:p>
            <a:r>
              <a:rPr lang="zh-CN" altLang="en-US" sz="3200" dirty="0">
                <a:solidFill>
                  <a:srgbClr val="C00000"/>
                </a:solidFill>
              </a:rPr>
              <a:t>小情节 </a:t>
            </a:r>
            <a:r>
              <a:rPr lang="en-US" altLang="zh-CN" sz="3200" dirty="0" smtClean="0">
                <a:solidFill>
                  <a:srgbClr val="C00000"/>
                </a:solidFill>
              </a:rPr>
              <a:t>4. My imagination came true and I was proud and excited</a:t>
            </a:r>
            <a:r>
              <a:rPr lang="en-US" altLang="zh-CN" sz="3200" dirty="0">
                <a:solidFill>
                  <a:srgbClr val="C00000"/>
                </a:solidFill>
              </a:rPr>
              <a:t>.</a:t>
            </a:r>
            <a:endParaRPr lang="en-US" altLang="zh-CN" sz="3200" dirty="0">
              <a:solidFill>
                <a:srgbClr val="C00000"/>
              </a:solidFill>
            </a:endParaRPr>
          </a:p>
          <a:p>
            <a:r>
              <a:rPr lang="zh-CN" altLang="en-US" sz="3200" dirty="0">
                <a:solidFill>
                  <a:srgbClr val="C00000"/>
                </a:solidFill>
              </a:rPr>
              <a:t>小情节 </a:t>
            </a:r>
            <a:r>
              <a:rPr lang="en-US" altLang="zh-CN" sz="3200" dirty="0" smtClean="0">
                <a:solidFill>
                  <a:srgbClr val="C00000"/>
                </a:solidFill>
              </a:rPr>
              <a:t>5. Carrie’s reaction to my admission into the school choir.</a:t>
            </a:r>
            <a:endParaRPr lang="en-US" altLang="zh-CN" sz="3200" dirty="0">
              <a:solidFill>
                <a:srgbClr val="C00000"/>
              </a:solidFill>
            </a:endParaRPr>
          </a:p>
          <a:p>
            <a:r>
              <a:rPr lang="zh-CN" altLang="en-US" sz="3200" dirty="0">
                <a:solidFill>
                  <a:srgbClr val="C00000"/>
                </a:solidFill>
              </a:rPr>
              <a:t>小情节 </a:t>
            </a:r>
            <a:r>
              <a:rPr lang="en-US" altLang="zh-CN" sz="3200" dirty="0" smtClean="0">
                <a:solidFill>
                  <a:srgbClr val="C00000"/>
                </a:solidFill>
              </a:rPr>
              <a:t>6. What I learned from this event.</a:t>
            </a:r>
            <a:endParaRPr lang="zh-CN" altLang="en-US" sz="3200" dirty="0">
              <a:solidFill>
                <a:srgbClr val="C00000"/>
              </a:solidFill>
            </a:endParaRPr>
          </a:p>
        </p:txBody>
      </p:sp>
      <p:sp>
        <p:nvSpPr>
          <p:cNvPr id="6" name="TextBox 5"/>
          <p:cNvSpPr txBox="1"/>
          <p:nvPr/>
        </p:nvSpPr>
        <p:spPr>
          <a:xfrm>
            <a:off x="9916105" y="585432"/>
            <a:ext cx="763928" cy="1089529"/>
          </a:xfrm>
          <a:prstGeom prst="rect">
            <a:avLst/>
          </a:prstGeom>
          <a:noFill/>
        </p:spPr>
        <p:txBody>
          <a:bodyPr wrap="square" rtlCol="0" anchor="ctr">
            <a:spAutoFit/>
          </a:bodyPr>
          <a:lstStyle/>
          <a:p>
            <a:pPr>
              <a:lnSpc>
                <a:spcPct val="120000"/>
              </a:lnSpc>
            </a:pPr>
            <a:r>
              <a:rPr lang="zh-CN" altLang="en-US" b="1" dirty="0" smtClean="0">
                <a:solidFill>
                  <a:srgbClr val="0000FF"/>
                </a:solidFill>
              </a:rPr>
              <a:t>快速设计情节</a:t>
            </a:r>
            <a:endParaRPr lang="zh-CN" altLang="en-US" b="1" dirty="0" smtClean="0">
              <a:solidFill>
                <a:srgbClr val="0000FF"/>
              </a:solidFill>
            </a:endParaRPr>
          </a:p>
        </p:txBody>
      </p:sp>
      <p:sp>
        <p:nvSpPr>
          <p:cNvPr id="2" name="矩形 1"/>
          <p:cNvSpPr/>
          <p:nvPr/>
        </p:nvSpPr>
        <p:spPr>
          <a:xfrm>
            <a:off x="478421" y="1452597"/>
            <a:ext cx="9961944" cy="1569660"/>
          </a:xfrm>
          <a:prstGeom prst="rect">
            <a:avLst/>
          </a:prstGeom>
        </p:spPr>
        <p:txBody>
          <a:bodyPr wrap="square">
            <a:spAutoFit/>
          </a:bodyPr>
          <a:lstStyle/>
          <a:p>
            <a:r>
              <a:rPr lang="zh-CN" altLang="en-US" sz="3200" dirty="0">
                <a:solidFill>
                  <a:srgbClr val="C00000"/>
                </a:solidFill>
              </a:rPr>
              <a:t>小情节 </a:t>
            </a:r>
            <a:r>
              <a:rPr lang="en-US" altLang="zh-CN" sz="3200" dirty="0">
                <a:solidFill>
                  <a:srgbClr val="C00000"/>
                </a:solidFill>
              </a:rPr>
              <a:t>1. I was angry and I decided to prove myself.</a:t>
            </a:r>
            <a:endParaRPr lang="en-US" altLang="zh-CN" sz="3200" dirty="0">
              <a:solidFill>
                <a:srgbClr val="C00000"/>
              </a:solidFill>
            </a:endParaRPr>
          </a:p>
          <a:p>
            <a:r>
              <a:rPr lang="zh-CN" altLang="en-US" sz="3200" dirty="0">
                <a:solidFill>
                  <a:srgbClr val="C00000"/>
                </a:solidFill>
              </a:rPr>
              <a:t>小情节 </a:t>
            </a:r>
            <a:r>
              <a:rPr lang="en-US" altLang="zh-CN" sz="3200" dirty="0">
                <a:solidFill>
                  <a:srgbClr val="C00000"/>
                </a:solidFill>
              </a:rPr>
              <a:t>2. I rejoined Mrs. Smith’s </a:t>
            </a:r>
            <a:r>
              <a:rPr lang="en-US" altLang="zh-CN" sz="3200" dirty="0" smtClean="0">
                <a:solidFill>
                  <a:srgbClr val="C00000"/>
                </a:solidFill>
              </a:rPr>
              <a:t>class and got her help. </a:t>
            </a:r>
            <a:endParaRPr lang="en-US" altLang="zh-CN" sz="3200" dirty="0">
              <a:solidFill>
                <a:srgbClr val="C00000"/>
              </a:solidFill>
            </a:endParaRPr>
          </a:p>
          <a:p>
            <a:r>
              <a:rPr lang="zh-CN" altLang="en-US" sz="3200" dirty="0">
                <a:solidFill>
                  <a:srgbClr val="C00000"/>
                </a:solidFill>
              </a:rPr>
              <a:t>小情节 </a:t>
            </a:r>
            <a:r>
              <a:rPr lang="en-US" altLang="zh-CN" sz="3200" dirty="0">
                <a:solidFill>
                  <a:srgbClr val="C00000"/>
                </a:solidFill>
              </a:rPr>
              <a:t>3. I </a:t>
            </a:r>
            <a:r>
              <a:rPr lang="en-US" altLang="zh-CN" sz="3200" dirty="0" smtClean="0">
                <a:solidFill>
                  <a:srgbClr val="C00000"/>
                </a:solidFill>
              </a:rPr>
              <a:t>began </a:t>
            </a:r>
            <a:r>
              <a:rPr lang="en-US" altLang="zh-CN" sz="3200" dirty="0">
                <a:solidFill>
                  <a:srgbClr val="C00000"/>
                </a:solidFill>
              </a:rPr>
              <a:t>to practice </a:t>
            </a:r>
            <a:r>
              <a:rPr lang="en-US" altLang="zh-CN" sz="3200" dirty="0" smtClean="0">
                <a:solidFill>
                  <a:srgbClr val="C00000"/>
                </a:solidFill>
              </a:rPr>
              <a:t>hard and made progress.  </a:t>
            </a:r>
            <a:endParaRPr lang="zh-CN" altLang="en-US" sz="3200" dirty="0">
              <a:solidFill>
                <a:srgbClr val="C00000"/>
              </a:solidFill>
            </a:endParaRPr>
          </a:p>
        </p:txBody>
      </p:sp>
      <p:pic>
        <p:nvPicPr>
          <p:cNvPr id="8" name="Picture 2" descr="如何帮学生 磨 出一篇好作文 这里有答案 丨名师微课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51575" y="40947"/>
            <a:ext cx="3213857" cy="213068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92" y="907380"/>
            <a:ext cx="12115927" cy="4967514"/>
          </a:xfrm>
          <a:prstGeom prst="rect">
            <a:avLst/>
          </a:prstGeom>
          <a:noFill/>
        </p:spPr>
        <p:txBody>
          <a:bodyPr wrap="square" rtlCol="0" anchor="ctr">
            <a:spAutoFit/>
          </a:bodyPr>
          <a:lstStyle/>
          <a:p>
            <a:pPr marL="457200" indent="-457200">
              <a:lnSpc>
                <a:spcPct val="120000"/>
              </a:lnSpc>
              <a:buAutoNum type="arabicPeriod"/>
            </a:pPr>
            <a:r>
              <a:rPr lang="zh-CN" altLang="en-US" sz="2400" b="1" dirty="0" smtClean="0">
                <a:solidFill>
                  <a:srgbClr val="2E3033"/>
                </a:solidFill>
              </a:rPr>
              <a:t>郁闷笼罩</a:t>
            </a:r>
            <a:r>
              <a:rPr lang="zh-CN" altLang="en-US" sz="2400" b="1" dirty="0">
                <a:solidFill>
                  <a:srgbClr val="2E3033"/>
                </a:solidFill>
              </a:rPr>
              <a:t>着我，我不知道该怎么办。嘉莉的话萦绕在我心头，促使</a:t>
            </a:r>
            <a:r>
              <a:rPr lang="zh-CN" altLang="en-US" sz="2400" b="1" dirty="0" smtClean="0">
                <a:solidFill>
                  <a:srgbClr val="2E3033"/>
                </a:solidFill>
              </a:rPr>
              <a:t>我</a:t>
            </a:r>
            <a:endParaRPr lang="en-US" altLang="zh-CN" sz="2400" b="1" dirty="0" smtClean="0">
              <a:solidFill>
                <a:srgbClr val="2E3033"/>
              </a:solidFill>
            </a:endParaRPr>
          </a:p>
          <a:p>
            <a:pPr>
              <a:lnSpc>
                <a:spcPct val="120000"/>
              </a:lnSpc>
            </a:pPr>
            <a:r>
              <a:rPr lang="zh-CN" altLang="en-US" sz="2400" b="1" dirty="0" smtClean="0">
                <a:solidFill>
                  <a:srgbClr val="2E3033"/>
                </a:solidFill>
              </a:rPr>
              <a:t>做出</a:t>
            </a:r>
            <a:r>
              <a:rPr lang="zh-CN" altLang="en-US" sz="2400" b="1" dirty="0">
                <a:solidFill>
                  <a:srgbClr val="2E3033"/>
                </a:solidFill>
              </a:rPr>
              <a:t>决定</a:t>
            </a:r>
            <a:r>
              <a:rPr lang="en-US" altLang="zh-CN" sz="2400" b="1" dirty="0">
                <a:solidFill>
                  <a:srgbClr val="2E3033"/>
                </a:solidFill>
              </a:rPr>
              <a:t>:“</a:t>
            </a:r>
            <a:r>
              <a:rPr lang="zh-CN" altLang="en-US" sz="2400" b="1" dirty="0">
                <a:solidFill>
                  <a:srgbClr val="2E3033"/>
                </a:solidFill>
              </a:rPr>
              <a:t>我必须重新参加舞蹈课。</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Depression __________me, I didn’t know what to </a:t>
            </a:r>
            <a:r>
              <a:rPr lang="en-US" altLang="zh-CN" sz="2400" b="1" dirty="0">
                <a:solidFill>
                  <a:schemeClr val="tx1">
                    <a:lumMod val="75000"/>
                    <a:lumOff val="25000"/>
                  </a:schemeClr>
                </a:solidFill>
              </a:rPr>
              <a:t>do . </a:t>
            </a:r>
            <a:r>
              <a:rPr lang="en-US" altLang="zh-CN" sz="2400" b="1" dirty="0" smtClean="0">
                <a:solidFill>
                  <a:schemeClr val="tx1">
                    <a:lumMod val="75000"/>
                    <a:lumOff val="25000"/>
                  </a:schemeClr>
                </a:solidFill>
              </a:rPr>
              <a:t>Carrie’s  </a:t>
            </a:r>
            <a:r>
              <a:rPr lang="en-US" altLang="zh-CN" sz="2400" b="1" dirty="0">
                <a:solidFill>
                  <a:schemeClr val="tx1">
                    <a:lumMod val="75000"/>
                    <a:lumOff val="25000"/>
                  </a:schemeClr>
                </a:solidFill>
              </a:rPr>
              <a:t>words </a:t>
            </a:r>
            <a:r>
              <a:rPr lang="en-US" altLang="zh-CN" sz="2400" b="1" dirty="0" smtClean="0">
                <a:solidFill>
                  <a:schemeClr val="tx1">
                    <a:lumMod val="75000"/>
                    <a:lumOff val="25000"/>
                  </a:schemeClr>
                </a:solidFill>
              </a:rPr>
              <a:t>_______</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me</a:t>
            </a:r>
            <a:r>
              <a:rPr lang="en-US" altLang="zh-CN" sz="2400" b="1" dirty="0">
                <a:solidFill>
                  <a:schemeClr val="tx1">
                    <a:lumMod val="75000"/>
                    <a:lumOff val="25000"/>
                  </a:schemeClr>
                </a:solidFill>
              </a:rPr>
              <a:t>, </a:t>
            </a:r>
            <a:r>
              <a:rPr lang="en-US" altLang="zh-CN" sz="2400" b="1" dirty="0" smtClean="0">
                <a:solidFill>
                  <a:schemeClr val="tx1">
                    <a:lumMod val="75000"/>
                    <a:lumOff val="25000"/>
                  </a:schemeClr>
                </a:solidFill>
              </a:rPr>
              <a:t>_____________________________</a:t>
            </a:r>
            <a:r>
              <a:rPr lang="zh-CN" altLang="en-US" sz="2400" b="1" dirty="0" smtClean="0">
                <a:solidFill>
                  <a:schemeClr val="tx1">
                    <a:lumMod val="75000"/>
                    <a:lumOff val="25000"/>
                  </a:schemeClr>
                </a:solidFill>
              </a:rPr>
              <a:t>：“</a:t>
            </a:r>
            <a:r>
              <a:rPr lang="en-US" altLang="zh-CN" sz="2400" b="1" dirty="0" smtClean="0">
                <a:solidFill>
                  <a:schemeClr val="tx1">
                    <a:lumMod val="75000"/>
                    <a:lumOff val="25000"/>
                  </a:schemeClr>
                </a:solidFill>
              </a:rPr>
              <a:t>I must rejoin the dance class.</a:t>
            </a:r>
            <a:r>
              <a:rPr lang="zh-CN" altLang="en-US"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2. </a:t>
            </a:r>
            <a:r>
              <a:rPr lang="zh-CN" altLang="en-US" sz="2400" b="1" dirty="0" smtClean="0">
                <a:solidFill>
                  <a:srgbClr val="2E3033"/>
                </a:solidFill>
              </a:rPr>
              <a:t>我</a:t>
            </a:r>
            <a:r>
              <a:rPr lang="zh-CN" altLang="en-US" sz="2400" b="1" dirty="0">
                <a:solidFill>
                  <a:srgbClr val="2E3033"/>
                </a:solidFill>
              </a:rPr>
              <a:t>咬紧牙关，握紧拳头，心中闪现出</a:t>
            </a:r>
            <a:r>
              <a:rPr lang="zh-CN" altLang="en-US" sz="2400" b="1" dirty="0" smtClean="0">
                <a:solidFill>
                  <a:srgbClr val="2E3033"/>
                </a:solidFill>
              </a:rPr>
              <a:t>一丝</a:t>
            </a:r>
            <a:r>
              <a:rPr lang="zh-CN" altLang="en-US" sz="2400" b="1" dirty="0">
                <a:solidFill>
                  <a:srgbClr val="2E3033"/>
                </a:solidFill>
              </a:rPr>
              <a:t>愤怒</a:t>
            </a:r>
            <a:r>
              <a:rPr lang="zh-CN" altLang="en-US" sz="2400" b="1" dirty="0" smtClean="0">
                <a:solidFill>
                  <a:srgbClr val="2E3033"/>
                </a:solidFill>
              </a:rPr>
              <a:t>夹杂</a:t>
            </a:r>
            <a:r>
              <a:rPr lang="zh-CN" altLang="en-US" sz="2400" b="1" dirty="0">
                <a:solidFill>
                  <a:srgbClr val="2E3033"/>
                </a:solidFill>
              </a:rPr>
              <a:t>着</a:t>
            </a:r>
            <a:r>
              <a:rPr lang="zh-CN" altLang="en-US" sz="2400" b="1" dirty="0" smtClean="0">
                <a:solidFill>
                  <a:srgbClr val="2E3033"/>
                </a:solidFill>
              </a:rPr>
              <a:t>灵感。</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 I was conquered by a flicker of anger mingled with inspiration.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3. </a:t>
            </a:r>
            <a:r>
              <a:rPr lang="zh-CN" altLang="en-US" sz="2400" b="1" dirty="0" smtClean="0">
                <a:solidFill>
                  <a:srgbClr val="2E3033"/>
                </a:solidFill>
              </a:rPr>
              <a:t>一眨眼</a:t>
            </a:r>
            <a:r>
              <a:rPr lang="zh-CN" altLang="en-US" sz="2400" b="1" dirty="0">
                <a:solidFill>
                  <a:srgbClr val="2E3033"/>
                </a:solidFill>
              </a:rPr>
              <a:t>的功夫，我就下定决心要毫不犹豫地加入学校合唱团</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 I made a determination that I must join in the school choir_________________________________.</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endParaRPr lang="en-US" altLang="zh-CN" sz="2400" b="1" dirty="0" smtClean="0">
              <a:solidFill>
                <a:schemeClr val="tx1">
                  <a:lumMod val="75000"/>
                  <a:lumOff val="25000"/>
                </a:schemeClr>
              </a:solidFill>
            </a:endParaRPr>
          </a:p>
        </p:txBody>
      </p:sp>
      <p:sp>
        <p:nvSpPr>
          <p:cNvPr id="2" name="矩形 1"/>
          <p:cNvSpPr/>
          <p:nvPr/>
        </p:nvSpPr>
        <p:spPr>
          <a:xfrm>
            <a:off x="76075" y="196726"/>
            <a:ext cx="9666044" cy="523220"/>
          </a:xfrm>
          <a:prstGeom prst="rect">
            <a:avLst/>
          </a:prstGeom>
        </p:spPr>
        <p:txBody>
          <a:bodyPr wrap="none">
            <a:spAutoFit/>
          </a:bodyPr>
          <a:lstStyle/>
          <a:p>
            <a:pPr lvl="0">
              <a:defRPr/>
            </a:pPr>
            <a:r>
              <a:rPr lang="zh-CN" altLang="en-US" sz="2800" b="1" dirty="0">
                <a:solidFill>
                  <a:srgbClr val="C00000"/>
                </a:solidFill>
                <a:ea typeface="微软雅黑" panose="020B0503020204020204" charset="-122"/>
              </a:rPr>
              <a:t>细节</a:t>
            </a:r>
            <a:r>
              <a:rPr lang="zh-CN" altLang="en-US" sz="2800" b="1" dirty="0" smtClean="0">
                <a:solidFill>
                  <a:srgbClr val="C00000"/>
                </a:solidFill>
                <a:ea typeface="微软雅黑" panose="020B0503020204020204" charset="-122"/>
              </a:rPr>
              <a:t>描写</a:t>
            </a:r>
            <a:r>
              <a:rPr lang="en-US" altLang="zh-CN" sz="2800" b="1" dirty="0" smtClean="0">
                <a:solidFill>
                  <a:srgbClr val="C00000"/>
                </a:solidFill>
                <a:ea typeface="微软雅黑" panose="020B0503020204020204" charset="-122"/>
              </a:rPr>
              <a:t>: </a:t>
            </a:r>
            <a:r>
              <a:rPr lang="zh-CN" altLang="en-US" sz="2800" b="1" dirty="0" smtClean="0">
                <a:solidFill>
                  <a:srgbClr val="C00000"/>
                </a:solidFill>
                <a:ea typeface="微软雅黑" panose="020B0503020204020204" charset="-122"/>
              </a:rPr>
              <a:t>小</a:t>
            </a:r>
            <a:r>
              <a:rPr lang="zh-CN" altLang="en-US" sz="2800" b="1" dirty="0">
                <a:solidFill>
                  <a:srgbClr val="C00000"/>
                </a:solidFill>
                <a:ea typeface="微软雅黑" panose="020B0503020204020204" charset="-122"/>
              </a:rPr>
              <a:t>情节 </a:t>
            </a:r>
            <a:r>
              <a:rPr lang="en-US" altLang="zh-CN" sz="2800" b="1" dirty="0">
                <a:solidFill>
                  <a:srgbClr val="C00000"/>
                </a:solidFill>
                <a:ea typeface="微软雅黑" panose="020B0503020204020204" charset="-122"/>
              </a:rPr>
              <a:t>1. I was angry and I decided to prove myself</a:t>
            </a:r>
            <a:r>
              <a:rPr lang="en-US" altLang="zh-CN" sz="2800" b="1" dirty="0" smtClean="0">
                <a:solidFill>
                  <a:srgbClr val="C00000"/>
                </a:solidFill>
                <a:ea typeface="微软雅黑" panose="020B0503020204020204" charset="-122"/>
              </a:rPr>
              <a:t>.</a:t>
            </a:r>
            <a:endParaRPr lang="en-US" altLang="zh-CN" sz="2800" b="1" dirty="0">
              <a:solidFill>
                <a:srgbClr val="C00000"/>
              </a:solidFill>
              <a:ea typeface="微软雅黑" panose="020B0503020204020204" charset="-122"/>
            </a:endParaRPr>
          </a:p>
        </p:txBody>
      </p:sp>
      <p:sp>
        <p:nvSpPr>
          <p:cNvPr id="5" name="矩形 4"/>
          <p:cNvSpPr/>
          <p:nvPr/>
        </p:nvSpPr>
        <p:spPr>
          <a:xfrm>
            <a:off x="1792118" y="1845857"/>
            <a:ext cx="1659429" cy="461665"/>
          </a:xfrm>
          <a:prstGeom prst="rect">
            <a:avLst/>
          </a:prstGeom>
        </p:spPr>
        <p:txBody>
          <a:bodyPr wrap="none">
            <a:spAutoFit/>
          </a:bodyPr>
          <a:lstStyle/>
          <a:p>
            <a:r>
              <a:rPr lang="en-US" altLang="zh-CN" sz="2400" b="1" dirty="0" smtClean="0">
                <a:solidFill>
                  <a:srgbClr val="C00000"/>
                </a:solidFill>
              </a:rPr>
              <a:t>enveloping</a:t>
            </a:r>
            <a:endParaRPr lang="zh-CN" altLang="en-US" sz="2400" b="1" dirty="0">
              <a:solidFill>
                <a:srgbClr val="C00000"/>
              </a:solidFill>
            </a:endParaRPr>
          </a:p>
        </p:txBody>
      </p:sp>
      <p:sp>
        <p:nvSpPr>
          <p:cNvPr id="6" name="矩形 5"/>
          <p:cNvSpPr/>
          <p:nvPr/>
        </p:nvSpPr>
        <p:spPr>
          <a:xfrm>
            <a:off x="9263760" y="1862915"/>
            <a:ext cx="1281120" cy="461665"/>
          </a:xfrm>
          <a:prstGeom prst="rect">
            <a:avLst/>
          </a:prstGeom>
        </p:spPr>
        <p:txBody>
          <a:bodyPr wrap="none">
            <a:spAutoFit/>
          </a:bodyPr>
          <a:lstStyle/>
          <a:p>
            <a:r>
              <a:rPr lang="en-US" altLang="zh-CN" sz="2400" b="1" dirty="0">
                <a:solidFill>
                  <a:srgbClr val="C00000"/>
                </a:solidFill>
              </a:rPr>
              <a:t>haunted</a:t>
            </a:r>
            <a:endParaRPr lang="zh-CN" altLang="en-US" sz="2400" b="1" dirty="0">
              <a:solidFill>
                <a:srgbClr val="C00000"/>
              </a:solidFill>
            </a:endParaRPr>
          </a:p>
        </p:txBody>
      </p:sp>
      <p:sp>
        <p:nvSpPr>
          <p:cNvPr id="7" name="矩形 6"/>
          <p:cNvSpPr/>
          <p:nvPr/>
        </p:nvSpPr>
        <p:spPr>
          <a:xfrm>
            <a:off x="993908" y="2307536"/>
            <a:ext cx="4120039" cy="461665"/>
          </a:xfrm>
          <a:prstGeom prst="rect">
            <a:avLst/>
          </a:prstGeom>
        </p:spPr>
        <p:txBody>
          <a:bodyPr wrap="none">
            <a:spAutoFit/>
          </a:bodyPr>
          <a:lstStyle/>
          <a:p>
            <a:r>
              <a:rPr lang="en-US" altLang="zh-CN" sz="2400" b="1" dirty="0">
                <a:solidFill>
                  <a:srgbClr val="C00000"/>
                </a:solidFill>
              </a:rPr>
              <a:t>urging me to make a decision </a:t>
            </a:r>
            <a:endParaRPr lang="zh-CN" altLang="en-US" sz="2400" b="1" dirty="0">
              <a:solidFill>
                <a:srgbClr val="C00000"/>
              </a:solidFill>
            </a:endParaRPr>
          </a:p>
        </p:txBody>
      </p:sp>
      <p:sp>
        <p:nvSpPr>
          <p:cNvPr id="8" name="矩形 7"/>
          <p:cNvSpPr/>
          <p:nvPr/>
        </p:nvSpPr>
        <p:spPr>
          <a:xfrm>
            <a:off x="300868" y="3160318"/>
            <a:ext cx="5458546" cy="461665"/>
          </a:xfrm>
          <a:prstGeom prst="rect">
            <a:avLst/>
          </a:prstGeom>
        </p:spPr>
        <p:txBody>
          <a:bodyPr wrap="none">
            <a:spAutoFit/>
          </a:bodyPr>
          <a:lstStyle/>
          <a:p>
            <a:r>
              <a:rPr lang="en-US" altLang="zh-CN" sz="2400" b="1" dirty="0" smtClean="0">
                <a:solidFill>
                  <a:srgbClr val="C00000"/>
                </a:solidFill>
              </a:rPr>
              <a:t>Gritting my teeth and clenching my fists</a:t>
            </a:r>
            <a:endParaRPr lang="zh-CN" altLang="en-US" sz="2400" b="1" dirty="0">
              <a:solidFill>
                <a:srgbClr val="C00000"/>
              </a:solidFill>
            </a:endParaRPr>
          </a:p>
        </p:txBody>
      </p:sp>
      <p:sp>
        <p:nvSpPr>
          <p:cNvPr id="9" name="矩形 8"/>
          <p:cNvSpPr/>
          <p:nvPr/>
        </p:nvSpPr>
        <p:spPr>
          <a:xfrm>
            <a:off x="676061" y="4471938"/>
            <a:ext cx="2651688" cy="461665"/>
          </a:xfrm>
          <a:prstGeom prst="rect">
            <a:avLst/>
          </a:prstGeom>
        </p:spPr>
        <p:txBody>
          <a:bodyPr wrap="none">
            <a:spAutoFit/>
          </a:bodyPr>
          <a:lstStyle/>
          <a:p>
            <a:r>
              <a:rPr lang="en-US" altLang="zh-CN" sz="2400" b="1" dirty="0">
                <a:solidFill>
                  <a:srgbClr val="C00000"/>
                </a:solidFill>
              </a:rPr>
              <a:t>In a blink of an eye</a:t>
            </a:r>
            <a:endParaRPr lang="zh-CN" altLang="en-US" sz="2400" b="1" dirty="0">
              <a:solidFill>
                <a:srgbClr val="C00000"/>
              </a:solidFill>
            </a:endParaRPr>
          </a:p>
        </p:txBody>
      </p:sp>
      <p:sp>
        <p:nvSpPr>
          <p:cNvPr id="10" name="矩形 9"/>
          <p:cNvSpPr/>
          <p:nvPr/>
        </p:nvSpPr>
        <p:spPr>
          <a:xfrm>
            <a:off x="993896" y="4928211"/>
            <a:ext cx="4342856" cy="461665"/>
          </a:xfrm>
          <a:prstGeom prst="rect">
            <a:avLst/>
          </a:prstGeom>
        </p:spPr>
        <p:txBody>
          <a:bodyPr wrap="none">
            <a:spAutoFit/>
          </a:bodyPr>
          <a:lstStyle/>
          <a:p>
            <a:r>
              <a:rPr lang="en-US" altLang="zh-CN" sz="2400" b="1" dirty="0">
                <a:solidFill>
                  <a:srgbClr val="C00000"/>
                </a:solidFill>
              </a:rPr>
              <a:t>without the slightest hesitation</a:t>
            </a:r>
            <a:endParaRPr lang="zh-CN" altLang="en-US" sz="2400" b="1" dirty="0">
              <a:solidFill>
                <a:srgbClr val="C00000"/>
              </a:solidFill>
            </a:endParaRPr>
          </a:p>
        </p:txBody>
      </p:sp>
      <p:sp>
        <p:nvSpPr>
          <p:cNvPr id="4" name="TextBox 3"/>
          <p:cNvSpPr txBox="1"/>
          <p:nvPr/>
        </p:nvSpPr>
        <p:spPr>
          <a:xfrm>
            <a:off x="254817" y="5371781"/>
            <a:ext cx="12201995" cy="535531"/>
          </a:xfrm>
          <a:prstGeom prst="rect">
            <a:avLst/>
          </a:prstGeom>
          <a:noFill/>
        </p:spPr>
        <p:txBody>
          <a:bodyPr wrap="square" rtlCol="0" anchor="ctr">
            <a:spAutoFit/>
          </a:bodyPr>
          <a:lstStyle/>
          <a:p>
            <a:pPr>
              <a:lnSpc>
                <a:spcPct val="120000"/>
              </a:lnSpc>
            </a:pPr>
            <a:r>
              <a:rPr lang="en-US" altLang="zh-CN" sz="2400" dirty="0" smtClean="0">
                <a:solidFill>
                  <a:srgbClr val="2E3033"/>
                </a:solidFill>
              </a:rPr>
              <a:t>4. </a:t>
            </a:r>
            <a:r>
              <a:rPr lang="zh-CN" altLang="en-US" sz="2400" dirty="0" smtClean="0">
                <a:solidFill>
                  <a:srgbClr val="2E3033"/>
                </a:solidFill>
              </a:rPr>
              <a:t>我</a:t>
            </a:r>
            <a:r>
              <a:rPr lang="zh-CN" altLang="en-US" sz="2400" dirty="0">
                <a:solidFill>
                  <a:srgbClr val="2E3033"/>
                </a:solidFill>
              </a:rPr>
              <a:t>呆若木鸡。我说不出话来，但泪水湿润了我的眼眶</a:t>
            </a:r>
            <a:r>
              <a:rPr lang="zh-CN" altLang="en-US" sz="2400" dirty="0" smtClean="0">
                <a:solidFill>
                  <a:srgbClr val="2E3033"/>
                </a:solidFill>
              </a:rPr>
              <a:t>。</a:t>
            </a:r>
            <a:endParaRPr lang="en-US" altLang="zh-CN" sz="2400" b="1" dirty="0" smtClean="0">
              <a:solidFill>
                <a:schemeClr val="tx1">
                  <a:lumMod val="75000"/>
                  <a:lumOff val="25000"/>
                </a:schemeClr>
              </a:solidFill>
            </a:endParaRPr>
          </a:p>
        </p:txBody>
      </p:sp>
      <p:sp>
        <p:nvSpPr>
          <p:cNvPr id="11" name="矩形 10"/>
          <p:cNvSpPr/>
          <p:nvPr/>
        </p:nvSpPr>
        <p:spPr>
          <a:xfrm>
            <a:off x="300877" y="5888204"/>
            <a:ext cx="11939943" cy="535531"/>
          </a:xfrm>
          <a:prstGeom prst="rect">
            <a:avLst/>
          </a:prstGeom>
        </p:spPr>
        <p:txBody>
          <a:bodyPr wrap="square">
            <a:spAutoFit/>
          </a:bodyPr>
          <a:lstStyle/>
          <a:p>
            <a:pPr>
              <a:lnSpc>
                <a:spcPct val="120000"/>
              </a:lnSpc>
            </a:pPr>
            <a:r>
              <a:rPr lang="en-US" altLang="zh-CN" sz="2400" b="1" dirty="0">
                <a:solidFill>
                  <a:srgbClr val="FF0000"/>
                </a:solidFill>
              </a:rPr>
              <a:t>I was glued to the spot. I failed to utter something but tears wetted my rims of eyes.</a:t>
            </a:r>
            <a:endParaRPr lang="zh-CN" altLang="en-US" sz="2400" b="1" dirty="0">
              <a:solidFill>
                <a:srgbClr val="FF0000"/>
              </a:solidFill>
            </a:endParaRPr>
          </a:p>
        </p:txBody>
      </p:sp>
      <p:grpSp>
        <p:nvGrpSpPr>
          <p:cNvPr id="23" name="组合 22"/>
          <p:cNvGrpSpPr/>
          <p:nvPr/>
        </p:nvGrpSpPr>
        <p:grpSpPr>
          <a:xfrm>
            <a:off x="10345139" y="-1829626"/>
            <a:ext cx="2111673" cy="3923373"/>
            <a:chOff x="10318811" y="-1503351"/>
            <a:chExt cx="2111673" cy="3923373"/>
          </a:xfrm>
        </p:grpSpPr>
        <p:pic>
          <p:nvPicPr>
            <p:cNvPr id="14" name="Picture 5"/>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9097" b="69556" l="1531" r="96259">
                          <a14:foregroundMark x1="24405" y1="27360" x2="29422" y2="31656"/>
                          <a14:foregroundMark x1="37415" y1="25193" x2="70323" y2="25193"/>
                          <a14:foregroundMark x1="11480" y1="26478" x2="13435" y2="42416"/>
                          <a14:foregroundMark x1="56378" y1="49725" x2="65306" y2="64818"/>
                          <a14:foregroundMark x1="55357" y1="44987" x2="50340" y2="54058"/>
                          <a14:foregroundMark x1="63350" y1="45428" x2="67347" y2="51047"/>
                          <a14:foregroundMark x1="56378" y1="39846" x2="66327" y2="49321"/>
                          <a14:foregroundMark x1="43367" y1="25633" x2="72279" y2="33382"/>
                          <a14:foregroundMark x1="35374" y1="32097" x2="32398" y2="39846"/>
                          <a14:foregroundMark x1="67347" y1="46713" x2="73299" y2="60521"/>
                          <a14:foregroundMark x1="68282" y1="51891" x2="96259" y2="51047"/>
                        </a14:backgroundRemoval>
                      </a14:imgEffect>
                    </a14:imgLayer>
                  </a14:imgProps>
                </a:ext>
                <a:ext uri="{28A0092B-C50C-407E-A947-70E740481C1C}">
                  <a14:useLocalDpi xmlns:a14="http://schemas.microsoft.com/office/drawing/2010/main" val="0"/>
                </a:ext>
              </a:extLst>
            </a:blip>
            <a:srcRect l="909" t="20754" r="1" b="32921"/>
            <a:stretch>
              <a:fillRect/>
            </a:stretch>
          </p:blipFill>
          <p:spPr bwMode="auto">
            <a:xfrm>
              <a:off x="10318811" y="196726"/>
              <a:ext cx="1044338" cy="197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4" descr="从 娘炮 走红反思 父职缺位"/>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l="45489" t="5613"/>
            <a:stretch>
              <a:fillRect/>
            </a:stretch>
          </p:blipFill>
          <p:spPr bwMode="auto">
            <a:xfrm>
              <a:off x="10659955" y="-1503351"/>
              <a:ext cx="1770529" cy="392337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pic>
        <p:nvPicPr>
          <p:cNvPr id="13" name="图片 12" descr="水印"/>
          <p:cNvPicPr>
            <a:picLocks noChangeAspect="1"/>
          </p:cNvPicPr>
          <p:nvPr userDrawn="1"/>
        </p:nvPicPr>
        <p:blipFill>
          <a:blip r:embed="rId5"/>
          <a:stretch>
            <a:fillRect/>
          </a:stretch>
        </p:blipFill>
        <p:spPr>
          <a:xfrm>
            <a:off x="7313295" y="190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0592" y="266903"/>
            <a:ext cx="11706597" cy="6297108"/>
          </a:xfrm>
          <a:prstGeom prst="rect">
            <a:avLst/>
          </a:prstGeom>
        </p:spPr>
        <p:txBody>
          <a:bodyPr wrap="square">
            <a:spAutoFit/>
          </a:bodyPr>
          <a:lstStyle/>
          <a:p>
            <a:pPr>
              <a:lnSpc>
                <a:spcPct val="120000"/>
              </a:lnSpc>
            </a:pPr>
            <a:r>
              <a:rPr lang="en-US" altLang="zh-CN" sz="2400" b="1" dirty="0" smtClean="0">
                <a:solidFill>
                  <a:srgbClr val="2E3033"/>
                </a:solidFill>
              </a:rPr>
              <a:t>5. </a:t>
            </a:r>
            <a:r>
              <a:rPr lang="zh-CN" altLang="en-US" sz="2400" b="1" dirty="0">
                <a:solidFill>
                  <a:srgbClr val="2E3033"/>
                </a:solidFill>
              </a:rPr>
              <a:t>我鼻子里喷着热气，脸涨得通红，我向史密斯太太求助。</a:t>
            </a:r>
            <a:endParaRPr lang="en-US" altLang="zh-CN" sz="2400" b="1" dirty="0">
              <a:solidFill>
                <a:srgbClr val="2E3033"/>
              </a:solidFill>
            </a:endParaRPr>
          </a:p>
          <a:p>
            <a:pPr>
              <a:lnSpc>
                <a:spcPct val="120000"/>
              </a:lnSpc>
            </a:pPr>
            <a:r>
              <a:rPr lang="en-US" altLang="zh-CN" sz="2400" b="1" dirty="0">
                <a:solidFill>
                  <a:schemeClr val="tx1">
                    <a:lumMod val="75000"/>
                    <a:lumOff val="25000"/>
                  </a:schemeClr>
                </a:solidFill>
              </a:rPr>
              <a:t>With</a:t>
            </a:r>
            <a:r>
              <a:rPr lang="en-US" altLang="zh-CN" sz="2400" b="1" dirty="0" smtClean="0">
                <a:solidFill>
                  <a:schemeClr val="tx1">
                    <a:lumMod val="75000"/>
                    <a:lumOff val="25000"/>
                  </a:schemeClr>
                </a:solidFill>
              </a:rPr>
              <a:t>_____________________________________, </a:t>
            </a:r>
            <a:r>
              <a:rPr lang="en-US" altLang="zh-CN" sz="2400" b="1" dirty="0">
                <a:solidFill>
                  <a:schemeClr val="tx1">
                    <a:lumMod val="75000"/>
                    <a:lumOff val="25000"/>
                  </a:schemeClr>
                </a:solidFill>
              </a:rPr>
              <a:t>I turned to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Mrs</a:t>
            </a:r>
            <a:r>
              <a:rPr lang="en-US" altLang="zh-CN" sz="2400" b="1" dirty="0">
                <a:solidFill>
                  <a:schemeClr val="tx1">
                    <a:lumMod val="75000"/>
                    <a:lumOff val="25000"/>
                  </a:schemeClr>
                </a:solidFill>
              </a:rPr>
              <a:t>. Smith for help with tomato red face</a:t>
            </a:r>
            <a:r>
              <a:rPr lang="en-US" altLang="zh-CN"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6. </a:t>
            </a:r>
            <a:r>
              <a:rPr lang="zh-CN" altLang="en-US" sz="2400" b="1" dirty="0">
                <a:solidFill>
                  <a:schemeClr val="tx1">
                    <a:lumMod val="75000"/>
                    <a:lumOff val="25000"/>
                  </a:schemeClr>
                </a:solidFill>
              </a:rPr>
              <a:t>一种尴尬和烦恼的混合情绪淹没了我，使我陷入了悲伤的深渊。</a:t>
            </a:r>
            <a:endParaRPr lang="zh-CN" altLang="en-US"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A mixture of </a:t>
            </a:r>
            <a:r>
              <a:rPr lang="en-US" altLang="zh-CN" sz="2400" b="1" dirty="0" smtClean="0">
                <a:solidFill>
                  <a:schemeClr val="tx1">
                    <a:lumMod val="75000"/>
                    <a:lumOff val="25000"/>
                  </a:schemeClr>
                </a:solidFill>
              </a:rPr>
              <a:t>__________________________________overwhelmed </a:t>
            </a:r>
            <a:r>
              <a:rPr lang="en-US" altLang="zh-CN" sz="2400" b="1" dirty="0">
                <a:solidFill>
                  <a:schemeClr val="tx1">
                    <a:lumMod val="75000"/>
                    <a:lumOff val="25000"/>
                  </a:schemeClr>
                </a:solidFill>
              </a:rPr>
              <a:t>me, which plunged me into the depth of sadness.</a:t>
            </a:r>
            <a:endParaRPr lang="en-US" altLang="zh-CN" sz="2400" b="1" dirty="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7. </a:t>
            </a:r>
            <a:r>
              <a:rPr lang="zh-CN" altLang="en-US" sz="2400" b="1" dirty="0" smtClean="0">
                <a:solidFill>
                  <a:schemeClr val="tx1">
                    <a:lumMod val="75000"/>
                    <a:lumOff val="25000"/>
                  </a:schemeClr>
                </a:solidFill>
              </a:rPr>
              <a:t>回想到</a:t>
            </a:r>
            <a:r>
              <a:rPr lang="zh-CN" altLang="en-US" sz="2400" b="1" dirty="0">
                <a:solidFill>
                  <a:schemeClr val="tx1">
                    <a:lumMod val="75000"/>
                    <a:lumOff val="25000"/>
                  </a:schemeClr>
                </a:solidFill>
              </a:rPr>
              <a:t>嘉莉那些无礼的话，我感到我的尊严被一股羞耻感的情感海啸摧毁了。</a:t>
            </a:r>
            <a:endParaRPr lang="zh-CN" altLang="en-US" sz="2400" b="1" dirty="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______________Carrie’s </a:t>
            </a:r>
            <a:r>
              <a:rPr lang="en-US" altLang="zh-CN" sz="2400" b="1" dirty="0">
                <a:solidFill>
                  <a:schemeClr val="tx1">
                    <a:lumMod val="75000"/>
                    <a:lumOff val="25000"/>
                  </a:schemeClr>
                </a:solidFill>
              </a:rPr>
              <a:t>offensive words, I sensed my dignity </a:t>
            </a:r>
            <a:r>
              <a:rPr lang="en-US" altLang="zh-CN" sz="2400" b="1" dirty="0" smtClean="0">
                <a:solidFill>
                  <a:schemeClr val="tx1">
                    <a:lumMod val="75000"/>
                    <a:lumOff val="25000"/>
                  </a:schemeClr>
                </a:solidFill>
              </a:rPr>
              <a:t>___________by </a:t>
            </a:r>
            <a:r>
              <a:rPr lang="en-US" altLang="zh-CN" sz="2400" b="1" dirty="0">
                <a:solidFill>
                  <a:schemeClr val="tx1">
                    <a:lumMod val="75000"/>
                    <a:lumOff val="25000"/>
                  </a:schemeClr>
                </a:solidFill>
              </a:rPr>
              <a:t>an emotional tsunami of shame</a:t>
            </a:r>
            <a:r>
              <a:rPr lang="en-US" altLang="zh-CN"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8.</a:t>
            </a:r>
            <a:r>
              <a:rPr lang="zh-CN" altLang="en-US" sz="2400" dirty="0">
                <a:solidFill>
                  <a:srgbClr val="2E3033"/>
                </a:solidFill>
              </a:rPr>
              <a:t>尽管我</a:t>
            </a:r>
            <a:r>
              <a:rPr lang="zh-CN" altLang="en-US" sz="2400" dirty="0" smtClean="0">
                <a:solidFill>
                  <a:srgbClr val="2E3033"/>
                </a:solidFill>
              </a:rPr>
              <a:t>突然有想</a:t>
            </a:r>
            <a:r>
              <a:rPr lang="zh-CN" altLang="en-US" sz="2400" dirty="0">
                <a:solidFill>
                  <a:srgbClr val="2E3033"/>
                </a:solidFill>
              </a:rPr>
              <a:t>把她撕成</a:t>
            </a:r>
            <a:r>
              <a:rPr lang="zh-CN" altLang="en-US" sz="2400" dirty="0" smtClean="0">
                <a:solidFill>
                  <a:srgbClr val="2E3033"/>
                </a:solidFill>
              </a:rPr>
              <a:t>碎片的冲动，</a:t>
            </a:r>
            <a:r>
              <a:rPr lang="zh-CN" altLang="en-US" sz="2400" dirty="0">
                <a:solidFill>
                  <a:srgbClr val="2E3033"/>
                </a:solidFill>
              </a:rPr>
              <a:t>但我克制住了自己。冷静下来后，我问自己</a:t>
            </a:r>
            <a:r>
              <a:rPr lang="en-US" altLang="zh-CN" sz="2400" dirty="0">
                <a:solidFill>
                  <a:srgbClr val="2E3033"/>
                </a:solidFill>
              </a:rPr>
              <a:t>:“</a:t>
            </a:r>
            <a:r>
              <a:rPr lang="zh-CN" altLang="en-US" sz="2400" dirty="0">
                <a:solidFill>
                  <a:srgbClr val="2E3033"/>
                </a:solidFill>
              </a:rPr>
              <a:t>我加入学校合唱团真的难以置信吗</a:t>
            </a:r>
            <a:r>
              <a:rPr lang="en-US" altLang="zh-CN" sz="2400" dirty="0" smtClean="0">
                <a:solidFill>
                  <a:srgbClr val="2E3033"/>
                </a:solidFill>
              </a:rPr>
              <a:t>?”</a:t>
            </a:r>
            <a:endParaRPr lang="en-US" altLang="zh-CN" sz="2400"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_______________________________________________, I contained myself .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After______________________, I asked myself,</a:t>
            </a:r>
            <a:r>
              <a:rPr lang="zh-CN" altLang="en-US" sz="2400" b="1" dirty="0" smtClean="0">
                <a:solidFill>
                  <a:schemeClr val="tx1">
                    <a:lumMod val="75000"/>
                    <a:lumOff val="25000"/>
                  </a:schemeClr>
                </a:solidFill>
              </a:rPr>
              <a:t>“</a:t>
            </a:r>
            <a:r>
              <a:rPr lang="en-US" altLang="zh-CN" sz="2400" b="1" dirty="0" smtClean="0">
                <a:solidFill>
                  <a:schemeClr val="tx1">
                    <a:lumMod val="75000"/>
                    <a:lumOff val="25000"/>
                  </a:schemeClr>
                </a:solidFill>
              </a:rPr>
              <a:t>Is it really unbelievable for me to join the school choir?</a:t>
            </a:r>
            <a:r>
              <a:rPr lang="zh-CN" altLang="en-US" sz="2400" b="1" dirty="0" smtClean="0">
                <a:solidFill>
                  <a:schemeClr val="tx1">
                    <a:lumMod val="75000"/>
                    <a:lumOff val="25000"/>
                  </a:schemeClr>
                </a:solidFill>
              </a:rPr>
              <a:t>”</a:t>
            </a:r>
            <a:endParaRPr lang="en-US" altLang="zh-CN" sz="2400" b="1" dirty="0">
              <a:solidFill>
                <a:schemeClr val="tx1">
                  <a:lumMod val="75000"/>
                  <a:lumOff val="25000"/>
                </a:schemeClr>
              </a:solidFill>
            </a:endParaRPr>
          </a:p>
        </p:txBody>
      </p:sp>
      <p:sp>
        <p:nvSpPr>
          <p:cNvPr id="3" name="矩形 2"/>
          <p:cNvSpPr/>
          <p:nvPr/>
        </p:nvSpPr>
        <p:spPr>
          <a:xfrm>
            <a:off x="1318562" y="591175"/>
            <a:ext cx="5626861" cy="523220"/>
          </a:xfrm>
          <a:prstGeom prst="rect">
            <a:avLst/>
          </a:prstGeom>
        </p:spPr>
        <p:txBody>
          <a:bodyPr wrap="none">
            <a:spAutoFit/>
          </a:bodyPr>
          <a:lstStyle/>
          <a:p>
            <a:r>
              <a:rPr lang="en-US" altLang="zh-CN" sz="2800" b="1" dirty="0">
                <a:solidFill>
                  <a:srgbClr val="C00000"/>
                </a:solidFill>
              </a:rPr>
              <a:t>hot breath blowing from my nostril</a:t>
            </a:r>
            <a:endParaRPr lang="zh-CN" altLang="en-US" sz="2800" b="1" dirty="0">
              <a:solidFill>
                <a:srgbClr val="C00000"/>
              </a:solidFill>
            </a:endParaRPr>
          </a:p>
        </p:txBody>
      </p:sp>
      <p:sp>
        <p:nvSpPr>
          <p:cNvPr id="4" name="矩形 3"/>
          <p:cNvSpPr/>
          <p:nvPr/>
        </p:nvSpPr>
        <p:spPr>
          <a:xfrm>
            <a:off x="2448950" y="1887395"/>
            <a:ext cx="5077031" cy="523220"/>
          </a:xfrm>
          <a:prstGeom prst="rect">
            <a:avLst/>
          </a:prstGeom>
        </p:spPr>
        <p:txBody>
          <a:bodyPr wrap="none">
            <a:spAutoFit/>
          </a:bodyPr>
          <a:lstStyle/>
          <a:p>
            <a:r>
              <a:rPr lang="en-US" altLang="zh-CN" sz="2800" b="1" dirty="0">
                <a:solidFill>
                  <a:srgbClr val="C00000"/>
                </a:solidFill>
              </a:rPr>
              <a:t>embarrassment and annoyance </a:t>
            </a:r>
            <a:endParaRPr lang="zh-CN" altLang="en-US" sz="2800" dirty="0">
              <a:solidFill>
                <a:srgbClr val="C00000"/>
              </a:solidFill>
            </a:endParaRPr>
          </a:p>
        </p:txBody>
      </p:sp>
      <p:sp>
        <p:nvSpPr>
          <p:cNvPr id="5" name="矩形 4"/>
          <p:cNvSpPr/>
          <p:nvPr/>
        </p:nvSpPr>
        <p:spPr>
          <a:xfrm>
            <a:off x="8403316" y="3238030"/>
            <a:ext cx="1750800" cy="523220"/>
          </a:xfrm>
          <a:prstGeom prst="rect">
            <a:avLst/>
          </a:prstGeom>
        </p:spPr>
        <p:txBody>
          <a:bodyPr wrap="none">
            <a:spAutoFit/>
          </a:bodyPr>
          <a:lstStyle/>
          <a:p>
            <a:r>
              <a:rPr lang="en-US" altLang="zh-CN" sz="2800" b="1" dirty="0">
                <a:solidFill>
                  <a:srgbClr val="C00000"/>
                </a:solidFill>
              </a:rPr>
              <a:t>shattered </a:t>
            </a:r>
            <a:endParaRPr lang="zh-CN" altLang="en-US" sz="2800" b="1" dirty="0">
              <a:solidFill>
                <a:srgbClr val="C00000"/>
              </a:solidFill>
            </a:endParaRPr>
          </a:p>
        </p:txBody>
      </p:sp>
      <p:sp>
        <p:nvSpPr>
          <p:cNvPr id="6" name="矩形 5"/>
          <p:cNvSpPr/>
          <p:nvPr/>
        </p:nvSpPr>
        <p:spPr>
          <a:xfrm>
            <a:off x="724963" y="3268808"/>
            <a:ext cx="2015295" cy="461665"/>
          </a:xfrm>
          <a:prstGeom prst="rect">
            <a:avLst/>
          </a:prstGeom>
        </p:spPr>
        <p:txBody>
          <a:bodyPr wrap="none">
            <a:spAutoFit/>
          </a:bodyPr>
          <a:lstStyle/>
          <a:p>
            <a:r>
              <a:rPr lang="en-US" altLang="zh-CN" sz="2400" b="1" dirty="0">
                <a:solidFill>
                  <a:srgbClr val="C00000"/>
                </a:solidFill>
              </a:rPr>
              <a:t>Reflecting on </a:t>
            </a:r>
            <a:endParaRPr lang="zh-CN" altLang="en-US" sz="2400" b="1" dirty="0">
              <a:solidFill>
                <a:srgbClr val="C00000"/>
              </a:solidFill>
            </a:endParaRPr>
          </a:p>
        </p:txBody>
      </p:sp>
      <p:sp>
        <p:nvSpPr>
          <p:cNvPr id="7" name="矩形 6"/>
          <p:cNvSpPr/>
          <p:nvPr/>
        </p:nvSpPr>
        <p:spPr>
          <a:xfrm>
            <a:off x="724956" y="5003700"/>
            <a:ext cx="6797054" cy="461665"/>
          </a:xfrm>
          <a:prstGeom prst="rect">
            <a:avLst/>
          </a:prstGeom>
        </p:spPr>
        <p:txBody>
          <a:bodyPr wrap="none">
            <a:spAutoFit/>
          </a:bodyPr>
          <a:lstStyle/>
          <a:p>
            <a:r>
              <a:rPr lang="en-US" altLang="zh-CN" sz="2400" b="1" dirty="0">
                <a:solidFill>
                  <a:srgbClr val="FF0000"/>
                </a:solidFill>
              </a:rPr>
              <a:t>Despite the sudden impulse to tear her into pieces</a:t>
            </a:r>
            <a:endParaRPr lang="zh-CN" altLang="en-US" sz="2400" dirty="0">
              <a:solidFill>
                <a:srgbClr val="FF0000"/>
              </a:solidFill>
            </a:endParaRPr>
          </a:p>
        </p:txBody>
      </p:sp>
      <p:sp>
        <p:nvSpPr>
          <p:cNvPr id="8" name="矩形 7"/>
          <p:cNvSpPr/>
          <p:nvPr/>
        </p:nvSpPr>
        <p:spPr>
          <a:xfrm>
            <a:off x="1584208" y="5465365"/>
            <a:ext cx="2999539" cy="461665"/>
          </a:xfrm>
          <a:prstGeom prst="rect">
            <a:avLst/>
          </a:prstGeom>
        </p:spPr>
        <p:txBody>
          <a:bodyPr wrap="none">
            <a:spAutoFit/>
          </a:bodyPr>
          <a:lstStyle/>
          <a:p>
            <a:r>
              <a:rPr lang="en-US" altLang="zh-CN" sz="2400" b="1" dirty="0">
                <a:solidFill>
                  <a:srgbClr val="FF0000"/>
                </a:solidFill>
              </a:rPr>
              <a:t>calming myself down</a:t>
            </a:r>
            <a:endParaRPr lang="zh-CN" altLang="en-US" sz="2400" dirty="0">
              <a:solidFill>
                <a:srgbClr val="FF0000"/>
              </a:solidFill>
            </a:endParaRPr>
          </a:p>
        </p:txBody>
      </p:sp>
      <p:pic>
        <p:nvPicPr>
          <p:cNvPr id="2050" name="Picture 2" descr="兔小帽Emma的主页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26" b="99487" l="10000" r="90000"/>
                    </a14:imgEffect>
                  </a14:imgLayer>
                </a14:imgProps>
              </a:ext>
              <a:ext uri="{28A0092B-C50C-407E-A947-70E740481C1C}">
                <a14:useLocalDpi xmlns:a14="http://schemas.microsoft.com/office/drawing/2010/main" val="0"/>
              </a:ext>
            </a:extLst>
          </a:blip>
          <a:srcRect/>
          <a:stretch>
            <a:fillRect/>
          </a:stretch>
        </p:blipFill>
        <p:spPr bwMode="auto">
          <a:xfrm>
            <a:off x="9439845" y="30019"/>
            <a:ext cx="2761063"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9765329" y="-73739"/>
            <a:ext cx="2517403" cy="2825038"/>
            <a:chOff x="12192000" y="3101978"/>
            <a:chExt cx="2517402" cy="2825038"/>
          </a:xfrm>
        </p:grpSpPr>
        <p:pic>
          <p:nvPicPr>
            <p:cNvPr id="21" name="Picture 14" descr="从 娘炮 走红反思 父职缺位"/>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t="3739" r="44988"/>
            <a:stretch>
              <a:fillRect/>
            </a:stretch>
          </p:blipFill>
          <p:spPr bwMode="auto">
            <a:xfrm>
              <a:off x="12192000" y="3101978"/>
              <a:ext cx="1786779" cy="28250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从 娘炮 走红反思 父职缺位"/>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l="50000" t="8372"/>
            <a:stretch>
              <a:fillRect/>
            </a:stretch>
          </p:blipFill>
          <p:spPr bwMode="auto">
            <a:xfrm>
              <a:off x="13085389" y="3169967"/>
              <a:ext cx="1624013" cy="268906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矩形 2"/>
          <p:cNvSpPr/>
          <p:nvPr/>
        </p:nvSpPr>
        <p:spPr>
          <a:xfrm>
            <a:off x="172815" y="770851"/>
            <a:ext cx="11864856" cy="3711785"/>
          </a:xfrm>
          <a:prstGeom prst="rect">
            <a:avLst/>
          </a:prstGeom>
        </p:spPr>
        <p:txBody>
          <a:bodyPr wrap="square">
            <a:spAutoFit/>
          </a:bodyPr>
          <a:lstStyle/>
          <a:p>
            <a:pPr marL="514350" lvl="0" indent="-514350">
              <a:lnSpc>
                <a:spcPct val="120000"/>
              </a:lnSpc>
              <a:buAutoNum type="arabicPeriod"/>
            </a:pPr>
            <a:r>
              <a:rPr lang="zh-CN" altLang="en-US" sz="2800" dirty="0" smtClean="0">
                <a:solidFill>
                  <a:srgbClr val="2E3033"/>
                </a:solidFill>
              </a:rPr>
              <a:t>最后</a:t>
            </a:r>
            <a:r>
              <a:rPr lang="zh-CN" altLang="en-US" sz="2800" dirty="0">
                <a:solidFill>
                  <a:srgbClr val="2E3033"/>
                </a:solidFill>
              </a:rPr>
              <a:t>，我发现自己站在史密斯夫人面前，恳求她</a:t>
            </a:r>
            <a:r>
              <a:rPr lang="en-US" altLang="zh-CN" sz="2800" dirty="0">
                <a:solidFill>
                  <a:srgbClr val="2E3033"/>
                </a:solidFill>
              </a:rPr>
              <a:t>:“</a:t>
            </a:r>
            <a:r>
              <a:rPr lang="zh-CN" altLang="en-US" sz="2800" dirty="0">
                <a:solidFill>
                  <a:srgbClr val="2E3033"/>
                </a:solidFill>
              </a:rPr>
              <a:t>我</a:t>
            </a:r>
            <a:r>
              <a:rPr lang="zh-CN" altLang="en-US" sz="2800" dirty="0" smtClean="0">
                <a:solidFill>
                  <a:srgbClr val="2E3033"/>
                </a:solidFill>
              </a:rPr>
              <a:t>可以</a:t>
            </a:r>
            <a:endParaRPr lang="en-US" altLang="zh-CN" sz="2800" dirty="0" smtClean="0">
              <a:solidFill>
                <a:srgbClr val="2E3033"/>
              </a:solidFill>
            </a:endParaRPr>
          </a:p>
          <a:p>
            <a:pPr lvl="0">
              <a:lnSpc>
                <a:spcPct val="120000"/>
              </a:lnSpc>
            </a:pPr>
            <a:r>
              <a:rPr lang="zh-CN" altLang="en-US" sz="2800" dirty="0" smtClean="0">
                <a:solidFill>
                  <a:srgbClr val="2E3033"/>
                </a:solidFill>
              </a:rPr>
              <a:t>重新</a:t>
            </a:r>
            <a:r>
              <a:rPr lang="zh-CN" altLang="en-US" sz="2800" dirty="0">
                <a:solidFill>
                  <a:srgbClr val="2E3033"/>
                </a:solidFill>
              </a:rPr>
              <a:t>参加你的舞蹈课吗</a:t>
            </a:r>
            <a:r>
              <a:rPr lang="en-US" altLang="zh-CN" sz="2800" dirty="0" smtClean="0">
                <a:solidFill>
                  <a:srgbClr val="2E3033"/>
                </a:solidFill>
              </a:rPr>
              <a:t>?”</a:t>
            </a:r>
            <a:endParaRPr lang="en-US" altLang="zh-CN" sz="2800" dirty="0" smtClean="0">
              <a:solidFill>
                <a:srgbClr val="2E3033"/>
              </a:solidFill>
            </a:endParaRPr>
          </a:p>
          <a:p>
            <a:pPr lvl="0">
              <a:lnSpc>
                <a:spcPct val="120000"/>
              </a:lnSpc>
            </a:pPr>
            <a:endParaRPr lang="en-US" altLang="zh-CN" sz="2800" dirty="0" smtClean="0">
              <a:solidFill>
                <a:srgbClr val="2E3033"/>
              </a:solidFill>
            </a:endParaRPr>
          </a:p>
          <a:p>
            <a:pPr lvl="0">
              <a:lnSpc>
                <a:spcPct val="120000"/>
              </a:lnSpc>
            </a:pPr>
            <a:endParaRPr lang="en-US" altLang="zh-CN" sz="2800" dirty="0">
              <a:solidFill>
                <a:srgbClr val="2E3033"/>
              </a:solidFill>
            </a:endParaRPr>
          </a:p>
          <a:p>
            <a:pPr lvl="0">
              <a:lnSpc>
                <a:spcPct val="120000"/>
              </a:lnSpc>
            </a:pPr>
            <a:r>
              <a:rPr lang="en-US" altLang="zh-CN" sz="2800" dirty="0" smtClean="0">
                <a:solidFill>
                  <a:srgbClr val="2E3033"/>
                </a:solidFill>
              </a:rPr>
              <a:t>2. </a:t>
            </a:r>
            <a:r>
              <a:rPr lang="zh-CN" altLang="en-US" sz="2800" dirty="0" smtClean="0">
                <a:solidFill>
                  <a:srgbClr val="2E3033"/>
                </a:solidFill>
              </a:rPr>
              <a:t>带</a:t>
            </a:r>
            <a:r>
              <a:rPr lang="zh-CN" altLang="en-US" sz="2800" dirty="0">
                <a:solidFill>
                  <a:srgbClr val="2E3033"/>
                </a:solidFill>
              </a:rPr>
              <a:t>着证明自己的强烈愿望，我冲到史密斯夫人的办公室，用颤抖但坚定的语气问她</a:t>
            </a:r>
            <a:r>
              <a:rPr lang="en-US" altLang="zh-CN" sz="2800" dirty="0">
                <a:solidFill>
                  <a:srgbClr val="2E3033"/>
                </a:solidFill>
              </a:rPr>
              <a:t>:“</a:t>
            </a:r>
            <a:r>
              <a:rPr lang="zh-CN" altLang="en-US" sz="2800" dirty="0" smtClean="0">
                <a:solidFill>
                  <a:srgbClr val="2E3033"/>
                </a:solidFill>
              </a:rPr>
              <a:t>我</a:t>
            </a:r>
            <a:r>
              <a:rPr lang="zh-CN" altLang="en-US" sz="2800" dirty="0">
                <a:solidFill>
                  <a:srgbClr val="2E3033"/>
                </a:solidFill>
              </a:rPr>
              <a:t>可以</a:t>
            </a:r>
            <a:r>
              <a:rPr lang="zh-CN" altLang="en-US" sz="2800" dirty="0" smtClean="0">
                <a:solidFill>
                  <a:srgbClr val="2E3033"/>
                </a:solidFill>
              </a:rPr>
              <a:t>重新开始学习</a:t>
            </a:r>
            <a:r>
              <a:rPr lang="zh-CN" altLang="en-US" sz="2800" dirty="0">
                <a:solidFill>
                  <a:srgbClr val="2E3033"/>
                </a:solidFill>
              </a:rPr>
              <a:t>舞蹈吗</a:t>
            </a:r>
            <a:r>
              <a:rPr lang="en-US" altLang="zh-CN" sz="2800" dirty="0">
                <a:solidFill>
                  <a:srgbClr val="2E3033"/>
                </a:solidFill>
              </a:rPr>
              <a:t>?”</a:t>
            </a:r>
            <a:r>
              <a:rPr lang="zh-CN" altLang="en-US" sz="2800" dirty="0">
                <a:solidFill>
                  <a:srgbClr val="2E3033"/>
                </a:solidFill>
              </a:rPr>
              <a:t>让我松了一口气的是，她盯着我的眼睛点点头</a:t>
            </a:r>
            <a:r>
              <a:rPr lang="en-US" altLang="zh-CN" sz="2800" dirty="0">
                <a:solidFill>
                  <a:srgbClr val="2E3033"/>
                </a:solidFill>
              </a:rPr>
              <a:t>:“</a:t>
            </a:r>
            <a:r>
              <a:rPr lang="zh-CN" altLang="en-US" sz="2800" dirty="0">
                <a:solidFill>
                  <a:srgbClr val="2E3033"/>
                </a:solidFill>
              </a:rPr>
              <a:t>好吧，</a:t>
            </a:r>
            <a:r>
              <a:rPr lang="zh-CN" altLang="en-US" sz="2800" dirty="0" smtClean="0">
                <a:solidFill>
                  <a:srgbClr val="2E3033"/>
                </a:solidFill>
              </a:rPr>
              <a:t>每个星期六</a:t>
            </a:r>
            <a:r>
              <a:rPr lang="zh-CN" altLang="en-US" sz="2800" dirty="0">
                <a:solidFill>
                  <a:srgbClr val="2E3033"/>
                </a:solidFill>
              </a:rPr>
              <a:t>都</a:t>
            </a:r>
            <a:r>
              <a:rPr lang="zh-CN" altLang="en-US" sz="2800" dirty="0" smtClean="0">
                <a:solidFill>
                  <a:srgbClr val="2E3033"/>
                </a:solidFill>
              </a:rPr>
              <a:t>照常</a:t>
            </a:r>
            <a:r>
              <a:rPr lang="zh-CN" altLang="en-US" sz="2800" dirty="0">
                <a:solidFill>
                  <a:srgbClr val="2E3033"/>
                </a:solidFill>
              </a:rPr>
              <a:t>。</a:t>
            </a:r>
            <a:r>
              <a:rPr lang="zh-CN" altLang="en-US" sz="2800" dirty="0" smtClean="0">
                <a:solidFill>
                  <a:srgbClr val="2E3033"/>
                </a:solidFill>
              </a:rPr>
              <a:t>”</a:t>
            </a:r>
            <a:endParaRPr lang="en-US" altLang="zh-CN" sz="2800" dirty="0" smtClean="0">
              <a:solidFill>
                <a:srgbClr val="2E3033"/>
              </a:solidFill>
            </a:endParaRPr>
          </a:p>
        </p:txBody>
      </p:sp>
      <p:sp>
        <p:nvSpPr>
          <p:cNvPr id="12" name="矩形 11"/>
          <p:cNvSpPr/>
          <p:nvPr/>
        </p:nvSpPr>
        <p:spPr>
          <a:xfrm>
            <a:off x="284397" y="4464132"/>
            <a:ext cx="11753275" cy="2160591"/>
          </a:xfrm>
          <a:prstGeom prst="rect">
            <a:avLst/>
          </a:prstGeom>
          <a:ln>
            <a:noFill/>
          </a:ln>
        </p:spPr>
        <p:txBody>
          <a:bodyPr wrap="square">
            <a:spAutoFit/>
          </a:bodyPr>
          <a:lstStyle/>
          <a:p>
            <a:pPr lvl="0">
              <a:lnSpc>
                <a:spcPct val="120000"/>
              </a:lnSpc>
            </a:pPr>
            <a:r>
              <a:rPr lang="en-US" altLang="zh-CN" sz="2800" dirty="0">
                <a:solidFill>
                  <a:schemeClr val="tx1">
                    <a:lumMod val="95000"/>
                    <a:lumOff val="5000"/>
                  </a:schemeClr>
                </a:solidFill>
              </a:rPr>
              <a:t>With__________________________, I rushed to Mrs. Smith’s office ______ I </a:t>
            </a:r>
            <a:r>
              <a:rPr lang="en-US" altLang="zh-CN" sz="2800" dirty="0" smtClean="0"/>
              <a:t>asked </a:t>
            </a:r>
            <a:r>
              <a:rPr lang="en-US" altLang="zh-CN" sz="2800" b="1" dirty="0" smtClean="0"/>
              <a:t>her</a:t>
            </a:r>
            <a:r>
              <a:rPr lang="en-US" altLang="zh-CN" sz="2800" dirty="0" smtClean="0">
                <a:solidFill>
                  <a:schemeClr val="tx1">
                    <a:lumMod val="95000"/>
                    <a:lumOff val="5000"/>
                  </a:schemeClr>
                </a:solidFill>
              </a:rPr>
              <a:t>_______________________,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Will I restart learning dancing?</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___________, she stared at my eyes and_______,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Ok, every Saturday as usual.</a:t>
            </a:r>
            <a:r>
              <a:rPr lang="zh-CN" altLang="en-US" sz="2800" dirty="0">
                <a:solidFill>
                  <a:schemeClr val="tx1">
                    <a:lumMod val="95000"/>
                    <a:lumOff val="5000"/>
                  </a:schemeClr>
                </a:solidFill>
              </a:rPr>
              <a:t>”</a:t>
            </a:r>
            <a:endParaRPr lang="en-US" altLang="zh-CN" sz="2800" dirty="0">
              <a:solidFill>
                <a:schemeClr val="tx1">
                  <a:lumMod val="95000"/>
                  <a:lumOff val="5000"/>
                </a:schemeClr>
              </a:solidFill>
            </a:endParaRPr>
          </a:p>
        </p:txBody>
      </p:sp>
      <p:sp>
        <p:nvSpPr>
          <p:cNvPr id="11" name="矩形 10"/>
          <p:cNvSpPr/>
          <p:nvPr/>
        </p:nvSpPr>
        <p:spPr>
          <a:xfrm>
            <a:off x="284408" y="1785931"/>
            <a:ext cx="8873049" cy="1126462"/>
          </a:xfrm>
          <a:prstGeom prst="rect">
            <a:avLst/>
          </a:prstGeom>
          <a:ln w="28575">
            <a:noFill/>
          </a:ln>
        </p:spPr>
        <p:txBody>
          <a:bodyPr wrap="square">
            <a:spAutoFit/>
          </a:bodyPr>
          <a:lstStyle/>
          <a:p>
            <a:pPr lvl="0">
              <a:lnSpc>
                <a:spcPct val="120000"/>
              </a:lnSpc>
            </a:pPr>
            <a:r>
              <a:rPr lang="en-US" altLang="zh-CN" sz="2800" dirty="0">
                <a:solidFill>
                  <a:schemeClr val="tx1">
                    <a:lumMod val="95000"/>
                    <a:lumOff val="5000"/>
                  </a:schemeClr>
                </a:solidFill>
              </a:rPr>
              <a:t>Finally, I found myself ________in front of Mrs. Smith, ________her, </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Can I rejoin your dance class?</a:t>
            </a:r>
            <a:r>
              <a:rPr lang="zh-CN" altLang="en-US" sz="2800" dirty="0">
                <a:solidFill>
                  <a:schemeClr val="tx1">
                    <a:lumMod val="95000"/>
                    <a:lumOff val="5000"/>
                  </a:schemeClr>
                </a:solidFill>
              </a:rPr>
              <a:t>”</a:t>
            </a:r>
            <a:endParaRPr lang="en-US" altLang="zh-CN" sz="2800" dirty="0">
              <a:solidFill>
                <a:schemeClr val="tx1">
                  <a:lumMod val="95000"/>
                  <a:lumOff val="5000"/>
                </a:schemeClr>
              </a:solidFill>
            </a:endParaRPr>
          </a:p>
        </p:txBody>
      </p:sp>
      <p:sp>
        <p:nvSpPr>
          <p:cNvPr id="2" name="矩形 1"/>
          <p:cNvSpPr/>
          <p:nvPr/>
        </p:nvSpPr>
        <p:spPr>
          <a:xfrm>
            <a:off x="10" y="204942"/>
            <a:ext cx="7505581"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2. I rejoined Mrs. Smith’s class and got her help. </a:t>
            </a:r>
            <a:endParaRPr lang="en-US" altLang="zh-CN" sz="2400" b="1" dirty="0">
              <a:solidFill>
                <a:srgbClr val="C00000"/>
              </a:solidFill>
            </a:endParaRPr>
          </a:p>
        </p:txBody>
      </p:sp>
      <p:sp>
        <p:nvSpPr>
          <p:cNvPr id="4" name="矩形 3"/>
          <p:cNvSpPr/>
          <p:nvPr/>
        </p:nvSpPr>
        <p:spPr>
          <a:xfrm>
            <a:off x="3752800" y="1824620"/>
            <a:ext cx="1401346" cy="461665"/>
          </a:xfrm>
          <a:prstGeom prst="rect">
            <a:avLst/>
          </a:prstGeom>
        </p:spPr>
        <p:txBody>
          <a:bodyPr wrap="none">
            <a:spAutoFit/>
          </a:bodyPr>
          <a:lstStyle/>
          <a:p>
            <a:r>
              <a:rPr lang="en-US" altLang="zh-CN" sz="2400" b="1" dirty="0">
                <a:solidFill>
                  <a:srgbClr val="C00000"/>
                </a:solidFill>
              </a:rPr>
              <a:t>standing </a:t>
            </a:r>
            <a:endParaRPr lang="zh-CN" altLang="en-US" sz="2400" b="1" dirty="0">
              <a:solidFill>
                <a:srgbClr val="C00000"/>
              </a:solidFill>
            </a:endParaRPr>
          </a:p>
        </p:txBody>
      </p:sp>
      <p:sp>
        <p:nvSpPr>
          <p:cNvPr id="5" name="矩形 4"/>
          <p:cNvSpPr/>
          <p:nvPr/>
        </p:nvSpPr>
        <p:spPr>
          <a:xfrm>
            <a:off x="511511" y="2299973"/>
            <a:ext cx="1269899" cy="461665"/>
          </a:xfrm>
          <a:prstGeom prst="rect">
            <a:avLst/>
          </a:prstGeom>
        </p:spPr>
        <p:txBody>
          <a:bodyPr wrap="none">
            <a:spAutoFit/>
          </a:bodyPr>
          <a:lstStyle/>
          <a:p>
            <a:r>
              <a:rPr lang="en-US" altLang="zh-CN" sz="2400" b="1" dirty="0">
                <a:solidFill>
                  <a:srgbClr val="C00000"/>
                </a:solidFill>
              </a:rPr>
              <a:t>begging</a:t>
            </a:r>
            <a:endParaRPr lang="zh-CN" altLang="en-US" sz="2400" b="1" dirty="0">
              <a:solidFill>
                <a:srgbClr val="C00000"/>
              </a:solidFill>
            </a:endParaRPr>
          </a:p>
        </p:txBody>
      </p:sp>
      <p:sp>
        <p:nvSpPr>
          <p:cNvPr id="6" name="矩形 5"/>
          <p:cNvSpPr/>
          <p:nvPr/>
        </p:nvSpPr>
        <p:spPr>
          <a:xfrm>
            <a:off x="1097440" y="4498792"/>
            <a:ext cx="4751622" cy="461665"/>
          </a:xfrm>
          <a:prstGeom prst="rect">
            <a:avLst/>
          </a:prstGeom>
        </p:spPr>
        <p:txBody>
          <a:bodyPr wrap="none">
            <a:spAutoFit/>
          </a:bodyPr>
          <a:lstStyle/>
          <a:p>
            <a:r>
              <a:rPr lang="en-US" altLang="zh-CN" sz="2400" b="1" dirty="0">
                <a:solidFill>
                  <a:srgbClr val="C00000"/>
                </a:solidFill>
              </a:rPr>
              <a:t>the burning desire to prove myself</a:t>
            </a:r>
            <a:endParaRPr lang="zh-CN" altLang="en-US" sz="2400" b="1" dirty="0">
              <a:solidFill>
                <a:srgbClr val="C00000"/>
              </a:solidFill>
            </a:endParaRPr>
          </a:p>
        </p:txBody>
      </p:sp>
      <p:sp>
        <p:nvSpPr>
          <p:cNvPr id="7" name="矩形 6"/>
          <p:cNvSpPr/>
          <p:nvPr/>
        </p:nvSpPr>
        <p:spPr>
          <a:xfrm>
            <a:off x="10441276" y="4505473"/>
            <a:ext cx="1029449" cy="461665"/>
          </a:xfrm>
          <a:prstGeom prst="rect">
            <a:avLst/>
          </a:prstGeom>
        </p:spPr>
        <p:txBody>
          <a:bodyPr wrap="none">
            <a:spAutoFit/>
          </a:bodyPr>
          <a:lstStyle/>
          <a:p>
            <a:r>
              <a:rPr lang="en-US" altLang="zh-CN" sz="2400" b="1" dirty="0">
                <a:solidFill>
                  <a:srgbClr val="C00000"/>
                </a:solidFill>
              </a:rPr>
              <a:t>where</a:t>
            </a:r>
            <a:endParaRPr lang="zh-CN" altLang="en-US" sz="2400" b="1" dirty="0">
              <a:solidFill>
                <a:srgbClr val="C00000"/>
              </a:solidFill>
            </a:endParaRPr>
          </a:p>
        </p:txBody>
      </p:sp>
      <p:sp>
        <p:nvSpPr>
          <p:cNvPr id="8" name="矩形 7"/>
          <p:cNvSpPr/>
          <p:nvPr/>
        </p:nvSpPr>
        <p:spPr>
          <a:xfrm>
            <a:off x="1871516" y="5076923"/>
            <a:ext cx="3762568" cy="461665"/>
          </a:xfrm>
          <a:prstGeom prst="rect">
            <a:avLst/>
          </a:prstGeom>
        </p:spPr>
        <p:txBody>
          <a:bodyPr wrap="none">
            <a:spAutoFit/>
          </a:bodyPr>
          <a:lstStyle/>
          <a:p>
            <a:r>
              <a:rPr lang="en-US" altLang="zh-CN" sz="2400" b="1" dirty="0" smtClean="0">
                <a:solidFill>
                  <a:srgbClr val="C00000"/>
                </a:solidFill>
              </a:rPr>
              <a:t>in </a:t>
            </a:r>
            <a:r>
              <a:rPr lang="en-US" altLang="zh-CN" sz="2400" b="1" dirty="0">
                <a:solidFill>
                  <a:srgbClr val="C00000"/>
                </a:solidFill>
              </a:rPr>
              <a:t>a shivering but firm tone</a:t>
            </a:r>
            <a:endParaRPr lang="zh-CN" altLang="en-US" sz="2400" b="1" dirty="0">
              <a:solidFill>
                <a:srgbClr val="C00000"/>
              </a:solidFill>
            </a:endParaRPr>
          </a:p>
        </p:txBody>
      </p:sp>
      <p:sp>
        <p:nvSpPr>
          <p:cNvPr id="9" name="矩形 8"/>
          <p:cNvSpPr/>
          <p:nvPr/>
        </p:nvSpPr>
        <p:spPr>
          <a:xfrm>
            <a:off x="2263567" y="5535011"/>
            <a:ext cx="1742208" cy="461665"/>
          </a:xfrm>
          <a:prstGeom prst="rect">
            <a:avLst/>
          </a:prstGeom>
        </p:spPr>
        <p:txBody>
          <a:bodyPr wrap="none">
            <a:spAutoFit/>
          </a:bodyPr>
          <a:lstStyle/>
          <a:p>
            <a:r>
              <a:rPr lang="en-US" altLang="zh-CN" sz="2400" b="1" dirty="0">
                <a:solidFill>
                  <a:srgbClr val="C00000"/>
                </a:solidFill>
              </a:rPr>
              <a:t>To my relief</a:t>
            </a:r>
            <a:endParaRPr lang="zh-CN" altLang="en-US" sz="2400" b="1" dirty="0">
              <a:solidFill>
                <a:srgbClr val="C00000"/>
              </a:solidFill>
            </a:endParaRPr>
          </a:p>
        </p:txBody>
      </p:sp>
      <p:sp>
        <p:nvSpPr>
          <p:cNvPr id="10" name="矩形 9"/>
          <p:cNvSpPr/>
          <p:nvPr/>
        </p:nvSpPr>
        <p:spPr>
          <a:xfrm>
            <a:off x="8119652" y="5535010"/>
            <a:ext cx="1192955" cy="461665"/>
          </a:xfrm>
          <a:prstGeom prst="rect">
            <a:avLst/>
          </a:prstGeom>
        </p:spPr>
        <p:txBody>
          <a:bodyPr wrap="none">
            <a:spAutoFit/>
          </a:bodyPr>
          <a:lstStyle/>
          <a:p>
            <a:r>
              <a:rPr lang="en-US" altLang="zh-CN" sz="2400" b="1" dirty="0">
                <a:solidFill>
                  <a:srgbClr val="C00000"/>
                </a:solidFill>
              </a:rPr>
              <a:t>nodded</a:t>
            </a:r>
            <a:endParaRPr lang="zh-CN" altLang="en-US" sz="24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8343" y="2557323"/>
            <a:ext cx="11575928" cy="2160591"/>
          </a:xfrm>
          <a:prstGeom prst="rect">
            <a:avLst/>
          </a:prstGeom>
          <a:ln w="28575">
            <a:noFill/>
          </a:ln>
        </p:spPr>
        <p:txBody>
          <a:bodyPr wrap="square">
            <a:spAutoFit/>
          </a:bodyPr>
          <a:lstStyle/>
          <a:p>
            <a:pPr lvl="0">
              <a:lnSpc>
                <a:spcPct val="120000"/>
              </a:lnSpc>
            </a:pPr>
            <a:r>
              <a:rPr lang="en-US" altLang="zh-CN" sz="2800" dirty="0">
                <a:solidFill>
                  <a:schemeClr val="tx1">
                    <a:lumMod val="95000"/>
                    <a:lumOff val="5000"/>
                  </a:schemeClr>
                </a:solidFill>
              </a:rPr>
              <a:t>__________________________, she asked what had </a:t>
            </a:r>
            <a:r>
              <a:rPr lang="en-US" altLang="zh-CN" sz="2800" dirty="0" smtClean="0">
                <a:solidFill>
                  <a:schemeClr val="tx1">
                    <a:lumMod val="95000"/>
                    <a:lumOff val="5000"/>
                  </a:schemeClr>
                </a:solidFill>
              </a:rPr>
              <a:t>happened. </a:t>
            </a:r>
            <a:endParaRPr lang="en-US" altLang="zh-CN" sz="2800" dirty="0">
              <a:solidFill>
                <a:schemeClr val="tx1">
                  <a:lumMod val="95000"/>
                  <a:lumOff val="5000"/>
                </a:schemeClr>
              </a:solidFill>
            </a:endParaRPr>
          </a:p>
          <a:p>
            <a:pPr lvl="0">
              <a:lnSpc>
                <a:spcPct val="120000"/>
              </a:lnSpc>
            </a:pPr>
            <a:r>
              <a:rPr lang="en-US" altLang="zh-CN" sz="2800" dirty="0">
                <a:solidFill>
                  <a:schemeClr val="tx1">
                    <a:lumMod val="95000"/>
                    <a:lumOff val="5000"/>
                  </a:schemeClr>
                </a:solidFill>
              </a:rPr>
              <a:t>______________the whole thing and my thoughts, she</a:t>
            </a:r>
            <a:r>
              <a:rPr lang="en-US" altLang="zh-CN" sz="2800" dirty="0" smtClean="0">
                <a:solidFill>
                  <a:schemeClr val="tx1">
                    <a:lumMod val="95000"/>
                    <a:lumOff val="5000"/>
                  </a:schemeClr>
                </a:solidFill>
              </a:rPr>
              <a:t>_____________, </a:t>
            </a:r>
            <a:r>
              <a:rPr lang="en-US" altLang="zh-CN" sz="2800" dirty="0">
                <a:solidFill>
                  <a:schemeClr val="tx1">
                    <a:lumMod val="95000"/>
                    <a:lumOff val="5000"/>
                  </a:schemeClr>
                </a:solidFill>
              </a:rPr>
              <a:t>_______________,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Just believe in yourself. And I’m always here helping you.</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 </a:t>
            </a:r>
            <a:endParaRPr lang="zh-CN" altLang="en-US" sz="2800" dirty="0">
              <a:solidFill>
                <a:schemeClr val="tx1">
                  <a:lumMod val="95000"/>
                  <a:lumOff val="5000"/>
                </a:schemeClr>
              </a:solidFill>
            </a:endParaRPr>
          </a:p>
        </p:txBody>
      </p:sp>
      <p:sp>
        <p:nvSpPr>
          <p:cNvPr id="2" name="矩形 1"/>
          <p:cNvSpPr/>
          <p:nvPr/>
        </p:nvSpPr>
        <p:spPr>
          <a:xfrm>
            <a:off x="10" y="204942"/>
            <a:ext cx="7505581"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2. I rejoined Mrs. Smith’s class and got her help. </a:t>
            </a:r>
            <a:endParaRPr lang="en-US" altLang="zh-CN" sz="2400" b="1" dirty="0">
              <a:solidFill>
                <a:srgbClr val="C00000"/>
              </a:solidFill>
            </a:endParaRPr>
          </a:p>
        </p:txBody>
      </p:sp>
      <p:sp>
        <p:nvSpPr>
          <p:cNvPr id="3" name="矩形 2"/>
          <p:cNvSpPr/>
          <p:nvPr/>
        </p:nvSpPr>
        <p:spPr>
          <a:xfrm>
            <a:off x="230249" y="702044"/>
            <a:ext cx="8670243" cy="1643527"/>
          </a:xfrm>
          <a:prstGeom prst="rect">
            <a:avLst/>
          </a:prstGeom>
        </p:spPr>
        <p:txBody>
          <a:bodyPr wrap="square">
            <a:spAutoFit/>
          </a:bodyPr>
          <a:lstStyle/>
          <a:p>
            <a:pPr lvl="0">
              <a:lnSpc>
                <a:spcPct val="120000"/>
              </a:lnSpc>
            </a:pPr>
            <a:r>
              <a:rPr lang="en-US" altLang="zh-CN" sz="2800" dirty="0" smtClean="0">
                <a:solidFill>
                  <a:srgbClr val="2E3033"/>
                </a:solidFill>
              </a:rPr>
              <a:t>3. </a:t>
            </a:r>
            <a:r>
              <a:rPr lang="zh-CN" altLang="en-US" sz="2800" dirty="0" smtClean="0">
                <a:solidFill>
                  <a:srgbClr val="2E3033"/>
                </a:solidFill>
              </a:rPr>
              <a:t>看到</a:t>
            </a:r>
            <a:r>
              <a:rPr lang="zh-CN" altLang="en-US" sz="2800" dirty="0">
                <a:solidFill>
                  <a:srgbClr val="2E3033"/>
                </a:solidFill>
              </a:rPr>
              <a:t>我阴沉的脸，她问发生了什么事。她知道了整个事情和我的想法，抚摸着我的头，安慰我</a:t>
            </a:r>
            <a:r>
              <a:rPr lang="en-US" altLang="zh-CN" sz="2800" dirty="0">
                <a:solidFill>
                  <a:srgbClr val="2E3033"/>
                </a:solidFill>
              </a:rPr>
              <a:t>:“</a:t>
            </a:r>
            <a:r>
              <a:rPr lang="zh-CN" altLang="en-US" sz="2800" dirty="0">
                <a:solidFill>
                  <a:srgbClr val="2E3033"/>
                </a:solidFill>
              </a:rPr>
              <a:t>只要相信你自己。</a:t>
            </a:r>
            <a:r>
              <a:rPr lang="zh-CN" altLang="en-US" sz="2800" dirty="0" smtClean="0">
                <a:solidFill>
                  <a:srgbClr val="2E3033"/>
                </a:solidFill>
              </a:rPr>
              <a:t>我</a:t>
            </a:r>
            <a:r>
              <a:rPr lang="zh-CN" altLang="en-US" sz="2800" dirty="0">
                <a:solidFill>
                  <a:srgbClr val="2E3033"/>
                </a:solidFill>
              </a:rPr>
              <a:t>会</a:t>
            </a:r>
            <a:r>
              <a:rPr lang="zh-CN" altLang="en-US" sz="2800" dirty="0" smtClean="0">
                <a:solidFill>
                  <a:srgbClr val="2E3033"/>
                </a:solidFill>
              </a:rPr>
              <a:t>在这里一直帮助</a:t>
            </a:r>
            <a:r>
              <a:rPr lang="zh-CN" altLang="en-US" sz="2800" dirty="0">
                <a:solidFill>
                  <a:srgbClr val="2E3033"/>
                </a:solidFill>
              </a:rPr>
              <a:t>你。</a:t>
            </a:r>
            <a:r>
              <a:rPr lang="zh-CN" altLang="en-US" sz="2800" dirty="0" smtClean="0">
                <a:solidFill>
                  <a:srgbClr val="2E3033"/>
                </a:solidFill>
              </a:rPr>
              <a:t>”</a:t>
            </a:r>
            <a:endParaRPr lang="en-US" altLang="zh-CN" sz="2800" dirty="0" smtClean="0">
              <a:solidFill>
                <a:srgbClr val="2E3033"/>
              </a:solidFill>
            </a:endParaRPr>
          </a:p>
        </p:txBody>
      </p:sp>
      <p:sp>
        <p:nvSpPr>
          <p:cNvPr id="4" name="矩形 3"/>
          <p:cNvSpPr/>
          <p:nvPr/>
        </p:nvSpPr>
        <p:spPr>
          <a:xfrm>
            <a:off x="430008" y="2557320"/>
            <a:ext cx="4764446" cy="523220"/>
          </a:xfrm>
          <a:prstGeom prst="rect">
            <a:avLst/>
          </a:prstGeom>
        </p:spPr>
        <p:txBody>
          <a:bodyPr wrap="none">
            <a:spAutoFit/>
          </a:bodyPr>
          <a:lstStyle/>
          <a:p>
            <a:r>
              <a:rPr lang="en-US" altLang="zh-CN" sz="2800" b="1" dirty="0">
                <a:solidFill>
                  <a:srgbClr val="C00000"/>
                </a:solidFill>
              </a:rPr>
              <a:t>At the sight of my cloudy face</a:t>
            </a:r>
            <a:endParaRPr lang="zh-CN" altLang="en-US" sz="2800" b="1" dirty="0">
              <a:solidFill>
                <a:srgbClr val="C00000"/>
              </a:solidFill>
            </a:endParaRPr>
          </a:p>
        </p:txBody>
      </p:sp>
      <p:sp>
        <p:nvSpPr>
          <p:cNvPr id="5" name="矩形 4"/>
          <p:cNvSpPr/>
          <p:nvPr/>
        </p:nvSpPr>
        <p:spPr>
          <a:xfrm>
            <a:off x="230248" y="3140265"/>
            <a:ext cx="2472152" cy="523220"/>
          </a:xfrm>
          <a:prstGeom prst="rect">
            <a:avLst/>
          </a:prstGeom>
        </p:spPr>
        <p:txBody>
          <a:bodyPr wrap="none">
            <a:spAutoFit/>
          </a:bodyPr>
          <a:lstStyle/>
          <a:p>
            <a:r>
              <a:rPr lang="en-US" altLang="zh-CN" sz="2800" b="1" dirty="0">
                <a:solidFill>
                  <a:srgbClr val="C00000"/>
                </a:solidFill>
              </a:rPr>
              <a:t>Having known </a:t>
            </a:r>
            <a:endParaRPr lang="zh-CN" altLang="en-US" sz="2800" b="1" dirty="0">
              <a:solidFill>
                <a:srgbClr val="C00000"/>
              </a:solidFill>
            </a:endParaRPr>
          </a:p>
        </p:txBody>
      </p:sp>
      <p:sp>
        <p:nvSpPr>
          <p:cNvPr id="6" name="矩形 5"/>
          <p:cNvSpPr/>
          <p:nvPr/>
        </p:nvSpPr>
        <p:spPr>
          <a:xfrm>
            <a:off x="9080931" y="3143802"/>
            <a:ext cx="2557110" cy="523220"/>
          </a:xfrm>
          <a:prstGeom prst="rect">
            <a:avLst/>
          </a:prstGeom>
        </p:spPr>
        <p:txBody>
          <a:bodyPr wrap="none">
            <a:spAutoFit/>
          </a:bodyPr>
          <a:lstStyle/>
          <a:p>
            <a:r>
              <a:rPr lang="en-US" altLang="zh-CN" sz="2800" b="1" dirty="0">
                <a:solidFill>
                  <a:srgbClr val="C00000"/>
                </a:solidFill>
              </a:rPr>
              <a:t>stroke my head</a:t>
            </a:r>
            <a:endParaRPr lang="zh-CN" altLang="en-US" sz="2800" b="1" dirty="0">
              <a:solidFill>
                <a:srgbClr val="C00000"/>
              </a:solidFill>
            </a:endParaRPr>
          </a:p>
        </p:txBody>
      </p:sp>
      <p:sp>
        <p:nvSpPr>
          <p:cNvPr id="7" name="矩形 6"/>
          <p:cNvSpPr/>
          <p:nvPr/>
        </p:nvSpPr>
        <p:spPr>
          <a:xfrm>
            <a:off x="517996" y="3602340"/>
            <a:ext cx="2108269" cy="523220"/>
          </a:xfrm>
          <a:prstGeom prst="rect">
            <a:avLst/>
          </a:prstGeom>
        </p:spPr>
        <p:txBody>
          <a:bodyPr wrap="none">
            <a:spAutoFit/>
          </a:bodyPr>
          <a:lstStyle/>
          <a:p>
            <a:r>
              <a:rPr lang="en-US" altLang="zh-CN" sz="2800" b="1" dirty="0">
                <a:solidFill>
                  <a:srgbClr val="C00000"/>
                </a:solidFill>
              </a:rPr>
              <a:t>soothing me</a:t>
            </a:r>
            <a:endParaRPr lang="zh-CN" altLang="en-US" sz="2800" b="1" dirty="0">
              <a:solidFill>
                <a:srgbClr val="C00000"/>
              </a:solidFill>
            </a:endParaRPr>
          </a:p>
        </p:txBody>
      </p:sp>
      <p:pic>
        <p:nvPicPr>
          <p:cNvPr id="9218" name="Picture 2" descr="孩子在幼儿园水喝太少 憋尿 发烧 尿道炎 报告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8846" y1="55504" x2="31357" y2="67213"/>
                        <a14:foregroundMark x1="31825" y1="67213" x2="31825" y2="73302"/>
                        <a14:foregroundMark x1="32917" y1="72365" x2="39314" y2="75644"/>
                        <a14:foregroundMark x1="45242" y1="56909" x2="52106" y2="66042"/>
                        <a14:foregroundMark x1="51170" y1="65105" x2="61934" y2="52927"/>
                      </a14:backgroundRemoval>
                    </a14:imgEffect>
                  </a14:imgLayer>
                </a14:imgProps>
              </a:ext>
              <a:ext uri="{28A0092B-C50C-407E-A947-70E740481C1C}">
                <a14:useLocalDpi xmlns:a14="http://schemas.microsoft.com/office/drawing/2010/main" val="0"/>
              </a:ext>
            </a:extLst>
          </a:blip>
          <a:srcRect/>
          <a:stretch>
            <a:fillRect/>
          </a:stretch>
        </p:blipFill>
        <p:spPr bwMode="auto">
          <a:xfrm>
            <a:off x="8750458" y="204938"/>
            <a:ext cx="3279439" cy="2613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9045379" y="61028"/>
            <a:ext cx="2830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3" name="TextBox 2"/>
          <p:cNvSpPr txBox="1"/>
          <p:nvPr/>
        </p:nvSpPr>
        <p:spPr>
          <a:xfrm>
            <a:off x="302628" y="949508"/>
            <a:ext cx="11216357" cy="3637919"/>
          </a:xfrm>
          <a:prstGeom prst="rect">
            <a:avLst/>
          </a:prstGeom>
          <a:noFill/>
        </p:spPr>
        <p:txBody>
          <a:bodyPr wrap="square" rtlCol="0" anchor="ctr">
            <a:spAutoFit/>
          </a:bodyPr>
          <a:lstStyle/>
          <a:p>
            <a:pPr marL="457200" indent="-457200">
              <a:lnSpc>
                <a:spcPct val="120000"/>
              </a:lnSpc>
              <a:buAutoNum type="arabicPeriod"/>
            </a:pPr>
            <a:r>
              <a:rPr lang="zh-CN" altLang="en-US" sz="2400" dirty="0">
                <a:solidFill>
                  <a:srgbClr val="2E3033"/>
                </a:solidFill>
              </a:rPr>
              <a:t>时间</a:t>
            </a:r>
            <a:r>
              <a:rPr lang="zh-CN" altLang="en-US" sz="2400" dirty="0" smtClean="0">
                <a:solidFill>
                  <a:srgbClr val="2E3033"/>
                </a:solidFill>
              </a:rPr>
              <a:t>飞逝。</a:t>
            </a:r>
            <a:r>
              <a:rPr lang="zh-CN" altLang="en-US" sz="2400" dirty="0">
                <a:solidFill>
                  <a:srgbClr val="2E3033"/>
                </a:solidFill>
              </a:rPr>
              <a:t>通过大量的练习，我取得了巨大的进步，我的舞蹈技能突飞猛进</a:t>
            </a:r>
            <a:r>
              <a:rPr lang="zh-CN" altLang="en-US" sz="2400" dirty="0" smtClean="0">
                <a:solidFill>
                  <a:srgbClr val="2E3033"/>
                </a:solidFill>
              </a:rPr>
              <a:t>。</a:t>
            </a:r>
            <a:endParaRPr lang="en-US" altLang="zh-CN" sz="2400" dirty="0" smtClean="0">
              <a:solidFill>
                <a:srgbClr val="2E3033"/>
              </a:solidFill>
            </a:endParaRPr>
          </a:p>
          <a:p>
            <a:pPr marL="457200" indent="-457200">
              <a:lnSpc>
                <a:spcPct val="120000"/>
              </a:lnSpc>
              <a:buAutoNum type="arabicPeriod"/>
            </a:pPr>
            <a:endParaRPr lang="en-US" altLang="zh-CN" sz="2400" dirty="0" smtClean="0">
              <a:solidFill>
                <a:srgbClr val="2E3033"/>
              </a:solidFill>
            </a:endParaRPr>
          </a:p>
          <a:p>
            <a:pPr>
              <a:lnSpc>
                <a:spcPct val="120000"/>
              </a:lnSpc>
            </a:pPr>
            <a:endParaRPr lang="en-US" altLang="zh-CN" sz="2400" dirty="0" smtClean="0">
              <a:solidFill>
                <a:srgbClr val="2E3033"/>
              </a:solidFill>
            </a:endParaRPr>
          </a:p>
          <a:p>
            <a:pPr>
              <a:lnSpc>
                <a:spcPct val="120000"/>
              </a:lnSpc>
            </a:pPr>
            <a:r>
              <a:rPr lang="en-US" altLang="zh-CN" sz="2400" dirty="0" smtClean="0">
                <a:solidFill>
                  <a:srgbClr val="2E3033"/>
                </a:solidFill>
              </a:rPr>
              <a:t>2. </a:t>
            </a:r>
            <a:r>
              <a:rPr lang="zh-CN" altLang="en-US" sz="2400" dirty="0" smtClean="0">
                <a:solidFill>
                  <a:srgbClr val="2E3033"/>
                </a:solidFill>
              </a:rPr>
              <a:t>尽管</a:t>
            </a:r>
            <a:r>
              <a:rPr lang="zh-CN" altLang="en-US" sz="2400" dirty="0">
                <a:solidFill>
                  <a:srgbClr val="2E3033"/>
                </a:solidFill>
              </a:rPr>
              <a:t>很困难，我还是一有空就练习每一个舞蹈动作</a:t>
            </a:r>
            <a:r>
              <a:rPr lang="zh-CN" altLang="en-US" sz="2400" dirty="0" smtClean="0">
                <a:solidFill>
                  <a:srgbClr val="2E3033"/>
                </a:solidFill>
              </a:rPr>
              <a:t>。</a:t>
            </a:r>
            <a:endParaRPr lang="en-US" altLang="zh-CN" sz="2400" dirty="0" smtClean="0">
              <a:solidFill>
                <a:srgbClr val="2E3033"/>
              </a:solidFill>
            </a:endParaRPr>
          </a:p>
          <a:p>
            <a:pPr marL="457200" indent="-457200">
              <a:lnSpc>
                <a:spcPct val="120000"/>
              </a:lnSpc>
              <a:buAutoNum type="arabicPeriod"/>
            </a:pPr>
            <a:endParaRPr lang="en-US" altLang="zh-CN" sz="2400" dirty="0" smtClean="0">
              <a:solidFill>
                <a:srgbClr val="2E3033"/>
              </a:solidFill>
            </a:endParaRPr>
          </a:p>
          <a:p>
            <a:pPr marL="457200" indent="-457200">
              <a:lnSpc>
                <a:spcPct val="120000"/>
              </a:lnSpc>
              <a:buAutoNum type="arabicPeriod"/>
            </a:pPr>
            <a:endParaRPr lang="en-US" altLang="zh-CN" sz="2400" dirty="0">
              <a:solidFill>
                <a:srgbClr val="2E3033"/>
              </a:solidFill>
            </a:endParaRPr>
          </a:p>
          <a:p>
            <a:pPr>
              <a:lnSpc>
                <a:spcPct val="120000"/>
              </a:lnSpc>
            </a:pPr>
            <a:r>
              <a:rPr lang="en-US" altLang="zh-CN" sz="2400" dirty="0" smtClean="0">
                <a:solidFill>
                  <a:srgbClr val="2E3033"/>
                </a:solidFill>
              </a:rPr>
              <a:t>3. </a:t>
            </a:r>
            <a:r>
              <a:rPr lang="zh-CN" altLang="en-US" sz="2400" dirty="0" smtClean="0">
                <a:solidFill>
                  <a:srgbClr val="2E3033"/>
                </a:solidFill>
              </a:rPr>
              <a:t>渐渐</a:t>
            </a:r>
            <a:r>
              <a:rPr lang="zh-CN" altLang="en-US" sz="2400" dirty="0">
                <a:solidFill>
                  <a:srgbClr val="2E3033"/>
                </a:solidFill>
              </a:rPr>
              <a:t>地，经过无数次的练习，我变得熟练了。每次我在舞池里移动，我都觉得自己像一只白天鹅，优雅而轻盈，我对失败的恐惧被自信所取代</a:t>
            </a:r>
            <a:r>
              <a:rPr lang="zh-CN" altLang="en-US" sz="2400" dirty="0" smtClean="0">
                <a:solidFill>
                  <a:srgbClr val="2E3033"/>
                </a:solidFill>
              </a:rPr>
              <a:t>。</a:t>
            </a:r>
            <a:endParaRPr lang="en-US" altLang="zh-CN" sz="2400" dirty="0" smtClean="0">
              <a:solidFill>
                <a:srgbClr val="2E3033"/>
              </a:solidFill>
            </a:endParaRPr>
          </a:p>
        </p:txBody>
      </p:sp>
      <p:sp>
        <p:nvSpPr>
          <p:cNvPr id="4" name="矩形 3"/>
          <p:cNvSpPr/>
          <p:nvPr/>
        </p:nvSpPr>
        <p:spPr>
          <a:xfrm>
            <a:off x="677365" y="1429025"/>
            <a:ext cx="10841619" cy="978729"/>
          </a:xfrm>
          <a:prstGeom prst="rect">
            <a:avLst/>
          </a:prstGeom>
        </p:spPr>
        <p:txBody>
          <a:bodyPr wrap="square">
            <a:spAutoFit/>
          </a:bodyPr>
          <a:lstStyle/>
          <a:p>
            <a:pPr>
              <a:lnSpc>
                <a:spcPct val="120000"/>
              </a:lnSpc>
            </a:pPr>
            <a:r>
              <a:rPr lang="en-US" altLang="zh-CN" sz="2400" b="1" dirty="0" smtClean="0">
                <a:solidFill>
                  <a:schemeClr val="tx1">
                    <a:lumMod val="95000"/>
                    <a:lumOff val="5000"/>
                  </a:schemeClr>
                </a:solidFill>
              </a:rPr>
              <a:t>Time________. </a:t>
            </a:r>
            <a:r>
              <a:rPr lang="en-US" altLang="zh-CN" sz="2400" b="1" dirty="0">
                <a:solidFill>
                  <a:schemeClr val="tx1">
                    <a:lumMod val="95000"/>
                    <a:lumOff val="5000"/>
                  </a:schemeClr>
                </a:solidFill>
              </a:rPr>
              <a:t>I </a:t>
            </a:r>
            <a:r>
              <a:rPr lang="en-US" altLang="zh-CN" sz="2400" b="1" dirty="0" smtClean="0">
                <a:solidFill>
                  <a:schemeClr val="tx1">
                    <a:lumMod val="95000"/>
                    <a:lumOff val="5000"/>
                  </a:schemeClr>
                </a:solidFill>
              </a:rPr>
              <a:t>____________________through </a:t>
            </a:r>
            <a:r>
              <a:rPr lang="en-US" altLang="zh-CN" sz="2400" b="1" dirty="0">
                <a:solidFill>
                  <a:schemeClr val="tx1">
                    <a:lumMod val="95000"/>
                    <a:lumOff val="5000"/>
                  </a:schemeClr>
                </a:solidFill>
              </a:rPr>
              <a:t>practicing a lot and my dance </a:t>
            </a:r>
            <a:r>
              <a:rPr lang="en-US" altLang="zh-CN" sz="2400" b="1" dirty="0" smtClean="0">
                <a:solidFill>
                  <a:schemeClr val="tx1">
                    <a:lumMod val="95000"/>
                    <a:lumOff val="5000"/>
                  </a:schemeClr>
                </a:solidFill>
              </a:rPr>
              <a:t>skills______________.</a:t>
            </a:r>
            <a:endParaRPr lang="en-US" altLang="zh-CN" sz="2400" b="1" dirty="0">
              <a:solidFill>
                <a:schemeClr val="tx1">
                  <a:lumMod val="95000"/>
                  <a:lumOff val="5000"/>
                </a:schemeClr>
              </a:solidFill>
            </a:endParaRPr>
          </a:p>
        </p:txBody>
      </p:sp>
      <p:sp>
        <p:nvSpPr>
          <p:cNvPr id="5" name="矩形 4"/>
          <p:cNvSpPr/>
          <p:nvPr/>
        </p:nvSpPr>
        <p:spPr>
          <a:xfrm>
            <a:off x="569940" y="2841217"/>
            <a:ext cx="10681745" cy="830997"/>
          </a:xfrm>
          <a:prstGeom prst="rect">
            <a:avLst/>
          </a:prstGeom>
        </p:spPr>
        <p:txBody>
          <a:bodyPr wrap="square">
            <a:spAutoFit/>
          </a:bodyPr>
          <a:lstStyle/>
          <a:p>
            <a:r>
              <a:rPr lang="en-US" altLang="zh-CN" sz="2400" b="1" dirty="0" smtClean="0">
                <a:solidFill>
                  <a:schemeClr val="tx1">
                    <a:lumMod val="95000"/>
                    <a:lumOff val="5000"/>
                  </a:schemeClr>
                </a:solidFill>
              </a:rPr>
              <a:t>__________________, </a:t>
            </a:r>
            <a:r>
              <a:rPr lang="en-US" altLang="zh-CN" sz="2400" b="1" dirty="0">
                <a:solidFill>
                  <a:schemeClr val="tx1">
                    <a:lumMod val="95000"/>
                    <a:lumOff val="5000"/>
                  </a:schemeClr>
                </a:solidFill>
              </a:rPr>
              <a:t>I kept </a:t>
            </a:r>
            <a:r>
              <a:rPr lang="en-US" altLang="zh-CN" sz="2400" b="1" dirty="0" smtClean="0">
                <a:solidFill>
                  <a:schemeClr val="tx1">
                    <a:lumMod val="95000"/>
                    <a:lumOff val="5000"/>
                  </a:schemeClr>
                </a:solidFill>
              </a:rPr>
              <a:t>_____________every dancing  movement _______________________.</a:t>
            </a:r>
            <a:endParaRPr lang="zh-CN" altLang="en-US" sz="2400" b="1" dirty="0">
              <a:solidFill>
                <a:schemeClr val="tx1">
                  <a:lumMod val="95000"/>
                  <a:lumOff val="5000"/>
                </a:schemeClr>
              </a:solidFill>
            </a:endParaRPr>
          </a:p>
        </p:txBody>
      </p:sp>
      <p:sp>
        <p:nvSpPr>
          <p:cNvPr id="6" name="矩形 5"/>
          <p:cNvSpPr/>
          <p:nvPr/>
        </p:nvSpPr>
        <p:spPr>
          <a:xfrm>
            <a:off x="569931" y="4764504"/>
            <a:ext cx="9508360" cy="1200329"/>
          </a:xfrm>
          <a:prstGeom prst="rect">
            <a:avLst/>
          </a:prstGeom>
        </p:spPr>
        <p:txBody>
          <a:bodyPr wrap="square">
            <a:spAutoFit/>
          </a:bodyPr>
          <a:lstStyle/>
          <a:p>
            <a:r>
              <a:rPr lang="en-US" altLang="zh-CN" sz="2400" b="1" dirty="0" smtClean="0">
                <a:solidFill>
                  <a:schemeClr val="tx1">
                    <a:lumMod val="95000"/>
                    <a:lumOff val="5000"/>
                  </a:schemeClr>
                </a:solidFill>
              </a:rPr>
              <a:t>     Gradually</a:t>
            </a:r>
            <a:r>
              <a:rPr lang="en-US" altLang="zh-CN" sz="2400" b="1" dirty="0">
                <a:solidFill>
                  <a:schemeClr val="tx1">
                    <a:lumMod val="95000"/>
                    <a:lumOff val="5000"/>
                  </a:schemeClr>
                </a:solidFill>
              </a:rPr>
              <a:t>, with </a:t>
            </a:r>
            <a:r>
              <a:rPr lang="en-US" altLang="zh-CN" sz="2400" b="1" dirty="0" smtClean="0">
                <a:solidFill>
                  <a:schemeClr val="tx1">
                    <a:lumMod val="95000"/>
                    <a:lumOff val="5000"/>
                  </a:schemeClr>
                </a:solidFill>
              </a:rPr>
              <a:t>____________practice</a:t>
            </a:r>
            <a:r>
              <a:rPr lang="en-US" altLang="zh-CN" sz="2400" b="1" dirty="0">
                <a:solidFill>
                  <a:schemeClr val="tx1">
                    <a:lumMod val="95000"/>
                    <a:lumOff val="5000"/>
                  </a:schemeClr>
                </a:solidFill>
              </a:rPr>
              <a:t>, I became skilled. Every time I moved in the dance pool, I felt like a white swan</a:t>
            </a:r>
            <a:r>
              <a:rPr lang="en-US" altLang="zh-CN" sz="2400" b="1" dirty="0" smtClean="0">
                <a:solidFill>
                  <a:schemeClr val="tx1">
                    <a:lumMod val="95000"/>
                    <a:lumOff val="5000"/>
                  </a:schemeClr>
                </a:solidFill>
              </a:rPr>
              <a:t>, _________________. My </a:t>
            </a:r>
            <a:r>
              <a:rPr lang="en-US" altLang="zh-CN" sz="2400" b="1" dirty="0">
                <a:solidFill>
                  <a:schemeClr val="tx1">
                    <a:lumMod val="95000"/>
                    <a:lumOff val="5000"/>
                  </a:schemeClr>
                </a:solidFill>
              </a:rPr>
              <a:t>fear of failure </a:t>
            </a:r>
            <a:r>
              <a:rPr lang="en-US" altLang="zh-CN" sz="2400" b="1" dirty="0" smtClean="0">
                <a:solidFill>
                  <a:schemeClr val="tx1">
                    <a:lumMod val="95000"/>
                    <a:lumOff val="5000"/>
                  </a:schemeClr>
                </a:solidFill>
              </a:rPr>
              <a:t>____________confidence</a:t>
            </a:r>
            <a:r>
              <a:rPr lang="en-US" altLang="zh-CN" sz="2400" b="1" dirty="0">
                <a:solidFill>
                  <a:schemeClr val="tx1">
                    <a:lumMod val="95000"/>
                    <a:lumOff val="5000"/>
                  </a:schemeClr>
                </a:solidFill>
              </a:rPr>
              <a:t>.</a:t>
            </a:r>
            <a:endParaRPr lang="en-US" altLang="zh-CN" sz="2400" b="1" dirty="0">
              <a:solidFill>
                <a:schemeClr val="tx1">
                  <a:lumMod val="95000"/>
                  <a:lumOff val="5000"/>
                </a:schemeClr>
              </a:solidFill>
            </a:endParaRPr>
          </a:p>
        </p:txBody>
      </p:sp>
      <p:sp>
        <p:nvSpPr>
          <p:cNvPr id="8" name="矩形 7"/>
          <p:cNvSpPr/>
          <p:nvPr/>
        </p:nvSpPr>
        <p:spPr>
          <a:xfrm>
            <a:off x="1695458" y="1398031"/>
            <a:ext cx="774571" cy="461665"/>
          </a:xfrm>
          <a:prstGeom prst="rect">
            <a:avLst/>
          </a:prstGeom>
        </p:spPr>
        <p:txBody>
          <a:bodyPr wrap="none">
            <a:spAutoFit/>
          </a:bodyPr>
          <a:lstStyle/>
          <a:p>
            <a:r>
              <a:rPr lang="en-US" altLang="zh-CN" sz="2400" b="1" dirty="0">
                <a:solidFill>
                  <a:srgbClr val="FF0000"/>
                </a:solidFill>
              </a:rPr>
              <a:t>flew</a:t>
            </a:r>
            <a:endParaRPr lang="zh-CN" altLang="en-US" sz="2400" dirty="0"/>
          </a:p>
        </p:txBody>
      </p:sp>
      <p:sp>
        <p:nvSpPr>
          <p:cNvPr id="9" name="矩形 8"/>
          <p:cNvSpPr/>
          <p:nvPr/>
        </p:nvSpPr>
        <p:spPr>
          <a:xfrm>
            <a:off x="2943333" y="1429025"/>
            <a:ext cx="2967479" cy="461665"/>
          </a:xfrm>
          <a:prstGeom prst="rect">
            <a:avLst/>
          </a:prstGeom>
        </p:spPr>
        <p:txBody>
          <a:bodyPr wrap="none">
            <a:spAutoFit/>
          </a:bodyPr>
          <a:lstStyle/>
          <a:p>
            <a:r>
              <a:rPr lang="en-US" altLang="zh-CN" sz="2400" b="1" dirty="0">
                <a:solidFill>
                  <a:srgbClr val="C00000"/>
                </a:solidFill>
              </a:rPr>
              <a:t>made giant progress </a:t>
            </a:r>
            <a:endParaRPr lang="zh-CN" altLang="en-US" sz="2400" b="1" dirty="0">
              <a:solidFill>
                <a:srgbClr val="C00000"/>
              </a:solidFill>
            </a:endParaRPr>
          </a:p>
        </p:txBody>
      </p:sp>
      <p:sp>
        <p:nvSpPr>
          <p:cNvPr id="10" name="矩形 9"/>
          <p:cNvSpPr/>
          <p:nvPr/>
        </p:nvSpPr>
        <p:spPr>
          <a:xfrm>
            <a:off x="1719950" y="1918389"/>
            <a:ext cx="1366080" cy="461665"/>
          </a:xfrm>
          <a:prstGeom prst="rect">
            <a:avLst/>
          </a:prstGeom>
        </p:spPr>
        <p:txBody>
          <a:bodyPr wrap="none">
            <a:spAutoFit/>
          </a:bodyPr>
          <a:lstStyle/>
          <a:p>
            <a:r>
              <a:rPr lang="en-US" altLang="zh-CN" sz="2400" b="1" dirty="0">
                <a:solidFill>
                  <a:srgbClr val="FF0000"/>
                </a:solidFill>
              </a:rPr>
              <a:t>rocketed</a:t>
            </a:r>
            <a:endParaRPr lang="zh-CN" altLang="en-US" sz="2400" dirty="0"/>
          </a:p>
        </p:txBody>
      </p:sp>
      <p:sp>
        <p:nvSpPr>
          <p:cNvPr id="11" name="矩形 10"/>
          <p:cNvSpPr/>
          <p:nvPr/>
        </p:nvSpPr>
        <p:spPr>
          <a:xfrm>
            <a:off x="853269" y="2813738"/>
            <a:ext cx="2200667" cy="461665"/>
          </a:xfrm>
          <a:prstGeom prst="rect">
            <a:avLst/>
          </a:prstGeom>
        </p:spPr>
        <p:txBody>
          <a:bodyPr wrap="none">
            <a:spAutoFit/>
          </a:bodyPr>
          <a:lstStyle/>
          <a:p>
            <a:r>
              <a:rPr lang="en-US" altLang="zh-CN" sz="2400" b="1" dirty="0">
                <a:solidFill>
                  <a:srgbClr val="FF0000"/>
                </a:solidFill>
              </a:rPr>
              <a:t>Tough as it was</a:t>
            </a:r>
            <a:endParaRPr lang="zh-CN" altLang="en-US" sz="2400" dirty="0"/>
          </a:p>
        </p:txBody>
      </p:sp>
      <p:sp>
        <p:nvSpPr>
          <p:cNvPr id="12" name="矩形 11"/>
          <p:cNvSpPr/>
          <p:nvPr/>
        </p:nvSpPr>
        <p:spPr>
          <a:xfrm>
            <a:off x="4403668" y="2804593"/>
            <a:ext cx="1507144" cy="461665"/>
          </a:xfrm>
          <a:prstGeom prst="rect">
            <a:avLst/>
          </a:prstGeom>
        </p:spPr>
        <p:txBody>
          <a:bodyPr wrap="none">
            <a:spAutoFit/>
          </a:bodyPr>
          <a:lstStyle/>
          <a:p>
            <a:r>
              <a:rPr lang="en-US" altLang="zh-CN" sz="2400" b="1" dirty="0">
                <a:solidFill>
                  <a:srgbClr val="C00000"/>
                </a:solidFill>
              </a:rPr>
              <a:t>practicing</a:t>
            </a:r>
            <a:endParaRPr lang="zh-CN" altLang="en-US" sz="2400" b="1" dirty="0">
              <a:solidFill>
                <a:srgbClr val="C00000"/>
              </a:solidFill>
            </a:endParaRPr>
          </a:p>
        </p:txBody>
      </p:sp>
      <p:sp>
        <p:nvSpPr>
          <p:cNvPr id="13" name="矩形 12"/>
          <p:cNvSpPr/>
          <p:nvPr/>
        </p:nvSpPr>
        <p:spPr>
          <a:xfrm>
            <a:off x="479729" y="3238719"/>
            <a:ext cx="3621504" cy="461665"/>
          </a:xfrm>
          <a:prstGeom prst="rect">
            <a:avLst/>
          </a:prstGeom>
        </p:spPr>
        <p:txBody>
          <a:bodyPr wrap="none">
            <a:spAutoFit/>
          </a:bodyPr>
          <a:lstStyle/>
          <a:p>
            <a:r>
              <a:rPr lang="en-US" altLang="zh-CN" sz="2400" b="1" dirty="0">
                <a:solidFill>
                  <a:srgbClr val="FF0000"/>
                </a:solidFill>
              </a:rPr>
              <a:t>whenever I was   available</a:t>
            </a:r>
            <a:endParaRPr lang="zh-CN" altLang="en-US" sz="2400" dirty="0"/>
          </a:p>
        </p:txBody>
      </p:sp>
      <p:sp>
        <p:nvSpPr>
          <p:cNvPr id="14" name="矩形 13"/>
          <p:cNvSpPr/>
          <p:nvPr/>
        </p:nvSpPr>
        <p:spPr>
          <a:xfrm>
            <a:off x="3255798" y="4710997"/>
            <a:ext cx="1439818" cy="461665"/>
          </a:xfrm>
          <a:prstGeom prst="rect">
            <a:avLst/>
          </a:prstGeom>
        </p:spPr>
        <p:txBody>
          <a:bodyPr wrap="none">
            <a:spAutoFit/>
          </a:bodyPr>
          <a:lstStyle/>
          <a:p>
            <a:r>
              <a:rPr lang="en-US" altLang="zh-CN" sz="2400" b="1" dirty="0">
                <a:solidFill>
                  <a:srgbClr val="C00000"/>
                </a:solidFill>
              </a:rPr>
              <a:t>countless</a:t>
            </a:r>
            <a:endParaRPr lang="zh-CN" altLang="en-US" sz="2400" b="1" dirty="0">
              <a:solidFill>
                <a:srgbClr val="C00000"/>
              </a:solidFill>
            </a:endParaRPr>
          </a:p>
        </p:txBody>
      </p:sp>
      <p:sp>
        <p:nvSpPr>
          <p:cNvPr id="15" name="矩形 14"/>
          <p:cNvSpPr/>
          <p:nvPr/>
        </p:nvSpPr>
        <p:spPr>
          <a:xfrm>
            <a:off x="7105660" y="5133835"/>
            <a:ext cx="2510624" cy="461665"/>
          </a:xfrm>
          <a:prstGeom prst="rect">
            <a:avLst/>
          </a:prstGeom>
        </p:spPr>
        <p:txBody>
          <a:bodyPr wrap="none">
            <a:spAutoFit/>
          </a:bodyPr>
          <a:lstStyle/>
          <a:p>
            <a:r>
              <a:rPr lang="en-US" altLang="zh-CN" sz="2400" b="1" dirty="0">
                <a:solidFill>
                  <a:srgbClr val="C00000"/>
                </a:solidFill>
              </a:rPr>
              <a:t>graceful and light</a:t>
            </a:r>
            <a:endParaRPr lang="zh-CN" altLang="en-US" sz="2400" dirty="0">
              <a:solidFill>
                <a:srgbClr val="C00000"/>
              </a:solidFill>
            </a:endParaRPr>
          </a:p>
        </p:txBody>
      </p:sp>
      <p:sp>
        <p:nvSpPr>
          <p:cNvPr id="16" name="矩形 15"/>
          <p:cNvSpPr/>
          <p:nvPr/>
        </p:nvSpPr>
        <p:spPr>
          <a:xfrm>
            <a:off x="3053936" y="5493049"/>
            <a:ext cx="1842171" cy="461665"/>
          </a:xfrm>
          <a:prstGeom prst="rect">
            <a:avLst/>
          </a:prstGeom>
        </p:spPr>
        <p:txBody>
          <a:bodyPr wrap="none">
            <a:spAutoFit/>
          </a:bodyPr>
          <a:lstStyle/>
          <a:p>
            <a:r>
              <a:rPr lang="en-US" altLang="zh-CN" sz="2400" b="1" dirty="0">
                <a:solidFill>
                  <a:srgbClr val="C00000"/>
                </a:solidFill>
              </a:rPr>
              <a:t>gave way to </a:t>
            </a:r>
            <a:endParaRPr lang="zh-CN" altLang="en-US" sz="2400" b="1" dirty="0">
              <a:solidFill>
                <a:srgbClr val="C00000"/>
              </a:solidFill>
            </a:endParaRPr>
          </a:p>
        </p:txBody>
      </p:sp>
      <p:sp>
        <p:nvSpPr>
          <p:cNvPr id="17" name="矩形 16"/>
          <p:cNvSpPr/>
          <p:nvPr/>
        </p:nvSpPr>
        <p:spPr>
          <a:xfrm>
            <a:off x="26451" y="266859"/>
            <a:ext cx="8517075"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3675">
            <a:off x="9743469" y="256208"/>
            <a:ext cx="1683379" cy="998819"/>
          </a:xfrm>
          <a:prstGeom prst="rect">
            <a:avLst/>
          </a:prstGeom>
        </p:spPr>
      </p:pic>
      <p:pic>
        <p:nvPicPr>
          <p:cNvPr id="1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51000"/>
                    </a14:imgEffect>
                    <a14:imgEffect>
                      <a14:sharpenSoften amount="35000"/>
                    </a14:imgEffect>
                  </a14:imgLayer>
                </a14:imgProps>
              </a:ext>
              <a:ext uri="{28A0092B-C50C-407E-A947-70E740481C1C}">
                <a14:useLocalDpi xmlns:a14="http://schemas.microsoft.com/office/drawing/2010/main" val="0"/>
              </a:ext>
            </a:extLst>
          </a:blip>
          <a:srcRect l="3935" t="34677" r="-2090" b="32109"/>
          <a:stretch>
            <a:fillRect/>
          </a:stretch>
        </p:blipFill>
        <p:spPr bwMode="auto">
          <a:xfrm rot="20955820">
            <a:off x="3054032" y="3305916"/>
            <a:ext cx="3991235" cy="264403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3" descr="白云区少儿艺术舞蹈培训,如何从小培养独特气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8098">
            <a:off x="6810525" y="919613"/>
            <a:ext cx="3403063" cy="26002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p:cNvSpPr/>
          <p:nvPr/>
        </p:nvSpPr>
        <p:spPr>
          <a:xfrm>
            <a:off x="8410110" y="4884507"/>
            <a:ext cx="3194711" cy="1200329"/>
          </a:xfrm>
          <a:prstGeom prst="rect">
            <a:avLst/>
          </a:prstGeom>
        </p:spPr>
        <p:txBody>
          <a:bodyPr wrap="square">
            <a:spAutoFit/>
          </a:bodyPr>
          <a:lstStyle/>
          <a:p>
            <a:r>
              <a:rPr lang="zh-CN" altLang="en-US" sz="2400" b="1" dirty="0"/>
              <a:t>嵊州二</a:t>
            </a:r>
            <a:r>
              <a:rPr lang="zh-CN" altLang="en-US" sz="2400" b="1" dirty="0" smtClean="0"/>
              <a:t>模</a:t>
            </a:r>
            <a:r>
              <a:rPr lang="zh-CN" altLang="en-US" sz="2400" b="1" dirty="0"/>
              <a:t>续</a:t>
            </a:r>
            <a:r>
              <a:rPr lang="zh-CN" altLang="en-US" sz="2400" b="1" dirty="0" smtClean="0"/>
              <a:t>写讲评 </a:t>
            </a:r>
            <a:endParaRPr lang="zh-CN" altLang="en-US" sz="2400" b="1" dirty="0"/>
          </a:p>
          <a:p>
            <a:r>
              <a:rPr lang="en-US" altLang="zh-CN" sz="2400" b="1" dirty="0"/>
              <a:t>May11th, 2022. </a:t>
            </a:r>
            <a:endParaRPr lang="en-US" altLang="zh-CN" sz="2400" b="1" dirty="0"/>
          </a:p>
          <a:p>
            <a:r>
              <a:rPr lang="en-US" altLang="zh-CN" sz="2400" b="1" dirty="0"/>
              <a:t>Zheng </a:t>
            </a:r>
            <a:r>
              <a:rPr lang="en-US" altLang="zh-CN" sz="2400" b="1" dirty="0" err="1"/>
              <a:t>Qiaoyan</a:t>
            </a:r>
            <a:r>
              <a:rPr lang="en-US" altLang="zh-CN" sz="2400" b="1" dirty="0"/>
              <a:t> </a:t>
            </a:r>
            <a:endParaRPr lang="en-US" altLang="zh-CN" sz="2400" b="1" dirty="0"/>
          </a:p>
        </p:txBody>
      </p:sp>
      <p:sp>
        <p:nvSpPr>
          <p:cNvPr id="8" name="矩形 7"/>
          <p:cNvSpPr/>
          <p:nvPr/>
        </p:nvSpPr>
        <p:spPr>
          <a:xfrm rot="21099094">
            <a:off x="15240" y="1256030"/>
            <a:ext cx="8488045" cy="829945"/>
          </a:xfrm>
          <a:prstGeom prst="rect">
            <a:avLst/>
          </a:prstGeom>
          <a:noFill/>
        </p:spPr>
        <p:txBody>
          <a:bodyPr wrap="square" lIns="91440" tIns="45720" rIns="91440" bIns="45720">
            <a:spAutoFit/>
          </a:bodyPr>
          <a:lstStyle/>
          <a:p>
            <a:pPr algn="ctr"/>
            <a:r>
              <a:rPr lang="en-US" altLang="zh-CN" sz="4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Comic Sans MS" panose="030F0702030302020204" charset="0"/>
                <a:cs typeface="Comic Sans MS" panose="030F0702030302020204" charset="0"/>
              </a:rPr>
              <a:t>Join the School Choir</a:t>
            </a:r>
            <a:endParaRPr lang="zh-CN" alt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Comic Sans MS" panose="030F0702030302020204" charset="0"/>
              <a:cs typeface="Comic Sans MS" panose="030F0702030302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9031633" y="-8427"/>
            <a:ext cx="2728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3" name="TextBox 2"/>
          <p:cNvSpPr txBox="1"/>
          <p:nvPr/>
        </p:nvSpPr>
        <p:spPr>
          <a:xfrm>
            <a:off x="170811" y="773069"/>
            <a:ext cx="11736732" cy="5509200"/>
          </a:xfrm>
          <a:prstGeom prst="rect">
            <a:avLst/>
          </a:prstGeom>
          <a:noFill/>
        </p:spPr>
        <p:txBody>
          <a:bodyPr wrap="square" rtlCol="0" anchor="ctr">
            <a:spAutoFit/>
          </a:bodyPr>
          <a:lstStyle/>
          <a:p>
            <a:r>
              <a:rPr lang="en-US" altLang="zh-CN" sz="2200" dirty="0" smtClean="0"/>
              <a:t>4. </a:t>
            </a:r>
            <a:r>
              <a:rPr lang="zh-CN" altLang="en-US" sz="2200" dirty="0"/>
              <a:t> 经过几周的练习，我很高兴地发现</a:t>
            </a:r>
            <a:r>
              <a:rPr lang="zh-CN" altLang="en-US" sz="2200" dirty="0" smtClean="0"/>
              <a:t>我</a:t>
            </a:r>
            <a:r>
              <a:rPr lang="zh-CN" altLang="en-US" sz="2200" dirty="0"/>
              <a:t>为</a:t>
            </a:r>
            <a:r>
              <a:rPr lang="zh-CN" altLang="en-US" sz="2200" dirty="0" smtClean="0"/>
              <a:t>舞蹈</a:t>
            </a:r>
            <a:r>
              <a:rPr lang="zh-CN" altLang="en-US" sz="2200" dirty="0"/>
              <a:t>打好</a:t>
            </a:r>
            <a:r>
              <a:rPr lang="zh-CN" altLang="en-US" sz="2200" dirty="0" smtClean="0"/>
              <a:t>了坚实的基础，</a:t>
            </a:r>
            <a:r>
              <a:rPr lang="zh-CN" altLang="en-US" sz="2200" dirty="0"/>
              <a:t>这让我有足够的信心申请加入学校合唱团</a:t>
            </a:r>
            <a:r>
              <a:rPr lang="zh-CN" altLang="en-US" sz="2200" dirty="0" smtClean="0"/>
              <a:t>。</a:t>
            </a:r>
            <a:br>
              <a:rPr lang="zh-CN" altLang="en-US" sz="2200" dirty="0">
                <a:hlinkClick r:id="rId1" invalidUrl="fanyi:///?keyword=.%20After%20weeks%20%20practice%2C%20I%20was%20delighted%20to%20find%20that%20I%20had%20laid%20a%20solid%20foundation%20for%20dancing%2C%20which%20allowed%20me%20to%20have%20enough%20confidence%20to%20apply%20to%20join%20the%20school%20chorus.&amp;lang=en2zh-CHS"/>
              </a:rPr>
            </a:br>
            <a:r>
              <a:rPr lang="en-US" altLang="zh-CN" sz="2200" dirty="0" smtClean="0"/>
              <a:t>After weeks’ practice, I _____________________that I ___________________________  dancing, which ______________________________________________join </a:t>
            </a:r>
            <a:r>
              <a:rPr lang="en-US" altLang="zh-CN" sz="2200" dirty="0"/>
              <a:t>the </a:t>
            </a:r>
            <a:r>
              <a:rPr lang="en-US" altLang="zh-CN" sz="2200" dirty="0" smtClean="0"/>
              <a:t>school chorus.</a:t>
            </a:r>
            <a:endParaRPr lang="en-US" altLang="zh-CN" sz="2200" dirty="0" smtClean="0"/>
          </a:p>
          <a:p>
            <a:r>
              <a:rPr lang="en-US" altLang="zh-CN" sz="2200" dirty="0" smtClean="0"/>
              <a:t>5.</a:t>
            </a:r>
            <a:r>
              <a:rPr lang="zh-CN" altLang="en-US" sz="2200" dirty="0"/>
              <a:t>在她的话的鼓舞下，我更加努力</a:t>
            </a:r>
            <a:r>
              <a:rPr lang="zh-CN" altLang="en-US" sz="2200" dirty="0" smtClean="0"/>
              <a:t>地</a:t>
            </a:r>
            <a:r>
              <a:rPr lang="zh-CN" altLang="en-US" sz="2200" dirty="0"/>
              <a:t>训练</a:t>
            </a:r>
            <a:r>
              <a:rPr lang="zh-CN" altLang="en-US" sz="2200" dirty="0" smtClean="0"/>
              <a:t>。</a:t>
            </a:r>
            <a:r>
              <a:rPr lang="zh-CN" altLang="en-US" sz="2200" dirty="0"/>
              <a:t>我额头</a:t>
            </a:r>
            <a:r>
              <a:rPr lang="zh-CN" altLang="en-US" sz="2200" dirty="0" smtClean="0"/>
              <a:t>上</a:t>
            </a:r>
            <a:r>
              <a:rPr lang="zh-CN" altLang="en-US" sz="2200" dirty="0"/>
              <a:t>渗出</a:t>
            </a:r>
            <a:r>
              <a:rPr lang="zh-CN" altLang="en-US" sz="2200" dirty="0" smtClean="0"/>
              <a:t>的汗水</a:t>
            </a:r>
            <a:r>
              <a:rPr lang="zh-CN" altLang="en-US" sz="2200" dirty="0"/>
              <a:t>见证了我的努力，终于得到了回报</a:t>
            </a:r>
            <a:r>
              <a:rPr lang="zh-CN" altLang="en-US" sz="2200" dirty="0" smtClean="0"/>
              <a:t>。</a:t>
            </a:r>
            <a:br>
              <a:rPr lang="zh-CN" altLang="en-US" sz="2200" dirty="0">
                <a:hlinkClick r:id="rId1" invalidUrl="fanyi:///?keyword=.%20Inspired%20by%20her%20words%2C%20I%20worked%20even%20harder.%20The%20oozing%20sweats%20from%20my%20forehead%20witnessed%20my%20efforts%20and%20it%20was%20finally%20paid%20off.&amp;lang=en2zh-CHS"/>
              </a:rPr>
            </a:br>
            <a:r>
              <a:rPr lang="en-US" altLang="zh-CN" sz="2200" dirty="0" smtClean="0"/>
              <a:t>____________________, I </a:t>
            </a:r>
            <a:r>
              <a:rPr lang="en-US" altLang="zh-CN" sz="2200" dirty="0"/>
              <a:t>trained even </a:t>
            </a:r>
            <a:r>
              <a:rPr lang="en-US" altLang="zh-CN" sz="2200" dirty="0" smtClean="0"/>
              <a:t>harder. The _______________from my forehead ___________________and it finally____________.</a:t>
            </a:r>
            <a:endParaRPr lang="en-US" altLang="zh-CN" sz="2200" dirty="0" smtClean="0"/>
          </a:p>
          <a:p>
            <a:r>
              <a:rPr lang="en-US" altLang="zh-CN" sz="2200" dirty="0" smtClean="0"/>
              <a:t>6. </a:t>
            </a:r>
            <a:r>
              <a:rPr lang="zh-CN" altLang="en-US" sz="2200" dirty="0" smtClean="0"/>
              <a:t>我</a:t>
            </a:r>
            <a:r>
              <a:rPr lang="zh-CN" altLang="en-US" sz="2200" dirty="0"/>
              <a:t>重新开始了周六的舞会。 然而，这并不是小菜一碟。 停止跳舞几天后，我的动作变得僵硬，甚至更加笨拙。 嘉莉的话掠过我的脑海，我心想</a:t>
            </a:r>
            <a:r>
              <a:rPr lang="en-US" altLang="zh-CN" sz="2200" dirty="0"/>
              <a:t>:“</a:t>
            </a:r>
            <a:r>
              <a:rPr lang="zh-CN" altLang="en-US" sz="2200" dirty="0"/>
              <a:t>这不是难以置信的。 我能做到</a:t>
            </a:r>
            <a:r>
              <a:rPr lang="en-US" altLang="zh-CN" sz="2200" dirty="0"/>
              <a:t>!” </a:t>
            </a:r>
            <a:r>
              <a:rPr lang="zh-CN" altLang="en-US" sz="2200" dirty="0"/>
              <a:t>我决心把舞跳得更好，于是埋头苦练。 </a:t>
            </a:r>
            <a:endParaRPr lang="en-US" altLang="zh-CN" sz="2200" dirty="0"/>
          </a:p>
          <a:p>
            <a:r>
              <a:rPr lang="en-US" altLang="zh-CN" sz="2200" dirty="0"/>
              <a:t>I restarted the Saturday dancing. However, it was </a:t>
            </a:r>
            <a:r>
              <a:rPr lang="en-US" altLang="zh-CN" sz="2200" dirty="0" smtClean="0"/>
              <a:t>not________________. </a:t>
            </a:r>
            <a:r>
              <a:rPr lang="en-US" altLang="zh-CN" sz="2200" dirty="0"/>
              <a:t>Stopping dancing for  a few days, my movements </a:t>
            </a:r>
            <a:r>
              <a:rPr lang="en-US" altLang="zh-CN" sz="2200" dirty="0" smtClean="0"/>
              <a:t>became__________________________. </a:t>
            </a:r>
            <a:r>
              <a:rPr lang="en-US" altLang="zh-CN" sz="2200" dirty="0"/>
              <a:t>With Carrie’s words </a:t>
            </a:r>
            <a:r>
              <a:rPr lang="en-US" altLang="zh-CN" sz="2200" dirty="0" smtClean="0"/>
              <a:t>____________________________in my ears, </a:t>
            </a:r>
            <a:r>
              <a:rPr lang="en-US" altLang="zh-CN" sz="2200" dirty="0"/>
              <a:t>I thought to myself,</a:t>
            </a:r>
            <a:r>
              <a:rPr lang="zh-CN" altLang="en-US" sz="2200" dirty="0"/>
              <a:t>“</a:t>
            </a:r>
            <a:r>
              <a:rPr lang="en-US" altLang="zh-CN" sz="2200" dirty="0"/>
              <a:t>It’s not unbelievable. I can make it!</a:t>
            </a:r>
            <a:r>
              <a:rPr lang="zh-CN" altLang="en-US" sz="2200" dirty="0" smtClean="0"/>
              <a:t>”</a:t>
            </a:r>
            <a:r>
              <a:rPr lang="en-US" altLang="zh-CN" sz="2200" dirty="0" smtClean="0"/>
              <a:t>__________________ better</a:t>
            </a:r>
            <a:r>
              <a:rPr lang="en-US" altLang="zh-CN" sz="2200" dirty="0"/>
              <a:t>, I </a:t>
            </a:r>
            <a:r>
              <a:rPr lang="en-US" altLang="zh-CN" sz="2200" dirty="0" smtClean="0"/>
              <a:t>_________________ practice</a:t>
            </a:r>
            <a:r>
              <a:rPr lang="en-US" altLang="zh-CN" sz="2200" dirty="0"/>
              <a:t>.</a:t>
            </a:r>
            <a:endParaRPr lang="zh-CN" altLang="en-US" sz="2200" dirty="0"/>
          </a:p>
          <a:p>
            <a:endParaRPr lang="zh-CN" altLang="en-US" sz="2200" dirty="0"/>
          </a:p>
        </p:txBody>
      </p:sp>
      <p:sp>
        <p:nvSpPr>
          <p:cNvPr id="4" name="矩形 3"/>
          <p:cNvSpPr/>
          <p:nvPr/>
        </p:nvSpPr>
        <p:spPr>
          <a:xfrm>
            <a:off x="3049242" y="1439817"/>
            <a:ext cx="3050835" cy="461665"/>
          </a:xfrm>
          <a:prstGeom prst="rect">
            <a:avLst/>
          </a:prstGeom>
        </p:spPr>
        <p:txBody>
          <a:bodyPr wrap="none">
            <a:spAutoFit/>
          </a:bodyPr>
          <a:lstStyle/>
          <a:p>
            <a:r>
              <a:rPr lang="en-US" altLang="zh-CN" sz="2400" b="1" dirty="0">
                <a:solidFill>
                  <a:srgbClr val="FF0000"/>
                </a:solidFill>
              </a:rPr>
              <a:t>was delighted to find </a:t>
            </a:r>
            <a:endParaRPr lang="zh-CN" altLang="en-US" sz="2400" b="1" dirty="0">
              <a:solidFill>
                <a:srgbClr val="FF0000"/>
              </a:solidFill>
            </a:endParaRPr>
          </a:p>
        </p:txBody>
      </p:sp>
      <p:sp>
        <p:nvSpPr>
          <p:cNvPr id="5" name="矩形 4"/>
          <p:cNvSpPr/>
          <p:nvPr/>
        </p:nvSpPr>
        <p:spPr>
          <a:xfrm>
            <a:off x="6928332" y="1411673"/>
            <a:ext cx="4206601" cy="461665"/>
          </a:xfrm>
          <a:prstGeom prst="rect">
            <a:avLst/>
          </a:prstGeom>
        </p:spPr>
        <p:txBody>
          <a:bodyPr wrap="none">
            <a:spAutoFit/>
          </a:bodyPr>
          <a:lstStyle/>
          <a:p>
            <a:r>
              <a:rPr lang="en-US" altLang="zh-CN" sz="2400" b="1" dirty="0">
                <a:solidFill>
                  <a:srgbClr val="FF0000"/>
                </a:solidFill>
              </a:rPr>
              <a:t>had laid a solid foundation for </a:t>
            </a:r>
            <a:endParaRPr lang="zh-CN" altLang="en-US" sz="2400" b="1" dirty="0">
              <a:solidFill>
                <a:srgbClr val="FF0000"/>
              </a:solidFill>
            </a:endParaRPr>
          </a:p>
        </p:txBody>
      </p:sp>
      <p:sp>
        <p:nvSpPr>
          <p:cNvPr id="6" name="矩形 5"/>
          <p:cNvSpPr/>
          <p:nvPr/>
        </p:nvSpPr>
        <p:spPr>
          <a:xfrm>
            <a:off x="1346803" y="1823960"/>
            <a:ext cx="6923690" cy="461665"/>
          </a:xfrm>
          <a:prstGeom prst="rect">
            <a:avLst/>
          </a:prstGeom>
        </p:spPr>
        <p:txBody>
          <a:bodyPr wrap="none">
            <a:spAutoFit/>
          </a:bodyPr>
          <a:lstStyle/>
          <a:p>
            <a:r>
              <a:rPr lang="en-US" altLang="zh-CN" sz="2400" b="1" dirty="0">
                <a:solidFill>
                  <a:srgbClr val="FF0000"/>
                </a:solidFill>
              </a:rPr>
              <a:t>allowed me to have enough confidence to apply to </a:t>
            </a:r>
            <a:endParaRPr lang="zh-CN" altLang="en-US" sz="2400" b="1" dirty="0">
              <a:solidFill>
                <a:srgbClr val="FF0000"/>
              </a:solidFill>
            </a:endParaRPr>
          </a:p>
        </p:txBody>
      </p:sp>
      <p:sp>
        <p:nvSpPr>
          <p:cNvPr id="8" name="矩形 7"/>
          <p:cNvSpPr/>
          <p:nvPr/>
        </p:nvSpPr>
        <p:spPr>
          <a:xfrm>
            <a:off x="170821" y="2838910"/>
            <a:ext cx="3066865" cy="461665"/>
          </a:xfrm>
          <a:prstGeom prst="rect">
            <a:avLst/>
          </a:prstGeom>
        </p:spPr>
        <p:txBody>
          <a:bodyPr wrap="none">
            <a:spAutoFit/>
          </a:bodyPr>
          <a:lstStyle/>
          <a:p>
            <a:r>
              <a:rPr lang="en-US" altLang="zh-CN" sz="2400" b="1" dirty="0">
                <a:solidFill>
                  <a:srgbClr val="FF0000"/>
                </a:solidFill>
              </a:rPr>
              <a:t>Inspired by her words</a:t>
            </a:r>
            <a:endParaRPr lang="zh-CN" altLang="en-US" sz="2400" b="1" dirty="0">
              <a:solidFill>
                <a:srgbClr val="FF0000"/>
              </a:solidFill>
            </a:endParaRPr>
          </a:p>
        </p:txBody>
      </p:sp>
      <p:sp>
        <p:nvSpPr>
          <p:cNvPr id="9" name="矩形 8"/>
          <p:cNvSpPr/>
          <p:nvPr/>
        </p:nvSpPr>
        <p:spPr>
          <a:xfrm>
            <a:off x="6345885" y="2846937"/>
            <a:ext cx="2133918" cy="461665"/>
          </a:xfrm>
          <a:prstGeom prst="rect">
            <a:avLst/>
          </a:prstGeom>
        </p:spPr>
        <p:txBody>
          <a:bodyPr wrap="none">
            <a:spAutoFit/>
          </a:bodyPr>
          <a:lstStyle/>
          <a:p>
            <a:r>
              <a:rPr lang="en-US" altLang="zh-CN" sz="2400" b="1" dirty="0">
                <a:solidFill>
                  <a:srgbClr val="FF0000"/>
                </a:solidFill>
              </a:rPr>
              <a:t>oozing sweats </a:t>
            </a:r>
            <a:endParaRPr lang="zh-CN" altLang="en-US" sz="2400" dirty="0">
              <a:solidFill>
                <a:srgbClr val="FF0000"/>
              </a:solidFill>
            </a:endParaRPr>
          </a:p>
        </p:txBody>
      </p:sp>
      <p:sp>
        <p:nvSpPr>
          <p:cNvPr id="10" name="矩形 9"/>
          <p:cNvSpPr/>
          <p:nvPr/>
        </p:nvSpPr>
        <p:spPr>
          <a:xfrm>
            <a:off x="9" y="3189264"/>
            <a:ext cx="3049233" cy="461665"/>
          </a:xfrm>
          <a:prstGeom prst="rect">
            <a:avLst/>
          </a:prstGeom>
        </p:spPr>
        <p:txBody>
          <a:bodyPr wrap="none">
            <a:spAutoFit/>
          </a:bodyPr>
          <a:lstStyle/>
          <a:p>
            <a:r>
              <a:rPr lang="en-US" altLang="zh-CN" sz="2400" b="1" dirty="0">
                <a:solidFill>
                  <a:srgbClr val="FF0000"/>
                </a:solidFill>
              </a:rPr>
              <a:t>witnessed my efforts </a:t>
            </a:r>
            <a:endParaRPr lang="zh-CN" altLang="en-US" sz="2400" dirty="0">
              <a:solidFill>
                <a:srgbClr val="FF0000"/>
              </a:solidFill>
            </a:endParaRPr>
          </a:p>
        </p:txBody>
      </p:sp>
      <p:sp>
        <p:nvSpPr>
          <p:cNvPr id="11" name="矩形 10"/>
          <p:cNvSpPr/>
          <p:nvPr/>
        </p:nvSpPr>
        <p:spPr>
          <a:xfrm>
            <a:off x="4903536" y="3078395"/>
            <a:ext cx="1213794" cy="461665"/>
          </a:xfrm>
          <a:prstGeom prst="rect">
            <a:avLst/>
          </a:prstGeom>
        </p:spPr>
        <p:txBody>
          <a:bodyPr wrap="none">
            <a:spAutoFit/>
          </a:bodyPr>
          <a:lstStyle/>
          <a:p>
            <a:r>
              <a:rPr lang="en-US" altLang="zh-CN" sz="2400" b="1" dirty="0">
                <a:solidFill>
                  <a:srgbClr val="FF0000"/>
                </a:solidFill>
              </a:rPr>
              <a:t>paid off</a:t>
            </a:r>
            <a:endParaRPr lang="zh-CN" altLang="en-US" sz="2400" b="1" dirty="0">
              <a:solidFill>
                <a:srgbClr val="FF0000"/>
              </a:solidFill>
            </a:endParaRPr>
          </a:p>
        </p:txBody>
      </p:sp>
      <p:sp>
        <p:nvSpPr>
          <p:cNvPr id="7" name="矩形 6"/>
          <p:cNvSpPr/>
          <p:nvPr/>
        </p:nvSpPr>
        <p:spPr>
          <a:xfrm>
            <a:off x="6718801" y="4530909"/>
            <a:ext cx="2122697" cy="461665"/>
          </a:xfrm>
          <a:prstGeom prst="rect">
            <a:avLst/>
          </a:prstGeom>
        </p:spPr>
        <p:txBody>
          <a:bodyPr wrap="none">
            <a:spAutoFit/>
          </a:bodyPr>
          <a:lstStyle/>
          <a:p>
            <a:r>
              <a:rPr lang="en-US" altLang="zh-CN" sz="2400" b="1" dirty="0">
                <a:solidFill>
                  <a:srgbClr val="FF0000"/>
                </a:solidFill>
              </a:rPr>
              <a:t>a piece of cake</a:t>
            </a:r>
            <a:endParaRPr lang="zh-CN" altLang="en-US" sz="2400" b="1" dirty="0">
              <a:solidFill>
                <a:srgbClr val="FF0000"/>
              </a:solidFill>
            </a:endParaRPr>
          </a:p>
        </p:txBody>
      </p:sp>
      <p:sp>
        <p:nvSpPr>
          <p:cNvPr id="13" name="矩形 12"/>
          <p:cNvSpPr/>
          <p:nvPr/>
        </p:nvSpPr>
        <p:spPr>
          <a:xfrm>
            <a:off x="6503376" y="4079708"/>
            <a:ext cx="2528256" cy="461665"/>
          </a:xfrm>
          <a:prstGeom prst="rect">
            <a:avLst/>
          </a:prstGeom>
        </p:spPr>
        <p:txBody>
          <a:bodyPr wrap="none">
            <a:spAutoFit/>
          </a:bodyPr>
          <a:lstStyle/>
          <a:p>
            <a:r>
              <a:rPr lang="en-US" altLang="zh-CN" sz="2400" b="1" dirty="0">
                <a:solidFill>
                  <a:srgbClr val="FF0000"/>
                </a:solidFill>
              </a:rPr>
              <a:t>anything but easy</a:t>
            </a:r>
            <a:endParaRPr lang="zh-CN" altLang="en-US" sz="2400" b="1" dirty="0">
              <a:solidFill>
                <a:srgbClr val="FF0000"/>
              </a:solidFill>
            </a:endParaRPr>
          </a:p>
        </p:txBody>
      </p:sp>
      <p:sp>
        <p:nvSpPr>
          <p:cNvPr id="14" name="矩形 13"/>
          <p:cNvSpPr/>
          <p:nvPr/>
        </p:nvSpPr>
        <p:spPr>
          <a:xfrm>
            <a:off x="4525557" y="4813199"/>
            <a:ext cx="3744936" cy="461665"/>
          </a:xfrm>
          <a:prstGeom prst="rect">
            <a:avLst/>
          </a:prstGeom>
        </p:spPr>
        <p:txBody>
          <a:bodyPr wrap="none">
            <a:spAutoFit/>
          </a:bodyPr>
          <a:lstStyle/>
          <a:p>
            <a:r>
              <a:rPr lang="en-US" altLang="zh-CN" sz="2400" b="1" dirty="0" smtClean="0">
                <a:solidFill>
                  <a:srgbClr val="FF0000"/>
                </a:solidFill>
              </a:rPr>
              <a:t>stiff and </a:t>
            </a:r>
            <a:r>
              <a:rPr lang="en-US" altLang="zh-CN" sz="2400" b="1" dirty="0">
                <a:solidFill>
                  <a:srgbClr val="FF0000"/>
                </a:solidFill>
              </a:rPr>
              <a:t>even more clumsy</a:t>
            </a:r>
            <a:endParaRPr lang="zh-CN" altLang="en-US" sz="2400" dirty="0">
              <a:solidFill>
                <a:srgbClr val="FF0000"/>
              </a:solidFill>
            </a:endParaRPr>
          </a:p>
        </p:txBody>
      </p:sp>
      <p:sp>
        <p:nvSpPr>
          <p:cNvPr id="15" name="矩形 14"/>
          <p:cNvSpPr/>
          <p:nvPr/>
        </p:nvSpPr>
        <p:spPr>
          <a:xfrm>
            <a:off x="170821" y="5063224"/>
            <a:ext cx="4873111" cy="461665"/>
          </a:xfrm>
          <a:prstGeom prst="rect">
            <a:avLst/>
          </a:prstGeom>
        </p:spPr>
        <p:txBody>
          <a:bodyPr wrap="square">
            <a:spAutoFit/>
          </a:bodyPr>
          <a:lstStyle/>
          <a:p>
            <a:r>
              <a:rPr lang="en-US" altLang="zh-CN" sz="2400" b="1" dirty="0" smtClean="0">
                <a:solidFill>
                  <a:srgbClr val="FF0000"/>
                </a:solidFill>
              </a:rPr>
              <a:t>ringing/ buzzing/humming</a:t>
            </a:r>
            <a:endParaRPr lang="zh-CN" altLang="en-US" sz="2400" dirty="0">
              <a:solidFill>
                <a:srgbClr val="FF0000"/>
              </a:solidFill>
            </a:endParaRPr>
          </a:p>
        </p:txBody>
      </p:sp>
      <p:sp>
        <p:nvSpPr>
          <p:cNvPr id="16" name="矩形 15"/>
          <p:cNvSpPr/>
          <p:nvPr/>
        </p:nvSpPr>
        <p:spPr>
          <a:xfrm>
            <a:off x="1220518" y="5508064"/>
            <a:ext cx="3029997" cy="461665"/>
          </a:xfrm>
          <a:prstGeom prst="rect">
            <a:avLst/>
          </a:prstGeom>
        </p:spPr>
        <p:txBody>
          <a:bodyPr wrap="none">
            <a:spAutoFit/>
          </a:bodyPr>
          <a:lstStyle/>
          <a:p>
            <a:r>
              <a:rPr lang="en-US" altLang="zh-CN" sz="2400" b="1" dirty="0">
                <a:solidFill>
                  <a:srgbClr val="FF0000"/>
                </a:solidFill>
              </a:rPr>
              <a:t>Determined to dance </a:t>
            </a:r>
            <a:endParaRPr lang="zh-CN" altLang="en-US" sz="2400" dirty="0">
              <a:solidFill>
                <a:srgbClr val="FF0000"/>
              </a:solidFill>
            </a:endParaRPr>
          </a:p>
        </p:txBody>
      </p:sp>
      <p:sp>
        <p:nvSpPr>
          <p:cNvPr id="17" name="矩形 16"/>
          <p:cNvSpPr/>
          <p:nvPr/>
        </p:nvSpPr>
        <p:spPr>
          <a:xfrm>
            <a:off x="5400973" y="5506212"/>
            <a:ext cx="2379177" cy="461665"/>
          </a:xfrm>
          <a:prstGeom prst="rect">
            <a:avLst/>
          </a:prstGeom>
        </p:spPr>
        <p:txBody>
          <a:bodyPr wrap="none">
            <a:spAutoFit/>
          </a:bodyPr>
          <a:lstStyle/>
          <a:p>
            <a:r>
              <a:rPr lang="en-US" altLang="zh-CN" sz="2400" b="1" dirty="0">
                <a:solidFill>
                  <a:srgbClr val="FF0000"/>
                </a:solidFill>
              </a:rPr>
              <a:t>buried myself in </a:t>
            </a:r>
            <a:endParaRPr lang="zh-CN" altLang="en-US" sz="2400" dirty="0">
              <a:solidFill>
                <a:srgbClr val="FF0000"/>
              </a:solidFill>
            </a:endParaRPr>
          </a:p>
        </p:txBody>
      </p:sp>
      <p:sp>
        <p:nvSpPr>
          <p:cNvPr id="18" name="矩形 17"/>
          <p:cNvSpPr/>
          <p:nvPr/>
        </p:nvSpPr>
        <p:spPr>
          <a:xfrm>
            <a:off x="-8022" y="53128"/>
            <a:ext cx="8517075"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7"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22" y="53128"/>
            <a:ext cx="8517075"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sp>
        <p:nvSpPr>
          <p:cNvPr id="3" name="文本框 4"/>
          <p:cNvSpPr txBox="1"/>
          <p:nvPr/>
        </p:nvSpPr>
        <p:spPr>
          <a:xfrm>
            <a:off x="9031633" y="-8427"/>
            <a:ext cx="2728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4" name="TextBox 3"/>
          <p:cNvSpPr txBox="1"/>
          <p:nvPr/>
        </p:nvSpPr>
        <p:spPr>
          <a:xfrm>
            <a:off x="159709" y="744090"/>
            <a:ext cx="11600171" cy="6297108"/>
          </a:xfrm>
          <a:prstGeom prst="rect">
            <a:avLst/>
          </a:prstGeom>
          <a:noFill/>
        </p:spPr>
        <p:txBody>
          <a:bodyPr wrap="square" rtlCol="0" anchor="ctr">
            <a:spAutoFit/>
          </a:bodyPr>
          <a:lstStyle/>
          <a:p>
            <a:pPr>
              <a:lnSpc>
                <a:spcPct val="120000"/>
              </a:lnSpc>
            </a:pPr>
            <a:r>
              <a:rPr lang="en-US" altLang="zh-CN" sz="2400" dirty="0" smtClean="0">
                <a:solidFill>
                  <a:schemeClr val="tx1">
                    <a:lumMod val="75000"/>
                    <a:lumOff val="25000"/>
                  </a:schemeClr>
                </a:solidFill>
              </a:rPr>
              <a:t>7.</a:t>
            </a:r>
            <a:r>
              <a:rPr lang="zh-CN" altLang="en-US" sz="2400" dirty="0">
                <a:solidFill>
                  <a:srgbClr val="2E3033"/>
                </a:solidFill>
              </a:rPr>
              <a:t>我开始把我所有的精力和注意力放在练习上。渐渐地，我的技能惊人地提高了。我僵硬的胳膊和腿变得伸展起来，我笨拙的动作变得自由、流畅、有力</a:t>
            </a:r>
            <a:r>
              <a:rPr lang="zh-CN" altLang="en-US" sz="2400" dirty="0" smtClean="0">
                <a:solidFill>
                  <a:srgbClr val="2E3033"/>
                </a:solidFill>
              </a:rPr>
              <a:t>和</a:t>
            </a:r>
            <a:r>
              <a:rPr lang="zh-CN" altLang="en-US" sz="2400" dirty="0">
                <a:solidFill>
                  <a:srgbClr val="2E3033"/>
                </a:solidFill>
              </a:rPr>
              <a:t>优雅</a:t>
            </a:r>
            <a:r>
              <a:rPr lang="zh-CN" altLang="en-US" sz="2400" dirty="0" smtClean="0">
                <a:solidFill>
                  <a:srgbClr val="2E3033"/>
                </a:solidFill>
              </a:rPr>
              <a:t>。</a:t>
            </a:r>
            <a:r>
              <a:rPr lang="en-US" altLang="zh-CN" sz="2400" dirty="0" smtClean="0">
                <a:solidFill>
                  <a:schemeClr val="tx1">
                    <a:lumMod val="75000"/>
                    <a:lumOff val="25000"/>
                  </a:schemeClr>
                </a:solidFill>
              </a:rPr>
              <a:t> </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I began to _________________________________the practice. Gradually,</a:t>
            </a:r>
            <a:r>
              <a:rPr lang="en-US" altLang="zh-CN" sz="2400" dirty="0">
                <a:solidFill>
                  <a:schemeClr val="tx1">
                    <a:lumMod val="75000"/>
                    <a:lumOff val="25000"/>
                  </a:schemeClr>
                </a:solidFill>
              </a:rPr>
              <a:t> my </a:t>
            </a:r>
            <a:r>
              <a:rPr lang="en-US" altLang="zh-CN" sz="2400" dirty="0" smtClean="0">
                <a:solidFill>
                  <a:schemeClr val="tx1">
                    <a:lumMod val="75000"/>
                    <a:lumOff val="25000"/>
                  </a:schemeClr>
                </a:solidFill>
              </a:rPr>
              <a:t>skills____________________. My _______arms and legs became _________ and my ________movements became ______________________________. </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8.</a:t>
            </a:r>
            <a:r>
              <a:rPr lang="zh-CN" altLang="en-US" sz="2400" dirty="0">
                <a:solidFill>
                  <a:srgbClr val="2E3033"/>
                </a:solidFill>
              </a:rPr>
              <a:t>我全心投入了艰苦的训练。这种全神贯注的状态让</a:t>
            </a:r>
            <a:r>
              <a:rPr lang="zh-CN" altLang="en-US" sz="2400" dirty="0" smtClean="0">
                <a:solidFill>
                  <a:srgbClr val="2E3033"/>
                </a:solidFill>
              </a:rPr>
              <a:t>我陷入了忘记了时间，</a:t>
            </a:r>
            <a:r>
              <a:rPr lang="zh-CN" altLang="en-US" sz="2400" dirty="0">
                <a:solidFill>
                  <a:srgbClr val="2E3033"/>
                </a:solidFill>
              </a:rPr>
              <a:t>甚至忘记了</a:t>
            </a:r>
            <a:r>
              <a:rPr lang="zh-CN" altLang="en-US" sz="2400" dirty="0" smtClean="0">
                <a:solidFill>
                  <a:srgbClr val="2E3033"/>
                </a:solidFill>
              </a:rPr>
              <a:t>自己的状态。（</a:t>
            </a:r>
            <a:r>
              <a:rPr lang="en-US" altLang="zh-CN" sz="2400" dirty="0" smtClean="0">
                <a:solidFill>
                  <a:srgbClr val="2E3033"/>
                </a:solidFill>
              </a:rPr>
              <a:t>go all-in on, sink into, lose the track of</a:t>
            </a:r>
            <a:r>
              <a:rPr lang="zh-CN" altLang="en-US" sz="2400" dirty="0" smtClean="0">
                <a:solidFill>
                  <a:srgbClr val="2E3033"/>
                </a:solidFill>
              </a:rPr>
              <a:t>）</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    I ________________the tough practice. Such a state of total ____________</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_______________ ___________________where I _________________  and even forgot myself.</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9.</a:t>
            </a:r>
            <a:r>
              <a:rPr lang="zh-CN" altLang="en-US" sz="2400" dirty="0" smtClean="0">
                <a:solidFill>
                  <a:srgbClr val="2E3033"/>
                </a:solidFill>
              </a:rPr>
              <a:t>虽然</a:t>
            </a:r>
            <a:r>
              <a:rPr lang="zh-CN" altLang="en-US" sz="2400" dirty="0">
                <a:solidFill>
                  <a:srgbClr val="2E3033"/>
                </a:solidFill>
              </a:rPr>
              <a:t>当我完成每天的</a:t>
            </a:r>
            <a:r>
              <a:rPr lang="zh-CN" altLang="en-US" sz="2400" dirty="0" smtClean="0">
                <a:solidFill>
                  <a:srgbClr val="2E3033"/>
                </a:solidFill>
              </a:rPr>
              <a:t>练习</a:t>
            </a:r>
            <a:r>
              <a:rPr lang="zh-CN" altLang="en-US" sz="2400" dirty="0">
                <a:solidFill>
                  <a:srgbClr val="2E3033"/>
                </a:solidFill>
              </a:rPr>
              <a:t>时</a:t>
            </a:r>
            <a:r>
              <a:rPr lang="zh-CN" altLang="en-US" sz="2400" dirty="0" smtClean="0">
                <a:solidFill>
                  <a:srgbClr val="2E3033"/>
                </a:solidFill>
              </a:rPr>
              <a:t>我</a:t>
            </a:r>
            <a:r>
              <a:rPr lang="zh-CN" altLang="en-US" sz="2400" dirty="0">
                <a:solidFill>
                  <a:srgbClr val="2E3033"/>
                </a:solidFill>
              </a:rPr>
              <a:t>的肌肉疼痛，我的膝盖</a:t>
            </a:r>
            <a:r>
              <a:rPr lang="zh-CN" altLang="en-US" sz="2400" dirty="0" smtClean="0">
                <a:solidFill>
                  <a:srgbClr val="2E3033"/>
                </a:solidFill>
              </a:rPr>
              <a:t>颤抖，</a:t>
            </a:r>
            <a:r>
              <a:rPr lang="zh-CN" altLang="en-US" sz="2400" dirty="0">
                <a:solidFill>
                  <a:srgbClr val="2E3033"/>
                </a:solidFill>
              </a:rPr>
              <a:t>我从来没有想过要放弃。</a:t>
            </a:r>
            <a:r>
              <a:rPr lang="en-US" altLang="zh-CN" sz="2400" dirty="0" smtClean="0">
                <a:solidFill>
                  <a:schemeClr val="tx1">
                    <a:lumMod val="75000"/>
                    <a:lumOff val="25000"/>
                  </a:schemeClr>
                </a:solidFill>
              </a:rPr>
              <a:t> Although ________________________________________when I finished daily practice,______________________________________.</a:t>
            </a:r>
            <a:endParaRPr lang="en-US" altLang="zh-CN" sz="2400" dirty="0" smtClean="0">
              <a:solidFill>
                <a:schemeClr val="tx1">
                  <a:lumMod val="75000"/>
                  <a:lumOff val="25000"/>
                </a:schemeClr>
              </a:solidFill>
            </a:endParaRPr>
          </a:p>
          <a:p>
            <a:pPr>
              <a:lnSpc>
                <a:spcPct val="120000"/>
              </a:lnSpc>
            </a:pPr>
            <a:endParaRPr lang="zh-CN" altLang="en-US" sz="2400" dirty="0" smtClean="0">
              <a:solidFill>
                <a:schemeClr val="tx1">
                  <a:lumMod val="75000"/>
                  <a:lumOff val="25000"/>
                </a:schemeClr>
              </a:solidFill>
            </a:endParaRPr>
          </a:p>
        </p:txBody>
      </p:sp>
      <p:sp>
        <p:nvSpPr>
          <p:cNvPr id="5" name="矩形 4"/>
          <p:cNvSpPr/>
          <p:nvPr/>
        </p:nvSpPr>
        <p:spPr>
          <a:xfrm>
            <a:off x="1874696" y="1550907"/>
            <a:ext cx="4812536" cy="461665"/>
          </a:xfrm>
          <a:prstGeom prst="rect">
            <a:avLst/>
          </a:prstGeom>
        </p:spPr>
        <p:txBody>
          <a:bodyPr wrap="none">
            <a:spAutoFit/>
          </a:bodyPr>
          <a:lstStyle/>
          <a:p>
            <a:r>
              <a:rPr lang="en-US" altLang="zh-CN" sz="2400" b="1" dirty="0">
                <a:solidFill>
                  <a:srgbClr val="FF0000"/>
                </a:solidFill>
              </a:rPr>
              <a:t>put all my energy and attention on </a:t>
            </a:r>
            <a:endParaRPr lang="zh-CN" altLang="en-US" sz="2400" b="1" dirty="0">
              <a:solidFill>
                <a:srgbClr val="FF0000"/>
              </a:solidFill>
            </a:endParaRPr>
          </a:p>
        </p:txBody>
      </p:sp>
      <p:sp>
        <p:nvSpPr>
          <p:cNvPr id="6" name="矩形 5"/>
          <p:cNvSpPr/>
          <p:nvPr/>
        </p:nvSpPr>
        <p:spPr>
          <a:xfrm>
            <a:off x="1172336" y="2037319"/>
            <a:ext cx="2872902" cy="461665"/>
          </a:xfrm>
          <a:prstGeom prst="rect">
            <a:avLst/>
          </a:prstGeom>
        </p:spPr>
        <p:txBody>
          <a:bodyPr wrap="none">
            <a:spAutoFit/>
          </a:bodyPr>
          <a:lstStyle/>
          <a:p>
            <a:r>
              <a:rPr lang="en-US" altLang="zh-CN" sz="2400" b="1" dirty="0">
                <a:solidFill>
                  <a:srgbClr val="0000FF"/>
                </a:solidFill>
              </a:rPr>
              <a:t>enhanced</a:t>
            </a:r>
            <a:r>
              <a:rPr lang="en-US" altLang="zh-CN" sz="2400" b="1" dirty="0">
                <a:solidFill>
                  <a:srgbClr val="FF0000"/>
                </a:solidFill>
              </a:rPr>
              <a:t> amazingly</a:t>
            </a:r>
            <a:endParaRPr lang="zh-CN" altLang="en-US" sz="2400" b="1" dirty="0">
              <a:solidFill>
                <a:srgbClr val="FF0000"/>
              </a:solidFill>
            </a:endParaRPr>
          </a:p>
        </p:txBody>
      </p:sp>
      <p:sp>
        <p:nvSpPr>
          <p:cNvPr id="7" name="矩形 6"/>
          <p:cNvSpPr/>
          <p:nvPr/>
        </p:nvSpPr>
        <p:spPr>
          <a:xfrm>
            <a:off x="5132020" y="2037319"/>
            <a:ext cx="724878" cy="461665"/>
          </a:xfrm>
          <a:prstGeom prst="rect">
            <a:avLst/>
          </a:prstGeom>
        </p:spPr>
        <p:txBody>
          <a:bodyPr wrap="none">
            <a:spAutoFit/>
          </a:bodyPr>
          <a:lstStyle/>
          <a:p>
            <a:r>
              <a:rPr lang="en-US" altLang="zh-CN" sz="2400" b="1" dirty="0">
                <a:solidFill>
                  <a:srgbClr val="0000FF"/>
                </a:solidFill>
              </a:rPr>
              <a:t>stiff</a:t>
            </a:r>
            <a:endParaRPr lang="zh-CN" altLang="en-US" sz="2400" b="1" dirty="0">
              <a:solidFill>
                <a:srgbClr val="0000FF"/>
              </a:solidFill>
            </a:endParaRPr>
          </a:p>
        </p:txBody>
      </p:sp>
      <p:sp>
        <p:nvSpPr>
          <p:cNvPr id="8" name="矩形 7"/>
          <p:cNvSpPr/>
          <p:nvPr/>
        </p:nvSpPr>
        <p:spPr>
          <a:xfrm>
            <a:off x="9473647" y="2050626"/>
            <a:ext cx="1508746" cy="461665"/>
          </a:xfrm>
          <a:prstGeom prst="rect">
            <a:avLst/>
          </a:prstGeom>
        </p:spPr>
        <p:txBody>
          <a:bodyPr wrap="none">
            <a:spAutoFit/>
          </a:bodyPr>
          <a:lstStyle/>
          <a:p>
            <a:r>
              <a:rPr lang="en-US" altLang="zh-CN" sz="2400" dirty="0">
                <a:solidFill>
                  <a:srgbClr val="FF0000"/>
                </a:solidFill>
              </a:rPr>
              <a:t>stretching</a:t>
            </a:r>
            <a:endParaRPr lang="zh-CN" altLang="en-US" sz="2400" dirty="0">
              <a:solidFill>
                <a:srgbClr val="FF0000"/>
              </a:solidFill>
            </a:endParaRPr>
          </a:p>
        </p:txBody>
      </p:sp>
      <p:sp>
        <p:nvSpPr>
          <p:cNvPr id="9" name="矩形 8"/>
          <p:cNvSpPr/>
          <p:nvPr/>
        </p:nvSpPr>
        <p:spPr>
          <a:xfrm>
            <a:off x="1302971" y="2522704"/>
            <a:ext cx="1106393" cy="461665"/>
          </a:xfrm>
          <a:prstGeom prst="rect">
            <a:avLst/>
          </a:prstGeom>
        </p:spPr>
        <p:txBody>
          <a:bodyPr wrap="none">
            <a:spAutoFit/>
          </a:bodyPr>
          <a:lstStyle/>
          <a:p>
            <a:r>
              <a:rPr lang="en-US" altLang="zh-CN" sz="2400" b="1" dirty="0">
                <a:solidFill>
                  <a:srgbClr val="FF0000"/>
                </a:solidFill>
              </a:rPr>
              <a:t>clumsy</a:t>
            </a:r>
            <a:endParaRPr lang="zh-CN" altLang="en-US" sz="2400" b="1" dirty="0">
              <a:solidFill>
                <a:srgbClr val="FF0000"/>
              </a:solidFill>
            </a:endParaRPr>
          </a:p>
        </p:txBody>
      </p:sp>
      <p:sp>
        <p:nvSpPr>
          <p:cNvPr id="10" name="矩形 9"/>
          <p:cNvSpPr/>
          <p:nvPr/>
        </p:nvSpPr>
        <p:spPr>
          <a:xfrm>
            <a:off x="5132019" y="2512291"/>
            <a:ext cx="5030544" cy="461665"/>
          </a:xfrm>
          <a:prstGeom prst="rect">
            <a:avLst/>
          </a:prstGeom>
        </p:spPr>
        <p:txBody>
          <a:bodyPr wrap="none">
            <a:spAutoFit/>
          </a:bodyPr>
          <a:lstStyle/>
          <a:p>
            <a:r>
              <a:rPr lang="en-US" altLang="zh-CN" sz="2400" b="1" dirty="0">
                <a:solidFill>
                  <a:srgbClr val="FF0000"/>
                </a:solidFill>
              </a:rPr>
              <a:t>free, smooth, </a:t>
            </a:r>
            <a:r>
              <a:rPr lang="en-US" altLang="zh-CN" sz="2400" b="1" dirty="0" smtClean="0">
                <a:solidFill>
                  <a:srgbClr val="FF0000"/>
                </a:solidFill>
              </a:rPr>
              <a:t>powerful and </a:t>
            </a:r>
            <a:r>
              <a:rPr lang="en-US" altLang="zh-CN" sz="2400" b="1" dirty="0" smtClean="0">
                <a:solidFill>
                  <a:srgbClr val="0000FF"/>
                </a:solidFill>
              </a:rPr>
              <a:t>graceful</a:t>
            </a:r>
            <a:r>
              <a:rPr lang="en-US" altLang="zh-CN" sz="2400" b="1" dirty="0" smtClean="0">
                <a:solidFill>
                  <a:srgbClr val="FF0000"/>
                </a:solidFill>
              </a:rPr>
              <a:t> </a:t>
            </a:r>
            <a:endParaRPr lang="zh-CN" altLang="en-US" sz="2400" b="1" dirty="0">
              <a:solidFill>
                <a:srgbClr val="FF0000"/>
              </a:solidFill>
            </a:endParaRPr>
          </a:p>
        </p:txBody>
      </p:sp>
      <p:sp>
        <p:nvSpPr>
          <p:cNvPr id="11" name="TextBox 10"/>
          <p:cNvSpPr txBox="1"/>
          <p:nvPr/>
        </p:nvSpPr>
        <p:spPr>
          <a:xfrm>
            <a:off x="-8032" y="476339"/>
            <a:ext cx="6111435" cy="535531"/>
          </a:xfrm>
          <a:prstGeom prst="rect">
            <a:avLst/>
          </a:prstGeom>
          <a:noFill/>
        </p:spPr>
        <p:txBody>
          <a:bodyPr wrap="square" rtlCol="0" anchor="ctr">
            <a:spAutoFit/>
          </a:bodyPr>
          <a:lstStyle/>
          <a:p>
            <a:pPr>
              <a:lnSpc>
                <a:spcPct val="120000"/>
              </a:lnSpc>
            </a:pPr>
            <a:r>
              <a:rPr lang="zh-CN" altLang="en-US" sz="2400" b="1" dirty="0" smtClean="0">
                <a:solidFill>
                  <a:srgbClr val="0000FF"/>
                </a:solidFill>
              </a:rPr>
              <a:t>注意最好能与原文有情节和语言上的呼应</a:t>
            </a:r>
            <a:endParaRPr lang="zh-CN" altLang="en-US" sz="2400" b="1" dirty="0" smtClean="0">
              <a:solidFill>
                <a:srgbClr val="0000FF"/>
              </a:solidFill>
            </a:endParaRPr>
          </a:p>
        </p:txBody>
      </p:sp>
      <p:sp>
        <p:nvSpPr>
          <p:cNvPr id="12" name="矩形 11"/>
          <p:cNvSpPr/>
          <p:nvPr/>
        </p:nvSpPr>
        <p:spPr>
          <a:xfrm>
            <a:off x="717155" y="3891938"/>
            <a:ext cx="2121093" cy="461665"/>
          </a:xfrm>
          <a:prstGeom prst="rect">
            <a:avLst/>
          </a:prstGeom>
        </p:spPr>
        <p:txBody>
          <a:bodyPr wrap="none">
            <a:spAutoFit/>
          </a:bodyPr>
          <a:lstStyle/>
          <a:p>
            <a:r>
              <a:rPr lang="en-US" altLang="zh-CN" sz="2400" b="1" dirty="0">
                <a:solidFill>
                  <a:srgbClr val="0000FF"/>
                </a:solidFill>
              </a:rPr>
              <a:t>went all--in on </a:t>
            </a:r>
            <a:endParaRPr lang="zh-CN" altLang="en-US" sz="2400" b="1" dirty="0">
              <a:solidFill>
                <a:srgbClr val="0000FF"/>
              </a:solidFill>
            </a:endParaRPr>
          </a:p>
        </p:txBody>
      </p:sp>
      <p:sp>
        <p:nvSpPr>
          <p:cNvPr id="13" name="矩形 12"/>
          <p:cNvSpPr/>
          <p:nvPr/>
        </p:nvSpPr>
        <p:spPr>
          <a:xfrm>
            <a:off x="127157" y="3846898"/>
            <a:ext cx="11507571" cy="830997"/>
          </a:xfrm>
          <a:prstGeom prst="rect">
            <a:avLst/>
          </a:prstGeom>
        </p:spPr>
        <p:txBody>
          <a:bodyPr wrap="square">
            <a:spAutoFit/>
          </a:bodyPr>
          <a:lstStyle/>
          <a:p>
            <a:r>
              <a:rPr lang="en-US" altLang="zh-CN" sz="2400" b="1" dirty="0" smtClean="0">
                <a:solidFill>
                  <a:srgbClr val="C00000"/>
                </a:solidFill>
              </a:rPr>
              <a:t>                                                                                                           involvement </a:t>
            </a:r>
            <a:endParaRPr lang="en-US" altLang="zh-CN" sz="2400" b="1" dirty="0" smtClean="0">
              <a:solidFill>
                <a:srgbClr val="C00000"/>
              </a:solidFill>
            </a:endParaRPr>
          </a:p>
          <a:p>
            <a:r>
              <a:rPr lang="en-US" altLang="zh-CN" sz="2400" b="1" dirty="0" smtClean="0">
                <a:solidFill>
                  <a:srgbClr val="C00000"/>
                </a:solidFill>
              </a:rPr>
              <a:t>and </a:t>
            </a:r>
            <a:r>
              <a:rPr lang="en-US" altLang="zh-CN" sz="2400" b="1" dirty="0">
                <a:solidFill>
                  <a:srgbClr val="C00000"/>
                </a:solidFill>
              </a:rPr>
              <a:t>concentration</a:t>
            </a:r>
            <a:endParaRPr lang="zh-CN" altLang="en-US" sz="2400" b="1" dirty="0">
              <a:solidFill>
                <a:srgbClr val="C00000"/>
              </a:solidFill>
            </a:endParaRPr>
          </a:p>
        </p:txBody>
      </p:sp>
      <p:sp>
        <p:nvSpPr>
          <p:cNvPr id="14" name="矩形 13"/>
          <p:cNvSpPr/>
          <p:nvPr/>
        </p:nvSpPr>
        <p:spPr>
          <a:xfrm>
            <a:off x="2929175" y="4285078"/>
            <a:ext cx="2885726" cy="461665"/>
          </a:xfrm>
          <a:prstGeom prst="rect">
            <a:avLst/>
          </a:prstGeom>
        </p:spPr>
        <p:txBody>
          <a:bodyPr wrap="none">
            <a:spAutoFit/>
          </a:bodyPr>
          <a:lstStyle/>
          <a:p>
            <a:r>
              <a:rPr lang="en-US" altLang="zh-CN" sz="2400" b="1" dirty="0">
                <a:solidFill>
                  <a:srgbClr val="C00000"/>
                </a:solidFill>
              </a:rPr>
              <a:t>sank me into a state </a:t>
            </a:r>
            <a:endParaRPr lang="zh-CN" altLang="en-US" sz="2400" b="1" dirty="0">
              <a:solidFill>
                <a:srgbClr val="C00000"/>
              </a:solidFill>
            </a:endParaRPr>
          </a:p>
        </p:txBody>
      </p:sp>
      <p:sp>
        <p:nvSpPr>
          <p:cNvPr id="15" name="矩形 14"/>
          <p:cNvSpPr/>
          <p:nvPr/>
        </p:nvSpPr>
        <p:spPr>
          <a:xfrm>
            <a:off x="7148905" y="4262396"/>
            <a:ext cx="3015569" cy="461665"/>
          </a:xfrm>
          <a:prstGeom prst="rect">
            <a:avLst/>
          </a:prstGeom>
        </p:spPr>
        <p:txBody>
          <a:bodyPr wrap="none">
            <a:spAutoFit/>
          </a:bodyPr>
          <a:lstStyle/>
          <a:p>
            <a:r>
              <a:rPr lang="en-US" altLang="zh-CN" sz="2400" b="1" dirty="0">
                <a:solidFill>
                  <a:srgbClr val="C00000"/>
                </a:solidFill>
              </a:rPr>
              <a:t>lost the track of time </a:t>
            </a:r>
            <a:endParaRPr lang="zh-CN" altLang="en-US" sz="2400" b="1" dirty="0">
              <a:solidFill>
                <a:srgbClr val="C00000"/>
              </a:solidFill>
            </a:endParaRPr>
          </a:p>
        </p:txBody>
      </p:sp>
      <p:sp>
        <p:nvSpPr>
          <p:cNvPr id="16" name="矩形 15"/>
          <p:cNvSpPr/>
          <p:nvPr/>
        </p:nvSpPr>
        <p:spPr>
          <a:xfrm>
            <a:off x="1453094" y="5615849"/>
            <a:ext cx="6431569" cy="461665"/>
          </a:xfrm>
          <a:prstGeom prst="rect">
            <a:avLst/>
          </a:prstGeom>
        </p:spPr>
        <p:txBody>
          <a:bodyPr wrap="none">
            <a:spAutoFit/>
          </a:bodyPr>
          <a:lstStyle/>
          <a:p>
            <a:r>
              <a:rPr lang="en-US" altLang="zh-CN" sz="2400" b="1" dirty="0">
                <a:solidFill>
                  <a:srgbClr val="C00000"/>
                </a:solidFill>
              </a:rPr>
              <a:t>my muscles were aching and my knees shaking </a:t>
            </a:r>
            <a:endParaRPr lang="zh-CN" altLang="en-US" sz="2400" dirty="0">
              <a:solidFill>
                <a:srgbClr val="C00000"/>
              </a:solidFill>
            </a:endParaRPr>
          </a:p>
        </p:txBody>
      </p:sp>
      <p:sp>
        <p:nvSpPr>
          <p:cNvPr id="17" name="矩形 16"/>
          <p:cNvSpPr/>
          <p:nvPr/>
        </p:nvSpPr>
        <p:spPr>
          <a:xfrm>
            <a:off x="1884301" y="6080937"/>
            <a:ext cx="5242141" cy="461665"/>
          </a:xfrm>
          <a:prstGeom prst="rect">
            <a:avLst/>
          </a:prstGeom>
        </p:spPr>
        <p:txBody>
          <a:bodyPr wrap="none">
            <a:spAutoFit/>
          </a:bodyPr>
          <a:lstStyle/>
          <a:p>
            <a:r>
              <a:rPr lang="en-US" altLang="zh-CN" sz="2400" b="1" dirty="0">
                <a:solidFill>
                  <a:srgbClr val="C00000"/>
                </a:solidFill>
              </a:rPr>
              <a:t>never did I think about giving up again</a:t>
            </a:r>
            <a:endParaRPr lang="zh-CN" altLang="en-US" sz="2400" dirty="0">
              <a:solidFill>
                <a:srgbClr val="C00000"/>
              </a:solidFill>
            </a:endParaRPr>
          </a:p>
        </p:txBody>
      </p:sp>
      <p:pic>
        <p:nvPicPr>
          <p:cNvPr id="18" name="图片 17"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27104" y="1674476"/>
            <a:ext cx="7460233" cy="2246769"/>
          </a:xfrm>
          <a:prstGeom prst="rect">
            <a:avLst/>
          </a:prstGeom>
        </p:spPr>
        <p:txBody>
          <a:bodyPr wrap="square">
            <a:spAutoFit/>
          </a:bodyPr>
          <a:lstStyle/>
          <a:p>
            <a:r>
              <a:rPr lang="zh-CN" altLang="en-US" sz="2800" b="1" dirty="0">
                <a:solidFill>
                  <a:srgbClr val="C00000"/>
                </a:solidFill>
              </a:rPr>
              <a:t>小情节 </a:t>
            </a:r>
            <a:r>
              <a:rPr lang="en-US" altLang="zh-CN" sz="2800" b="1" dirty="0">
                <a:solidFill>
                  <a:srgbClr val="C00000"/>
                </a:solidFill>
              </a:rPr>
              <a:t>4. My imagination came true and I was proud </a:t>
            </a:r>
            <a:r>
              <a:rPr lang="en-US" altLang="zh-CN" sz="2800" b="1" dirty="0" smtClean="0">
                <a:solidFill>
                  <a:srgbClr val="C00000"/>
                </a:solidFill>
              </a:rPr>
              <a:t>, excited and thankful.</a:t>
            </a:r>
            <a:endParaRPr lang="en-US" altLang="zh-CN" sz="2800" b="1" dirty="0">
              <a:solidFill>
                <a:srgbClr val="C00000"/>
              </a:solidFill>
            </a:endParaRPr>
          </a:p>
          <a:p>
            <a:r>
              <a:rPr lang="zh-CN" altLang="en-US" sz="2800" b="1" dirty="0">
                <a:solidFill>
                  <a:srgbClr val="C00000"/>
                </a:solidFill>
              </a:rPr>
              <a:t>小情节 </a:t>
            </a:r>
            <a:r>
              <a:rPr lang="en-US" altLang="zh-CN" sz="2800" b="1" dirty="0">
                <a:solidFill>
                  <a:srgbClr val="C00000"/>
                </a:solidFill>
              </a:rPr>
              <a:t>5. Carrie’s reaction to my admission into the school choir.</a:t>
            </a:r>
            <a:endParaRPr lang="en-US" altLang="zh-CN" sz="2800" b="1" dirty="0">
              <a:solidFill>
                <a:srgbClr val="C00000"/>
              </a:solidFill>
            </a:endParaRPr>
          </a:p>
          <a:p>
            <a:r>
              <a:rPr lang="zh-CN" altLang="en-US" sz="2800" b="1" dirty="0">
                <a:solidFill>
                  <a:srgbClr val="C00000"/>
                </a:solidFill>
              </a:rPr>
              <a:t>小情节 </a:t>
            </a:r>
            <a:r>
              <a:rPr lang="en-US" altLang="zh-CN" sz="2800" b="1" dirty="0">
                <a:solidFill>
                  <a:srgbClr val="C00000"/>
                </a:solidFill>
              </a:rPr>
              <a:t>6. What I learned from this event.</a:t>
            </a:r>
            <a:endParaRPr lang="zh-CN" altLang="en-US" sz="2800" b="1" dirty="0">
              <a:solidFill>
                <a:srgbClr val="C00000"/>
              </a:solidFill>
            </a:endParaRPr>
          </a:p>
        </p:txBody>
      </p:sp>
      <p:sp>
        <p:nvSpPr>
          <p:cNvPr id="4" name="矩形 3"/>
          <p:cNvSpPr/>
          <p:nvPr/>
        </p:nvSpPr>
        <p:spPr>
          <a:xfrm>
            <a:off x="316384" y="709889"/>
            <a:ext cx="10864769" cy="954107"/>
          </a:xfrm>
          <a:prstGeom prst="rect">
            <a:avLst/>
          </a:prstGeom>
        </p:spPr>
        <p:txBody>
          <a:bodyPr wrap="square">
            <a:spAutoFit/>
          </a:bodyPr>
          <a:lstStyle/>
          <a:p>
            <a:r>
              <a:rPr lang="en-US" altLang="zh-CN" sz="2800" b="1" i="1" dirty="0" smtClean="0">
                <a:solidFill>
                  <a:srgbClr val="0000FF"/>
                </a:solidFill>
              </a:rPr>
              <a:t>Para.2 Finally</a:t>
            </a:r>
            <a:r>
              <a:rPr lang="en-US" altLang="zh-CN" sz="2800" b="1" i="1" dirty="0">
                <a:solidFill>
                  <a:srgbClr val="0000FF"/>
                </a:solidFill>
              </a:rPr>
              <a:t>, because of my perseverance and efforts, I joined in the school choir.</a:t>
            </a:r>
            <a:r>
              <a:rPr lang="en-US" altLang="zh-CN" sz="2800" dirty="0">
                <a:solidFill>
                  <a:srgbClr val="0000FF"/>
                </a:solidFill>
              </a:rPr>
              <a:t> </a:t>
            </a:r>
            <a:endParaRPr lang="zh-CN" altLang="en-US" sz="2800" dirty="0">
              <a:solidFill>
                <a:srgbClr val="0000FF"/>
              </a:solidFill>
            </a:endParaRPr>
          </a:p>
        </p:txBody>
      </p:sp>
      <p:pic>
        <p:nvPicPr>
          <p:cNvPr id="1028" name="Picture 4" descr="【江苏彩砂防滑路面厂家成本】- 黄页88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70094" y="3921245"/>
            <a:ext cx="6252882" cy="2686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77480" y="574590"/>
            <a:ext cx="12014520" cy="5632311"/>
          </a:xfrm>
          <a:prstGeom prst="rect">
            <a:avLst/>
          </a:prstGeom>
          <a:noFill/>
        </p:spPr>
        <p:txBody>
          <a:bodyPr wrap="square">
            <a:spAutoFit/>
          </a:bodyPr>
          <a:lstStyle/>
          <a:p>
            <a:r>
              <a:rPr lang="en-US" altLang="zh-CN" sz="2400" dirty="0" smtClean="0">
                <a:solidFill>
                  <a:schemeClr val="tx1">
                    <a:lumMod val="95000"/>
                    <a:lumOff val="5000"/>
                  </a:schemeClr>
                </a:solidFill>
              </a:rPr>
              <a:t>1.</a:t>
            </a:r>
            <a:r>
              <a:rPr lang="zh-CN" altLang="en-US" sz="2400" dirty="0">
                <a:solidFill>
                  <a:schemeClr val="tx1">
                    <a:lumMod val="95000"/>
                    <a:lumOff val="5000"/>
                  </a:schemeClr>
                </a:solidFill>
              </a:rPr>
              <a:t>听到这个消息，我闭上眼睛，努力</a:t>
            </a:r>
            <a:r>
              <a:rPr lang="zh-CN" altLang="en-US" sz="2400" dirty="0" smtClean="0">
                <a:solidFill>
                  <a:schemeClr val="tx1">
                    <a:lumMod val="95000"/>
                    <a:lumOff val="5000"/>
                  </a:schemeClr>
                </a:solidFill>
              </a:rPr>
              <a:t>不</a:t>
            </a:r>
            <a:r>
              <a:rPr lang="zh-CN" altLang="en-US" sz="2400" dirty="0">
                <a:solidFill>
                  <a:schemeClr val="tx1">
                    <a:lumMod val="95000"/>
                    <a:lumOff val="5000"/>
                  </a:schemeClr>
                </a:solidFill>
              </a:rPr>
              <a:t>哭出来</a:t>
            </a:r>
            <a:r>
              <a:rPr lang="zh-CN" altLang="en-US" sz="2400" dirty="0" smtClean="0">
                <a:solidFill>
                  <a:schemeClr val="tx1">
                    <a:lumMod val="95000"/>
                    <a:lumOff val="5000"/>
                  </a:schemeClr>
                </a:solidFill>
              </a:rPr>
              <a:t>让</a:t>
            </a:r>
            <a:r>
              <a:rPr lang="zh-CN" altLang="en-US" sz="2400" dirty="0">
                <a:solidFill>
                  <a:schemeClr val="tx1">
                    <a:lumMod val="95000"/>
                    <a:lumOff val="5000"/>
                  </a:schemeClr>
                </a:solidFill>
              </a:rPr>
              <a:t>眼泪顺着脸颊滚落</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_________________, I closed my eyes, trying not to cry out 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2.</a:t>
            </a:r>
            <a:r>
              <a:rPr lang="zh-CN" altLang="en-US" sz="2400" dirty="0" smtClean="0">
                <a:solidFill>
                  <a:schemeClr val="tx1">
                    <a:lumMod val="95000"/>
                    <a:lumOff val="5000"/>
                  </a:schemeClr>
                </a:solidFill>
              </a:rPr>
              <a:t>收到</a:t>
            </a:r>
            <a:r>
              <a:rPr lang="zh-CN" altLang="en-US" sz="2400" dirty="0">
                <a:solidFill>
                  <a:schemeClr val="tx1">
                    <a:lumMod val="95000"/>
                    <a:lumOff val="5000"/>
                  </a:schemeClr>
                </a:solidFill>
              </a:rPr>
              <a:t>这个令人激动的消息，我几乎要哭了。我的坚持和努力得到了</a:t>
            </a:r>
            <a:r>
              <a:rPr lang="zh-CN" altLang="en-US" sz="2400" dirty="0" smtClean="0">
                <a:solidFill>
                  <a:schemeClr val="tx1">
                    <a:lumMod val="95000"/>
                    <a:lumOff val="5000"/>
                  </a:schemeClr>
                </a:solidFill>
              </a:rPr>
              <a:t>回报</a:t>
            </a:r>
            <a:r>
              <a:rPr lang="en-US" altLang="zh-CN" sz="2400" dirty="0" smtClean="0">
                <a:solidFill>
                  <a:schemeClr val="tx1">
                    <a:lumMod val="95000"/>
                    <a:lumOff val="5000"/>
                  </a:schemeClr>
                </a:solidFill>
              </a:rPr>
              <a:t>!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Receiving the thrilling news, I was_____________________.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3. </a:t>
            </a:r>
            <a:r>
              <a:rPr lang="zh-CN" altLang="en-US" sz="2400" dirty="0" smtClean="0">
                <a:solidFill>
                  <a:schemeClr val="tx1">
                    <a:lumMod val="95000"/>
                    <a:lumOff val="5000"/>
                  </a:schemeClr>
                </a:solidFill>
              </a:rPr>
              <a:t>一</a:t>
            </a:r>
            <a:r>
              <a:rPr lang="zh-CN" altLang="en-US" sz="2400" dirty="0">
                <a:solidFill>
                  <a:schemeClr val="tx1">
                    <a:lumMod val="95000"/>
                    <a:lumOff val="5000"/>
                  </a:schemeClr>
                </a:solidFill>
              </a:rPr>
              <a:t>种强烈的自豪感涌上我的全身</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A strong feeling of pride________________________________.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4. </a:t>
            </a:r>
            <a:r>
              <a:rPr lang="zh-CN" altLang="en-US" sz="2400" dirty="0" smtClean="0">
                <a:solidFill>
                  <a:schemeClr val="tx1">
                    <a:lumMod val="95000"/>
                    <a:lumOff val="5000"/>
                  </a:schemeClr>
                </a:solidFill>
              </a:rPr>
              <a:t>消息</a:t>
            </a:r>
            <a:r>
              <a:rPr lang="zh-CN" altLang="en-US" sz="2400" dirty="0">
                <a:solidFill>
                  <a:schemeClr val="tx1">
                    <a:lumMod val="95000"/>
                    <a:lumOff val="5000"/>
                  </a:schemeClr>
                </a:solidFill>
              </a:rPr>
              <a:t>传来的那一刻，我所有的疲惫都被无尽的兴奋和骄傲所取代。我昂着头，满怀信心地走进排练室</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____________the news arrived, all my tiredness and fatigue _____________no-edge exhilaration and pride. With my head___________, I stepped into the rehearsal room 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5. </a:t>
            </a:r>
            <a:r>
              <a:rPr lang="zh-CN" altLang="en-US" sz="2400" dirty="0" smtClean="0">
                <a:solidFill>
                  <a:schemeClr val="tx1">
                    <a:lumMod val="95000"/>
                    <a:lumOff val="5000"/>
                  </a:schemeClr>
                </a:solidFill>
              </a:rPr>
              <a:t>当</a:t>
            </a:r>
            <a:r>
              <a:rPr lang="zh-CN" altLang="en-US" sz="2400" dirty="0">
                <a:solidFill>
                  <a:schemeClr val="tx1">
                    <a:lumMod val="95000"/>
                    <a:lumOff val="5000"/>
                  </a:schemeClr>
                </a:solidFill>
              </a:rPr>
              <a:t>我从史密斯太太那里得到这个消息时，言语无法表达我的兴奋和喜悦。</a:t>
            </a:r>
            <a:endParaRPr lang="en-US" altLang="zh-CN" sz="2400" dirty="0">
              <a:solidFill>
                <a:schemeClr val="tx1">
                  <a:lumMod val="95000"/>
                  <a:lumOff val="5000"/>
                </a:schemeClr>
              </a:solidFill>
            </a:endParaRPr>
          </a:p>
          <a:p>
            <a:r>
              <a:rPr lang="en-US" altLang="zh-CN" sz="2400" dirty="0" smtClean="0">
                <a:solidFill>
                  <a:schemeClr val="tx1">
                    <a:lumMod val="95000"/>
                    <a:lumOff val="5000"/>
                  </a:schemeClr>
                </a:solidFill>
              </a:rPr>
              <a:t>______________________my exhilaration and rapture when I got the news from Mrs. Smith.</a:t>
            </a:r>
            <a:endParaRPr lang="en-US" altLang="zh-CN" sz="2400" dirty="0">
              <a:solidFill>
                <a:schemeClr val="tx1">
                  <a:lumMod val="95000"/>
                  <a:lumOff val="5000"/>
                </a:schemeClr>
              </a:solidFill>
            </a:endParaRPr>
          </a:p>
        </p:txBody>
      </p:sp>
      <p:sp>
        <p:nvSpPr>
          <p:cNvPr id="3" name="矩形 2"/>
          <p:cNvSpPr/>
          <p:nvPr/>
        </p:nvSpPr>
        <p:spPr>
          <a:xfrm>
            <a:off x="9" y="30792"/>
            <a:ext cx="11412639" cy="461665"/>
          </a:xfrm>
          <a:prstGeom prst="rect">
            <a:avLst/>
          </a:prstGeom>
        </p:spPr>
        <p:txBody>
          <a:bodyPr wrap="square">
            <a:spAutoFit/>
          </a:bodyPr>
          <a:lstStyle/>
          <a:p>
            <a:r>
              <a:rPr lang="zh-CN" altLang="en-US" sz="2400" b="1" dirty="0">
                <a:solidFill>
                  <a:srgbClr val="C00000"/>
                </a:solidFill>
              </a:rPr>
              <a:t>小情节 </a:t>
            </a:r>
            <a:r>
              <a:rPr lang="en-US" altLang="zh-CN" sz="2400" b="1" dirty="0">
                <a:solidFill>
                  <a:srgbClr val="C00000"/>
                </a:solidFill>
              </a:rPr>
              <a:t>4. My imagination came true and I was proud , excited and thankful.</a:t>
            </a:r>
            <a:endParaRPr lang="en-US" altLang="zh-CN" sz="2400" b="1" dirty="0">
              <a:solidFill>
                <a:srgbClr val="C00000"/>
              </a:solidFill>
            </a:endParaRPr>
          </a:p>
        </p:txBody>
      </p:sp>
      <p:sp>
        <p:nvSpPr>
          <p:cNvPr id="4" name="矩形 3"/>
          <p:cNvSpPr/>
          <p:nvPr/>
        </p:nvSpPr>
        <p:spPr>
          <a:xfrm>
            <a:off x="627732" y="852469"/>
            <a:ext cx="2568332" cy="461665"/>
          </a:xfrm>
          <a:prstGeom prst="rect">
            <a:avLst/>
          </a:prstGeom>
        </p:spPr>
        <p:txBody>
          <a:bodyPr wrap="none">
            <a:spAutoFit/>
          </a:bodyPr>
          <a:lstStyle/>
          <a:p>
            <a:r>
              <a:rPr lang="en-US" altLang="zh-CN" sz="2400" b="1" dirty="0" smtClean="0">
                <a:solidFill>
                  <a:srgbClr val="C00000"/>
                </a:solidFill>
              </a:rPr>
              <a:t> Hearing </a:t>
            </a:r>
            <a:r>
              <a:rPr lang="en-US" altLang="zh-CN" sz="2400" b="1" dirty="0">
                <a:solidFill>
                  <a:srgbClr val="C00000"/>
                </a:solidFill>
              </a:rPr>
              <a:t>the news</a:t>
            </a:r>
            <a:endParaRPr lang="zh-CN" altLang="en-US" sz="2400" b="1" dirty="0">
              <a:solidFill>
                <a:srgbClr val="C00000"/>
              </a:solidFill>
            </a:endParaRPr>
          </a:p>
        </p:txBody>
      </p:sp>
      <p:sp>
        <p:nvSpPr>
          <p:cNvPr id="5" name="矩形 4"/>
          <p:cNvSpPr/>
          <p:nvPr/>
        </p:nvSpPr>
        <p:spPr>
          <a:xfrm>
            <a:off x="414165" y="1314798"/>
            <a:ext cx="4804520" cy="461665"/>
          </a:xfrm>
          <a:prstGeom prst="rect">
            <a:avLst/>
          </a:prstGeom>
        </p:spPr>
        <p:txBody>
          <a:bodyPr wrap="none">
            <a:spAutoFit/>
          </a:bodyPr>
          <a:lstStyle/>
          <a:p>
            <a:r>
              <a:rPr lang="en-US" altLang="zh-CN" sz="2400" b="1" dirty="0">
                <a:solidFill>
                  <a:srgbClr val="C00000"/>
                </a:solidFill>
              </a:rPr>
              <a:t>with tears rolling down my cheeks.</a:t>
            </a:r>
            <a:endParaRPr lang="en-US" altLang="zh-CN" sz="2400" b="1" dirty="0">
              <a:solidFill>
                <a:srgbClr val="C00000"/>
              </a:solidFill>
            </a:endParaRPr>
          </a:p>
        </p:txBody>
      </p:sp>
      <p:sp>
        <p:nvSpPr>
          <p:cNvPr id="6" name="矩形 5"/>
          <p:cNvSpPr/>
          <p:nvPr/>
        </p:nvSpPr>
        <p:spPr>
          <a:xfrm>
            <a:off x="5138604" y="2021076"/>
            <a:ext cx="2938625" cy="461665"/>
          </a:xfrm>
          <a:prstGeom prst="rect">
            <a:avLst/>
          </a:prstGeom>
        </p:spPr>
        <p:txBody>
          <a:bodyPr wrap="none">
            <a:spAutoFit/>
          </a:bodyPr>
          <a:lstStyle/>
          <a:p>
            <a:r>
              <a:rPr lang="en-US" altLang="zh-CN" sz="2400" b="1" dirty="0">
                <a:solidFill>
                  <a:srgbClr val="C00000"/>
                </a:solidFill>
              </a:rPr>
              <a:t>on the verge of tears</a:t>
            </a:r>
            <a:endParaRPr lang="zh-CN" altLang="en-US" sz="2400" b="1" dirty="0">
              <a:solidFill>
                <a:srgbClr val="C00000"/>
              </a:solidFill>
            </a:endParaRPr>
          </a:p>
        </p:txBody>
      </p:sp>
      <p:sp>
        <p:nvSpPr>
          <p:cNvPr id="7" name="矩形 6"/>
          <p:cNvSpPr/>
          <p:nvPr/>
        </p:nvSpPr>
        <p:spPr>
          <a:xfrm>
            <a:off x="430525" y="2327333"/>
            <a:ext cx="5077031" cy="461665"/>
          </a:xfrm>
          <a:prstGeom prst="rect">
            <a:avLst/>
          </a:prstGeom>
        </p:spPr>
        <p:txBody>
          <a:bodyPr wrap="none">
            <a:spAutoFit/>
          </a:bodyPr>
          <a:lstStyle/>
          <a:p>
            <a:r>
              <a:rPr lang="en-US" altLang="zh-CN" sz="2400" b="1" dirty="0">
                <a:solidFill>
                  <a:srgbClr val="C00000"/>
                </a:solidFill>
              </a:rPr>
              <a:t>My perseverance and efforts paid off</a:t>
            </a:r>
            <a:endParaRPr lang="zh-CN" altLang="en-US" sz="2400" b="1" dirty="0">
              <a:solidFill>
                <a:srgbClr val="C00000"/>
              </a:solidFill>
            </a:endParaRPr>
          </a:p>
        </p:txBody>
      </p:sp>
      <p:sp>
        <p:nvSpPr>
          <p:cNvPr id="8" name="矩形 7"/>
          <p:cNvSpPr/>
          <p:nvPr/>
        </p:nvSpPr>
        <p:spPr>
          <a:xfrm>
            <a:off x="3804119" y="3113749"/>
            <a:ext cx="4336444" cy="461665"/>
          </a:xfrm>
          <a:prstGeom prst="rect">
            <a:avLst/>
          </a:prstGeom>
        </p:spPr>
        <p:txBody>
          <a:bodyPr wrap="none">
            <a:spAutoFit/>
          </a:bodyPr>
          <a:lstStyle/>
          <a:p>
            <a:r>
              <a:rPr lang="en-US" altLang="zh-CN" sz="2400" b="1" dirty="0">
                <a:solidFill>
                  <a:srgbClr val="C00000"/>
                </a:solidFill>
              </a:rPr>
              <a:t>surged through my whole body</a:t>
            </a:r>
            <a:endParaRPr lang="zh-CN" altLang="en-US" sz="2400" b="1" dirty="0">
              <a:solidFill>
                <a:srgbClr val="C00000"/>
              </a:solidFill>
            </a:endParaRPr>
          </a:p>
        </p:txBody>
      </p:sp>
      <p:sp>
        <p:nvSpPr>
          <p:cNvPr id="9" name="矩形 8"/>
          <p:cNvSpPr/>
          <p:nvPr/>
        </p:nvSpPr>
        <p:spPr>
          <a:xfrm>
            <a:off x="430525" y="4231617"/>
            <a:ext cx="1729961" cy="461665"/>
          </a:xfrm>
          <a:prstGeom prst="rect">
            <a:avLst/>
          </a:prstGeom>
        </p:spPr>
        <p:txBody>
          <a:bodyPr wrap="none">
            <a:spAutoFit/>
          </a:bodyPr>
          <a:lstStyle/>
          <a:p>
            <a:r>
              <a:rPr lang="en-US" altLang="zh-CN" sz="2400" b="1" dirty="0">
                <a:solidFill>
                  <a:srgbClr val="C00000"/>
                </a:solidFill>
              </a:rPr>
              <a:t>The instant </a:t>
            </a:r>
            <a:endParaRPr lang="zh-CN" altLang="en-US" sz="2400" b="1" dirty="0">
              <a:solidFill>
                <a:srgbClr val="C00000"/>
              </a:solidFill>
            </a:endParaRPr>
          </a:p>
        </p:txBody>
      </p:sp>
      <p:sp>
        <p:nvSpPr>
          <p:cNvPr id="10" name="矩形 9"/>
          <p:cNvSpPr/>
          <p:nvPr/>
        </p:nvSpPr>
        <p:spPr>
          <a:xfrm>
            <a:off x="8565369" y="4246614"/>
            <a:ext cx="1842171" cy="461665"/>
          </a:xfrm>
          <a:prstGeom prst="rect">
            <a:avLst/>
          </a:prstGeom>
        </p:spPr>
        <p:txBody>
          <a:bodyPr wrap="none">
            <a:spAutoFit/>
          </a:bodyPr>
          <a:lstStyle/>
          <a:p>
            <a:r>
              <a:rPr lang="en-US" altLang="zh-CN" sz="2400" b="1" dirty="0">
                <a:solidFill>
                  <a:srgbClr val="C00000"/>
                </a:solidFill>
              </a:rPr>
              <a:t>gave way to </a:t>
            </a:r>
            <a:endParaRPr lang="zh-CN" altLang="en-US" sz="2400" b="1" dirty="0">
              <a:solidFill>
                <a:srgbClr val="C00000"/>
              </a:solidFill>
            </a:endParaRPr>
          </a:p>
        </p:txBody>
      </p:sp>
      <p:sp>
        <p:nvSpPr>
          <p:cNvPr id="11" name="矩形 10"/>
          <p:cNvSpPr/>
          <p:nvPr/>
        </p:nvSpPr>
        <p:spPr>
          <a:xfrm>
            <a:off x="5338195" y="4577535"/>
            <a:ext cx="1641796" cy="461665"/>
          </a:xfrm>
          <a:prstGeom prst="rect">
            <a:avLst/>
          </a:prstGeom>
        </p:spPr>
        <p:txBody>
          <a:bodyPr wrap="none">
            <a:spAutoFit/>
          </a:bodyPr>
          <a:lstStyle/>
          <a:p>
            <a:r>
              <a:rPr lang="en-US" altLang="zh-CN" sz="2400" b="1" dirty="0">
                <a:solidFill>
                  <a:srgbClr val="C00000"/>
                </a:solidFill>
              </a:rPr>
              <a:t>raised high</a:t>
            </a:r>
            <a:endParaRPr lang="zh-CN" altLang="en-US" sz="2400" b="1" dirty="0">
              <a:solidFill>
                <a:srgbClr val="C00000"/>
              </a:solidFill>
            </a:endParaRPr>
          </a:p>
        </p:txBody>
      </p:sp>
      <p:sp>
        <p:nvSpPr>
          <p:cNvPr id="12" name="矩形 11"/>
          <p:cNvSpPr/>
          <p:nvPr/>
        </p:nvSpPr>
        <p:spPr>
          <a:xfrm>
            <a:off x="343964" y="4924114"/>
            <a:ext cx="2497800" cy="461665"/>
          </a:xfrm>
          <a:prstGeom prst="rect">
            <a:avLst/>
          </a:prstGeom>
        </p:spPr>
        <p:txBody>
          <a:bodyPr wrap="none">
            <a:spAutoFit/>
          </a:bodyPr>
          <a:lstStyle/>
          <a:p>
            <a:r>
              <a:rPr lang="en-US" altLang="zh-CN" sz="2400" b="1" dirty="0">
                <a:solidFill>
                  <a:srgbClr val="C00000"/>
                </a:solidFill>
              </a:rPr>
              <a:t>full of confidence</a:t>
            </a:r>
            <a:endParaRPr lang="zh-CN" altLang="en-US" sz="2400" b="1" dirty="0">
              <a:solidFill>
                <a:srgbClr val="C00000"/>
              </a:solidFill>
            </a:endParaRPr>
          </a:p>
        </p:txBody>
      </p:sp>
      <p:sp>
        <p:nvSpPr>
          <p:cNvPr id="13" name="矩形 12"/>
          <p:cNvSpPr/>
          <p:nvPr/>
        </p:nvSpPr>
        <p:spPr>
          <a:xfrm>
            <a:off x="414165" y="5687267"/>
            <a:ext cx="3216714" cy="461665"/>
          </a:xfrm>
          <a:prstGeom prst="rect">
            <a:avLst/>
          </a:prstGeom>
        </p:spPr>
        <p:txBody>
          <a:bodyPr wrap="none">
            <a:spAutoFit/>
          </a:bodyPr>
          <a:lstStyle/>
          <a:p>
            <a:r>
              <a:rPr lang="en-US" altLang="zh-CN" sz="2400" b="1" dirty="0">
                <a:solidFill>
                  <a:srgbClr val="C00000"/>
                </a:solidFill>
              </a:rPr>
              <a:t>Words failed to convey</a:t>
            </a:r>
            <a:endParaRPr lang="zh-CN" altLang="en-US" sz="2400" b="1" dirty="0">
              <a:solidFill>
                <a:srgbClr val="C00000"/>
              </a:solidFill>
            </a:endParaRPr>
          </a:p>
        </p:txBody>
      </p:sp>
      <p:pic>
        <p:nvPicPr>
          <p:cNvPr id="14" name="图片 13" descr="水印"/>
          <p:cNvPicPr>
            <a:picLocks noChangeAspect="1"/>
          </p:cNvPicPr>
          <p:nvPr userDrawn="1"/>
        </p:nvPicPr>
        <p:blipFill>
          <a:blip r:embed="rId1"/>
          <a:stretch>
            <a:fillRect/>
          </a:stretch>
        </p:blipFill>
        <p:spPr>
          <a:xfrm>
            <a:off x="7186295" y="63500"/>
            <a:ext cx="4902200" cy="1586865"/>
          </a:xfrm>
          <a:prstGeom prst="rect">
            <a:avLst/>
          </a:prstGeom>
        </p:spPr>
      </p:pic>
      <p:pic>
        <p:nvPicPr>
          <p:cNvPr id="15" name="图片 14" descr="水印"/>
          <p:cNvPicPr>
            <a:picLocks noChangeAspect="1"/>
          </p:cNvPicPr>
          <p:nvPr userDrawn="1"/>
        </p:nvPicPr>
        <p:blipFill>
          <a:blip r:embed="rId1"/>
          <a:stretch>
            <a:fillRect/>
          </a:stretch>
        </p:blipFill>
        <p:spPr>
          <a:xfrm>
            <a:off x="7313295" y="190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1179" y="593236"/>
            <a:ext cx="11759880" cy="5262979"/>
          </a:xfrm>
          <a:prstGeom prst="rect">
            <a:avLst/>
          </a:prstGeom>
        </p:spPr>
        <p:txBody>
          <a:bodyPr wrap="square">
            <a:spAutoFit/>
          </a:bodyPr>
          <a:lstStyle/>
          <a:p>
            <a:r>
              <a:rPr lang="en-US" altLang="zh-CN" sz="2400" dirty="0" smtClean="0">
                <a:solidFill>
                  <a:schemeClr val="tx1">
                    <a:lumMod val="95000"/>
                    <a:lumOff val="5000"/>
                  </a:schemeClr>
                </a:solidFill>
              </a:rPr>
              <a:t>1. </a:t>
            </a:r>
            <a:r>
              <a:rPr lang="zh-CN" altLang="en-US" sz="2400" dirty="0" smtClean="0">
                <a:solidFill>
                  <a:schemeClr val="tx1">
                    <a:lumMod val="95000"/>
                    <a:lumOff val="5000"/>
                  </a:schemeClr>
                </a:solidFill>
              </a:rPr>
              <a:t>当</a:t>
            </a:r>
            <a:r>
              <a:rPr lang="zh-CN" altLang="en-US" sz="2400" dirty="0">
                <a:solidFill>
                  <a:schemeClr val="tx1">
                    <a:lumMod val="95000"/>
                    <a:lumOff val="5000"/>
                  </a:schemeClr>
                </a:solidFill>
              </a:rPr>
              <a:t>我走进舞厅时，我看到了嘉莉那有趣的表情</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下巴耷拉下来，大眼睛瞪得大大的</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她的</a:t>
            </a:r>
            <a:r>
              <a:rPr lang="zh-CN" altLang="en-US" sz="2400" dirty="0" smtClean="0">
                <a:solidFill>
                  <a:schemeClr val="tx1">
                    <a:lumMod val="95000"/>
                    <a:lumOff val="5000"/>
                  </a:schemeClr>
                </a:solidFill>
              </a:rPr>
              <a:t>喉咙</a:t>
            </a:r>
            <a:r>
              <a:rPr lang="zh-CN" altLang="en-US" sz="2400" dirty="0">
                <a:solidFill>
                  <a:schemeClr val="tx1">
                    <a:lumMod val="95000"/>
                    <a:lumOff val="5000"/>
                  </a:schemeClr>
                </a:solidFill>
              </a:rPr>
              <a:t>似乎</a:t>
            </a:r>
            <a:r>
              <a:rPr lang="zh-CN" altLang="en-US" sz="2400" dirty="0" smtClean="0">
                <a:solidFill>
                  <a:schemeClr val="tx1">
                    <a:lumMod val="95000"/>
                    <a:lumOff val="5000"/>
                  </a:schemeClr>
                </a:solidFill>
              </a:rPr>
              <a:t>咕哝</a:t>
            </a:r>
            <a:r>
              <a:rPr lang="zh-CN" altLang="en-US" sz="2400" dirty="0">
                <a:solidFill>
                  <a:schemeClr val="tx1">
                    <a:lumMod val="95000"/>
                    <a:lumOff val="5000"/>
                  </a:schemeClr>
                </a:solidFill>
              </a:rPr>
              <a:t>一声但没说出</a:t>
            </a:r>
            <a:r>
              <a:rPr lang="zh-CN" altLang="en-US" sz="2400" dirty="0" smtClean="0">
                <a:solidFill>
                  <a:schemeClr val="tx1">
                    <a:lumMod val="95000"/>
                    <a:lumOff val="5000"/>
                  </a:schemeClr>
                </a:solidFill>
              </a:rPr>
              <a:t>话。</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As I stepped into the dancing room, ________________was Carrie’s amusing expression---_____________and____________________. Her </a:t>
            </a:r>
            <a:r>
              <a:rPr lang="en-US" altLang="zh-CN" sz="2400" dirty="0">
                <a:solidFill>
                  <a:schemeClr val="tx1">
                    <a:lumMod val="95000"/>
                    <a:lumOff val="5000"/>
                  </a:schemeClr>
                </a:solidFill>
              </a:rPr>
              <a:t>throat </a:t>
            </a:r>
            <a:r>
              <a:rPr lang="en-US" altLang="zh-CN" sz="2400" dirty="0" smtClean="0">
                <a:solidFill>
                  <a:schemeClr val="tx1">
                    <a:lumMod val="95000"/>
                    <a:lumOff val="5000"/>
                  </a:schemeClr>
                </a:solidFill>
              </a:rPr>
              <a:t>seemingly _________but </a:t>
            </a:r>
            <a:r>
              <a:rPr lang="en-US" altLang="zh-CN" sz="2400" dirty="0">
                <a:solidFill>
                  <a:schemeClr val="tx1">
                    <a:lumMod val="95000"/>
                    <a:lumOff val="5000"/>
                  </a:schemeClr>
                </a:solidFill>
              </a:rPr>
              <a:t>no words came out</a:t>
            </a:r>
            <a:r>
              <a:rPr lang="en-US" altLang="zh-CN"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2. </a:t>
            </a:r>
            <a:r>
              <a:rPr lang="zh-CN" altLang="en-US" sz="2400" dirty="0" smtClean="0">
                <a:solidFill>
                  <a:schemeClr val="tx1">
                    <a:lumMod val="95000"/>
                    <a:lumOff val="5000"/>
                  </a:schemeClr>
                </a:solidFill>
              </a:rPr>
              <a:t>令我吃惊的是，嘉莉走上前，红着脸向我道歉</a:t>
            </a:r>
            <a:r>
              <a:rPr lang="en-US" altLang="zh-CN" sz="2400" dirty="0" smtClean="0">
                <a:solidFill>
                  <a:schemeClr val="tx1">
                    <a:lumMod val="95000"/>
                    <a:lumOff val="5000"/>
                  </a:schemeClr>
                </a:solidFill>
              </a:rPr>
              <a:t>:“</a:t>
            </a:r>
            <a:r>
              <a:rPr lang="zh-CN" altLang="en-US" sz="2400" dirty="0" smtClean="0">
                <a:solidFill>
                  <a:schemeClr val="tx1">
                    <a:lumMod val="95000"/>
                    <a:lumOff val="5000"/>
                  </a:schemeClr>
                </a:solidFill>
              </a:rPr>
              <a:t>我为我之前说的话道歉。你很有才华，可以加入合唱团。”</a:t>
            </a:r>
            <a:r>
              <a:rPr lang="en-US" altLang="zh-CN" sz="2400" dirty="0">
                <a:solidFill>
                  <a:schemeClr val="tx1">
                    <a:lumMod val="95000"/>
                    <a:lumOff val="5000"/>
                  </a:schemeClr>
                </a:solidFill>
              </a:rPr>
              <a:t>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Much </a:t>
            </a:r>
            <a:r>
              <a:rPr lang="en-US" altLang="zh-CN" sz="2400" dirty="0">
                <a:solidFill>
                  <a:schemeClr val="tx1">
                    <a:lumMod val="95000"/>
                    <a:lumOff val="5000"/>
                  </a:schemeClr>
                </a:solidFill>
              </a:rPr>
              <a:t>to my surprise, </a:t>
            </a:r>
            <a:r>
              <a:rPr lang="en-US" altLang="zh-CN" sz="2400" dirty="0" smtClean="0">
                <a:solidFill>
                  <a:schemeClr val="tx1">
                    <a:lumMod val="95000"/>
                    <a:lumOff val="5000"/>
                  </a:schemeClr>
                </a:solidFill>
              </a:rPr>
              <a:t>Carrie __________________________________________, </a:t>
            </a:r>
            <a:r>
              <a:rPr lang="zh-CN" altLang="en-US" sz="2400" dirty="0" smtClean="0">
                <a:solidFill>
                  <a:schemeClr val="tx1">
                    <a:lumMod val="95000"/>
                    <a:lumOff val="5000"/>
                  </a:schemeClr>
                </a:solidFill>
              </a:rPr>
              <a:t>“</a:t>
            </a:r>
            <a:r>
              <a:rPr lang="en-US" altLang="zh-CN" sz="2400" dirty="0">
                <a:solidFill>
                  <a:schemeClr val="tx1">
                    <a:lumMod val="95000"/>
                    <a:lumOff val="5000"/>
                  </a:schemeClr>
                </a:solidFill>
              </a:rPr>
              <a:t>I’m sorry for my previous words. You are talented enough to join the choir.</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3. </a:t>
            </a:r>
            <a:r>
              <a:rPr lang="zh-CN" altLang="en-US" sz="2400" dirty="0" smtClean="0">
                <a:solidFill>
                  <a:schemeClr val="tx1">
                    <a:lumMod val="95000"/>
                    <a:lumOff val="5000"/>
                  </a:schemeClr>
                </a:solidFill>
              </a:rPr>
              <a:t>比赛</a:t>
            </a:r>
            <a:r>
              <a:rPr lang="zh-CN" altLang="en-US" sz="2400" dirty="0">
                <a:solidFill>
                  <a:schemeClr val="tx1">
                    <a:lumMod val="95000"/>
                    <a:lumOff val="5000"/>
                  </a:schemeClr>
                </a:solidFill>
              </a:rPr>
              <a:t>开始时，我们做了一场非常精彩的表演</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转身、跳跃和移动</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为此</a:t>
            </a:r>
            <a:r>
              <a:rPr lang="zh-CN" altLang="en-US" sz="2400" dirty="0" smtClean="0">
                <a:solidFill>
                  <a:schemeClr val="tx1">
                    <a:lumMod val="95000"/>
                    <a:lumOff val="5000"/>
                  </a:schemeClr>
                </a:solidFill>
              </a:rPr>
              <a:t>嘉</a:t>
            </a:r>
            <a:r>
              <a:rPr lang="zh-CN" altLang="en-US" sz="2400" dirty="0">
                <a:solidFill>
                  <a:schemeClr val="tx1">
                    <a:lumMod val="95000"/>
                    <a:lumOff val="5000"/>
                  </a:schemeClr>
                </a:solidFill>
              </a:rPr>
              <a:t>莉目瞪口呆</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When the competition began, we did a really great performance: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__________________________,____________________________.</a:t>
            </a:r>
            <a:endParaRPr lang="en-US" altLang="zh-CN" sz="2400" dirty="0">
              <a:solidFill>
                <a:schemeClr val="tx1">
                  <a:lumMod val="95000"/>
                  <a:lumOff val="5000"/>
                </a:schemeClr>
              </a:solidFill>
            </a:endParaRPr>
          </a:p>
          <a:p>
            <a:r>
              <a:rPr lang="en-US" altLang="zh-CN" sz="2400" dirty="0" smtClean="0">
                <a:solidFill>
                  <a:schemeClr val="tx1">
                    <a:lumMod val="95000"/>
                    <a:lumOff val="5000"/>
                  </a:schemeClr>
                </a:solidFill>
              </a:rPr>
              <a:t>4.</a:t>
            </a:r>
            <a:r>
              <a:rPr lang="zh-CN" altLang="en-US" sz="2400" dirty="0" smtClean="0">
                <a:solidFill>
                  <a:schemeClr val="tx1">
                    <a:lumMod val="95000"/>
                    <a:lumOff val="5000"/>
                  </a:schemeClr>
                </a:solidFill>
              </a:rPr>
              <a:t>知道</a:t>
            </a:r>
            <a:r>
              <a:rPr lang="zh-CN" altLang="en-US" sz="2400" dirty="0">
                <a:solidFill>
                  <a:schemeClr val="tx1">
                    <a:lumMod val="95000"/>
                    <a:lumOff val="5000"/>
                  </a:schemeClr>
                </a:solidFill>
              </a:rPr>
              <a:t>我成功了</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她</a:t>
            </a:r>
            <a:r>
              <a:rPr lang="zh-CN" altLang="en-US" sz="2400" dirty="0" smtClean="0">
                <a:solidFill>
                  <a:schemeClr val="tx1">
                    <a:lumMod val="95000"/>
                    <a:lumOff val="5000"/>
                  </a:schemeClr>
                </a:solidFill>
              </a:rPr>
              <a:t>脸红</a:t>
            </a:r>
            <a:r>
              <a:rPr lang="zh-CN" altLang="en-US" sz="2400" dirty="0">
                <a:solidFill>
                  <a:schemeClr val="tx1">
                    <a:lumMod val="95000"/>
                    <a:lumOff val="5000"/>
                  </a:schemeClr>
                </a:solidFill>
              </a:rPr>
              <a:t>了，为她的无礼向我道歉</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Knowing my success, she____________________________________________.</a:t>
            </a:r>
            <a:endParaRPr lang="en-US" altLang="zh-CN" sz="2400" dirty="0" smtClean="0">
              <a:solidFill>
                <a:schemeClr val="tx1">
                  <a:lumMod val="95000"/>
                  <a:lumOff val="5000"/>
                </a:schemeClr>
              </a:solidFill>
            </a:endParaRPr>
          </a:p>
        </p:txBody>
      </p:sp>
      <p:sp>
        <p:nvSpPr>
          <p:cNvPr id="4" name="矩形 3"/>
          <p:cNvSpPr/>
          <p:nvPr/>
        </p:nvSpPr>
        <p:spPr>
          <a:xfrm>
            <a:off x="131179" y="92609"/>
            <a:ext cx="10957368" cy="461665"/>
          </a:xfrm>
          <a:prstGeom prst="rect">
            <a:avLst/>
          </a:prstGeom>
        </p:spPr>
        <p:txBody>
          <a:bodyPr wrap="square">
            <a:spAutoFit/>
          </a:bodyPr>
          <a:lstStyle/>
          <a:p>
            <a:r>
              <a:rPr lang="zh-CN" altLang="en-US" sz="2400" b="1" dirty="0">
                <a:solidFill>
                  <a:srgbClr val="C00000"/>
                </a:solidFill>
              </a:rPr>
              <a:t>小情节 </a:t>
            </a:r>
            <a:r>
              <a:rPr lang="en-US" altLang="zh-CN" sz="2400" b="1" dirty="0">
                <a:solidFill>
                  <a:srgbClr val="C00000"/>
                </a:solidFill>
              </a:rPr>
              <a:t>5. Carrie’s reaction to my admission into the school choir.</a:t>
            </a:r>
            <a:endParaRPr lang="en-US" altLang="zh-CN" sz="2400" b="1" dirty="0">
              <a:solidFill>
                <a:srgbClr val="C00000"/>
              </a:solidFill>
            </a:endParaRPr>
          </a:p>
        </p:txBody>
      </p:sp>
      <p:sp>
        <p:nvSpPr>
          <p:cNvPr id="8" name="矩形 7"/>
          <p:cNvSpPr/>
          <p:nvPr/>
        </p:nvSpPr>
        <p:spPr>
          <a:xfrm>
            <a:off x="5324008" y="1322951"/>
            <a:ext cx="1983235" cy="461665"/>
          </a:xfrm>
          <a:prstGeom prst="rect">
            <a:avLst/>
          </a:prstGeom>
        </p:spPr>
        <p:txBody>
          <a:bodyPr wrap="none">
            <a:spAutoFit/>
          </a:bodyPr>
          <a:lstStyle/>
          <a:p>
            <a:r>
              <a:rPr lang="en-US" altLang="zh-CN" sz="2400" b="1" dirty="0">
                <a:solidFill>
                  <a:srgbClr val="C00000"/>
                </a:solidFill>
              </a:rPr>
              <a:t>into my sight </a:t>
            </a:r>
            <a:endParaRPr lang="zh-CN" altLang="en-US" sz="2400" b="1" dirty="0">
              <a:solidFill>
                <a:srgbClr val="C00000"/>
              </a:solidFill>
            </a:endParaRPr>
          </a:p>
        </p:txBody>
      </p:sp>
      <p:sp>
        <p:nvSpPr>
          <p:cNvPr id="9" name="矩形 8"/>
          <p:cNvSpPr/>
          <p:nvPr/>
        </p:nvSpPr>
        <p:spPr>
          <a:xfrm>
            <a:off x="334487" y="1773619"/>
            <a:ext cx="1941557" cy="461665"/>
          </a:xfrm>
          <a:prstGeom prst="rect">
            <a:avLst/>
          </a:prstGeom>
        </p:spPr>
        <p:txBody>
          <a:bodyPr wrap="none">
            <a:spAutoFit/>
          </a:bodyPr>
          <a:lstStyle/>
          <a:p>
            <a:r>
              <a:rPr lang="en-US" altLang="zh-CN" sz="2400" b="1" dirty="0" smtClean="0">
                <a:solidFill>
                  <a:srgbClr val="C00000"/>
                </a:solidFill>
              </a:rPr>
              <a:t>jaw dropping</a:t>
            </a:r>
            <a:endParaRPr lang="zh-CN" altLang="en-US" sz="2400" b="1" dirty="0">
              <a:solidFill>
                <a:srgbClr val="C00000"/>
              </a:solidFill>
            </a:endParaRPr>
          </a:p>
        </p:txBody>
      </p:sp>
      <p:sp>
        <p:nvSpPr>
          <p:cNvPr id="10" name="矩形 9"/>
          <p:cNvSpPr/>
          <p:nvPr/>
        </p:nvSpPr>
        <p:spPr>
          <a:xfrm>
            <a:off x="2855251" y="1773619"/>
            <a:ext cx="2953053" cy="461665"/>
          </a:xfrm>
          <a:prstGeom prst="rect">
            <a:avLst/>
          </a:prstGeom>
        </p:spPr>
        <p:txBody>
          <a:bodyPr wrap="none">
            <a:spAutoFit/>
          </a:bodyPr>
          <a:lstStyle/>
          <a:p>
            <a:r>
              <a:rPr lang="en-US" altLang="zh-CN" sz="2400" b="1" dirty="0">
                <a:solidFill>
                  <a:srgbClr val="C00000"/>
                </a:solidFill>
              </a:rPr>
              <a:t>big eyes popping out</a:t>
            </a:r>
            <a:endParaRPr lang="zh-CN" altLang="en-US" sz="2400" b="1" dirty="0">
              <a:solidFill>
                <a:srgbClr val="C00000"/>
              </a:solidFill>
            </a:endParaRPr>
          </a:p>
        </p:txBody>
      </p:sp>
      <p:sp>
        <p:nvSpPr>
          <p:cNvPr id="11" name="矩形 10"/>
          <p:cNvSpPr/>
          <p:nvPr/>
        </p:nvSpPr>
        <p:spPr>
          <a:xfrm>
            <a:off x="8725452" y="1758129"/>
            <a:ext cx="1231427" cy="461665"/>
          </a:xfrm>
          <a:prstGeom prst="rect">
            <a:avLst/>
          </a:prstGeom>
        </p:spPr>
        <p:txBody>
          <a:bodyPr wrap="none">
            <a:spAutoFit/>
          </a:bodyPr>
          <a:lstStyle/>
          <a:p>
            <a:r>
              <a:rPr lang="en-US" altLang="zh-CN" sz="2400" dirty="0">
                <a:solidFill>
                  <a:srgbClr val="C00000"/>
                </a:solidFill>
              </a:rPr>
              <a:t>grunted</a:t>
            </a:r>
            <a:endParaRPr lang="zh-CN" altLang="en-US" sz="2400" dirty="0">
              <a:solidFill>
                <a:srgbClr val="C00000"/>
              </a:solidFill>
            </a:endParaRPr>
          </a:p>
        </p:txBody>
      </p:sp>
      <p:sp>
        <p:nvSpPr>
          <p:cNvPr id="12" name="矩形 11"/>
          <p:cNvSpPr/>
          <p:nvPr/>
        </p:nvSpPr>
        <p:spPr>
          <a:xfrm>
            <a:off x="4079606" y="2809227"/>
            <a:ext cx="6852809" cy="830997"/>
          </a:xfrm>
          <a:prstGeom prst="rect">
            <a:avLst/>
          </a:prstGeom>
        </p:spPr>
        <p:txBody>
          <a:bodyPr wrap="square">
            <a:spAutoFit/>
          </a:bodyPr>
          <a:lstStyle/>
          <a:p>
            <a:r>
              <a:rPr lang="en-US" altLang="zh-CN" sz="2400" b="1" dirty="0">
                <a:solidFill>
                  <a:srgbClr val="C00000"/>
                </a:solidFill>
              </a:rPr>
              <a:t>stepped forward and apologized to </a:t>
            </a:r>
            <a:r>
              <a:rPr lang="en-US" altLang="zh-CN" sz="2400" b="1" dirty="0" smtClean="0">
                <a:solidFill>
                  <a:srgbClr val="C00000"/>
                </a:solidFill>
              </a:rPr>
              <a:t>me with </a:t>
            </a:r>
            <a:r>
              <a:rPr lang="en-US" altLang="zh-CN" sz="2400" b="1" dirty="0">
                <a:solidFill>
                  <a:srgbClr val="C00000"/>
                </a:solidFill>
              </a:rPr>
              <a:t>a </a:t>
            </a:r>
            <a:r>
              <a:rPr lang="en-US" altLang="zh-CN" sz="2400" b="1" dirty="0" smtClean="0">
                <a:solidFill>
                  <a:srgbClr val="C00000"/>
                </a:solidFill>
              </a:rPr>
              <a:t>tomato red </a:t>
            </a:r>
            <a:r>
              <a:rPr lang="en-US" altLang="zh-CN" sz="2400" b="1" dirty="0">
                <a:solidFill>
                  <a:srgbClr val="C00000"/>
                </a:solidFill>
              </a:rPr>
              <a:t>face  </a:t>
            </a:r>
            <a:endParaRPr lang="zh-CN" altLang="en-US" sz="2400" b="1" dirty="0">
              <a:solidFill>
                <a:srgbClr val="C00000"/>
              </a:solidFill>
            </a:endParaRPr>
          </a:p>
        </p:txBody>
      </p:sp>
      <p:sp>
        <p:nvSpPr>
          <p:cNvPr id="13" name="矩形 12"/>
          <p:cNvSpPr/>
          <p:nvPr/>
        </p:nvSpPr>
        <p:spPr>
          <a:xfrm>
            <a:off x="223786" y="4545692"/>
            <a:ext cx="3910045" cy="461665"/>
          </a:xfrm>
          <a:prstGeom prst="rect">
            <a:avLst/>
          </a:prstGeom>
        </p:spPr>
        <p:txBody>
          <a:bodyPr wrap="none">
            <a:spAutoFit/>
          </a:bodyPr>
          <a:lstStyle/>
          <a:p>
            <a:r>
              <a:rPr lang="en-US" altLang="zh-CN" sz="2400" b="1" dirty="0">
                <a:solidFill>
                  <a:srgbClr val="C00000"/>
                </a:solidFill>
              </a:rPr>
              <a:t>turning, leaping and moving</a:t>
            </a:r>
            <a:endParaRPr lang="zh-CN" altLang="en-US" sz="2400" b="1" dirty="0">
              <a:solidFill>
                <a:srgbClr val="C00000"/>
              </a:solidFill>
            </a:endParaRPr>
          </a:p>
        </p:txBody>
      </p:sp>
      <p:sp>
        <p:nvSpPr>
          <p:cNvPr id="14" name="矩形 13"/>
          <p:cNvSpPr/>
          <p:nvPr/>
        </p:nvSpPr>
        <p:spPr>
          <a:xfrm>
            <a:off x="4778179" y="4557986"/>
            <a:ext cx="4249881" cy="461665"/>
          </a:xfrm>
          <a:prstGeom prst="rect">
            <a:avLst/>
          </a:prstGeom>
        </p:spPr>
        <p:txBody>
          <a:bodyPr wrap="none">
            <a:spAutoFit/>
          </a:bodyPr>
          <a:lstStyle/>
          <a:p>
            <a:r>
              <a:rPr lang="en-US" altLang="zh-CN" sz="2400" b="1" dirty="0">
                <a:solidFill>
                  <a:srgbClr val="C00000"/>
                </a:solidFill>
              </a:rPr>
              <a:t>f</a:t>
            </a:r>
            <a:r>
              <a:rPr lang="en-US" altLang="zh-CN" sz="2400" b="1" dirty="0" smtClean="0">
                <a:solidFill>
                  <a:srgbClr val="C00000"/>
                </a:solidFill>
              </a:rPr>
              <a:t>or which Carrie’s </a:t>
            </a:r>
            <a:r>
              <a:rPr lang="en-US" altLang="zh-CN" sz="2400" b="1" dirty="0">
                <a:solidFill>
                  <a:srgbClr val="C00000"/>
                </a:solidFill>
              </a:rPr>
              <a:t>jaw </a:t>
            </a:r>
            <a:r>
              <a:rPr lang="en-US" altLang="zh-CN" sz="2400" b="1" dirty="0" smtClean="0">
                <a:solidFill>
                  <a:srgbClr val="C00000"/>
                </a:solidFill>
              </a:rPr>
              <a:t>dropped</a:t>
            </a:r>
            <a:endParaRPr lang="zh-CN" altLang="en-US" sz="2400" b="1" dirty="0">
              <a:solidFill>
                <a:srgbClr val="C00000"/>
              </a:solidFill>
            </a:endParaRPr>
          </a:p>
        </p:txBody>
      </p:sp>
      <p:sp>
        <p:nvSpPr>
          <p:cNvPr id="15" name="矩形 14"/>
          <p:cNvSpPr/>
          <p:nvPr/>
        </p:nvSpPr>
        <p:spPr>
          <a:xfrm>
            <a:off x="4017577" y="5327791"/>
            <a:ext cx="7329251" cy="461665"/>
          </a:xfrm>
          <a:prstGeom prst="rect">
            <a:avLst/>
          </a:prstGeom>
        </p:spPr>
        <p:txBody>
          <a:bodyPr wrap="none">
            <a:spAutoFit/>
          </a:bodyPr>
          <a:lstStyle/>
          <a:p>
            <a:r>
              <a:rPr lang="en-US" altLang="zh-CN" sz="2400" b="1" dirty="0">
                <a:solidFill>
                  <a:srgbClr val="C00000"/>
                </a:solidFill>
              </a:rPr>
              <a:t>flushed red and apologized to me for her impoliteness</a:t>
            </a:r>
            <a:endParaRPr lang="zh-CN" altLang="en-US" sz="2400" b="1" dirty="0">
              <a:solidFill>
                <a:srgbClr val="C00000"/>
              </a:solidFill>
            </a:endParaRPr>
          </a:p>
        </p:txBody>
      </p:sp>
      <p:pic>
        <p:nvPicPr>
          <p:cNvPr id="2" name="图片 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84419" y="487037"/>
            <a:ext cx="11803476" cy="6001643"/>
          </a:xfrm>
          <a:prstGeom prst="rect">
            <a:avLst/>
          </a:prstGeom>
          <a:noFill/>
        </p:spPr>
        <p:txBody>
          <a:bodyPr wrap="square">
            <a:spAutoFit/>
          </a:bodyPr>
          <a:lstStyle/>
          <a:p>
            <a:r>
              <a:rPr lang="en-US" altLang="zh-CN" sz="2400" dirty="0" smtClean="0">
                <a:latin typeface="华文宋体" panose="02010600040101010101" pitchFamily="2" charset="-122"/>
                <a:ea typeface="华文宋体" panose="02010600040101010101" pitchFamily="2" charset="-122"/>
              </a:rPr>
              <a:t>1. </a:t>
            </a:r>
            <a:r>
              <a:rPr lang="zh-CN" altLang="en-US" sz="2400" dirty="0" smtClean="0">
                <a:latin typeface="华文宋体" panose="02010600040101010101" pitchFamily="2" charset="-122"/>
                <a:ea typeface="华文宋体" panose="02010600040101010101" pitchFamily="2" charset="-122"/>
              </a:rPr>
              <a:t>没有</a:t>
            </a:r>
            <a:r>
              <a:rPr lang="zh-CN" altLang="en-US" sz="2400" dirty="0">
                <a:latin typeface="华文宋体" panose="02010600040101010101" pitchFamily="2" charset="-122"/>
                <a:ea typeface="华文宋体" panose="02010600040101010101" pitchFamily="2" charset="-122"/>
              </a:rPr>
              <a:t>她的慷慨帮助和我的</a:t>
            </a:r>
            <a:r>
              <a:rPr lang="zh-CN" altLang="en-US" sz="2400" dirty="0" smtClean="0">
                <a:latin typeface="华文宋体" panose="02010600040101010101" pitchFamily="2" charset="-122"/>
                <a:ea typeface="华文宋体" panose="02010600040101010101" pitchFamily="2" charset="-122"/>
              </a:rPr>
              <a:t>坚持， </a:t>
            </a:r>
            <a:r>
              <a:rPr lang="zh-CN" altLang="en-US" sz="2400" dirty="0">
                <a:latin typeface="华文宋体" panose="02010600040101010101" pitchFamily="2" charset="-122"/>
                <a:ea typeface="华文宋体" panose="02010600040101010101" pitchFamily="2" charset="-122"/>
              </a:rPr>
              <a:t>我永远不会把我的想象变成现实。</a:t>
            </a:r>
            <a:endParaRPr lang="en-US" altLang="zh-CN" sz="2400" dirty="0" smtClean="0">
              <a:latin typeface="华文宋体" panose="02010600040101010101" pitchFamily="2" charset="-122"/>
              <a:ea typeface="华文宋体" panose="02010600040101010101" pitchFamily="2" charset="-122"/>
            </a:endParaRPr>
          </a:p>
          <a:p>
            <a:endParaRPr lang="en-US" altLang="zh-CN" sz="2400" dirty="0" smtClean="0">
              <a:latin typeface="华文宋体" panose="02010600040101010101" pitchFamily="2" charset="-122"/>
              <a:ea typeface="华文宋体" panose="02010600040101010101" pitchFamily="2" charset="-122"/>
            </a:endParaRPr>
          </a:p>
          <a:p>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2. </a:t>
            </a:r>
            <a:r>
              <a:rPr lang="zh-CN" altLang="en-US" sz="2400" dirty="0" smtClean="0">
                <a:latin typeface="华文宋体" panose="02010600040101010101" pitchFamily="2" charset="-122"/>
                <a:ea typeface="华文宋体" panose="02010600040101010101" pitchFamily="2" charset="-122"/>
              </a:rPr>
              <a:t>我</a:t>
            </a:r>
            <a:r>
              <a:rPr lang="zh-CN" altLang="en-US" sz="2400" dirty="0">
                <a:latin typeface="华文宋体" panose="02010600040101010101" pitchFamily="2" charset="-122"/>
                <a:ea typeface="华文宋体" panose="02010600040101010101" pitchFamily="2" charset="-122"/>
              </a:rPr>
              <a:t>认为成为学校合唱团的一员对我来说是最重要的事情，因为它证明了努力工作的重要性。如果你不遗余力地去做一件事，没有什么是不可能的</a:t>
            </a:r>
            <a:r>
              <a:rPr lang="zh-CN" altLang="en-US" sz="2400" dirty="0" smtClean="0">
                <a:latin typeface="华文宋体" panose="02010600040101010101" pitchFamily="2" charset="-122"/>
                <a:ea typeface="华文宋体" panose="02010600040101010101" pitchFamily="2" charset="-122"/>
              </a:rPr>
              <a:t>。</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    I thought being a member of the school choir was the most significant event to me ___________________________________________________________________. And___________________________________________________________.</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3. </a:t>
            </a:r>
            <a:r>
              <a:rPr lang="zh-CN" altLang="en-US" sz="2400" dirty="0" smtClean="0">
                <a:latin typeface="华文宋体" panose="02010600040101010101" pitchFamily="2" charset="-122"/>
                <a:ea typeface="华文宋体" panose="02010600040101010101" pitchFamily="2" charset="-122"/>
              </a:rPr>
              <a:t>是</a:t>
            </a:r>
            <a:r>
              <a:rPr lang="zh-CN" altLang="en-US" sz="2400" dirty="0">
                <a:latin typeface="华文宋体" panose="02010600040101010101" pitchFamily="2" charset="-122"/>
                <a:ea typeface="华文宋体" panose="02010600040101010101" pitchFamily="2" charset="-122"/>
              </a:rPr>
              <a:t>史密斯夫人帮助我认识到坚持不懈的重要性，也是她鼓励我挑战自己来实现目标。面对失败永远不要退缩，否则你永远不知道你离成功还有多近。</a:t>
            </a:r>
            <a:endParaRPr lang="en-US" altLang="zh-CN" sz="2400" dirty="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It was Mrs. Smith __________________________________________________and it was also she_______________________________________________________________.</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_________________________________, and you will never know how close you are to success.</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4.</a:t>
            </a:r>
            <a:r>
              <a:rPr lang="zh-CN" altLang="en-US" sz="2400" dirty="0" smtClean="0">
                <a:latin typeface="华文宋体" panose="02010600040101010101" pitchFamily="2" charset="-122"/>
                <a:ea typeface="华文宋体" panose="02010600040101010101" pitchFamily="2" charset="-122"/>
              </a:rPr>
              <a:t>这</a:t>
            </a:r>
            <a:r>
              <a:rPr lang="zh-CN" altLang="en-US" sz="2400" dirty="0">
                <a:latin typeface="华文宋体" panose="02010600040101010101" pitchFamily="2" charset="-122"/>
                <a:ea typeface="华文宋体" panose="02010600040101010101" pitchFamily="2" charset="-122"/>
              </a:rPr>
              <a:t>段难忘的经历见证了我的成长</a:t>
            </a:r>
            <a:r>
              <a:rPr lang="en-US" altLang="zh-CN" sz="2400" dirty="0">
                <a:latin typeface="华文宋体" panose="02010600040101010101" pitchFamily="2" charset="-122"/>
                <a:ea typeface="华文宋体" panose="02010600040101010101" pitchFamily="2" charset="-122"/>
              </a:rPr>
              <a:t>----</a:t>
            </a:r>
            <a:r>
              <a:rPr lang="zh-CN" altLang="en-US" sz="2400" dirty="0">
                <a:latin typeface="华文宋体" panose="02010600040101010101" pitchFamily="2" charset="-122"/>
                <a:ea typeface="华文宋体" panose="02010600040101010101" pitchFamily="2" charset="-122"/>
              </a:rPr>
              <a:t>我意识到，通过艰苦的努力</a:t>
            </a:r>
            <a:r>
              <a:rPr lang="zh-CN" altLang="en-US" sz="2400" dirty="0" smtClean="0">
                <a:latin typeface="华文宋体" panose="02010600040101010101" pitchFamily="2" charset="-122"/>
                <a:ea typeface="华文宋体" panose="02010600040101010101" pitchFamily="2" charset="-122"/>
              </a:rPr>
              <a:t>和坚持</a:t>
            </a:r>
            <a:r>
              <a:rPr lang="zh-CN" altLang="en-US" sz="2400" dirty="0">
                <a:latin typeface="华文宋体" panose="02010600040101010101" pitchFamily="2" charset="-122"/>
                <a:ea typeface="华文宋体" panose="02010600040101010101" pitchFamily="2" charset="-122"/>
              </a:rPr>
              <a:t>，我们将有美好的前景。</a:t>
            </a:r>
            <a:r>
              <a:rPr lang="en-US" altLang="zh-CN" sz="2400" dirty="0" smtClean="0">
                <a:latin typeface="华文宋体" panose="02010600040101010101" pitchFamily="2" charset="-122"/>
                <a:ea typeface="华文宋体" panose="02010600040101010101" pitchFamily="2" charset="-122"/>
              </a:rPr>
              <a:t>The </a:t>
            </a:r>
            <a:r>
              <a:rPr lang="en-US" altLang="zh-CN" sz="2400" dirty="0">
                <a:latin typeface="华文宋体" panose="02010600040101010101" pitchFamily="2" charset="-122"/>
                <a:ea typeface="华文宋体" panose="02010600040101010101" pitchFamily="2" charset="-122"/>
              </a:rPr>
              <a:t>unforgettable experience </a:t>
            </a:r>
            <a:r>
              <a:rPr lang="en-US" altLang="zh-CN" sz="2400" dirty="0" smtClean="0">
                <a:latin typeface="华文宋体" panose="02010600040101010101" pitchFamily="2" charset="-122"/>
                <a:ea typeface="华文宋体" panose="02010600040101010101" pitchFamily="2" charset="-122"/>
              </a:rPr>
              <a:t>______________________---</a:t>
            </a:r>
            <a:r>
              <a:rPr lang="en-US" altLang="zh-CN" sz="2400" dirty="0">
                <a:latin typeface="华文宋体" panose="02010600040101010101" pitchFamily="2" charset="-122"/>
                <a:ea typeface="华文宋体" panose="02010600040101010101" pitchFamily="2" charset="-122"/>
              </a:rPr>
              <a:t>I was aware that </a:t>
            </a:r>
            <a:r>
              <a:rPr lang="en-US" altLang="zh-CN" sz="2400" dirty="0" smtClean="0">
                <a:latin typeface="华文宋体" panose="02010600040101010101" pitchFamily="2" charset="-122"/>
                <a:ea typeface="华文宋体" panose="02010600040101010101" pitchFamily="2" charset="-122"/>
              </a:rPr>
              <a:t>through ________________________________, </a:t>
            </a:r>
            <a:r>
              <a:rPr lang="en-US" altLang="zh-CN" sz="2400" dirty="0">
                <a:latin typeface="华文宋体" panose="02010600040101010101" pitchFamily="2" charset="-122"/>
                <a:ea typeface="华文宋体" panose="02010600040101010101" pitchFamily="2" charset="-122"/>
              </a:rPr>
              <a:t>there will </a:t>
            </a:r>
            <a:r>
              <a:rPr lang="en-US" altLang="zh-CN" sz="2400" dirty="0" smtClean="0">
                <a:latin typeface="华文宋体" panose="02010600040101010101" pitchFamily="2" charset="-122"/>
                <a:ea typeface="华文宋体" panose="02010600040101010101" pitchFamily="2" charset="-122"/>
              </a:rPr>
              <a:t>be_________________________________.</a:t>
            </a:r>
            <a:endParaRPr lang="en-US" altLang="zh-CN" sz="2400" dirty="0">
              <a:latin typeface="华文宋体" panose="02010600040101010101" pitchFamily="2" charset="-122"/>
              <a:ea typeface="华文宋体" panose="02010600040101010101" pitchFamily="2" charset="-122"/>
            </a:endParaRPr>
          </a:p>
        </p:txBody>
      </p:sp>
      <p:sp>
        <p:nvSpPr>
          <p:cNvPr id="3" name="矩形 2"/>
          <p:cNvSpPr/>
          <p:nvPr/>
        </p:nvSpPr>
        <p:spPr>
          <a:xfrm>
            <a:off x="84417" y="64950"/>
            <a:ext cx="7967246"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6. What I learned from this event</a:t>
            </a:r>
            <a:r>
              <a:rPr lang="en-US" altLang="zh-CN" sz="2400" b="1" dirty="0" smtClean="0">
                <a:solidFill>
                  <a:srgbClr val="C00000"/>
                </a:solidFill>
              </a:rPr>
              <a:t>.(</a:t>
            </a:r>
            <a:r>
              <a:rPr lang="zh-CN" altLang="en-US" sz="2400" b="1" dirty="0" smtClean="0">
                <a:solidFill>
                  <a:srgbClr val="C00000"/>
                </a:solidFill>
              </a:rPr>
              <a:t>最好能主旨升华</a:t>
            </a:r>
            <a:r>
              <a:rPr lang="en-US" altLang="zh-CN" sz="2400" b="1" dirty="0" smtClean="0">
                <a:solidFill>
                  <a:srgbClr val="C00000"/>
                </a:solidFill>
              </a:rPr>
              <a:t>)</a:t>
            </a:r>
            <a:endParaRPr lang="zh-CN" altLang="en-US" sz="2400" b="1" dirty="0">
              <a:solidFill>
                <a:srgbClr val="C00000"/>
              </a:solidFill>
            </a:endParaRPr>
          </a:p>
        </p:txBody>
      </p:sp>
      <p:sp>
        <p:nvSpPr>
          <p:cNvPr id="4" name="矩形 3"/>
          <p:cNvSpPr/>
          <p:nvPr/>
        </p:nvSpPr>
        <p:spPr>
          <a:xfrm>
            <a:off x="293225" y="825636"/>
            <a:ext cx="12265307" cy="830997"/>
          </a:xfrm>
          <a:prstGeom prst="rect">
            <a:avLst/>
          </a:prstGeom>
        </p:spPr>
        <p:txBody>
          <a:bodyPr wrap="square">
            <a:spAutoFit/>
          </a:bodyPr>
          <a:lstStyle/>
          <a:p>
            <a:r>
              <a:rPr lang="en-US" altLang="zh-CN" sz="2400" dirty="0">
                <a:solidFill>
                  <a:srgbClr val="C00000"/>
                </a:solidFill>
              </a:rPr>
              <a:t>Without her generous </a:t>
            </a:r>
            <a:r>
              <a:rPr lang="en-US" altLang="zh-CN" sz="2400" dirty="0" smtClean="0">
                <a:solidFill>
                  <a:srgbClr val="C00000"/>
                </a:solidFill>
              </a:rPr>
              <a:t>help and my perseverance, </a:t>
            </a:r>
            <a:r>
              <a:rPr lang="en-US" altLang="zh-CN" sz="2400" dirty="0">
                <a:solidFill>
                  <a:srgbClr val="C00000"/>
                </a:solidFill>
              </a:rPr>
              <a:t>I would never have turned my imagination into reality.</a:t>
            </a:r>
            <a:endParaRPr lang="en-US" altLang="zh-CN" sz="2400" dirty="0">
              <a:solidFill>
                <a:srgbClr val="C00000"/>
              </a:solidFill>
            </a:endParaRPr>
          </a:p>
        </p:txBody>
      </p:sp>
      <p:sp>
        <p:nvSpPr>
          <p:cNvPr id="5" name="矩形 4"/>
          <p:cNvSpPr/>
          <p:nvPr/>
        </p:nvSpPr>
        <p:spPr>
          <a:xfrm>
            <a:off x="148536" y="2628334"/>
            <a:ext cx="10563829" cy="461665"/>
          </a:xfrm>
          <a:prstGeom prst="rect">
            <a:avLst/>
          </a:prstGeom>
        </p:spPr>
        <p:txBody>
          <a:bodyPr wrap="square">
            <a:spAutoFit/>
          </a:bodyPr>
          <a:lstStyle/>
          <a:p>
            <a:r>
              <a:rPr lang="en-US" altLang="zh-CN" sz="2400" dirty="0">
                <a:solidFill>
                  <a:srgbClr val="C00000"/>
                </a:solidFill>
                <a:latin typeface="+mn-ea"/>
              </a:rPr>
              <a:t>as it demonstrated the vital importance of being hard-working</a:t>
            </a:r>
            <a:endParaRPr lang="zh-CN" altLang="en-US" sz="2400" dirty="0">
              <a:solidFill>
                <a:srgbClr val="C00000"/>
              </a:solidFill>
            </a:endParaRPr>
          </a:p>
        </p:txBody>
      </p:sp>
      <p:sp>
        <p:nvSpPr>
          <p:cNvPr id="6" name="矩形 5"/>
          <p:cNvSpPr/>
          <p:nvPr/>
        </p:nvSpPr>
        <p:spPr>
          <a:xfrm>
            <a:off x="745650" y="3087160"/>
            <a:ext cx="7441461" cy="461665"/>
          </a:xfrm>
          <a:prstGeom prst="rect">
            <a:avLst/>
          </a:prstGeom>
        </p:spPr>
        <p:txBody>
          <a:bodyPr wrap="none">
            <a:spAutoFit/>
          </a:bodyPr>
          <a:lstStyle/>
          <a:p>
            <a:r>
              <a:rPr lang="en-US" altLang="zh-CN" sz="2400" dirty="0">
                <a:solidFill>
                  <a:srgbClr val="C00000"/>
                </a:solidFill>
              </a:rPr>
              <a:t>nothing is impossible if you spare no effort to do a thing</a:t>
            </a:r>
            <a:endParaRPr lang="zh-CN" altLang="en-US" sz="2400" dirty="0">
              <a:solidFill>
                <a:srgbClr val="C00000"/>
              </a:solidFill>
            </a:endParaRPr>
          </a:p>
        </p:txBody>
      </p:sp>
      <p:sp>
        <p:nvSpPr>
          <p:cNvPr id="7" name="矩形 6"/>
          <p:cNvSpPr/>
          <p:nvPr/>
        </p:nvSpPr>
        <p:spPr>
          <a:xfrm>
            <a:off x="2321683" y="4026233"/>
            <a:ext cx="5929828" cy="461665"/>
          </a:xfrm>
          <a:prstGeom prst="rect">
            <a:avLst/>
          </a:prstGeom>
        </p:spPr>
        <p:txBody>
          <a:bodyPr wrap="none">
            <a:spAutoFit/>
          </a:bodyPr>
          <a:lstStyle/>
          <a:p>
            <a:r>
              <a:rPr lang="en-US" altLang="zh-CN" sz="2400" dirty="0">
                <a:solidFill>
                  <a:srgbClr val="C00000"/>
                </a:solidFill>
                <a:latin typeface="+mn-ea"/>
              </a:rPr>
              <a:t>who helped me the importance of perseverance </a:t>
            </a:r>
            <a:endParaRPr lang="zh-CN" altLang="en-US" sz="2400" dirty="0">
              <a:solidFill>
                <a:srgbClr val="C00000"/>
              </a:solidFill>
            </a:endParaRPr>
          </a:p>
        </p:txBody>
      </p:sp>
      <p:sp>
        <p:nvSpPr>
          <p:cNvPr id="8" name="矩形 7"/>
          <p:cNvSpPr/>
          <p:nvPr/>
        </p:nvSpPr>
        <p:spPr>
          <a:xfrm>
            <a:off x="672000" y="4481566"/>
            <a:ext cx="9857773" cy="461665"/>
          </a:xfrm>
          <a:prstGeom prst="rect">
            <a:avLst/>
          </a:prstGeom>
        </p:spPr>
        <p:txBody>
          <a:bodyPr wrap="square">
            <a:spAutoFit/>
          </a:bodyPr>
          <a:lstStyle/>
          <a:p>
            <a:r>
              <a:rPr lang="en-US" altLang="zh-CN" sz="2400" dirty="0">
                <a:solidFill>
                  <a:srgbClr val="C00000"/>
                </a:solidFill>
                <a:latin typeface="+mn-ea"/>
              </a:rPr>
              <a:t>who encouraged me to challenge myself to achieve the goal</a:t>
            </a:r>
            <a:endParaRPr lang="zh-CN" altLang="en-US" sz="2400" dirty="0">
              <a:solidFill>
                <a:srgbClr val="C00000"/>
              </a:solidFill>
            </a:endParaRPr>
          </a:p>
        </p:txBody>
      </p:sp>
      <p:sp>
        <p:nvSpPr>
          <p:cNvPr id="9" name="矩形 8"/>
          <p:cNvSpPr/>
          <p:nvPr/>
        </p:nvSpPr>
        <p:spPr>
          <a:xfrm>
            <a:off x="110844" y="4943230"/>
            <a:ext cx="5430449" cy="461665"/>
          </a:xfrm>
          <a:prstGeom prst="rect">
            <a:avLst/>
          </a:prstGeom>
        </p:spPr>
        <p:txBody>
          <a:bodyPr wrap="square">
            <a:spAutoFit/>
          </a:bodyPr>
          <a:lstStyle/>
          <a:p>
            <a:r>
              <a:rPr lang="en-US" altLang="zh-CN" sz="2400" dirty="0">
                <a:solidFill>
                  <a:srgbClr val="C00000"/>
                </a:solidFill>
              </a:rPr>
              <a:t>Never shrink when facing failure</a:t>
            </a:r>
            <a:endParaRPr lang="zh-CN" altLang="en-US" sz="2400" dirty="0">
              <a:solidFill>
                <a:srgbClr val="C00000"/>
              </a:solidFill>
            </a:endParaRPr>
          </a:p>
        </p:txBody>
      </p:sp>
      <p:sp>
        <p:nvSpPr>
          <p:cNvPr id="10" name="矩形 9"/>
          <p:cNvSpPr/>
          <p:nvPr/>
        </p:nvSpPr>
        <p:spPr>
          <a:xfrm>
            <a:off x="4864117" y="5565320"/>
            <a:ext cx="2997937" cy="461665"/>
          </a:xfrm>
          <a:prstGeom prst="rect">
            <a:avLst/>
          </a:prstGeom>
        </p:spPr>
        <p:txBody>
          <a:bodyPr wrap="none">
            <a:spAutoFit/>
          </a:bodyPr>
          <a:lstStyle/>
          <a:p>
            <a:r>
              <a:rPr lang="en-US" altLang="zh-CN" sz="2400" dirty="0">
                <a:solidFill>
                  <a:srgbClr val="C00000"/>
                </a:solidFill>
              </a:rPr>
              <a:t>witnessed my </a:t>
            </a:r>
            <a:r>
              <a:rPr lang="en-US" altLang="zh-CN" sz="2400" dirty="0" smtClean="0">
                <a:solidFill>
                  <a:srgbClr val="C00000"/>
                </a:solidFill>
              </a:rPr>
              <a:t>growth</a:t>
            </a:r>
            <a:endParaRPr lang="zh-CN" altLang="en-US" sz="2400" dirty="0">
              <a:solidFill>
                <a:srgbClr val="C00000"/>
              </a:solidFill>
            </a:endParaRPr>
          </a:p>
        </p:txBody>
      </p:sp>
      <p:sp>
        <p:nvSpPr>
          <p:cNvPr id="11" name="矩形 10"/>
          <p:cNvSpPr/>
          <p:nvPr/>
        </p:nvSpPr>
        <p:spPr>
          <a:xfrm>
            <a:off x="170769" y="5952564"/>
            <a:ext cx="4754828" cy="461665"/>
          </a:xfrm>
          <a:prstGeom prst="rect">
            <a:avLst/>
          </a:prstGeom>
        </p:spPr>
        <p:txBody>
          <a:bodyPr wrap="none">
            <a:spAutoFit/>
          </a:bodyPr>
          <a:lstStyle/>
          <a:p>
            <a:r>
              <a:rPr lang="en-US" altLang="zh-CN" sz="2400" dirty="0">
                <a:solidFill>
                  <a:srgbClr val="C00000"/>
                </a:solidFill>
              </a:rPr>
              <a:t>painstaking efforts and persistence</a:t>
            </a:r>
            <a:endParaRPr lang="zh-CN" altLang="en-US" sz="2400" dirty="0">
              <a:solidFill>
                <a:srgbClr val="C00000"/>
              </a:solidFill>
            </a:endParaRPr>
          </a:p>
        </p:txBody>
      </p:sp>
      <p:sp>
        <p:nvSpPr>
          <p:cNvPr id="12" name="矩形 11"/>
          <p:cNvSpPr/>
          <p:nvPr/>
        </p:nvSpPr>
        <p:spPr>
          <a:xfrm>
            <a:off x="6770185" y="6026985"/>
            <a:ext cx="5117719" cy="461665"/>
          </a:xfrm>
          <a:prstGeom prst="rect">
            <a:avLst/>
          </a:prstGeom>
        </p:spPr>
        <p:txBody>
          <a:bodyPr wrap="square">
            <a:spAutoFit/>
          </a:bodyPr>
          <a:lstStyle/>
          <a:p>
            <a:r>
              <a:rPr lang="en-US" altLang="zh-CN" sz="2400" dirty="0">
                <a:solidFill>
                  <a:srgbClr val="C00000"/>
                </a:solidFill>
              </a:rPr>
              <a:t>promising prospects </a:t>
            </a:r>
            <a:r>
              <a:rPr lang="en-US" altLang="zh-CN" sz="2400" dirty="0" smtClean="0">
                <a:solidFill>
                  <a:srgbClr val="C00000"/>
                </a:solidFill>
              </a:rPr>
              <a:t>in </a:t>
            </a:r>
            <a:r>
              <a:rPr lang="en-US" altLang="zh-CN" sz="2400" dirty="0">
                <a:solidFill>
                  <a:srgbClr val="C00000"/>
                </a:solidFill>
              </a:rPr>
              <a:t>store for </a:t>
            </a:r>
            <a:r>
              <a:rPr lang="en-US" altLang="zh-CN" sz="2400" dirty="0" smtClean="0">
                <a:solidFill>
                  <a:srgbClr val="C00000"/>
                </a:solidFill>
              </a:rPr>
              <a:t>us</a:t>
            </a:r>
            <a:endParaRPr lang="zh-CN" altLang="en-US" sz="2400" dirty="0">
              <a:solidFill>
                <a:srgbClr val="C00000"/>
              </a:solidFill>
            </a:endParaRPr>
          </a:p>
        </p:txBody>
      </p:sp>
      <p:pic>
        <p:nvPicPr>
          <p:cNvPr id="13" name="图片 12"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南阳晚报多媒体数字报刊平台,南阳日报多媒体数字报刊平台,南阳,南阳日报,南阳网,南阳社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262782">
            <a:off x="370638" y="621424"/>
            <a:ext cx="3810000" cy="27051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剪去对角的矩形 5"/>
          <p:cNvSpPr/>
          <p:nvPr/>
        </p:nvSpPr>
        <p:spPr>
          <a:xfrm>
            <a:off x="3713252" y="1842056"/>
            <a:ext cx="4321453" cy="2060471"/>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4000" noProof="0" dirty="0" smtClean="0">
                <a:solidFill>
                  <a:schemeClr val="bg1"/>
                </a:solidFill>
                <a:latin typeface="Arial" panose="020B0604020202020204"/>
                <a:ea typeface="微软雅黑" panose="020B0503020204020204" charset="-122"/>
              </a:rPr>
              <a:t>参考范文和</a:t>
            </a:r>
            <a:endParaRPr lang="en-US" altLang="zh-CN" sz="4000" noProof="0" dirty="0" smtClean="0">
              <a:solidFill>
                <a:schemeClr val="bg1"/>
              </a:solidFill>
              <a:latin typeface="Arial" panose="020B0604020202020204"/>
              <a:ea typeface="微软雅黑" panose="020B0503020204020204" charset="-122"/>
            </a:endParaRPr>
          </a:p>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smtClean="0">
                <a:ln>
                  <a:noFill/>
                </a:ln>
                <a:solidFill>
                  <a:schemeClr val="bg1"/>
                </a:solidFill>
                <a:effectLst/>
                <a:uLnTx/>
                <a:uFillTx/>
                <a:latin typeface="Arial" panose="020B0604020202020204"/>
                <a:ea typeface="微软雅黑" panose="020B0503020204020204" charset="-122"/>
                <a:cs typeface="+mn-cs"/>
              </a:rPr>
              <a:t>考场</a:t>
            </a:r>
            <a:r>
              <a:rPr kumimoji="0" lang="zh-CN" altLang="en-US" sz="40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优秀</a:t>
            </a:r>
            <a:r>
              <a:rPr kumimoji="0" lang="zh-CN" altLang="en-US" sz="4000" b="0" i="0" u="none" strike="noStrike" kern="1200" cap="none" spc="0" normalizeH="0" baseline="0" noProof="0" dirty="0" smtClean="0">
                <a:ln>
                  <a:noFill/>
                </a:ln>
                <a:solidFill>
                  <a:schemeClr val="bg1"/>
                </a:solidFill>
                <a:effectLst/>
                <a:uLnTx/>
                <a:uFillTx/>
                <a:latin typeface="Arial" panose="020B0604020202020204"/>
                <a:ea typeface="微软雅黑" panose="020B0503020204020204" charset="-122"/>
                <a:cs typeface="+mn-cs"/>
              </a:rPr>
              <a:t>作文</a:t>
            </a:r>
            <a:endParaRPr kumimoji="0" lang="zh-CN" altLang="en-US" sz="40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3247360" y="1363119"/>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 name="Picture 2" descr="2018江苏高考满分作文范文"/>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8355384" y="3160060"/>
            <a:ext cx="4000285" cy="3573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4882" y="269114"/>
            <a:ext cx="11947127"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参考范文</a:t>
            </a:r>
            <a:r>
              <a:rPr kumimoji="0" lang="en-US" altLang="zh-CN"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a:t>
            </a:r>
            <a:endParaRPr kumimoji="0" lang="en-US" altLang="zh-CN"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a:p>
            <a:pPr fontAlgn="ctr"/>
            <a:r>
              <a:rPr lang="en-US" altLang="zh-CN" sz="2400" i="1" dirty="0">
                <a:solidFill>
                  <a:srgbClr val="000000"/>
                </a:solidFill>
                <a:latin typeface="Arial" panose="020B0604020202020204"/>
                <a:ea typeface="微软雅黑" panose="020B0503020204020204" charset="-122"/>
              </a:rPr>
              <a:t>     </a:t>
            </a:r>
            <a:r>
              <a:rPr lang="en-US" altLang="zh-CN" sz="2400" b="1" i="1" dirty="0">
                <a:solidFill>
                  <a:srgbClr val="FF0000"/>
                </a:solidFill>
              </a:rPr>
              <a:t>Within the time, I felt that there’s a strong force striking my pride.</a:t>
            </a:r>
            <a:r>
              <a:rPr lang="en-US" altLang="zh-CN" sz="2400" dirty="0">
                <a:solidFill>
                  <a:srgbClr val="FF0000"/>
                </a:solidFill>
              </a:rPr>
              <a:t> </a:t>
            </a:r>
            <a:r>
              <a:rPr lang="en-US" altLang="zh-CN" sz="2400" u="sng" dirty="0"/>
              <a:t>I </a:t>
            </a:r>
            <a:r>
              <a:rPr lang="en-US" altLang="zh-CN" sz="2400" dirty="0"/>
              <a:t>was very angry and didn’t know what to do next. I stood up, walking out of the classroom. There’s no one else on the floor, just me. I walked very slowly with head down. The gentle breeze flicked my face. I stopped. There’s a strong voice coming from my mind, “Go back to the </a:t>
            </a:r>
            <a:r>
              <a:rPr lang="en-US" altLang="zh-CN" sz="2400" u="sng" dirty="0"/>
              <a:t>dancing</a:t>
            </a:r>
            <a:r>
              <a:rPr lang="en-US" altLang="zh-CN" sz="2400" dirty="0"/>
              <a:t> class. Don’t </a:t>
            </a:r>
            <a:r>
              <a:rPr lang="en-US" altLang="zh-CN" sz="2400" u="sng" dirty="0"/>
              <a:t>give up</a:t>
            </a:r>
            <a:r>
              <a:rPr lang="en-US" altLang="zh-CN" sz="2400" dirty="0"/>
              <a:t> until you get into </a:t>
            </a:r>
            <a:r>
              <a:rPr lang="en-US" altLang="zh-CN" sz="2400" u="sng" dirty="0"/>
              <a:t>the school choir</a:t>
            </a:r>
            <a:r>
              <a:rPr lang="en-US" altLang="zh-CN" sz="2400" dirty="0"/>
              <a:t>, and you will prove to them that you can make it.” Later, I took the class again; I </a:t>
            </a:r>
            <a:r>
              <a:rPr lang="en-US" altLang="zh-CN" sz="2400" u="sng" dirty="0"/>
              <a:t>practice</a:t>
            </a:r>
            <a:r>
              <a:rPr lang="en-US" altLang="zh-CN" sz="2400" dirty="0"/>
              <a:t>d every night.</a:t>
            </a:r>
            <a:endParaRPr lang="zh-CN" altLang="zh-CN" sz="2400" dirty="0"/>
          </a:p>
          <a:p>
            <a:pPr fontAlgn="ctr"/>
            <a:r>
              <a:rPr lang="en-US" altLang="zh-CN" sz="2400" b="1" i="1" dirty="0">
                <a:solidFill>
                  <a:srgbClr val="FF0000"/>
                </a:solidFill>
              </a:rPr>
              <a:t>Finally, because of my perseverance and efforts, I joined in the school choir.</a:t>
            </a:r>
            <a:r>
              <a:rPr lang="en-US" altLang="zh-CN" sz="2400" dirty="0">
                <a:solidFill>
                  <a:srgbClr val="FF0000"/>
                </a:solidFill>
              </a:rPr>
              <a:t> </a:t>
            </a:r>
            <a:r>
              <a:rPr lang="en-US" altLang="zh-CN" sz="2400" dirty="0"/>
              <a:t>I did the same thing as I </a:t>
            </a:r>
            <a:r>
              <a:rPr lang="en-US" altLang="zh-CN" sz="2400" u="sng" dirty="0"/>
              <a:t>imagined</a:t>
            </a:r>
            <a:r>
              <a:rPr lang="en-US" altLang="zh-CN" sz="2400" dirty="0"/>
              <a:t> before. </a:t>
            </a:r>
            <a:r>
              <a:rPr lang="en-US" altLang="zh-CN" sz="2400" u="sng" dirty="0"/>
              <a:t>Carrie</a:t>
            </a:r>
            <a:r>
              <a:rPr lang="en-US" altLang="zh-CN" sz="2400" dirty="0"/>
              <a:t> was surprised about me. She said sorry to me at once. I just felt really happy and enjoyable during the rest of my school years in elementary school. At first, I was shy and lacked confidence, but afterward I was aspirant and strived really hard. I realized that I can do anything if I just put on more focus and working hard, don’t give up easily and try the best. I will never repent my final decision.</a:t>
            </a:r>
            <a:endParaRPr lang="zh-CN" altLang="zh-CN" sz="2400" dirty="0"/>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09317"/>
            <a:ext cx="10619003" cy="6247864"/>
          </a:xfrm>
          <a:prstGeom prst="rect">
            <a:avLst/>
          </a:prstGeom>
        </p:spPr>
        <p:txBody>
          <a:bodyPr wrap="square">
            <a:spAutoFit/>
          </a:bodyPr>
          <a:lstStyle/>
          <a:p>
            <a:pPr lvl="0">
              <a:defRPr/>
            </a:pPr>
            <a:r>
              <a:rPr lang="zh-CN" altLang="en-US" sz="2000" b="1" dirty="0">
                <a:solidFill>
                  <a:srgbClr val="0000FF"/>
                </a:solidFill>
                <a:ea typeface="微软雅黑" panose="020B0503020204020204" charset="-122"/>
              </a:rPr>
              <a:t>考场优秀</a:t>
            </a:r>
            <a:r>
              <a:rPr lang="zh-CN" altLang="en-US" sz="2000" b="1" dirty="0" smtClean="0">
                <a:solidFill>
                  <a:srgbClr val="0000FF"/>
                </a:solidFill>
                <a:ea typeface="微软雅黑" panose="020B0503020204020204" charset="-122"/>
              </a:rPr>
              <a:t>作文</a:t>
            </a:r>
            <a:r>
              <a:rPr lang="en-US" altLang="zh-CN" sz="2000" b="1" dirty="0" smtClean="0">
                <a:solidFill>
                  <a:srgbClr val="0000FF"/>
                </a:solidFill>
                <a:ea typeface="微软雅黑" panose="020B0503020204020204" charset="-122"/>
              </a:rPr>
              <a:t>1</a:t>
            </a:r>
            <a:endParaRPr lang="en-US" altLang="zh-CN" sz="2000" b="1" dirty="0" smtClean="0">
              <a:solidFill>
                <a:srgbClr val="0000FF"/>
              </a:solidFill>
              <a:ea typeface="微软雅黑" panose="020B0503020204020204" charset="-122"/>
            </a:endParaRPr>
          </a:p>
          <a:p>
            <a:pPr lvl="0">
              <a:defRPr/>
            </a:pPr>
            <a:r>
              <a:rPr lang="en-US" altLang="zh-CN" sz="2000" b="1" dirty="0" smtClean="0">
                <a:solidFill>
                  <a:srgbClr val="C00000"/>
                </a:solidFill>
                <a:ea typeface="微软雅黑" panose="020B0503020204020204" charset="-122"/>
              </a:rPr>
              <a:t>      Within </a:t>
            </a:r>
            <a:r>
              <a:rPr lang="en-US" altLang="zh-CN" sz="2000" b="1" dirty="0">
                <a:solidFill>
                  <a:srgbClr val="C00000"/>
                </a:solidFill>
                <a:ea typeface="微软雅黑" panose="020B0503020204020204" charset="-122"/>
              </a:rPr>
              <a:t>the time, I felt that there’s a strong force striking my pride</a:t>
            </a:r>
            <a:r>
              <a:rPr lang="en-US" altLang="zh-CN" sz="2000" b="1" dirty="0">
                <a:solidFill>
                  <a:srgbClr val="0000FF"/>
                </a:solidFill>
                <a:ea typeface="微软雅黑" panose="020B0503020204020204" charset="-122"/>
              </a:rPr>
              <a:t>. </a:t>
            </a:r>
            <a:r>
              <a:rPr lang="en-US" altLang="zh-CN" sz="2000" b="1" dirty="0">
                <a:solidFill>
                  <a:schemeClr val="tx1">
                    <a:lumMod val="95000"/>
                    <a:lumOff val="5000"/>
                  </a:schemeClr>
                </a:solidFill>
                <a:ea typeface="微软雅黑" panose="020B0503020204020204" charset="-122"/>
              </a:rPr>
              <a:t>At </a:t>
            </a:r>
            <a:r>
              <a:rPr lang="en-US" altLang="zh-CN" sz="2000" b="1" dirty="0" smtClean="0">
                <a:solidFill>
                  <a:schemeClr val="tx1">
                    <a:lumMod val="95000"/>
                    <a:lumOff val="5000"/>
                  </a:schemeClr>
                </a:solidFill>
                <a:ea typeface="微软雅黑" panose="020B0503020204020204" charset="-122"/>
              </a:rPr>
              <a:t>the </a:t>
            </a:r>
            <a:endParaRPr lang="en-US" altLang="zh-CN" sz="2000" b="1" dirty="0" smtClean="0">
              <a:solidFill>
                <a:schemeClr val="tx1">
                  <a:lumMod val="95000"/>
                  <a:lumOff val="5000"/>
                </a:schemeClr>
              </a:solidFill>
              <a:ea typeface="微软雅黑" panose="020B0503020204020204" charset="-122"/>
            </a:endParaRPr>
          </a:p>
          <a:p>
            <a:pPr lvl="0">
              <a:defRPr/>
            </a:pPr>
            <a:r>
              <a:rPr lang="en-US" altLang="zh-CN" sz="2000" b="1" dirty="0" smtClean="0">
                <a:solidFill>
                  <a:schemeClr val="tx1">
                    <a:lumMod val="95000"/>
                    <a:lumOff val="5000"/>
                  </a:schemeClr>
                </a:solidFill>
                <a:ea typeface="微软雅黑" panose="020B0503020204020204" charset="-122"/>
              </a:rPr>
              <a:t>thought of </a:t>
            </a:r>
            <a:r>
              <a:rPr lang="en-US" altLang="zh-CN" sz="2000" b="1" u="sng" dirty="0" smtClean="0">
                <a:solidFill>
                  <a:schemeClr val="tx1">
                    <a:lumMod val="95000"/>
                    <a:lumOff val="5000"/>
                  </a:schemeClr>
                </a:solidFill>
                <a:ea typeface="微软雅黑" panose="020B0503020204020204" charset="-122"/>
              </a:rPr>
              <a:t>Carrie</a:t>
            </a:r>
            <a:r>
              <a:rPr lang="en-US" altLang="zh-CN" sz="2000" b="1" dirty="0" smtClean="0">
                <a:solidFill>
                  <a:schemeClr val="tx1">
                    <a:lumMod val="95000"/>
                    <a:lumOff val="5000"/>
                  </a:schemeClr>
                </a:solidFill>
                <a:ea typeface="微软雅黑" panose="020B0503020204020204" charset="-122"/>
              </a:rPr>
              <a:t> and her friends laughing at me to my face, I was overcome by  the urge to prove myself. My previous self-doubt gave way to the feeling of being overlooked. I rejoined the dancing class and turned to </a:t>
            </a:r>
            <a:r>
              <a:rPr lang="en-US" altLang="zh-CN" sz="2000" b="1" u="sng" dirty="0" smtClean="0">
                <a:solidFill>
                  <a:schemeClr val="tx1">
                    <a:lumMod val="95000"/>
                    <a:lumOff val="5000"/>
                  </a:schemeClr>
                </a:solidFill>
                <a:ea typeface="微软雅黑" panose="020B0503020204020204" charset="-122"/>
              </a:rPr>
              <a:t>Mrs. Smith </a:t>
            </a:r>
            <a:r>
              <a:rPr lang="en-US" altLang="zh-CN" sz="2000" b="1" dirty="0" smtClean="0">
                <a:solidFill>
                  <a:schemeClr val="tx1">
                    <a:lumMod val="95000"/>
                    <a:lumOff val="5000"/>
                  </a:schemeClr>
                </a:solidFill>
                <a:ea typeface="微软雅黑" panose="020B0503020204020204" charset="-122"/>
              </a:rPr>
              <a:t>every time I had doubts with a single movement. She was patient and kind as usual While I was concentrated and careful. Over and over again, I </a:t>
            </a:r>
            <a:r>
              <a:rPr lang="en-US" altLang="zh-CN" sz="2000" b="1" u="sng" dirty="0" smtClean="0">
                <a:solidFill>
                  <a:schemeClr val="tx1">
                    <a:lumMod val="95000"/>
                    <a:lumOff val="5000"/>
                  </a:schemeClr>
                </a:solidFill>
                <a:ea typeface="微软雅黑" panose="020B0503020204020204" charset="-122"/>
              </a:rPr>
              <a:t>practiced</a:t>
            </a:r>
            <a:r>
              <a:rPr lang="en-US" altLang="zh-CN" sz="2000" b="1" dirty="0" smtClean="0">
                <a:solidFill>
                  <a:schemeClr val="tx1">
                    <a:lumMod val="95000"/>
                    <a:lumOff val="5000"/>
                  </a:schemeClr>
                </a:solidFill>
                <a:ea typeface="微软雅黑" panose="020B0503020204020204" charset="-122"/>
              </a:rPr>
              <a:t> </a:t>
            </a:r>
            <a:r>
              <a:rPr lang="en-US" altLang="zh-CN" sz="2000" b="1" u="sng" dirty="0" smtClean="0">
                <a:solidFill>
                  <a:schemeClr val="tx1">
                    <a:lumMod val="95000"/>
                    <a:lumOff val="5000"/>
                  </a:schemeClr>
                </a:solidFill>
                <a:ea typeface="微软雅黑" panose="020B0503020204020204" charset="-122"/>
              </a:rPr>
              <a:t>dancing</a:t>
            </a:r>
            <a:r>
              <a:rPr lang="en-US" altLang="zh-CN" sz="2000" b="1" dirty="0" smtClean="0">
                <a:solidFill>
                  <a:schemeClr val="tx1">
                    <a:lumMod val="95000"/>
                    <a:lumOff val="5000"/>
                  </a:schemeClr>
                </a:solidFill>
                <a:ea typeface="微软雅黑" panose="020B0503020204020204" charset="-122"/>
              </a:rPr>
              <a:t> after school, listening to the melodies, imitating facial expressions and managing to carve every motion into my mind. The following several months witnessed my stiff and clumsy figure turned softer and lighter. And eventually, I was capable of dancing smoothly and gracefully and then I signed up for the choir confidently.</a:t>
            </a:r>
            <a:endParaRPr lang="en-US" altLang="zh-CN" sz="2000" b="1" dirty="0" smtClean="0">
              <a:solidFill>
                <a:schemeClr val="tx1">
                  <a:lumMod val="95000"/>
                  <a:lumOff val="5000"/>
                </a:schemeClr>
              </a:solidFill>
              <a:ea typeface="微软雅黑" panose="020B0503020204020204" charset="-122"/>
            </a:endParaRPr>
          </a:p>
          <a:p>
            <a:pPr lvl="0">
              <a:defRPr/>
            </a:pPr>
            <a:r>
              <a:rPr lang="en-US" altLang="zh-CN" sz="2000" b="1" i="1" dirty="0">
                <a:solidFill>
                  <a:srgbClr val="FF0000"/>
                </a:solidFill>
              </a:rPr>
              <a:t>Finally, because of my perseverance and efforts, I joined in the school </a:t>
            </a:r>
            <a:r>
              <a:rPr lang="en-US" altLang="zh-CN" sz="2000" b="1" i="1" dirty="0" smtClean="0">
                <a:solidFill>
                  <a:srgbClr val="FF0000"/>
                </a:solidFill>
              </a:rPr>
              <a:t>choir. </a:t>
            </a:r>
            <a:r>
              <a:rPr lang="en-US" altLang="zh-CN" sz="2000" b="1" i="1" dirty="0" smtClean="0">
                <a:solidFill>
                  <a:schemeClr val="tx1">
                    <a:lumMod val="95000"/>
                    <a:lumOff val="5000"/>
                  </a:schemeClr>
                </a:solidFill>
              </a:rPr>
              <a:t>The first day I stepped into the classroom of </a:t>
            </a:r>
            <a:r>
              <a:rPr lang="en-US" altLang="zh-CN" sz="2000" b="1" i="1" u="sng" dirty="0" smtClean="0">
                <a:solidFill>
                  <a:schemeClr val="tx1">
                    <a:lumMod val="95000"/>
                    <a:lumOff val="5000"/>
                  </a:schemeClr>
                </a:solidFill>
              </a:rPr>
              <a:t>the school choir </a:t>
            </a:r>
            <a:r>
              <a:rPr lang="en-US" altLang="zh-CN" sz="2000" b="1" i="1" dirty="0" smtClean="0">
                <a:solidFill>
                  <a:schemeClr val="tx1">
                    <a:lumMod val="95000"/>
                    <a:lumOff val="5000"/>
                  </a:schemeClr>
                </a:solidFill>
              </a:rPr>
              <a:t>, I discovered Carrie, standing among the other members, eyes glued to me, chins dropped. I enjoyed singing and dancing that day, and after class, Carrie turned to me. She shuffled up, flushed scarlet and said sorry to me. She apologized, “I shouldn’t have been so rude to you and could we become friends?” </a:t>
            </a:r>
            <a:endParaRPr lang="en-US" altLang="zh-CN" sz="2000" b="1" i="1" dirty="0" smtClean="0">
              <a:solidFill>
                <a:schemeClr val="tx1">
                  <a:lumMod val="95000"/>
                  <a:lumOff val="5000"/>
                </a:schemeClr>
              </a:solidFill>
            </a:endParaRPr>
          </a:p>
          <a:p>
            <a:pPr lvl="0">
              <a:defRPr/>
            </a:pPr>
            <a:r>
              <a:rPr lang="en-US" altLang="zh-CN" sz="2000" b="1" i="1" dirty="0" smtClean="0">
                <a:solidFill>
                  <a:schemeClr val="tx1">
                    <a:lumMod val="95000"/>
                    <a:lumOff val="5000"/>
                  </a:schemeClr>
                </a:solidFill>
              </a:rPr>
              <a:t>A  bright smile crept upon my face. I reached out my hands for her. Then, over the next period of time, we did great performances together and got popular in our school. Reflecting on the experience, I was grateful  to her somehow. After all, it was she that helped me taste the sweet of perseverance.</a:t>
            </a:r>
            <a:endParaRPr lang="en-US" altLang="zh-CN" sz="2000" b="1" dirty="0" smtClean="0">
              <a:solidFill>
                <a:schemeClr val="tx1">
                  <a:lumMod val="95000"/>
                  <a:lumOff val="5000"/>
                </a:schemeClr>
              </a:solidFill>
              <a:ea typeface="微软雅黑" panose="020B0503020204020204" charset="-122"/>
            </a:endParaRPr>
          </a:p>
          <a:p>
            <a:pPr lvl="0">
              <a:defRPr/>
            </a:pPr>
            <a:endParaRPr lang="zh-CN" altLang="en-US" sz="2000" b="1" dirty="0">
              <a:solidFill>
                <a:schemeClr val="tx1">
                  <a:lumMod val="95000"/>
                  <a:lumOff val="5000"/>
                </a:schemeClr>
              </a:solidFill>
              <a:ea typeface="微软雅黑" panose="020B0503020204020204" charset="-122"/>
            </a:endParaRPr>
          </a:p>
        </p:txBody>
      </p:sp>
      <p:sp>
        <p:nvSpPr>
          <p:cNvPr id="4" name="矩形 3"/>
          <p:cNvSpPr/>
          <p:nvPr/>
        </p:nvSpPr>
        <p:spPr>
          <a:xfrm>
            <a:off x="1692168" y="1440067"/>
            <a:ext cx="3713559" cy="263235"/>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4023993" y="1728551"/>
            <a:ext cx="3074971"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8014455" y="2637782"/>
            <a:ext cx="2070847" cy="300592"/>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3052490" y="3298519"/>
            <a:ext cx="4437567" cy="242506"/>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06223" y="5942900"/>
            <a:ext cx="10310316" cy="708016"/>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030A0"/>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7534121" y="709481"/>
            <a:ext cx="2174665" cy="325742"/>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11156" y="1054751"/>
            <a:ext cx="9597621"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5896539" y="2012565"/>
            <a:ext cx="4061012" cy="284516"/>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6917" y="2297095"/>
            <a:ext cx="10068379"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703804" y="3864529"/>
            <a:ext cx="1609093" cy="277169"/>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3501495" y="4147568"/>
            <a:ext cx="4001964"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7132583" y="4416008"/>
            <a:ext cx="3375212" cy="398038"/>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111157" y="5382662"/>
            <a:ext cx="8158787"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3"/>
          <p:cNvSpPr txBox="1"/>
          <p:nvPr/>
        </p:nvSpPr>
        <p:spPr>
          <a:xfrm>
            <a:off x="10569388" y="109324"/>
            <a:ext cx="1492624" cy="1200329"/>
          </a:xfrm>
          <a:prstGeom prst="rect">
            <a:avLst/>
          </a:prstGeom>
          <a:solidFill>
            <a:srgbClr val="D27F76"/>
          </a:solidFill>
        </p:spPr>
        <p:txBody>
          <a:bodyPr wrap="square">
            <a:spAutoFit/>
          </a:bodyPr>
          <a:lstStyle/>
          <a:p>
            <a:r>
              <a:rPr lang="zh-CN" altLang="en-US" sz="2400" dirty="0" smtClean="0"/>
              <a:t>情节合理</a:t>
            </a:r>
            <a:endParaRPr lang="en-US" altLang="zh-CN" sz="2400" dirty="0" smtClean="0"/>
          </a:p>
          <a:p>
            <a:r>
              <a:rPr lang="zh-CN" altLang="en-US" sz="2400" dirty="0" smtClean="0"/>
              <a:t>抓住伏笔点有回扣</a:t>
            </a:r>
            <a:endParaRPr lang="zh-CN" altLang="en-US" sz="2400" dirty="0"/>
          </a:p>
        </p:txBody>
      </p:sp>
      <p:sp>
        <p:nvSpPr>
          <p:cNvPr id="22" name="文本框 7"/>
          <p:cNvSpPr txBox="1"/>
          <p:nvPr/>
        </p:nvSpPr>
        <p:spPr>
          <a:xfrm>
            <a:off x="10569388" y="5381488"/>
            <a:ext cx="1580701" cy="1077218"/>
          </a:xfrm>
          <a:prstGeom prst="rect">
            <a:avLst/>
          </a:prstGeom>
          <a:solidFill>
            <a:srgbClr val="B692B1"/>
          </a:solidFill>
        </p:spPr>
        <p:txBody>
          <a:bodyPr wrap="square">
            <a:spAutoFit/>
          </a:bodyPr>
          <a:lstStyle/>
          <a:p>
            <a:r>
              <a:rPr lang="zh-CN" altLang="en-US" sz="3200" dirty="0" smtClean="0"/>
              <a:t>主题有升华</a:t>
            </a:r>
            <a:endParaRPr lang="zh-CN" altLang="en-US" sz="3200" dirty="0"/>
          </a:p>
        </p:txBody>
      </p:sp>
      <p:sp>
        <p:nvSpPr>
          <p:cNvPr id="23" name="文本框 7"/>
          <p:cNvSpPr txBox="1"/>
          <p:nvPr/>
        </p:nvSpPr>
        <p:spPr>
          <a:xfrm>
            <a:off x="10619011" y="2716538"/>
            <a:ext cx="1531087" cy="1200329"/>
          </a:xfrm>
          <a:prstGeom prst="rect">
            <a:avLst/>
          </a:prstGeom>
          <a:solidFill>
            <a:schemeClr val="accent1">
              <a:lumMod val="60000"/>
              <a:lumOff val="40000"/>
            </a:schemeClr>
          </a:solidFill>
        </p:spPr>
        <p:txBody>
          <a:bodyPr wrap="square">
            <a:spAutoFit/>
          </a:bodyPr>
          <a:lstStyle/>
          <a:p>
            <a:r>
              <a:rPr lang="zh-CN" altLang="en-US" sz="2400" dirty="0" smtClean="0"/>
              <a:t>细节生动语言丰富准确地道</a:t>
            </a:r>
            <a:endParaRPr lang="zh-CN" altLang="en-US" sz="2400" dirty="0"/>
          </a:p>
        </p:txBody>
      </p:sp>
      <p:sp>
        <p:nvSpPr>
          <p:cNvPr id="24" name="矩形 23"/>
          <p:cNvSpPr/>
          <p:nvPr/>
        </p:nvSpPr>
        <p:spPr>
          <a:xfrm>
            <a:off x="59245" y="1381706"/>
            <a:ext cx="1352696"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矩形 24"/>
          <p:cNvSpPr/>
          <p:nvPr/>
        </p:nvSpPr>
        <p:spPr>
          <a:xfrm>
            <a:off x="-13448" y="2616595"/>
            <a:ext cx="7547559"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anim calcmode="lin" valueType="num">
                                      <p:cBhvr>
                                        <p:cTn id="117" dur="1000" fill="hold"/>
                                        <p:tgtEl>
                                          <p:spTgt spid="19"/>
                                        </p:tgtEl>
                                        <p:attrNameLst>
                                          <p:attrName>ppt_x</p:attrName>
                                        </p:attrNameLst>
                                      </p:cBhvr>
                                      <p:tavLst>
                                        <p:tav tm="0">
                                          <p:val>
                                            <p:strVal val="#ppt_x"/>
                                          </p:val>
                                        </p:tav>
                                        <p:tav tm="100000">
                                          <p:val>
                                            <p:strVal val="#ppt_x"/>
                                          </p:val>
                                        </p:tav>
                                      </p:tavLst>
                                    </p:anim>
                                    <p:anim calcmode="lin" valueType="num">
                                      <p:cBhvr>
                                        <p:cTn id="1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bldLvl="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 y="43942"/>
            <a:ext cx="10771095" cy="6555641"/>
          </a:xfrm>
          <a:prstGeom prst="rect">
            <a:avLst/>
          </a:prstGeom>
        </p:spPr>
        <p:txBody>
          <a:bodyPr wrap="square">
            <a:spAutoFit/>
          </a:bodyPr>
          <a:lstStyle/>
          <a:p>
            <a:pPr lvl="0">
              <a:defRPr/>
            </a:pPr>
            <a:r>
              <a:rPr lang="zh-CN" altLang="en-US" sz="2000" b="1" dirty="0">
                <a:solidFill>
                  <a:srgbClr val="0000FF"/>
                </a:solidFill>
                <a:latin typeface="Times New Roman" panose="02020603050405020304" pitchFamily="18" charset="0"/>
                <a:ea typeface="微软雅黑" panose="020B0503020204020204" charset="-122"/>
                <a:cs typeface="Times New Roman" panose="02020603050405020304" pitchFamily="18" charset="0"/>
              </a:rPr>
              <a:t>考场优秀</a:t>
            </a:r>
            <a:r>
              <a:rPr lang="zh-CN" altLang="en-US"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rPr>
              <a:t>作文</a:t>
            </a:r>
            <a:r>
              <a:rPr lang="en-US" altLang="zh-CN"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rPr>
              <a:t>2</a:t>
            </a:r>
            <a:endParaRPr lang="en-US" altLang="zh-CN"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lvl="0">
              <a:defRPr/>
            </a:pPr>
            <a:r>
              <a:rPr lang="en-US" altLang="zh-CN" sz="2000" b="1"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      Within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the time, I felt that there’s a strong force striking my </a:t>
            </a:r>
            <a:r>
              <a:rPr lang="en-US" altLang="zh-CN" sz="2000" b="1"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pride.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Reflecting on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Carrie</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’s offensive words, I sensed an emotional tsunami of rage and unyielding dignity washing over me.</a:t>
            </a:r>
            <a:r>
              <a:rPr lang="zh-CN" altLang="en-US"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Never will I fail!</a:t>
            </a:r>
            <a:r>
              <a:rPr lang="zh-CN" altLang="en-US"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I swore to beat her, changing her mind. From then on, I rejoined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Mrs. Smith</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’s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dancing</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class with blazing determination. Delighted to see my presence, she offered to transform me, a stiff wood into a graceful swan. However, I was still unable to adjust my movements to follow the rhythm. One day, when I was frustrated and leaning against the window, I was inspired by a tiny bird stretching its swings to embrace the sky. Suddenly, I felt something changed in my body,</a:t>
            </a:r>
            <a:r>
              <a:rPr lang="en-US" altLang="zh-CN" sz="2000" b="1" dirty="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I made an attempt to move like the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bird, twittering and gliding and </a:t>
            </a:r>
            <a:r>
              <a:rPr lang="en-US" altLang="zh-CN" sz="2000" b="1" dirty="0" smtClean="0">
                <a:solidFill>
                  <a:schemeClr val="bg2">
                    <a:lumMod val="10000"/>
                  </a:schemeClr>
                </a:solidFill>
                <a:latin typeface="Times New Roman" panose="02020603050405020304" pitchFamily="18" charset="0"/>
                <a:cs typeface="Times New Roman" panose="02020603050405020304" pitchFamily="18" charset="0"/>
              </a:rPr>
              <a:t>integrating</a:t>
            </a:r>
            <a:r>
              <a:rPr lang="zh-CN" altLang="en-US" sz="20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myself into the music. Not only did I make it, but also put more practice in it . Then I kept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practicing</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day after day.</a:t>
            </a:r>
            <a:endPar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endParaRPr>
          </a:p>
          <a:p>
            <a:pPr lvl="0">
              <a:defRPr/>
            </a:pPr>
            <a:r>
              <a:rPr lang="en-US" altLang="zh-CN" sz="2000" b="1" i="1" dirty="0" smtClean="0">
                <a:solidFill>
                  <a:srgbClr val="FF0000"/>
                </a:solidFill>
                <a:latin typeface="Times New Roman" panose="02020603050405020304" pitchFamily="18" charset="0"/>
                <a:cs typeface="Times New Roman" panose="02020603050405020304" pitchFamily="18" charset="0"/>
              </a:rPr>
              <a:t>    Finally</a:t>
            </a:r>
            <a:r>
              <a:rPr lang="en-US" altLang="zh-CN" sz="2000" b="1" i="1" dirty="0">
                <a:solidFill>
                  <a:srgbClr val="FF0000"/>
                </a:solidFill>
                <a:latin typeface="Times New Roman" panose="02020603050405020304" pitchFamily="18" charset="0"/>
                <a:cs typeface="Times New Roman" panose="02020603050405020304" pitchFamily="18" charset="0"/>
              </a:rPr>
              <a:t>, because of my perseverance and efforts, I joined in the school </a:t>
            </a:r>
            <a:r>
              <a:rPr lang="en-US" altLang="zh-CN" sz="2000" b="1" i="1" dirty="0" smtClean="0">
                <a:solidFill>
                  <a:srgbClr val="FF0000"/>
                </a:solidFill>
                <a:latin typeface="Times New Roman" panose="02020603050405020304" pitchFamily="18" charset="0"/>
                <a:cs typeface="Times New Roman" panose="02020603050405020304" pitchFamily="18" charset="0"/>
              </a:rPr>
              <a:t>choir. </a:t>
            </a:r>
            <a:r>
              <a:rPr lang="en-US" altLang="zh-CN" sz="2000" b="1" i="1" dirty="0" smtClean="0">
                <a:solidFill>
                  <a:schemeClr val="bg2">
                    <a:lumMod val="10000"/>
                  </a:schemeClr>
                </a:solidFill>
                <a:latin typeface="Times New Roman" panose="02020603050405020304" pitchFamily="18" charset="0"/>
                <a:cs typeface="Times New Roman" panose="02020603050405020304" pitchFamily="18" charset="0"/>
              </a:rPr>
              <a:t>The instant the news came, all my tiredness and fatigue gave way to no-edge exhilaration and pride. The next day, I stepped into the rehearsal room, with my head raised up.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There stood Carrie, her chaw opening wide and her eyes popping out! What an amusing expression! With the tongue tied and </a:t>
            </a:r>
            <a:r>
              <a:rPr lang="en-US" altLang="zh-CN" sz="2000" b="1" dirty="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her face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tomato red, she came up to me and apologized to me, “I’m really sorry and I take back what I said! Can I play the piano for your dancing?” I nodded and hugged her. To be frank, she played wonderfully, holding me entirely in her music. Amazingly, my imagination came true : we did have competitions every month; we did great performance every time; we got popular in our school! To my great surprise, Carrie became my good friend, the precious experience in the school choir undoubtedly had a life-long impact on me.</a:t>
            </a:r>
            <a:endPar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2"/>
          <p:cNvSpPr/>
          <p:nvPr/>
        </p:nvSpPr>
        <p:spPr>
          <a:xfrm>
            <a:off x="8733867" y="1011203"/>
            <a:ext cx="1761564" cy="284018"/>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24358" y="1360995"/>
            <a:ext cx="2501153" cy="252665"/>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7098964" y="2871561"/>
            <a:ext cx="2717389"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6484807" y="5305478"/>
            <a:ext cx="3721512"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24349" y="5625341"/>
            <a:ext cx="9275147"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3"/>
          <p:cNvSpPr txBox="1"/>
          <p:nvPr/>
        </p:nvSpPr>
        <p:spPr>
          <a:xfrm>
            <a:off x="10632141" y="86024"/>
            <a:ext cx="1492624" cy="1200329"/>
          </a:xfrm>
          <a:prstGeom prst="rect">
            <a:avLst/>
          </a:prstGeom>
          <a:solidFill>
            <a:srgbClr val="D27F76"/>
          </a:solidFill>
        </p:spPr>
        <p:txBody>
          <a:bodyPr wrap="square">
            <a:spAutoFit/>
          </a:bodyPr>
          <a:lstStyle/>
          <a:p>
            <a:r>
              <a:rPr lang="zh-CN" altLang="en-US" sz="2400" dirty="0" smtClean="0"/>
              <a:t>情节合理</a:t>
            </a:r>
            <a:endParaRPr lang="en-US" altLang="zh-CN" sz="2400" dirty="0" smtClean="0"/>
          </a:p>
          <a:p>
            <a:r>
              <a:rPr lang="zh-CN" altLang="en-US" sz="2400" dirty="0" smtClean="0"/>
              <a:t>抓住伏笔点有回扣</a:t>
            </a:r>
            <a:endParaRPr lang="zh-CN" altLang="en-US" sz="2400" dirty="0"/>
          </a:p>
        </p:txBody>
      </p:sp>
      <p:sp>
        <p:nvSpPr>
          <p:cNvPr id="9" name="矩形 8"/>
          <p:cNvSpPr/>
          <p:nvPr/>
        </p:nvSpPr>
        <p:spPr>
          <a:xfrm>
            <a:off x="6696637" y="5921484"/>
            <a:ext cx="4074459" cy="349535"/>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4529" y="6239923"/>
            <a:ext cx="5400077" cy="349535"/>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文本框 7"/>
          <p:cNvSpPr txBox="1"/>
          <p:nvPr/>
        </p:nvSpPr>
        <p:spPr>
          <a:xfrm>
            <a:off x="10829365" y="5324856"/>
            <a:ext cx="1295400" cy="830997"/>
          </a:xfrm>
          <a:prstGeom prst="rect">
            <a:avLst/>
          </a:prstGeom>
          <a:solidFill>
            <a:srgbClr val="B692B1"/>
          </a:solidFill>
        </p:spPr>
        <p:txBody>
          <a:bodyPr wrap="square">
            <a:spAutoFit/>
          </a:bodyPr>
          <a:lstStyle/>
          <a:p>
            <a:r>
              <a:rPr lang="zh-CN" altLang="en-US" sz="2400" dirty="0" smtClean="0"/>
              <a:t>主题有呼应</a:t>
            </a:r>
            <a:endParaRPr lang="zh-CN" altLang="en-US" sz="2400" dirty="0"/>
          </a:p>
        </p:txBody>
      </p:sp>
      <p:sp>
        <p:nvSpPr>
          <p:cNvPr id="12" name="矩形 11"/>
          <p:cNvSpPr/>
          <p:nvPr/>
        </p:nvSpPr>
        <p:spPr>
          <a:xfrm>
            <a:off x="1990971" y="686185"/>
            <a:ext cx="804054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3078692" y="2196747"/>
            <a:ext cx="449200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501153" y="2544727"/>
            <a:ext cx="7315200"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24355" y="2799013"/>
            <a:ext cx="3654279"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124358" y="3694223"/>
            <a:ext cx="804054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3337913" y="4058119"/>
            <a:ext cx="267332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06331" y="4094104"/>
            <a:ext cx="4302660"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124358" y="4414684"/>
            <a:ext cx="3385335"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6817666" y="4391895"/>
            <a:ext cx="3590367"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0" y="4748460"/>
            <a:ext cx="1411941" cy="30764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7"/>
          <p:cNvSpPr txBox="1"/>
          <p:nvPr/>
        </p:nvSpPr>
        <p:spPr>
          <a:xfrm>
            <a:off x="10632150" y="2452889"/>
            <a:ext cx="1531087" cy="1938992"/>
          </a:xfrm>
          <a:prstGeom prst="rect">
            <a:avLst/>
          </a:prstGeom>
          <a:solidFill>
            <a:schemeClr val="accent1">
              <a:lumMod val="60000"/>
              <a:lumOff val="40000"/>
            </a:schemeClr>
          </a:solidFill>
        </p:spPr>
        <p:txBody>
          <a:bodyPr wrap="square">
            <a:spAutoFit/>
          </a:bodyPr>
          <a:lstStyle/>
          <a:p>
            <a:r>
              <a:rPr lang="zh-CN" altLang="en-US" sz="2400" dirty="0" smtClean="0"/>
              <a:t>细节生动语言丰富准确地道</a:t>
            </a:r>
            <a:endParaRPr lang="en-US" altLang="zh-CN" sz="2400" dirty="0" smtClean="0"/>
          </a:p>
          <a:p>
            <a:r>
              <a:rPr lang="zh-CN" altLang="en-US" sz="2400" dirty="0" smtClean="0"/>
              <a:t>人物形象鲜明</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anim calcmode="lin" valueType="num">
                                      <p:cBhvr>
                                        <p:cTn id="117" dur="1000" fill="hold"/>
                                        <p:tgtEl>
                                          <p:spTgt spid="19"/>
                                        </p:tgtEl>
                                        <p:attrNameLst>
                                          <p:attrName>ppt_x</p:attrName>
                                        </p:attrNameLst>
                                      </p:cBhvr>
                                      <p:tavLst>
                                        <p:tav tm="0">
                                          <p:val>
                                            <p:strVal val="#ppt_x"/>
                                          </p:val>
                                        </p:tav>
                                        <p:tav tm="100000">
                                          <p:val>
                                            <p:strVal val="#ppt_x"/>
                                          </p:val>
                                        </p:tav>
                                      </p:tavLst>
                                    </p:anim>
                                    <p:anim calcmode="lin" valueType="num">
                                      <p:cBhvr>
                                        <p:cTn id="1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1000"/>
                                        <p:tgtEl>
                                          <p:spTgt spid="20"/>
                                        </p:tgtEl>
                                      </p:cBhvr>
                                    </p:animEffect>
                                    <p:anim calcmode="lin" valueType="num">
                                      <p:cBhvr>
                                        <p:cTn id="124" dur="1000" fill="hold"/>
                                        <p:tgtEl>
                                          <p:spTgt spid="20"/>
                                        </p:tgtEl>
                                        <p:attrNameLst>
                                          <p:attrName>ppt_x</p:attrName>
                                        </p:attrNameLst>
                                      </p:cBhvr>
                                      <p:tavLst>
                                        <p:tav tm="0">
                                          <p:val>
                                            <p:strVal val="#ppt_x"/>
                                          </p:val>
                                        </p:tav>
                                        <p:tav tm="100000">
                                          <p:val>
                                            <p:strVal val="#ppt_x"/>
                                          </p:val>
                                        </p:tav>
                                      </p:tavLst>
                                    </p:anim>
                                    <p:anim calcmode="lin" valueType="num">
                                      <p:cBhvr>
                                        <p:cTn id="1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fade">
                                      <p:cBhvr>
                                        <p:cTn id="130" dur="1000"/>
                                        <p:tgtEl>
                                          <p:spTgt spid="21"/>
                                        </p:tgtEl>
                                      </p:cBhvr>
                                    </p:animEffect>
                                    <p:anim calcmode="lin" valueType="num">
                                      <p:cBhvr>
                                        <p:cTn id="131" dur="1000" fill="hold"/>
                                        <p:tgtEl>
                                          <p:spTgt spid="21"/>
                                        </p:tgtEl>
                                        <p:attrNameLst>
                                          <p:attrName>ppt_x</p:attrName>
                                        </p:attrNameLst>
                                      </p:cBhvr>
                                      <p:tavLst>
                                        <p:tav tm="0">
                                          <p:val>
                                            <p:strVal val="#ppt_x"/>
                                          </p:val>
                                        </p:tav>
                                        <p:tav tm="100000">
                                          <p:val>
                                            <p:strVal val="#ppt_x"/>
                                          </p:val>
                                        </p:tav>
                                      </p:tavLst>
                                    </p:anim>
                                    <p:anim calcmode="lin" valueType="num">
                                      <p:cBhvr>
                                        <p:cTn id="1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5165469" y="377123"/>
            <a:ext cx="5940649" cy="6209159"/>
            <a:chOff x="5165459" y="377116"/>
            <a:chExt cx="5940649" cy="6209159"/>
          </a:xfrm>
        </p:grpSpPr>
        <p:sp>
          <p:nvSpPr>
            <p:cNvPr id="5" name="PA_库_矩形 15"/>
            <p:cNvSpPr/>
            <p:nvPr>
              <p:custDataLst>
                <p:tags r:id="rId2"/>
              </p:custDataLst>
            </p:nvPr>
          </p:nvSpPr>
          <p:spPr>
            <a:xfrm>
              <a:off x="5165460" y="377116"/>
              <a:ext cx="5923935" cy="776177"/>
            </a:xfrm>
            <a:prstGeom prst="rect">
              <a:avLst/>
            </a:prstGeom>
            <a:solidFill>
              <a:srgbClr val="FBC6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解读文本提炼</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主</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题</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7" name="PA_库_矩形 18"/>
            <p:cNvSpPr/>
            <p:nvPr>
              <p:custDataLst>
                <p:tags r:id="rId3"/>
              </p:custDataLst>
            </p:nvPr>
          </p:nvSpPr>
          <p:spPr>
            <a:xfrm>
              <a:off x="5165460" y="1553423"/>
              <a:ext cx="5923936" cy="699247"/>
            </a:xfrm>
            <a:prstGeom prst="rect">
              <a:avLst/>
            </a:prstGeom>
            <a:solidFill>
              <a:srgbClr val="F0B9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基于原文伏笔和段首句</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        </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推理确定</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情节走向</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9" name="PA_库_矩形 20"/>
            <p:cNvSpPr/>
            <p:nvPr>
              <p:custDataLst>
                <p:tags r:id="rId4"/>
              </p:custDataLst>
            </p:nvPr>
          </p:nvSpPr>
          <p:spPr>
            <a:xfrm>
              <a:off x="5265068" y="3631534"/>
              <a:ext cx="5841040" cy="776177"/>
            </a:xfrm>
            <a:prstGeom prst="rect">
              <a:avLst/>
            </a:prstGeom>
            <a:solidFill>
              <a:srgbClr val="EC78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参考</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范文和考场优秀作文</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1" name="PA_库_矩形 22"/>
            <p:cNvSpPr/>
            <p:nvPr>
              <p:custDataLst>
                <p:tags r:id="rId5"/>
              </p:custDataLst>
            </p:nvPr>
          </p:nvSpPr>
          <p:spPr>
            <a:xfrm>
              <a:off x="5248357" y="4666798"/>
              <a:ext cx="5841039" cy="776177"/>
            </a:xfrm>
            <a:prstGeom prst="rect">
              <a:avLst/>
            </a:prstGeom>
            <a:solidFill>
              <a:srgbClr val="B552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考生</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典型错误分析</a:t>
              </a:r>
              <a:endParaRPr lang="zh-CN" altLang="en-US" sz="2800" dirty="0"/>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0" name="PA_库_矩形 15"/>
            <p:cNvSpPr/>
            <p:nvPr>
              <p:custDataLst>
                <p:tags r:id="rId6"/>
              </p:custDataLst>
            </p:nvPr>
          </p:nvSpPr>
          <p:spPr>
            <a:xfrm>
              <a:off x="5248356" y="5810098"/>
              <a:ext cx="5841040" cy="776177"/>
            </a:xfrm>
            <a:prstGeom prst="rect">
              <a:avLst/>
            </a:prstGeom>
            <a:solidFill>
              <a:srgbClr val="FBC6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相似“抓伏笔”类续写考题对比</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2" name="PA_库_矩形 18"/>
            <p:cNvSpPr/>
            <p:nvPr>
              <p:custDataLst>
                <p:tags r:id="rId7"/>
              </p:custDataLst>
            </p:nvPr>
          </p:nvSpPr>
          <p:spPr>
            <a:xfrm>
              <a:off x="5165459" y="2612228"/>
              <a:ext cx="5923935" cy="776177"/>
            </a:xfrm>
            <a:prstGeom prst="rect">
              <a:avLst/>
            </a:prstGeom>
            <a:solidFill>
              <a:srgbClr val="F0B9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构建小情节  展开</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细节</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描写</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grpSp>
      <p:grpSp>
        <p:nvGrpSpPr>
          <p:cNvPr id="6" name="组合 5"/>
          <p:cNvGrpSpPr/>
          <p:nvPr/>
        </p:nvGrpSpPr>
        <p:grpSpPr>
          <a:xfrm>
            <a:off x="4" y="713837"/>
            <a:ext cx="3920805" cy="5965934"/>
            <a:chOff x="1" y="713837"/>
            <a:chExt cx="3920805" cy="5965934"/>
          </a:xfrm>
        </p:grpSpPr>
        <p:grpSp>
          <p:nvGrpSpPr>
            <p:cNvPr id="14" name="组合 13"/>
            <p:cNvGrpSpPr/>
            <p:nvPr/>
          </p:nvGrpSpPr>
          <p:grpSpPr>
            <a:xfrm>
              <a:off x="1970608" y="713837"/>
              <a:ext cx="1950198" cy="3240349"/>
              <a:chOff x="2720431" y="1882836"/>
              <a:chExt cx="1950198" cy="3240349"/>
            </a:xfrm>
          </p:grpSpPr>
          <p:sp>
            <p:nvSpPr>
              <p:cNvPr id="2" name="矩形 1"/>
              <p:cNvSpPr/>
              <p:nvPr/>
            </p:nvSpPr>
            <p:spPr>
              <a:xfrm>
                <a:off x="2720431" y="1882836"/>
                <a:ext cx="1950198" cy="3240349"/>
              </a:xfrm>
              <a:prstGeom prst="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sp>
            <p:nvSpPr>
              <p:cNvPr id="3" name="文本框 2"/>
              <p:cNvSpPr txBox="1"/>
              <p:nvPr/>
            </p:nvSpPr>
            <p:spPr>
              <a:xfrm>
                <a:off x="2926088" y="2119371"/>
                <a:ext cx="1538883" cy="2642711"/>
              </a:xfrm>
              <a:prstGeom prst="rect">
                <a:avLst/>
              </a:prstGeom>
              <a:noFill/>
            </p:spPr>
            <p:txBody>
              <a:bodyPr vert="eaVert" wrap="none" rtlCol="0">
                <a:spAutoFit/>
              </a:bodyPr>
              <a:lstStyle/>
              <a:p>
                <a:r>
                  <a:rPr lang="zh-CN" altLang="en-US" sz="8800" dirty="0">
                    <a:latin typeface="方正清刻本悦宋简体" panose="02000000000000000000" pitchFamily="2" charset="-122"/>
                    <a:ea typeface="方正清刻本悦宋简体" panose="02000000000000000000" pitchFamily="2" charset="-122"/>
                  </a:rPr>
                  <a:t>目 录</a:t>
                </a:r>
                <a:endParaRPr lang="zh-CN" altLang="en-US" sz="8800" dirty="0">
                  <a:latin typeface="方正清刻本悦宋简体" panose="02000000000000000000" pitchFamily="2" charset="-122"/>
                  <a:ea typeface="方正清刻本悦宋简体" panose="02000000000000000000" pitchFamily="2" charset="-122"/>
                </a:endParaRPr>
              </a:p>
            </p:txBody>
          </p:sp>
        </p:grpSp>
        <p:pic>
          <p:nvPicPr>
            <p:cNvPr id="5122" name="Picture 2" descr="http://p8.itc.cn/images03/20200601/8459943697c446c8a40759ec916e1e45.jpe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130" b="93981" l="1389" r="100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1" y="3240741"/>
              <a:ext cx="3439030" cy="343903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421" y="124378"/>
            <a:ext cx="2393577" cy="1126462"/>
          </a:xfrm>
          <a:prstGeom prst="rect">
            <a:avLst/>
          </a:prstGeom>
          <a:solidFill>
            <a:srgbClr val="FBC64C"/>
          </a:solidFill>
        </p:spPr>
        <p:txBody>
          <a:bodyPr wrap="square" rtlCol="0" anchor="ctr">
            <a:spAutoFit/>
          </a:bodyPr>
          <a:lstStyle/>
          <a:p>
            <a:pPr>
              <a:lnSpc>
                <a:spcPct val="120000"/>
              </a:lnSpc>
            </a:pPr>
            <a:r>
              <a:rPr lang="zh-CN" altLang="en-US" sz="2800" dirty="0" smtClean="0">
                <a:solidFill>
                  <a:schemeClr val="tx1">
                    <a:lumMod val="75000"/>
                    <a:lumOff val="25000"/>
                  </a:schemeClr>
                </a:solidFill>
              </a:rPr>
              <a:t>读后续写的</a:t>
            </a:r>
            <a:endParaRPr lang="en-US" altLang="zh-CN" sz="2800" dirty="0" smtClean="0">
              <a:solidFill>
                <a:schemeClr val="tx1">
                  <a:lumMod val="75000"/>
                  <a:lumOff val="25000"/>
                </a:schemeClr>
              </a:solidFill>
            </a:endParaRPr>
          </a:p>
          <a:p>
            <a:pPr>
              <a:lnSpc>
                <a:spcPct val="120000"/>
              </a:lnSpc>
            </a:pPr>
            <a:r>
              <a:rPr lang="zh-CN" altLang="en-US" sz="2800" dirty="0" smtClean="0">
                <a:solidFill>
                  <a:schemeClr val="tx1">
                    <a:lumMod val="75000"/>
                    <a:lumOff val="25000"/>
                  </a:schemeClr>
                </a:solidFill>
              </a:rPr>
              <a:t>优秀表达</a:t>
            </a:r>
            <a:endParaRPr lang="zh-CN" altLang="en-US" sz="2800" dirty="0" smtClean="0">
              <a:solidFill>
                <a:schemeClr val="tx1">
                  <a:lumMod val="75000"/>
                  <a:lumOff val="25000"/>
                </a:schemeClr>
              </a:solidFill>
            </a:endParaRPr>
          </a:p>
        </p:txBody>
      </p:sp>
      <p:sp>
        <p:nvSpPr>
          <p:cNvPr id="5" name="剪去对角的矩形 4"/>
          <p:cNvSpPr/>
          <p:nvPr/>
        </p:nvSpPr>
        <p:spPr>
          <a:xfrm>
            <a:off x="125439" y="75783"/>
            <a:ext cx="3245357" cy="1223681"/>
          </a:xfrm>
          <a:prstGeom prst="snip2DiagRect">
            <a:avLst/>
          </a:prstGeom>
          <a:noFill/>
          <a:ln w="28575">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 name="TextBox 2"/>
          <p:cNvSpPr txBox="1"/>
          <p:nvPr/>
        </p:nvSpPr>
        <p:spPr>
          <a:xfrm>
            <a:off x="237441" y="1447288"/>
            <a:ext cx="6647463" cy="5410712"/>
          </a:xfrm>
          <a:prstGeom prst="rect">
            <a:avLst/>
          </a:prstGeom>
          <a:solidFill>
            <a:schemeClr val="accent5">
              <a:lumMod val="20000"/>
              <a:lumOff val="80000"/>
            </a:schemeClr>
          </a:solidFill>
        </p:spPr>
        <p:txBody>
          <a:bodyPr wrap="square" numCol="1" rtlCol="0" anchor="ctr">
            <a:spAutoFit/>
          </a:bodyPr>
          <a:lstStyle/>
          <a:p>
            <a:pPr>
              <a:lnSpc>
                <a:spcPct val="120000"/>
              </a:lnSpc>
            </a:pPr>
            <a:r>
              <a:rPr lang="zh-CN" altLang="en-US" sz="2400" b="1" dirty="0" smtClean="0">
                <a:solidFill>
                  <a:schemeClr val="tx1">
                    <a:lumMod val="75000"/>
                    <a:lumOff val="25000"/>
                  </a:schemeClr>
                </a:solidFill>
              </a:rPr>
              <a:t>         适当使用动作链</a:t>
            </a:r>
            <a:endParaRPr lang="en-US" altLang="zh-CN" sz="2400" b="1" dirty="0" smtClean="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She </a:t>
            </a:r>
            <a:r>
              <a:rPr lang="en-US" altLang="zh-CN" sz="2400" b="1" dirty="0">
                <a:solidFill>
                  <a:srgbClr val="C00000"/>
                </a:solidFill>
              </a:rPr>
              <a:t>shuffled up, flushed scarlet and </a:t>
            </a:r>
            <a:r>
              <a:rPr lang="en-US" altLang="zh-CN" sz="2400" b="1" dirty="0" smtClean="0">
                <a:solidFill>
                  <a:srgbClr val="C00000"/>
                </a:solidFill>
              </a:rPr>
              <a:t>apologized </a:t>
            </a:r>
            <a:r>
              <a:rPr lang="en-US" altLang="zh-CN" sz="2400" b="1" dirty="0" smtClean="0">
                <a:solidFill>
                  <a:schemeClr val="tx1">
                    <a:lumMod val="75000"/>
                    <a:lumOff val="25000"/>
                  </a:schemeClr>
                </a:solidFill>
              </a:rPr>
              <a:t>to </a:t>
            </a:r>
            <a:r>
              <a:rPr lang="en-US" altLang="zh-CN" sz="2400" b="1" dirty="0">
                <a:solidFill>
                  <a:schemeClr val="tx1">
                    <a:lumMod val="75000"/>
                    <a:lumOff val="25000"/>
                  </a:schemeClr>
                </a:solidFill>
              </a:rPr>
              <a:t>me. </a:t>
            </a:r>
            <a:endParaRPr lang="en-US" altLang="zh-CN" sz="2400" b="1" dirty="0" smtClean="0">
              <a:solidFill>
                <a:schemeClr val="tx1">
                  <a:lumMod val="75000"/>
                  <a:lumOff val="25000"/>
                </a:schemeClr>
              </a:solidFill>
            </a:endParaRPr>
          </a:p>
          <a:p>
            <a:pPr>
              <a:lnSpc>
                <a:spcPct val="120000"/>
              </a:lnSpc>
            </a:pPr>
            <a:r>
              <a:rPr lang="zh-CN" altLang="en-US" sz="2400" b="1" dirty="0" smtClean="0">
                <a:solidFill>
                  <a:schemeClr val="tx1">
                    <a:lumMod val="75000"/>
                    <a:lumOff val="25000"/>
                  </a:schemeClr>
                </a:solidFill>
              </a:rPr>
              <a:t>         适度使用非谓语，</a:t>
            </a:r>
            <a:r>
              <a:rPr lang="en-US" altLang="zh-CN" sz="2400" b="1" dirty="0" smtClean="0">
                <a:solidFill>
                  <a:schemeClr val="tx1">
                    <a:lumMod val="75000"/>
                    <a:lumOff val="25000"/>
                  </a:schemeClr>
                </a:solidFill>
              </a:rPr>
              <a:t>with</a:t>
            </a:r>
            <a:r>
              <a:rPr lang="zh-CN" altLang="en-US" sz="2400" b="1" dirty="0" smtClean="0">
                <a:solidFill>
                  <a:schemeClr val="tx1">
                    <a:lumMod val="75000"/>
                    <a:lumOff val="25000"/>
                  </a:schemeClr>
                </a:solidFill>
              </a:rPr>
              <a:t>结构</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a:solidFill>
                  <a:srgbClr val="C00000"/>
                </a:solidFill>
              </a:rPr>
              <a:t>Reflecting</a:t>
            </a:r>
            <a:r>
              <a:rPr lang="en-US" altLang="zh-CN" sz="2400" b="1" dirty="0">
                <a:solidFill>
                  <a:schemeClr val="tx1">
                    <a:lumMod val="75000"/>
                    <a:lumOff val="25000"/>
                  </a:schemeClr>
                </a:solidFill>
              </a:rPr>
              <a:t> on the experience, I was grateful  to her somehow. </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smtClean="0">
                <a:solidFill>
                  <a:schemeClr val="tx1">
                    <a:lumMod val="75000"/>
                    <a:lumOff val="25000"/>
                  </a:schemeClr>
                </a:solidFill>
              </a:rPr>
              <a:t>The </a:t>
            </a:r>
            <a:r>
              <a:rPr lang="en-US" altLang="zh-CN" sz="2400" b="1" dirty="0">
                <a:solidFill>
                  <a:schemeClr val="tx1">
                    <a:lumMod val="75000"/>
                    <a:lumOff val="25000"/>
                  </a:schemeClr>
                </a:solidFill>
              </a:rPr>
              <a:t>next day, I stepped into the rehearsal room, </a:t>
            </a:r>
            <a:r>
              <a:rPr lang="en-US" altLang="zh-CN" sz="2400" b="1" dirty="0">
                <a:solidFill>
                  <a:srgbClr val="C00000"/>
                </a:solidFill>
              </a:rPr>
              <a:t>with my head raised up</a:t>
            </a:r>
            <a:r>
              <a:rPr lang="en-US" altLang="zh-CN" sz="2400" b="1" dirty="0">
                <a:solidFill>
                  <a:schemeClr val="tx1">
                    <a:lumMod val="75000"/>
                    <a:lumOff val="25000"/>
                  </a:schemeClr>
                </a:solidFill>
              </a:rPr>
              <a:t>. </a:t>
            </a:r>
            <a:endParaRPr lang="en-US" altLang="zh-CN" sz="2400" b="1" dirty="0" smtClean="0">
              <a:solidFill>
                <a:schemeClr val="tx1">
                  <a:lumMod val="75000"/>
                  <a:lumOff val="25000"/>
                </a:schemeClr>
              </a:solidFill>
            </a:endParaRPr>
          </a:p>
          <a:p>
            <a:pPr>
              <a:lnSpc>
                <a:spcPct val="120000"/>
              </a:lnSpc>
            </a:pPr>
            <a:r>
              <a:rPr lang="zh-CN" altLang="en-US" sz="2400" b="1" dirty="0" smtClean="0">
                <a:solidFill>
                  <a:schemeClr val="tx1">
                    <a:lumMod val="75000"/>
                    <a:lumOff val="25000"/>
                  </a:schemeClr>
                </a:solidFill>
              </a:rPr>
              <a:t>        找</a:t>
            </a:r>
            <a:r>
              <a:rPr lang="zh-CN" altLang="en-US" sz="2400" b="1" dirty="0">
                <a:solidFill>
                  <a:schemeClr val="tx1">
                    <a:lumMod val="75000"/>
                    <a:lumOff val="25000"/>
                  </a:schemeClr>
                </a:solidFill>
              </a:rPr>
              <a:t>准时机收尾， 结尾要精心</a:t>
            </a:r>
            <a:r>
              <a:rPr lang="zh-CN" altLang="en-US" sz="2400" b="1" dirty="0" smtClean="0">
                <a:solidFill>
                  <a:schemeClr val="tx1">
                    <a:lumMod val="75000"/>
                    <a:lumOff val="25000"/>
                  </a:schemeClr>
                </a:solidFill>
              </a:rPr>
              <a:t>设计</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smtClean="0">
                <a:solidFill>
                  <a:schemeClr val="tx1">
                    <a:lumMod val="75000"/>
                    <a:lumOff val="25000"/>
                  </a:schemeClr>
                </a:solidFill>
              </a:rPr>
              <a:t>Only </a:t>
            </a:r>
            <a:r>
              <a:rPr lang="en-US" altLang="zh-CN" sz="2400" b="1" dirty="0">
                <a:solidFill>
                  <a:schemeClr val="tx1">
                    <a:lumMod val="75000"/>
                    <a:lumOff val="25000"/>
                  </a:schemeClr>
                </a:solidFill>
              </a:rPr>
              <a:t>then was I aware that we should never underestimate </a:t>
            </a:r>
            <a:r>
              <a:rPr lang="en-US" altLang="zh-CN" sz="2400" b="1" dirty="0">
                <a:solidFill>
                  <a:srgbClr val="C00000"/>
                </a:solidFill>
              </a:rPr>
              <a:t>the power of perseverance and efforts</a:t>
            </a:r>
            <a:r>
              <a:rPr lang="en-US" altLang="zh-CN" sz="2400" b="1" dirty="0" smtClean="0">
                <a:solidFill>
                  <a:schemeClr val="tx1">
                    <a:lumMod val="75000"/>
                    <a:lumOff val="25000"/>
                  </a:schemeClr>
                </a:solidFill>
              </a:rPr>
              <a:t>.</a:t>
            </a:r>
            <a:endParaRPr lang="en-US" altLang="zh-CN" sz="2400" b="1" dirty="0">
              <a:solidFill>
                <a:schemeClr val="tx1">
                  <a:lumMod val="75000"/>
                  <a:lumOff val="25000"/>
                </a:schemeClr>
              </a:solidFill>
            </a:endParaRPr>
          </a:p>
        </p:txBody>
      </p:sp>
      <p:sp>
        <p:nvSpPr>
          <p:cNvPr id="4" name="TextBox 3"/>
          <p:cNvSpPr txBox="1"/>
          <p:nvPr/>
        </p:nvSpPr>
        <p:spPr>
          <a:xfrm>
            <a:off x="262226" y="1423533"/>
            <a:ext cx="605119" cy="609398"/>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1 </a:t>
            </a:r>
            <a:endParaRPr lang="zh-CN" altLang="en-US" sz="2800" b="1" dirty="0" smtClean="0">
              <a:solidFill>
                <a:srgbClr val="C00000"/>
              </a:solidFill>
            </a:endParaRPr>
          </a:p>
        </p:txBody>
      </p:sp>
      <p:sp>
        <p:nvSpPr>
          <p:cNvPr id="6" name="矩形 5"/>
          <p:cNvSpPr/>
          <p:nvPr/>
        </p:nvSpPr>
        <p:spPr>
          <a:xfrm>
            <a:off x="6723538" y="1428933"/>
            <a:ext cx="5271247" cy="5410712"/>
          </a:xfrm>
          <a:prstGeom prst="rect">
            <a:avLst/>
          </a:prstGeom>
          <a:solidFill>
            <a:schemeClr val="accent5">
              <a:lumMod val="20000"/>
              <a:lumOff val="80000"/>
            </a:schemeClr>
          </a:solidFill>
        </p:spPr>
        <p:txBody>
          <a:bodyPr wrap="square">
            <a:spAutoFit/>
          </a:bodyPr>
          <a:lstStyle/>
          <a:p>
            <a:pPr>
              <a:lnSpc>
                <a:spcPct val="120000"/>
              </a:lnSpc>
            </a:pPr>
            <a:r>
              <a:rPr lang="zh-CN" altLang="en-US" sz="2400" b="1" dirty="0" smtClean="0">
                <a:solidFill>
                  <a:schemeClr val="tx1">
                    <a:lumMod val="75000"/>
                    <a:lumOff val="25000"/>
                  </a:schemeClr>
                </a:solidFill>
              </a:rPr>
              <a:t>          适当</a:t>
            </a:r>
            <a:r>
              <a:rPr lang="zh-CN" altLang="en-US" sz="2400" b="1" dirty="0">
                <a:solidFill>
                  <a:schemeClr val="tx1">
                    <a:lumMod val="75000"/>
                    <a:lumOff val="25000"/>
                  </a:schemeClr>
                </a:solidFill>
              </a:rPr>
              <a:t>使用修辞手法（比喻，夸张，无灵</a:t>
            </a:r>
            <a:r>
              <a:rPr lang="zh-CN" altLang="en-US" sz="2400" b="1" dirty="0" smtClean="0">
                <a:solidFill>
                  <a:schemeClr val="tx1">
                    <a:lumMod val="75000"/>
                    <a:lumOff val="25000"/>
                  </a:schemeClr>
                </a:solidFill>
              </a:rPr>
              <a:t>主语等）</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The following several months </a:t>
            </a:r>
            <a:r>
              <a:rPr lang="en-US" altLang="zh-CN" sz="2400" b="1" dirty="0">
                <a:solidFill>
                  <a:srgbClr val="C00000"/>
                </a:solidFill>
              </a:rPr>
              <a:t>witnessed</a:t>
            </a:r>
            <a:r>
              <a:rPr lang="en-US" altLang="zh-CN" sz="2400" b="1" dirty="0">
                <a:solidFill>
                  <a:schemeClr val="tx1">
                    <a:lumMod val="75000"/>
                    <a:lumOff val="25000"/>
                  </a:schemeClr>
                </a:solidFill>
              </a:rPr>
              <a:t> my stiff and clumsy figure turned softer and lighter. </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She offered to transform me, </a:t>
            </a:r>
            <a:r>
              <a:rPr lang="en-US" altLang="zh-CN" sz="2400" b="1" dirty="0">
                <a:solidFill>
                  <a:srgbClr val="C00000"/>
                </a:solidFill>
              </a:rPr>
              <a:t>a stiff wood </a:t>
            </a:r>
            <a:r>
              <a:rPr lang="en-US" altLang="zh-CN" sz="2400" b="1" dirty="0">
                <a:solidFill>
                  <a:schemeClr val="tx1">
                    <a:lumMod val="75000"/>
                    <a:lumOff val="25000"/>
                  </a:schemeClr>
                </a:solidFill>
              </a:rPr>
              <a:t>into </a:t>
            </a:r>
            <a:r>
              <a:rPr lang="en-US" altLang="zh-CN" sz="2400" b="1" dirty="0">
                <a:solidFill>
                  <a:srgbClr val="C00000"/>
                </a:solidFill>
              </a:rPr>
              <a:t>a graceful swan. </a:t>
            </a:r>
            <a:endParaRPr lang="en-US" altLang="zh-CN" sz="2400" b="1" dirty="0">
              <a:solidFill>
                <a:srgbClr val="C00000"/>
              </a:solidFill>
            </a:endParaRPr>
          </a:p>
          <a:p>
            <a:pPr>
              <a:lnSpc>
                <a:spcPct val="120000"/>
              </a:lnSpc>
            </a:pPr>
            <a:r>
              <a:rPr lang="zh-CN" altLang="en-US" sz="2400" b="1" dirty="0" smtClean="0">
                <a:solidFill>
                  <a:schemeClr val="tx1">
                    <a:lumMod val="75000"/>
                    <a:lumOff val="25000"/>
                  </a:schemeClr>
                </a:solidFill>
              </a:rPr>
              <a:t>       长短句</a:t>
            </a:r>
            <a:r>
              <a:rPr lang="zh-CN" altLang="en-US" sz="2400" b="1" dirty="0">
                <a:solidFill>
                  <a:schemeClr val="tx1">
                    <a:lumMod val="75000"/>
                    <a:lumOff val="25000"/>
                  </a:schemeClr>
                </a:solidFill>
              </a:rPr>
              <a:t>（单句和从句）交替使用</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There stood Carrie, the previous princess, her </a:t>
            </a:r>
            <a:r>
              <a:rPr lang="en-US" altLang="zh-CN" sz="2400" b="1" dirty="0" smtClean="0">
                <a:solidFill>
                  <a:schemeClr val="tx1">
                    <a:lumMod val="75000"/>
                    <a:lumOff val="25000"/>
                  </a:schemeClr>
                </a:solidFill>
              </a:rPr>
              <a:t>chaw </a:t>
            </a:r>
            <a:r>
              <a:rPr lang="en-US" altLang="zh-CN" sz="2400" b="1" dirty="0">
                <a:solidFill>
                  <a:schemeClr val="tx1">
                    <a:lumMod val="75000"/>
                    <a:lumOff val="25000"/>
                  </a:schemeClr>
                </a:solidFill>
              </a:rPr>
              <a:t>opening wide and her eyes popping out! What an amusing expression! </a:t>
            </a:r>
            <a:endParaRPr lang="en-US" altLang="zh-CN" sz="2400" b="1" dirty="0">
              <a:solidFill>
                <a:schemeClr val="tx1">
                  <a:lumMod val="75000"/>
                  <a:lumOff val="25000"/>
                </a:schemeClr>
              </a:solidFill>
            </a:endParaRPr>
          </a:p>
        </p:txBody>
      </p:sp>
      <p:sp>
        <p:nvSpPr>
          <p:cNvPr id="8" name="TextBox 7"/>
          <p:cNvSpPr txBox="1"/>
          <p:nvPr/>
        </p:nvSpPr>
        <p:spPr>
          <a:xfrm>
            <a:off x="302567" y="2795277"/>
            <a:ext cx="605119" cy="609398"/>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2 </a:t>
            </a:r>
            <a:endParaRPr lang="zh-CN" altLang="en-US" sz="2800" b="1" dirty="0" smtClean="0">
              <a:solidFill>
                <a:srgbClr val="C00000"/>
              </a:solidFill>
            </a:endParaRPr>
          </a:p>
        </p:txBody>
      </p:sp>
      <p:sp>
        <p:nvSpPr>
          <p:cNvPr id="9" name="TextBox 8"/>
          <p:cNvSpPr txBox="1"/>
          <p:nvPr/>
        </p:nvSpPr>
        <p:spPr>
          <a:xfrm>
            <a:off x="6810943" y="1391190"/>
            <a:ext cx="605119" cy="609398"/>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3 </a:t>
            </a:r>
            <a:endParaRPr lang="zh-CN" altLang="en-US" sz="2800" b="1" dirty="0" smtClean="0">
              <a:solidFill>
                <a:srgbClr val="C00000"/>
              </a:solidFill>
            </a:endParaRPr>
          </a:p>
        </p:txBody>
      </p:sp>
      <p:sp>
        <p:nvSpPr>
          <p:cNvPr id="10" name="TextBox 9"/>
          <p:cNvSpPr txBox="1"/>
          <p:nvPr/>
        </p:nvSpPr>
        <p:spPr>
          <a:xfrm>
            <a:off x="6810943" y="4425185"/>
            <a:ext cx="605119" cy="609398"/>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4 </a:t>
            </a:r>
            <a:endParaRPr lang="zh-CN" altLang="en-US" sz="2800" b="1" dirty="0" smtClean="0">
              <a:solidFill>
                <a:srgbClr val="C00000"/>
              </a:solidFill>
            </a:endParaRPr>
          </a:p>
        </p:txBody>
      </p:sp>
      <p:sp>
        <p:nvSpPr>
          <p:cNvPr id="11" name="TextBox 10"/>
          <p:cNvSpPr txBox="1"/>
          <p:nvPr/>
        </p:nvSpPr>
        <p:spPr>
          <a:xfrm>
            <a:off x="302567" y="4893310"/>
            <a:ext cx="605119" cy="609398"/>
          </a:xfrm>
          <a:prstGeom prst="rect">
            <a:avLst/>
          </a:prstGeom>
          <a:solidFill>
            <a:schemeClr val="accent1">
              <a:lumMod val="60000"/>
              <a:lumOff val="40000"/>
            </a:schemeClr>
          </a:solidFill>
          <a:ln>
            <a:solidFill>
              <a:schemeClr val="accent1"/>
            </a:solidFill>
          </a:ln>
        </p:spPr>
        <p:txBody>
          <a:bodyPr wrap="square" rtlCol="0" anchor="ctr">
            <a:spAutoFit/>
          </a:bodyPr>
          <a:lstStyle/>
          <a:p>
            <a:pPr algn="ctr">
              <a:lnSpc>
                <a:spcPct val="120000"/>
              </a:lnSpc>
            </a:pPr>
            <a:r>
              <a:rPr lang="en-US" altLang="zh-CN" sz="2800" b="1" dirty="0" smtClean="0">
                <a:solidFill>
                  <a:srgbClr val="C00000"/>
                </a:solidFill>
              </a:rPr>
              <a:t>5 </a:t>
            </a:r>
            <a:endParaRPr lang="zh-CN" altLang="en-US" sz="2800" b="1" dirty="0" smtClean="0">
              <a:solidFill>
                <a:srgbClr val="C00000"/>
              </a:solidFill>
            </a:endParaRPr>
          </a:p>
        </p:txBody>
      </p:sp>
      <p:pic>
        <p:nvPicPr>
          <p:cNvPr id="2050"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l="77587"/>
          <a:stretch>
            <a:fillRect/>
          </a:stretch>
        </p:blipFill>
        <p:spPr bwMode="auto">
          <a:xfrm>
            <a:off x="11147615" y="-38468"/>
            <a:ext cx="1336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l="1804" t="77049" r="49431"/>
          <a:stretch>
            <a:fillRect/>
          </a:stretch>
        </p:blipFill>
        <p:spPr bwMode="auto">
          <a:xfrm>
            <a:off x="-280181" y="5598892"/>
            <a:ext cx="2295032" cy="1111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t="27753" r="18649" b="46365"/>
          <a:stretch>
            <a:fillRect/>
          </a:stretch>
        </p:blipFill>
        <p:spPr bwMode="auto">
          <a:xfrm>
            <a:off x="7633725" y="0"/>
            <a:ext cx="4850187" cy="73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1008538" y="2918013"/>
            <a:ext cx="1949823" cy="1653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052484" y="1631577"/>
            <a:ext cx="4643717" cy="3756210"/>
            <a:chOff x="3052482" y="1631577"/>
            <a:chExt cx="4643717" cy="3756210"/>
          </a:xfrm>
        </p:grpSpPr>
        <p:grpSp>
          <p:nvGrpSpPr>
            <p:cNvPr id="27" name="组合 26"/>
            <p:cNvGrpSpPr/>
            <p:nvPr/>
          </p:nvGrpSpPr>
          <p:grpSpPr>
            <a:xfrm>
              <a:off x="3052482" y="1631577"/>
              <a:ext cx="4643717" cy="3007657"/>
              <a:chOff x="3052482" y="1631577"/>
              <a:chExt cx="4643717" cy="3007657"/>
            </a:xfrm>
          </p:grpSpPr>
          <p:sp>
            <p:nvSpPr>
              <p:cNvPr id="2" name="椭圆 1"/>
              <p:cNvSpPr/>
              <p:nvPr/>
            </p:nvSpPr>
            <p:spPr>
              <a:xfrm>
                <a:off x="4047566" y="2353235"/>
                <a:ext cx="2877670" cy="2285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考生典型错误分析</a:t>
                </a:r>
                <a:endParaRPr lang="zh-CN" altLang="en-US" sz="3200" b="1" dirty="0"/>
              </a:p>
            </p:txBody>
          </p:sp>
          <p:cxnSp>
            <p:nvCxnSpPr>
              <p:cNvPr id="9" name="直接连接符 8"/>
              <p:cNvCxnSpPr/>
              <p:nvPr/>
            </p:nvCxnSpPr>
            <p:spPr>
              <a:xfrm>
                <a:off x="5434852" y="1631577"/>
                <a:ext cx="0" cy="7216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52482" y="3671048"/>
                <a:ext cx="99508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701115" y="3635190"/>
                <a:ext cx="995084" cy="0"/>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V="1">
              <a:off x="5448299" y="4572001"/>
              <a:ext cx="0" cy="81578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4365816" y="161365"/>
            <a:ext cx="5313211" cy="6696634"/>
            <a:chOff x="4365809" y="161365"/>
            <a:chExt cx="5313210" cy="6696634"/>
          </a:xfrm>
        </p:grpSpPr>
        <p:grpSp>
          <p:nvGrpSpPr>
            <p:cNvPr id="33" name="组合 32"/>
            <p:cNvGrpSpPr/>
            <p:nvPr/>
          </p:nvGrpSpPr>
          <p:grpSpPr>
            <a:xfrm>
              <a:off x="4365809" y="1304363"/>
              <a:ext cx="3866111" cy="4844949"/>
              <a:chOff x="4365809" y="1304363"/>
              <a:chExt cx="3866111" cy="4844949"/>
            </a:xfrm>
          </p:grpSpPr>
          <p:sp>
            <p:nvSpPr>
              <p:cNvPr id="21" name="弧形 20"/>
              <p:cNvSpPr/>
              <p:nvPr/>
            </p:nvSpPr>
            <p:spPr>
              <a:xfrm>
                <a:off x="4365809" y="1304363"/>
                <a:ext cx="3841378" cy="3509685"/>
              </a:xfrm>
              <a:prstGeom prst="arc">
                <a:avLst>
                  <a:gd name="adj1" fmla="val 16200000"/>
                  <a:gd name="adj2" fmla="val 16237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rot="5105807">
                <a:off x="4604651" y="2522044"/>
                <a:ext cx="3601259" cy="3653278"/>
              </a:xfrm>
              <a:prstGeom prst="arc">
                <a:avLst>
                  <a:gd name="adj1" fmla="val 16200000"/>
                  <a:gd name="adj2" fmla="val 16237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 name="组合 30"/>
            <p:cNvGrpSpPr/>
            <p:nvPr/>
          </p:nvGrpSpPr>
          <p:grpSpPr>
            <a:xfrm>
              <a:off x="4491318" y="161365"/>
              <a:ext cx="5187701" cy="6696634"/>
              <a:chOff x="4491318" y="161365"/>
              <a:chExt cx="5187701" cy="6696634"/>
            </a:xfrm>
          </p:grpSpPr>
          <p:grpSp>
            <p:nvGrpSpPr>
              <p:cNvPr id="29" name="组合 28"/>
              <p:cNvGrpSpPr/>
              <p:nvPr/>
            </p:nvGrpSpPr>
            <p:grpSpPr>
              <a:xfrm>
                <a:off x="4491318" y="161365"/>
                <a:ext cx="5187701" cy="4238066"/>
                <a:chOff x="4491318" y="161365"/>
                <a:chExt cx="5187701" cy="4238066"/>
              </a:xfrm>
            </p:grpSpPr>
            <p:sp>
              <p:nvSpPr>
                <p:cNvPr id="4" name="椭圆 3"/>
                <p:cNvSpPr/>
                <p:nvPr/>
              </p:nvSpPr>
              <p:spPr>
                <a:xfrm>
                  <a:off x="7696199" y="2942665"/>
                  <a:ext cx="1900516" cy="14567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4491318" y="161365"/>
                  <a:ext cx="1913963" cy="1385047"/>
                  <a:chOff x="4491318" y="161365"/>
                  <a:chExt cx="1913963" cy="1385047"/>
                </a:xfrm>
              </p:grpSpPr>
              <p:sp>
                <p:nvSpPr>
                  <p:cNvPr id="3" name="椭圆 2"/>
                  <p:cNvSpPr/>
                  <p:nvPr/>
                </p:nvSpPr>
                <p:spPr>
                  <a:xfrm>
                    <a:off x="4491318" y="161365"/>
                    <a:ext cx="1913963" cy="13850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0"/>
                  <p:cNvSpPr txBox="1"/>
                  <p:nvPr/>
                </p:nvSpPr>
                <p:spPr>
                  <a:xfrm>
                    <a:off x="4579139" y="558223"/>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情节方面</a:t>
                    </a:r>
                    <a:endParaRPr lang="en-US" altLang="zh-CN" sz="3200" b="1" dirty="0">
                      <a:solidFill>
                        <a:srgbClr val="FDFDFD"/>
                      </a:solidFill>
                      <a:latin typeface="微软雅黑" panose="020B0503020204020204" charset="-122"/>
                      <a:ea typeface="微软雅黑" panose="020B0503020204020204" charset="-122"/>
                    </a:endParaRPr>
                  </a:p>
                </p:txBody>
              </p:sp>
            </p:grpSp>
            <p:sp>
              <p:nvSpPr>
                <p:cNvPr id="24" name="TextBox 20"/>
                <p:cNvSpPr txBox="1"/>
                <p:nvPr/>
              </p:nvSpPr>
              <p:spPr>
                <a:xfrm>
                  <a:off x="7852878" y="3378660"/>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内容方面</a:t>
                  </a:r>
                  <a:endParaRPr lang="en-US" altLang="zh-CN" sz="3200" b="1" dirty="0">
                    <a:solidFill>
                      <a:srgbClr val="FDFDFD"/>
                    </a:solidFill>
                    <a:latin typeface="微软雅黑" panose="020B0503020204020204" charset="-122"/>
                    <a:ea typeface="微软雅黑" panose="020B0503020204020204" charset="-122"/>
                  </a:endParaRPr>
                </a:p>
              </p:txBody>
            </p:sp>
          </p:grpSp>
          <p:grpSp>
            <p:nvGrpSpPr>
              <p:cNvPr id="30" name="组合 29"/>
              <p:cNvGrpSpPr/>
              <p:nvPr/>
            </p:nvGrpSpPr>
            <p:grpSpPr>
              <a:xfrm>
                <a:off x="4533901" y="5419164"/>
                <a:ext cx="1871380" cy="1438835"/>
                <a:chOff x="4533901" y="5419164"/>
                <a:chExt cx="1871380" cy="1438835"/>
              </a:xfrm>
            </p:grpSpPr>
            <p:sp>
              <p:nvSpPr>
                <p:cNvPr id="5" name="椭圆 4"/>
                <p:cNvSpPr/>
                <p:nvPr/>
              </p:nvSpPr>
              <p:spPr>
                <a:xfrm>
                  <a:off x="4533901" y="5419164"/>
                  <a:ext cx="1871380" cy="14388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0"/>
                <p:cNvSpPr txBox="1"/>
                <p:nvPr/>
              </p:nvSpPr>
              <p:spPr>
                <a:xfrm>
                  <a:off x="4579140" y="5890668"/>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主题方面</a:t>
                  </a:r>
                  <a:endParaRPr lang="zh-CN" altLang="en-US" sz="3200" b="1" dirty="0">
                    <a:solidFill>
                      <a:srgbClr val="FDFDFD"/>
                    </a:solidFill>
                    <a:latin typeface="微软雅黑" panose="020B0503020204020204" charset="-122"/>
                    <a:ea typeface="微软雅黑" panose="020B0503020204020204" charset="-122"/>
                  </a:endParaRPr>
                </a:p>
              </p:txBody>
            </p:sp>
          </p:grpSp>
        </p:grpSp>
      </p:grpSp>
      <p:sp>
        <p:nvSpPr>
          <p:cNvPr id="26" name="TextBox 20"/>
          <p:cNvSpPr txBox="1"/>
          <p:nvPr/>
        </p:nvSpPr>
        <p:spPr>
          <a:xfrm>
            <a:off x="1070371" y="3452619"/>
            <a:ext cx="1826141" cy="584775"/>
          </a:xfrm>
          <a:prstGeom prst="rect">
            <a:avLst/>
          </a:prstGeom>
          <a:noFill/>
        </p:spPr>
        <p:txBody>
          <a:bodyPr wrap="none" rtlCol="0">
            <a:spAutoFit/>
          </a:bodyPr>
          <a:lstStyle/>
          <a:p>
            <a:r>
              <a:rPr lang="zh-CN" altLang="en-US" sz="3200" b="1" dirty="0">
                <a:solidFill>
                  <a:srgbClr val="FFFF00"/>
                </a:solidFill>
                <a:latin typeface="微软雅黑" panose="020B0503020204020204" charset="-122"/>
                <a:ea typeface="微软雅黑" panose="020B0503020204020204" charset="-122"/>
              </a:rPr>
              <a:t>语言</a:t>
            </a:r>
            <a:r>
              <a:rPr lang="zh-CN" altLang="en-US" sz="3200" b="1" dirty="0" smtClean="0">
                <a:solidFill>
                  <a:srgbClr val="FFFF00"/>
                </a:solidFill>
                <a:latin typeface="微软雅黑" panose="020B0503020204020204" charset="-122"/>
                <a:ea typeface="微软雅黑" panose="020B0503020204020204" charset="-122"/>
              </a:rPr>
              <a:t>方面</a:t>
            </a:r>
            <a:endParaRPr lang="en-US" altLang="zh-CN" sz="3200" b="1" dirty="0">
              <a:solidFill>
                <a:srgbClr val="FFFF00"/>
              </a:solidFill>
              <a:latin typeface="微软雅黑" panose="020B0503020204020204" charset="-122"/>
              <a:ea typeface="微软雅黑" panose="020B0503020204020204" charset="-122"/>
            </a:endParaRPr>
          </a:p>
        </p:txBody>
      </p:sp>
      <p:sp>
        <p:nvSpPr>
          <p:cNvPr id="34" name="剪去对角的矩形 33"/>
          <p:cNvSpPr/>
          <p:nvPr/>
        </p:nvSpPr>
        <p:spPr>
          <a:xfrm>
            <a:off x="395338" y="315421"/>
            <a:ext cx="2657153" cy="1070405"/>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华文隶书" panose="02010800040101010101" pitchFamily="2" charset="-122"/>
                <a:ea typeface="华文隶书" panose="02010800040101010101" pitchFamily="2" charset="-122"/>
              </a:rPr>
              <a:t>考生典型错误分析</a:t>
            </a:r>
            <a:endParaRPr lang="zh-CN" altLang="en-US" sz="2800" b="1" dirty="0">
              <a:solidFill>
                <a:schemeClr val="bg1"/>
              </a:solidFill>
              <a:latin typeface="华文隶书" panose="02010800040101010101" pitchFamily="2" charset="-122"/>
              <a:ea typeface="华文隶书" panose="02010800040101010101" pitchFamily="2" charset="-122"/>
            </a:endParaRPr>
          </a:p>
        </p:txBody>
      </p:sp>
      <p:sp>
        <p:nvSpPr>
          <p:cNvPr id="36" name="剪去对角的矩形 35"/>
          <p:cNvSpPr/>
          <p:nvPr/>
        </p:nvSpPr>
        <p:spPr>
          <a:xfrm>
            <a:off x="118344" y="161366"/>
            <a:ext cx="3431689" cy="1358152"/>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1026" name="Picture 2" descr="写作指导下载 英语 "/>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8750" y1="78148" x2="53333" y2="80370"/>
                        <a14:foregroundMark x1="61111" y1="70741" x2="69167" y2="74259"/>
                        <a14:foregroundMark x1="71667" y1="79815" x2="73472" y2="80370"/>
                        <a14:foregroundMark x1="57222" y1="74815" x2="58194" y2="72778"/>
                        <a14:foregroundMark x1="72083" y1="70185" x2="74583" y2="68889"/>
                        <a14:backgroundMark x1="26667" y1="45370" x2="40972" y2="62593"/>
                        <a14:backgroundMark x1="16667" y1="40926" x2="33611" y2="71481"/>
                        <a14:backgroundMark x1="18194" y1="44444" x2="18611" y2="78704"/>
                        <a14:backgroundMark x1="18611" y1="75185" x2="29583" y2="83519"/>
                        <a14:backgroundMark x1="28333" y1="81111" x2="53056" y2="73333"/>
                        <a14:backgroundMark x1="30694" y1="65926" x2="45417" y2="62037"/>
                        <a14:backgroundMark x1="25972" y1="44259" x2="62222" y2="45370"/>
                        <a14:backgroundMark x1="37778" y1="57778" x2="56389" y2="48519"/>
                        <a14:backgroundMark x1="59583" y1="44259" x2="77778" y2="42593"/>
                        <a14:backgroundMark x1="78333" y1="43519" x2="77917" y2="61852"/>
                        <a14:backgroundMark x1="78194" y1="58333" x2="64583" y2="64630"/>
                        <a14:backgroundMark x1="75972" y1="61296" x2="77361" y2="79259"/>
                        <a14:backgroundMark x1="64028" y1="65926" x2="71250" y2="72963"/>
                        <a14:backgroundMark x1="53472" y1="74074" x2="68194" y2="82963"/>
                      </a14:backgroundRemoval>
                    </a14:imgEffect>
                  </a14:imgLayer>
                </a14:imgProps>
              </a:ext>
              <a:ext uri="{28A0092B-C50C-407E-A947-70E740481C1C}">
                <a14:useLocalDpi xmlns:a14="http://schemas.microsoft.com/office/drawing/2010/main" val="0"/>
              </a:ext>
            </a:extLst>
          </a:blip>
          <a:srcRect l="19543" b="12093"/>
          <a:stretch>
            <a:fillRect/>
          </a:stretch>
        </p:blipFill>
        <p:spPr bwMode="auto">
          <a:xfrm>
            <a:off x="8041350" y="-1778287"/>
            <a:ext cx="5517775" cy="452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56000"/>
                    </a14:imgEffect>
                    <a14:imgEffect>
                      <a14:sharpenSoften amount="72000"/>
                    </a14:imgEffect>
                  </a14:imgLayer>
                </a14:imgProps>
              </a:ext>
              <a:ext uri="{28A0092B-C50C-407E-A947-70E740481C1C}">
                <a14:useLocalDpi xmlns:a14="http://schemas.microsoft.com/office/drawing/2010/main" val="0"/>
              </a:ext>
            </a:extLst>
          </a:blip>
          <a:srcRect l="2112" t="19652" b="21861"/>
          <a:stretch>
            <a:fillRect/>
          </a:stretch>
        </p:blipFill>
        <p:spPr bwMode="auto">
          <a:xfrm>
            <a:off x="257891" y="3965160"/>
            <a:ext cx="8123231" cy="26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3000"/>
                    </a14:imgEffect>
                    <a14:imgEffect>
                      <a14:sharpenSoften amount="67000"/>
                    </a14:imgEffect>
                  </a14:imgLayer>
                </a14:imgProps>
              </a:ext>
              <a:ext uri="{28A0092B-C50C-407E-A947-70E740481C1C}">
                <a14:useLocalDpi xmlns:a14="http://schemas.microsoft.com/office/drawing/2010/main" val="0"/>
              </a:ext>
            </a:extLst>
          </a:blip>
          <a:srcRect l="12837" t="18769" r="9796" b="13791"/>
          <a:stretch>
            <a:fillRect/>
          </a:stretch>
        </p:blipFill>
        <p:spPr bwMode="auto">
          <a:xfrm>
            <a:off x="206747" y="1304365"/>
            <a:ext cx="8281944" cy="257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如何帮学生 磨 出一篇好作文 这里有答案 丨名师微课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35678" y="-348316"/>
            <a:ext cx="2910857" cy="199500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8727833" y="1563810"/>
            <a:ext cx="326883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dirty="0" smtClean="0">
                <a:solidFill>
                  <a:srgbClr val="C00000"/>
                </a:solidFill>
                <a:latin typeface="微软雅黑" panose="020B0503020204020204" charset="-122"/>
                <a:ea typeface="微软雅黑" panose="020B0503020204020204" charset="-122"/>
              </a:rPr>
              <a:t>参加比赛是作者想像成为合唱队成员后的活动，根据第二段段首句，作者通过努力练习成为成员，把第二段的情节提前。部分</a:t>
            </a:r>
            <a:r>
              <a:rPr lang="zh-CN" altLang="en-US" b="1" dirty="0">
                <a:solidFill>
                  <a:srgbClr val="C00000"/>
                </a:solidFill>
                <a:latin typeface="微软雅黑" panose="020B0503020204020204" charset="-122"/>
                <a:ea typeface="微软雅黑" panose="020B0503020204020204" charset="-122"/>
              </a:rPr>
              <a:t>同学未能解读原文中的伏笔</a:t>
            </a:r>
            <a:r>
              <a:rPr lang="zh-CN" altLang="en-US" b="1" dirty="0" smtClean="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没</a:t>
            </a:r>
            <a:r>
              <a:rPr lang="zh-CN" altLang="en-US" b="1" dirty="0" smtClean="0">
                <a:solidFill>
                  <a:srgbClr val="C00000"/>
                </a:solidFill>
                <a:latin typeface="微软雅黑" panose="020B0503020204020204" charset="-122"/>
                <a:ea typeface="微软雅黑" panose="020B0503020204020204" charset="-122"/>
              </a:rPr>
              <a:t>注意与第二段段首衔接，导致</a:t>
            </a:r>
            <a:r>
              <a:rPr lang="zh-CN" altLang="en-US" b="1" dirty="0">
                <a:solidFill>
                  <a:srgbClr val="C00000"/>
                </a:solidFill>
                <a:latin typeface="微软雅黑" panose="020B0503020204020204" charset="-122"/>
                <a:ea typeface="微软雅黑" panose="020B0503020204020204" charset="-122"/>
              </a:rPr>
              <a:t>情节不</a:t>
            </a:r>
            <a:r>
              <a:rPr lang="zh-CN" altLang="en-US" b="1" dirty="0" smtClean="0">
                <a:solidFill>
                  <a:srgbClr val="C00000"/>
                </a:solidFill>
                <a:latin typeface="微软雅黑" panose="020B0503020204020204" charset="-122"/>
                <a:ea typeface="微软雅黑" panose="020B0503020204020204" charset="-122"/>
              </a:rPr>
              <a:t>合理</a:t>
            </a:r>
            <a:r>
              <a:rPr lang="zh-CN" altLang="en-US" b="1" dirty="0">
                <a:solidFill>
                  <a:srgbClr val="C00000"/>
                </a:solidFill>
                <a:latin typeface="微软雅黑" panose="020B0503020204020204" charset="-122"/>
                <a:ea typeface="微软雅黑" panose="020B0503020204020204" charset="-122"/>
              </a:rPr>
              <a:t>。</a:t>
            </a:r>
            <a:endParaRPr lang="zh-CN" altLang="en-US" b="1" dirty="0">
              <a:solidFill>
                <a:srgbClr val="C00000"/>
              </a:solidFill>
              <a:latin typeface="微软雅黑" panose="020B0503020204020204" charset="-122"/>
              <a:ea typeface="微软雅黑" panose="020B0503020204020204" charset="-122"/>
            </a:endParaRPr>
          </a:p>
        </p:txBody>
      </p:sp>
      <p:cxnSp>
        <p:nvCxnSpPr>
          <p:cNvPr id="6" name="直接连接符 5"/>
          <p:cNvCxnSpPr/>
          <p:nvPr/>
        </p:nvCxnSpPr>
        <p:spPr>
          <a:xfrm>
            <a:off x="3709691" y="3289002"/>
            <a:ext cx="4541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4085" y="3580636"/>
            <a:ext cx="7917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57893" y="4915556"/>
            <a:ext cx="7111105" cy="5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65460" y="3833979"/>
            <a:ext cx="4650293" cy="476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412588" y="4681967"/>
            <a:ext cx="2838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8727833" y="4409944"/>
            <a:ext cx="36038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dirty="0" smtClean="0">
                <a:solidFill>
                  <a:srgbClr val="C00000"/>
                </a:solidFill>
                <a:latin typeface="微软雅黑" panose="020B0503020204020204" charset="-122"/>
                <a:ea typeface="微软雅黑" panose="020B0503020204020204" charset="-122"/>
              </a:rPr>
              <a:t>原文作者因为</a:t>
            </a:r>
            <a:r>
              <a:rPr lang="en-US" altLang="zh-CN" b="1" dirty="0" smtClean="0">
                <a:solidFill>
                  <a:srgbClr val="C00000"/>
                </a:solidFill>
                <a:latin typeface="微软雅黑" panose="020B0503020204020204" charset="-122"/>
                <a:ea typeface="微软雅黑" panose="020B0503020204020204" charset="-122"/>
              </a:rPr>
              <a:t>”enhanced  too slowly </a:t>
            </a:r>
            <a:r>
              <a:rPr lang="zh-CN" altLang="en-US" b="1" dirty="0" smtClean="0">
                <a:solidFill>
                  <a:srgbClr val="C00000"/>
                </a:solidFill>
                <a:latin typeface="微软雅黑" panose="020B0503020204020204" charset="-122"/>
                <a:ea typeface="微软雅黑" panose="020B0503020204020204" charset="-122"/>
              </a:rPr>
              <a:t>”</a:t>
            </a:r>
            <a:r>
              <a:rPr lang="en-US" altLang="zh-CN" b="1" dirty="0" smtClean="0">
                <a:solidFill>
                  <a:srgbClr val="C00000"/>
                </a:solidFill>
                <a:latin typeface="微软雅黑" panose="020B0503020204020204" charset="-122"/>
                <a:ea typeface="微软雅黑" panose="020B0503020204020204" charset="-122"/>
              </a:rPr>
              <a:t>I began to give up and canceled this class</a:t>
            </a:r>
            <a:r>
              <a:rPr lang="zh-CN" altLang="en-US" b="1" dirty="0" smtClean="0">
                <a:solidFill>
                  <a:srgbClr val="C00000"/>
                </a:solidFill>
                <a:latin typeface="微软雅黑" panose="020B0503020204020204" charset="-122"/>
                <a:ea typeface="微软雅黑" panose="020B0503020204020204" charset="-122"/>
              </a:rPr>
              <a:t>“</a:t>
            </a:r>
            <a:r>
              <a:rPr lang="en-US" altLang="zh-CN" b="1" dirty="0" smtClean="0">
                <a:solidFill>
                  <a:srgbClr val="C00000"/>
                </a:solidFill>
                <a:latin typeface="微软雅黑" panose="020B0503020204020204" charset="-122"/>
                <a:ea typeface="微软雅黑" panose="020B0503020204020204" charset="-122"/>
              </a:rPr>
              <a:t>,</a:t>
            </a:r>
            <a:endParaRPr lang="en-US" altLang="zh-CN" b="1" dirty="0" smtClean="0">
              <a:solidFill>
                <a:srgbClr val="C00000"/>
              </a:solidFill>
              <a:latin typeface="微软雅黑" panose="020B0503020204020204" charset="-122"/>
              <a:ea typeface="微软雅黑" panose="020B0503020204020204" charset="-122"/>
            </a:endParaRPr>
          </a:p>
          <a:p>
            <a:r>
              <a:rPr lang="zh-CN" altLang="en-US" b="1" dirty="0" smtClean="0">
                <a:solidFill>
                  <a:srgbClr val="C00000"/>
                </a:solidFill>
                <a:latin typeface="微软雅黑" panose="020B0503020204020204" charset="-122"/>
                <a:ea typeface="微软雅黑" panose="020B0503020204020204" charset="-122"/>
              </a:rPr>
              <a:t>不能说很努力却</a:t>
            </a:r>
            <a:r>
              <a:rPr lang="zh-CN" altLang="en-US" b="1" dirty="0">
                <a:solidFill>
                  <a:srgbClr val="C00000"/>
                </a:solidFill>
                <a:latin typeface="微软雅黑" panose="020B0503020204020204" charset="-122"/>
                <a:ea typeface="微软雅黑" panose="020B0503020204020204" charset="-122"/>
              </a:rPr>
              <a:t>被看不起</a:t>
            </a:r>
            <a:r>
              <a:rPr lang="zh-CN" altLang="en-US" b="1" dirty="0" smtClean="0">
                <a:solidFill>
                  <a:srgbClr val="C00000"/>
                </a:solidFill>
                <a:latin typeface="微软雅黑" panose="020B0503020204020204" charset="-122"/>
                <a:ea typeface="微软雅黑" panose="020B0503020204020204" charset="-122"/>
              </a:rPr>
              <a:t>，不根据原文已有元素，</a:t>
            </a:r>
            <a:r>
              <a:rPr lang="zh-CN" altLang="en-US" b="1" dirty="0">
                <a:solidFill>
                  <a:srgbClr val="C00000"/>
                </a:solidFill>
                <a:latin typeface="微软雅黑" panose="020B0503020204020204" charset="-122"/>
                <a:ea typeface="微软雅黑" panose="020B0503020204020204" charset="-122"/>
              </a:rPr>
              <a:t>导致情节不合理。</a:t>
            </a:r>
            <a:endParaRPr lang="zh-CN" altLang="en-US" b="1" dirty="0">
              <a:solidFill>
                <a:srgbClr val="C00000"/>
              </a:solidFill>
              <a:latin typeface="微软雅黑" panose="020B0503020204020204" charset="-122"/>
              <a:ea typeface="微软雅黑" panose="020B0503020204020204" charset="-122"/>
            </a:endParaRPr>
          </a:p>
          <a:p>
            <a:endParaRPr lang="zh-CN" altLang="en-US" b="1" dirty="0">
              <a:solidFill>
                <a:srgbClr val="C00000"/>
              </a:solidFill>
              <a:latin typeface="微软雅黑" panose="020B0503020204020204" charset="-122"/>
              <a:ea typeface="微软雅黑" panose="020B0503020204020204" charset="-122"/>
            </a:endParaRPr>
          </a:p>
        </p:txBody>
      </p:sp>
      <p:sp>
        <p:nvSpPr>
          <p:cNvPr id="25" name="右箭头 24"/>
          <p:cNvSpPr/>
          <p:nvPr/>
        </p:nvSpPr>
        <p:spPr>
          <a:xfrm>
            <a:off x="2944027" y="181024"/>
            <a:ext cx="1849815" cy="8607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备考建议</a:t>
            </a:r>
            <a:endParaRPr lang="zh-CN" altLang="en-US" sz="2400" b="1" dirty="0"/>
          </a:p>
        </p:txBody>
      </p:sp>
      <p:sp>
        <p:nvSpPr>
          <p:cNvPr id="31" name="剪去对角的矩形 30"/>
          <p:cNvSpPr/>
          <p:nvPr/>
        </p:nvSpPr>
        <p:spPr>
          <a:xfrm>
            <a:off x="206755" y="15623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chemeClr val="bg1"/>
                </a:solidFill>
                <a:latin typeface="华文隶书" panose="02010800040101010101" pitchFamily="2" charset="-122"/>
                <a:ea typeface="华文隶书" panose="02010800040101010101" pitchFamily="2" charset="-122"/>
              </a:rPr>
              <a:t>01</a:t>
            </a:r>
            <a:r>
              <a:rPr lang="zh-CN" altLang="en-US" sz="2800" b="1" dirty="0">
                <a:solidFill>
                  <a:schemeClr val="bg1"/>
                </a:solidFill>
                <a:latin typeface="华文隶书" panose="02010800040101010101" pitchFamily="2" charset="-122"/>
                <a:ea typeface="华文隶书" panose="02010800040101010101" pitchFamily="2" charset="-122"/>
              </a:rPr>
              <a:t>情节方面</a:t>
            </a:r>
            <a:endParaRPr lang="en-US" altLang="zh-CN" sz="2800" b="1" dirty="0">
              <a:solidFill>
                <a:schemeClr val="bg1"/>
              </a:solidFill>
              <a:latin typeface="华文隶书" panose="02010800040101010101" pitchFamily="2" charset="-122"/>
              <a:ea typeface="华文隶书" panose="02010800040101010101" pitchFamily="2" charset="-122"/>
            </a:endParaRPr>
          </a:p>
        </p:txBody>
      </p:sp>
      <p:sp>
        <p:nvSpPr>
          <p:cNvPr id="32" name="剪去对角的矩形 31"/>
          <p:cNvSpPr/>
          <p:nvPr/>
        </p:nvSpPr>
        <p:spPr>
          <a:xfrm>
            <a:off x="-21592" y="21849"/>
            <a:ext cx="2845475" cy="105392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8" name="组合 27"/>
          <p:cNvGrpSpPr/>
          <p:nvPr/>
        </p:nvGrpSpPr>
        <p:grpSpPr>
          <a:xfrm>
            <a:off x="4824172" y="107013"/>
            <a:ext cx="5705565" cy="1053929"/>
            <a:chOff x="4824170" y="106999"/>
            <a:chExt cx="5705565" cy="1053929"/>
          </a:xfrm>
        </p:grpSpPr>
        <p:sp>
          <p:nvSpPr>
            <p:cNvPr id="34" name="剪去对角的矩形 33"/>
            <p:cNvSpPr/>
            <p:nvPr/>
          </p:nvSpPr>
          <p:spPr>
            <a:xfrm>
              <a:off x="4824170" y="106999"/>
              <a:ext cx="5705565" cy="1053929"/>
            </a:xfrm>
            <a:prstGeom prst="snip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5" name="剪去对角的矩形 34"/>
            <p:cNvSpPr/>
            <p:nvPr/>
          </p:nvSpPr>
          <p:spPr>
            <a:xfrm>
              <a:off x="5055407" y="256623"/>
              <a:ext cx="5228475" cy="785124"/>
            </a:xfrm>
            <a:prstGeom prst="snip2DiagRect">
              <a:avLst/>
            </a:prstGeom>
            <a:solidFill>
              <a:schemeClr val="accent6">
                <a:lumMod val="40000"/>
                <a:lumOff val="60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C00000"/>
                  </a:solidFill>
                  <a:latin typeface="微软雅黑" panose="020B0503020204020204" charset="-122"/>
                  <a:ea typeface="微软雅黑" panose="020B0503020204020204" charset="-122"/>
                </a:rPr>
                <a:t>领会主题，抓对伏笔点，根据原文已知条件去设计情节解决问题</a:t>
              </a:r>
              <a:endParaRPr lang="en-US" altLang="zh-CN" sz="2400" b="1" dirty="0">
                <a:solidFill>
                  <a:srgbClr val="C00000"/>
                </a:solidFill>
                <a:latin typeface="微软雅黑" panose="020B0503020204020204" charset="-122"/>
                <a:ea typeface="微软雅黑" panose="020B0503020204020204" charset="-122"/>
              </a:endParaRPr>
            </a:p>
          </p:txBody>
        </p:sp>
      </p:grp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43000" contrast="21000"/>
                    </a14:imgEffect>
                    <a14:imgEffect>
                      <a14:sharpenSoften amount="69000"/>
                    </a14:imgEffect>
                  </a14:imgLayer>
                </a14:imgProps>
              </a:ext>
              <a:ext uri="{28A0092B-C50C-407E-A947-70E740481C1C}">
                <a14:useLocalDpi xmlns:a14="http://schemas.microsoft.com/office/drawing/2010/main" val="0"/>
              </a:ext>
            </a:extLst>
          </a:blip>
          <a:srcRect l="2737" r="4995" b="27005"/>
          <a:stretch>
            <a:fillRect/>
          </a:stretch>
        </p:blipFill>
        <p:spPr bwMode="auto">
          <a:xfrm>
            <a:off x="3660373" y="3319267"/>
            <a:ext cx="8342705" cy="327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8000" contrast="26000"/>
                    </a14:imgEffect>
                    <a14:imgEffect>
                      <a14:sharpenSoften amount="58000"/>
                    </a14:imgEffect>
                  </a14:imgLayer>
                </a14:imgProps>
              </a:ext>
              <a:ext uri="{28A0092B-C50C-407E-A947-70E740481C1C}">
                <a14:useLocalDpi xmlns:a14="http://schemas.microsoft.com/office/drawing/2010/main" val="0"/>
              </a:ext>
            </a:extLst>
          </a:blip>
          <a:srcRect l="5992" t="19161" r="3746" b="9541"/>
          <a:stretch>
            <a:fillRect/>
          </a:stretch>
        </p:blipFill>
        <p:spPr bwMode="auto">
          <a:xfrm>
            <a:off x="3660371" y="0"/>
            <a:ext cx="8447519" cy="315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连接符 5"/>
          <p:cNvCxnSpPr/>
          <p:nvPr/>
        </p:nvCxnSpPr>
        <p:spPr>
          <a:xfrm>
            <a:off x="10122057" y="2174539"/>
            <a:ext cx="1931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660363" y="2528060"/>
            <a:ext cx="6017412" cy="1210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剪去对角的矩形 7"/>
          <p:cNvSpPr/>
          <p:nvPr/>
        </p:nvSpPr>
        <p:spPr>
          <a:xfrm>
            <a:off x="381777" y="4583205"/>
            <a:ext cx="2899307" cy="2046192"/>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400" dirty="0" smtClean="0">
                <a:solidFill>
                  <a:srgbClr val="0000FF"/>
                </a:solidFill>
                <a:latin typeface="+mj-ea"/>
                <a:ea typeface="+mj-ea"/>
              </a:rPr>
              <a:t>把握原文人物的身份和性格，言行要符合人物身份，突出人物性格和主旨。</a:t>
            </a:r>
            <a:endParaRPr lang="en-US" altLang="zh-CN" sz="2400" dirty="0" smtClean="0">
              <a:solidFill>
                <a:srgbClr val="0000FF"/>
              </a:solidFill>
              <a:latin typeface="+mj-ea"/>
              <a:ea typeface="+mj-ea"/>
            </a:endParaRPr>
          </a:p>
        </p:txBody>
      </p:sp>
      <p:sp>
        <p:nvSpPr>
          <p:cNvPr id="11" name="剪去对角的矩形 7"/>
          <p:cNvSpPr/>
          <p:nvPr/>
        </p:nvSpPr>
        <p:spPr>
          <a:xfrm>
            <a:off x="194413" y="1104155"/>
            <a:ext cx="3086679" cy="2346358"/>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zh-CN" sz="2400" b="1" dirty="0" smtClean="0">
              <a:solidFill>
                <a:srgbClr val="C00000"/>
              </a:solidFill>
              <a:latin typeface="+mj-ea"/>
              <a:ea typeface="+mj-ea"/>
            </a:endParaRPr>
          </a:p>
          <a:p>
            <a:pPr>
              <a:defRPr/>
            </a:pPr>
            <a:r>
              <a:rPr lang="zh-CN" altLang="en-US" sz="2000" b="1" dirty="0" smtClean="0">
                <a:solidFill>
                  <a:srgbClr val="C00000"/>
                </a:solidFill>
                <a:latin typeface="+mj-ea"/>
                <a:ea typeface="+mj-ea"/>
              </a:rPr>
              <a:t>对话</a:t>
            </a:r>
            <a:r>
              <a:rPr lang="zh-CN" altLang="en-US" sz="2000" b="1" dirty="0">
                <a:solidFill>
                  <a:srgbClr val="C00000"/>
                </a:solidFill>
                <a:latin typeface="+mj-ea"/>
                <a:ea typeface="+mj-ea"/>
              </a:rPr>
              <a:t>较多，详略</a:t>
            </a:r>
            <a:r>
              <a:rPr lang="zh-CN" altLang="en-US" sz="2000" b="1" dirty="0" smtClean="0">
                <a:solidFill>
                  <a:srgbClr val="C00000"/>
                </a:solidFill>
                <a:latin typeface="+mj-ea"/>
                <a:ea typeface="+mj-ea"/>
              </a:rPr>
              <a:t>不当。</a:t>
            </a:r>
            <a:r>
              <a:rPr lang="zh-CN" altLang="en-US" sz="2000" b="1" dirty="0">
                <a:solidFill>
                  <a:srgbClr val="C00000"/>
                </a:solidFill>
                <a:latin typeface="+mj-ea"/>
                <a:ea typeface="+mj-ea"/>
              </a:rPr>
              <a:t>部分同学对话内容生硬，或不符合说话者的身份性格</a:t>
            </a:r>
            <a:r>
              <a:rPr lang="zh-CN" altLang="en-US" sz="2000" b="1" dirty="0" smtClean="0">
                <a:solidFill>
                  <a:srgbClr val="C00000"/>
                </a:solidFill>
                <a:latin typeface="+mj-ea"/>
                <a:ea typeface="+mj-ea"/>
              </a:rPr>
              <a:t>。</a:t>
            </a:r>
            <a:r>
              <a:rPr lang="en-US" altLang="zh-CN" sz="2000" b="1" dirty="0">
                <a:solidFill>
                  <a:srgbClr val="0000FF"/>
                </a:solidFill>
                <a:latin typeface="+mj-ea"/>
                <a:ea typeface="+mj-ea"/>
              </a:rPr>
              <a:t>Carrie</a:t>
            </a:r>
            <a:r>
              <a:rPr lang="zh-CN" altLang="en-US" sz="2000" b="1" dirty="0">
                <a:solidFill>
                  <a:srgbClr val="0000FF"/>
                </a:solidFill>
                <a:latin typeface="+mj-ea"/>
                <a:ea typeface="+mj-ea"/>
              </a:rPr>
              <a:t>和我是四年级的小女孩，不可能说出长辈一样的大道理</a:t>
            </a:r>
            <a:endParaRPr lang="zh-CN" altLang="en-US" sz="2000" b="1" dirty="0">
              <a:solidFill>
                <a:srgbClr val="0000FF"/>
              </a:solidFill>
              <a:latin typeface="+mj-ea"/>
              <a:ea typeface="+mj-ea"/>
            </a:endParaRPr>
          </a:p>
          <a:p>
            <a:pPr lvl="0">
              <a:defRPr/>
            </a:pPr>
            <a:endParaRPr lang="zh-CN" altLang="en-US" sz="2400" b="1" dirty="0">
              <a:solidFill>
                <a:srgbClr val="C00000"/>
              </a:solidFill>
              <a:latin typeface="+mj-ea"/>
              <a:ea typeface="+mj-ea"/>
            </a:endParaRPr>
          </a:p>
        </p:txBody>
      </p:sp>
      <p:cxnSp>
        <p:nvCxnSpPr>
          <p:cNvPr id="14" name="直接连接符 13"/>
          <p:cNvCxnSpPr/>
          <p:nvPr/>
        </p:nvCxnSpPr>
        <p:spPr>
          <a:xfrm>
            <a:off x="9863278" y="4954053"/>
            <a:ext cx="190051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088949" y="5184896"/>
            <a:ext cx="7485531" cy="60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3876720" y="5441591"/>
            <a:ext cx="7728625" cy="60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845866" y="5844985"/>
            <a:ext cx="221876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剪去对角的矩形 23"/>
          <p:cNvSpPr/>
          <p:nvPr/>
        </p:nvSpPr>
        <p:spPr>
          <a:xfrm>
            <a:off x="356751" y="10298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02</a:t>
            </a:r>
            <a:r>
              <a:rPr lang="zh-CN" altLang="en-US" sz="2800" dirty="0" smtClean="0">
                <a:solidFill>
                  <a:schemeClr val="bg1"/>
                </a:solidFill>
                <a:ea typeface="微软雅黑" panose="020B0503020204020204" charset="-122"/>
              </a:rPr>
              <a:t>内容</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25" name="剪去对角的矩形 24"/>
          <p:cNvSpPr/>
          <p:nvPr/>
        </p:nvSpPr>
        <p:spPr>
          <a:xfrm>
            <a:off x="1" y="1"/>
            <a:ext cx="3045867" cy="100852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6" name="下箭头 25"/>
          <p:cNvSpPr/>
          <p:nvPr/>
        </p:nvSpPr>
        <p:spPr>
          <a:xfrm>
            <a:off x="1058569" y="3435570"/>
            <a:ext cx="995083" cy="11558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b="1" dirty="0" smtClean="0">
              <a:solidFill>
                <a:sysClr val="windowText" lastClr="000000"/>
              </a:solidFill>
              <a:latin typeface="+mj-ea"/>
              <a:ea typeface="+mj-ea"/>
            </a:endParaRPr>
          </a:p>
          <a:p>
            <a:pPr lvl="0" algn="ct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备</a:t>
            </a: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考建议</a:t>
            </a:r>
            <a:endParaRPr lang="en-US" altLang="zh-CN" b="1" dirty="0" smtClean="0">
              <a:solidFill>
                <a:sysClr val="windowText" lastClr="000000"/>
              </a:solidFill>
              <a:latin typeface="+mj-ea"/>
              <a:ea typeface="+mj-ea"/>
            </a:endParaRPr>
          </a:p>
          <a:p>
            <a:pPr algn="ctr"/>
            <a:endParaRPr lang="zh-CN" altLang="en-US" b="1" dirty="0"/>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34000" contrast="45000"/>
                    </a14:imgEffect>
                    <a14:imgEffect>
                      <a14:sharpenSoften amount="44000"/>
                    </a14:imgEffect>
                  </a14:imgLayer>
                </a14:imgProps>
              </a:ext>
              <a:ext uri="{28A0092B-C50C-407E-A947-70E740481C1C}">
                <a14:useLocalDpi xmlns:a14="http://schemas.microsoft.com/office/drawing/2010/main" val="0"/>
              </a:ext>
            </a:extLst>
          </a:blip>
          <a:srcRect l="2839" t="10554" b="28849"/>
          <a:stretch>
            <a:fillRect/>
          </a:stretch>
        </p:blipFill>
        <p:spPr bwMode="auto">
          <a:xfrm>
            <a:off x="3535200" y="4071280"/>
            <a:ext cx="8361861" cy="243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4000"/>
                    </a14:imgEffect>
                    <a14:imgEffect>
                      <a14:sharpenSoften amount="63000"/>
                    </a14:imgEffect>
                  </a14:imgLayer>
                </a14:imgProps>
              </a:ext>
              <a:ext uri="{28A0092B-C50C-407E-A947-70E740481C1C}">
                <a14:useLocalDpi xmlns:a14="http://schemas.microsoft.com/office/drawing/2010/main" val="0"/>
              </a:ext>
            </a:extLst>
          </a:blip>
          <a:srcRect l="6468" t="54419" r="3381" b="15489"/>
          <a:stretch>
            <a:fillRect/>
          </a:stretch>
        </p:blipFill>
        <p:spPr bwMode="auto">
          <a:xfrm>
            <a:off x="3574023" y="2075891"/>
            <a:ext cx="8361860" cy="190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34000" contrast="33000"/>
                    </a14:imgEffect>
                    <a14:imgEffect>
                      <a14:sharpenSoften amount="58000"/>
                    </a14:imgEffect>
                  </a14:imgLayer>
                </a14:imgProps>
              </a:ext>
              <a:ext uri="{28A0092B-C50C-407E-A947-70E740481C1C}">
                <a14:useLocalDpi xmlns:a14="http://schemas.microsoft.com/office/drawing/2010/main" val="0"/>
              </a:ext>
            </a:extLst>
          </a:blip>
          <a:srcRect l="3495" t="57626" b="9043"/>
          <a:stretch>
            <a:fillRect/>
          </a:stretch>
        </p:blipFill>
        <p:spPr bwMode="auto">
          <a:xfrm>
            <a:off x="3535208" y="123947"/>
            <a:ext cx="8467209" cy="165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剪去对角的矩形 6"/>
          <p:cNvSpPr/>
          <p:nvPr/>
        </p:nvSpPr>
        <p:spPr>
          <a:xfrm>
            <a:off x="589582" y="12394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03</a:t>
            </a:r>
            <a:r>
              <a:rPr lang="zh-CN" altLang="en-US" sz="2800" dirty="0" smtClean="0">
                <a:solidFill>
                  <a:schemeClr val="bg1"/>
                </a:solidFill>
                <a:ea typeface="微软雅黑" panose="020B0503020204020204" charset="-122"/>
              </a:rPr>
              <a:t>主题</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8" name="剪去对角的矩形 7"/>
          <p:cNvSpPr/>
          <p:nvPr/>
        </p:nvSpPr>
        <p:spPr>
          <a:xfrm>
            <a:off x="283897" y="27893"/>
            <a:ext cx="3045867"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10" name="直接连接符 9"/>
          <p:cNvCxnSpPr/>
          <p:nvPr/>
        </p:nvCxnSpPr>
        <p:spPr>
          <a:xfrm flipV="1">
            <a:off x="7607941" y="1295590"/>
            <a:ext cx="4212027" cy="60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574030" y="1720130"/>
            <a:ext cx="2315327" cy="60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695509" y="3929523"/>
            <a:ext cx="3283515" cy="60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454346" y="6303322"/>
            <a:ext cx="25480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749296" y="6504648"/>
            <a:ext cx="3229728" cy="50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剪去对角的矩形 7"/>
          <p:cNvSpPr/>
          <p:nvPr/>
        </p:nvSpPr>
        <p:spPr>
          <a:xfrm>
            <a:off x="199989" y="4715828"/>
            <a:ext cx="2899307" cy="1637921"/>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b="1" dirty="0" smtClean="0">
                <a:solidFill>
                  <a:srgbClr val="C00000"/>
                </a:solidFill>
                <a:latin typeface="+mj-ea"/>
                <a:ea typeface="+mj-ea"/>
              </a:rPr>
              <a:t>抓住原文的主旨，特别是的一些感悟议论方面的词汇</a:t>
            </a:r>
            <a:endParaRPr lang="zh-CN" altLang="en-US" sz="2400" b="1" dirty="0">
              <a:solidFill>
                <a:srgbClr val="C00000"/>
              </a:solidFill>
              <a:latin typeface="+mj-ea"/>
              <a:ea typeface="+mj-ea"/>
            </a:endParaRPr>
          </a:p>
        </p:txBody>
      </p:sp>
      <p:sp>
        <p:nvSpPr>
          <p:cNvPr id="13" name="下箭头 12"/>
          <p:cNvSpPr/>
          <p:nvPr/>
        </p:nvSpPr>
        <p:spPr>
          <a:xfrm>
            <a:off x="1058569" y="3200403"/>
            <a:ext cx="995083" cy="139102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b="1" dirty="0" smtClean="0">
              <a:solidFill>
                <a:sysClr val="windowText" lastClr="000000"/>
              </a:solidFill>
              <a:latin typeface="+mj-ea"/>
              <a:ea typeface="+mj-ea"/>
            </a:endParaRPr>
          </a:p>
          <a:p>
            <a:pPr lvl="0" algn="ct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备</a:t>
            </a: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考建议</a:t>
            </a:r>
            <a:endParaRPr lang="en-US" altLang="zh-CN" b="1" dirty="0" smtClean="0">
              <a:solidFill>
                <a:sysClr val="windowText" lastClr="000000"/>
              </a:solidFill>
              <a:latin typeface="+mj-ea"/>
              <a:ea typeface="+mj-ea"/>
            </a:endParaRPr>
          </a:p>
          <a:p>
            <a:pPr algn="ctr"/>
            <a:endParaRPr lang="zh-CN" altLang="en-US" b="1" dirty="0"/>
          </a:p>
        </p:txBody>
      </p:sp>
      <p:sp>
        <p:nvSpPr>
          <p:cNvPr id="21" name="剪去对角的矩形 7"/>
          <p:cNvSpPr/>
          <p:nvPr/>
        </p:nvSpPr>
        <p:spPr>
          <a:xfrm>
            <a:off x="257525" y="1325859"/>
            <a:ext cx="2899307" cy="1637921"/>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dirty="0">
                <a:solidFill>
                  <a:srgbClr val="C00000"/>
                </a:solidFill>
                <a:latin typeface="+mj-ea"/>
                <a:ea typeface="+mj-ea"/>
              </a:rPr>
              <a:t>本文的主题：坚持和你努力能克服困难走向成功。而不是爱，友谊和感恩</a:t>
            </a:r>
            <a:r>
              <a:rPr lang="zh-CN" altLang="en-US" sz="2400" dirty="0">
                <a:solidFill>
                  <a:srgbClr val="0000FF"/>
                </a:solidFill>
                <a:latin typeface="+mj-ea"/>
                <a:ea typeface="+mj-ea"/>
              </a:rPr>
              <a:t>。</a:t>
            </a:r>
            <a:endParaRPr lang="zh-CN" altLang="en-US" sz="2400" dirty="0">
              <a:solidFill>
                <a:srgbClr val="0000FF"/>
              </a:solidFill>
              <a:latin typeface="+mj-ea"/>
              <a:ea typeface="+mj-ea"/>
            </a:endParaRPr>
          </a:p>
        </p:txBody>
      </p: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52000"/>
                    </a14:imgEffect>
                    <a14:imgEffect>
                      <a14:sharpenSoften amount="56000"/>
                    </a14:imgEffect>
                  </a14:imgLayer>
                </a14:imgProps>
              </a:ext>
              <a:ext uri="{28A0092B-C50C-407E-A947-70E740481C1C}">
                <a14:useLocalDpi xmlns:a14="http://schemas.microsoft.com/office/drawing/2010/main" val="0"/>
              </a:ext>
            </a:extLst>
          </a:blip>
          <a:srcRect l="21076" t="7214" r="25617" b="9152"/>
          <a:stretch>
            <a:fillRect/>
          </a:stretch>
        </p:blipFill>
        <p:spPr bwMode="auto">
          <a:xfrm rot="5400000">
            <a:off x="6122903" y="754250"/>
            <a:ext cx="4334437" cy="748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5000"/>
                    </a14:imgEffect>
                    <a14:imgEffect>
                      <a14:sharpenSoften amount="65000"/>
                    </a14:imgEffect>
                  </a14:imgLayer>
                </a14:imgProps>
              </a:ext>
              <a:ext uri="{28A0092B-C50C-407E-A947-70E740481C1C}">
                <a14:useLocalDpi xmlns:a14="http://schemas.microsoft.com/office/drawing/2010/main" val="0"/>
              </a:ext>
            </a:extLst>
          </a:blip>
          <a:srcRect l="6986" t="29080" r="1778" b="35913"/>
          <a:stretch>
            <a:fillRect/>
          </a:stretch>
        </p:blipFill>
        <p:spPr bwMode="auto">
          <a:xfrm>
            <a:off x="4558556" y="120016"/>
            <a:ext cx="7463117" cy="190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剪去对角的矩形 3"/>
          <p:cNvSpPr/>
          <p:nvPr/>
        </p:nvSpPr>
        <p:spPr>
          <a:xfrm>
            <a:off x="588677" y="402439"/>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04</a:t>
            </a:r>
            <a:r>
              <a:rPr lang="zh-CN" altLang="en-US" sz="2800" dirty="0" smtClean="0">
                <a:solidFill>
                  <a:schemeClr val="bg1"/>
                </a:solidFill>
                <a:ea typeface="微软雅黑" panose="020B0503020204020204" charset="-122"/>
              </a:rPr>
              <a:t>语言问题</a:t>
            </a:r>
            <a:endParaRPr lang="zh-CN" altLang="en-US" sz="2800" dirty="0">
              <a:solidFill>
                <a:schemeClr val="bg1"/>
              </a:solidFill>
              <a:ea typeface="微软雅黑" panose="020B0503020204020204" charset="-122"/>
            </a:endParaRPr>
          </a:p>
        </p:txBody>
      </p:sp>
      <p:sp>
        <p:nvSpPr>
          <p:cNvPr id="5" name="剪去对角的矩形 4"/>
          <p:cNvSpPr/>
          <p:nvPr/>
        </p:nvSpPr>
        <p:spPr>
          <a:xfrm>
            <a:off x="208321" y="224136"/>
            <a:ext cx="3045867"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9" name="直接连接符 8"/>
          <p:cNvCxnSpPr/>
          <p:nvPr/>
        </p:nvCxnSpPr>
        <p:spPr>
          <a:xfrm>
            <a:off x="6837838" y="618565"/>
            <a:ext cx="894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321497" y="945777"/>
            <a:ext cx="894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6129626" y="1003300"/>
            <a:ext cx="513231" cy="368526"/>
            <a:chOff x="6990228" y="904463"/>
            <a:chExt cx="513231" cy="368526"/>
          </a:xfrm>
        </p:grpSpPr>
        <p:cxnSp>
          <p:nvCxnSpPr>
            <p:cNvPr id="18" name="直接连接符 17"/>
            <p:cNvCxnSpPr/>
            <p:nvPr/>
          </p:nvCxnSpPr>
          <p:spPr>
            <a:xfrm flipV="1">
              <a:off x="6990228" y="904463"/>
              <a:ext cx="294715"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289987" y="904463"/>
              <a:ext cx="213472"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a:off x="10481983" y="129741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7443513" y="1339963"/>
            <a:ext cx="513231" cy="368526"/>
            <a:chOff x="6990228" y="904463"/>
            <a:chExt cx="513231" cy="368526"/>
          </a:xfrm>
        </p:grpSpPr>
        <p:cxnSp>
          <p:nvCxnSpPr>
            <p:cNvPr id="29" name="直接连接符 28"/>
            <p:cNvCxnSpPr/>
            <p:nvPr/>
          </p:nvCxnSpPr>
          <p:spPr>
            <a:xfrm flipV="1">
              <a:off x="6990228" y="904463"/>
              <a:ext cx="294715"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7289987" y="904463"/>
              <a:ext cx="213472"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直接连接符 30"/>
          <p:cNvCxnSpPr/>
          <p:nvPr/>
        </p:nvCxnSpPr>
        <p:spPr>
          <a:xfrm>
            <a:off x="9296400" y="170848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215721" y="2871952"/>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483286" y="3145376"/>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042213" y="3373976"/>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882659" y="4005988"/>
            <a:ext cx="1201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321489" y="4018199"/>
            <a:ext cx="10242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717309" y="4005988"/>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528981" y="420769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829801" y="420769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529485" y="4853152"/>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0260109" y="544482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124013" y="5982705"/>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615085" y="6052022"/>
            <a:ext cx="1362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1017631" y="5982705"/>
            <a:ext cx="757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4809565" y="6291987"/>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850000" y="6690398"/>
            <a:ext cx="918605" cy="1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0663517" y="6662268"/>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142589" y="1528936"/>
            <a:ext cx="4415967" cy="5162698"/>
            <a:chOff x="142588" y="1528936"/>
            <a:chExt cx="4415966" cy="5162698"/>
          </a:xfrm>
        </p:grpSpPr>
        <p:sp>
          <p:nvSpPr>
            <p:cNvPr id="3" name="TextBox 20"/>
            <p:cNvSpPr txBox="1"/>
            <p:nvPr/>
          </p:nvSpPr>
          <p:spPr>
            <a:xfrm>
              <a:off x="208323" y="1596179"/>
              <a:ext cx="4055899" cy="2677656"/>
            </a:xfrm>
            <a:prstGeom prst="rect">
              <a:avLst/>
            </a:prstGeom>
            <a:noFill/>
            <a:ln w="38100">
              <a:noFill/>
            </a:ln>
          </p:spPr>
          <p:txBody>
            <a:bodyPr wrap="square" rtlCol="0">
              <a:spAutoFit/>
            </a:bodyPr>
            <a:lstStyle/>
            <a:p>
              <a:r>
                <a:rPr lang="zh-CN" altLang="en-US" sz="2400" b="1" dirty="0" smtClean="0">
                  <a:solidFill>
                    <a:srgbClr val="0000FF"/>
                  </a:solidFill>
                  <a:latin typeface="华文楷体" panose="02010600040101010101" charset="-122"/>
                  <a:ea typeface="华文楷体" panose="02010600040101010101" charset="-122"/>
                </a:rPr>
                <a:t>最易失分的语言错误</a:t>
              </a:r>
              <a:endParaRPr lang="en-US" altLang="zh-CN" sz="2400" b="1" dirty="0" smtClean="0">
                <a:solidFill>
                  <a:srgbClr val="0000FF"/>
                </a:solidFill>
                <a:latin typeface="华文楷体" panose="02010600040101010101" charset="-122"/>
                <a:ea typeface="华文楷体" panose="02010600040101010101" charset="-122"/>
              </a:endParaRPr>
            </a:p>
            <a:p>
              <a:pPr marL="514350" indent="-514350">
                <a:buAutoNum type="arabicPeriod"/>
              </a:pPr>
              <a:r>
                <a:rPr lang="zh-CN" altLang="en-US" sz="2400" b="1" dirty="0" smtClean="0">
                  <a:solidFill>
                    <a:srgbClr val="0000FF"/>
                  </a:solidFill>
                  <a:latin typeface="华文楷体" panose="02010600040101010101" charset="-122"/>
                  <a:ea typeface="华文楷体" panose="02010600040101010101" charset="-122"/>
                </a:rPr>
                <a:t>语言的准确性不够</a:t>
              </a:r>
              <a:endParaRPr lang="en-US" altLang="zh-CN" sz="2400" b="1" dirty="0" smtClean="0">
                <a:solidFill>
                  <a:srgbClr val="0000FF"/>
                </a:solidFill>
                <a:latin typeface="华文楷体" panose="02010600040101010101" charset="-122"/>
                <a:ea typeface="华文楷体" panose="02010600040101010101" charset="-122"/>
              </a:endParaRPr>
            </a:p>
            <a:p>
              <a:pPr marL="457200" indent="-457200">
                <a:buFont typeface="Arial" panose="020B0604020202020204" pitchFamily="34" charset="0"/>
                <a:buChar char="•"/>
              </a:pPr>
              <a:r>
                <a:rPr lang="zh-CN" altLang="en-US" sz="2400" b="1" dirty="0" smtClean="0">
                  <a:solidFill>
                    <a:srgbClr val="0000FF"/>
                  </a:solidFill>
                  <a:latin typeface="华文楷体" panose="02010600040101010101" charset="-122"/>
                  <a:ea typeface="华文楷体" panose="02010600040101010101" charset="-122"/>
                </a:rPr>
                <a:t>动词形式的错误</a:t>
              </a:r>
              <a:endParaRPr lang="en-US" altLang="zh-CN" sz="2400" b="1" dirty="0" smtClean="0">
                <a:solidFill>
                  <a:srgbClr val="0000FF"/>
                </a:solidFill>
                <a:latin typeface="华文楷体" panose="02010600040101010101" charset="-122"/>
                <a:ea typeface="华文楷体" panose="02010600040101010101" charset="-122"/>
              </a:endParaRPr>
            </a:p>
            <a:p>
              <a:pPr marL="457200" indent="-457200">
                <a:buFont typeface="Arial" panose="020B0604020202020204" pitchFamily="34" charset="0"/>
                <a:buChar char="•"/>
              </a:pPr>
              <a:r>
                <a:rPr lang="zh-CN" altLang="en-US" sz="2400" b="1" dirty="0" smtClean="0">
                  <a:solidFill>
                    <a:srgbClr val="0000FF"/>
                  </a:solidFill>
                  <a:latin typeface="华文楷体" panose="02010600040101010101" charset="-122"/>
                  <a:ea typeface="华文楷体" panose="02010600040101010101" charset="-122"/>
                </a:rPr>
                <a:t>词性的错误</a:t>
              </a:r>
              <a:r>
                <a:rPr lang="zh-CN" altLang="en-US" sz="2400" b="1" dirty="0">
                  <a:solidFill>
                    <a:srgbClr val="0000FF"/>
                  </a:solidFill>
                  <a:latin typeface="华文楷体" panose="02010600040101010101" charset="-122"/>
                  <a:ea typeface="华文楷体" panose="02010600040101010101" charset="-122"/>
                </a:rPr>
                <a:t>；</a:t>
              </a:r>
              <a:r>
                <a:rPr lang="zh-CN" altLang="en-US" sz="2400" b="1" dirty="0" smtClean="0">
                  <a:solidFill>
                    <a:srgbClr val="0000FF"/>
                  </a:solidFill>
                  <a:latin typeface="华文楷体" panose="02010600040101010101" charset="-122"/>
                  <a:ea typeface="华文楷体" panose="02010600040101010101" charset="-122"/>
                </a:rPr>
                <a:t>词的搭配</a:t>
              </a:r>
              <a:endParaRPr lang="en-US" altLang="zh-CN" sz="2400" b="1" dirty="0" smtClean="0">
                <a:solidFill>
                  <a:srgbClr val="0000FF"/>
                </a:solidFill>
                <a:latin typeface="华文楷体" panose="02010600040101010101" charset="-122"/>
                <a:ea typeface="华文楷体" panose="02010600040101010101" charset="-122"/>
              </a:endParaRPr>
            </a:p>
            <a:p>
              <a:pPr marL="457200" indent="-457200">
                <a:buFont typeface="Arial" panose="020B0604020202020204" pitchFamily="34" charset="0"/>
                <a:buChar char="•"/>
              </a:pPr>
              <a:r>
                <a:rPr lang="zh-CN" altLang="en-US" sz="2400" b="1" dirty="0" smtClean="0">
                  <a:solidFill>
                    <a:srgbClr val="0000FF"/>
                  </a:solidFill>
                  <a:latin typeface="华文楷体" panose="02010600040101010101" charset="-122"/>
                  <a:ea typeface="华文楷体" panose="02010600040101010101" charset="-122"/>
                </a:rPr>
                <a:t>基础词汇的拼写错误</a:t>
              </a:r>
              <a:endParaRPr lang="en-US" altLang="zh-CN" sz="2400" b="1" dirty="0" smtClean="0">
                <a:solidFill>
                  <a:srgbClr val="0000FF"/>
                </a:solidFill>
                <a:latin typeface="华文楷体" panose="02010600040101010101" charset="-122"/>
                <a:ea typeface="华文楷体" panose="02010600040101010101" charset="-122"/>
              </a:endParaRPr>
            </a:p>
            <a:p>
              <a:r>
                <a:rPr lang="en-US" altLang="zh-CN" sz="2400" b="1" dirty="0" smtClean="0">
                  <a:solidFill>
                    <a:srgbClr val="0000FF"/>
                  </a:solidFill>
                  <a:latin typeface="华文楷体" panose="02010600040101010101" charset="-122"/>
                  <a:ea typeface="华文楷体" panose="02010600040101010101" charset="-122"/>
                </a:rPr>
                <a:t>2. </a:t>
              </a:r>
              <a:r>
                <a:rPr lang="zh-CN" altLang="en-US" sz="2400" b="1" dirty="0" smtClean="0">
                  <a:solidFill>
                    <a:srgbClr val="0000FF"/>
                  </a:solidFill>
                  <a:latin typeface="华文楷体" panose="02010600040101010101" charset="-122"/>
                  <a:ea typeface="华文楷体" panose="02010600040101010101" charset="-122"/>
                </a:rPr>
                <a:t>语言不地道</a:t>
              </a:r>
              <a:endParaRPr lang="en-US" altLang="zh-CN" sz="2400" b="1" dirty="0" smtClean="0">
                <a:solidFill>
                  <a:srgbClr val="0000FF"/>
                </a:solidFill>
                <a:latin typeface="华文楷体" panose="02010600040101010101" charset="-122"/>
                <a:ea typeface="华文楷体" panose="02010600040101010101" charset="-122"/>
              </a:endParaRPr>
            </a:p>
            <a:p>
              <a:pPr marL="457200" indent="-457200">
                <a:buFont typeface="Arial" panose="020B0604020202020204" pitchFamily="34" charset="0"/>
                <a:buChar char="•"/>
              </a:pPr>
              <a:r>
                <a:rPr lang="zh-CN" altLang="en-US" sz="2400" b="1" dirty="0" smtClean="0">
                  <a:solidFill>
                    <a:srgbClr val="0000FF"/>
                  </a:solidFill>
                  <a:latin typeface="华文楷体" panose="02010600040101010101" charset="-122"/>
                  <a:ea typeface="华文楷体" panose="02010600040101010101" charset="-122"/>
                </a:rPr>
                <a:t>有明显的中式英语的痕迹</a:t>
              </a:r>
              <a:endParaRPr lang="en-US" altLang="zh-CN" sz="2400" b="1" dirty="0" smtClean="0">
                <a:solidFill>
                  <a:srgbClr val="0000FF"/>
                </a:solidFill>
                <a:latin typeface="华文楷体" panose="02010600040101010101" charset="-122"/>
                <a:ea typeface="华文楷体" panose="02010600040101010101" charset="-122"/>
              </a:endParaRPr>
            </a:p>
          </p:txBody>
        </p:sp>
        <p:sp>
          <p:nvSpPr>
            <p:cNvPr id="49" name="圆角矩形 48"/>
            <p:cNvSpPr/>
            <p:nvPr/>
          </p:nvSpPr>
          <p:spPr>
            <a:xfrm>
              <a:off x="142588" y="1528936"/>
              <a:ext cx="4415966" cy="51626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下箭头 36"/>
          <p:cNvSpPr/>
          <p:nvPr/>
        </p:nvSpPr>
        <p:spPr>
          <a:xfrm>
            <a:off x="1563920" y="4239880"/>
            <a:ext cx="995083" cy="9922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b="1" dirty="0" smtClean="0">
              <a:solidFill>
                <a:sysClr val="windowText" lastClr="000000"/>
              </a:solidFill>
              <a:latin typeface="+mj-ea"/>
              <a:ea typeface="+mj-ea"/>
            </a:endParaRPr>
          </a:p>
          <a:p>
            <a:pPr lvl="0" algn="ct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备</a:t>
            </a: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考建议</a:t>
            </a:r>
            <a:endParaRPr lang="en-US" altLang="zh-CN" b="1" dirty="0" smtClean="0">
              <a:solidFill>
                <a:sysClr val="windowText" lastClr="000000"/>
              </a:solidFill>
              <a:latin typeface="+mj-ea"/>
              <a:ea typeface="+mj-ea"/>
            </a:endParaRPr>
          </a:p>
          <a:p>
            <a:pPr algn="ctr"/>
            <a:endParaRPr lang="zh-CN" altLang="en-US" b="1" dirty="0"/>
          </a:p>
        </p:txBody>
      </p:sp>
      <p:sp>
        <p:nvSpPr>
          <p:cNvPr id="2" name="TextBox 1"/>
          <p:cNvSpPr txBox="1"/>
          <p:nvPr/>
        </p:nvSpPr>
        <p:spPr>
          <a:xfrm>
            <a:off x="-19472" y="5249262"/>
            <a:ext cx="4511491" cy="1569660"/>
          </a:xfrm>
          <a:prstGeom prst="rect">
            <a:avLst/>
          </a:prstGeom>
          <a:noFill/>
        </p:spPr>
        <p:txBody>
          <a:bodyPr wrap="square" rtlCol="0">
            <a:spAutoFit/>
          </a:bodyPr>
          <a:lstStyle/>
          <a:p>
            <a:pPr marL="342900" indent="-342900">
              <a:buFont typeface="Arial" panose="020B0604020202020204" pitchFamily="34" charset="0"/>
              <a:buChar char="•"/>
            </a:pPr>
            <a:r>
              <a:rPr lang="zh-CN" altLang="en-US" sz="2400" b="1" dirty="0" smtClean="0">
                <a:solidFill>
                  <a:srgbClr val="FF0000"/>
                </a:solidFill>
              </a:rPr>
              <a:t>写好简单句，夯实语言基础，消除常见的低级错误；</a:t>
            </a:r>
            <a:r>
              <a:rPr lang="zh-CN" altLang="en-US" sz="2400" b="1" dirty="0" smtClean="0">
                <a:solidFill>
                  <a:srgbClr val="7030A0"/>
                </a:solidFill>
              </a:rPr>
              <a:t>先写对</a:t>
            </a:r>
            <a:endParaRPr lang="en-US" altLang="zh-CN" sz="2400" b="1" dirty="0" smtClean="0">
              <a:solidFill>
                <a:srgbClr val="7030A0"/>
              </a:solidFill>
            </a:endParaRPr>
          </a:p>
          <a:p>
            <a:pPr marL="342900" indent="-342900">
              <a:buFont typeface="Arial" panose="020B0604020202020204" pitchFamily="34" charset="0"/>
              <a:buChar char="•"/>
            </a:pPr>
            <a:r>
              <a:rPr lang="zh-CN" altLang="en-US" sz="2400" b="1" dirty="0" smtClean="0">
                <a:solidFill>
                  <a:srgbClr val="FF0000"/>
                </a:solidFill>
              </a:rPr>
              <a:t>适当运用亮眼的词汇、句型。</a:t>
            </a:r>
            <a:r>
              <a:rPr lang="zh-CN" altLang="en-US" sz="2400" b="1" dirty="0" smtClean="0">
                <a:solidFill>
                  <a:srgbClr val="7030A0"/>
                </a:solidFill>
              </a:rPr>
              <a:t>再写好</a:t>
            </a:r>
            <a:endParaRPr lang="en-US" altLang="zh-CN" sz="2400" b="1" dirty="0" smtClean="0">
              <a:solidFill>
                <a:srgbClr val="7030A0"/>
              </a:solidFill>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1000"/>
                                        <p:tgtEl>
                                          <p:spTgt spid="41"/>
                                        </p:tgtEl>
                                      </p:cBhvr>
                                    </p:animEffect>
                                    <p:anim calcmode="lin" valueType="num">
                                      <p:cBhvr>
                                        <p:cTn id="99" dur="1000" fill="hold"/>
                                        <p:tgtEl>
                                          <p:spTgt spid="41"/>
                                        </p:tgtEl>
                                        <p:attrNameLst>
                                          <p:attrName>ppt_x</p:attrName>
                                        </p:attrNameLst>
                                      </p:cBhvr>
                                      <p:tavLst>
                                        <p:tav tm="0">
                                          <p:val>
                                            <p:strVal val="#ppt_x"/>
                                          </p:val>
                                        </p:tav>
                                        <p:tav tm="100000">
                                          <p:val>
                                            <p:strVal val="#ppt_x"/>
                                          </p:val>
                                        </p:tav>
                                      </p:tavLst>
                                    </p:anim>
                                    <p:anim calcmode="lin" valueType="num">
                                      <p:cBhvr>
                                        <p:cTn id="10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1000"/>
                                        <p:tgtEl>
                                          <p:spTgt spid="45"/>
                                        </p:tgtEl>
                                      </p:cBhvr>
                                    </p:animEffect>
                                    <p:anim calcmode="lin" valueType="num">
                                      <p:cBhvr>
                                        <p:cTn id="120" dur="1000" fill="hold"/>
                                        <p:tgtEl>
                                          <p:spTgt spid="45"/>
                                        </p:tgtEl>
                                        <p:attrNameLst>
                                          <p:attrName>ppt_x</p:attrName>
                                        </p:attrNameLst>
                                      </p:cBhvr>
                                      <p:tavLst>
                                        <p:tav tm="0">
                                          <p:val>
                                            <p:strVal val="#ppt_x"/>
                                          </p:val>
                                        </p:tav>
                                        <p:tav tm="100000">
                                          <p:val>
                                            <p:strVal val="#ppt_x"/>
                                          </p:val>
                                        </p:tav>
                                      </p:tavLst>
                                    </p:anim>
                                    <p:anim calcmode="lin" valueType="num">
                                      <p:cBhvr>
                                        <p:cTn id="1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1000"/>
                                        <p:tgtEl>
                                          <p:spTgt spid="46"/>
                                        </p:tgtEl>
                                      </p:cBhvr>
                                    </p:animEffect>
                                    <p:anim calcmode="lin" valueType="num">
                                      <p:cBhvr>
                                        <p:cTn id="127" dur="1000" fill="hold"/>
                                        <p:tgtEl>
                                          <p:spTgt spid="46"/>
                                        </p:tgtEl>
                                        <p:attrNameLst>
                                          <p:attrName>ppt_x</p:attrName>
                                        </p:attrNameLst>
                                      </p:cBhvr>
                                      <p:tavLst>
                                        <p:tav tm="0">
                                          <p:val>
                                            <p:strVal val="#ppt_x"/>
                                          </p:val>
                                        </p:tav>
                                        <p:tav tm="100000">
                                          <p:val>
                                            <p:strVal val="#ppt_x"/>
                                          </p:val>
                                        </p:tav>
                                      </p:tavLst>
                                    </p:anim>
                                    <p:anim calcmode="lin" valueType="num">
                                      <p:cBhvr>
                                        <p:cTn id="12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1000"/>
                                        <p:tgtEl>
                                          <p:spTgt spid="48"/>
                                        </p:tgtEl>
                                      </p:cBhvr>
                                    </p:animEffect>
                                    <p:anim calcmode="lin" valueType="num">
                                      <p:cBhvr>
                                        <p:cTn id="134" dur="1000" fill="hold"/>
                                        <p:tgtEl>
                                          <p:spTgt spid="48"/>
                                        </p:tgtEl>
                                        <p:attrNameLst>
                                          <p:attrName>ppt_x</p:attrName>
                                        </p:attrNameLst>
                                      </p:cBhvr>
                                      <p:tavLst>
                                        <p:tav tm="0">
                                          <p:val>
                                            <p:strVal val="#ppt_x"/>
                                          </p:val>
                                        </p:tav>
                                        <p:tav tm="100000">
                                          <p:val>
                                            <p:strVal val="#ppt_x"/>
                                          </p:val>
                                        </p:tav>
                                      </p:tavLst>
                                    </p:anim>
                                    <p:anim calcmode="lin" valueType="num">
                                      <p:cBhvr>
                                        <p:cTn id="1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1000"/>
                                        <p:tgtEl>
                                          <p:spTgt spid="50"/>
                                        </p:tgtEl>
                                      </p:cBhvr>
                                    </p:animEffect>
                                    <p:anim calcmode="lin" valueType="num">
                                      <p:cBhvr>
                                        <p:cTn id="141" dur="1000" fill="hold"/>
                                        <p:tgtEl>
                                          <p:spTgt spid="50"/>
                                        </p:tgtEl>
                                        <p:attrNameLst>
                                          <p:attrName>ppt_x</p:attrName>
                                        </p:attrNameLst>
                                      </p:cBhvr>
                                      <p:tavLst>
                                        <p:tav tm="0">
                                          <p:val>
                                            <p:strVal val="#ppt_x"/>
                                          </p:val>
                                        </p:tav>
                                        <p:tav tm="100000">
                                          <p:val>
                                            <p:strVal val="#ppt_x"/>
                                          </p:val>
                                        </p:tav>
                                      </p:tavLst>
                                    </p:anim>
                                    <p:anim calcmode="lin" valueType="num">
                                      <p:cBhvr>
                                        <p:cTn id="1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anim calcmode="lin" valueType="num">
                                      <p:cBhvr>
                                        <p:cTn id="148" dur="1000" fill="hold"/>
                                        <p:tgtEl>
                                          <p:spTgt spid="51"/>
                                        </p:tgtEl>
                                        <p:attrNameLst>
                                          <p:attrName>ppt_x</p:attrName>
                                        </p:attrNameLst>
                                      </p:cBhvr>
                                      <p:tavLst>
                                        <p:tav tm="0">
                                          <p:val>
                                            <p:strVal val="#ppt_x"/>
                                          </p:val>
                                        </p:tav>
                                        <p:tav tm="100000">
                                          <p:val>
                                            <p:strVal val="#ppt_x"/>
                                          </p:val>
                                        </p:tav>
                                      </p:tavLst>
                                    </p:anim>
                                    <p:anim calcmode="lin" valueType="num">
                                      <p:cBhvr>
                                        <p:cTn id="14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fade">
                                      <p:cBhvr>
                                        <p:cTn id="154" dur="1000"/>
                                        <p:tgtEl>
                                          <p:spTgt spid="53"/>
                                        </p:tgtEl>
                                      </p:cBhvr>
                                    </p:animEffect>
                                    <p:anim calcmode="lin" valueType="num">
                                      <p:cBhvr>
                                        <p:cTn id="155" dur="1000" fill="hold"/>
                                        <p:tgtEl>
                                          <p:spTgt spid="53"/>
                                        </p:tgtEl>
                                        <p:attrNameLst>
                                          <p:attrName>ppt_x</p:attrName>
                                        </p:attrNameLst>
                                      </p:cBhvr>
                                      <p:tavLst>
                                        <p:tav tm="0">
                                          <p:val>
                                            <p:strVal val="#ppt_x"/>
                                          </p:val>
                                        </p:tav>
                                        <p:tav tm="100000">
                                          <p:val>
                                            <p:strVal val="#ppt_x"/>
                                          </p:val>
                                        </p:tav>
                                      </p:tavLst>
                                    </p:anim>
                                    <p:anim calcmode="lin" valueType="num">
                                      <p:cBhvr>
                                        <p:cTn id="15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barn(inVertical)">
                                      <p:cBhvr>
                                        <p:cTn id="161" dur="500"/>
                                        <p:tgtEl>
                                          <p:spTgt spid="37"/>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
                                        </p:tgtEl>
                                        <p:attrNameLst>
                                          <p:attrName>style.visibility</p:attrName>
                                        </p:attrNameLst>
                                      </p:cBhvr>
                                      <p:to>
                                        <p:strVal val="visible"/>
                                      </p:to>
                                    </p:set>
                                    <p:animEffect transition="in" filter="fade">
                                      <p:cBhvr>
                                        <p:cTn id="166" dur="1000"/>
                                        <p:tgtEl>
                                          <p:spTgt spid="2"/>
                                        </p:tgtEl>
                                      </p:cBhvr>
                                    </p:animEffect>
                                    <p:anim calcmode="lin" valueType="num">
                                      <p:cBhvr>
                                        <p:cTn id="167" dur="1000" fill="hold"/>
                                        <p:tgtEl>
                                          <p:spTgt spid="2"/>
                                        </p:tgtEl>
                                        <p:attrNameLst>
                                          <p:attrName>ppt_x</p:attrName>
                                        </p:attrNameLst>
                                      </p:cBhvr>
                                      <p:tavLst>
                                        <p:tav tm="0">
                                          <p:val>
                                            <p:strVal val="#ppt_x"/>
                                          </p:val>
                                        </p:tav>
                                        <p:tav tm="100000">
                                          <p:val>
                                            <p:strVal val="#ppt_x"/>
                                          </p:val>
                                        </p:tav>
                                      </p:tavLst>
                                    </p:anim>
                                    <p:anim calcmode="lin" valueType="num">
                                      <p:cBhvr>
                                        <p:cTn id="1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73195" y="157014"/>
            <a:ext cx="4809567" cy="1569660"/>
          </a:xfrm>
          <a:prstGeom prst="rect">
            <a:avLst/>
          </a:prstGeom>
        </p:spPr>
        <p:txBody>
          <a:bodyPr wrap="square">
            <a:spAutoFit/>
          </a:bodyPr>
          <a:lstStyle/>
          <a:p>
            <a:r>
              <a:rPr lang="en-US" altLang="zh-CN" sz="2400" b="1" dirty="0">
                <a:solidFill>
                  <a:srgbClr val="0000FF"/>
                </a:solidFill>
                <a:latin typeface="微软雅黑" panose="020B0503020204020204" charset="-122"/>
                <a:ea typeface="微软雅黑" panose="020B0503020204020204" charset="-122"/>
              </a:rPr>
              <a:t>3. </a:t>
            </a:r>
            <a:r>
              <a:rPr lang="zh-CN" altLang="en-US" sz="2400" b="1" dirty="0">
                <a:solidFill>
                  <a:srgbClr val="0000FF"/>
                </a:solidFill>
                <a:latin typeface="微软雅黑" panose="020B0503020204020204" charset="-122"/>
                <a:ea typeface="微软雅黑" panose="020B0503020204020204" charset="-122"/>
              </a:rPr>
              <a:t>与原文的文风不搭</a:t>
            </a:r>
            <a:endParaRPr lang="en-US" altLang="zh-CN" sz="2400" b="1" dirty="0">
              <a:solidFill>
                <a:srgbClr val="0000FF"/>
              </a:solidFill>
              <a:latin typeface="微软雅黑" panose="020B0503020204020204" charset="-122"/>
              <a:ea typeface="微软雅黑" panose="020B0503020204020204" charset="-122"/>
            </a:endParaRPr>
          </a:p>
          <a:p>
            <a:r>
              <a:rPr lang="zh-CN" altLang="en-US" sz="2400" b="1" dirty="0" smtClean="0">
                <a:solidFill>
                  <a:srgbClr val="0000FF"/>
                </a:solidFill>
                <a:latin typeface="微软雅黑" panose="020B0503020204020204" charset="-122"/>
                <a:ea typeface="微软雅黑" panose="020B0503020204020204" charset="-122"/>
              </a:rPr>
              <a:t>     部分考生</a:t>
            </a:r>
            <a:r>
              <a:rPr lang="zh-CN" altLang="en-US" sz="2400" b="1" dirty="0">
                <a:solidFill>
                  <a:srgbClr val="0000FF"/>
                </a:solidFill>
                <a:latin typeface="微软雅黑" panose="020B0503020204020204" charset="-122"/>
                <a:ea typeface="微软雅黑" panose="020B0503020204020204" charset="-122"/>
              </a:rPr>
              <a:t>词汇量</a:t>
            </a:r>
            <a:r>
              <a:rPr lang="zh-CN" altLang="en-US" sz="2400" b="1" dirty="0" smtClean="0">
                <a:solidFill>
                  <a:srgbClr val="0000FF"/>
                </a:solidFill>
                <a:latin typeface="微软雅黑" panose="020B0503020204020204" charset="-122"/>
                <a:ea typeface="微软雅黑" panose="020B0503020204020204" charset="-122"/>
              </a:rPr>
              <a:t>大，过分</a:t>
            </a:r>
            <a:r>
              <a:rPr lang="zh-CN" altLang="en-US" sz="2400" b="1" dirty="0">
                <a:solidFill>
                  <a:srgbClr val="0000FF"/>
                </a:solidFill>
                <a:latin typeface="微软雅黑" panose="020B0503020204020204" charset="-122"/>
                <a:ea typeface="微软雅黑" panose="020B0503020204020204" charset="-122"/>
              </a:rPr>
              <a:t>追求所谓的高级词汇，长句</a:t>
            </a:r>
            <a:r>
              <a:rPr lang="zh-CN" altLang="en-US" sz="2400" b="1" dirty="0" smtClean="0">
                <a:solidFill>
                  <a:srgbClr val="0000FF"/>
                </a:solidFill>
                <a:latin typeface="微软雅黑" panose="020B0503020204020204" charset="-122"/>
                <a:ea typeface="微软雅黑" panose="020B0503020204020204" charset="-122"/>
              </a:rPr>
              <a:t>过度，读起来非常累，有炫耀之嫌。</a:t>
            </a:r>
            <a:endParaRPr lang="zh-CN" altLang="en-US" sz="2400" b="1" dirty="0">
              <a:solidFill>
                <a:srgbClr val="0000FF"/>
              </a:solidFill>
              <a:latin typeface="微软雅黑" panose="020B0503020204020204" charset="-122"/>
              <a:ea typeface="微软雅黑" panose="020B0503020204020204" charset="-122"/>
            </a:endParaRPr>
          </a:p>
        </p:txBody>
      </p:sp>
      <p:sp>
        <p:nvSpPr>
          <p:cNvPr id="3" name="五角星 2"/>
          <p:cNvSpPr/>
          <p:nvPr/>
        </p:nvSpPr>
        <p:spPr>
          <a:xfrm>
            <a:off x="2873195" y="38534"/>
            <a:ext cx="582707" cy="5513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剪去对角的矩形 4"/>
          <p:cNvSpPr/>
          <p:nvPr/>
        </p:nvSpPr>
        <p:spPr>
          <a:xfrm>
            <a:off x="265946" y="181388"/>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04</a:t>
            </a:r>
            <a:r>
              <a:rPr lang="zh-CN" altLang="en-US" sz="2800" dirty="0" smtClean="0">
                <a:solidFill>
                  <a:schemeClr val="bg1"/>
                </a:solidFill>
                <a:ea typeface="微软雅黑" panose="020B0503020204020204" charset="-122"/>
              </a:rPr>
              <a:t>语言</a:t>
            </a:r>
            <a:r>
              <a:rPr lang="zh-CN" altLang="en-US" sz="2800" dirty="0">
                <a:solidFill>
                  <a:schemeClr val="bg1"/>
                </a:solidFill>
                <a:ea typeface="微软雅黑" panose="020B0503020204020204" charset="-122"/>
              </a:rPr>
              <a:t>问题</a:t>
            </a:r>
            <a:endParaRPr lang="zh-CN" altLang="en-US" sz="2800" dirty="0">
              <a:solidFill>
                <a:schemeClr val="bg1"/>
              </a:solidFill>
              <a:ea typeface="微软雅黑" panose="020B0503020204020204" charset="-122"/>
            </a:endParaRPr>
          </a:p>
        </p:txBody>
      </p:sp>
      <p:sp>
        <p:nvSpPr>
          <p:cNvPr id="6" name="剪去对角的矩形 5"/>
          <p:cNvSpPr/>
          <p:nvPr/>
        </p:nvSpPr>
        <p:spPr>
          <a:xfrm>
            <a:off x="1" y="3085"/>
            <a:ext cx="2850775"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矩形 7"/>
          <p:cNvSpPr/>
          <p:nvPr/>
        </p:nvSpPr>
        <p:spPr>
          <a:xfrm>
            <a:off x="154733" y="1726674"/>
            <a:ext cx="11701945" cy="4832092"/>
          </a:xfrm>
          <a:prstGeom prst="rect">
            <a:avLst/>
          </a:prstGeom>
        </p:spPr>
        <p:txBody>
          <a:bodyPr wrap="square">
            <a:spAutoFit/>
          </a:bodyPr>
          <a:lstStyle/>
          <a:p>
            <a:pPr fontAlgn="ctr"/>
            <a:r>
              <a:rPr lang="en-US" altLang="zh-CN" sz="2800" b="1" i="1" dirty="0">
                <a:solidFill>
                  <a:srgbClr val="FF0000"/>
                </a:solidFill>
              </a:rPr>
              <a:t>Within the time, I felt that there’s a strong force striking my pride.</a:t>
            </a:r>
            <a:r>
              <a:rPr lang="en-US" altLang="zh-CN" sz="2800" dirty="0">
                <a:solidFill>
                  <a:srgbClr val="FF0000"/>
                </a:solidFill>
              </a:rPr>
              <a:t> </a:t>
            </a:r>
            <a:r>
              <a:rPr lang="en-US" altLang="zh-CN" sz="2800" dirty="0" smtClean="0"/>
              <a:t>Flushing tomato red, I strode briskly towards Mrs. Smith, pleading her for an opportunity to join in the school choir. With a </a:t>
            </a:r>
            <a:r>
              <a:rPr lang="en-US" altLang="zh-CN" sz="2800" dirty="0" smtClean="0">
                <a:solidFill>
                  <a:srgbClr val="FF0000"/>
                </a:solidFill>
              </a:rPr>
              <a:t>radiant</a:t>
            </a:r>
            <a:r>
              <a:rPr lang="en-US" altLang="zh-CN" sz="2800" dirty="0" smtClean="0"/>
              <a:t> smile, Mrs. Smith nodded in satisfaction and required me to practice every day. The thought of giving up gave way to dogged determination. However, to  start with, I crouched down </a:t>
            </a:r>
            <a:r>
              <a:rPr lang="en-US" altLang="zh-CN" sz="2800" dirty="0" smtClean="0">
                <a:solidFill>
                  <a:srgbClr val="0000FF"/>
                </a:solidFill>
              </a:rPr>
              <a:t>spontaneously</a:t>
            </a:r>
            <a:r>
              <a:rPr lang="en-US" altLang="zh-CN" sz="2800" dirty="0" smtClean="0"/>
              <a:t> in a corner and squeezing my clothes </a:t>
            </a:r>
            <a:r>
              <a:rPr lang="en-US" altLang="zh-CN" sz="2800" dirty="0" smtClean="0">
                <a:solidFill>
                  <a:srgbClr val="0000FF"/>
                </a:solidFill>
              </a:rPr>
              <a:t>simultaneously</a:t>
            </a:r>
            <a:r>
              <a:rPr lang="en-US" altLang="zh-CN" sz="2800" dirty="0" smtClean="0"/>
              <a:t> with a horrible feeling within my mind due to my poor dancing. Seeing this, Mrs. Smith would make way to me and motivated me softly in hope of seeing me promoted. As if magic, never before had I experienced such </a:t>
            </a:r>
            <a:r>
              <a:rPr lang="en-US" altLang="zh-CN" sz="2800" dirty="0" smtClean="0">
                <a:solidFill>
                  <a:srgbClr val="0000FF"/>
                </a:solidFill>
              </a:rPr>
              <a:t>reassuring</a:t>
            </a:r>
            <a:r>
              <a:rPr lang="en-US" altLang="zh-CN" sz="2800" dirty="0" smtClean="0"/>
              <a:t> scene, my anxiety shattered into million pieces and summoned up my courage to plough on.</a:t>
            </a:r>
            <a:endParaRPr lang="en-US" altLang="zh-CN" sz="2800" dirty="0" smtClean="0"/>
          </a:p>
        </p:txBody>
      </p:sp>
      <p:sp>
        <p:nvSpPr>
          <p:cNvPr id="4" name="虚尾箭头 3"/>
          <p:cNvSpPr/>
          <p:nvPr/>
        </p:nvSpPr>
        <p:spPr>
          <a:xfrm>
            <a:off x="8081685" y="753039"/>
            <a:ext cx="645459" cy="391795"/>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727140" y="181388"/>
            <a:ext cx="3464859" cy="1200329"/>
          </a:xfrm>
          <a:prstGeom prst="rect">
            <a:avLst/>
          </a:prstGeom>
          <a:solidFill>
            <a:schemeClr val="bg2">
              <a:lumMod val="75000"/>
            </a:schemeClr>
          </a:solidFill>
        </p:spPr>
        <p:txBody>
          <a:bodyPr wrap="square">
            <a:spAutoFit/>
          </a:bodyPr>
          <a:lstStyle/>
          <a:p>
            <a:r>
              <a:rPr lang="zh-CN" altLang="en-US" sz="2400" b="1" dirty="0" smtClean="0">
                <a:solidFill>
                  <a:srgbClr val="0000FF"/>
                </a:solidFill>
                <a:latin typeface="微软雅黑" panose="020B0503020204020204" charset="-122"/>
                <a:ea typeface="微软雅黑" panose="020B0503020204020204" charset="-122"/>
              </a:rPr>
              <a:t>尽量与</a:t>
            </a:r>
            <a:r>
              <a:rPr lang="zh-CN" altLang="en-US" sz="2400" b="1" dirty="0">
                <a:solidFill>
                  <a:srgbClr val="0000FF"/>
                </a:solidFill>
                <a:latin typeface="微软雅黑" panose="020B0503020204020204" charset="-122"/>
                <a:ea typeface="微软雅黑" panose="020B0503020204020204" charset="-122"/>
              </a:rPr>
              <a:t>原文的</a:t>
            </a:r>
            <a:r>
              <a:rPr lang="zh-CN" altLang="en-US" sz="2400" b="1" dirty="0" smtClean="0">
                <a:solidFill>
                  <a:srgbClr val="0000FF"/>
                </a:solidFill>
                <a:latin typeface="微软雅黑" panose="020B0503020204020204" charset="-122"/>
                <a:ea typeface="微软雅黑" panose="020B0503020204020204" charset="-122"/>
              </a:rPr>
              <a:t>文风一致</a:t>
            </a:r>
            <a:endParaRPr lang="en-US" altLang="zh-CN" sz="2400" b="1" dirty="0">
              <a:solidFill>
                <a:srgbClr val="0000FF"/>
              </a:solidFill>
              <a:latin typeface="微软雅黑" panose="020B0503020204020204" charset="-122"/>
              <a:ea typeface="微软雅黑" panose="020B0503020204020204" charset="-122"/>
            </a:endParaRPr>
          </a:p>
          <a:p>
            <a:r>
              <a:rPr lang="zh-CN" altLang="en-US" sz="2400" b="1" dirty="0" smtClean="0">
                <a:solidFill>
                  <a:srgbClr val="0000FF"/>
                </a:solidFill>
                <a:latin typeface="微软雅黑" panose="020B0503020204020204" charset="-122"/>
                <a:ea typeface="微软雅黑" panose="020B0503020204020204" charset="-122"/>
              </a:rPr>
              <a:t>长短句结合，学会小词大用。</a:t>
            </a:r>
            <a:endParaRPr lang="zh-CN" altLang="en-US" sz="2400" b="1" dirty="0">
              <a:solidFill>
                <a:srgbClr val="0000FF"/>
              </a:solidFill>
              <a:latin typeface="微软雅黑" panose="020B0503020204020204" charset="-122"/>
              <a:ea typeface="微软雅黑" panose="020B0503020204020204" charset="-122"/>
            </a:endParaRPr>
          </a:p>
        </p:txBody>
      </p:sp>
      <p:sp>
        <p:nvSpPr>
          <p:cNvPr id="7" name="右箭头 6"/>
          <p:cNvSpPr/>
          <p:nvPr/>
        </p:nvSpPr>
        <p:spPr>
          <a:xfrm>
            <a:off x="7682762" y="181388"/>
            <a:ext cx="1044378" cy="963447"/>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rPr>
              <a:t>备考建议</a:t>
            </a:r>
            <a:endParaRPr lang="zh-CN" altLang="en-US"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对角的矩形 5"/>
          <p:cNvSpPr/>
          <p:nvPr/>
        </p:nvSpPr>
        <p:spPr>
          <a:xfrm>
            <a:off x="771417" y="935235"/>
            <a:ext cx="6161649" cy="2743200"/>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相似</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a:t>
            </a:r>
            <a:r>
              <a:rPr lang="zh-CN" altLang="en-US" sz="4000" dirty="0">
                <a:solidFill>
                  <a:srgbClr val="FFFFFF"/>
                </a:solidFill>
                <a:latin typeface="Arial" panose="020B0604020202020204"/>
                <a:ea typeface="微软雅黑" panose="020B0503020204020204" charset="-122"/>
              </a:rPr>
              <a:t>成长</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a:t>
            </a: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类续</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写</a:t>
            </a:r>
            <a:endPar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533267" y="808626"/>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098"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22292" b="65700" l="2466" r="96854">
                        <a14:foregroundMark x1="25510" y1="25340" x2="35714" y2="30261"/>
                        <a14:foregroundMark x1="24660" y1="27984" x2="12415" y2="36430"/>
                        <a14:foregroundMark x1="23469" y1="25854" x2="9184" y2="30628"/>
                        <a14:foregroundMark x1="26276" y1="26588" x2="67092" y2="47191"/>
                        <a14:foregroundMark x1="41412" y1="53360" x2="56122" y2="51230"/>
                        <a14:foregroundMark x1="36639" y1="42674" x2="44676" y2="51230"/>
                        <a14:foregroundMark x1="81420" y1="42894" x2="76409" y2="47999"/>
                        <a14:backgroundMark x1="52381" y1="50349" x2="52381" y2="52295"/>
                        <a14:backgroundMark x1="51190" y1="48953" x2="48299" y2="51230"/>
                        <a14:backgroundMark x1="47534" y1="52295" x2="47534" y2="52295"/>
                        <a14:backgroundMark x1="46259" y1="52295" x2="51190" y2="50716"/>
                      </a14:backgroundRemoval>
                    </a14:imgEffect>
                  </a14:imgLayer>
                </a14:imgProps>
              </a:ext>
              <a:ext uri="{28A0092B-C50C-407E-A947-70E740481C1C}">
                <a14:useLocalDpi xmlns:a14="http://schemas.microsoft.com/office/drawing/2010/main" val="0"/>
              </a:ext>
            </a:extLst>
          </a:blip>
          <a:srcRect t="23398" b="35897"/>
          <a:stretch>
            <a:fillRect/>
          </a:stretch>
        </p:blipFill>
        <p:spPr bwMode="auto">
          <a:xfrm>
            <a:off x="6246409" y="526251"/>
            <a:ext cx="3986803" cy="537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 y="209482"/>
            <a:ext cx="12191999" cy="6555641"/>
          </a:xfrm>
          <a:prstGeom prst="rect">
            <a:avLst/>
          </a:prstGeom>
        </p:spPr>
        <p:txBody>
          <a:bodyPr wrap="square">
            <a:spAutoFit/>
          </a:bodyPr>
          <a:lstStyle/>
          <a:p>
            <a:endParaRPr lang="en-US" altLang="zh-CN" sz="2000" dirty="0" smtClean="0"/>
          </a:p>
          <a:p>
            <a:r>
              <a:rPr lang="en-US" altLang="zh-CN" sz="2000" dirty="0" smtClean="0"/>
              <a:t>     “</a:t>
            </a:r>
            <a:r>
              <a:rPr lang="en-US" altLang="zh-CN" sz="2000" dirty="0"/>
              <a:t>What’s wrong with you, dear?" said Granny Bell to a little boy, who sat near a wall at the back of her house. He had a book in his hand, and tears were in his eyes.”</a:t>
            </a:r>
            <a:endParaRPr lang="zh-CN" altLang="zh-CN" sz="2000" dirty="0"/>
          </a:p>
          <a:p>
            <a:r>
              <a:rPr lang="en-US" altLang="zh-CN" sz="2000" dirty="0" smtClean="0"/>
              <a:t>       “</a:t>
            </a:r>
            <a:r>
              <a:rPr lang="en-US" altLang="zh-CN" sz="2000" dirty="0"/>
              <a:t>We have all got a poem called Little Jim to learn," said the boy, whose name was Tom Blair; "and the one who says it best is to get</a:t>
            </a:r>
            <a:r>
              <a:rPr lang="en-US" altLang="zh-CN" sz="2000" u="sng" dirty="0"/>
              <a:t> a prize</a:t>
            </a:r>
            <a:r>
              <a:rPr lang="en-US" altLang="zh-CN" sz="2000" dirty="0"/>
              <a:t> from</a:t>
            </a:r>
            <a:r>
              <a:rPr lang="en-US" altLang="zh-CN" sz="2000" u="sng" dirty="0"/>
              <a:t> the master</a:t>
            </a:r>
            <a:r>
              <a:rPr lang="en-US" altLang="zh-CN" sz="2000" dirty="0"/>
              <a:t>. But I don't think I can learn it."</a:t>
            </a:r>
            <a:endParaRPr lang="zh-CN" altLang="zh-CN" sz="2000" dirty="0"/>
          </a:p>
          <a:p>
            <a:r>
              <a:rPr lang="en-US" altLang="zh-CN" sz="2000" dirty="0"/>
              <a:t> 	“Why not?" said Granny Bell.</a:t>
            </a:r>
            <a:endParaRPr lang="zh-CN" altLang="zh-CN" sz="2000" dirty="0"/>
          </a:p>
          <a:p>
            <a:r>
              <a:rPr lang="en-US" altLang="zh-CN" sz="2000" dirty="0"/>
              <a:t> 	“</a:t>
            </a:r>
            <a:r>
              <a:rPr lang="en-US" altLang="zh-CN" sz="2000" u="sng" dirty="0"/>
              <a:t>The boys</a:t>
            </a:r>
            <a:r>
              <a:rPr lang="en-US" altLang="zh-CN" sz="2000" dirty="0"/>
              <a:t> say that I can't, and that I need not try," said Tom in a sad tone.</a:t>
            </a:r>
            <a:endParaRPr lang="zh-CN" altLang="zh-CN" sz="2000" dirty="0"/>
          </a:p>
          <a:p>
            <a:r>
              <a:rPr lang="en-US" altLang="zh-CN" sz="2000" dirty="0"/>
              <a:t> 	Don't mind what the boys say. Let them see that you can learn it," said his friend.</a:t>
            </a:r>
            <a:endParaRPr lang="zh-CN" altLang="zh-CN" sz="2000" dirty="0"/>
          </a:p>
          <a:p>
            <a:r>
              <a:rPr lang="en-US" altLang="zh-CN" sz="2000" dirty="0"/>
              <a:t> 	“But I don't think I can," said Tom, "it is so long, and some of the words are so hard. I know I need not try for the prize. But I should like to learn the poem as well as I can; for the boys laugh at me, and call me '</a:t>
            </a:r>
            <a:r>
              <a:rPr lang="en-US" altLang="zh-CN" sz="2000" u="sng" dirty="0"/>
              <a:t>Slow Tom</a:t>
            </a:r>
            <a:r>
              <a:rPr lang="en-US" altLang="zh-CN" sz="2000" dirty="0"/>
              <a:t>.'</a:t>
            </a:r>
            <a:endParaRPr lang="zh-CN" altLang="zh-CN" sz="2000" dirty="0"/>
          </a:p>
          <a:p>
            <a:r>
              <a:rPr lang="en-US" altLang="zh-CN" sz="2000" dirty="0"/>
              <a:t> 	“Well, dear," said the dame, in a kind</a:t>
            </a:r>
            <a:r>
              <a:rPr lang="en-US" altLang="zh-CN" sz="2000" u="sng" dirty="0"/>
              <a:t> voice</a:t>
            </a:r>
            <a:r>
              <a:rPr lang="en-US" altLang="zh-CN" sz="2000" dirty="0"/>
              <a:t>, "if you are slow, and can't help it, try to be '</a:t>
            </a:r>
            <a:r>
              <a:rPr lang="en-US" altLang="zh-CN" sz="2000" u="sng" dirty="0"/>
              <a:t>slow and sur</a:t>
            </a:r>
            <a:r>
              <a:rPr lang="en-US" altLang="zh-CN" sz="2000" dirty="0"/>
              <a:t>e,' as they say. Look at</a:t>
            </a:r>
            <a:r>
              <a:rPr lang="en-US" altLang="zh-CN" sz="2000" u="sng" dirty="0"/>
              <a:t> the snail</a:t>
            </a:r>
            <a:r>
              <a:rPr lang="en-US" altLang="zh-CN" sz="2000" dirty="0"/>
              <a:t> on the wall; how slow it is! And yet, if you watch it, you will see it will get to the top in time. So just try to learn a few lines each day, and you may gain the prize in the end. And when you feel like </a:t>
            </a:r>
            <a:r>
              <a:rPr lang="en-US" altLang="zh-CN" sz="2000" u="sng" dirty="0"/>
              <a:t>losing heart</a:t>
            </a:r>
            <a:r>
              <a:rPr lang="en-US" altLang="zh-CN" sz="2000" dirty="0"/>
              <a:t>, think of the snail on the wall."</a:t>
            </a:r>
            <a:endParaRPr lang="zh-CN" altLang="zh-CN" sz="2000" dirty="0"/>
          </a:p>
          <a:p>
            <a:r>
              <a:rPr lang="en-US" altLang="zh-CN" sz="2000" dirty="0"/>
              <a:t> 	When Granny Bell had said this, she went on her way. And Tom thought that (though he could not keep up with the boys) he might run a race with the snail. So he </a:t>
            </a:r>
            <a:r>
              <a:rPr lang="en-US" altLang="zh-CN" sz="2000" u="sng" dirty="0"/>
              <a:t>determined</a:t>
            </a:r>
            <a:r>
              <a:rPr lang="en-US" altLang="zh-CN" sz="2000" dirty="0"/>
              <a:t> to try to learn his task, by the time the snail got to the top of the wall.</a:t>
            </a:r>
            <a:endParaRPr lang="zh-CN" altLang="zh-CN" sz="2000" dirty="0"/>
          </a:p>
          <a:p>
            <a:r>
              <a:rPr lang="en-US" altLang="zh-CN" sz="2000" dirty="0" smtClean="0"/>
              <a:t>Paragraph 1:At </a:t>
            </a:r>
            <a:r>
              <a:rPr lang="en-US" altLang="zh-CN" sz="2000" dirty="0"/>
              <a:t>last, the day came on which the master was to give the prize, and after he called up five or six boys to repeat the poem, it came to Tom's turn. ____________________</a:t>
            </a:r>
            <a:endParaRPr lang="zh-CN" altLang="zh-CN" sz="2000" dirty="0"/>
          </a:p>
          <a:p>
            <a:r>
              <a:rPr lang="en-US" altLang="zh-CN" sz="2000" dirty="0"/>
              <a:t>Paragraph 2</a:t>
            </a:r>
            <a:r>
              <a:rPr lang="en-US" altLang="zh-CN" sz="2000" dirty="0" smtClean="0"/>
              <a:t>:“</a:t>
            </a:r>
            <a:r>
              <a:rPr lang="en-US" altLang="zh-CN" sz="2000" dirty="0"/>
              <a:t>Well done. Tom. Well done. Tell us how you made it!” said the master with great joy. _____</a:t>
            </a:r>
            <a:endParaRPr lang="zh-CN" altLang="zh-CN" sz="2000" dirty="0"/>
          </a:p>
        </p:txBody>
      </p:sp>
      <p:sp>
        <p:nvSpPr>
          <p:cNvPr id="3" name="文本框 10"/>
          <p:cNvSpPr txBox="1"/>
          <p:nvPr/>
        </p:nvSpPr>
        <p:spPr>
          <a:xfrm>
            <a:off x="0" y="0"/>
            <a:ext cx="2145024" cy="523220"/>
          </a:xfrm>
          <a:prstGeom prst="rect">
            <a:avLst/>
          </a:prstGeom>
          <a:solidFill>
            <a:srgbClr val="FBC64C"/>
          </a:solidFill>
        </p:spPr>
        <p:txBody>
          <a:bodyPr wrap="square">
            <a:spAutoFit/>
          </a:bodyPr>
          <a:lstStyle/>
          <a:p>
            <a:r>
              <a:rPr lang="zh-CN" altLang="en-US" sz="2800" dirty="0" smtClean="0"/>
              <a:t>成长类型</a:t>
            </a:r>
            <a:endParaRPr lang="zh-CN" altLang="en-US" sz="2800" dirty="0"/>
          </a:p>
        </p:txBody>
      </p:sp>
      <p:sp>
        <p:nvSpPr>
          <p:cNvPr id="4" name="矩形 3"/>
          <p:cNvSpPr/>
          <p:nvPr/>
        </p:nvSpPr>
        <p:spPr>
          <a:xfrm>
            <a:off x="115418" y="4570977"/>
            <a:ext cx="6609481"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673753" y="5113150"/>
            <a:ext cx="3715475"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3420152" y="6420996"/>
            <a:ext cx="4091821"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4226" y="151192"/>
            <a:ext cx="11943567" cy="5632311"/>
          </a:xfrm>
          <a:prstGeom prst="rect">
            <a:avLst/>
          </a:prstGeom>
          <a:noFill/>
        </p:spPr>
        <p:txBody>
          <a:bodyPr wrap="square">
            <a:spAutoFit/>
          </a:bodyPr>
          <a:lstStyle/>
          <a:p>
            <a:r>
              <a:rPr lang="zh-CN" altLang="zh-CN" sz="2400" dirty="0"/>
              <a:t>参考答案</a:t>
            </a:r>
            <a:r>
              <a:rPr lang="en-US" altLang="zh-CN" sz="2400" dirty="0"/>
              <a:t>:</a:t>
            </a:r>
            <a:endParaRPr lang="zh-CN" altLang="zh-CN" sz="2400" dirty="0"/>
          </a:p>
          <a:p>
            <a:r>
              <a:rPr lang="en-US" altLang="zh-CN" sz="2400" dirty="0" smtClean="0">
                <a:solidFill>
                  <a:srgbClr val="C00000"/>
                </a:solidFill>
              </a:rPr>
              <a:t>      At </a:t>
            </a:r>
            <a:r>
              <a:rPr lang="en-US" altLang="zh-CN" sz="2400" dirty="0">
                <a:solidFill>
                  <a:srgbClr val="C00000"/>
                </a:solidFill>
              </a:rPr>
              <a:t>last, the day came on which the master was to give the prize, and after he called up five or six boys to repeat the poem, it came to Tom's turn</a:t>
            </a:r>
            <a:r>
              <a:rPr lang="en-US" altLang="zh-CN" sz="2400" dirty="0"/>
              <a:t>. His heart was beating wildly. He was even tripped by a chair on his way to the front and nearly fell to the ground. Ignoring all those noises, he took a deep breath, filling his lungs with courage and confidence. The moment Tom opened his mouth and let words pour out in incredible fluency, he sank into his own world. Not until he finished the task did he notice </a:t>
            </a:r>
            <a:r>
              <a:rPr lang="en-US" altLang="zh-CN" sz="2400" u="sng" dirty="0"/>
              <a:t>the boys</a:t>
            </a:r>
            <a:r>
              <a:rPr lang="en-US" altLang="zh-CN" sz="2400" dirty="0"/>
              <a:t> who once laughed at him and called him “slow Tom” gazing at him with their mouths open.</a:t>
            </a:r>
            <a:endParaRPr lang="zh-CN" altLang="zh-CN" sz="2400" dirty="0"/>
          </a:p>
          <a:p>
            <a:r>
              <a:rPr lang="en-US" altLang="zh-CN" sz="2400" dirty="0" smtClean="0">
                <a:solidFill>
                  <a:srgbClr val="C00000"/>
                </a:solidFill>
              </a:rPr>
              <a:t>     “</a:t>
            </a:r>
            <a:r>
              <a:rPr lang="en-US" altLang="zh-CN" sz="2400" dirty="0">
                <a:solidFill>
                  <a:srgbClr val="C00000"/>
                </a:solidFill>
              </a:rPr>
              <a:t>Well done. Tom. Well done. Tell us how you made it!” said the master with great joy. </a:t>
            </a:r>
            <a:r>
              <a:rPr lang="en-US" altLang="zh-CN" sz="2400" dirty="0"/>
              <a:t>“Please, sir, it was </a:t>
            </a:r>
            <a:r>
              <a:rPr lang="en-US" altLang="zh-CN" sz="2400" u="sng" dirty="0"/>
              <a:t>the snail</a:t>
            </a:r>
            <a:r>
              <a:rPr lang="en-US" altLang="zh-CN" sz="2400" dirty="0"/>
              <a:t> on the wall that taught me how to do it," So Tom shared the competition he engaged against the snail and how the determination helped him in days looking up the words and struggling to make his pronunciation right. Overwhelmed by his persistence and courage the boy exhibited, </a:t>
            </a:r>
            <a:r>
              <a:rPr lang="en-US" altLang="zh-CN" sz="2400" u="sng" dirty="0"/>
              <a:t>the master</a:t>
            </a:r>
            <a:r>
              <a:rPr lang="en-US" altLang="zh-CN" sz="2400" dirty="0"/>
              <a:t> announced </a:t>
            </a:r>
            <a:r>
              <a:rPr lang="en-US" altLang="zh-CN" sz="2400" u="sng" dirty="0"/>
              <a:t>the prize</a:t>
            </a:r>
            <a:r>
              <a:rPr lang="en-US" altLang="zh-CN" sz="2400" dirty="0"/>
              <a:t> should go to Tom, not only as a reward for his wonderful performance, but also as a recognition for his belief in “</a:t>
            </a:r>
            <a:r>
              <a:rPr lang="en-US" altLang="zh-CN" sz="2400" u="sng" dirty="0"/>
              <a:t>slow and sure</a:t>
            </a:r>
            <a:r>
              <a:rPr lang="en-US" altLang="zh-CN" sz="2400" dirty="0"/>
              <a:t>” attitude.</a:t>
            </a:r>
            <a:endParaRPr lang="zh-CN" altLang="zh-CN" sz="2400" dirty="0"/>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剪去对角的矩形 7"/>
          <p:cNvSpPr/>
          <p:nvPr/>
        </p:nvSpPr>
        <p:spPr>
          <a:xfrm>
            <a:off x="936338" y="1586753"/>
            <a:ext cx="6161649" cy="2164976"/>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tx1"/>
                </a:solidFill>
              </a:rPr>
              <a:t>解读文本提炼主旨</a:t>
            </a:r>
            <a:endParaRPr lang="zh-CN" altLang="en-US" sz="4000" dirty="0">
              <a:solidFill>
                <a:schemeClr val="tx1"/>
              </a:solidFill>
            </a:endParaRPr>
          </a:p>
        </p:txBody>
      </p:sp>
      <p:sp>
        <p:nvSpPr>
          <p:cNvPr id="10" name="剪去对角的矩形 9"/>
          <p:cNvSpPr/>
          <p:nvPr/>
        </p:nvSpPr>
        <p:spPr>
          <a:xfrm>
            <a:off x="542019" y="1164308"/>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2018江苏高考满分作文范文"/>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7714237" y="3190091"/>
            <a:ext cx="4477763" cy="3641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风车"/>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0565861">
            <a:off x="7939800" y="716407"/>
            <a:ext cx="3701279" cy="255505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改变,就发生在这些瞬间"/>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04" b="98589" l="6452" r="95161">
                        <a14:foregroundMark x1="60685" y1="13051" x2="65524" y2="15168"/>
                        <a14:foregroundMark x1="77218" y1="56966" x2="78629" y2="58377"/>
                        <a14:foregroundMark x1="77218" y1="57672" x2="74194" y2="59612"/>
                      </a14:backgroundRemoval>
                    </a14:imgEffect>
                  </a14:imgLayer>
                </a14:imgProps>
              </a:ext>
              <a:ext uri="{28A0092B-C50C-407E-A947-70E740481C1C}">
                <a14:useLocalDpi xmlns:a14="http://schemas.microsoft.com/office/drawing/2010/main" val="0"/>
              </a:ext>
            </a:extLst>
          </a:blip>
          <a:srcRect/>
          <a:stretch>
            <a:fillRect/>
          </a:stretch>
        </p:blipFill>
        <p:spPr bwMode="auto">
          <a:xfrm>
            <a:off x="-161364" y="2649071"/>
            <a:ext cx="3519619" cy="434285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028429" y="4109630"/>
            <a:ext cx="6963683" cy="1569660"/>
          </a:xfrm>
          <a:prstGeom prst="rect">
            <a:avLst/>
          </a:prstGeom>
          <a:noFill/>
        </p:spPr>
        <p:txBody>
          <a:bodyPr wrap="square" lIns="91440" tIns="45720" rIns="91440" bIns="45720">
            <a:spAutoFit/>
          </a:bodyPr>
          <a:lstStyle/>
          <a:p>
            <a:pPr algn="ctr"/>
            <a:r>
              <a:rPr lang="en-US" altLang="zh-CN" sz="9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Brush Script MT" panose="03060802040406070304" pitchFamily="66" charset="0"/>
              </a:rPr>
              <a:t>Thank you! </a:t>
            </a:r>
            <a:endParaRPr lang="zh-CN" altLang="en-US" sz="9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Brush Script MT" panose="03060802040406070304" pitchFamily="66" charset="0"/>
            </a:endParaRPr>
          </a:p>
        </p:txBody>
      </p:sp>
      <p:sp>
        <p:nvSpPr>
          <p:cNvPr id="10" name="矩形 9"/>
          <p:cNvSpPr/>
          <p:nvPr/>
        </p:nvSpPr>
        <p:spPr>
          <a:xfrm>
            <a:off x="2686355" y="900481"/>
            <a:ext cx="8488152" cy="2554545"/>
          </a:xfrm>
          <a:prstGeom prst="rect">
            <a:avLst/>
          </a:prstGeom>
          <a:noFill/>
        </p:spPr>
        <p:txBody>
          <a:bodyPr wrap="square" lIns="91440" tIns="45720" rIns="91440" bIns="45720">
            <a:spAutoFit/>
          </a:bodyPr>
          <a:lstStyle/>
          <a:p>
            <a:pPr algn="ctr"/>
            <a:r>
              <a:rPr lang="en-US" altLang="zh-CN" sz="8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Brush Script MT" panose="03060802040406070304" pitchFamily="66" charset="0"/>
              </a:rPr>
              <a:t>With perseverance and efforts, you can make it! </a:t>
            </a:r>
            <a:endParaRPr lang="zh-CN" altLang="en-US"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Brush Script MT" panose="030608020404060703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0" y="271630"/>
            <a:ext cx="12192000" cy="6463308"/>
          </a:xfrm>
          <a:prstGeom prst="rect">
            <a:avLst/>
          </a:prstGeom>
        </p:spPr>
        <p:txBody>
          <a:bodyPr wrap="square">
            <a:spAutoFit/>
          </a:bodyPr>
          <a:lstStyle/>
          <a:p>
            <a:r>
              <a:rPr lang="zh-CN" altLang="zh-CN" dirty="0"/>
              <a:t>阅读下面短文，根据所给情节进行续写，使之构成一个完整的故事</a:t>
            </a:r>
            <a:endParaRPr lang="zh-CN" altLang="zh-CN" dirty="0"/>
          </a:p>
          <a:p>
            <a:r>
              <a:rPr lang="en-US" altLang="zh-CN" dirty="0" smtClean="0"/>
              <a:t>      Looking </a:t>
            </a:r>
            <a:r>
              <a:rPr lang="en-US" altLang="zh-CN" dirty="0"/>
              <a:t>back at my life,</a:t>
            </a:r>
            <a:r>
              <a:rPr lang="en-US" altLang="zh-CN" u="sng" dirty="0"/>
              <a:t> I </a:t>
            </a:r>
            <a:r>
              <a:rPr lang="en-US" altLang="zh-CN" dirty="0"/>
              <a:t>found that the most important event occurred when I was in 4</a:t>
            </a:r>
            <a:r>
              <a:rPr lang="en-US" altLang="zh-CN" baseline="30000" dirty="0"/>
              <a:t>th</a:t>
            </a:r>
            <a:r>
              <a:rPr lang="en-US" altLang="zh-CN" dirty="0"/>
              <a:t> grade.</a:t>
            </a:r>
            <a:endParaRPr lang="zh-CN" altLang="zh-CN" dirty="0"/>
          </a:p>
          <a:p>
            <a:r>
              <a:rPr lang="en-US" altLang="zh-CN" dirty="0" smtClean="0"/>
              <a:t>      From </a:t>
            </a:r>
            <a:r>
              <a:rPr lang="en-US" altLang="zh-CN" dirty="0"/>
              <a:t>the beginning of the semester, I started learning </a:t>
            </a:r>
            <a:r>
              <a:rPr lang="en-US" altLang="zh-CN" u="sng" dirty="0"/>
              <a:t>dancing</a:t>
            </a:r>
            <a:r>
              <a:rPr lang="en-US" altLang="zh-CN" dirty="0"/>
              <a:t> every Saturday, but I didn't do well in the first few months. </a:t>
            </a:r>
            <a:r>
              <a:rPr lang="en-US" altLang="zh-CN" u="sng" dirty="0"/>
              <a:t>Mrs. Smith</a:t>
            </a:r>
            <a:r>
              <a:rPr lang="en-US" altLang="zh-CN" dirty="0"/>
              <a:t>, my dancing teacher, also my music teacher in my school, kept teaching me and helped me with every movement But it always enhanced too slowly. I began to </a:t>
            </a:r>
            <a:r>
              <a:rPr lang="en-US" altLang="zh-CN" u="sng" dirty="0"/>
              <a:t>give up</a:t>
            </a:r>
            <a:r>
              <a:rPr lang="en-US" altLang="zh-CN" dirty="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a:p>
          <a:p>
            <a:r>
              <a:rPr lang="en-US" altLang="zh-CN" dirty="0" smtClean="0"/>
              <a:t>     We </a:t>
            </a:r>
            <a:r>
              <a:rPr lang="en-US" altLang="zh-CN" dirty="0"/>
              <a:t>had a free class after singing. We just sat on our chairs and talked to each other. And Mrs. Smith started to talk about </a:t>
            </a:r>
            <a:r>
              <a:rPr lang="en-US" altLang="zh-CN" u="sng" dirty="0"/>
              <a:t>the school choir</a:t>
            </a:r>
            <a:r>
              <a:rPr lang="en-US" altLang="zh-CN" dirty="0"/>
              <a:t> that she led very well.</a:t>
            </a:r>
            <a:endParaRPr lang="zh-CN" altLang="zh-CN" dirty="0"/>
          </a:p>
          <a:p>
            <a:r>
              <a:rPr lang="en-US" altLang="zh-CN" dirty="0" smtClean="0"/>
              <a:t>      I've </a:t>
            </a:r>
            <a:r>
              <a:rPr lang="en-US" altLang="zh-CN" dirty="0"/>
              <a:t>seen some members before, who are excellent and graceful. I was </a:t>
            </a:r>
            <a:r>
              <a:rPr lang="en-US" altLang="zh-CN" u="sng" dirty="0"/>
              <a:t>imagining</a:t>
            </a:r>
            <a:r>
              <a:rPr lang="en-US" altLang="zh-CN" dirty="0"/>
              <a:t> if one day I </a:t>
            </a:r>
            <a:r>
              <a:rPr lang="en-US" altLang="zh-CN" u="sng" dirty="0"/>
              <a:t>join in</a:t>
            </a:r>
            <a:r>
              <a:rPr lang="en-US" altLang="zh-CN" dirty="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a:t>hard-working</a:t>
            </a:r>
            <a:r>
              <a:rPr lang="en-US" altLang="zh-CN" dirty="0"/>
              <a:t> and tough. </a:t>
            </a:r>
            <a:endParaRPr lang="en-US" altLang="zh-CN" dirty="0" smtClean="0"/>
          </a:p>
          <a:p>
            <a:r>
              <a:rPr lang="en-US" altLang="zh-CN" dirty="0" smtClean="0"/>
              <a:t>I </a:t>
            </a:r>
            <a:r>
              <a:rPr lang="en-US" altLang="zh-CN" dirty="0"/>
              <a:t>hope she could rejoin in my class and</a:t>
            </a:r>
            <a:r>
              <a:rPr lang="en-US" altLang="zh-CN" u="sng" dirty="0"/>
              <a:t> practice</a:t>
            </a:r>
            <a:r>
              <a:rPr lang="en-US" altLang="zh-CN" dirty="0"/>
              <a:t> more to be a member of the school choir."</a:t>
            </a:r>
            <a:endParaRPr lang="zh-CN" altLang="zh-CN" dirty="0"/>
          </a:p>
          <a:p>
            <a:r>
              <a:rPr lang="en-US" altLang="zh-CN" dirty="0" smtClean="0"/>
              <a:t>      Everyone </a:t>
            </a:r>
            <a:r>
              <a:rPr lang="en-US" altLang="zh-CN" dirty="0"/>
              <a:t>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a:t> Carrie</a:t>
            </a:r>
            <a:r>
              <a:rPr lang="en-US" altLang="zh-CN" dirty="0"/>
              <a:t>, who is a piano player and also recommended to join the school choir. She faced me, and said to her friends: "Do you think she really can join the school choir? It's unbelievable!” Her friends threw her a faint smile. I didn't even react for this brief moment, and they left</a:t>
            </a:r>
            <a:r>
              <a:rPr lang="en-US" altLang="zh-CN" dirty="0" smtClean="0"/>
              <a:t>.</a:t>
            </a:r>
            <a:endParaRPr lang="zh-CN" altLang="zh-CN" dirty="0"/>
          </a:p>
          <a:p>
            <a:endParaRPr lang="en-US" altLang="zh-CN" dirty="0" smtClean="0"/>
          </a:p>
          <a:p>
            <a:r>
              <a:rPr lang="en-US" altLang="zh-CN" b="1" dirty="0" smtClean="0"/>
              <a:t>Paragraph1:  </a:t>
            </a:r>
            <a:r>
              <a:rPr lang="en-US" altLang="zh-CN" b="1" dirty="0" smtClean="0">
                <a:solidFill>
                  <a:srgbClr val="002060"/>
                </a:solidFill>
              </a:rPr>
              <a:t>Within </a:t>
            </a:r>
            <a:r>
              <a:rPr lang="en-US" altLang="zh-CN" b="1" dirty="0">
                <a:solidFill>
                  <a:srgbClr val="002060"/>
                </a:solidFill>
              </a:rPr>
              <a:t>the time, I felt that there's a strong force striking my pride.</a:t>
            </a:r>
            <a:endParaRPr lang="zh-CN" altLang="zh-CN" b="1" dirty="0">
              <a:solidFill>
                <a:srgbClr val="002060"/>
              </a:solidFill>
            </a:endParaRPr>
          </a:p>
          <a:p>
            <a:r>
              <a:rPr lang="en-US" altLang="zh-CN" b="1" dirty="0">
                <a:solidFill>
                  <a:srgbClr val="002060"/>
                </a:solidFill>
              </a:rPr>
              <a:t>Paragraph </a:t>
            </a:r>
            <a:r>
              <a:rPr lang="en-US" altLang="zh-CN" b="1" dirty="0" smtClean="0">
                <a:solidFill>
                  <a:srgbClr val="002060"/>
                </a:solidFill>
              </a:rPr>
              <a:t>2:  Finally</a:t>
            </a:r>
            <a:r>
              <a:rPr lang="en-US" altLang="zh-CN" b="1" dirty="0">
                <a:solidFill>
                  <a:srgbClr val="002060"/>
                </a:solidFill>
              </a:rPr>
              <a:t>, because of my perseverance and efforts, I joined the school choir.</a:t>
            </a:r>
            <a:endParaRPr lang="zh-CN" altLang="zh-CN" b="1" dirty="0">
              <a:solidFill>
                <a:srgbClr val="002060"/>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355792" y="267012"/>
            <a:ext cx="4633073" cy="523220"/>
          </a:xfrm>
          <a:prstGeom prst="rect">
            <a:avLst/>
          </a:prstGeom>
          <a:noFill/>
        </p:spPr>
        <p:txBody>
          <a:bodyPr wrap="square" rtlCol="0">
            <a:spAutoFit/>
          </a:bodyPr>
          <a:lstStyle/>
          <a:p>
            <a:r>
              <a:rPr lang="zh-CN" altLang="en-US" sz="2800" b="1" dirty="0"/>
              <a:t>快速</a:t>
            </a:r>
            <a:r>
              <a:rPr lang="zh-CN" altLang="en-US" sz="2800" b="1" dirty="0" smtClean="0"/>
              <a:t>解读文本</a:t>
            </a:r>
            <a:r>
              <a:rPr lang="en-US" altLang="zh-CN" sz="2800" b="1" dirty="0" smtClean="0"/>
              <a:t>,</a:t>
            </a:r>
            <a:r>
              <a:rPr lang="zh-CN" altLang="en-US" sz="2800" b="1" dirty="0" smtClean="0"/>
              <a:t>提取核心要素</a:t>
            </a:r>
            <a:endParaRPr lang="zh-CN" altLang="en-US" sz="2800" b="1" dirty="0"/>
          </a:p>
        </p:txBody>
      </p:sp>
      <p:graphicFrame>
        <p:nvGraphicFramePr>
          <p:cNvPr id="3" name="表格 2"/>
          <p:cNvGraphicFramePr>
            <a:graphicFrameLocks noGrp="1"/>
          </p:cNvGraphicFramePr>
          <p:nvPr/>
        </p:nvGraphicFramePr>
        <p:xfrm>
          <a:off x="817281" y="1320884"/>
          <a:ext cx="10827872" cy="4643190"/>
        </p:xfrm>
        <a:graphic>
          <a:graphicData uri="http://schemas.openxmlformats.org/drawingml/2006/table">
            <a:tbl>
              <a:tblPr firstRow="1" bandRow="1">
                <a:tableStyleId>{5C22544A-7EE6-4342-B048-85BDC9FD1C3A}</a:tableStyleId>
              </a:tblPr>
              <a:tblGrid>
                <a:gridCol w="2511909"/>
                <a:gridCol w="8315963"/>
              </a:tblGrid>
              <a:tr h="715278">
                <a:tc>
                  <a:txBody>
                    <a:bodyPr/>
                    <a:lstStyle/>
                    <a:p>
                      <a:r>
                        <a:rPr lang="en-US" altLang="zh-CN" sz="3200" b="1" dirty="0" smtClean="0">
                          <a:solidFill>
                            <a:srgbClr val="FF0000"/>
                          </a:solidFill>
                        </a:rPr>
                        <a:t>Who</a:t>
                      </a:r>
                      <a:r>
                        <a:rPr lang="en-US" altLang="zh-CN" sz="3200" b="1" baseline="0" dirty="0" smtClean="0">
                          <a:solidFill>
                            <a:srgbClr val="FF0000"/>
                          </a:solidFill>
                        </a:rPr>
                        <a:t> </a:t>
                      </a:r>
                      <a:endParaRPr lang="zh-CN" altLang="en-US" sz="3200" b="1" dirty="0">
                        <a:solidFill>
                          <a:srgbClr val="FF0000"/>
                        </a:solidFill>
                      </a:endParaRPr>
                    </a:p>
                  </a:txBody>
                  <a:tcPr/>
                </a:tc>
                <a:tc>
                  <a:txBody>
                    <a:bodyPr/>
                    <a:lstStyle/>
                    <a:p>
                      <a:endParaRPr lang="zh-CN" altLang="en-US" sz="3200" b="1" dirty="0">
                        <a:solidFill>
                          <a:srgbClr val="FF0000"/>
                        </a:solidFill>
                      </a:endParaRPr>
                    </a:p>
                  </a:txBody>
                  <a:tcPr/>
                </a:tc>
              </a:tr>
              <a:tr h="715278">
                <a:tc>
                  <a:txBody>
                    <a:bodyPr/>
                    <a:lstStyle/>
                    <a:p>
                      <a:r>
                        <a:rPr lang="en-US" altLang="zh-CN" sz="3200" b="1" dirty="0" smtClean="0">
                          <a:solidFill>
                            <a:srgbClr val="FF0000"/>
                          </a:solidFill>
                        </a:rPr>
                        <a:t>When</a:t>
                      </a:r>
                      <a:r>
                        <a:rPr lang="en-US" altLang="zh-CN" sz="3200" b="1" baseline="0" dirty="0" smtClean="0">
                          <a:solidFill>
                            <a:srgbClr val="FF0000"/>
                          </a:solidFill>
                        </a:rPr>
                        <a:t> </a:t>
                      </a:r>
                      <a:endParaRPr lang="zh-CN" altLang="en-US" sz="3200" b="1" dirty="0">
                        <a:solidFill>
                          <a:srgbClr val="FF0000"/>
                        </a:solidFill>
                      </a:endParaRPr>
                    </a:p>
                  </a:txBody>
                  <a:tcPr/>
                </a:tc>
                <a:tc>
                  <a:txBody>
                    <a:bodyPr/>
                    <a:lstStyle/>
                    <a:p>
                      <a:endParaRPr lang="zh-CN" altLang="en-US" sz="3200" b="1">
                        <a:solidFill>
                          <a:srgbClr val="FF0000"/>
                        </a:solidFill>
                      </a:endParaRPr>
                    </a:p>
                  </a:txBody>
                  <a:tcPr/>
                </a:tc>
              </a:tr>
              <a:tr h="715278">
                <a:tc>
                  <a:txBody>
                    <a:bodyPr/>
                    <a:lstStyle/>
                    <a:p>
                      <a:r>
                        <a:rPr lang="en-US" altLang="zh-CN" sz="3200" b="1" dirty="0" smtClean="0">
                          <a:solidFill>
                            <a:srgbClr val="FF0000"/>
                          </a:solidFill>
                        </a:rPr>
                        <a:t>Where</a:t>
                      </a:r>
                      <a:endParaRPr lang="zh-CN" altLang="en-US" sz="3200" b="1" dirty="0">
                        <a:solidFill>
                          <a:srgbClr val="FF0000"/>
                        </a:solidFill>
                      </a:endParaRPr>
                    </a:p>
                  </a:txBody>
                  <a:tcPr/>
                </a:tc>
                <a:tc>
                  <a:txBody>
                    <a:bodyPr/>
                    <a:lstStyle/>
                    <a:p>
                      <a:endParaRPr lang="zh-CN" altLang="en-US" sz="3200" b="1">
                        <a:solidFill>
                          <a:srgbClr val="FF0000"/>
                        </a:solidFill>
                      </a:endParaRPr>
                    </a:p>
                  </a:txBody>
                  <a:tcPr/>
                </a:tc>
              </a:tr>
              <a:tr h="715278">
                <a:tc>
                  <a:txBody>
                    <a:bodyPr/>
                    <a:lstStyle/>
                    <a:p>
                      <a:r>
                        <a:rPr lang="en-US" altLang="zh-CN" sz="3200" b="1" dirty="0" smtClean="0">
                          <a:solidFill>
                            <a:srgbClr val="FF0000"/>
                          </a:solidFill>
                        </a:rPr>
                        <a:t>What (conflict)</a:t>
                      </a:r>
                      <a:endParaRPr lang="zh-CN" altLang="en-US" sz="3200" b="1" dirty="0">
                        <a:solidFill>
                          <a:srgbClr val="FF0000"/>
                        </a:solidFill>
                      </a:endParaRPr>
                    </a:p>
                  </a:txBody>
                  <a:tcPr/>
                </a:tc>
                <a:tc>
                  <a:txBody>
                    <a:bodyPr/>
                    <a:lstStyle/>
                    <a:p>
                      <a:endParaRPr lang="zh-CN" altLang="en-US" sz="3200" b="1">
                        <a:solidFill>
                          <a:srgbClr val="FF0000"/>
                        </a:solidFill>
                      </a:endParaRPr>
                    </a:p>
                  </a:txBody>
                  <a:tcPr/>
                </a:tc>
              </a:tr>
              <a:tr h="715278">
                <a:tc>
                  <a:txBody>
                    <a:bodyPr/>
                    <a:lstStyle/>
                    <a:p>
                      <a:r>
                        <a:rPr lang="en-US" altLang="zh-CN" sz="3200" b="1" dirty="0" smtClean="0">
                          <a:solidFill>
                            <a:srgbClr val="FF0000"/>
                          </a:solidFill>
                        </a:rPr>
                        <a:t> How</a:t>
                      </a:r>
                      <a:endParaRPr lang="zh-CN" altLang="en-US" sz="3200" b="1" dirty="0">
                        <a:solidFill>
                          <a:srgbClr val="FF0000"/>
                        </a:solidFill>
                      </a:endParaRPr>
                    </a:p>
                  </a:txBody>
                  <a:tcPr/>
                </a:tc>
                <a:tc>
                  <a:txBody>
                    <a:bodyPr/>
                    <a:lstStyle/>
                    <a:p>
                      <a:endParaRPr lang="zh-CN" altLang="en-US" sz="3200" b="1">
                        <a:solidFill>
                          <a:srgbClr val="FF0000"/>
                        </a:solidFill>
                      </a:endParaRPr>
                    </a:p>
                  </a:txBody>
                  <a:tcPr/>
                </a:tc>
              </a:tr>
              <a:tr h="715278">
                <a:tc>
                  <a:txBody>
                    <a:bodyPr/>
                    <a:lstStyle/>
                    <a:p>
                      <a:r>
                        <a:rPr lang="en-US" altLang="zh-CN" sz="3200" b="1" dirty="0" smtClean="0">
                          <a:solidFill>
                            <a:srgbClr val="FF0000"/>
                          </a:solidFill>
                        </a:rPr>
                        <a:t>Why</a:t>
                      </a:r>
                      <a:endParaRPr lang="zh-CN" altLang="en-US" sz="3200" b="1" dirty="0">
                        <a:solidFill>
                          <a:srgbClr val="FF0000"/>
                        </a:solidFill>
                      </a:endParaRPr>
                    </a:p>
                  </a:txBody>
                  <a:tcPr/>
                </a:tc>
                <a:tc>
                  <a:txBody>
                    <a:bodyPr/>
                    <a:lstStyle/>
                    <a:p>
                      <a:endParaRPr lang="zh-CN" altLang="en-US" sz="3200" b="1" dirty="0">
                        <a:solidFill>
                          <a:srgbClr val="FF0000"/>
                        </a:solidFill>
                      </a:endParaRPr>
                    </a:p>
                  </a:txBody>
                  <a:tcPr/>
                </a:tc>
              </a:tr>
            </a:tbl>
          </a:graphicData>
        </a:graphic>
      </p:graphicFrame>
      <p:sp>
        <p:nvSpPr>
          <p:cNvPr id="4" name="文本框 8"/>
          <p:cNvSpPr txBox="1"/>
          <p:nvPr/>
        </p:nvSpPr>
        <p:spPr>
          <a:xfrm>
            <a:off x="3949495" y="1438290"/>
            <a:ext cx="3583380" cy="523220"/>
          </a:xfrm>
          <a:prstGeom prst="rect">
            <a:avLst/>
          </a:prstGeom>
          <a:noFill/>
        </p:spPr>
        <p:txBody>
          <a:bodyPr wrap="square" rtlCol="0">
            <a:spAutoFit/>
          </a:bodyPr>
          <a:lstStyle/>
          <a:p>
            <a:r>
              <a:rPr lang="en-US" altLang="zh-CN" sz="2800" b="1" dirty="0" smtClean="0"/>
              <a:t>I, Carrie,  Mrs. Smith</a:t>
            </a:r>
            <a:endParaRPr lang="en-US" altLang="zh-CN" sz="2800" b="1" dirty="0"/>
          </a:p>
        </p:txBody>
      </p:sp>
      <p:sp>
        <p:nvSpPr>
          <p:cNvPr id="5" name="文本框 8"/>
          <p:cNvSpPr txBox="1"/>
          <p:nvPr/>
        </p:nvSpPr>
        <p:spPr>
          <a:xfrm>
            <a:off x="3949495" y="2175594"/>
            <a:ext cx="3583380" cy="523220"/>
          </a:xfrm>
          <a:prstGeom prst="rect">
            <a:avLst/>
          </a:prstGeom>
          <a:noFill/>
        </p:spPr>
        <p:txBody>
          <a:bodyPr wrap="square" rtlCol="0">
            <a:spAutoFit/>
          </a:bodyPr>
          <a:lstStyle/>
          <a:p>
            <a:r>
              <a:rPr lang="en-US" altLang="zh-CN" sz="2800" b="1" dirty="0" smtClean="0"/>
              <a:t>In 4</a:t>
            </a:r>
            <a:r>
              <a:rPr lang="en-US" altLang="zh-CN" sz="2800" b="1" baseline="30000" dirty="0" smtClean="0"/>
              <a:t>th</a:t>
            </a:r>
            <a:r>
              <a:rPr lang="en-US" altLang="zh-CN" sz="2800" b="1" dirty="0" smtClean="0"/>
              <a:t> grade</a:t>
            </a:r>
            <a:endParaRPr lang="en-US" altLang="zh-CN" sz="2800" b="1" dirty="0"/>
          </a:p>
        </p:txBody>
      </p:sp>
      <p:sp>
        <p:nvSpPr>
          <p:cNvPr id="6" name="文本框 8"/>
          <p:cNvSpPr txBox="1"/>
          <p:nvPr/>
        </p:nvSpPr>
        <p:spPr>
          <a:xfrm>
            <a:off x="4043627" y="2794492"/>
            <a:ext cx="3583380" cy="523220"/>
          </a:xfrm>
          <a:prstGeom prst="rect">
            <a:avLst/>
          </a:prstGeom>
          <a:noFill/>
        </p:spPr>
        <p:txBody>
          <a:bodyPr wrap="square" rtlCol="0">
            <a:spAutoFit/>
          </a:bodyPr>
          <a:lstStyle/>
          <a:p>
            <a:r>
              <a:rPr lang="en-US" altLang="zh-CN" sz="2800" b="1" dirty="0" smtClean="0"/>
              <a:t>In the school</a:t>
            </a:r>
            <a:endParaRPr lang="en-US" altLang="zh-CN" sz="2800" b="1" dirty="0"/>
          </a:p>
        </p:txBody>
      </p:sp>
      <p:sp>
        <p:nvSpPr>
          <p:cNvPr id="7" name="文本框 8"/>
          <p:cNvSpPr txBox="1"/>
          <p:nvPr/>
        </p:nvSpPr>
        <p:spPr>
          <a:xfrm>
            <a:off x="3646683" y="3667709"/>
            <a:ext cx="7772399" cy="830997"/>
          </a:xfrm>
          <a:prstGeom prst="rect">
            <a:avLst/>
          </a:prstGeom>
          <a:noFill/>
        </p:spPr>
        <p:txBody>
          <a:bodyPr wrap="square" rtlCol="0">
            <a:spAutoFit/>
          </a:bodyPr>
          <a:lstStyle/>
          <a:p>
            <a:r>
              <a:rPr lang="en-US" altLang="zh-CN" sz="2400" b="1" dirty="0" smtClean="0"/>
              <a:t>Mrs. Smith recommended me to join the school choir by practicing but Carrie laughed at me.</a:t>
            </a:r>
            <a:endParaRPr lang="en-US" altLang="zh-CN" sz="2400" b="1" dirty="0"/>
          </a:p>
        </p:txBody>
      </p:sp>
      <p:sp>
        <p:nvSpPr>
          <p:cNvPr id="8" name="矩形 7"/>
          <p:cNvSpPr/>
          <p:nvPr/>
        </p:nvSpPr>
        <p:spPr>
          <a:xfrm rot="1830540">
            <a:off x="5750061" y="4733101"/>
            <a:ext cx="1963328" cy="132343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8000" b="1" cap="all" spc="0" dirty="0" smtClean="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zh-CN" altLang="en-US" sz="8000" b="1" cap="all" spc="0"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0" y="96818"/>
            <a:ext cx="12192000" cy="6185535"/>
          </a:xfrm>
          <a:prstGeom prst="rect">
            <a:avLst/>
          </a:prstGeom>
          <a:solidFill>
            <a:schemeClr val="bg1"/>
          </a:solidFill>
        </p:spPr>
        <p:txBody>
          <a:bodyPr wrap="square">
            <a:spAutoFit/>
          </a:bodyPr>
          <a:lstStyle/>
          <a:p>
            <a:r>
              <a:rPr lang="en-US" altLang="zh-CN" dirty="0" smtClean="0"/>
              <a:t>      Looking back at my life,</a:t>
            </a:r>
            <a:r>
              <a:rPr lang="en-US" altLang="zh-CN" u="sng" dirty="0" smtClean="0"/>
              <a:t> I </a:t>
            </a:r>
            <a:r>
              <a:rPr lang="en-US" altLang="zh-CN" dirty="0" smtClean="0"/>
              <a:t>found that the most important event occurred when I was in 4</a:t>
            </a:r>
            <a:r>
              <a:rPr lang="en-US" altLang="zh-CN" baseline="30000" dirty="0" smtClean="0"/>
              <a:t>th</a:t>
            </a:r>
            <a:r>
              <a:rPr lang="en-US" altLang="zh-CN" dirty="0" smtClean="0"/>
              <a:t> grade.</a:t>
            </a:r>
            <a:endParaRPr lang="zh-CN" altLang="zh-CN" dirty="0" smtClean="0"/>
          </a:p>
          <a:p>
            <a:r>
              <a:rPr lang="en-US" altLang="zh-CN" dirty="0" smtClean="0"/>
              <a:t>      From the beginning of the semester, I started learning </a:t>
            </a:r>
            <a:r>
              <a:rPr lang="en-US" altLang="zh-CN" u="sng" dirty="0" smtClean="0"/>
              <a:t>dancing</a:t>
            </a:r>
            <a:r>
              <a:rPr lang="en-US" altLang="zh-CN" dirty="0" smtClean="0"/>
              <a:t> every Saturday, but I didn't do well in the first few months. </a:t>
            </a:r>
            <a:r>
              <a:rPr lang="en-US" altLang="zh-CN" u="sng" dirty="0" smtClean="0"/>
              <a:t>Mrs. Smith</a:t>
            </a:r>
            <a:r>
              <a:rPr lang="en-US" altLang="zh-CN" dirty="0" smtClean="0"/>
              <a:t>, my dancing teacher, also my music teacher in my school, kept teaching me and helped me with every movement But it always enhanced too slowly. I began to </a:t>
            </a:r>
            <a:r>
              <a:rPr lang="en-US" altLang="zh-CN" u="sng" dirty="0" smtClean="0"/>
              <a:t>give up</a:t>
            </a:r>
            <a:r>
              <a:rPr lang="en-US" altLang="zh-CN" dirty="0" smtClean="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smtClean="0"/>
          </a:p>
          <a:p>
            <a:r>
              <a:rPr lang="en-US" altLang="zh-CN" dirty="0" smtClean="0"/>
              <a:t>     We had a free class after singing. We just sat on our chairs and talked to each other. And Mrs. Smith started to talk about </a:t>
            </a:r>
            <a:r>
              <a:rPr lang="en-US" altLang="zh-CN" u="sng" dirty="0" smtClean="0"/>
              <a:t>the school choir</a:t>
            </a:r>
            <a:r>
              <a:rPr lang="en-US" altLang="zh-CN" dirty="0" smtClean="0"/>
              <a:t> that she led very well.</a:t>
            </a:r>
            <a:endParaRPr lang="zh-CN" altLang="zh-CN" dirty="0" smtClean="0"/>
          </a:p>
          <a:p>
            <a:r>
              <a:rPr lang="en-US" altLang="zh-CN" dirty="0" smtClean="0"/>
              <a:t>      I've seen some members before, who are excellent and graceful. I was </a:t>
            </a:r>
            <a:r>
              <a:rPr lang="en-US" altLang="zh-CN" u="sng" dirty="0" smtClean="0"/>
              <a:t>imagining</a:t>
            </a:r>
            <a:r>
              <a:rPr lang="en-US" altLang="zh-CN" dirty="0" smtClean="0"/>
              <a:t> if one day I </a:t>
            </a:r>
            <a:r>
              <a:rPr lang="en-US" altLang="zh-CN" u="sng" dirty="0" smtClean="0"/>
              <a:t>join in</a:t>
            </a:r>
            <a:r>
              <a:rPr lang="en-US" altLang="zh-CN" dirty="0" smtClean="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smtClean="0"/>
              <a:t>hard-working</a:t>
            </a:r>
            <a:r>
              <a:rPr lang="en-US" altLang="zh-CN" dirty="0" smtClean="0"/>
              <a:t> and tough. </a:t>
            </a:r>
            <a:endParaRPr lang="en-US" altLang="zh-CN" dirty="0" smtClean="0"/>
          </a:p>
          <a:p>
            <a:r>
              <a:rPr lang="en-US" altLang="zh-CN" dirty="0" smtClean="0"/>
              <a:t>I hope she could rejoin in my class and</a:t>
            </a:r>
            <a:r>
              <a:rPr lang="en-US" altLang="zh-CN" u="sng" dirty="0" smtClean="0"/>
              <a:t> practice</a:t>
            </a:r>
            <a:r>
              <a:rPr lang="en-US" altLang="zh-CN" dirty="0" smtClean="0"/>
              <a:t> more to be a member of the school choir."</a:t>
            </a:r>
            <a:endParaRPr lang="zh-CN" altLang="zh-CN" dirty="0" smtClean="0"/>
          </a:p>
          <a:p>
            <a:r>
              <a:rPr lang="en-US" altLang="zh-CN" dirty="0" smtClean="0"/>
              <a:t>      Everyone 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smtClean="0"/>
              <a:t> Carrie</a:t>
            </a:r>
            <a:r>
              <a:rPr lang="en-US" altLang="zh-CN" dirty="0" smtClean="0"/>
              <a:t>, who is a piano player and also recommended to join the school choir. She faced me, and said to her friends: "Do you think she really can join the school choir? It's unbelievable!” Her friends threw her a faint smile. I didn't even react for this brief moment, and they left.</a:t>
            </a:r>
            <a:endParaRPr lang="zh-CN" altLang="zh-CN" dirty="0" smtClean="0"/>
          </a:p>
          <a:p>
            <a:endParaRPr lang="en-US" altLang="zh-CN" dirty="0" smtClean="0"/>
          </a:p>
          <a:p>
            <a:r>
              <a:rPr lang="en-US" altLang="zh-CN" b="1" dirty="0" smtClean="0"/>
              <a:t>Paragraph1:  </a:t>
            </a:r>
            <a:r>
              <a:rPr lang="en-US" altLang="zh-CN" b="1" dirty="0" smtClean="0">
                <a:solidFill>
                  <a:srgbClr val="002060"/>
                </a:solidFill>
              </a:rPr>
              <a:t>Within the time, I felt that there's a strong force striking my pride.</a:t>
            </a:r>
            <a:endParaRPr lang="zh-CN" altLang="zh-CN" b="1" dirty="0" smtClean="0">
              <a:solidFill>
                <a:srgbClr val="002060"/>
              </a:solidFill>
            </a:endParaRPr>
          </a:p>
          <a:p>
            <a:r>
              <a:rPr lang="en-US" altLang="zh-CN" b="1" dirty="0" smtClean="0">
                <a:solidFill>
                  <a:srgbClr val="002060"/>
                </a:solidFill>
              </a:rPr>
              <a:t>Paragraph 2:  Finally, because of my perseverance and efforts, I joined the school choir.</a:t>
            </a:r>
            <a:endParaRPr lang="zh-CN" altLang="zh-CN" b="1" dirty="0">
              <a:solidFill>
                <a:srgbClr val="002060"/>
              </a:solidFill>
            </a:endParaRPr>
          </a:p>
        </p:txBody>
      </p:sp>
      <p:sp>
        <p:nvSpPr>
          <p:cNvPr id="3" name="矩形 2"/>
          <p:cNvSpPr/>
          <p:nvPr/>
        </p:nvSpPr>
        <p:spPr>
          <a:xfrm>
            <a:off x="3919971" y="127387"/>
            <a:ext cx="255394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4432619" y="983333"/>
            <a:ext cx="2050737"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3732159" y="3705038"/>
            <a:ext cx="1444101"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3499268" y="5926022"/>
            <a:ext cx="2767295"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6581781" y="3444463"/>
            <a:ext cx="2453527"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TextBox 5"/>
          <p:cNvSpPr txBox="1"/>
          <p:nvPr/>
        </p:nvSpPr>
        <p:spPr>
          <a:xfrm>
            <a:off x="-261" y="218"/>
            <a:ext cx="12120131" cy="6809740"/>
          </a:xfrm>
          <a:prstGeom prst="rect">
            <a:avLst/>
          </a:prstGeom>
          <a:solidFill>
            <a:schemeClr val="accent6">
              <a:lumMod val="20000"/>
              <a:lumOff val="80000"/>
            </a:schemeClr>
          </a:solidFill>
        </p:spPr>
        <p:txBody>
          <a:bodyPr wrap="square" rtlCol="0" anchor="ctr">
            <a:spAutoFit/>
          </a:bodyPr>
          <a:lstStyle/>
          <a:p>
            <a:pPr>
              <a:lnSpc>
                <a:spcPct val="120000"/>
              </a:lnSpc>
            </a:pPr>
            <a:r>
              <a:rPr lang="en-US" altLang="zh-CN" sz="2800" b="1" dirty="0" smtClean="0">
                <a:solidFill>
                  <a:srgbClr val="C00000"/>
                </a:solidFill>
                <a:sym typeface="+mn-ea"/>
              </a:rPr>
              <a:t>Get the main idea and the theme</a:t>
            </a:r>
            <a:r>
              <a:rPr lang="en-US" altLang="zh-CN" sz="2800" dirty="0" smtClean="0">
                <a:sym typeface="+mn-ea"/>
              </a:rPr>
              <a:t>:</a:t>
            </a:r>
            <a:endParaRPr lang="en-US" altLang="zh-CN" sz="2800" b="1" dirty="0" smtClean="0">
              <a:solidFill>
                <a:srgbClr val="002060"/>
              </a:solidFill>
            </a:endParaRPr>
          </a:p>
          <a:p>
            <a:pPr>
              <a:lnSpc>
                <a:spcPct val="120000"/>
              </a:lnSpc>
            </a:pPr>
            <a:endParaRPr lang="en-US" altLang="zh-CN" sz="2800" b="1" dirty="0" smtClean="0">
              <a:solidFill>
                <a:srgbClr val="002060"/>
              </a:solidFill>
            </a:endParaRPr>
          </a:p>
          <a:p>
            <a:pPr>
              <a:lnSpc>
                <a:spcPct val="120000"/>
              </a:lnSpc>
            </a:pPr>
            <a:endParaRPr lang="en-US" altLang="zh-CN" sz="2800" b="1" dirty="0" smtClean="0">
              <a:solidFill>
                <a:srgbClr val="002060"/>
              </a:solidFill>
            </a:endParaRPr>
          </a:p>
          <a:p>
            <a:pPr>
              <a:lnSpc>
                <a:spcPct val="120000"/>
              </a:lnSpc>
            </a:pPr>
            <a:r>
              <a:rPr lang="en-US" altLang="zh-CN" sz="2800" b="1" dirty="0" smtClean="0">
                <a:solidFill>
                  <a:srgbClr val="002060"/>
                </a:solidFill>
              </a:rPr>
              <a:t>When I was in 4</a:t>
            </a:r>
            <a:r>
              <a:rPr lang="en-US" altLang="zh-CN" sz="2800" b="1" baseline="30000" dirty="0" smtClean="0">
                <a:solidFill>
                  <a:srgbClr val="002060"/>
                </a:solidFill>
              </a:rPr>
              <a:t>th</a:t>
            </a:r>
            <a:r>
              <a:rPr lang="en-US" altLang="zh-CN" sz="2800" b="1" dirty="0" smtClean="0">
                <a:solidFill>
                  <a:srgbClr val="002060"/>
                </a:solidFill>
              </a:rPr>
              <a:t> grade, I __________________ my dance class because of my poor performance , but I still sang hard and imaged _________the school choir . When Mrs. Smith recommend me to rejoin her class, Carrie ______________. </a:t>
            </a:r>
            <a:endParaRPr lang="en-US" altLang="zh-CN" sz="2800" b="1" dirty="0" smtClean="0">
              <a:solidFill>
                <a:srgbClr val="002060"/>
              </a:solidFill>
            </a:endParaRPr>
          </a:p>
          <a:p>
            <a:pPr>
              <a:lnSpc>
                <a:spcPct val="120000"/>
              </a:lnSpc>
            </a:pPr>
            <a:endParaRPr lang="en-US" altLang="zh-CN" sz="2800" b="1" dirty="0">
              <a:solidFill>
                <a:srgbClr val="002060"/>
              </a:solidFill>
            </a:endParaRPr>
          </a:p>
          <a:p>
            <a:pPr>
              <a:lnSpc>
                <a:spcPct val="120000"/>
              </a:lnSpc>
            </a:pPr>
            <a:endParaRPr lang="en-US" altLang="zh-CN" sz="2800" b="1" dirty="0">
              <a:solidFill>
                <a:srgbClr val="002060"/>
              </a:solidFill>
            </a:endParaRPr>
          </a:p>
          <a:p>
            <a:pPr>
              <a:lnSpc>
                <a:spcPct val="120000"/>
              </a:lnSpc>
            </a:pPr>
            <a:endParaRPr lang="en-US" altLang="zh-CN" sz="2800" b="1" dirty="0">
              <a:solidFill>
                <a:srgbClr val="002060"/>
              </a:solidFill>
            </a:endParaRPr>
          </a:p>
          <a:p>
            <a:pPr>
              <a:lnSpc>
                <a:spcPct val="120000"/>
              </a:lnSpc>
            </a:pPr>
            <a:endParaRPr lang="en-US" altLang="zh-CN" sz="2800" b="1" dirty="0">
              <a:solidFill>
                <a:srgbClr val="002060"/>
              </a:solidFill>
            </a:endParaRPr>
          </a:p>
          <a:p>
            <a:pPr>
              <a:lnSpc>
                <a:spcPct val="120000"/>
              </a:lnSpc>
            </a:pPr>
            <a:endParaRPr lang="en-US" altLang="zh-CN" sz="2800" b="1" dirty="0">
              <a:solidFill>
                <a:srgbClr val="002060"/>
              </a:solidFill>
            </a:endParaRPr>
          </a:p>
          <a:p>
            <a:pPr>
              <a:lnSpc>
                <a:spcPct val="120000"/>
              </a:lnSpc>
            </a:pPr>
            <a:endParaRPr lang="en-US" altLang="zh-CN" sz="2800" b="1" dirty="0">
              <a:solidFill>
                <a:srgbClr val="002060"/>
              </a:solidFill>
            </a:endParaRPr>
          </a:p>
        </p:txBody>
      </p:sp>
      <p:sp>
        <p:nvSpPr>
          <p:cNvPr id="16" name="矩形 15"/>
          <p:cNvSpPr/>
          <p:nvPr/>
        </p:nvSpPr>
        <p:spPr>
          <a:xfrm>
            <a:off x="3817668" y="1560708"/>
            <a:ext cx="3472425" cy="523220"/>
          </a:xfrm>
          <a:prstGeom prst="rect">
            <a:avLst/>
          </a:prstGeom>
        </p:spPr>
        <p:txBody>
          <a:bodyPr wrap="none">
            <a:spAutoFit/>
          </a:bodyPr>
          <a:lstStyle/>
          <a:p>
            <a:r>
              <a:rPr lang="en-US" altLang="zh-CN" sz="2800" b="1" dirty="0" smtClean="0">
                <a:solidFill>
                  <a:srgbClr val="FF0000"/>
                </a:solidFill>
              </a:rPr>
              <a:t>gave up and canceled</a:t>
            </a:r>
            <a:endParaRPr lang="zh-CN" altLang="en-US" sz="2800" dirty="0">
              <a:solidFill>
                <a:srgbClr val="FF0000"/>
              </a:solidFill>
            </a:endParaRPr>
          </a:p>
        </p:txBody>
      </p:sp>
      <p:sp>
        <p:nvSpPr>
          <p:cNvPr id="17" name="矩形 16"/>
          <p:cNvSpPr/>
          <p:nvPr/>
        </p:nvSpPr>
        <p:spPr>
          <a:xfrm>
            <a:off x="7941889" y="2083863"/>
            <a:ext cx="1611339" cy="523220"/>
          </a:xfrm>
          <a:prstGeom prst="rect">
            <a:avLst/>
          </a:prstGeom>
        </p:spPr>
        <p:txBody>
          <a:bodyPr wrap="none">
            <a:spAutoFit/>
          </a:bodyPr>
          <a:lstStyle/>
          <a:p>
            <a:r>
              <a:rPr lang="en-US" altLang="zh-CN" sz="2800" b="1" dirty="0" smtClean="0">
                <a:solidFill>
                  <a:srgbClr val="FF0000"/>
                </a:solidFill>
              </a:rPr>
              <a:t>joining in</a:t>
            </a:r>
            <a:endParaRPr lang="zh-CN" altLang="en-US" sz="2800" dirty="0">
              <a:solidFill>
                <a:srgbClr val="FF0000"/>
              </a:solidFill>
            </a:endParaRPr>
          </a:p>
        </p:txBody>
      </p:sp>
      <p:sp>
        <p:nvSpPr>
          <p:cNvPr id="18" name="矩形 17"/>
          <p:cNvSpPr/>
          <p:nvPr/>
        </p:nvSpPr>
        <p:spPr>
          <a:xfrm>
            <a:off x="255" y="3163888"/>
            <a:ext cx="2369559" cy="523220"/>
          </a:xfrm>
          <a:prstGeom prst="rect">
            <a:avLst/>
          </a:prstGeom>
        </p:spPr>
        <p:txBody>
          <a:bodyPr wrap="none">
            <a:spAutoFit/>
          </a:bodyPr>
          <a:lstStyle/>
          <a:p>
            <a:r>
              <a:rPr lang="en-US" altLang="zh-CN" sz="2800" b="1" dirty="0" smtClean="0">
                <a:solidFill>
                  <a:srgbClr val="FF0000"/>
                </a:solidFill>
              </a:rPr>
              <a:t>laughed at me</a:t>
            </a:r>
            <a:endParaRPr lang="zh-CN" altLang="en-US" sz="2800" dirty="0">
              <a:solidFill>
                <a:srgbClr val="FF0000"/>
              </a:solidFill>
            </a:endParaRPr>
          </a:p>
        </p:txBody>
      </p:sp>
      <p:sp>
        <p:nvSpPr>
          <p:cNvPr id="20" name="TextBox 19"/>
          <p:cNvSpPr txBox="1"/>
          <p:nvPr/>
        </p:nvSpPr>
        <p:spPr>
          <a:xfrm>
            <a:off x="-77470" y="747243"/>
            <a:ext cx="12156065" cy="681990"/>
          </a:xfrm>
          <a:prstGeom prst="rect">
            <a:avLst/>
          </a:prstGeom>
          <a:solidFill>
            <a:schemeClr val="accent1">
              <a:lumMod val="40000"/>
              <a:lumOff val="60000"/>
            </a:schemeClr>
          </a:solidFill>
        </p:spPr>
        <p:txBody>
          <a:bodyPr wrap="square" rtlCol="0" anchor="ctr">
            <a:spAutoFit/>
          </a:bodyPr>
          <a:lstStyle/>
          <a:p>
            <a:pPr>
              <a:lnSpc>
                <a:spcPct val="120000"/>
              </a:lnSpc>
            </a:pPr>
            <a:r>
              <a:rPr lang="en-US" altLang="zh-CN" sz="3200" dirty="0" smtClean="0">
                <a:solidFill>
                  <a:srgbClr val="FF0000"/>
                </a:solidFill>
              </a:rPr>
              <a:t>The theme: Perseverance and efforts lead to success. </a:t>
            </a:r>
            <a:endParaRPr lang="zh-CN" altLang="en-US" sz="3200" dirty="0" smtClean="0">
              <a:solidFill>
                <a:srgbClr val="FF0000"/>
              </a:solidFill>
            </a:endParaRPr>
          </a:p>
        </p:txBody>
      </p:sp>
      <p:sp>
        <p:nvSpPr>
          <p:cNvPr id="5" name="矩形 4"/>
          <p:cNvSpPr/>
          <p:nvPr/>
        </p:nvSpPr>
        <p:spPr>
          <a:xfrm>
            <a:off x="-34290" y="4131725"/>
            <a:ext cx="12188279" cy="2677656"/>
          </a:xfrm>
          <a:prstGeom prst="rect">
            <a:avLst/>
          </a:prstGeom>
          <a:solidFill>
            <a:schemeClr val="accent6">
              <a:lumMod val="60000"/>
              <a:lumOff val="40000"/>
            </a:schemeClr>
          </a:solidFill>
        </p:spPr>
        <p:txBody>
          <a:bodyPr wrap="square">
            <a:spAutoFit/>
          </a:bodyPr>
          <a:lstStyle/>
          <a:p>
            <a:pPr>
              <a:lnSpc>
                <a:spcPct val="120000"/>
              </a:lnSpc>
            </a:pPr>
            <a:r>
              <a:rPr lang="en-US" altLang="zh-CN" sz="2800" b="1" dirty="0" smtClean="0">
                <a:solidFill>
                  <a:srgbClr val="002060"/>
                </a:solidFill>
              </a:rPr>
              <a:t>        Instead </a:t>
            </a:r>
            <a:r>
              <a:rPr lang="en-US" altLang="zh-CN" sz="2800" b="1" dirty="0">
                <a:solidFill>
                  <a:srgbClr val="002060"/>
                </a:solidFill>
              </a:rPr>
              <a:t>of giving up, I tried my best to practice. At last, my </a:t>
            </a:r>
            <a:r>
              <a:rPr lang="en-US" altLang="zh-CN" sz="2800" b="1" dirty="0" smtClean="0">
                <a:solidFill>
                  <a:srgbClr val="002060"/>
                </a:solidFill>
              </a:rPr>
              <a:t>_____________________ paid </a:t>
            </a:r>
            <a:r>
              <a:rPr lang="en-US" altLang="zh-CN" sz="2800" b="1" dirty="0">
                <a:solidFill>
                  <a:srgbClr val="002060"/>
                </a:solidFill>
              </a:rPr>
              <a:t>off! I did join the school choir and became an excellent performer. It became the most important event in my life because It was from then on that I began to realize </a:t>
            </a:r>
            <a:r>
              <a:rPr lang="en-US" altLang="zh-CN" sz="2800" b="1" dirty="0" smtClean="0">
                <a:solidFill>
                  <a:srgbClr val="002060"/>
                </a:solidFill>
              </a:rPr>
              <a:t>the __________ of </a:t>
            </a:r>
            <a:r>
              <a:rPr lang="en-US" altLang="zh-CN" sz="2800" b="1" dirty="0">
                <a:solidFill>
                  <a:srgbClr val="002060"/>
                </a:solidFill>
              </a:rPr>
              <a:t>perseverance and efforts.</a:t>
            </a:r>
            <a:endParaRPr lang="en-US" altLang="zh-CN" sz="2800" b="1" dirty="0">
              <a:solidFill>
                <a:srgbClr val="002060"/>
              </a:solidFill>
            </a:endParaRPr>
          </a:p>
        </p:txBody>
      </p:sp>
      <p:sp>
        <p:nvSpPr>
          <p:cNvPr id="7" name="矩形 6"/>
          <p:cNvSpPr/>
          <p:nvPr/>
        </p:nvSpPr>
        <p:spPr>
          <a:xfrm>
            <a:off x="25071" y="4591797"/>
            <a:ext cx="4049507" cy="523220"/>
          </a:xfrm>
          <a:prstGeom prst="rect">
            <a:avLst/>
          </a:prstGeom>
        </p:spPr>
        <p:txBody>
          <a:bodyPr wrap="none">
            <a:spAutoFit/>
          </a:bodyPr>
          <a:lstStyle/>
          <a:p>
            <a:r>
              <a:rPr lang="en-US" altLang="zh-CN" sz="2800" b="1" dirty="0">
                <a:solidFill>
                  <a:srgbClr val="FF0000"/>
                </a:solidFill>
              </a:rPr>
              <a:t>perseverance and efforts</a:t>
            </a:r>
            <a:endParaRPr lang="zh-CN" altLang="en-US" sz="2800" dirty="0">
              <a:solidFill>
                <a:srgbClr val="FF0000"/>
              </a:solidFill>
            </a:endParaRPr>
          </a:p>
        </p:txBody>
      </p:sp>
      <p:sp>
        <p:nvSpPr>
          <p:cNvPr id="19" name="矩形 18"/>
          <p:cNvSpPr/>
          <p:nvPr/>
        </p:nvSpPr>
        <p:spPr>
          <a:xfrm>
            <a:off x="6714590" y="5707152"/>
            <a:ext cx="2037737" cy="523220"/>
          </a:xfrm>
          <a:prstGeom prst="rect">
            <a:avLst/>
          </a:prstGeom>
        </p:spPr>
        <p:txBody>
          <a:bodyPr wrap="none">
            <a:spAutoFit/>
          </a:bodyPr>
          <a:lstStyle/>
          <a:p>
            <a:r>
              <a:rPr lang="en-US" altLang="zh-CN" sz="2800" b="1" dirty="0" smtClean="0">
                <a:solidFill>
                  <a:srgbClr val="FF0000"/>
                </a:solidFill>
              </a:rPr>
              <a:t>importance </a:t>
            </a:r>
            <a:endParaRPr lang="zh-CN" altLang="en-US" sz="2800" dirty="0">
              <a:solidFill>
                <a:srgbClr val="FF0000"/>
              </a:solidFill>
            </a:endParaRPr>
          </a:p>
        </p:txBody>
      </p:sp>
      <p:sp>
        <p:nvSpPr>
          <p:cNvPr id="21" name="剪去对角的矩形 7"/>
          <p:cNvSpPr/>
          <p:nvPr/>
        </p:nvSpPr>
        <p:spPr>
          <a:xfrm>
            <a:off x="0" y="63500"/>
            <a:ext cx="5147310" cy="708025"/>
          </a:xfrm>
          <a:prstGeom prst="snip2DiagRect">
            <a:avLst/>
          </a:prstGeom>
          <a:solidFill>
            <a:schemeClr val="accent1">
              <a:lumMod val="40000"/>
              <a:lumOff val="60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800" b="1" dirty="0" smtClean="0">
                <a:solidFill>
                  <a:sysClr val="windowText" lastClr="000000"/>
                </a:solidFill>
                <a:latin typeface="+mj-ea"/>
                <a:ea typeface="+mj-ea"/>
              </a:rPr>
              <a:t>根据语篇类型 把握主题意义</a:t>
            </a:r>
            <a:endParaRPr lang="zh-CN" altLang="en-US" sz="2800" b="1" dirty="0">
              <a:solidFill>
                <a:sysClr val="windowText" lastClr="000000"/>
              </a:solidFill>
              <a:latin typeface="+mj-ea"/>
              <a:ea typeface="+mj-ea"/>
            </a:endParaRPr>
          </a:p>
        </p:txBody>
      </p:sp>
      <p:sp>
        <p:nvSpPr>
          <p:cNvPr id="14" name="剪去对角的矩形 7"/>
          <p:cNvSpPr/>
          <p:nvPr/>
        </p:nvSpPr>
        <p:spPr>
          <a:xfrm>
            <a:off x="-64135" y="33953"/>
            <a:ext cx="12161384" cy="707948"/>
          </a:xfrm>
          <a:prstGeom prst="snip2DiagRect">
            <a:avLst/>
          </a:prstGeom>
          <a:solidFill>
            <a:schemeClr val="accent4">
              <a:lumMod val="60000"/>
              <a:lumOff val="40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800" b="1" dirty="0" smtClean="0">
                <a:solidFill>
                  <a:sysClr val="windowText" lastClr="000000"/>
                </a:solidFill>
                <a:latin typeface="+mj-ea"/>
                <a:ea typeface="+mj-ea"/>
              </a:rPr>
              <a:t>成长类的文章抓表示品质议论性质的词和划线词，</a:t>
            </a:r>
            <a:r>
              <a:rPr lang="zh-CN" altLang="en-US" sz="2800" b="1" dirty="0">
                <a:solidFill>
                  <a:sysClr val="windowText" lastClr="000000"/>
                </a:solidFill>
                <a:latin typeface="+mj-ea"/>
                <a:ea typeface="+mj-ea"/>
              </a:rPr>
              <a:t>提炼</a:t>
            </a:r>
            <a:r>
              <a:rPr lang="zh-CN" altLang="en-US" sz="2800" b="1" dirty="0" smtClean="0">
                <a:solidFill>
                  <a:sysClr val="windowText" lastClr="000000"/>
                </a:solidFill>
                <a:latin typeface="+mj-ea"/>
                <a:ea typeface="+mj-ea"/>
              </a:rPr>
              <a:t>主题</a:t>
            </a:r>
            <a:endParaRPr lang="zh-CN" altLang="en-US" sz="2800" b="1" dirty="0">
              <a:solidFill>
                <a:sysClr val="windowText" lastClr="000000"/>
              </a:solidFill>
              <a:latin typeface="+mj-ea"/>
              <a:ea typeface="+mj-ea"/>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strips(upRight)">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bldLvl="0" animBg="1"/>
      <p:bldP spid="13" grpId="0" bldLvl="0" animBg="1"/>
      <p:bldP spid="15" grpId="0" bldLvl="0" animBg="1"/>
      <p:bldP spid="6" grpId="0" bldLvl="0" animBg="1"/>
      <p:bldP spid="16" grpId="0"/>
      <p:bldP spid="17" grpId="0"/>
      <p:bldP spid="18" grpId="0"/>
      <p:bldP spid="20" grpId="0" bldLvl="0" animBg="1"/>
      <p:bldP spid="5" grpId="0" bldLvl="0" animBg="1"/>
      <p:bldP spid="7" grpId="0"/>
      <p:bldP spid="19" grpId="0"/>
      <p:bldP spid="21" grpId="0" bldLvl="0" animBg="1"/>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跳芭蕾的小女孩,很美很美很美很酷.... "/>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7424999" y="2753833"/>
            <a:ext cx="4868343" cy="29061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4"/>
          <p:cNvSpPr txBox="1"/>
          <p:nvPr/>
        </p:nvSpPr>
        <p:spPr>
          <a:xfrm>
            <a:off x="153591" y="191658"/>
            <a:ext cx="2281864" cy="584775"/>
          </a:xfrm>
          <a:prstGeom prst="rect">
            <a:avLst/>
          </a:prstGeom>
          <a:solidFill>
            <a:srgbClr val="FBC64C"/>
          </a:solidFill>
        </p:spPr>
        <p:txBody>
          <a:bodyPr wrap="square">
            <a:spAutoFit/>
          </a:bodyPr>
          <a:lstStyle/>
          <a:p>
            <a:r>
              <a:rPr lang="zh-CN" altLang="en-US" sz="3200" dirty="0"/>
              <a:t>主题</a:t>
            </a:r>
            <a:r>
              <a:rPr lang="zh-CN" altLang="en-US" sz="3200" dirty="0" smtClean="0"/>
              <a:t>升华</a:t>
            </a:r>
            <a:r>
              <a:rPr lang="zh-CN" altLang="en-US" sz="3200" dirty="0"/>
              <a:t>句</a:t>
            </a:r>
            <a:endParaRPr lang="zh-CN" altLang="en-US" sz="3200" dirty="0"/>
          </a:p>
        </p:txBody>
      </p:sp>
      <p:sp>
        <p:nvSpPr>
          <p:cNvPr id="3" name="TextBox 2"/>
          <p:cNvSpPr txBox="1"/>
          <p:nvPr/>
        </p:nvSpPr>
        <p:spPr>
          <a:xfrm>
            <a:off x="153593" y="1394572"/>
            <a:ext cx="11921867" cy="4967514"/>
          </a:xfrm>
          <a:prstGeom prst="rect">
            <a:avLst/>
          </a:prstGeom>
          <a:noFill/>
        </p:spPr>
        <p:txBody>
          <a:bodyPr wrap="square" rtlCol="0" anchor="ctr">
            <a:spAutoFit/>
          </a:bodyPr>
          <a:lstStyle/>
          <a:p>
            <a:pPr>
              <a:lnSpc>
                <a:spcPct val="120000"/>
              </a:lnSpc>
            </a:pPr>
            <a:r>
              <a:rPr lang="en-US" altLang="zh-CN" sz="2400" b="1" dirty="0" smtClean="0">
                <a:solidFill>
                  <a:schemeClr val="tx1">
                    <a:lumMod val="75000"/>
                    <a:lumOff val="25000"/>
                  </a:schemeClr>
                </a:solidFill>
              </a:rPr>
              <a:t>1.  </a:t>
            </a:r>
            <a:r>
              <a:rPr lang="zh-CN" altLang="en-US" sz="2400" b="1" dirty="0" smtClean="0">
                <a:solidFill>
                  <a:schemeClr val="tx1">
                    <a:lumMod val="75000"/>
                    <a:lumOff val="25000"/>
                  </a:schemeClr>
                </a:solidFill>
              </a:rPr>
              <a:t>我</a:t>
            </a:r>
            <a:r>
              <a:rPr lang="zh-CN" altLang="en-US" sz="2400" b="1" dirty="0">
                <a:solidFill>
                  <a:schemeClr val="tx1">
                    <a:lumMod val="75000"/>
                    <a:lumOff val="25000"/>
                  </a:schemeClr>
                </a:solidFill>
              </a:rPr>
              <a:t>明白了只有毅力和努力才能通向成功。</a:t>
            </a:r>
            <a:endParaRPr lang="zh-CN" altLang="en-US" sz="2400" b="1" dirty="0">
              <a:solidFill>
                <a:schemeClr val="tx1">
                  <a:lumMod val="75000"/>
                  <a:lumOff val="25000"/>
                </a:schemeClr>
              </a:solidFill>
            </a:endParaRPr>
          </a:p>
          <a:p>
            <a:pPr>
              <a:lnSpc>
                <a:spcPct val="120000"/>
              </a:lnSpc>
            </a:pPr>
            <a:r>
              <a:rPr lang="en-US" altLang="zh-CN" sz="2400" b="1" dirty="0" smtClean="0">
                <a:solidFill>
                  <a:srgbClr val="2E3033"/>
                </a:solidFill>
              </a:rPr>
              <a:t>_______________________________________________________________</a:t>
            </a:r>
            <a:endParaRPr lang="en-US" altLang="zh-CN" sz="2400" b="1" dirty="0" smtClean="0">
              <a:solidFill>
                <a:srgbClr val="2E3033"/>
              </a:solidFill>
            </a:endParaRPr>
          </a:p>
          <a:p>
            <a:pPr>
              <a:lnSpc>
                <a:spcPct val="120000"/>
              </a:lnSpc>
            </a:pPr>
            <a:r>
              <a:rPr lang="en-US" altLang="zh-CN" sz="2400" b="1" dirty="0" smtClean="0">
                <a:solidFill>
                  <a:srgbClr val="2E3033"/>
                </a:solidFill>
              </a:rPr>
              <a:t>2. </a:t>
            </a:r>
            <a:r>
              <a:rPr lang="zh-CN" altLang="en-US" sz="2400" b="1" dirty="0" smtClean="0">
                <a:solidFill>
                  <a:srgbClr val="2E3033"/>
                </a:solidFill>
              </a:rPr>
              <a:t>那时</a:t>
            </a:r>
            <a:r>
              <a:rPr lang="zh-CN" altLang="en-US" sz="2400" b="1" dirty="0">
                <a:solidFill>
                  <a:srgbClr val="2E3033"/>
                </a:solidFill>
              </a:rPr>
              <a:t>我才意识到，我们永远不能低估坚持和努力的力量</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_________________________________________________________________</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_______________________</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3. </a:t>
            </a:r>
            <a:r>
              <a:rPr lang="zh-CN" altLang="en-US" sz="2400" b="1" dirty="0" smtClean="0">
                <a:solidFill>
                  <a:schemeClr val="tx1">
                    <a:lumMod val="75000"/>
                    <a:lumOff val="25000"/>
                  </a:schemeClr>
                </a:solidFill>
              </a:rPr>
              <a:t>最</a:t>
            </a:r>
            <a:r>
              <a:rPr lang="zh-CN" altLang="en-US" sz="2400" b="1" dirty="0">
                <a:solidFill>
                  <a:schemeClr val="tx1">
                    <a:lumMod val="75000"/>
                    <a:lumOff val="25000"/>
                  </a:schemeClr>
                </a:solidFill>
              </a:rPr>
              <a:t>重要的是，我明白了</a:t>
            </a:r>
            <a:r>
              <a:rPr lang="zh-CN" altLang="en-US" sz="2400" b="1" dirty="0" smtClean="0">
                <a:solidFill>
                  <a:schemeClr val="tx1">
                    <a:lumMod val="75000"/>
                    <a:lumOff val="25000"/>
                  </a:schemeClr>
                </a:solidFill>
              </a:rPr>
              <a:t>，</a:t>
            </a:r>
            <a:r>
              <a:rPr lang="zh-CN" altLang="en-US" sz="2400" b="1" dirty="0" smtClean="0">
                <a:solidFill>
                  <a:srgbClr val="2E3033"/>
                </a:solidFill>
              </a:rPr>
              <a:t>有志者事竟成</a:t>
            </a:r>
            <a:r>
              <a:rPr lang="zh-CN" altLang="en-US"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______________________________________________________</a:t>
            </a:r>
            <a:endParaRPr lang="en-US" altLang="zh-CN" sz="2400" b="1" dirty="0" smtClean="0">
              <a:solidFill>
                <a:srgbClr val="2E3033"/>
              </a:solidFill>
            </a:endParaRPr>
          </a:p>
          <a:p>
            <a:pPr>
              <a:lnSpc>
                <a:spcPct val="120000"/>
              </a:lnSpc>
            </a:pPr>
            <a:r>
              <a:rPr lang="en-US" altLang="zh-CN" sz="2400" b="1" dirty="0" smtClean="0">
                <a:solidFill>
                  <a:srgbClr val="2E3033"/>
                </a:solidFill>
              </a:rPr>
              <a:t>4. </a:t>
            </a:r>
            <a:r>
              <a:rPr lang="zh-CN" altLang="en-US" sz="2400" b="1" dirty="0" smtClean="0">
                <a:solidFill>
                  <a:srgbClr val="2E3033"/>
                </a:solidFill>
              </a:rPr>
              <a:t>“</a:t>
            </a:r>
            <a:r>
              <a:rPr lang="zh-CN" altLang="en-US" sz="2400" b="1" dirty="0">
                <a:solidFill>
                  <a:srgbClr val="2E3033"/>
                </a:solidFill>
              </a:rPr>
              <a:t>正是你的毅力和努力</a:t>
            </a:r>
            <a:r>
              <a:rPr lang="zh-CN" altLang="en-US" sz="2400" b="1" dirty="0" smtClean="0">
                <a:solidFill>
                  <a:srgbClr val="2E3033"/>
                </a:solidFill>
              </a:rPr>
              <a:t>才起</a:t>
            </a:r>
            <a:r>
              <a:rPr lang="zh-CN" altLang="en-US" sz="2400" b="1" dirty="0">
                <a:solidFill>
                  <a:srgbClr val="2E3033"/>
                </a:solidFill>
              </a:rPr>
              <a:t>了</a:t>
            </a:r>
            <a:r>
              <a:rPr lang="zh-CN" altLang="en-US" sz="2400" b="1" dirty="0" smtClean="0">
                <a:solidFill>
                  <a:srgbClr val="2E3033"/>
                </a:solidFill>
              </a:rPr>
              <a:t>作用</a:t>
            </a:r>
            <a:r>
              <a:rPr lang="en-US" altLang="zh-CN" sz="2400" b="1" dirty="0" smtClean="0">
                <a:solidFill>
                  <a:srgbClr val="2E3033"/>
                </a:solidFill>
              </a:rPr>
              <a:t>!”</a:t>
            </a:r>
            <a:r>
              <a:rPr lang="zh-CN" altLang="en-US" sz="2400" b="1" dirty="0" smtClean="0">
                <a:solidFill>
                  <a:srgbClr val="2E3033"/>
                </a:solidFill>
              </a:rPr>
              <a:t>史密斯太太笑</a:t>
            </a:r>
            <a:r>
              <a:rPr lang="zh-CN" altLang="en-US" sz="2400" b="1" dirty="0">
                <a:solidFill>
                  <a:srgbClr val="2E3033"/>
                </a:solidFill>
              </a:rPr>
              <a:t>了</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_____________________________________________________Mrs. Smith laughed.</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5. </a:t>
            </a:r>
            <a:r>
              <a:rPr lang="zh-CN" altLang="en-US" sz="2400" b="1" dirty="0" smtClean="0">
                <a:solidFill>
                  <a:srgbClr val="2E3033"/>
                </a:solidFill>
              </a:rPr>
              <a:t>相信</a:t>
            </a:r>
            <a:r>
              <a:rPr lang="zh-CN" altLang="en-US" sz="2400" b="1" dirty="0">
                <a:solidFill>
                  <a:srgbClr val="2E3033"/>
                </a:solidFill>
              </a:rPr>
              <a:t>自己，尽自己最大的努力</a:t>
            </a:r>
            <a:r>
              <a:rPr lang="zh-CN" altLang="en-US" sz="2400" b="1" dirty="0" smtClean="0">
                <a:solidFill>
                  <a:srgbClr val="2E3033"/>
                </a:solidFill>
              </a:rPr>
              <a:t>，迟早你会证明</a:t>
            </a:r>
            <a:r>
              <a:rPr lang="zh-CN" altLang="en-US" sz="2400" b="1" dirty="0">
                <a:solidFill>
                  <a:srgbClr val="2E3033"/>
                </a:solidFill>
              </a:rPr>
              <a:t>自己</a:t>
            </a:r>
            <a:r>
              <a:rPr lang="en-US" altLang="zh-CN"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rgbClr val="2E3033"/>
                </a:solidFill>
              </a:rPr>
              <a:t>__________________________________________________________________</a:t>
            </a:r>
            <a:endParaRPr lang="en-US" altLang="zh-CN" sz="2400" b="1" dirty="0" smtClean="0">
              <a:solidFill>
                <a:srgbClr val="2E3033"/>
              </a:solidFill>
            </a:endParaRPr>
          </a:p>
        </p:txBody>
      </p:sp>
      <p:sp>
        <p:nvSpPr>
          <p:cNvPr id="4" name="矩形 3"/>
          <p:cNvSpPr/>
          <p:nvPr/>
        </p:nvSpPr>
        <p:spPr>
          <a:xfrm>
            <a:off x="447307" y="1774569"/>
            <a:ext cx="11135336" cy="535531"/>
          </a:xfrm>
          <a:prstGeom prst="rect">
            <a:avLst/>
          </a:prstGeom>
        </p:spPr>
        <p:txBody>
          <a:bodyPr wrap="square">
            <a:spAutoFit/>
          </a:bodyPr>
          <a:lstStyle/>
          <a:p>
            <a:pPr>
              <a:lnSpc>
                <a:spcPct val="120000"/>
              </a:lnSpc>
            </a:pPr>
            <a:r>
              <a:rPr lang="en-US" altLang="zh-CN" sz="2400" b="1" dirty="0">
                <a:solidFill>
                  <a:srgbClr val="C00000"/>
                </a:solidFill>
              </a:rPr>
              <a:t>It dawned on me that only perseverance and efforts could lead to success.</a:t>
            </a:r>
            <a:endParaRPr lang="en-US" altLang="zh-CN" sz="2400" b="1" dirty="0">
              <a:solidFill>
                <a:srgbClr val="C00000"/>
              </a:solidFill>
            </a:endParaRPr>
          </a:p>
        </p:txBody>
      </p:sp>
      <p:sp>
        <p:nvSpPr>
          <p:cNvPr id="5" name="矩形 4"/>
          <p:cNvSpPr/>
          <p:nvPr/>
        </p:nvSpPr>
        <p:spPr>
          <a:xfrm>
            <a:off x="473794" y="2753833"/>
            <a:ext cx="11281459" cy="978729"/>
          </a:xfrm>
          <a:prstGeom prst="rect">
            <a:avLst/>
          </a:prstGeom>
        </p:spPr>
        <p:txBody>
          <a:bodyPr wrap="square">
            <a:spAutoFit/>
          </a:bodyPr>
          <a:lstStyle/>
          <a:p>
            <a:pPr>
              <a:lnSpc>
                <a:spcPct val="120000"/>
              </a:lnSpc>
            </a:pPr>
            <a:r>
              <a:rPr lang="en-US" altLang="zh-CN" sz="2400" b="1" dirty="0">
                <a:solidFill>
                  <a:srgbClr val="0000FF"/>
                </a:solidFill>
              </a:rPr>
              <a:t>Only then </a:t>
            </a:r>
            <a:r>
              <a:rPr lang="en-US" altLang="zh-CN" sz="2400" b="1" dirty="0" smtClean="0">
                <a:solidFill>
                  <a:srgbClr val="0000FF"/>
                </a:solidFill>
              </a:rPr>
              <a:t>was I </a:t>
            </a:r>
            <a:r>
              <a:rPr lang="en-US" altLang="zh-CN" sz="2400" b="1" dirty="0">
                <a:solidFill>
                  <a:srgbClr val="0000FF"/>
                </a:solidFill>
              </a:rPr>
              <a:t>aware </a:t>
            </a:r>
            <a:r>
              <a:rPr lang="en-US" altLang="zh-CN" sz="2400" b="1" dirty="0">
                <a:solidFill>
                  <a:srgbClr val="C00000"/>
                </a:solidFill>
              </a:rPr>
              <a:t>that we should never underestimate the power of perseverance and efforts.</a:t>
            </a:r>
            <a:endParaRPr lang="en-US" altLang="zh-CN" sz="2400" b="1" dirty="0">
              <a:solidFill>
                <a:srgbClr val="C00000"/>
              </a:solidFill>
            </a:endParaRPr>
          </a:p>
        </p:txBody>
      </p:sp>
      <p:sp>
        <p:nvSpPr>
          <p:cNvPr id="6" name="矩形 5"/>
          <p:cNvSpPr/>
          <p:nvPr/>
        </p:nvSpPr>
        <p:spPr>
          <a:xfrm>
            <a:off x="447307" y="3939133"/>
            <a:ext cx="10406129" cy="535531"/>
          </a:xfrm>
          <a:prstGeom prst="rect">
            <a:avLst/>
          </a:prstGeom>
        </p:spPr>
        <p:txBody>
          <a:bodyPr wrap="square">
            <a:spAutoFit/>
          </a:bodyPr>
          <a:lstStyle/>
          <a:p>
            <a:pPr>
              <a:lnSpc>
                <a:spcPct val="120000"/>
              </a:lnSpc>
            </a:pPr>
            <a:r>
              <a:rPr lang="en-US" altLang="zh-CN" sz="2400" b="1" dirty="0" smtClean="0">
                <a:solidFill>
                  <a:srgbClr val="C00000"/>
                </a:solidFill>
              </a:rPr>
              <a:t>Above all, I </a:t>
            </a:r>
            <a:r>
              <a:rPr lang="en-US" altLang="zh-CN" sz="2400" b="1" dirty="0">
                <a:solidFill>
                  <a:srgbClr val="C00000"/>
                </a:solidFill>
              </a:rPr>
              <a:t>learnt that nothing is impossible to a willing heart.</a:t>
            </a:r>
            <a:endParaRPr lang="en-US" altLang="zh-CN" sz="2400" b="1" dirty="0">
              <a:solidFill>
                <a:srgbClr val="C00000"/>
              </a:solidFill>
            </a:endParaRPr>
          </a:p>
        </p:txBody>
      </p:sp>
      <p:sp>
        <p:nvSpPr>
          <p:cNvPr id="7" name="矩形 6"/>
          <p:cNvSpPr/>
          <p:nvPr/>
        </p:nvSpPr>
        <p:spPr>
          <a:xfrm>
            <a:off x="153593" y="4895873"/>
            <a:ext cx="9619051" cy="461665"/>
          </a:xfrm>
          <a:prstGeom prst="rect">
            <a:avLst/>
          </a:prstGeom>
        </p:spPr>
        <p:txBody>
          <a:bodyPr wrap="square">
            <a:spAutoFit/>
          </a:bodyPr>
          <a:lstStyle/>
          <a:p>
            <a:r>
              <a:rPr lang="en-US" altLang="zh-CN" sz="2400" b="1" dirty="0">
                <a:solidFill>
                  <a:srgbClr val="C00000"/>
                </a:solidFill>
              </a:rPr>
              <a:t>“</a:t>
            </a:r>
            <a:r>
              <a:rPr lang="en-US" altLang="zh-CN" sz="2400" b="1" dirty="0">
                <a:solidFill>
                  <a:srgbClr val="0000FF"/>
                </a:solidFill>
              </a:rPr>
              <a:t>It is </a:t>
            </a:r>
            <a:r>
              <a:rPr lang="en-US" altLang="zh-CN" sz="2400" b="1" dirty="0">
                <a:solidFill>
                  <a:srgbClr val="C00000"/>
                </a:solidFill>
              </a:rPr>
              <a:t>your perseverance and effort </a:t>
            </a:r>
            <a:r>
              <a:rPr lang="en-US" altLang="zh-CN" sz="2400" b="1" dirty="0">
                <a:solidFill>
                  <a:srgbClr val="0000FF"/>
                </a:solidFill>
              </a:rPr>
              <a:t>that</a:t>
            </a:r>
            <a:r>
              <a:rPr lang="en-US" altLang="zh-CN" sz="2400" b="1" dirty="0">
                <a:solidFill>
                  <a:srgbClr val="C00000"/>
                </a:solidFill>
              </a:rPr>
              <a:t> make a big difference!”</a:t>
            </a:r>
            <a:endParaRPr lang="zh-CN" altLang="en-US" sz="2400" b="1" dirty="0">
              <a:solidFill>
                <a:srgbClr val="C00000"/>
              </a:solidFill>
            </a:endParaRPr>
          </a:p>
        </p:txBody>
      </p:sp>
      <p:sp>
        <p:nvSpPr>
          <p:cNvPr id="8" name="矩形 7"/>
          <p:cNvSpPr/>
          <p:nvPr/>
        </p:nvSpPr>
        <p:spPr>
          <a:xfrm>
            <a:off x="321345" y="5707169"/>
            <a:ext cx="10926992" cy="535531"/>
          </a:xfrm>
          <a:prstGeom prst="rect">
            <a:avLst/>
          </a:prstGeom>
        </p:spPr>
        <p:txBody>
          <a:bodyPr wrap="square">
            <a:spAutoFit/>
          </a:bodyPr>
          <a:lstStyle/>
          <a:p>
            <a:pPr>
              <a:lnSpc>
                <a:spcPct val="120000"/>
              </a:lnSpc>
            </a:pPr>
            <a:r>
              <a:rPr lang="en-US" altLang="zh-CN" sz="2400" b="1" dirty="0">
                <a:solidFill>
                  <a:srgbClr val="C00000"/>
                </a:solidFill>
              </a:rPr>
              <a:t>Believe in yourself and try your best, and you will prove yourself in time</a:t>
            </a:r>
            <a:r>
              <a:rPr lang="en-US" altLang="zh-CN" sz="2400" b="1" dirty="0" smtClean="0">
                <a:solidFill>
                  <a:srgbClr val="C00000"/>
                </a:solidFill>
              </a:rPr>
              <a:t>!</a:t>
            </a:r>
            <a:endParaRPr lang="en-US" altLang="zh-CN" sz="2400" b="1" dirty="0">
              <a:solidFill>
                <a:srgbClr val="C00000"/>
              </a:solidFill>
            </a:endParaRPr>
          </a:p>
        </p:txBody>
      </p:sp>
      <p:pic>
        <p:nvPicPr>
          <p:cNvPr id="1026" name="Picture 2" descr="PERSIS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0750" y1="21311" x2="25500" y2="46721"/>
                        <a14:foregroundMark x1="30000" y1="52869" x2="30500" y2="68033"/>
                        <a14:foregroundMark x1="31000" y1="67213" x2="31750" y2="72131"/>
                        <a14:foregroundMark x1="22250" y1="17623" x2="24500" y2="24180"/>
                        <a14:foregroundMark x1="30750" y1="11885" x2="31000" y2="20082"/>
                        <a14:foregroundMark x1="13500" y1="25000" x2="19000" y2="32787"/>
                        <a14:foregroundMark x1="11750" y1="46721" x2="20500" y2="39754"/>
                      </a14:backgroundRemoval>
                    </a14:imgEffect>
                  </a14:imgLayer>
                </a14:imgProps>
              </a:ext>
              <a:ext uri="{28A0092B-C50C-407E-A947-70E740481C1C}">
                <a14:useLocalDpi xmlns:a14="http://schemas.microsoft.com/office/drawing/2010/main" val="0"/>
              </a:ext>
            </a:extLst>
          </a:blip>
          <a:srcRect/>
          <a:stretch>
            <a:fillRect/>
          </a:stretch>
        </p:blipFill>
        <p:spPr bwMode="auto">
          <a:xfrm>
            <a:off x="9076773" y="-27363"/>
            <a:ext cx="3216569" cy="1962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91558" y="-27363"/>
            <a:ext cx="3668911" cy="1421928"/>
          </a:xfrm>
          <a:prstGeom prst="rect">
            <a:avLst/>
          </a:prstGeom>
          <a:solidFill>
            <a:schemeClr val="accent1">
              <a:lumMod val="40000"/>
              <a:lumOff val="60000"/>
            </a:schemeClr>
          </a:solidFill>
        </p:spPr>
        <p:txBody>
          <a:bodyPr wrap="square" rtlCol="0" anchor="ctr">
            <a:spAutoFit/>
          </a:bodyPr>
          <a:lstStyle/>
          <a:p>
            <a:pPr>
              <a:lnSpc>
                <a:spcPct val="120000"/>
              </a:lnSpc>
            </a:pPr>
            <a:r>
              <a:rPr lang="zh-CN" altLang="en-US" sz="2400" b="1" dirty="0" smtClean="0">
                <a:solidFill>
                  <a:srgbClr val="0000FF"/>
                </a:solidFill>
              </a:rPr>
              <a:t>内容：主题意义要突出</a:t>
            </a:r>
            <a:endParaRPr lang="en-US" altLang="zh-CN" sz="2400" b="1" dirty="0" smtClean="0">
              <a:solidFill>
                <a:srgbClr val="0000FF"/>
              </a:solidFill>
            </a:endParaRPr>
          </a:p>
          <a:p>
            <a:pPr>
              <a:lnSpc>
                <a:spcPct val="120000"/>
              </a:lnSpc>
            </a:pPr>
            <a:r>
              <a:rPr lang="zh-CN" altLang="en-US" sz="2400" b="1" dirty="0" smtClean="0">
                <a:solidFill>
                  <a:srgbClr val="0000FF"/>
                </a:solidFill>
              </a:rPr>
              <a:t>形式：语言句式要漂亮</a:t>
            </a:r>
            <a:endParaRPr lang="en-US" altLang="zh-CN" sz="2400" b="1" dirty="0" smtClean="0">
              <a:solidFill>
                <a:srgbClr val="0000FF"/>
              </a:solidFill>
            </a:endParaRPr>
          </a:p>
          <a:p>
            <a:pPr>
              <a:lnSpc>
                <a:spcPct val="120000"/>
              </a:lnSpc>
            </a:pPr>
            <a:r>
              <a:rPr lang="zh-CN" altLang="en-US" sz="2400" b="1" dirty="0" smtClean="0">
                <a:solidFill>
                  <a:srgbClr val="0000FF"/>
                </a:solidFill>
              </a:rPr>
              <a:t>方法：收尾最好有呼应</a:t>
            </a:r>
            <a:endParaRPr lang="zh-CN" altLang="en-US" sz="2400" b="1" dirty="0" smtClean="0">
              <a:solidFill>
                <a:srgbClr val="0000FF"/>
              </a:solidFill>
            </a:endParaRPr>
          </a:p>
        </p:txBody>
      </p:sp>
      <p:sp>
        <p:nvSpPr>
          <p:cNvPr id="12" name="剪去对角的矩形 11"/>
          <p:cNvSpPr/>
          <p:nvPr/>
        </p:nvSpPr>
        <p:spPr>
          <a:xfrm>
            <a:off x="153591" y="98827"/>
            <a:ext cx="2281864" cy="770437"/>
          </a:xfrm>
          <a:prstGeom prst="snip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strips(upRight)">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4" descr="跳芭蕾的小女孩,很美很美很美很酷.... "/>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6445223" y="2961655"/>
            <a:ext cx="5859004" cy="290613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27958" y="557412"/>
            <a:ext cx="11466655" cy="5853910"/>
          </a:xfrm>
          <a:prstGeom prst="rect">
            <a:avLst/>
          </a:prstGeom>
        </p:spPr>
        <p:txBody>
          <a:bodyPr wrap="square">
            <a:spAutoFit/>
          </a:bodyPr>
          <a:lstStyle/>
          <a:p>
            <a:pPr>
              <a:lnSpc>
                <a:spcPct val="120000"/>
              </a:lnSpc>
            </a:pPr>
            <a:r>
              <a:rPr lang="en-US" altLang="zh-CN" sz="2400" b="1" dirty="0" smtClean="0">
                <a:solidFill>
                  <a:srgbClr val="2E3033"/>
                </a:solidFill>
              </a:rPr>
              <a:t>6. </a:t>
            </a:r>
            <a:r>
              <a:rPr lang="zh-CN" altLang="en-US" sz="2400" b="1" dirty="0" smtClean="0">
                <a:solidFill>
                  <a:srgbClr val="2E3033"/>
                </a:solidFill>
              </a:rPr>
              <a:t>不要</a:t>
            </a:r>
            <a:r>
              <a:rPr lang="zh-CN" altLang="en-US" sz="2400" b="1" dirty="0">
                <a:solidFill>
                  <a:srgbClr val="2E3033"/>
                </a:solidFill>
              </a:rPr>
              <a:t>让失败阻碍你的进步，因为你永远不知道你离成功还有</a:t>
            </a:r>
            <a:r>
              <a:rPr lang="zh-CN" altLang="en-US" sz="2400" b="1" dirty="0" smtClean="0">
                <a:solidFill>
                  <a:srgbClr val="2E3033"/>
                </a:solidFill>
              </a:rPr>
              <a:t>多近。</a:t>
            </a:r>
            <a:endParaRPr lang="en-US" altLang="zh-CN" sz="2400" b="1" dirty="0">
              <a:solidFill>
                <a:srgbClr val="2E3033"/>
              </a:solidFill>
            </a:endParaRPr>
          </a:p>
          <a:p>
            <a:pPr>
              <a:lnSpc>
                <a:spcPct val="120000"/>
              </a:lnSpc>
            </a:pPr>
            <a:r>
              <a:rPr lang="en-US" altLang="zh-CN" sz="2400" b="1" dirty="0" smtClean="0">
                <a:solidFill>
                  <a:srgbClr val="2E3033"/>
                </a:solidFill>
              </a:rPr>
              <a:t>________________________________________________________________</a:t>
            </a:r>
            <a:endParaRPr lang="en-US" altLang="zh-CN" sz="2400" b="1" dirty="0" smtClean="0">
              <a:solidFill>
                <a:srgbClr val="2E3033"/>
              </a:solidFill>
            </a:endParaRPr>
          </a:p>
          <a:p>
            <a:pPr>
              <a:lnSpc>
                <a:spcPct val="120000"/>
              </a:lnSpc>
            </a:pPr>
            <a:r>
              <a:rPr lang="en-US" altLang="zh-CN" sz="2400" b="1" dirty="0" smtClean="0">
                <a:solidFill>
                  <a:srgbClr val="2E3033"/>
                </a:solidFill>
              </a:rPr>
              <a:t>___________________________________________________________</a:t>
            </a:r>
            <a:endParaRPr lang="en-US" altLang="zh-CN" sz="2400" b="1" dirty="0">
              <a:solidFill>
                <a:srgbClr val="2E3033"/>
              </a:solidFill>
            </a:endParaRPr>
          </a:p>
          <a:p>
            <a:pPr>
              <a:lnSpc>
                <a:spcPct val="120000"/>
              </a:lnSpc>
            </a:pPr>
            <a:r>
              <a:rPr lang="en-US" altLang="zh-CN" sz="2400" b="1" dirty="0" smtClean="0">
                <a:solidFill>
                  <a:srgbClr val="2E3033"/>
                </a:solidFill>
              </a:rPr>
              <a:t>7. </a:t>
            </a:r>
            <a:r>
              <a:rPr lang="zh-CN" altLang="en-US" sz="2400" b="1" dirty="0" smtClean="0">
                <a:solidFill>
                  <a:srgbClr val="2E3033"/>
                </a:solidFill>
              </a:rPr>
              <a:t>每当</a:t>
            </a:r>
            <a:r>
              <a:rPr lang="zh-CN" altLang="en-US" sz="2400" b="1" dirty="0">
                <a:solidFill>
                  <a:srgbClr val="2E3033"/>
                </a:solidFill>
              </a:rPr>
              <a:t>你想要放弃的时候，记得告诉自己</a:t>
            </a:r>
            <a:r>
              <a:rPr lang="en-US" altLang="zh-CN" sz="2400" b="1" dirty="0">
                <a:solidFill>
                  <a:srgbClr val="2E3033"/>
                </a:solidFill>
              </a:rPr>
              <a:t>:“</a:t>
            </a:r>
            <a:r>
              <a:rPr lang="zh-CN" altLang="en-US" sz="2400" b="1" dirty="0">
                <a:solidFill>
                  <a:srgbClr val="2E3033"/>
                </a:solidFill>
              </a:rPr>
              <a:t>我能行</a:t>
            </a:r>
            <a:r>
              <a:rPr lang="en-US" altLang="zh-CN" sz="2400" b="1" dirty="0" smtClean="0">
                <a:solidFill>
                  <a:srgbClr val="2E3033"/>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_______________________________________________________________</a:t>
            </a:r>
            <a:endParaRPr lang="en-US" altLang="zh-CN" sz="2400" b="1" dirty="0">
              <a:solidFill>
                <a:srgbClr val="2E3033"/>
              </a:solidFill>
            </a:endParaRPr>
          </a:p>
          <a:p>
            <a:pPr>
              <a:lnSpc>
                <a:spcPct val="120000"/>
              </a:lnSpc>
            </a:pPr>
            <a:r>
              <a:rPr lang="en-US" altLang="zh-CN" sz="2400" b="1" dirty="0" smtClean="0">
                <a:solidFill>
                  <a:srgbClr val="2E3033"/>
                </a:solidFill>
              </a:rPr>
              <a:t>  8.</a:t>
            </a:r>
            <a:r>
              <a:rPr lang="zh-CN" altLang="en-US" sz="2400" b="1" dirty="0" smtClean="0">
                <a:solidFill>
                  <a:srgbClr val="2E3033"/>
                </a:solidFill>
              </a:rPr>
              <a:t>看到</a:t>
            </a:r>
            <a:r>
              <a:rPr lang="zh-CN" altLang="en-US" sz="2400" b="1" dirty="0">
                <a:solidFill>
                  <a:srgbClr val="2E3033"/>
                </a:solidFill>
              </a:rPr>
              <a:t>闪烁的奖牌，我意识到奋斗的本质</a:t>
            </a:r>
            <a:r>
              <a:rPr lang="en-US" altLang="zh-CN" sz="2400" b="1" dirty="0">
                <a:solidFill>
                  <a:srgbClr val="2E3033"/>
                </a:solidFill>
              </a:rPr>
              <a:t>------</a:t>
            </a:r>
            <a:r>
              <a:rPr lang="zh-CN" altLang="en-US" sz="2400" b="1" dirty="0">
                <a:solidFill>
                  <a:srgbClr val="2E3033"/>
                </a:solidFill>
              </a:rPr>
              <a:t>坚持和决心。我会把它们记在心里</a:t>
            </a:r>
            <a:r>
              <a:rPr lang="zh-CN" altLang="en-US" sz="2400" b="1" dirty="0" smtClean="0">
                <a:solidFill>
                  <a:srgbClr val="2E3033"/>
                </a:solidFill>
              </a:rPr>
              <a:t>，</a:t>
            </a:r>
            <a:r>
              <a:rPr lang="zh-CN" altLang="en-US" sz="2400" b="1" dirty="0">
                <a:solidFill>
                  <a:srgbClr val="2E3033"/>
                </a:solidFill>
              </a:rPr>
              <a:t>战胜</a:t>
            </a:r>
            <a:r>
              <a:rPr lang="zh-CN" altLang="en-US" sz="2400" b="1" dirty="0" smtClean="0">
                <a:solidFill>
                  <a:srgbClr val="2E3033"/>
                </a:solidFill>
              </a:rPr>
              <a:t>成功</a:t>
            </a:r>
            <a:r>
              <a:rPr lang="zh-CN" altLang="en-US" sz="2400" b="1" dirty="0">
                <a:solidFill>
                  <a:srgbClr val="2E3033"/>
                </a:solidFill>
              </a:rPr>
              <a:t>路上的所有</a:t>
            </a:r>
            <a:r>
              <a:rPr lang="zh-CN" altLang="en-US" sz="2400" b="1" dirty="0" smtClean="0">
                <a:solidFill>
                  <a:srgbClr val="2E3033"/>
                </a:solidFill>
              </a:rPr>
              <a:t>障碍</a:t>
            </a:r>
            <a:r>
              <a:rPr lang="en-US" altLang="zh-CN"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rgbClr val="2E3033"/>
                </a:solidFill>
              </a:rPr>
              <a:t>_______________________________________________________________________________________________________________________________________________________________________________________________</a:t>
            </a:r>
            <a:endParaRPr lang="en-US" altLang="zh-CN" sz="2400" b="1" dirty="0">
              <a:solidFill>
                <a:srgbClr val="2E3033"/>
              </a:solidFill>
            </a:endParaRPr>
          </a:p>
          <a:p>
            <a:pPr>
              <a:lnSpc>
                <a:spcPct val="120000"/>
              </a:lnSpc>
            </a:pPr>
            <a:r>
              <a:rPr lang="en-US" altLang="zh-CN" sz="2400" b="1" dirty="0">
                <a:solidFill>
                  <a:srgbClr val="2E3033"/>
                </a:solidFill>
              </a:rPr>
              <a:t>9</a:t>
            </a:r>
            <a:r>
              <a:rPr lang="en-US" altLang="zh-CN" sz="2400" b="1" dirty="0" smtClean="0">
                <a:solidFill>
                  <a:srgbClr val="2E3033"/>
                </a:solidFill>
              </a:rPr>
              <a:t>. </a:t>
            </a:r>
            <a:r>
              <a:rPr lang="zh-CN" altLang="en-US" sz="2400" b="1" dirty="0" smtClean="0">
                <a:solidFill>
                  <a:srgbClr val="2E3033"/>
                </a:solidFill>
              </a:rPr>
              <a:t>学校</a:t>
            </a:r>
            <a:r>
              <a:rPr lang="zh-CN" altLang="en-US" sz="2400" b="1" dirty="0">
                <a:solidFill>
                  <a:srgbClr val="2E3033"/>
                </a:solidFill>
              </a:rPr>
              <a:t>合唱团的宝贵经历无疑对我产生了终生的影响，成为我人生中最重要的事件</a:t>
            </a:r>
            <a:r>
              <a:rPr lang="zh-CN" altLang="en-US" sz="2400" b="1" dirty="0" smtClean="0">
                <a:solidFill>
                  <a:srgbClr val="2E3033"/>
                </a:solidFill>
              </a:rPr>
              <a:t>。</a:t>
            </a:r>
            <a:r>
              <a:rPr lang="en-US" altLang="zh-CN" sz="2400" b="1" dirty="0" smtClean="0">
                <a:solidFill>
                  <a:srgbClr val="2E3033"/>
                </a:solidFill>
              </a:rPr>
              <a:t>____________________________________________________________________________________________________________________________________</a:t>
            </a:r>
            <a:endParaRPr lang="zh-CN" altLang="en-US" sz="2400" b="1" dirty="0">
              <a:solidFill>
                <a:schemeClr val="tx1">
                  <a:lumMod val="75000"/>
                  <a:lumOff val="25000"/>
                </a:schemeClr>
              </a:solidFill>
            </a:endParaRPr>
          </a:p>
        </p:txBody>
      </p:sp>
      <p:sp>
        <p:nvSpPr>
          <p:cNvPr id="3" name="文本框 4"/>
          <p:cNvSpPr txBox="1"/>
          <p:nvPr/>
        </p:nvSpPr>
        <p:spPr>
          <a:xfrm>
            <a:off x="115267" y="-27363"/>
            <a:ext cx="2301031" cy="584775"/>
          </a:xfrm>
          <a:prstGeom prst="rect">
            <a:avLst/>
          </a:prstGeom>
          <a:solidFill>
            <a:srgbClr val="FBC64C"/>
          </a:solidFill>
        </p:spPr>
        <p:txBody>
          <a:bodyPr wrap="square">
            <a:spAutoFit/>
          </a:bodyPr>
          <a:lstStyle/>
          <a:p>
            <a:r>
              <a:rPr lang="zh-CN" altLang="en-US" sz="3200" dirty="0"/>
              <a:t>主题</a:t>
            </a:r>
            <a:r>
              <a:rPr lang="zh-CN" altLang="en-US" sz="3200" dirty="0" smtClean="0"/>
              <a:t>升华</a:t>
            </a:r>
            <a:r>
              <a:rPr lang="zh-CN" altLang="en-US" sz="3200" dirty="0"/>
              <a:t>句</a:t>
            </a:r>
            <a:endParaRPr lang="zh-CN" altLang="en-US" sz="3200" dirty="0"/>
          </a:p>
        </p:txBody>
      </p:sp>
      <p:sp>
        <p:nvSpPr>
          <p:cNvPr id="4" name="矩形 3"/>
          <p:cNvSpPr/>
          <p:nvPr/>
        </p:nvSpPr>
        <p:spPr>
          <a:xfrm>
            <a:off x="327951" y="990155"/>
            <a:ext cx="9649428" cy="978729"/>
          </a:xfrm>
          <a:prstGeom prst="rect">
            <a:avLst/>
          </a:prstGeom>
        </p:spPr>
        <p:txBody>
          <a:bodyPr wrap="square">
            <a:spAutoFit/>
          </a:bodyPr>
          <a:lstStyle/>
          <a:p>
            <a:pPr>
              <a:lnSpc>
                <a:spcPct val="120000"/>
              </a:lnSpc>
            </a:pPr>
            <a:r>
              <a:rPr lang="en-US" altLang="zh-CN" sz="2400" b="1" dirty="0">
                <a:solidFill>
                  <a:srgbClr val="C00000"/>
                </a:solidFill>
              </a:rPr>
              <a:t>Don’t let the failure arrest your progress for you will never know how close you are to success.</a:t>
            </a:r>
            <a:endParaRPr lang="en-US" altLang="zh-CN" sz="2400" b="1" dirty="0">
              <a:solidFill>
                <a:srgbClr val="C00000"/>
              </a:solidFill>
            </a:endParaRPr>
          </a:p>
        </p:txBody>
      </p:sp>
      <p:sp>
        <p:nvSpPr>
          <p:cNvPr id="5" name="矩形 4"/>
          <p:cNvSpPr/>
          <p:nvPr/>
        </p:nvSpPr>
        <p:spPr>
          <a:xfrm>
            <a:off x="513144" y="2287846"/>
            <a:ext cx="10887917" cy="535531"/>
          </a:xfrm>
          <a:prstGeom prst="rect">
            <a:avLst/>
          </a:prstGeom>
        </p:spPr>
        <p:txBody>
          <a:bodyPr wrap="square">
            <a:spAutoFit/>
          </a:bodyPr>
          <a:lstStyle/>
          <a:p>
            <a:pPr>
              <a:lnSpc>
                <a:spcPct val="120000"/>
              </a:lnSpc>
            </a:pPr>
            <a:r>
              <a:rPr lang="en-US" altLang="zh-CN" sz="2400" b="1" dirty="0">
                <a:solidFill>
                  <a:srgbClr val="C00000"/>
                </a:solidFill>
              </a:rPr>
              <a:t>Every time you want to give up, remember to tell yourself, “I can </a:t>
            </a:r>
            <a:r>
              <a:rPr lang="en-US" altLang="zh-CN" sz="2400" b="1" dirty="0" smtClean="0">
                <a:solidFill>
                  <a:srgbClr val="C00000"/>
                </a:solidFill>
              </a:rPr>
              <a:t>make </a:t>
            </a:r>
            <a:r>
              <a:rPr lang="en-US" altLang="zh-CN" sz="2400" b="1" dirty="0">
                <a:solidFill>
                  <a:srgbClr val="C00000"/>
                </a:solidFill>
              </a:rPr>
              <a:t>it!”</a:t>
            </a:r>
            <a:endParaRPr lang="en-US" altLang="zh-CN" sz="2400" b="1" dirty="0">
              <a:solidFill>
                <a:srgbClr val="C00000"/>
              </a:solidFill>
            </a:endParaRPr>
          </a:p>
        </p:txBody>
      </p:sp>
      <p:sp>
        <p:nvSpPr>
          <p:cNvPr id="7" name="矩形 6"/>
          <p:cNvSpPr/>
          <p:nvPr/>
        </p:nvSpPr>
        <p:spPr>
          <a:xfrm>
            <a:off x="513144" y="3521286"/>
            <a:ext cx="10320760" cy="1421928"/>
          </a:xfrm>
          <a:prstGeom prst="rect">
            <a:avLst/>
          </a:prstGeom>
        </p:spPr>
        <p:txBody>
          <a:bodyPr wrap="square">
            <a:spAutoFit/>
          </a:bodyPr>
          <a:lstStyle/>
          <a:p>
            <a:pPr>
              <a:lnSpc>
                <a:spcPct val="120000"/>
              </a:lnSpc>
            </a:pPr>
            <a:r>
              <a:rPr lang="en-US" altLang="zh-CN" sz="2400" b="1" dirty="0">
                <a:solidFill>
                  <a:srgbClr val="C00000"/>
                </a:solidFill>
              </a:rPr>
              <a:t>Seeing the blinking medals, I came to realize the essence of struggling------persistence and determination. I will keep them in my mind and overcome all the obstacles in my way to success!</a:t>
            </a:r>
            <a:endParaRPr lang="en-US" altLang="zh-CN" sz="2400" b="1" dirty="0">
              <a:solidFill>
                <a:srgbClr val="C00000"/>
              </a:solidFill>
            </a:endParaRPr>
          </a:p>
        </p:txBody>
      </p:sp>
      <p:sp>
        <p:nvSpPr>
          <p:cNvPr id="8" name="矩形 7"/>
          <p:cNvSpPr/>
          <p:nvPr/>
        </p:nvSpPr>
        <p:spPr>
          <a:xfrm>
            <a:off x="513145" y="5395949"/>
            <a:ext cx="10656427" cy="978729"/>
          </a:xfrm>
          <a:prstGeom prst="rect">
            <a:avLst/>
          </a:prstGeom>
        </p:spPr>
        <p:txBody>
          <a:bodyPr wrap="square">
            <a:spAutoFit/>
          </a:bodyPr>
          <a:lstStyle/>
          <a:p>
            <a:pPr>
              <a:lnSpc>
                <a:spcPct val="120000"/>
              </a:lnSpc>
            </a:pPr>
            <a:r>
              <a:rPr lang="en-US" altLang="zh-CN" sz="2400" b="1" dirty="0">
                <a:solidFill>
                  <a:srgbClr val="C00000"/>
                </a:solidFill>
              </a:rPr>
              <a:t>The precious experience in the school choir undoubtedly had a life-long impact on me, which became the most important event in my life.</a:t>
            </a:r>
            <a:endParaRPr lang="zh-CN" altLang="en-US" sz="2400" b="1" dirty="0">
              <a:solidFill>
                <a:srgbClr val="C00000"/>
              </a:solidFill>
            </a:endParaRPr>
          </a:p>
        </p:txBody>
      </p:sp>
      <p:pic>
        <p:nvPicPr>
          <p:cNvPr id="10" name="Picture 2" descr="PERSIS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0750" y1="21311" x2="25500" y2="46721"/>
                        <a14:foregroundMark x1="30000" y1="52869" x2="30500" y2="68033"/>
                        <a14:foregroundMark x1="31000" y1="67213" x2="31750" y2="72131"/>
                        <a14:foregroundMark x1="22250" y1="17623" x2="24500" y2="24180"/>
                        <a14:foregroundMark x1="30750" y1="11885" x2="31000" y2="20082"/>
                        <a14:foregroundMark x1="13500" y1="25000" x2="19000" y2="32787"/>
                        <a14:foregroundMark x1="11750" y1="46721" x2="20500" y2="39754"/>
                      </a14:backgroundRemoval>
                    </a14:imgEffect>
                  </a14:imgLayer>
                </a14:imgProps>
              </a:ext>
              <a:ext uri="{28A0092B-C50C-407E-A947-70E740481C1C}">
                <a14:useLocalDpi xmlns:a14="http://schemas.microsoft.com/office/drawing/2010/main" val="0"/>
              </a:ext>
            </a:extLst>
          </a:blip>
          <a:srcRect/>
          <a:stretch>
            <a:fillRect/>
          </a:stretch>
        </p:blipFill>
        <p:spPr bwMode="auto">
          <a:xfrm>
            <a:off x="9225629" y="9087"/>
            <a:ext cx="3216569" cy="1962108"/>
          </a:xfrm>
          <a:prstGeom prst="rect">
            <a:avLst/>
          </a:prstGeom>
          <a:noFill/>
          <a:extLst>
            <a:ext uri="{909E8E84-426E-40DD-AFC4-6F175D3DCCD1}">
              <a14:hiddenFill xmlns:a14="http://schemas.microsoft.com/office/drawing/2010/main">
                <a:solidFill>
                  <a:srgbClr val="FFFFFF"/>
                </a:solidFill>
              </a14:hiddenFill>
            </a:ext>
          </a:extLst>
        </p:spPr>
      </p:pic>
      <p:sp>
        <p:nvSpPr>
          <p:cNvPr id="11" name="剪去对角的矩形 10"/>
          <p:cNvSpPr/>
          <p:nvPr/>
        </p:nvSpPr>
        <p:spPr>
          <a:xfrm>
            <a:off x="134425" y="9101"/>
            <a:ext cx="2281864" cy="586973"/>
          </a:xfrm>
          <a:prstGeom prst="snip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upRigh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1882BF"/>
      </a:accent1>
      <a:accent2>
        <a:srgbClr val="8E9E84"/>
      </a:accent2>
      <a:accent3>
        <a:srgbClr val="57956A"/>
      </a:accent3>
      <a:accent4>
        <a:srgbClr val="2B96C4"/>
      </a:accent4>
      <a:accent5>
        <a:srgbClr val="59955D"/>
      </a:accent5>
      <a:accent6>
        <a:srgbClr val="B7D7B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0</TotalTime>
  <Words>29336</Words>
  <Application>WPS 演示</Application>
  <PresentationFormat>自定义</PresentationFormat>
  <Paragraphs>680</Paragraphs>
  <Slides>40</Slides>
  <Notes>11</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40</vt:i4>
      </vt:variant>
    </vt:vector>
  </HeadingPairs>
  <TitlesOfParts>
    <vt:vector size="63" baseType="lpstr">
      <vt:lpstr>Arial</vt:lpstr>
      <vt:lpstr>宋体</vt:lpstr>
      <vt:lpstr>Wingdings</vt:lpstr>
      <vt:lpstr>Symbol</vt:lpstr>
      <vt:lpstr>Comic Sans MS</vt:lpstr>
      <vt:lpstr>方正清刻本悦宋简体</vt:lpstr>
      <vt:lpstr>Calibri</vt:lpstr>
      <vt:lpstr>Arial</vt:lpstr>
      <vt:lpstr>微软雅黑</vt:lpstr>
      <vt:lpstr>等线</vt:lpstr>
      <vt:lpstr>Candara</vt:lpstr>
      <vt:lpstr>华文楷体</vt:lpstr>
      <vt:lpstr>Arial Unicode MS</vt:lpstr>
      <vt:lpstr>Times New Roman</vt:lpstr>
      <vt:lpstr>华文宋体</vt:lpstr>
      <vt:lpstr>华文隶书</vt:lpstr>
      <vt:lpstr>Calibri</vt:lpstr>
      <vt:lpstr>Brush Script MT</vt:lpstr>
      <vt:lpstr>华文新魏</vt:lpstr>
      <vt:lpstr>HelveticaNeue</vt:lpstr>
      <vt:lpstr>Corbel</vt:lpstr>
      <vt:lpstr>PPT定制1801380800</vt:lpstr>
      <vt:lpstr>波形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演示文稿14</dc:title>
  <dc:creator>huawei-2</dc:creator>
  <cp:category>模板</cp:category>
  <cp:lastModifiedBy>24147</cp:lastModifiedBy>
  <cp:revision>282</cp:revision>
  <cp:lastPrinted>2022-05-15T14:16:00Z</cp:lastPrinted>
  <dcterms:created xsi:type="dcterms:W3CDTF">2017-11-27T11:57:00Z</dcterms:created>
  <dcterms:modified xsi:type="dcterms:W3CDTF">2022-06-02T12:07:18Z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CC73ACA70E074D6C9A01BA66947E2B7A</vt:lpwstr>
  </property>
</Properties>
</file>