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4" r:id="rId3"/>
    <p:sldId id="256" r:id="rId4"/>
    <p:sldId id="258" r:id="rId5"/>
    <p:sldId id="259" r:id="rId6"/>
    <p:sldId id="257" r:id="rId7"/>
    <p:sldId id="262" r:id="rId8"/>
    <p:sldId id="263" r:id="rId9"/>
    <p:sldId id="275" r:id="rId10"/>
    <p:sldId id="282" r:id="rId11"/>
    <p:sldId id="264"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4FF"/>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37"/>
        <p:guide pos="390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67.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8.png"/><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nvSpPr>
        <p:spPr>
          <a:xfrm>
            <a:off x="142240" y="843915"/>
            <a:ext cx="11874500" cy="4896485"/>
          </a:xfrm>
          <a:prstGeom prst="roundRect">
            <a:avLst>
              <a:gd name="adj" fmla="val 10342"/>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标题 9"/>
          <p:cNvSpPr>
            <a:spLocks noGrp="1"/>
          </p:cNvSpPr>
          <p:nvPr/>
        </p:nvSpPr>
        <p:spPr>
          <a:xfrm>
            <a:off x="54610" y="0"/>
            <a:ext cx="5175250" cy="705485"/>
          </a:xfrm>
          <a:prstGeom prst="rect">
            <a:avLst/>
          </a:prstGeom>
          <a:solidFill>
            <a:schemeClr val="accent1">
              <a:lumMod val="40000"/>
              <a:lumOff val="60000"/>
            </a:schemeClr>
          </a:solidFill>
        </p:spPr>
        <p:txBody>
          <a:bodyPr vert="horz" lIns="90000" tIns="46800" rIns="90000" bIns="46800" rtlCol="0" anchor="ctr" anchorCtr="0"/>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VII. Teachers’ Version</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sp>
        <p:nvSpPr>
          <p:cNvPr id="100" name="文本框 99"/>
          <p:cNvSpPr txBox="1"/>
          <p:nvPr/>
        </p:nvSpPr>
        <p:spPr>
          <a:xfrm>
            <a:off x="310515" y="847090"/>
            <a:ext cx="11640820" cy="4892675"/>
          </a:xfrm>
          <a:prstGeom prst="rect">
            <a:avLst/>
          </a:prstGeom>
          <a:noFill/>
          <a:ln w="9525">
            <a:noFill/>
          </a:ln>
        </p:spPr>
        <p:txBody>
          <a:bodyPr wrap="square">
            <a:spAutoFit/>
          </a:bodyPr>
          <a:p>
            <a:pPr indent="0"/>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Dear Mr. David,</a:t>
            </a:r>
            <a:endPar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endParaRPr>
          </a:p>
          <a:p>
            <a:pPr indent="0" algn="just"/>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Greetings!</a:t>
            </a:r>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a:t>
            </a:r>
            <a:r>
              <a:rPr lang="zh-CN" alt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问候</a:t>
            </a:r>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As an enthusiastic participant in</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our upcoming English debate,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I find it beneficial to introduce the topic</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"Is autonomous learning effective?"</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背景</a:t>
            </a:r>
            <a:r>
              <a:rPr lang="en-US" altLang="zh-CN"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目的</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endPar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endParaRPr>
          </a:p>
          <a:p>
            <a:pPr indent="0" algn="just"/>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Autonomous learning, the self-directed pursuit of knowledge, is an increasingly significant topic in today's education. It promotes students’ active planning, while it also raises concerns on loose education. </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议题介绍</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Despite</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improving our English listening and speaking in the process,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debating this topic will allow us to</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have an overall investigation in its pros and cons,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like</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self-realization and possible learning gaps.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Hence, it may also encourage us to</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explore a more balanced way in study. </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原因</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endPar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endParaRPr>
          </a:p>
          <a:p>
            <a:pPr indent="0" algn="just"/>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Thank you again for your efforts in</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organizing this debate. </a:t>
            </a:r>
            <a:r>
              <a:rPr sz="2400" b="0" u="sng">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I’m eagerly waiting for </a:t>
            </a:r>
            <a:r>
              <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your opinion on my proposal.</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感谢</a:t>
            </a:r>
            <a:r>
              <a:rPr lang="en-US" altLang="zh-CN"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交际性</a:t>
            </a:r>
            <a:r>
              <a:rPr lang="en-US" sz="240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sym typeface="+mn-ea"/>
              </a:rPr>
              <a:t>)</a:t>
            </a:r>
            <a:endParaRPr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endParaRPr>
          </a:p>
          <a:p>
            <a:pPr indent="0" algn="just"/>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Yours,</a:t>
            </a:r>
            <a:endPar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endParaRPr>
          </a:p>
          <a:p>
            <a:pPr indent="0"/>
            <a:r>
              <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rPr>
              <a:t>                                                                                                           Li Hua</a:t>
            </a:r>
            <a:endParaRPr lang="en-US" sz="2400" b="0">
              <a:solidFill>
                <a:schemeClr val="accent1">
                  <a:lumMod val="50000"/>
                </a:schemeClr>
              </a:solidFill>
              <a:effectLst/>
              <a:latin typeface="Times New Roman Regular" panose="02020503050405090304" charset="0"/>
              <a:ea typeface="宋体" panose="02010600030101010101" pitchFamily="2" charset="-122"/>
              <a:cs typeface="Times New Roman Regular" panose="0202050305040509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270"/>
            <a:ext cx="12192000" cy="6855460"/>
          </a:xfrm>
          <a:prstGeom prst="rect">
            <a:avLst/>
          </a:prstGeom>
        </p:spPr>
      </p:pic>
      <p:sp>
        <p:nvSpPr>
          <p:cNvPr id="2" name="标题 1"/>
          <p:cNvSpPr>
            <a:spLocks noGrp="1"/>
          </p:cNvSpPr>
          <p:nvPr>
            <p:ph type="ctrTitle"/>
            <p:custDataLst>
              <p:tags r:id="rId2"/>
            </p:custDataLst>
          </p:nvPr>
        </p:nvSpPr>
        <p:spPr>
          <a:xfrm>
            <a:off x="965835" y="656590"/>
            <a:ext cx="10266045" cy="3333115"/>
          </a:xfrm>
          <a:solidFill>
            <a:schemeClr val="bg2">
              <a:alpha val="75000"/>
            </a:schemeClr>
          </a:solidFill>
        </p:spPr>
        <p:txBody>
          <a:bodyPr>
            <a:normAutofit/>
          </a:bodyPr>
          <a:p>
            <a:r>
              <a:rPr lang="zh-CN" altLang="en-US" sz="4000">
                <a:solidFill>
                  <a:schemeClr val="accent1">
                    <a:lumMod val="50000"/>
                  </a:schemeClr>
                </a:solidFill>
              </a:rPr>
              <a:t>多元视角构建交际性应用文写作</a:t>
            </a:r>
            <a:br>
              <a:rPr lang="zh-CN" altLang="en-US" sz="4000">
                <a:solidFill>
                  <a:schemeClr val="accent1">
                    <a:lumMod val="50000"/>
                  </a:schemeClr>
                </a:solidFill>
              </a:rPr>
            </a:br>
            <a:r>
              <a:rPr lang="en-US" altLang="zh-CN">
                <a:solidFill>
                  <a:schemeClr val="accent1">
                    <a:lumMod val="50000"/>
                  </a:schemeClr>
                </a:solidFill>
              </a:rPr>
              <a:t>To Recommend/</a:t>
            </a:r>
            <a:r>
              <a:rPr lang="en-US" altLang="zh-CN">
                <a:solidFill>
                  <a:schemeClr val="accent1">
                    <a:lumMod val="50000"/>
                  </a:schemeClr>
                </a:solidFill>
                <a:sym typeface="+mn-ea"/>
              </a:rPr>
              <a:t>Propose</a:t>
            </a:r>
            <a:r>
              <a:rPr lang="en-US" altLang="zh-CN">
                <a:solidFill>
                  <a:schemeClr val="accent1">
                    <a:lumMod val="50000"/>
                  </a:schemeClr>
                </a:solidFill>
              </a:rPr>
              <a:t> </a:t>
            </a:r>
            <a:br>
              <a:rPr lang="en-US" altLang="zh-CN">
                <a:solidFill>
                  <a:schemeClr val="accent1">
                    <a:lumMod val="50000"/>
                  </a:schemeClr>
                </a:solidFill>
              </a:rPr>
            </a:br>
            <a:r>
              <a:rPr lang="en-US" altLang="zh-CN">
                <a:solidFill>
                  <a:schemeClr val="accent1">
                    <a:lumMod val="50000"/>
                  </a:schemeClr>
                </a:solidFill>
              </a:rPr>
              <a:t>A Debate TOPIC</a:t>
            </a:r>
            <a:br>
              <a:rPr lang="en-US" altLang="zh-CN">
                <a:solidFill>
                  <a:schemeClr val="accent1">
                    <a:lumMod val="50000"/>
                  </a:schemeClr>
                </a:solidFill>
              </a:rPr>
            </a:br>
            <a:r>
              <a:rPr lang="en-US" altLang="zh-CN" sz="2800" b="0">
                <a:solidFill>
                  <a:schemeClr val="tx1"/>
                </a:solidFill>
                <a:sym typeface="+mn-ea"/>
              </a:rPr>
              <a:t>2024</a:t>
            </a:r>
            <a:r>
              <a:rPr lang="zh-CN" altLang="en-US" sz="2800" b="0">
                <a:solidFill>
                  <a:schemeClr val="tx1"/>
                </a:solidFill>
                <a:sym typeface="+mn-ea"/>
              </a:rPr>
              <a:t>温州二模应用文讲评</a:t>
            </a:r>
            <a:endParaRPr lang="zh-CN" altLang="en-US" sz="2800" b="0">
              <a:solidFill>
                <a:schemeClr val="tx1"/>
              </a:solidFill>
              <a:sym typeface="+mn-ea"/>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5" y="0"/>
            <a:ext cx="4590415" cy="616585"/>
          </a:xfrm>
          <a:solidFill>
            <a:schemeClr val="accent1">
              <a:lumMod val="40000"/>
              <a:lumOff val="60000"/>
              <a:alpha val="88000"/>
            </a:schemeClr>
          </a:solidFill>
        </p:spPr>
        <p:txBody>
          <a:bodyPr/>
          <a:p>
            <a:r>
              <a:rPr lang="en-US" altLang="zh-CN" sz="3200" b="0" i="1">
                <a:solidFill>
                  <a:srgbClr val="0070C0"/>
                </a:solidFill>
                <a:effectLst>
                  <a:outerShdw blurRad="38100" dist="38100" dir="2700000" algn="tl">
                    <a:srgbClr val="000000">
                      <a:alpha val="43137"/>
                    </a:srgbClr>
                  </a:outerShdw>
                </a:effectLst>
                <a:latin typeface="Times New Roman Italic" panose="02020503050405090304" charset="0"/>
                <a:cs typeface="Times New Roman Italic" panose="02020503050405090304" charset="0"/>
              </a:rPr>
              <a:t>I. Recall&amp; Compare:</a:t>
            </a:r>
            <a:endParaRPr lang="en-US" altLang="zh-CN" sz="3200" b="0" i="1">
              <a:solidFill>
                <a:srgbClr val="0070C0"/>
              </a:solidFill>
              <a:effectLst>
                <a:outerShdw blurRad="38100" dist="38100" dir="2700000" algn="tl">
                  <a:srgbClr val="000000">
                    <a:alpha val="43137"/>
                  </a:srgbClr>
                </a:outerShdw>
              </a:effectLst>
              <a:latin typeface="Times New Roman Italic" panose="02020503050405090304" charset="0"/>
              <a:cs typeface="Times New Roman Italic" panose="02020503050405090304" charset="0"/>
            </a:endParaRPr>
          </a:p>
        </p:txBody>
      </p:sp>
      <p:grpSp>
        <p:nvGrpSpPr>
          <p:cNvPr id="3" name="组合 2"/>
          <p:cNvGrpSpPr/>
          <p:nvPr/>
        </p:nvGrpSpPr>
        <p:grpSpPr>
          <a:xfrm>
            <a:off x="6817360" y="0"/>
            <a:ext cx="5374640" cy="6858000"/>
            <a:chOff x="10736" y="0"/>
            <a:chExt cx="8464" cy="10800"/>
          </a:xfrm>
        </p:grpSpPr>
        <p:pic>
          <p:nvPicPr>
            <p:cNvPr id="9" name="图片 8" descr="Issue-68-Sat-28-Nov-Sports-Health-Inc-new-1.webp"/>
            <p:cNvPicPr>
              <a:picLocks noChangeAspect="1"/>
            </p:cNvPicPr>
            <p:nvPr/>
          </p:nvPicPr>
          <p:blipFill>
            <a:blip r:embed="rId1"/>
            <a:stretch>
              <a:fillRect/>
            </a:stretch>
          </p:blipFill>
          <p:spPr>
            <a:xfrm>
              <a:off x="10736" y="0"/>
              <a:ext cx="8464" cy="10800"/>
            </a:xfrm>
            <a:prstGeom prst="rect">
              <a:avLst/>
            </a:prstGeom>
          </p:spPr>
        </p:pic>
        <p:sp>
          <p:nvSpPr>
            <p:cNvPr id="6" name="文本框 5"/>
            <p:cNvSpPr txBox="1"/>
            <p:nvPr/>
          </p:nvSpPr>
          <p:spPr>
            <a:xfrm>
              <a:off x="11064" y="2164"/>
              <a:ext cx="7823" cy="7123"/>
            </a:xfrm>
            <a:prstGeom prst="rect">
              <a:avLst/>
            </a:prstGeom>
            <a:solidFill>
              <a:schemeClr val="bg2">
                <a:alpha val="88000"/>
              </a:schemeClr>
            </a:solidFill>
            <a:effectLst>
              <a:outerShdw blurRad="50800" dist="50800" dir="2700000" sx="101000" sy="101000" algn="tl" rotWithShape="0">
                <a:prstClr val="black">
                  <a:alpha val="40000"/>
                </a:prstClr>
              </a:outerShdw>
            </a:effectLst>
          </p:spPr>
          <p:txBody>
            <a:bodyPr wrap="square" rtlCol="0" anchor="t">
              <a:spAutoFit/>
            </a:bodyPr>
            <a:p>
              <a:r>
                <a:rPr lang="en-US" altLang="zh-CN" sz="2400" i="1" u="sng">
                  <a:solidFill>
                    <a:schemeClr val="accent1">
                      <a:lumMod val="50000"/>
                    </a:schemeClr>
                  </a:solidFill>
                  <a:effectLst>
                    <a:outerShdw blurRad="50800" dist="38100" dir="2700000" algn="tl" rotWithShape="0">
                      <a:prstClr val="black">
                        <a:alpha val="40000"/>
                      </a:prstClr>
                    </a:outerShdw>
                  </a:effectLst>
                  <a:sym typeface="+mn-ea"/>
                </a:rPr>
                <a:t>NMET-Zhejiang, Jan. 2024</a:t>
              </a:r>
              <a:endParaRPr lang="en-US" altLang="zh-CN" sz="2400" i="1" u="sng">
                <a:solidFill>
                  <a:schemeClr val="accent1">
                    <a:lumMod val="50000"/>
                  </a:schemeClr>
                </a:solidFill>
                <a:effectLst>
                  <a:outerShdw blurRad="50800" dist="38100" dir="2700000" algn="tl" rotWithShape="0">
                    <a:prstClr val="black">
                      <a:alpha val="40000"/>
                    </a:prstClr>
                  </a:outerShdw>
                </a:effectLst>
                <a:sym typeface="+mn-ea"/>
              </a:endParaRPr>
            </a:p>
            <a:p>
              <a:endParaRPr lang="en-US" altLang="zh-CN" sz="2400" i="1" u="sng">
                <a:solidFill>
                  <a:schemeClr val="accent1">
                    <a:lumMod val="50000"/>
                  </a:schemeClr>
                </a:solidFill>
                <a:effectLst>
                  <a:outerShdw blurRad="50800" dist="38100" dir="2700000" algn="tl" rotWithShape="0">
                    <a:prstClr val="black">
                      <a:alpha val="40000"/>
                    </a:prstClr>
                  </a:outerShdw>
                </a:effectLst>
                <a:sym typeface="+mn-ea"/>
              </a:endParaRPr>
            </a:p>
            <a:p>
              <a:r>
                <a:rPr lang="zh-CN" altLang="en-US" sz="2400">
                  <a:solidFill>
                    <a:schemeClr val="accent1">
                      <a:lumMod val="50000"/>
                    </a:schemeClr>
                  </a:solidFill>
                  <a:effectLst>
                    <a:outerShdw blurRad="50800" dist="38100" dir="2700000" algn="tl" rotWithShape="0">
                      <a:prstClr val="black">
                        <a:alpha val="40000"/>
                      </a:prstClr>
                    </a:outerShdw>
                  </a:effectLst>
                </a:rPr>
                <a:t>请根据材料写一篇应用文，请你写一篇短文向校英文报"Sports and Health"投稿，向同学们推荐一个适合课间的运动。</a:t>
              </a:r>
              <a:endParaRPr lang="zh-CN" altLang="en-US" sz="2400">
                <a:solidFill>
                  <a:schemeClr val="accent1">
                    <a:lumMod val="50000"/>
                  </a:schemeClr>
                </a:solidFill>
                <a:effectLst>
                  <a:outerShdw blurRad="50800" dist="38100" dir="2700000" algn="tl" rotWithShape="0">
                    <a:prstClr val="black">
                      <a:alpha val="40000"/>
                    </a:prstClr>
                  </a:outerShdw>
                </a:effectLst>
              </a:endParaRPr>
            </a:p>
            <a:p>
              <a:r>
                <a:rPr lang="zh-CN" altLang="en-US" sz="2400">
                  <a:solidFill>
                    <a:schemeClr val="accent1">
                      <a:lumMod val="50000"/>
                    </a:schemeClr>
                  </a:solidFill>
                  <a:effectLst>
                    <a:outerShdw blurRad="50800" dist="38100" dir="2700000" algn="tl" rotWithShape="0">
                      <a:prstClr val="black">
                        <a:alpha val="40000"/>
                      </a:prstClr>
                    </a:outerShdw>
                  </a:effectLst>
                </a:rPr>
                <a:t>1.介绍推荐的运动；2.推荐理由。</a:t>
              </a:r>
              <a:endParaRPr lang="zh-CN" altLang="en-US" sz="2400">
                <a:solidFill>
                  <a:schemeClr val="accent1">
                    <a:lumMod val="50000"/>
                  </a:schemeClr>
                </a:solidFill>
                <a:effectLst>
                  <a:outerShdw blurRad="50800" dist="38100" dir="2700000" algn="tl" rotWithShape="0">
                    <a:prstClr val="black">
                      <a:alpha val="40000"/>
                    </a:prstClr>
                  </a:outerShdw>
                </a:effectLst>
              </a:endParaRPr>
            </a:p>
            <a:p>
              <a:endParaRPr lang="zh-CN" altLang="en-US" sz="2400">
                <a:solidFill>
                  <a:schemeClr val="accent1">
                    <a:lumMod val="50000"/>
                  </a:schemeClr>
                </a:solidFill>
                <a:effectLst>
                  <a:outerShdw blurRad="50800" dist="38100" dir="2700000" algn="tl" rotWithShape="0">
                    <a:prstClr val="black">
                      <a:alpha val="40000"/>
                    </a:prstClr>
                  </a:outerShdw>
                </a:effectLst>
              </a:endParaRPr>
            </a:p>
            <a:p>
              <a:r>
                <a:rPr lang="zh-CN" altLang="en-US" sz="2400">
                  <a:solidFill>
                    <a:schemeClr val="accent1">
                      <a:lumMod val="50000"/>
                    </a:schemeClr>
                  </a:solidFill>
                  <a:effectLst>
                    <a:outerShdw blurRad="50800" dist="38100" dir="2700000" algn="tl" rotWithShape="0">
                      <a:prstClr val="black">
                        <a:alpha val="40000"/>
                      </a:prstClr>
                    </a:outerShdw>
                  </a:effectLst>
                </a:rPr>
                <a:t>注意：</a:t>
              </a:r>
              <a:endParaRPr lang="zh-CN" altLang="en-US" sz="2400">
                <a:solidFill>
                  <a:schemeClr val="accent1">
                    <a:lumMod val="50000"/>
                  </a:schemeClr>
                </a:solidFill>
                <a:effectLst>
                  <a:outerShdw blurRad="50800" dist="38100" dir="2700000" algn="tl" rotWithShape="0">
                    <a:prstClr val="black">
                      <a:alpha val="40000"/>
                    </a:prstClr>
                  </a:outerShdw>
                </a:effectLst>
              </a:endParaRPr>
            </a:p>
            <a:p>
              <a:r>
                <a:rPr lang="zh-CN" altLang="en-US" sz="2400">
                  <a:solidFill>
                    <a:schemeClr val="accent1">
                      <a:lumMod val="50000"/>
                    </a:schemeClr>
                  </a:solidFill>
                  <a:effectLst>
                    <a:outerShdw blurRad="50800" dist="38100" dir="2700000" algn="tl" rotWithShape="0">
                      <a:prstClr val="black">
                        <a:alpha val="40000"/>
                      </a:prstClr>
                    </a:outerShdw>
                  </a:effectLst>
                </a:rPr>
                <a:t>1.写作词数应为80左右；</a:t>
              </a:r>
              <a:endParaRPr lang="zh-CN" altLang="en-US" sz="2400">
                <a:solidFill>
                  <a:schemeClr val="accent1">
                    <a:lumMod val="50000"/>
                  </a:schemeClr>
                </a:solidFill>
                <a:effectLst>
                  <a:outerShdw blurRad="50800" dist="38100" dir="2700000" algn="tl" rotWithShape="0">
                    <a:prstClr val="black">
                      <a:alpha val="40000"/>
                    </a:prstClr>
                  </a:outerShdw>
                </a:effectLst>
              </a:endParaRPr>
            </a:p>
            <a:p>
              <a:r>
                <a:rPr lang="zh-CN" altLang="en-US" sz="2400">
                  <a:solidFill>
                    <a:schemeClr val="accent1">
                      <a:lumMod val="50000"/>
                    </a:schemeClr>
                  </a:solidFill>
                  <a:effectLst>
                    <a:outerShdw blurRad="50800" dist="38100" dir="2700000" algn="tl" rotWithShape="0">
                      <a:prstClr val="black">
                        <a:alpha val="40000"/>
                      </a:prstClr>
                    </a:outerShdw>
                  </a:effectLst>
                </a:rPr>
                <a:t>2.请按以下格式在答题纸的相应位置作答。</a:t>
              </a:r>
              <a:endParaRPr lang="zh-CN" altLang="en-US" sz="2400">
                <a:solidFill>
                  <a:schemeClr val="accent1">
                    <a:lumMod val="50000"/>
                  </a:schemeClr>
                </a:solidFill>
                <a:effectLst>
                  <a:outerShdw blurRad="50800" dist="38100" dir="2700000" algn="tl" rotWithShape="0">
                    <a:prstClr val="black">
                      <a:alpha val="40000"/>
                    </a:prstClr>
                  </a:outerShdw>
                </a:effectLst>
              </a:endParaRPr>
            </a:p>
          </p:txBody>
        </p:sp>
      </p:grpSp>
      <p:sp>
        <p:nvSpPr>
          <p:cNvPr id="100" name="文本框 99"/>
          <p:cNvSpPr txBox="1"/>
          <p:nvPr/>
        </p:nvSpPr>
        <p:spPr>
          <a:xfrm>
            <a:off x="118110" y="616585"/>
            <a:ext cx="6075045" cy="1734820"/>
          </a:xfrm>
          <a:prstGeom prst="rect">
            <a:avLst/>
          </a:prstGeom>
          <a:noFill/>
          <a:ln w="9525">
            <a:noFill/>
          </a:ln>
        </p:spPr>
        <p:txBody>
          <a:bodyPr wrap="square">
            <a:noAutofit/>
          </a:bodyPr>
          <a:p>
            <a:pPr indent="0"/>
            <a:r>
              <a:rPr lang="zh-CN" b="1">
                <a:solidFill>
                  <a:schemeClr val="accent1">
                    <a:lumMod val="50000"/>
                  </a:schemeClr>
                </a:solidFill>
                <a:effectLst/>
                <a:latin typeface="Times New Roman" panose="02020603050405020304" charset="0"/>
                <a:ea typeface="宋体" panose="02010600030101010101" pitchFamily="2" charset="-122"/>
              </a:rPr>
              <a:t>假定你是李华，你校外教</a:t>
            </a:r>
            <a:r>
              <a:rPr lang="en-US" b="1">
                <a:solidFill>
                  <a:schemeClr val="accent1">
                    <a:lumMod val="50000"/>
                  </a:schemeClr>
                </a:solidFill>
                <a:effectLst/>
                <a:latin typeface="Times New Roman" panose="02020603050405020304" charset="0"/>
                <a:ea typeface="宋体" panose="02010600030101010101" pitchFamily="2" charset="-122"/>
              </a:rPr>
              <a:t>David</a:t>
            </a:r>
            <a:r>
              <a:rPr lang="zh-CN" b="1">
                <a:solidFill>
                  <a:schemeClr val="accent1">
                    <a:lumMod val="50000"/>
                  </a:schemeClr>
                </a:solidFill>
                <a:effectLst/>
                <a:latin typeface="Times New Roman" panose="02020603050405020304" charset="0"/>
                <a:ea typeface="宋体" panose="02010600030101010101" pitchFamily="2" charset="-122"/>
              </a:rPr>
              <a:t>正在策划一场英语辩论赛，现向同学们征集辩题。请你给他写一封邮件，内容包括：</a:t>
            </a:r>
            <a:r>
              <a:rPr lang="en-US" b="1">
                <a:solidFill>
                  <a:schemeClr val="accent1">
                    <a:lumMod val="50000"/>
                  </a:schemeClr>
                </a:solidFill>
                <a:effectLst/>
                <a:latin typeface="Times New Roman" panose="02020603050405020304" charset="0"/>
                <a:ea typeface="宋体" panose="02010600030101010101" pitchFamily="2" charset="-122"/>
              </a:rPr>
              <a:t>1.</a:t>
            </a:r>
            <a:r>
              <a:rPr lang="en-US" b="1">
                <a:solidFill>
                  <a:schemeClr val="accent1">
                    <a:lumMod val="50000"/>
                  </a:schemeClr>
                </a:solidFill>
                <a:effectLst/>
                <a:latin typeface="Times New Roman" panose="02020603050405020304" charset="0"/>
                <a:ea typeface="宋体" panose="02010600030101010101" pitchFamily="2" charset="-122"/>
                <a:cs typeface="Times New Roman" panose="02020603050405020304" charset="0"/>
              </a:rPr>
              <a:t> </a:t>
            </a:r>
            <a:r>
              <a:rPr lang="zh-CN" b="1">
                <a:solidFill>
                  <a:schemeClr val="accent1">
                    <a:lumMod val="50000"/>
                  </a:schemeClr>
                </a:solidFill>
                <a:effectLst/>
                <a:latin typeface="Times New Roman" panose="02020603050405020304" charset="0"/>
                <a:ea typeface="宋体" panose="02010600030101010101" pitchFamily="2" charset="-122"/>
              </a:rPr>
              <a:t>提供辩论题目；</a:t>
            </a:r>
            <a:r>
              <a:rPr lang="en-US" b="1">
                <a:solidFill>
                  <a:schemeClr val="accent1">
                    <a:lumMod val="50000"/>
                  </a:schemeClr>
                </a:solidFill>
                <a:effectLst/>
                <a:latin typeface="Times New Roman" panose="02020603050405020304" charset="0"/>
                <a:ea typeface="宋体" panose="02010600030101010101" pitchFamily="2" charset="-122"/>
              </a:rPr>
              <a:t>2.</a:t>
            </a:r>
            <a:r>
              <a:rPr lang="en-US" b="1">
                <a:solidFill>
                  <a:schemeClr val="accent1">
                    <a:lumMod val="50000"/>
                  </a:schemeClr>
                </a:solidFill>
                <a:effectLst/>
                <a:latin typeface="Times New Roman" panose="02020603050405020304" charset="0"/>
                <a:ea typeface="宋体" panose="02010600030101010101" pitchFamily="2" charset="-122"/>
                <a:cs typeface="Times New Roman" panose="02020603050405020304" charset="0"/>
              </a:rPr>
              <a:t> </a:t>
            </a:r>
            <a:r>
              <a:rPr lang="zh-CN" b="1">
                <a:solidFill>
                  <a:schemeClr val="accent1">
                    <a:lumMod val="50000"/>
                  </a:schemeClr>
                </a:solidFill>
                <a:effectLst/>
                <a:latin typeface="Times New Roman" panose="02020603050405020304" charset="0"/>
                <a:ea typeface="宋体" panose="02010600030101010101" pitchFamily="2" charset="-122"/>
              </a:rPr>
              <a:t>说明选题理由。注意：</a:t>
            </a:r>
            <a:r>
              <a:rPr lang="en-US" b="1">
                <a:solidFill>
                  <a:schemeClr val="accent1">
                    <a:lumMod val="50000"/>
                  </a:schemeClr>
                </a:solidFill>
                <a:effectLst/>
                <a:latin typeface="Times New Roman" panose="02020603050405020304" charset="0"/>
                <a:ea typeface="宋体" panose="02010600030101010101" pitchFamily="2" charset="-122"/>
              </a:rPr>
              <a:t>1. </a:t>
            </a:r>
            <a:r>
              <a:rPr lang="zh-CN" b="1">
                <a:solidFill>
                  <a:schemeClr val="accent1">
                    <a:lumMod val="50000"/>
                  </a:schemeClr>
                </a:solidFill>
                <a:effectLst/>
                <a:latin typeface="Times New Roman" panose="02020603050405020304" charset="0"/>
                <a:ea typeface="宋体" panose="02010600030101010101" pitchFamily="2" charset="-122"/>
              </a:rPr>
              <a:t>词数</a:t>
            </a:r>
            <a:r>
              <a:rPr lang="en-US" b="1">
                <a:solidFill>
                  <a:schemeClr val="accent1">
                    <a:lumMod val="50000"/>
                  </a:schemeClr>
                </a:solidFill>
                <a:effectLst/>
                <a:latin typeface="Times New Roman" panose="02020603050405020304" charset="0"/>
                <a:ea typeface="宋体" panose="02010600030101010101" pitchFamily="2" charset="-122"/>
              </a:rPr>
              <a:t>80</a:t>
            </a:r>
            <a:r>
              <a:rPr lang="zh-CN" b="1">
                <a:solidFill>
                  <a:schemeClr val="accent1">
                    <a:lumMod val="50000"/>
                  </a:schemeClr>
                </a:solidFill>
                <a:effectLst/>
                <a:latin typeface="Times New Roman" panose="02020603050405020304" charset="0"/>
                <a:ea typeface="宋体" panose="02010600030101010101" pitchFamily="2" charset="-122"/>
              </a:rPr>
              <a:t>左右</a:t>
            </a:r>
            <a:r>
              <a:rPr lang="zh-CN" b="1">
                <a:solidFill>
                  <a:schemeClr val="accent1">
                    <a:lumMod val="50000"/>
                  </a:schemeClr>
                </a:solidFill>
                <a:effectLst/>
                <a:ea typeface="宋体" panose="02010600030101010101" pitchFamily="2" charset="-122"/>
              </a:rPr>
              <a:t>；</a:t>
            </a:r>
            <a:r>
              <a:rPr lang="en-US" b="1">
                <a:solidFill>
                  <a:schemeClr val="accent1">
                    <a:lumMod val="50000"/>
                  </a:schemeClr>
                </a:solidFill>
                <a:effectLst/>
                <a:latin typeface="Times New Roman" panose="02020603050405020304" charset="0"/>
                <a:ea typeface="宋体" panose="02010600030101010101" pitchFamily="2" charset="-122"/>
              </a:rPr>
              <a:t>2. </a:t>
            </a:r>
            <a:r>
              <a:rPr lang="zh-CN" b="1">
                <a:solidFill>
                  <a:schemeClr val="accent1">
                    <a:lumMod val="50000"/>
                  </a:schemeClr>
                </a:solidFill>
                <a:effectLst/>
                <a:latin typeface="Times New Roman" panose="02020603050405020304" charset="0"/>
                <a:ea typeface="宋体" panose="02010600030101010101" pitchFamily="2" charset="-122"/>
              </a:rPr>
              <a:t>可适当增加细节，使内容充实，行文连贯。</a:t>
            </a:r>
            <a:r>
              <a:rPr lang="en-US" b="1">
                <a:solidFill>
                  <a:schemeClr val="accent1">
                    <a:lumMod val="50000"/>
                  </a:schemeClr>
                </a:solidFill>
                <a:effectLst/>
                <a:latin typeface="Times New Roman" panose="02020603050405020304" charset="0"/>
                <a:ea typeface="宋体" panose="02010600030101010101" pitchFamily="2" charset="-122"/>
              </a:rPr>
              <a:t> </a:t>
            </a:r>
            <a:endParaRPr lang="en-US" altLang="en-US" b="1">
              <a:solidFill>
                <a:schemeClr val="accent1">
                  <a:lumMod val="50000"/>
                </a:schemeClr>
              </a:solidFill>
              <a:effectLst/>
              <a:latin typeface="Times New Roman" panose="02020603050405020304" charset="0"/>
              <a:ea typeface="宋体" panose="02010600030101010101" pitchFamily="2" charset="-122"/>
            </a:endParaRPr>
          </a:p>
        </p:txBody>
      </p:sp>
      <p:graphicFrame>
        <p:nvGraphicFramePr>
          <p:cNvPr id="7" name="表格 6"/>
          <p:cNvGraphicFramePr/>
          <p:nvPr>
            <p:custDataLst>
              <p:tags r:id="rId2"/>
            </p:custDataLst>
          </p:nvPr>
        </p:nvGraphicFramePr>
        <p:xfrm>
          <a:off x="242570" y="2355850"/>
          <a:ext cx="5610860" cy="1140460"/>
        </p:xfrm>
        <a:graphic>
          <a:graphicData uri="http://schemas.openxmlformats.org/drawingml/2006/table">
            <a:tbl>
              <a:tblPr/>
              <a:tblGrid>
                <a:gridCol w="5610860"/>
              </a:tblGrid>
              <a:tr h="1140460">
                <a:tc>
                  <a:txBody>
                    <a:bodyPr/>
                    <a:p>
                      <a:pPr indent="0">
                        <a:buNone/>
                      </a:pPr>
                      <a:r>
                        <a:rPr lang="en-US" sz="1800" b="0">
                          <a:latin typeface="Times New Roman" panose="02020603050405020304" charset="0"/>
                          <a:cs typeface="Times New Roman" panose="02020603050405020304" charset="0"/>
                        </a:rPr>
                        <a:t>Dear David， </a:t>
                      </a:r>
                      <a:endParaRPr lang="en-US" sz="1800" b="0">
                        <a:latin typeface="Times New Roman" panose="02020603050405020304" charset="0"/>
                        <a:cs typeface="Times New Roman" panose="02020603050405020304" charset="0"/>
                      </a:endParaRPr>
                    </a:p>
                    <a:p>
                      <a:pPr indent="0">
                        <a:buNone/>
                      </a:pPr>
                      <a:endParaRPr lang="en-US" sz="1800" b="0">
                        <a:latin typeface="Times New Roman" panose="02020603050405020304" charset="0"/>
                        <a:cs typeface="Times New Roman" panose="02020603050405020304" charset="0"/>
                      </a:endParaRPr>
                    </a:p>
                    <a:p>
                      <a:pPr indent="0" algn="r">
                        <a:buNone/>
                      </a:pPr>
                      <a:r>
                        <a:rPr lang="en-US" sz="1800" b="0">
                          <a:latin typeface="Times New Roman" panose="02020603050405020304" charset="0"/>
                          <a:cs typeface="Times New Roman" panose="02020603050405020304" charset="0"/>
                        </a:rPr>
                        <a:t>                                                                                Yours，</a:t>
                      </a:r>
                      <a:endParaRPr lang="en-US" sz="1800" b="0">
                        <a:latin typeface="Times New Roman" panose="02020603050405020304" charset="0"/>
                        <a:cs typeface="Times New Roman" panose="02020603050405020304" charset="0"/>
                      </a:endParaRPr>
                    </a:p>
                    <a:p>
                      <a:pPr indent="0" algn="r">
                        <a:buNone/>
                      </a:pPr>
                      <a:r>
                        <a:rPr lang="en-US" sz="1800" b="0">
                          <a:latin typeface="Times New Roman" panose="02020603050405020304" charset="0"/>
                          <a:cs typeface="Times New Roman" panose="02020603050405020304" charset="0"/>
                        </a:rPr>
                        <a:t>Li Hua</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242570" y="3551555"/>
            <a:ext cx="5610860" cy="3156585"/>
          </a:xfrm>
          <a:prstGeom prst="rect">
            <a:avLst/>
          </a:prstGeom>
          <a:solidFill>
            <a:schemeClr val="accent1">
              <a:lumMod val="40000"/>
              <a:lumOff val="60000"/>
              <a:alpha val="88000"/>
            </a:schemeClr>
          </a:solidFill>
          <a:ln w="19050">
            <a:noFill/>
            <a:prstDash val="dash"/>
          </a:ln>
          <a:effectLst>
            <a:outerShdw blurRad="50800" dist="38100" dir="2700000" algn="tl" rotWithShape="0">
              <a:prstClr val="black">
                <a:alpha val="40000"/>
              </a:prstClr>
            </a:outerShdw>
          </a:effectLst>
        </p:spPr>
        <p:txBody>
          <a:bodyPr wrap="square" rtlCol="0">
            <a:noAutofit/>
          </a:bodyPr>
          <a:p>
            <a:pPr algn="ctr" fontAlgn="auto">
              <a:lnSpc>
                <a:spcPct val="125000"/>
              </a:lnSpc>
            </a:pPr>
            <a:r>
              <a:rPr lang="en-US" altLang="zh-CN" sz="2200" b="1" i="1">
                <a:solidFill>
                  <a:schemeClr val="accent1">
                    <a:lumMod val="50000"/>
                  </a:schemeClr>
                </a:solidFill>
                <a:latin typeface="Times New Roman" panose="02020603050405020304" charset="0"/>
                <a:cs typeface="Times New Roman" panose="02020603050405020304" charset="0"/>
              </a:rPr>
              <a:t>A Letter of Recommendation</a:t>
            </a:r>
            <a:endParaRPr lang="en-US" altLang="zh-CN" sz="2200">
              <a:solidFill>
                <a:schemeClr val="accent1">
                  <a:lumMod val="50000"/>
                </a:schemeClr>
              </a:solidFill>
              <a:latin typeface="Times New Roman" panose="02020603050405020304" charset="0"/>
              <a:cs typeface="Times New Roman" panose="02020603050405020304" charset="0"/>
            </a:endParaRPr>
          </a:p>
          <a:p>
            <a:r>
              <a:rPr lang="en-US" altLang="zh-CN" sz="2200" b="1" i="1">
                <a:solidFill>
                  <a:schemeClr val="accent1">
                    <a:lumMod val="50000"/>
                  </a:schemeClr>
                </a:solidFill>
                <a:latin typeface="Times New Roman" panose="02020603050405020304" charset="0"/>
                <a:cs typeface="Times New Roman" panose="02020603050405020304" charset="0"/>
              </a:rPr>
              <a:t>Para.1: Greeting  +  Background   +   Purpose</a:t>
            </a:r>
            <a:endParaRPr lang="en-US" altLang="zh-CN" sz="2200" b="1" i="1">
              <a:solidFill>
                <a:schemeClr val="accent1">
                  <a:lumMod val="50000"/>
                </a:schemeClr>
              </a:solidFill>
              <a:latin typeface="Times New Roman" panose="02020603050405020304" charset="0"/>
              <a:cs typeface="Times New Roman" panose="02020603050405020304" charset="0"/>
            </a:endParaRPr>
          </a:p>
          <a:p>
            <a:r>
              <a:rPr lang="en-US" altLang="zh-CN" sz="2200">
                <a:solidFill>
                  <a:schemeClr val="accent1">
                    <a:lumMod val="50000"/>
                  </a:schemeClr>
                </a:solidFill>
                <a:latin typeface="Times New Roman" panose="02020603050405020304" charset="0"/>
                <a:cs typeface="Times New Roman" panose="02020603050405020304" charset="0"/>
              </a:rPr>
              <a:t>                                 </a:t>
            </a:r>
            <a:r>
              <a:rPr lang="en-US" altLang="zh-CN" sz="2200">
                <a:solidFill>
                  <a:srgbClr val="C00000"/>
                </a:solidFill>
                <a:latin typeface="Times New Roman" panose="02020603050405020304" charset="0"/>
                <a:cs typeface="Times New Roman" panose="02020603050405020304" charset="0"/>
              </a:rPr>
              <a:t>debate   recommend/ropose</a:t>
            </a:r>
            <a:endParaRPr lang="en-US" altLang="zh-CN" sz="2200">
              <a:solidFill>
                <a:schemeClr val="accent1">
                  <a:lumMod val="50000"/>
                </a:schemeClr>
              </a:solidFill>
              <a:latin typeface="Times New Roman" panose="02020603050405020304" charset="0"/>
              <a:cs typeface="Times New Roman" panose="02020603050405020304" charset="0"/>
            </a:endParaRPr>
          </a:p>
          <a:p>
            <a:endParaRPr lang="en-US" altLang="zh-CN" sz="2200">
              <a:solidFill>
                <a:schemeClr val="accent1">
                  <a:lumMod val="50000"/>
                </a:schemeClr>
              </a:solidFill>
              <a:latin typeface="Times New Roman" panose="02020603050405020304" charset="0"/>
              <a:cs typeface="Times New Roman" panose="02020603050405020304" charset="0"/>
            </a:endParaRPr>
          </a:p>
          <a:p>
            <a:r>
              <a:rPr lang="en-US" altLang="zh-CN" sz="2200" b="1" i="1">
                <a:solidFill>
                  <a:schemeClr val="accent1">
                    <a:lumMod val="50000"/>
                  </a:schemeClr>
                </a:solidFill>
                <a:latin typeface="Times New Roman" panose="02020603050405020304" charset="0"/>
                <a:cs typeface="Times New Roman" panose="02020603050405020304" charset="0"/>
              </a:rPr>
              <a:t>Para.2: Contents          +           Reasons</a:t>
            </a:r>
            <a:endParaRPr lang="en-US" altLang="zh-CN" sz="2200" b="1" i="1">
              <a:solidFill>
                <a:schemeClr val="accent1">
                  <a:lumMod val="50000"/>
                </a:schemeClr>
              </a:solidFill>
              <a:latin typeface="Times New Roman" panose="02020603050405020304" charset="0"/>
              <a:cs typeface="Times New Roman" panose="02020603050405020304" charset="0"/>
            </a:endParaRPr>
          </a:p>
          <a:p>
            <a:r>
              <a:rPr lang="en-US" altLang="zh-CN" sz="2200">
                <a:solidFill>
                  <a:schemeClr val="accent1">
                    <a:lumMod val="50000"/>
                  </a:schemeClr>
                </a:solidFill>
                <a:latin typeface="Times New Roman" panose="02020603050405020304" charset="0"/>
                <a:cs typeface="Times New Roman" panose="02020603050405020304" charset="0"/>
                <a:sym typeface="+mn-ea"/>
              </a:rPr>
              <a:t>        </a:t>
            </a:r>
            <a:r>
              <a:rPr lang="en-US" altLang="zh-CN" sz="2200">
                <a:solidFill>
                  <a:srgbClr val="C00000"/>
                </a:solidFill>
                <a:latin typeface="Times New Roman" panose="02020603050405020304" charset="0"/>
                <a:cs typeface="Times New Roman" panose="02020603050405020304" charset="0"/>
                <a:sym typeface="+mn-ea"/>
              </a:rPr>
              <a:t>recommendation            about 2 reasons</a:t>
            </a:r>
            <a:endParaRPr lang="en-US" altLang="zh-CN" sz="2200">
              <a:solidFill>
                <a:schemeClr val="accent1">
                  <a:lumMod val="50000"/>
                </a:schemeClr>
              </a:solidFill>
              <a:latin typeface="Times New Roman" panose="02020603050405020304" charset="0"/>
              <a:cs typeface="Times New Roman" panose="02020603050405020304" charset="0"/>
              <a:sym typeface="+mn-ea"/>
            </a:endParaRPr>
          </a:p>
          <a:p>
            <a:endParaRPr lang="en-US" altLang="zh-CN" sz="2200">
              <a:solidFill>
                <a:schemeClr val="accent1">
                  <a:lumMod val="50000"/>
                </a:schemeClr>
              </a:solidFill>
              <a:latin typeface="Times New Roman" panose="02020603050405020304" charset="0"/>
              <a:cs typeface="Times New Roman" panose="02020603050405020304" charset="0"/>
              <a:sym typeface="+mn-ea"/>
            </a:endParaRPr>
          </a:p>
          <a:p>
            <a:r>
              <a:rPr lang="en-US" altLang="zh-CN" sz="2200" b="1" i="1">
                <a:solidFill>
                  <a:schemeClr val="accent1">
                    <a:lumMod val="50000"/>
                  </a:schemeClr>
                </a:solidFill>
                <a:latin typeface="Times New Roman" panose="02020603050405020304" charset="0"/>
                <a:cs typeface="Times New Roman" panose="02020603050405020304" charset="0"/>
              </a:rPr>
              <a:t>Para.3. Expectations/ Wishes/ Thanks</a:t>
            </a:r>
            <a:endParaRPr lang="en-US" altLang="zh-CN" sz="2200" b="1" i="1">
              <a:solidFill>
                <a:schemeClr val="accent1">
                  <a:lumMod val="50000"/>
                </a:schemeClr>
              </a:solidFill>
              <a:latin typeface="Times New Roman" panose="02020603050405020304" charset="0"/>
              <a:cs typeface="Times New Roman" panose="02020603050405020304" charset="0"/>
            </a:endParaRPr>
          </a:p>
        </p:txBody>
      </p:sp>
      <p:sp>
        <p:nvSpPr>
          <p:cNvPr id="10" name="椭圆 9"/>
          <p:cNvSpPr/>
          <p:nvPr/>
        </p:nvSpPr>
        <p:spPr>
          <a:xfrm>
            <a:off x="10220960" y="2844800"/>
            <a:ext cx="674370" cy="452120"/>
          </a:xfrm>
          <a:prstGeom prst="ellipse">
            <a:avLst/>
          </a:prstGeom>
          <a:noFill/>
          <a:ln w="254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8074025" y="2844800"/>
            <a:ext cx="674370" cy="452120"/>
          </a:xfrm>
          <a:prstGeom prst="ellipse">
            <a:avLst/>
          </a:prstGeom>
          <a:noFill/>
          <a:ln w="254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4098290" y="887095"/>
            <a:ext cx="492760" cy="344170"/>
          </a:xfrm>
          <a:prstGeom prst="ellipse">
            <a:avLst/>
          </a:prstGeom>
          <a:noFill/>
          <a:ln w="254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420370" y="1189990"/>
            <a:ext cx="512445" cy="316865"/>
          </a:xfrm>
          <a:prstGeom prst="ellipse">
            <a:avLst/>
          </a:prstGeom>
          <a:noFill/>
          <a:ln w="254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1322705" y="914400"/>
            <a:ext cx="512445" cy="316865"/>
          </a:xfrm>
          <a:prstGeom prst="ellipse">
            <a:avLst/>
          </a:prstGeom>
          <a:noFill/>
          <a:ln w="2540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bg/>
                                          </p:spTgt>
                                        </p:tgtEl>
                                        <p:attrNameLst>
                                          <p:attrName>style.visibility</p:attrName>
                                        </p:attrNameLst>
                                      </p:cBhvr>
                                      <p:to>
                                        <p:strVal val="visible"/>
                                      </p:to>
                                    </p:set>
                                    <p:animEffect transition="in" filter="randombar(horizontal)">
                                      <p:cBhvr>
                                        <p:cTn id="26" dur="500"/>
                                        <p:tgtEl>
                                          <p:spTgt spid="8">
                                            <p:bg/>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9" dur="500"/>
                                        <p:tgtEl>
                                          <p:spTgt spid="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4" dur="5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9" dur="500"/>
                                        <p:tgtEl>
                                          <p:spTgt spid="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randombar(horizontal)">
                                      <p:cBhvr>
                                        <p:cTn id="5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4" grpId="0" animBg="1"/>
      <p:bldP spid="13" grpId="0" animBg="1"/>
      <p:bldP spid="12" grpId="0" animBg="1"/>
      <p:bldP spid="8"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4FF"/>
        </a:solidFill>
        <a:effectLst/>
      </p:bgPr>
    </p:bg>
    <p:spTree>
      <p:nvGrpSpPr>
        <p:cNvPr id="1" name=""/>
        <p:cNvGrpSpPr/>
        <p:nvPr/>
      </p:nvGrpSpPr>
      <p:grpSpPr/>
      <p:sp>
        <p:nvSpPr>
          <p:cNvPr id="100" name="文本框 99"/>
          <p:cNvSpPr txBox="1"/>
          <p:nvPr/>
        </p:nvSpPr>
        <p:spPr>
          <a:xfrm>
            <a:off x="5835015" y="790575"/>
            <a:ext cx="6075045" cy="1734820"/>
          </a:xfrm>
          <a:prstGeom prst="rect">
            <a:avLst/>
          </a:prstGeom>
          <a:noFill/>
          <a:ln w="9525">
            <a:noFill/>
          </a:ln>
        </p:spPr>
        <p:txBody>
          <a:bodyPr wrap="square">
            <a:noAutofit/>
          </a:bodyPr>
          <a:p>
            <a:pPr indent="0"/>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假定你是李华，你校外教</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David</a:t>
            </a:r>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正在策划一场英语辩论赛，现向同学们征集辩题。请你给他写一封邮件，内容包括：</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1. </a:t>
            </a:r>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提供辩论题目；</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2. </a:t>
            </a:r>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说明选题理由。注意：</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1. </a:t>
            </a:r>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词数</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80</a:t>
            </a:r>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左右；</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2. </a:t>
            </a:r>
            <a:r>
              <a:rPr lang="zh-CN"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可适当增加细节，使内容充实，行文连贯。</a:t>
            </a:r>
            <a:r>
              <a:rPr 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rPr>
              <a:t> </a:t>
            </a:r>
            <a:endParaRPr lang="en-US" altLang="en-US" b="0">
              <a:solidFill>
                <a:schemeClr val="accent1">
                  <a:lumMod val="50000"/>
                </a:schemeClr>
              </a:solidFill>
              <a:latin typeface="Times New Roman Regular" panose="02020503050405090304" charset="0"/>
              <a:ea typeface="宋体" panose="02010600030101010101" pitchFamily="2" charset="-122"/>
              <a:cs typeface="Times New Roman Regular" panose="02020503050405090304" charset="0"/>
            </a:endParaRPr>
          </a:p>
        </p:txBody>
      </p:sp>
      <p:graphicFrame>
        <p:nvGraphicFramePr>
          <p:cNvPr id="4" name="表格 3"/>
          <p:cNvGraphicFramePr/>
          <p:nvPr>
            <p:custDataLst>
              <p:tags r:id="rId1"/>
            </p:custDataLst>
          </p:nvPr>
        </p:nvGraphicFramePr>
        <p:xfrm>
          <a:off x="5959475" y="2529840"/>
          <a:ext cx="5610860" cy="1140460"/>
        </p:xfrm>
        <a:graphic>
          <a:graphicData uri="http://schemas.openxmlformats.org/drawingml/2006/table">
            <a:tbl>
              <a:tblPr/>
              <a:tblGrid>
                <a:gridCol w="5610860"/>
              </a:tblGrid>
              <a:tr h="1140460">
                <a:tc>
                  <a:txBody>
                    <a:bodyPr/>
                    <a:p>
                      <a:pPr indent="0">
                        <a:buNone/>
                      </a:pPr>
                      <a:r>
                        <a:rPr lang="en-US" sz="1800" b="0">
                          <a:latin typeface="Times New Roman Regular" panose="02020503050405090304" charset="0"/>
                          <a:cs typeface="Times New Roman Regular" panose="02020503050405090304" charset="0"/>
                        </a:rPr>
                        <a:t>Dear David， </a:t>
                      </a:r>
                      <a:endParaRPr lang="en-US" sz="1800" b="0">
                        <a:latin typeface="Times New Roman Regular" panose="02020503050405090304" charset="0"/>
                        <a:cs typeface="Times New Roman Regular" panose="02020503050405090304" charset="0"/>
                      </a:endParaRPr>
                    </a:p>
                    <a:p>
                      <a:pPr indent="0">
                        <a:buNone/>
                      </a:pPr>
                      <a:endParaRPr lang="en-US" sz="1800" b="0">
                        <a:latin typeface="Times New Roman Regular" panose="02020503050405090304" charset="0"/>
                        <a:cs typeface="Times New Roman Regular" panose="02020503050405090304" charset="0"/>
                      </a:endParaRPr>
                    </a:p>
                    <a:p>
                      <a:pPr indent="0" algn="r">
                        <a:buNone/>
                      </a:pPr>
                      <a:r>
                        <a:rPr lang="en-US" sz="1800" b="0">
                          <a:latin typeface="Times New Roman Regular" panose="02020503050405090304" charset="0"/>
                          <a:cs typeface="Times New Roman Regular" panose="02020503050405090304" charset="0"/>
                        </a:rPr>
                        <a:t>                                                                                Yours，</a:t>
                      </a:r>
                      <a:endParaRPr lang="en-US" sz="1800" b="0">
                        <a:latin typeface="Times New Roman Regular" panose="02020503050405090304" charset="0"/>
                        <a:cs typeface="Times New Roman Regular" panose="02020503050405090304" charset="0"/>
                      </a:endParaRPr>
                    </a:p>
                    <a:p>
                      <a:pPr indent="0" algn="r">
                        <a:buNone/>
                      </a:pPr>
                      <a:r>
                        <a:rPr lang="en-US" sz="1800" b="0">
                          <a:latin typeface="Times New Roman Regular" panose="02020503050405090304" charset="0"/>
                          <a:cs typeface="Times New Roman Regular" panose="02020503050405090304" charset="0"/>
                        </a:rPr>
                        <a:t>Li Hua</a:t>
                      </a:r>
                      <a:endParaRPr lang="en-US" altLang="en-US" sz="1800" b="0">
                        <a:latin typeface="Times New Roman Regular" panose="02020503050405090304" charset="0"/>
                        <a:ea typeface="Times New Roman" panose="02020603050405020304" charset="0"/>
                        <a:cs typeface="Times New Roman Regular" panose="0202050305040509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 name="标题 9"/>
          <p:cNvSpPr>
            <a:spLocks noGrp="1"/>
          </p:cNvSpPr>
          <p:nvPr>
            <p:ph type="title"/>
          </p:nvPr>
        </p:nvSpPr>
        <p:spPr>
          <a:xfrm>
            <a:off x="5771515" y="194310"/>
            <a:ext cx="2827655" cy="596265"/>
          </a:xfrm>
          <a:solidFill>
            <a:schemeClr val="accent1">
              <a:lumMod val="40000"/>
              <a:lumOff val="60000"/>
              <a:alpha val="88000"/>
            </a:schemeClr>
          </a:solidFill>
        </p:spPr>
        <p:txBody>
          <a:bodyPr/>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II. Analysis:</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sp>
        <p:nvSpPr>
          <p:cNvPr id="11" name="文本框 10"/>
          <p:cNvSpPr txBox="1"/>
          <p:nvPr>
            <p:custDataLst>
              <p:tags r:id="rId2"/>
            </p:custDataLst>
          </p:nvPr>
        </p:nvSpPr>
        <p:spPr>
          <a:xfrm>
            <a:off x="5835015" y="3772535"/>
            <a:ext cx="2148205" cy="2306955"/>
          </a:xfrm>
          <a:prstGeom prst="rect">
            <a:avLst/>
          </a:prstGeom>
          <a:noFill/>
          <a:effectLst/>
        </p:spPr>
        <p:txBody>
          <a:bodyPr wrap="square" rtlCol="0">
            <a:spAutoFit/>
          </a:bodyPr>
          <a:p>
            <a:pPr marL="212090" indent="-212090" fontAlgn="auto">
              <a:buFont typeface="Arial" panose="020B0604020202020204" pitchFamily="34" charset="0"/>
              <a:buChar char="•"/>
            </a:pPr>
            <a:r>
              <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rPr>
              <a:t>Genre:</a:t>
            </a:r>
            <a:endPar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endParaRPr>
          </a:p>
          <a:p>
            <a:pPr marL="212090" indent="-212090" fontAlgn="auto">
              <a:buFont typeface="Arial" panose="020B0604020202020204" pitchFamily="34" charset="0"/>
              <a:buChar char="•"/>
            </a:pPr>
            <a:r>
              <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rPr>
              <a:t>Person:</a:t>
            </a:r>
            <a:endPar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endParaRPr>
          </a:p>
          <a:p>
            <a:pPr marL="212090" indent="-212090" fontAlgn="auto">
              <a:buFont typeface="Arial" panose="020B0604020202020204" pitchFamily="34" charset="0"/>
              <a:buChar char="•"/>
            </a:pPr>
            <a:r>
              <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rPr>
              <a:t>Voice:</a:t>
            </a:r>
            <a:endPar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endParaRPr>
          </a:p>
          <a:p>
            <a:pPr marL="212090" indent="-212090" fontAlgn="auto">
              <a:buFont typeface="Arial" panose="020B0604020202020204" pitchFamily="34" charset="0"/>
              <a:buChar char="•"/>
            </a:pPr>
            <a:r>
              <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rPr>
              <a:t>Contents:</a:t>
            </a:r>
            <a:endPar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endParaRPr>
          </a:p>
          <a:p>
            <a:pPr marL="212090" indent="-212090" fontAlgn="auto">
              <a:buFont typeface="Arial" panose="020B0604020202020204" pitchFamily="34" charset="0"/>
              <a:buChar char="•"/>
            </a:pPr>
            <a:endPar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endParaRPr>
          </a:p>
          <a:p>
            <a:pPr marL="212090" indent="-212090" fontAlgn="auto">
              <a:buFont typeface="Arial" panose="020B0604020202020204" pitchFamily="34" charset="0"/>
              <a:buChar char="•"/>
            </a:pPr>
            <a:r>
              <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rPr>
              <a:t>Structure:</a:t>
            </a:r>
            <a:endParaRPr lang="en-US" altLang="zh-CN" sz="2400" b="1">
              <a:solidFill>
                <a:schemeClr val="accent1">
                  <a:lumMod val="50000"/>
                </a:schemeClr>
              </a:solidFill>
              <a:effectLst>
                <a:outerShdw blurRad="50800" dist="38100" dir="2700000" algn="tl" rotWithShape="0">
                  <a:prstClr val="black">
                    <a:alpha val="40000"/>
                  </a:prstClr>
                </a:outerShdw>
              </a:effectLst>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nvSpPr>
        <p:spPr>
          <a:xfrm>
            <a:off x="7077075" y="3796665"/>
            <a:ext cx="5045075" cy="1238250"/>
          </a:xfrm>
          <a:prstGeom prst="rect">
            <a:avLst/>
          </a:prstGeom>
          <a:noFill/>
          <a:ln>
            <a:noFill/>
          </a:ln>
        </p:spPr>
        <p:txBody>
          <a:bodyPr wrap="square" rtlCol="0">
            <a:noAutofit/>
          </a:bodyPr>
          <a:p>
            <a:r>
              <a:rPr lang="en-US" altLang="zh-CN" sz="2400" b="1">
                <a:solidFill>
                  <a:srgbClr val="C00000"/>
                </a:solidFill>
                <a:latin typeface="Times New Roman" panose="02020603050405020304" charset="0"/>
                <a:cs typeface="Times New Roman" panose="02020603050405020304" charset="0"/>
              </a:rPr>
              <a:t>A Letter of Advice/ Recommendation</a:t>
            </a:r>
            <a:endParaRPr lang="en-US" altLang="zh-CN" sz="2400" b="1">
              <a:solidFill>
                <a:schemeClr val="accent4">
                  <a:lumMod val="50000"/>
                </a:schemeClr>
              </a:solidFill>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rPr>
              <a:t>1st.</a:t>
            </a:r>
            <a:endParaRPr lang="en-US" altLang="zh-CN" sz="2400" b="1">
              <a:solidFill>
                <a:schemeClr val="accent4">
                  <a:lumMod val="50000"/>
                </a:schemeClr>
              </a:solidFill>
              <a:latin typeface="Times New Roman" panose="02020603050405020304" charset="0"/>
              <a:cs typeface="Times New Roman" panose="02020603050405020304" charset="0"/>
            </a:endParaRPr>
          </a:p>
          <a:p>
            <a:r>
              <a:rPr lang="en-US" altLang="zh-CN" sz="2400" b="1">
                <a:solidFill>
                  <a:srgbClr val="C00000"/>
                </a:solidFill>
                <a:latin typeface="Times New Roman" panose="02020603050405020304" charset="0"/>
                <a:cs typeface="Times New Roman" panose="02020603050405020304" charset="0"/>
              </a:rPr>
              <a:t>keen, polite, formal</a:t>
            </a:r>
            <a:endParaRPr lang="en-US" altLang="zh-CN" sz="2400" b="1">
              <a:solidFill>
                <a:srgbClr val="C00000"/>
              </a:solidFill>
              <a:latin typeface="Times New Roman" panose="02020603050405020304" charset="0"/>
              <a:cs typeface="Times New Roman" panose="02020603050405020304" charset="0"/>
            </a:endParaRPr>
          </a:p>
        </p:txBody>
      </p:sp>
      <p:sp>
        <p:nvSpPr>
          <p:cNvPr id="13" name="文本框 12"/>
          <p:cNvSpPr txBox="1"/>
          <p:nvPr/>
        </p:nvSpPr>
        <p:spPr>
          <a:xfrm>
            <a:off x="8007985" y="5248275"/>
            <a:ext cx="4114165" cy="460375"/>
          </a:xfrm>
          <a:prstGeom prst="rect">
            <a:avLst/>
          </a:prstGeom>
          <a:noFill/>
        </p:spPr>
        <p:txBody>
          <a:bodyPr wrap="square" rtlCol="0" anchor="t">
            <a:spAutoFit/>
          </a:bodyPr>
          <a:p>
            <a:r>
              <a:rPr lang="en-US" altLang="zh-CN" sz="2400" b="1">
                <a:solidFill>
                  <a:srgbClr val="C00000"/>
                </a:solidFill>
                <a:highlight>
                  <a:srgbClr val="FFFF00"/>
                </a:highlight>
                <a:latin typeface="Times New Roman" panose="02020603050405020304" charset="0"/>
                <a:cs typeface="Times New Roman" panose="02020603050405020304" charset="0"/>
                <a:sym typeface="+mn-ea"/>
              </a:rPr>
              <a:t>+expectations/whishes/thanks</a:t>
            </a:r>
            <a:endParaRPr lang="en-US" altLang="zh-CN" sz="2400" b="1">
              <a:solidFill>
                <a:srgbClr val="C00000"/>
              </a:solidFill>
              <a:highlight>
                <a:srgbClr val="FFFF00"/>
              </a:highlight>
              <a:latin typeface="Times New Roman" panose="02020603050405020304" charset="0"/>
              <a:cs typeface="Times New Roman" panose="02020603050405020304" charset="0"/>
              <a:sym typeface="+mn-ea"/>
            </a:endParaRPr>
          </a:p>
        </p:txBody>
      </p:sp>
      <p:sp>
        <p:nvSpPr>
          <p:cNvPr id="14" name="文本框 13"/>
          <p:cNvSpPr txBox="1"/>
          <p:nvPr/>
        </p:nvSpPr>
        <p:spPr>
          <a:xfrm>
            <a:off x="6096635" y="5231130"/>
            <a:ext cx="2141855" cy="460375"/>
          </a:xfrm>
          <a:prstGeom prst="rect">
            <a:avLst/>
          </a:prstGeom>
          <a:noFill/>
        </p:spPr>
        <p:txBody>
          <a:bodyPr wrap="square" rtlCol="0" anchor="t">
            <a:spAutoFit/>
          </a:bodyPr>
          <a:p>
            <a:r>
              <a:rPr lang="en-US" altLang="zh-CN" sz="2400" b="1">
                <a:solidFill>
                  <a:srgbClr val="C00000"/>
                </a:solidFill>
                <a:latin typeface="Times New Roman" panose="02020603050405020304" charset="0"/>
                <a:cs typeface="Times New Roman" panose="02020603050405020304" charset="0"/>
                <a:sym typeface="+mn-ea"/>
              </a:rPr>
              <a:t>topic+ reasons</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9696450" y="4528820"/>
            <a:ext cx="1791970" cy="460375"/>
          </a:xfrm>
          <a:prstGeom prst="rect">
            <a:avLst/>
          </a:prstGeom>
          <a:noFill/>
        </p:spPr>
        <p:txBody>
          <a:bodyPr wrap="square" rtlCol="0" anchor="t">
            <a:spAutoFit/>
          </a:bodyPr>
          <a:p>
            <a:r>
              <a:rPr lang="en-US" altLang="zh-CN" sz="2400" b="1">
                <a:solidFill>
                  <a:srgbClr val="C00000"/>
                </a:solidFill>
                <a:highlight>
                  <a:srgbClr val="FFFF00"/>
                </a:highlight>
                <a:latin typeface="Times New Roman" panose="02020603050405020304" charset="0"/>
                <a:cs typeface="Times New Roman" panose="02020603050405020304" charset="0"/>
                <a:sym typeface="+mn-ea"/>
              </a:rPr>
              <a:t>&amp; convicing</a:t>
            </a:r>
            <a:endParaRPr lang="en-US" altLang="zh-CN" sz="2400" b="1">
              <a:solidFill>
                <a:srgbClr val="C00000"/>
              </a:solidFill>
              <a:highlight>
                <a:srgbClr val="FFFF00"/>
              </a:highlight>
              <a:latin typeface="Times New Roman" panose="02020603050405020304" charset="0"/>
              <a:cs typeface="Times New Roman" panose="02020603050405020304" charset="0"/>
              <a:sym typeface="+mn-ea"/>
            </a:endParaRPr>
          </a:p>
        </p:txBody>
      </p:sp>
      <p:grpSp>
        <p:nvGrpSpPr>
          <p:cNvPr id="6" name="组合 5"/>
          <p:cNvGrpSpPr/>
          <p:nvPr/>
        </p:nvGrpSpPr>
        <p:grpSpPr>
          <a:xfrm>
            <a:off x="-13970" y="1558925"/>
            <a:ext cx="5666105" cy="1597660"/>
            <a:chOff x="0" y="5980"/>
            <a:chExt cx="8923" cy="2516"/>
          </a:xfrm>
        </p:grpSpPr>
        <p:sp>
          <p:nvSpPr>
            <p:cNvPr id="3" name="椭圆 2"/>
            <p:cNvSpPr/>
            <p:nvPr/>
          </p:nvSpPr>
          <p:spPr>
            <a:xfrm>
              <a:off x="0" y="5980"/>
              <a:ext cx="8835" cy="2517"/>
            </a:xfrm>
            <a:prstGeom prst="ellipse">
              <a:avLst/>
            </a:prstGeom>
            <a:solidFill>
              <a:schemeClr val="tx2">
                <a:lumMod val="20000"/>
                <a:lumOff val="80000"/>
              </a:schemeClr>
            </a:solidFill>
            <a:ln w="12700" cap="flat" cmpd="sng">
              <a:noFill/>
              <a:prstDash val="solid"/>
              <a:miter lim="800000"/>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595" y="6442"/>
              <a:ext cx="8328" cy="1796"/>
            </a:xfrm>
            <a:prstGeom prst="rect">
              <a:avLst/>
            </a:prstGeom>
            <a:noFill/>
            <a:effectLst>
              <a:outerShdw blurRad="50800" dist="38100" dir="2700000" algn="tl" rotWithShape="0">
                <a:schemeClr val="bg1">
                  <a:lumMod val="85000"/>
                  <a:alpha val="40000"/>
                </a:schemeClr>
              </a:outerShdw>
            </a:effectLst>
          </p:spPr>
          <p:txBody>
            <a:bodyPr wrap="square" rtlCol="0">
              <a:noAutofit/>
            </a:bodyPr>
            <a:p>
              <a:r>
                <a:rPr lang="en-US" altLang="zh-CN" sz="3200" b="1" i="1">
                  <a:solidFill>
                    <a:schemeClr val="accent1"/>
                  </a:solidFill>
                  <a:effectLst>
                    <a:outerShdw blurRad="38100" dist="38100" dir="2700000" algn="tl">
                      <a:srgbClr val="000000">
                        <a:alpha val="43137"/>
                      </a:srgbClr>
                    </a:outerShdw>
                  </a:effectLst>
                  <a:latin typeface="Arial Black" panose="020B0A04020102020204" charset="0"/>
                  <a:ea typeface="汉仪迪升英雄体" panose="00020600040101010101" charset="-122"/>
                  <a:cs typeface="Arial Black" panose="020B0A04020102020204" charset="0"/>
                </a:rPr>
                <a:t>What’re the appealing debate topics?</a:t>
              </a:r>
              <a:endParaRPr lang="en-US" altLang="zh-CN" sz="3200" b="1" i="1">
                <a:solidFill>
                  <a:schemeClr val="accent1"/>
                </a:solidFill>
                <a:effectLst>
                  <a:outerShdw blurRad="38100" dist="38100" dir="2700000" algn="tl">
                    <a:srgbClr val="000000">
                      <a:alpha val="43137"/>
                    </a:srgbClr>
                  </a:outerShdw>
                </a:effectLst>
                <a:latin typeface="Arial Black" panose="020B0A04020102020204" charset="0"/>
                <a:ea typeface="汉仪迪升英雄体" panose="00020600040101010101" charset="-122"/>
                <a:cs typeface="Arial Black" panose="020B0A04020102020204" charset="0"/>
              </a:endParaRPr>
            </a:p>
            <a:p>
              <a:endParaRPr lang="en-US" altLang="zh-CN" sz="1600" b="1" i="1">
                <a:effectLst>
                  <a:outerShdw blurRad="38100" dist="38100" dir="2700000" algn="tl">
                    <a:srgbClr val="000000">
                      <a:alpha val="43137"/>
                    </a:srgbClr>
                  </a:outerShdw>
                </a:effectLst>
                <a:latin typeface="Arial Black" panose="020B0A04020102020204" charset="0"/>
                <a:ea typeface="汉仪迪升英雄体" panose="00020600040101010101" charset="-122"/>
                <a:cs typeface="Arial Black" panose="020B0A04020102020204" charset="0"/>
              </a:endParaRPr>
            </a:p>
            <a:p>
              <a:endParaRPr lang="en-US" altLang="zh-CN" sz="1600" b="1" i="1">
                <a:effectLst>
                  <a:outerShdw blurRad="38100" dist="38100" dir="2700000" algn="tl">
                    <a:srgbClr val="000000">
                      <a:alpha val="43137"/>
                    </a:srgbClr>
                  </a:outerShdw>
                </a:effectLst>
                <a:latin typeface="Arial Black" panose="020B0A04020102020204" charset="0"/>
                <a:ea typeface="汉仪迪升英雄体" panose="00020600040101010101" charset="-122"/>
                <a:cs typeface="Arial Black" panose="020B0A04020102020204" charset="0"/>
              </a:endParaRPr>
            </a:p>
          </p:txBody>
        </p:sp>
      </p:grpSp>
      <p:pic>
        <p:nvPicPr>
          <p:cNvPr id="5" name="图片 4"/>
          <p:cNvPicPr>
            <a:picLocks noChangeAspect="1"/>
          </p:cNvPicPr>
          <p:nvPr/>
        </p:nvPicPr>
        <p:blipFill>
          <a:blip r:embed="rId3"/>
          <a:srcRect b="13602"/>
          <a:stretch>
            <a:fillRect/>
          </a:stretch>
        </p:blipFill>
        <p:spPr>
          <a:xfrm>
            <a:off x="-13970" y="3466465"/>
            <a:ext cx="4722495" cy="3391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uild="p"/>
      <p:bldP spid="17" grpId="0"/>
      <p:bldP spid="14"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椭圆形标注 11"/>
          <p:cNvSpPr/>
          <p:nvPr/>
        </p:nvSpPr>
        <p:spPr>
          <a:xfrm>
            <a:off x="109855" y="2846070"/>
            <a:ext cx="3685540" cy="2447290"/>
          </a:xfrm>
          <a:prstGeom prst="wedgeEllipseCallou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形标注 8"/>
          <p:cNvSpPr/>
          <p:nvPr/>
        </p:nvSpPr>
        <p:spPr>
          <a:xfrm>
            <a:off x="8187690" y="563880"/>
            <a:ext cx="3686175" cy="2447290"/>
          </a:xfrm>
          <a:prstGeom prst="wedgeEllipseCallou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标题 9"/>
          <p:cNvSpPr>
            <a:spLocks noGrp="1"/>
          </p:cNvSpPr>
          <p:nvPr/>
        </p:nvSpPr>
        <p:spPr>
          <a:xfrm>
            <a:off x="0" y="0"/>
            <a:ext cx="3966210" cy="735330"/>
          </a:xfrm>
          <a:prstGeom prst="rect">
            <a:avLst/>
          </a:prstGeom>
          <a:solidFill>
            <a:schemeClr val="accent1">
              <a:lumMod val="40000"/>
              <a:lumOff val="60000"/>
            </a:schemeClr>
          </a:solidFill>
        </p:spPr>
        <p:txBody>
          <a:bodyPr vert="horz" lIns="90000" tIns="46800" rIns="90000" bIns="46800" rtlCol="0" anchor="ctr" anchorCtr="0"/>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III. About Debate</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sp>
        <p:nvSpPr>
          <p:cNvPr id="2" name="文本框 1"/>
          <p:cNvSpPr txBox="1"/>
          <p:nvPr/>
        </p:nvSpPr>
        <p:spPr>
          <a:xfrm>
            <a:off x="205740" y="1410970"/>
            <a:ext cx="6132195" cy="1198880"/>
          </a:xfrm>
          <a:prstGeom prst="rect">
            <a:avLst/>
          </a:prstGeom>
          <a:noFill/>
        </p:spPr>
        <p:txBody>
          <a:bodyPr wrap="square" rtlCol="0">
            <a:spAutoFit/>
          </a:bodyPr>
          <a:p>
            <a:pPr marL="342900" indent="-342900" algn="just">
              <a:buFont typeface="Wingdings" panose="05000000000000000000" charset="0"/>
              <a:buChar char="Ø"/>
            </a:pP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A debate is an organized argument or contest of ideas in which the participants discuss a topic from two opposing sides.</a:t>
            </a:r>
            <a:endParaRPr lang="zh-CN" altLang="en-US" sz="2400">
              <a:solidFill>
                <a:schemeClr val="accent1">
                  <a:lumMod val="50000"/>
                </a:schemeClr>
              </a:solidFill>
              <a:latin typeface="Times New Roman Regular" panose="02020503050405090304" charset="0"/>
              <a:cs typeface="Times New Roman Regular" panose="02020503050405090304" charset="0"/>
              <a:sym typeface="+mn-ea"/>
            </a:endParaRPr>
          </a:p>
        </p:txBody>
      </p:sp>
      <p:sp>
        <p:nvSpPr>
          <p:cNvPr id="5" name="文本框 4"/>
          <p:cNvSpPr txBox="1"/>
          <p:nvPr/>
        </p:nvSpPr>
        <p:spPr>
          <a:xfrm>
            <a:off x="5996305" y="3272790"/>
            <a:ext cx="6108700" cy="1938020"/>
          </a:xfrm>
          <a:prstGeom prst="rect">
            <a:avLst/>
          </a:prstGeom>
          <a:noFill/>
        </p:spPr>
        <p:txBody>
          <a:bodyPr wrap="square" rtlCol="0">
            <a:spAutoFit/>
          </a:bodyPr>
          <a:p>
            <a:pPr marL="342900" indent="-342900" algn="just">
              <a:buFont typeface="Wingdings" panose="05000000000000000000" charset="0"/>
              <a:buChar char="Ø"/>
            </a:pP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Each side will show in an organized and clever way why they believe to have the right answers.  They will use examples and evidence to support their ideas while working towards a conclusion.  </a:t>
            </a:r>
            <a:endParaRPr lang="zh-CN" altLang="en-US" sz="2400">
              <a:solidFill>
                <a:schemeClr val="accent1">
                  <a:lumMod val="50000"/>
                </a:schemeClr>
              </a:solidFill>
              <a:latin typeface="Times New Roman Regular" panose="02020503050405090304" charset="0"/>
              <a:cs typeface="Times New Roman Regular" panose="02020503050405090304" charset="0"/>
              <a:sym typeface="+mn-ea"/>
            </a:endParaRPr>
          </a:p>
        </p:txBody>
      </p:sp>
      <p:cxnSp>
        <p:nvCxnSpPr>
          <p:cNvPr id="7" name="直接连接符 6"/>
          <p:cNvCxnSpPr/>
          <p:nvPr/>
        </p:nvCxnSpPr>
        <p:spPr>
          <a:xfrm flipV="1">
            <a:off x="6337935" y="1894840"/>
            <a:ext cx="2265680" cy="1206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762365" y="835660"/>
            <a:ext cx="2955290" cy="2306955"/>
          </a:xfrm>
          <a:prstGeom prst="rect">
            <a:avLst/>
          </a:prstGeom>
          <a:noFill/>
        </p:spPr>
        <p:txBody>
          <a:bodyPr wrap="square" rtlCol="0" anchor="t">
            <a:spAutoFit/>
          </a:bodyPr>
          <a:p>
            <a:r>
              <a:rPr lang="en-US" altLang="zh-CN" sz="2400" b="1"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Potential Benefits:</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listening</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pubclic speaking</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critical thinking</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confidence...</a:t>
            </a:r>
            <a:endParaRPr lang="en-US" altLang="zh-CN" sz="2400" b="1">
              <a:solidFill>
                <a:srgbClr val="C00000"/>
              </a:solidFill>
              <a:latin typeface="Times New Roman" panose="02020603050405020304" charset="0"/>
              <a:cs typeface="Times New Roman" panose="02020603050405020304" charset="0"/>
              <a:sym typeface="+mn-ea"/>
            </a:endParaRPr>
          </a:p>
          <a:p>
            <a:endParaRPr lang="en-US" altLang="zh-CN" sz="2400" b="1">
              <a:solidFill>
                <a:srgbClr val="C00000"/>
              </a:solidFill>
              <a:latin typeface="Times New Roman" panose="02020603050405020304" charset="0"/>
              <a:cs typeface="Times New Roman" panose="02020603050405020304" charset="0"/>
              <a:sym typeface="+mn-ea"/>
            </a:endParaRPr>
          </a:p>
        </p:txBody>
      </p:sp>
      <p:cxnSp>
        <p:nvCxnSpPr>
          <p:cNvPr id="8" name="直接连接符 7"/>
          <p:cNvCxnSpPr/>
          <p:nvPr/>
        </p:nvCxnSpPr>
        <p:spPr>
          <a:xfrm>
            <a:off x="3528695" y="4184015"/>
            <a:ext cx="257365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05485" y="3114040"/>
            <a:ext cx="2725420" cy="1753235"/>
          </a:xfrm>
          <a:prstGeom prst="rect">
            <a:avLst/>
          </a:prstGeom>
          <a:noFill/>
        </p:spPr>
        <p:txBody>
          <a:bodyPr wrap="square" rtlCol="0" anchor="t">
            <a:noAutofit/>
          </a:bodyPr>
          <a:p>
            <a:r>
              <a:rPr lang="en-US" altLang="zh-CN" sz="2400" b="1"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Potential Benefits:</a:t>
            </a:r>
            <a:endParaRPr lang="en-US" altLang="zh-CN" sz="2400" b="1"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research</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organization</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collaboration</a:t>
            </a:r>
            <a:endParaRPr lang="en-US" altLang="zh-CN" sz="2400" b="1">
              <a:solidFill>
                <a:srgbClr val="C00000"/>
              </a:solidFill>
              <a:latin typeface="Times New Roman" panose="02020603050405020304" charset="0"/>
              <a:cs typeface="Times New Roman" panose="02020603050405020304" charset="0"/>
              <a:sym typeface="+mn-ea"/>
            </a:endParaRPr>
          </a:p>
          <a:p>
            <a:r>
              <a:rPr lang="en-US" altLang="zh-CN" sz="2400" b="1">
                <a:solidFill>
                  <a:srgbClr val="C00000"/>
                </a:solidFill>
                <a:latin typeface="Times New Roman" panose="02020603050405020304" charset="0"/>
                <a:cs typeface="Times New Roman" panose="02020603050405020304" charset="0"/>
                <a:sym typeface="+mn-ea"/>
              </a:rPr>
              <a:t>presentation...</a:t>
            </a:r>
            <a:endParaRPr lang="en-US" altLang="zh-CN" sz="2400" b="1">
              <a:solidFill>
                <a:srgbClr val="C0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12725" y="1397000"/>
            <a:ext cx="6132195" cy="1198880"/>
          </a:xfrm>
          <a:prstGeom prst="rect">
            <a:avLst/>
          </a:prstGeom>
          <a:noFill/>
        </p:spPr>
        <p:txBody>
          <a:bodyPr wrap="square" rtlCol="0">
            <a:spAutoFit/>
          </a:bodyPr>
          <a:p>
            <a:pPr marL="342900" indent="-342900" algn="just">
              <a:buFont typeface="Wingdings" panose="05000000000000000000" charset="0"/>
              <a:buChar char="Ø"/>
            </a:pP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A debate is </a:t>
            </a:r>
            <a:r>
              <a:rPr lang="zh-CN" altLang="en-US" sz="2400">
                <a:solidFill>
                  <a:srgbClr val="C00000"/>
                </a:solidFill>
                <a:latin typeface="Times New Roman Regular" panose="02020503050405090304" charset="0"/>
                <a:cs typeface="Times New Roman Regular" panose="02020503050405090304" charset="0"/>
                <a:sym typeface="+mn-ea"/>
              </a:rPr>
              <a:t>an organized argument or contest of ideas</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in which </a:t>
            </a:r>
            <a:r>
              <a:rPr lang="zh-CN" altLang="en-US" sz="2400">
                <a:solidFill>
                  <a:srgbClr val="C00000"/>
                </a:solidFill>
                <a:latin typeface="Times New Roman Regular" panose="02020503050405090304" charset="0"/>
                <a:cs typeface="Times New Roman Regular" panose="02020503050405090304" charset="0"/>
                <a:sym typeface="+mn-ea"/>
              </a:rPr>
              <a:t>the participants discuss</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a topic </a:t>
            </a:r>
            <a:r>
              <a:rPr lang="zh-CN" altLang="en-US" sz="2400">
                <a:solidFill>
                  <a:srgbClr val="C00000"/>
                </a:solidFill>
                <a:latin typeface="Times New Roman Regular" panose="02020503050405090304" charset="0"/>
                <a:cs typeface="Times New Roman Regular" panose="02020503050405090304" charset="0"/>
                <a:sym typeface="+mn-ea"/>
              </a:rPr>
              <a:t>from two opposing sides</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a:t>
            </a:r>
            <a:endParaRPr lang="zh-CN" altLang="en-US" sz="2400">
              <a:solidFill>
                <a:schemeClr val="accent1">
                  <a:lumMod val="50000"/>
                </a:schemeClr>
              </a:solidFill>
              <a:latin typeface="Times New Roman Regular" panose="02020503050405090304" charset="0"/>
              <a:cs typeface="Times New Roman Regular" panose="02020503050405090304" charset="0"/>
              <a:sym typeface="+mn-ea"/>
            </a:endParaRPr>
          </a:p>
        </p:txBody>
      </p:sp>
      <p:sp>
        <p:nvSpPr>
          <p:cNvPr id="6" name="文本框 5"/>
          <p:cNvSpPr txBox="1"/>
          <p:nvPr/>
        </p:nvSpPr>
        <p:spPr>
          <a:xfrm>
            <a:off x="5986145" y="3262630"/>
            <a:ext cx="6108700" cy="1938020"/>
          </a:xfrm>
          <a:prstGeom prst="rect">
            <a:avLst/>
          </a:prstGeom>
          <a:noFill/>
        </p:spPr>
        <p:txBody>
          <a:bodyPr wrap="square" rtlCol="0">
            <a:spAutoFit/>
          </a:bodyPr>
          <a:p>
            <a:pPr marL="342900" indent="-342900" algn="just">
              <a:buFont typeface="Wingdings" panose="05000000000000000000" charset="0"/>
              <a:buChar char="Ø"/>
            </a:pP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Each side will </a:t>
            </a:r>
            <a:r>
              <a:rPr lang="zh-CN" altLang="en-US" sz="2400">
                <a:solidFill>
                  <a:srgbClr val="C00000"/>
                </a:solidFill>
                <a:latin typeface="Times New Roman Regular" panose="02020503050405090304" charset="0"/>
                <a:cs typeface="Times New Roman Regular" panose="02020503050405090304" charset="0"/>
                <a:sym typeface="+mn-ea"/>
              </a:rPr>
              <a:t>show in an organized and clever way</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a:t>
            </a:r>
            <a:r>
              <a:rPr lang="zh-CN" altLang="en-US" sz="2400">
                <a:solidFill>
                  <a:srgbClr val="C00000"/>
                </a:solidFill>
                <a:latin typeface="Times New Roman Regular" panose="02020503050405090304" charset="0"/>
                <a:cs typeface="Times New Roman Regular" panose="02020503050405090304" charset="0"/>
                <a:sym typeface="+mn-ea"/>
              </a:rPr>
              <a:t>why</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they believe to have the right answers.  </a:t>
            </a:r>
            <a:r>
              <a:rPr lang="zh-CN" altLang="en-US" sz="2400">
                <a:solidFill>
                  <a:srgbClr val="C00000"/>
                </a:solidFill>
                <a:latin typeface="Times New Roman Regular" panose="02020503050405090304" charset="0"/>
                <a:cs typeface="Times New Roman Regular" panose="02020503050405090304" charset="0"/>
                <a:sym typeface="+mn-ea"/>
              </a:rPr>
              <a:t>They</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will </a:t>
            </a:r>
            <a:r>
              <a:rPr lang="zh-CN" altLang="en-US" sz="2400">
                <a:solidFill>
                  <a:srgbClr val="C00000"/>
                </a:solidFill>
                <a:latin typeface="Times New Roman Regular" panose="02020503050405090304" charset="0"/>
                <a:cs typeface="Times New Roman Regular" panose="02020503050405090304" charset="0"/>
                <a:sym typeface="+mn-ea"/>
              </a:rPr>
              <a:t>use examples and evidence to support</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their ideas while </a:t>
            </a:r>
            <a:r>
              <a:rPr lang="zh-CN" altLang="en-US" sz="2400">
                <a:solidFill>
                  <a:srgbClr val="C00000"/>
                </a:solidFill>
                <a:latin typeface="Times New Roman Regular" panose="02020503050405090304" charset="0"/>
                <a:cs typeface="Times New Roman Regular" panose="02020503050405090304" charset="0"/>
                <a:sym typeface="+mn-ea"/>
              </a:rPr>
              <a:t>working towards a conclusion</a:t>
            </a:r>
            <a:r>
              <a:rPr lang="zh-CN" altLang="en-US" sz="2400">
                <a:solidFill>
                  <a:schemeClr val="accent1">
                    <a:lumMod val="50000"/>
                  </a:schemeClr>
                </a:solidFill>
                <a:latin typeface="Times New Roman Regular" panose="02020503050405090304" charset="0"/>
                <a:cs typeface="Times New Roman Regular" panose="02020503050405090304" charset="0"/>
                <a:sym typeface="+mn-ea"/>
              </a:rPr>
              <a:t>.  </a:t>
            </a:r>
            <a:endParaRPr lang="zh-CN" altLang="en-US" sz="2400">
              <a:solidFill>
                <a:schemeClr val="accent1">
                  <a:lumMod val="50000"/>
                </a:schemeClr>
              </a:solidFill>
              <a:latin typeface="Times New Roman Regular" panose="02020503050405090304" charset="0"/>
              <a:cs typeface="Times New Roman Regular" panose="02020503050405090304" charset="0"/>
              <a:sym typeface="+mn-ea"/>
            </a:endParaRPr>
          </a:p>
        </p:txBody>
      </p:sp>
      <p:pic>
        <p:nvPicPr>
          <p:cNvPr id="13" name="图片 12"/>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671695" y="4993640"/>
            <a:ext cx="2437130" cy="1864360"/>
          </a:xfrm>
          <a:prstGeom prst="rect">
            <a:avLst/>
          </a:prstGeom>
        </p:spPr>
      </p:pic>
      <p:sp>
        <p:nvSpPr>
          <p:cNvPr id="14" name="矩形 13"/>
          <p:cNvSpPr/>
          <p:nvPr/>
        </p:nvSpPr>
        <p:spPr>
          <a:xfrm rot="20220000">
            <a:off x="1364615" y="836930"/>
            <a:ext cx="1176020" cy="583565"/>
          </a:xfrm>
          <a:prstGeom prst="rect">
            <a:avLst/>
          </a:prstGeom>
          <a:noFill/>
          <a:ln>
            <a:noFill/>
          </a:ln>
        </p:spPr>
        <p:txBody>
          <a:bodyPr wrap="none" rtlCol="0" anchor="t">
            <a:spAutoFit/>
          </a:bodyPr>
          <a:p>
            <a:pPr algn="ctr"/>
            <a:r>
              <a:rPr lang="en-US" altLang="zh-CN" sz="3200" b="1">
                <a:ln w="22225">
                  <a:solidFill>
                    <a:schemeClr val="accent2"/>
                  </a:solidFill>
                  <a:prstDash val="solid"/>
                </a:ln>
                <a:solidFill>
                  <a:schemeClr val="accent2">
                    <a:lumMod val="40000"/>
                    <a:lumOff val="60000"/>
                    <a:lumMod val="40000"/>
                    <a:lumOff val="60000"/>
                  </a:schemeClr>
                </a:solidFill>
                <a:effectLst/>
              </a:rPr>
              <a:t>What</a:t>
            </a:r>
            <a:endParaRPr lang="en-US" altLang="zh-CN" sz="3200" b="1">
              <a:ln w="22225">
                <a:solidFill>
                  <a:schemeClr val="accent2"/>
                </a:solidFill>
                <a:prstDash val="solid"/>
              </a:ln>
              <a:solidFill>
                <a:schemeClr val="accent2">
                  <a:lumMod val="40000"/>
                  <a:lumOff val="60000"/>
                  <a:lumMod val="40000"/>
                  <a:lumOff val="60000"/>
                </a:schemeClr>
              </a:solidFill>
              <a:effectLst/>
            </a:endParaRPr>
          </a:p>
        </p:txBody>
      </p:sp>
      <p:sp>
        <p:nvSpPr>
          <p:cNvPr id="15" name="矩形 14"/>
          <p:cNvSpPr/>
          <p:nvPr/>
        </p:nvSpPr>
        <p:spPr>
          <a:xfrm rot="20220000">
            <a:off x="6175058" y="2790190"/>
            <a:ext cx="1040765" cy="583565"/>
          </a:xfrm>
          <a:prstGeom prst="rect">
            <a:avLst/>
          </a:prstGeom>
          <a:noFill/>
          <a:ln>
            <a:noFill/>
          </a:ln>
        </p:spPr>
        <p:txBody>
          <a:bodyPr wrap="none" rtlCol="0" anchor="t">
            <a:spAutoFit/>
          </a:bodyPr>
          <a:p>
            <a:pPr algn="ctr"/>
            <a:r>
              <a:rPr lang="en-US" altLang="zh-CN" sz="3200" b="1">
                <a:ln w="22225">
                  <a:solidFill>
                    <a:schemeClr val="accent2"/>
                  </a:solidFill>
                  <a:prstDash val="solid"/>
                </a:ln>
                <a:solidFill>
                  <a:schemeClr val="accent2">
                    <a:lumMod val="40000"/>
                    <a:lumOff val="60000"/>
                    <a:lumMod val="40000"/>
                    <a:lumOff val="60000"/>
                  </a:schemeClr>
                </a:solidFill>
                <a:effectLst/>
              </a:rPr>
              <a:t>How</a:t>
            </a:r>
            <a:endParaRPr lang="en-US" altLang="zh-CN" sz="3200" b="1">
              <a:ln w="22225">
                <a:solidFill>
                  <a:schemeClr val="accent2"/>
                </a:solidFill>
                <a:prstDash val="solid"/>
              </a:ln>
              <a:solidFill>
                <a:schemeClr val="accent2">
                  <a:lumMod val="40000"/>
                  <a:lumOff val="60000"/>
                  <a:lumMod val="40000"/>
                  <a:lumOff val="60000"/>
                </a:schemeClr>
              </a:solidFill>
              <a:effectLst/>
            </a:endParaRPr>
          </a:p>
        </p:txBody>
      </p:sp>
      <p:sp>
        <p:nvSpPr>
          <p:cNvPr id="16" name="矩形 15"/>
          <p:cNvSpPr/>
          <p:nvPr/>
        </p:nvSpPr>
        <p:spPr>
          <a:xfrm rot="20220000">
            <a:off x="8260398" y="428625"/>
            <a:ext cx="1040765" cy="583565"/>
          </a:xfrm>
          <a:prstGeom prst="rect">
            <a:avLst/>
          </a:prstGeom>
          <a:noFill/>
          <a:ln>
            <a:noFill/>
          </a:ln>
        </p:spPr>
        <p:txBody>
          <a:bodyPr wrap="none" rtlCol="0" anchor="t">
            <a:spAutoFit/>
          </a:bodyPr>
          <a:p>
            <a:pPr algn="ctr"/>
            <a:r>
              <a:rPr lang="en-US" altLang="zh-CN" sz="3200" b="1">
                <a:ln w="22225">
                  <a:solidFill>
                    <a:schemeClr val="accent2"/>
                  </a:solidFill>
                  <a:prstDash val="solid"/>
                </a:ln>
                <a:solidFill>
                  <a:schemeClr val="accent2">
                    <a:lumMod val="40000"/>
                    <a:lumOff val="60000"/>
                    <a:lumMod val="40000"/>
                    <a:lumOff val="60000"/>
                  </a:schemeClr>
                </a:solidFill>
                <a:effectLst/>
              </a:rPr>
              <a:t>Why</a:t>
            </a:r>
            <a:endParaRPr lang="en-US" altLang="zh-CN" sz="3200" b="1">
              <a:ln w="22225">
                <a:solidFill>
                  <a:schemeClr val="accent2"/>
                </a:solidFill>
                <a:prstDash val="solid"/>
              </a:ln>
              <a:solidFill>
                <a:schemeClr val="accent2">
                  <a:lumMod val="40000"/>
                  <a:lumOff val="60000"/>
                  <a:lumMod val="40000"/>
                  <a:lumOff val="60000"/>
                </a:schemeClr>
              </a:solidFill>
              <a:effectLst/>
            </a:endParaRPr>
          </a:p>
        </p:txBody>
      </p:sp>
      <p:sp>
        <p:nvSpPr>
          <p:cNvPr id="18" name="矩形 17"/>
          <p:cNvSpPr/>
          <p:nvPr/>
        </p:nvSpPr>
        <p:spPr>
          <a:xfrm rot="20220000">
            <a:off x="182563" y="2776220"/>
            <a:ext cx="1040765" cy="583565"/>
          </a:xfrm>
          <a:prstGeom prst="rect">
            <a:avLst/>
          </a:prstGeom>
          <a:noFill/>
          <a:ln>
            <a:noFill/>
          </a:ln>
        </p:spPr>
        <p:txBody>
          <a:bodyPr wrap="none" rtlCol="0" anchor="t">
            <a:spAutoFit/>
          </a:bodyPr>
          <a:p>
            <a:pPr algn="ctr"/>
            <a:r>
              <a:rPr lang="en-US" altLang="zh-CN" sz="3200" b="1">
                <a:ln w="22225">
                  <a:solidFill>
                    <a:schemeClr val="accent2"/>
                  </a:solidFill>
                  <a:prstDash val="solid"/>
                </a:ln>
                <a:solidFill>
                  <a:schemeClr val="accent2">
                    <a:lumMod val="40000"/>
                    <a:lumOff val="60000"/>
                    <a:lumMod val="40000"/>
                    <a:lumOff val="60000"/>
                  </a:schemeClr>
                </a:solidFill>
                <a:effectLst/>
              </a:rPr>
              <a:t>Why</a:t>
            </a:r>
            <a:endParaRPr lang="en-US" altLang="zh-CN" sz="3200" b="1">
              <a:ln w="22225">
                <a:solidFill>
                  <a:schemeClr val="accent2"/>
                </a:solidFill>
                <a:prstDash val="solid"/>
              </a:ln>
              <a:solidFill>
                <a:schemeClr val="accent2">
                  <a:lumMod val="40000"/>
                  <a:lumOff val="60000"/>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8" dur="500"/>
                                        <p:tgtEl>
                                          <p:spTgt spid="17">
                                            <p:txEl>
                                              <p:pRg st="1" end="1"/>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1" dur="500"/>
                                        <p:tgtEl>
                                          <p:spTgt spid="1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6" dur="500"/>
                                        <p:tgtEl>
                                          <p:spTgt spid="1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41" dur="500"/>
                                        <p:tgtEl>
                                          <p:spTgt spid="1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par>
                                <p:cTn id="47" presetID="14" presetClass="entr" presetSubtype="1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59" dur="500"/>
                                        <p:tgtEl>
                                          <p:spTgt spid="11">
                                            <p:txEl>
                                              <p:pRg st="1" end="1"/>
                                            </p:txEl>
                                          </p:spTgt>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62" dur="500"/>
                                        <p:tgtEl>
                                          <p:spTgt spid="11">
                                            <p:txEl>
                                              <p:pRg st="2" end="2"/>
                                            </p:tx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65" dur="500"/>
                                        <p:tgtEl>
                                          <p:spTgt spid="11">
                                            <p:txEl>
                                              <p:pRg st="3" end="3"/>
                                            </p:txEl>
                                          </p:spTgt>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68" dur="500"/>
                                        <p:tgtEl>
                                          <p:spTgt spid="11">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randombar(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randombar(horizontal)">
                                      <p:cBhvr>
                                        <p:cTn id="83" dur="500"/>
                                        <p:tgtEl>
                                          <p:spTgt spid="16"/>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randombar(horizontal)">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animBg="1"/>
      <p:bldP spid="17" grpId="0" uiExpand="1" build="p"/>
      <p:bldP spid="12" grpId="0" animBg="1"/>
      <p:bldP spid="11" grpId="0" uiExpand="1" build="p"/>
      <p:bldP spid="14" grpId="0"/>
      <p:bldP spid="15" grpId="0"/>
      <p:bldP spid="16" grpId="0"/>
      <p:bldP spid="18"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5" name="直接连接符 24"/>
          <p:cNvCxnSpPr/>
          <p:nvPr/>
        </p:nvCxnSpPr>
        <p:spPr>
          <a:xfrm flipH="1">
            <a:off x="545465" y="6138545"/>
            <a:ext cx="11432540" cy="128270"/>
          </a:xfrm>
          <a:prstGeom prst="line">
            <a:avLst/>
          </a:prstGeom>
          <a:ln w="41275">
            <a:solidFill>
              <a:schemeClr val="accent4">
                <a:lumMod val="75000"/>
              </a:schemeClr>
            </a:solidFill>
            <a:prstDash val="dashDot"/>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flipH="1">
            <a:off x="1015365" y="1024890"/>
            <a:ext cx="7620" cy="5615305"/>
          </a:xfrm>
          <a:prstGeom prst="line">
            <a:avLst/>
          </a:prstGeom>
          <a:ln w="41275">
            <a:solidFill>
              <a:schemeClr val="accent4">
                <a:lumMod val="75000"/>
              </a:schemeClr>
            </a:solidFill>
            <a:prstDash val="dashDot"/>
          </a:ln>
        </p:spPr>
        <p:style>
          <a:lnRef idx="2">
            <a:schemeClr val="accent1"/>
          </a:lnRef>
          <a:fillRef idx="0">
            <a:srgbClr val="FFFFFF"/>
          </a:fillRef>
          <a:effectRef idx="0">
            <a:srgbClr val="FFFFFF"/>
          </a:effectRef>
          <a:fontRef idx="minor">
            <a:schemeClr val="tx1"/>
          </a:fontRef>
        </p:style>
      </p:cxnSp>
      <p:sp>
        <p:nvSpPr>
          <p:cNvPr id="16" name="圆角矩形 15"/>
          <p:cNvSpPr/>
          <p:nvPr/>
        </p:nvSpPr>
        <p:spPr>
          <a:xfrm>
            <a:off x="3388995" y="963295"/>
            <a:ext cx="9457055" cy="4217035"/>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171450" y="1544320"/>
            <a:ext cx="1592580" cy="77597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内容占位符 2"/>
          <p:cNvSpPr>
            <a:spLocks noGrp="1"/>
          </p:cNvSpPr>
          <p:nvPr>
            <p:ph idx="1"/>
          </p:nvPr>
        </p:nvSpPr>
        <p:spPr>
          <a:xfrm>
            <a:off x="308610" y="1635760"/>
            <a:ext cx="1617980" cy="705485"/>
          </a:xfrm>
        </p:spPr>
        <p:txBody>
          <a:bodyPr>
            <a:normAutofit/>
          </a:bodyPr>
          <a:p>
            <a:pPr marL="0" indent="0">
              <a:buNone/>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relevant </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0" indent="0">
              <a:buNone/>
            </a:pP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p:txBody>
      </p:sp>
      <p:sp>
        <p:nvSpPr>
          <p:cNvPr id="10" name="标题 9"/>
          <p:cNvSpPr>
            <a:spLocks noGrp="1"/>
          </p:cNvSpPr>
          <p:nvPr/>
        </p:nvSpPr>
        <p:spPr>
          <a:xfrm>
            <a:off x="54610" y="0"/>
            <a:ext cx="12137390" cy="705485"/>
          </a:xfrm>
          <a:prstGeom prst="rect">
            <a:avLst/>
          </a:prstGeom>
          <a:solidFill>
            <a:schemeClr val="accent1">
              <a:lumMod val="40000"/>
              <a:lumOff val="60000"/>
            </a:schemeClr>
          </a:solidFill>
        </p:spPr>
        <p:txBody>
          <a:bodyPr vert="horz" lIns="90000" tIns="46800" rIns="90000" bIns="46800" rtlCol="0" anchor="ctr" anchorCtr="0"/>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IV. Discussion:What could be our candidate debate topic?</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sp>
        <p:nvSpPr>
          <p:cNvPr id="4" name="文本框 3"/>
          <p:cNvSpPr txBox="1"/>
          <p:nvPr/>
        </p:nvSpPr>
        <p:spPr>
          <a:xfrm>
            <a:off x="3583305" y="1265555"/>
            <a:ext cx="7273925" cy="3784600"/>
          </a:xfrm>
          <a:prstGeom prst="rect">
            <a:avLst/>
          </a:prstGeom>
          <a:noFill/>
        </p:spPr>
        <p:txBody>
          <a:bodyPr wrap="square" rtlCol="0" anchor="t">
            <a:spAutoFit/>
          </a:bodyPr>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Is space exploration worth the investment?</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Is artificial intelligence a threat or opportunity?</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Should schools require uniforms?</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Should schools limit students</a:t>
            </a: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a:t>
            </a: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use of technology?</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Is a gap year beneficial for students?</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Should the voting age be lowered to 16?</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Should government</a:t>
            </a: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 </a:t>
            </a: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s provide free higher education?</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All students should be required to take a cooking class.</a:t>
            </a:r>
            <a:endPar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marL="198120" indent="-198120" fontAlgn="auto">
              <a:buFont typeface="Arial" panose="020B0604020202020204" pitchFamily="34" charset="0"/>
              <a:buChar char="•"/>
            </a:pP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All museums should be free to the public.</a:t>
            </a:r>
            <a:endPar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a:p>
            <a:pPr indent="0" fontAlgn="auto">
              <a:buFont typeface="Arial" panose="020B0604020202020204" pitchFamily="34" charset="0"/>
              <a:buNone/>
            </a:pP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a:t>
            </a:r>
            <a:endPar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p:txBody>
      </p:sp>
      <p:pic>
        <p:nvPicPr>
          <p:cNvPr id="6" name="图片 5"/>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rot="1560000">
            <a:off x="10228580" y="753110"/>
            <a:ext cx="1910715" cy="1910715"/>
          </a:xfrm>
          <a:prstGeom prst="rect">
            <a:avLst/>
          </a:prstGeom>
        </p:spPr>
      </p:pic>
      <p:grpSp>
        <p:nvGrpSpPr>
          <p:cNvPr id="13" name="组合 12"/>
          <p:cNvGrpSpPr/>
          <p:nvPr/>
        </p:nvGrpSpPr>
        <p:grpSpPr>
          <a:xfrm>
            <a:off x="54610" y="2747645"/>
            <a:ext cx="2084705" cy="775970"/>
            <a:chOff x="86" y="6224"/>
            <a:chExt cx="3283" cy="1222"/>
          </a:xfrm>
        </p:grpSpPr>
        <p:sp>
          <p:nvSpPr>
            <p:cNvPr id="12" name="椭圆 11"/>
            <p:cNvSpPr/>
            <p:nvPr>
              <p:custDataLst>
                <p:tags r:id="rId3"/>
              </p:custDataLst>
            </p:nvPr>
          </p:nvSpPr>
          <p:spPr>
            <a:xfrm>
              <a:off x="86" y="6224"/>
              <a:ext cx="3283" cy="1222"/>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271" y="6426"/>
              <a:ext cx="3098" cy="725"/>
            </a:xfrm>
            <a:prstGeom prst="rect">
              <a:avLst/>
            </a:prstGeom>
            <a:noFill/>
          </p:spPr>
          <p:txBody>
            <a:bodyPr wrap="square" rtlCol="0" anchor="t">
              <a:spAutoFit/>
            </a:bodyPr>
            <a:p>
              <a:pPr marL="0" indent="0">
                <a:buNone/>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sym typeface="+mn-ea"/>
                </a:rPr>
                <a:t>controversial</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sym typeface="+mn-ea"/>
              </a:endParaRPr>
            </a:p>
          </p:txBody>
        </p:sp>
      </p:grpSp>
      <p:grpSp>
        <p:nvGrpSpPr>
          <p:cNvPr id="15" name="组合 14"/>
          <p:cNvGrpSpPr/>
          <p:nvPr/>
        </p:nvGrpSpPr>
        <p:grpSpPr>
          <a:xfrm>
            <a:off x="0" y="3950970"/>
            <a:ext cx="3583305" cy="775970"/>
            <a:chOff x="3034" y="8388"/>
            <a:chExt cx="5643" cy="1222"/>
          </a:xfrm>
        </p:grpSpPr>
        <p:sp>
          <p:nvSpPr>
            <p:cNvPr id="14" name="椭圆 13"/>
            <p:cNvSpPr/>
            <p:nvPr>
              <p:custDataLst>
                <p:tags r:id="rId4"/>
              </p:custDataLst>
            </p:nvPr>
          </p:nvSpPr>
          <p:spPr>
            <a:xfrm>
              <a:off x="3034" y="8388"/>
              <a:ext cx="5425" cy="1222"/>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3252" y="8628"/>
              <a:ext cx="5425" cy="725"/>
            </a:xfrm>
            <a:prstGeom prst="rect">
              <a:avLst/>
            </a:prstGeom>
            <a:noFill/>
          </p:spPr>
          <p:txBody>
            <a:bodyPr wrap="square" rtlCol="0" anchor="t">
              <a:spAutoFit/>
            </a:bodyPr>
            <a:p>
              <a:pPr marL="0" indent="0">
                <a:buNone/>
              </a:pPr>
              <a:r>
                <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sym typeface="+mn-ea"/>
                </a:rPr>
                <a:t>intellectually stimulating</a:t>
              </a:r>
              <a:endParaRPr lang="zh-CN" altLang="en-US"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sym typeface="+mn-ea"/>
              </a:endParaRPr>
            </a:p>
          </p:txBody>
        </p:sp>
      </p:grpSp>
      <p:pic>
        <p:nvPicPr>
          <p:cNvPr id="18" name="图片 17"/>
          <p:cNvPicPr>
            <a:picLocks noChangeAspect="1"/>
          </p:cNvPicPr>
          <p:nvPr/>
        </p:nvPicPr>
        <p:blipFill>
          <a:blip r:embed="rId5"/>
          <a:stretch>
            <a:fillRect/>
          </a:stretch>
        </p:blipFill>
        <p:spPr>
          <a:xfrm>
            <a:off x="1764030" y="5330825"/>
            <a:ext cx="2255520" cy="1503680"/>
          </a:xfrm>
          <a:prstGeom prst="ellipse">
            <a:avLst/>
          </a:prstGeom>
          <a:effectLst>
            <a:outerShdw blurRad="50800" dist="38100" dir="2700000" algn="tl" rotWithShape="0">
              <a:prstClr val="black">
                <a:alpha val="40000"/>
              </a:prstClr>
            </a:outerShdw>
          </a:effectLst>
        </p:spPr>
      </p:pic>
      <p:sp>
        <p:nvSpPr>
          <p:cNvPr id="19" name="内容占位符 2"/>
          <p:cNvSpPr>
            <a:spLocks noGrp="1"/>
          </p:cNvSpPr>
          <p:nvPr/>
        </p:nvSpPr>
        <p:spPr>
          <a:xfrm>
            <a:off x="172085" y="5330825"/>
            <a:ext cx="1617980" cy="70548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identities?</a:t>
            </a:r>
            <a:endPar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p:txBody>
      </p:sp>
      <p:sp>
        <p:nvSpPr>
          <p:cNvPr id="20" name="内容占位符 2"/>
          <p:cNvSpPr>
            <a:spLocks noGrp="1"/>
          </p:cNvSpPr>
          <p:nvPr/>
        </p:nvSpPr>
        <p:spPr>
          <a:xfrm>
            <a:off x="5122545" y="5330825"/>
            <a:ext cx="1617980" cy="705485"/>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fields?</a:t>
            </a:r>
            <a:endPar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p:txBody>
      </p:sp>
      <p:pic>
        <p:nvPicPr>
          <p:cNvPr id="21" name="图片 20"/>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842635" y="5180330"/>
            <a:ext cx="1868805" cy="1868805"/>
          </a:xfrm>
          <a:prstGeom prst="rect">
            <a:avLst/>
          </a:prstGeom>
        </p:spPr>
      </p:pic>
      <p:pic>
        <p:nvPicPr>
          <p:cNvPr id="22" name="图片 21"/>
          <p:cNvPicPr>
            <a:picLocks noChangeAspect="1"/>
          </p:cNvPicPr>
          <p:nvPr/>
        </p:nvPicPr>
        <p:blipFill>
          <a:blip r:embed="rId7"/>
          <a:stretch>
            <a:fillRect/>
          </a:stretch>
        </p:blipFill>
        <p:spPr>
          <a:xfrm>
            <a:off x="10303510" y="5330190"/>
            <a:ext cx="1504315" cy="1504315"/>
          </a:xfrm>
          <a:prstGeom prst="rect">
            <a:avLst/>
          </a:prstGeom>
        </p:spPr>
      </p:pic>
      <p:sp>
        <p:nvSpPr>
          <p:cNvPr id="23" name="内容占位符 2"/>
          <p:cNvSpPr>
            <a:spLocks noGrp="1"/>
          </p:cNvSpPr>
          <p:nvPr/>
        </p:nvSpPr>
        <p:spPr>
          <a:xfrm>
            <a:off x="8473440" y="5260340"/>
            <a:ext cx="1830070" cy="775970"/>
          </a:xfrm>
          <a:prstGeom prst="rect">
            <a:avLst/>
          </a:prstGeom>
        </p:spPr>
        <p:txBody>
          <a:bodyPr vert="horz" lIns="90000" tIns="46800" rIns="90000" bIns="46800" rtlCol="0">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rPr>
              <a:t>capabilities?</a:t>
            </a:r>
            <a:endParaRPr lang="en-US" altLang="zh-CN" sz="2400" b="1" i="1">
              <a:solidFill>
                <a:schemeClr val="accent1">
                  <a:lumMod val="50000"/>
                </a:schemeClr>
              </a:solidFill>
              <a:latin typeface="Times New Roman Bold Italic" panose="02020503050405090304" charset="0"/>
              <a:ea typeface="黑体" panose="02010609060101010101" charset="-122"/>
              <a:cs typeface="Times New Roman Bold Italic" panose="02020503050405090304" charset="0"/>
            </a:endParaRPr>
          </a:p>
        </p:txBody>
      </p:sp>
      <p:sp>
        <p:nvSpPr>
          <p:cNvPr id="2" name="文本框 1"/>
          <p:cNvSpPr txBox="1"/>
          <p:nvPr/>
        </p:nvSpPr>
        <p:spPr>
          <a:xfrm rot="20580000">
            <a:off x="2061845" y="805180"/>
            <a:ext cx="2949575" cy="460375"/>
          </a:xfrm>
          <a:prstGeom prst="rect">
            <a:avLst/>
          </a:prstGeom>
          <a:noFill/>
        </p:spPr>
        <p:txBody>
          <a:bodyPr wrap="square" rtlCol="0" anchor="t">
            <a:spAutoFit/>
          </a:bodyPr>
          <a:p>
            <a:r>
              <a:rPr lang="en-US" altLang="zh-CN" sz="2400" b="1">
                <a:solidFill>
                  <a:srgbClr val="C00000"/>
                </a:solidFill>
                <a:latin typeface="Times New Roman" panose="02020603050405020304" charset="0"/>
                <a:cs typeface="Times New Roman" panose="02020603050405020304" charset="0"/>
                <a:sym typeface="+mn-ea"/>
              </a:rPr>
              <a:t>Draft your versions?</a:t>
            </a:r>
            <a:endParaRPr lang="en-US" altLang="zh-CN" sz="2400" b="1">
              <a:solidFill>
                <a:srgbClr val="C0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par>
                                <p:cTn id="44" presetID="14" presetClass="entr" presetSubtype="1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3" grpId="0" build="p"/>
      <p:bldP spid="11" grpId="0" animBg="1"/>
      <p:bldP spid="19" grpId="0"/>
      <p:bldP spid="20" grpId="0"/>
      <p:bldP spid="2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33985" y="789940"/>
            <a:ext cx="7437120" cy="5847715"/>
          </a:xfrm>
        </p:spPr>
        <p:txBody>
          <a:bodyPr>
            <a:normAutofit lnSpcReduction="10000"/>
          </a:bodyPr>
          <a:p>
            <a:pPr algn="just">
              <a:lnSpc>
                <a:spcPct val="100000"/>
              </a:lnSpc>
              <a:buFont typeface="Arial" panose="020B0604020202020204" pitchFamily="34" charset="0"/>
              <a:buChar char="•"/>
            </a:pPr>
            <a:r>
              <a:rPr lang="en-US" altLang="zh-CN" sz="2200" b="1" i="1" u="sng">
                <a:solidFill>
                  <a:schemeClr val="accent1">
                    <a:lumMod val="50000"/>
                  </a:schemeClr>
                </a:solidFill>
                <a:effectLst>
                  <a:outerShdw blurRad="38100" dist="38100" dir="2700000" algn="tl">
                    <a:srgbClr val="000000">
                      <a:alpha val="43137"/>
                    </a:srgbClr>
                  </a:outerShdw>
                </a:effectLst>
                <a:latin typeface="Times New Roman Regular" panose="02020503050405090304" charset="0"/>
                <a:cs typeface="Times New Roman Regular" panose="02020503050405090304" charset="0"/>
              </a:rPr>
              <a:t>Opening:</a:t>
            </a:r>
            <a:endParaRPr lang="en-US" altLang="zh-CN" sz="2200" b="1" i="1" u="sng">
              <a:solidFill>
                <a:schemeClr val="accent1">
                  <a:lumMod val="50000"/>
                </a:schemeClr>
              </a:solidFill>
              <a:effectLst>
                <a:outerShdw blurRad="38100" dist="38100" dir="2700000" algn="tl">
                  <a:srgbClr val="000000">
                    <a:alpha val="43137"/>
                  </a:srgbClr>
                </a:outerShdw>
              </a:effectLst>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Learning that...., I’m writing to offer my suggestion/ recommend... to you.</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Hope this message finds you well. I am writing this email to contribute to our upcoming English debate.</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Greetings! With great enthusiasm for our upcoming debate, I'd like to propose a topic that will stimulate an </a:t>
            </a:r>
            <a:r>
              <a:rPr lang="en-US" altLang="zh-CN" sz="2200" i="1">
                <a:solidFill>
                  <a:schemeClr val="accent1">
                    <a:lumMod val="50000"/>
                  </a:schemeClr>
                </a:solidFill>
                <a:latin typeface="Times New Roman Italic" panose="02020503050405090304" charset="0"/>
                <a:cs typeface="Times New Roman Italic" panose="02020503050405090304" charset="0"/>
              </a:rPr>
              <a:t>enlightening</a:t>
            </a:r>
            <a:r>
              <a:rPr lang="en-US" altLang="zh-CN" sz="2200">
                <a:solidFill>
                  <a:schemeClr val="accent1">
                    <a:lumMod val="50000"/>
                  </a:schemeClr>
                </a:solidFill>
                <a:latin typeface="Times New Roman Regular" panose="02020503050405090304" charset="0"/>
                <a:cs typeface="Times New Roman Regular" panose="02020503050405090304" charset="0"/>
              </a:rPr>
              <a:t> discussion.</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b="1" i="1" u="sng">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Introduction&amp; Reasons:</a:t>
            </a:r>
            <a:endParaRPr lang="en-US" altLang="zh-CN" sz="2200" b="1" i="1" u="sng">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To begin with,.... In addition,.... Last but not least,....</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sym typeface="+mn-ea"/>
              </a:rPr>
              <a:t>The topic I would like to put forward for your consideration is...</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I recommend it mainly for the following two reasons.</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After much thought and deliberation, I believe we would benefit from debating on...</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endParaRPr lang="en-US" altLang="zh-CN" sz="2200">
              <a:solidFill>
                <a:schemeClr val="accent1">
                  <a:lumMod val="50000"/>
                </a:schemeClr>
              </a:solidFill>
              <a:latin typeface="Times New Roman Regular" panose="02020503050405090304" charset="0"/>
              <a:cs typeface="Times New Roman Regular" panose="02020503050405090304" charset="0"/>
            </a:endParaRPr>
          </a:p>
        </p:txBody>
      </p:sp>
      <p:sp>
        <p:nvSpPr>
          <p:cNvPr id="10" name="标题 9"/>
          <p:cNvSpPr>
            <a:spLocks noGrp="1"/>
          </p:cNvSpPr>
          <p:nvPr/>
        </p:nvSpPr>
        <p:spPr>
          <a:xfrm>
            <a:off x="-635" y="0"/>
            <a:ext cx="6097270" cy="705485"/>
          </a:xfrm>
          <a:prstGeom prst="rect">
            <a:avLst/>
          </a:prstGeom>
          <a:solidFill>
            <a:schemeClr val="accent1">
              <a:lumMod val="20000"/>
              <a:lumOff val="80000"/>
            </a:schemeClr>
          </a:solidFill>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V. Polish Your Expressions</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sp>
        <p:nvSpPr>
          <p:cNvPr id="2" name="内容占位符 2"/>
          <p:cNvSpPr>
            <a:spLocks noGrp="1"/>
          </p:cNvSpPr>
          <p:nvPr/>
        </p:nvSpPr>
        <p:spPr>
          <a:xfrm>
            <a:off x="133985" y="789940"/>
            <a:ext cx="7437120" cy="5847715"/>
          </a:xfrm>
          <a:prstGeom prst="rect">
            <a:avLst/>
          </a:prstGeom>
        </p:spPr>
        <p:txBody>
          <a:bodyPr vert="horz" lIns="90000" tIns="46800" rIns="90000" bIns="46800" rtlCol="0">
            <a:normAutofit lnSpcReduction="10000"/>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 typeface="Arial" panose="020B0604020202020204" pitchFamily="34" charset="0"/>
              <a:buChar char="•"/>
            </a:pPr>
            <a:r>
              <a:rPr lang="en-US" altLang="zh-CN" sz="2200" b="1" i="1" u="sng">
                <a:solidFill>
                  <a:schemeClr val="accent1">
                    <a:lumMod val="50000"/>
                  </a:schemeClr>
                </a:solidFill>
                <a:effectLst>
                  <a:outerShdw blurRad="38100" dist="38100" dir="2700000" algn="tl">
                    <a:srgbClr val="000000">
                      <a:alpha val="43137"/>
                    </a:srgbClr>
                  </a:outerShdw>
                </a:effectLst>
                <a:latin typeface="Times New Roman Regular" panose="02020503050405090304" charset="0"/>
                <a:cs typeface="Times New Roman Regular" panose="02020503050405090304" charset="0"/>
              </a:rPr>
              <a:t>Opening:</a:t>
            </a:r>
            <a:endParaRPr lang="en-US" altLang="zh-CN" sz="2200" b="1" i="1" u="sng">
              <a:solidFill>
                <a:schemeClr val="accent1">
                  <a:lumMod val="50000"/>
                </a:schemeClr>
              </a:solidFill>
              <a:effectLst>
                <a:outerShdw blurRad="38100" dist="38100" dir="2700000" algn="tl">
                  <a:srgbClr val="000000">
                    <a:alpha val="43137"/>
                  </a:srgbClr>
                </a:outerShdw>
              </a:effectLst>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Learning that...., I’m writing to</a:t>
            </a:r>
            <a:r>
              <a:rPr lang="en-US" altLang="zh-CN" sz="2200" u="sng">
                <a:solidFill>
                  <a:schemeClr val="accent1">
                    <a:lumMod val="50000"/>
                  </a:schemeClr>
                </a:solidFill>
                <a:latin typeface="Times New Roman Regular" panose="02020503050405090304" charset="0"/>
                <a:cs typeface="Times New Roman Regular" panose="02020503050405090304" charset="0"/>
              </a:rPr>
              <a:t> offer my suggestion</a:t>
            </a:r>
            <a:r>
              <a:rPr lang="en-US" altLang="zh-CN" sz="2200">
                <a:solidFill>
                  <a:schemeClr val="accent1">
                    <a:lumMod val="50000"/>
                  </a:schemeClr>
                </a:solidFill>
                <a:latin typeface="Times New Roman Regular" panose="02020503050405090304" charset="0"/>
                <a:cs typeface="Times New Roman Regular" panose="02020503050405090304" charset="0"/>
              </a:rPr>
              <a:t>/ </a:t>
            </a:r>
            <a:r>
              <a:rPr lang="en-US" altLang="zh-CN" sz="2200" u="sng">
                <a:solidFill>
                  <a:schemeClr val="accent1">
                    <a:lumMod val="50000"/>
                  </a:schemeClr>
                </a:solidFill>
                <a:latin typeface="Times New Roman Regular" panose="02020503050405090304" charset="0"/>
                <a:cs typeface="Times New Roman Regular" panose="02020503050405090304" charset="0"/>
              </a:rPr>
              <a:t>recommend... to you</a:t>
            </a:r>
            <a:r>
              <a:rPr lang="en-US" altLang="zh-CN" sz="2200">
                <a:solidFill>
                  <a:schemeClr val="accent1">
                    <a:lumMod val="50000"/>
                  </a:schemeClr>
                </a:solidFill>
                <a:latin typeface="Times New Roman Regular" panose="02020503050405090304" charset="0"/>
                <a:cs typeface="Times New Roman Regular" panose="02020503050405090304" charset="0"/>
              </a:rPr>
              <a:t>.</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Hope this message finds you well. I am writing this email </a:t>
            </a:r>
            <a:r>
              <a:rPr lang="en-US" altLang="zh-CN" sz="2200" u="sng">
                <a:solidFill>
                  <a:schemeClr val="accent1">
                    <a:lumMod val="50000"/>
                  </a:schemeClr>
                </a:solidFill>
                <a:latin typeface="Times New Roman Regular" panose="02020503050405090304" charset="0"/>
                <a:cs typeface="Times New Roman Regular" panose="02020503050405090304" charset="0"/>
              </a:rPr>
              <a:t>to contribute to our upcoming English debate</a:t>
            </a:r>
            <a:r>
              <a:rPr lang="en-US" altLang="zh-CN" sz="2200">
                <a:solidFill>
                  <a:schemeClr val="accent1">
                    <a:lumMod val="50000"/>
                  </a:schemeClr>
                </a:solidFill>
                <a:latin typeface="Times New Roman Regular" panose="02020503050405090304" charset="0"/>
                <a:cs typeface="Times New Roman Regular" panose="02020503050405090304" charset="0"/>
              </a:rPr>
              <a:t>.</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Greetings! </a:t>
            </a:r>
            <a:r>
              <a:rPr lang="en-US" altLang="zh-CN" sz="2200" u="sng">
                <a:solidFill>
                  <a:schemeClr val="accent1">
                    <a:lumMod val="50000"/>
                  </a:schemeClr>
                </a:solidFill>
                <a:latin typeface="Times New Roman Regular" panose="02020503050405090304" charset="0"/>
                <a:cs typeface="Times New Roman Regular" panose="02020503050405090304" charset="0"/>
              </a:rPr>
              <a:t>With great enthusiasm for</a:t>
            </a:r>
            <a:r>
              <a:rPr lang="en-US" altLang="zh-CN" sz="2200">
                <a:solidFill>
                  <a:schemeClr val="accent1">
                    <a:lumMod val="50000"/>
                  </a:schemeClr>
                </a:solidFill>
                <a:latin typeface="Times New Roman Regular" panose="02020503050405090304" charset="0"/>
                <a:cs typeface="Times New Roman Regular" panose="02020503050405090304" charset="0"/>
              </a:rPr>
              <a:t> our upcoming debate, </a:t>
            </a:r>
            <a:r>
              <a:rPr lang="en-US" altLang="zh-CN" sz="2200" u="sng">
                <a:solidFill>
                  <a:schemeClr val="accent1">
                    <a:lumMod val="50000"/>
                  </a:schemeClr>
                </a:solidFill>
                <a:latin typeface="Times New Roman Regular" panose="02020503050405090304" charset="0"/>
                <a:cs typeface="Times New Roman Regular" panose="02020503050405090304" charset="0"/>
              </a:rPr>
              <a:t>I'd like to propose</a:t>
            </a:r>
            <a:r>
              <a:rPr lang="en-US" altLang="zh-CN" sz="2200">
                <a:solidFill>
                  <a:schemeClr val="accent1">
                    <a:lumMod val="50000"/>
                  </a:schemeClr>
                </a:solidFill>
                <a:latin typeface="Times New Roman Regular" panose="02020503050405090304" charset="0"/>
                <a:cs typeface="Times New Roman Regular" panose="02020503050405090304" charset="0"/>
              </a:rPr>
              <a:t> a topic that will stimulate an </a:t>
            </a:r>
            <a:r>
              <a:rPr lang="en-US" altLang="zh-CN" sz="2200" i="1">
                <a:solidFill>
                  <a:schemeClr val="accent1">
                    <a:lumMod val="50000"/>
                  </a:schemeClr>
                </a:solidFill>
                <a:latin typeface="Times New Roman Italic" panose="02020503050405090304" charset="0"/>
                <a:cs typeface="Times New Roman Italic" panose="02020503050405090304" charset="0"/>
              </a:rPr>
              <a:t>enlightening</a:t>
            </a:r>
            <a:r>
              <a:rPr lang="en-US" altLang="zh-CN" sz="2200">
                <a:solidFill>
                  <a:schemeClr val="accent1">
                    <a:lumMod val="50000"/>
                  </a:schemeClr>
                </a:solidFill>
                <a:latin typeface="Times New Roman Regular" panose="02020503050405090304" charset="0"/>
                <a:cs typeface="Times New Roman Regular" panose="02020503050405090304" charset="0"/>
              </a:rPr>
              <a:t> discussion.</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b="1" i="1" u="sng">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Introduction&amp; Reasons:</a:t>
            </a:r>
            <a:endParaRPr lang="en-US" altLang="zh-CN" sz="2200" b="1" i="1" u="sng">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To begin with,.... In addition,.... Last but not least,....</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sym typeface="+mn-ea"/>
              </a:rPr>
              <a:t>The topic I would like </a:t>
            </a:r>
            <a:r>
              <a:rPr lang="en-US" altLang="zh-CN" sz="2200" u="sng">
                <a:solidFill>
                  <a:schemeClr val="accent1">
                    <a:lumMod val="50000"/>
                  </a:schemeClr>
                </a:solidFill>
                <a:latin typeface="Times New Roman Regular" panose="02020503050405090304" charset="0"/>
                <a:cs typeface="Times New Roman Regular" panose="02020503050405090304" charset="0"/>
                <a:sym typeface="+mn-ea"/>
              </a:rPr>
              <a:t>to put forward for your consideration</a:t>
            </a:r>
            <a:r>
              <a:rPr lang="en-US" altLang="zh-CN" sz="2200">
                <a:solidFill>
                  <a:schemeClr val="accent1">
                    <a:lumMod val="50000"/>
                  </a:schemeClr>
                </a:solidFill>
                <a:latin typeface="Times New Roman Regular" panose="02020503050405090304" charset="0"/>
                <a:cs typeface="Times New Roman Regular" panose="02020503050405090304" charset="0"/>
                <a:sym typeface="+mn-ea"/>
              </a:rPr>
              <a:t> is...</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I recommend it mainly </a:t>
            </a:r>
            <a:r>
              <a:rPr lang="en-US" altLang="zh-CN" sz="2200" u="sng">
                <a:solidFill>
                  <a:schemeClr val="accent1">
                    <a:lumMod val="50000"/>
                  </a:schemeClr>
                </a:solidFill>
                <a:latin typeface="Times New Roman Regular" panose="02020503050405090304" charset="0"/>
                <a:cs typeface="Times New Roman Regular" panose="02020503050405090304" charset="0"/>
              </a:rPr>
              <a:t>for the following two reasons</a:t>
            </a:r>
            <a:r>
              <a:rPr lang="en-US" altLang="zh-CN" sz="2200">
                <a:solidFill>
                  <a:schemeClr val="accent1">
                    <a:lumMod val="50000"/>
                  </a:schemeClr>
                </a:solidFill>
                <a:latin typeface="Times New Roman Regular" panose="02020503050405090304" charset="0"/>
                <a:cs typeface="Times New Roman Regular" panose="02020503050405090304" charset="0"/>
              </a:rPr>
              <a:t>.</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r>
              <a:rPr lang="en-US" altLang="zh-CN" sz="2200" u="sng">
                <a:solidFill>
                  <a:schemeClr val="accent1">
                    <a:lumMod val="50000"/>
                  </a:schemeClr>
                </a:solidFill>
                <a:latin typeface="Times New Roman Regular" panose="02020503050405090304" charset="0"/>
                <a:cs typeface="Times New Roman Regular" panose="02020503050405090304" charset="0"/>
              </a:rPr>
              <a:t>After much thought and deliberation</a:t>
            </a:r>
            <a:r>
              <a:rPr lang="en-US" altLang="zh-CN" sz="2200">
                <a:solidFill>
                  <a:schemeClr val="accent1">
                    <a:lumMod val="50000"/>
                  </a:schemeClr>
                </a:solidFill>
                <a:latin typeface="Times New Roman Regular" panose="02020503050405090304" charset="0"/>
                <a:cs typeface="Times New Roman Regular" panose="02020503050405090304" charset="0"/>
              </a:rPr>
              <a:t>, I believe we would </a:t>
            </a:r>
            <a:r>
              <a:rPr lang="en-US" altLang="zh-CN" sz="2200" u="sng">
                <a:solidFill>
                  <a:schemeClr val="accent1">
                    <a:lumMod val="50000"/>
                  </a:schemeClr>
                </a:solidFill>
                <a:latin typeface="Times New Roman Regular" panose="02020503050405090304" charset="0"/>
                <a:cs typeface="Times New Roman Regular" panose="02020503050405090304" charset="0"/>
              </a:rPr>
              <a:t>benefit from</a:t>
            </a:r>
            <a:r>
              <a:rPr lang="en-US" altLang="zh-CN" sz="2200">
                <a:solidFill>
                  <a:schemeClr val="accent1">
                    <a:lumMod val="50000"/>
                  </a:schemeClr>
                </a:solidFill>
                <a:latin typeface="Times New Roman Regular" panose="02020503050405090304" charset="0"/>
                <a:cs typeface="Times New Roman Regular" panose="02020503050405090304" charset="0"/>
              </a:rPr>
              <a:t> debating on...</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gn="just">
              <a:lnSpc>
                <a:spcPct val="100000"/>
              </a:lnSpc>
              <a:buFont typeface="Arial" panose="020B0604020202020204" pitchFamily="34" charset="0"/>
              <a:buChar char="•"/>
            </a:pPr>
            <a:endParaRPr lang="en-US" altLang="zh-CN" sz="2200">
              <a:solidFill>
                <a:schemeClr val="accent1">
                  <a:lumMod val="50000"/>
                </a:schemeClr>
              </a:solidFill>
              <a:latin typeface="Times New Roman Regular" panose="02020503050405090304" charset="0"/>
              <a:cs typeface="Times New Roman Regular" panose="02020503050405090304" charset="0"/>
            </a:endParaRPr>
          </a:p>
        </p:txBody>
      </p:sp>
      <p:sp>
        <p:nvSpPr>
          <p:cNvPr id="16" name="矩形 15"/>
          <p:cNvSpPr/>
          <p:nvPr/>
        </p:nvSpPr>
        <p:spPr>
          <a:xfrm>
            <a:off x="7054850" y="0"/>
            <a:ext cx="4686935" cy="583565"/>
          </a:xfrm>
          <a:prstGeom prst="rect">
            <a:avLst/>
          </a:prstGeom>
          <a:noFill/>
          <a:ln>
            <a:noFill/>
          </a:ln>
        </p:spPr>
        <p:txBody>
          <a:bodyPr wrap="square" rtlCol="0" anchor="t">
            <a:spAutoFit/>
          </a:bodyPr>
          <a:p>
            <a:pPr algn="ctr"/>
            <a:r>
              <a:rPr lang="en-US" altLang="zh-CN" sz="3200" b="1" i="1">
                <a:ln w="22225">
                  <a:solidFill>
                    <a:schemeClr val="accent2"/>
                  </a:solidFill>
                  <a:prstDash val="solid"/>
                </a:ln>
                <a:solidFill>
                  <a:schemeClr val="accent2">
                    <a:lumMod val="40000"/>
                    <a:lumOff val="60000"/>
                    <a:lumMod val="40000"/>
                    <a:lumOff val="60000"/>
                  </a:schemeClr>
                </a:solidFill>
                <a:effectLst>
                  <a:outerShdw blurRad="38100" dist="38100" dir="2700000" algn="tl">
                    <a:srgbClr val="000000">
                      <a:alpha val="43137"/>
                    </a:srgbClr>
                  </a:outerShdw>
                </a:effectLst>
                <a:latin typeface="Arial Bold Italic" panose="020B0604020202090204" charset="0"/>
                <a:cs typeface="Arial Bold Italic" panose="020B0604020202090204" charset="0"/>
              </a:rPr>
              <a:t>Compare&amp; Appreciate</a:t>
            </a:r>
            <a:endParaRPr lang="en-US" altLang="zh-CN" sz="3200" b="1" i="1">
              <a:ln w="22225">
                <a:solidFill>
                  <a:schemeClr val="accent2"/>
                </a:solidFill>
                <a:prstDash val="solid"/>
              </a:ln>
              <a:solidFill>
                <a:schemeClr val="accent2">
                  <a:lumMod val="40000"/>
                  <a:lumOff val="60000"/>
                  <a:lumMod val="40000"/>
                  <a:lumOff val="60000"/>
                </a:schemeClr>
              </a:solidFill>
              <a:effectLst>
                <a:outerShdw blurRad="38100" dist="38100" dir="2700000" algn="tl">
                  <a:srgbClr val="000000">
                    <a:alpha val="43137"/>
                  </a:srgbClr>
                </a:outerShdw>
              </a:effectLst>
              <a:latin typeface="Arial Bold Italic" panose="020B0604020202090204" charset="0"/>
              <a:cs typeface="Arial Bold Italic" panose="020B0604020202090204" charset="0"/>
            </a:endParaRPr>
          </a:p>
        </p:txBody>
      </p:sp>
      <p:sp>
        <p:nvSpPr>
          <p:cNvPr id="11" name="文本框 10"/>
          <p:cNvSpPr txBox="1"/>
          <p:nvPr/>
        </p:nvSpPr>
        <p:spPr>
          <a:xfrm>
            <a:off x="8415655" y="1675765"/>
            <a:ext cx="2745740" cy="1312545"/>
          </a:xfrm>
          <a:prstGeom prst="rect">
            <a:avLst/>
          </a:prstGeom>
          <a:noFill/>
        </p:spPr>
        <p:txBody>
          <a:bodyPr wrap="square" rtlCol="0" anchor="t">
            <a:noAutofit/>
          </a:bodyPr>
          <a:p>
            <a:r>
              <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Be communicative</a:t>
            </a:r>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Be polite&amp; formal</a:t>
            </a:r>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Be keen&amp; coherent</a:t>
            </a:r>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p:txBody>
      </p:sp>
      <p:sp>
        <p:nvSpPr>
          <p:cNvPr id="5" name="文本框 4"/>
          <p:cNvSpPr txBox="1"/>
          <p:nvPr/>
        </p:nvSpPr>
        <p:spPr>
          <a:xfrm>
            <a:off x="8415655" y="4334510"/>
            <a:ext cx="2745740" cy="959485"/>
          </a:xfrm>
          <a:prstGeom prst="rect">
            <a:avLst/>
          </a:prstGeom>
          <a:noFill/>
        </p:spPr>
        <p:txBody>
          <a:bodyPr wrap="square" rtlCol="0" anchor="t">
            <a:noAutofit/>
          </a:bodyPr>
          <a:p>
            <a:r>
              <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Be clear</a:t>
            </a:r>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Be convincing</a:t>
            </a:r>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5" dur="500"/>
                                        <p:tgtEl>
                                          <p:spTgt spid="3">
                                            <p:txEl>
                                              <p:pRg st="6" end="6"/>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8" dur="500"/>
                                        <p:tgtEl>
                                          <p:spTgt spid="3">
                                            <p:txEl>
                                              <p:pRg st="7" end="7"/>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6" grpId="0"/>
      <p:bldP spid="16" grpId="1"/>
      <p:bldP spid="11" grpId="0"/>
      <p:bldP spid="11"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47015" y="789940"/>
            <a:ext cx="5849620" cy="4878070"/>
          </a:xfrm>
        </p:spPr>
        <p:txBody>
          <a:bodyPr>
            <a:normAutofit/>
          </a:bodyPr>
          <a:p>
            <a:pPr>
              <a:lnSpc>
                <a:spcPct val="100000"/>
              </a:lnSpc>
              <a:buFont typeface="Arial" panose="020B0604020202020204" pitchFamily="34" charset="0"/>
              <a:buChar char="•"/>
            </a:pPr>
            <a:r>
              <a:rPr lang="en-US" altLang="zh-CN" sz="2200" b="1" i="1" u="sng">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Closing:</a:t>
            </a:r>
            <a:endParaRPr lang="en-US" altLang="zh-CN" sz="2200" b="1" i="1" u="sng">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a:p>
            <a:pPr>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I sincerely hope that my suggestions would be helpful.</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Looking forward to your thoughts on my proposal.</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a:p>
            <a:pPr>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sym typeface="+mn-ea"/>
              </a:rPr>
              <a:t>Thank you for considering my suggestion and I eagerly await your response.</a:t>
            </a:r>
            <a:endParaRPr lang="en-US" altLang="zh-CN" sz="2200">
              <a:solidFill>
                <a:schemeClr val="accent1">
                  <a:lumMod val="50000"/>
                </a:schemeClr>
              </a:solidFill>
              <a:latin typeface="Times New Roman Regular" panose="02020503050405090304" charset="0"/>
              <a:cs typeface="Times New Roman Regular" panose="02020503050405090304" charset="0"/>
              <a:sym typeface="+mn-ea"/>
            </a:endParaRPr>
          </a:p>
          <a:p>
            <a:pPr>
              <a:lnSpc>
                <a:spcPct val="100000"/>
              </a:lnSpc>
              <a:buFont typeface="Arial" panose="020B0604020202020204" pitchFamily="34" charset="0"/>
              <a:buChar char="•"/>
            </a:pPr>
            <a:r>
              <a:rPr lang="en-US" altLang="zh-CN" sz="2200">
                <a:solidFill>
                  <a:schemeClr val="accent1">
                    <a:lumMod val="50000"/>
                  </a:schemeClr>
                </a:solidFill>
                <a:latin typeface="Times New Roman Regular" panose="02020503050405090304" charset="0"/>
                <a:cs typeface="Times New Roman Regular" panose="02020503050405090304" charset="0"/>
              </a:rPr>
              <a:t>I am eagerly waiting for your opinion on my proposed topic. Thank you once again for all the effort you're putting into organizing this debate.</a:t>
            </a:r>
            <a:endParaRPr lang="en-US" altLang="zh-CN" sz="2200">
              <a:solidFill>
                <a:schemeClr val="accent1">
                  <a:lumMod val="50000"/>
                </a:schemeClr>
              </a:solidFill>
              <a:latin typeface="Times New Roman Regular" panose="02020503050405090304" charset="0"/>
              <a:cs typeface="Times New Roman Regular" panose="02020503050405090304" charset="0"/>
            </a:endParaRPr>
          </a:p>
        </p:txBody>
      </p:sp>
      <p:sp>
        <p:nvSpPr>
          <p:cNvPr id="10" name="标题 9"/>
          <p:cNvSpPr>
            <a:spLocks noGrp="1"/>
          </p:cNvSpPr>
          <p:nvPr/>
        </p:nvSpPr>
        <p:spPr>
          <a:xfrm>
            <a:off x="-635" y="0"/>
            <a:ext cx="6097270" cy="705485"/>
          </a:xfrm>
          <a:prstGeom prst="rect">
            <a:avLst/>
          </a:prstGeom>
          <a:solidFill>
            <a:schemeClr val="accent1">
              <a:lumMod val="20000"/>
              <a:lumOff val="80000"/>
            </a:schemeClr>
          </a:solidFill>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V. Polish Your Expressions</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sp>
        <p:nvSpPr>
          <p:cNvPr id="5" name="文本框 4"/>
          <p:cNvSpPr txBox="1"/>
          <p:nvPr>
            <p:custDataLst>
              <p:tags r:id="rId1"/>
            </p:custDataLst>
          </p:nvPr>
        </p:nvSpPr>
        <p:spPr>
          <a:xfrm>
            <a:off x="8494395" y="2948940"/>
            <a:ext cx="3588385" cy="959485"/>
          </a:xfrm>
          <a:prstGeom prst="rect">
            <a:avLst/>
          </a:prstGeom>
          <a:noFill/>
        </p:spPr>
        <p:txBody>
          <a:bodyPr wrap="square" rtlCol="0" anchor="t">
            <a:noAutofit/>
          </a:bodyPr>
          <a:p>
            <a:r>
              <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Be polite&amp; communicative</a:t>
            </a:r>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en-US" altLang="zh-CN" sz="24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p:txBody>
      </p:sp>
      <p:sp>
        <p:nvSpPr>
          <p:cNvPr id="16" name="矩形 15"/>
          <p:cNvSpPr/>
          <p:nvPr>
            <p:custDataLst>
              <p:tags r:id="rId2"/>
            </p:custDataLst>
          </p:nvPr>
        </p:nvSpPr>
        <p:spPr>
          <a:xfrm>
            <a:off x="7054850" y="0"/>
            <a:ext cx="4686935" cy="583565"/>
          </a:xfrm>
          <a:prstGeom prst="rect">
            <a:avLst/>
          </a:prstGeom>
          <a:noFill/>
          <a:ln>
            <a:noFill/>
          </a:ln>
        </p:spPr>
        <p:txBody>
          <a:bodyPr wrap="square" rtlCol="0" anchor="t">
            <a:spAutoFit/>
          </a:bodyPr>
          <a:p>
            <a:pPr algn="ctr"/>
            <a:r>
              <a:rPr lang="en-US" altLang="zh-CN" sz="3200" b="1" i="1">
                <a:ln w="22225">
                  <a:solidFill>
                    <a:schemeClr val="accent2"/>
                  </a:solidFill>
                  <a:prstDash val="solid"/>
                </a:ln>
                <a:solidFill>
                  <a:schemeClr val="accent2">
                    <a:lumMod val="40000"/>
                    <a:lumOff val="60000"/>
                    <a:lumMod val="40000"/>
                    <a:lumOff val="60000"/>
                  </a:schemeClr>
                </a:solidFill>
                <a:effectLst>
                  <a:outerShdw blurRad="38100" dist="38100" dir="2700000" algn="tl">
                    <a:srgbClr val="000000">
                      <a:alpha val="43137"/>
                    </a:srgbClr>
                  </a:outerShdw>
                </a:effectLst>
                <a:latin typeface="Arial Bold Italic" panose="020B0604020202090204" charset="0"/>
                <a:cs typeface="Arial Bold Italic" panose="020B0604020202090204" charset="0"/>
              </a:rPr>
              <a:t>Compare&amp; Appreciate</a:t>
            </a:r>
            <a:endParaRPr lang="en-US" altLang="zh-CN" sz="3200" b="1" i="1">
              <a:ln w="22225">
                <a:solidFill>
                  <a:schemeClr val="accent2"/>
                </a:solidFill>
                <a:prstDash val="solid"/>
              </a:ln>
              <a:solidFill>
                <a:schemeClr val="accent2">
                  <a:lumMod val="40000"/>
                  <a:lumOff val="60000"/>
                  <a:lumMod val="40000"/>
                  <a:lumOff val="60000"/>
                </a:schemeClr>
              </a:solidFill>
              <a:effectLst>
                <a:outerShdw blurRad="38100" dist="38100" dir="2700000" algn="tl">
                  <a:srgbClr val="000000">
                    <a:alpha val="43137"/>
                  </a:srgbClr>
                </a:outerShdw>
              </a:effectLst>
              <a:latin typeface="Arial Bold Italic" panose="020B0604020202090204" charset="0"/>
              <a:cs typeface="Arial Bold Italic" panose="020B060402020209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6024245" y="860425"/>
            <a:ext cx="5982970" cy="5874385"/>
          </a:xfrm>
          <a:prstGeom prst="rect">
            <a:avLst/>
          </a:prstGeom>
          <a:effectLst>
            <a:outerShdw blurRad="50800" dist="38100" dir="2700000" algn="tl" rotWithShape="0">
              <a:prstClr val="black">
                <a:alpha val="40000"/>
              </a:prstClr>
            </a:outerShdw>
          </a:effectLst>
        </p:spPr>
      </p:pic>
      <p:sp>
        <p:nvSpPr>
          <p:cNvPr id="10" name="标题 9"/>
          <p:cNvSpPr>
            <a:spLocks noGrp="1"/>
          </p:cNvSpPr>
          <p:nvPr/>
        </p:nvSpPr>
        <p:spPr>
          <a:xfrm>
            <a:off x="0" y="0"/>
            <a:ext cx="5280660" cy="705485"/>
          </a:xfrm>
          <a:prstGeom prst="rect">
            <a:avLst/>
          </a:prstGeom>
          <a:solidFill>
            <a:schemeClr val="accent1">
              <a:lumMod val="40000"/>
              <a:lumOff val="60000"/>
            </a:schemeClr>
          </a:solidFill>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rPr>
              <a:t>VI. Students’ Version</a:t>
            </a:r>
            <a:endParaRPr lang="en-US" altLang="zh-CN" sz="3200" i="1">
              <a:solidFill>
                <a:schemeClr val="accent1">
                  <a:lumMod val="50000"/>
                </a:schemeClr>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endParaRPr>
          </a:p>
        </p:txBody>
      </p:sp>
      <p:pic>
        <p:nvPicPr>
          <p:cNvPr id="100" name="图片 99"/>
          <p:cNvPicPr/>
          <p:nvPr/>
        </p:nvPicPr>
        <p:blipFill>
          <a:blip r:embed="rId3"/>
          <a:stretch>
            <a:fillRect/>
          </a:stretch>
        </p:blipFill>
        <p:spPr>
          <a:xfrm>
            <a:off x="9289415" y="496570"/>
            <a:ext cx="439420" cy="546100"/>
          </a:xfrm>
          <a:prstGeom prst="rect">
            <a:avLst/>
          </a:prstGeom>
          <a:noFill/>
          <a:ln w="9525">
            <a:noFill/>
          </a:ln>
        </p:spPr>
      </p:pic>
      <p:sp>
        <p:nvSpPr>
          <p:cNvPr id="5" name="文本框 4"/>
          <p:cNvSpPr txBox="1"/>
          <p:nvPr/>
        </p:nvSpPr>
        <p:spPr>
          <a:xfrm>
            <a:off x="196850" y="1105535"/>
            <a:ext cx="2120265" cy="4361815"/>
          </a:xfrm>
          <a:prstGeom prst="rect">
            <a:avLst/>
          </a:prstGeom>
          <a:noFill/>
        </p:spPr>
        <p:txBody>
          <a:bodyPr wrap="square" rtlCol="0" anchor="t">
            <a:noAutofit/>
          </a:bodyPr>
          <a:p>
            <a:r>
              <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有呼语，开篇扣题阐述写作目的</a:t>
            </a:r>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阐述论题大背景及争议性</a:t>
            </a:r>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结合学生身份阐述论题价值</a:t>
            </a:r>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结尾感谢</a:t>
            </a:r>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p:txBody>
      </p:sp>
      <p:sp>
        <p:nvSpPr>
          <p:cNvPr id="6" name="文本框 5"/>
          <p:cNvSpPr txBox="1"/>
          <p:nvPr/>
        </p:nvSpPr>
        <p:spPr>
          <a:xfrm>
            <a:off x="2481580" y="2583815"/>
            <a:ext cx="3480435" cy="4361815"/>
          </a:xfrm>
          <a:prstGeom prst="rect">
            <a:avLst/>
          </a:prstGeom>
          <a:noFill/>
        </p:spPr>
        <p:txBody>
          <a:bodyPr wrap="square" rtlCol="0" anchor="t">
            <a:noAutofit/>
          </a:bodyPr>
          <a:p>
            <a:r>
              <a:rPr lang="zh-CN" altLang="en-US"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要点衔接不足</a:t>
            </a:r>
            <a:endParaRPr lang="zh-CN" altLang="en-US"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Plus,</a:t>
            </a:r>
            <a:r>
              <a:rPr lang="en-US" altLang="zh-CN"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 discussing this topic will provide us</a:t>
            </a:r>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 ... to bounce ideas off</a:t>
            </a:r>
            <a:r>
              <a:rPr lang="en-US" altLang="zh-CN"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 peers’ </a:t>
            </a:r>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minds...</a:t>
            </a:r>
            <a:endParaRPr lang="zh-CN" altLang="en-US"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zh-CN" altLang="en-US"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zh-CN" altLang="en-US"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补充动词，增强表达力度及说服力</a:t>
            </a:r>
            <a:endParaRPr lang="zh-CN" altLang="en-US"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r>
              <a:rPr lang="en-US" altLang="zh-CN"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improve </a:t>
            </a:r>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our linguistic skills,</a:t>
            </a:r>
            <a:r>
              <a:rPr lang="en-US" altLang="zh-CN"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 enhance </a:t>
            </a:r>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teamwork spirits and</a:t>
            </a:r>
            <a:r>
              <a:rPr lang="en-US" altLang="zh-CN"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 deepen </a:t>
            </a:r>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rational thoughts on</a:t>
            </a:r>
            <a:r>
              <a:rPr lang="en-US" altLang="zh-CN" sz="2000" b="1" i="1">
                <a:solidFill>
                  <a:srgbClr val="C0000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 diverse </a:t>
            </a:r>
            <a:r>
              <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rPr>
              <a:t>cultures</a:t>
            </a:r>
            <a:endParaRPr lang="en-US" altLang="zh-CN"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a:p>
            <a:endParaRPr lang="zh-CN" altLang="en-US" sz="2000" b="1" i="1">
              <a:solidFill>
                <a:srgbClr val="0070C0"/>
              </a:solidFill>
              <a:effectLst>
                <a:outerShdw blurRad="38100" dist="38100" dir="2700000" algn="tl">
                  <a:srgbClr val="000000">
                    <a:alpha val="43137"/>
                  </a:srgbClr>
                </a:outerShdw>
              </a:effectLst>
              <a:latin typeface="Times New Roman Bold Italic" panose="02020503050405090304" charset="0"/>
              <a:cs typeface="Times New Roman Bold Italic" panose="02020503050405090304" charset="0"/>
              <a:sym typeface="+mn-ea"/>
            </a:endParaRPr>
          </a:p>
        </p:txBody>
      </p:sp>
      <p:cxnSp>
        <p:nvCxnSpPr>
          <p:cNvPr id="24" name="直接连接符 23"/>
          <p:cNvCxnSpPr/>
          <p:nvPr/>
        </p:nvCxnSpPr>
        <p:spPr>
          <a:xfrm flipH="1">
            <a:off x="2317115" y="860425"/>
            <a:ext cx="7620" cy="5615305"/>
          </a:xfrm>
          <a:prstGeom prst="line">
            <a:avLst/>
          </a:prstGeom>
          <a:ln w="41275">
            <a:solidFill>
              <a:schemeClr val="accent1">
                <a:lumMod val="75000"/>
              </a:schemeClr>
            </a:solidFill>
            <a:prstDash val="dashDot"/>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TABLE_ENDDRAG_ORIGIN_RECT" val="441*121"/>
  <p:tag name="TABLE_ENDDRAG_RECT" val="19*140*441*121"/>
</p:tagLst>
</file>

<file path=ppt/tags/tag66.xml><?xml version="1.0" encoding="utf-8"?>
<p:tagLst xmlns:p="http://schemas.openxmlformats.org/presentationml/2006/main">
  <p:tag name="TABLE_ENDDRAG_ORIGIN_RECT" val="441*121"/>
  <p:tag name="TABLE_ENDDRAG_RECT" val="19*140*441*12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UNIT_PLACING_PICTURE_USER_VIEWPORT" val="{&quot;height&quot;:3056,&quot;width&quot;:3056}"/>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PLACING_PICTURE_USER_VIEWPORT" val="{&quot;height&quot;:7665,&quot;width&quot;:814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5585</Words>
  <Application>WPS 演示</Application>
  <PresentationFormat>宽屏</PresentationFormat>
  <Paragraphs>209</Paragraphs>
  <Slides>10</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10</vt:i4>
      </vt:variant>
    </vt:vector>
  </HeadingPairs>
  <TitlesOfParts>
    <vt:vector size="29" baseType="lpstr">
      <vt:lpstr>Arial</vt:lpstr>
      <vt:lpstr>宋体</vt:lpstr>
      <vt:lpstr>Wingdings</vt:lpstr>
      <vt:lpstr>Wingdings</vt:lpstr>
      <vt:lpstr>Times New Roman Italic</vt:lpstr>
      <vt:lpstr>Times New Roman</vt:lpstr>
      <vt:lpstr>Times New Roman Regular</vt:lpstr>
      <vt:lpstr>Times New Roman Bold Italic</vt:lpstr>
      <vt:lpstr>微软雅黑</vt:lpstr>
      <vt:lpstr>Arial Black</vt:lpstr>
      <vt:lpstr>汉仪迪升英雄体</vt:lpstr>
      <vt:lpstr>黑体</vt:lpstr>
      <vt:lpstr>Arial Bold Italic</vt:lpstr>
      <vt:lpstr>Arial Unicode MS</vt:lpstr>
      <vt:lpstr>Calibri</vt:lpstr>
      <vt:lpstr>HelveticaNeue</vt:lpstr>
      <vt:lpstr>华文新魏</vt:lpstr>
      <vt:lpstr>Segoe Print</vt:lpstr>
      <vt:lpstr>WPS</vt:lpstr>
      <vt:lpstr>PowerPoint 演示文稿</vt:lpstr>
      <vt:lpstr>多元视角构建交际性应用文写作 To Recommend/Propose  A Debate TOPIC 2024温州二模应用文讲评</vt:lpstr>
      <vt:lpstr>I. Recall&amp; Compare:</vt:lpstr>
      <vt:lpstr>II. Analysis: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170</cp:revision>
  <dcterms:created xsi:type="dcterms:W3CDTF">2024-04-10T12:19:00Z</dcterms:created>
  <dcterms:modified xsi:type="dcterms:W3CDTF">2024-04-12T02:58:18Z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924B4E46D05C4CF6BB74A0EBDB3131F4</vt:lpwstr>
  </property>
</Properties>
</file>