
<file path=[Content_Types].xml><?xml version="1.0" encoding="utf-8"?>
<Types xmlns="http://schemas.openxmlformats.org/package/2006/content-types">
  <Default Extension="png" ContentType="image/png"/>
  <Default Extension="gif" ContentType="image/gif"/>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79" r:id="rId4"/>
  </p:sldMasterIdLst>
  <p:notesMasterIdLst>
    <p:notesMasterId r:id="rId7"/>
  </p:notesMasterIdLst>
  <p:sldIdLst>
    <p:sldId id="454" r:id="rId5"/>
    <p:sldId id="256" r:id="rId6"/>
    <p:sldId id="377" r:id="rId8"/>
    <p:sldId id="378" r:id="rId9"/>
    <p:sldId id="381" r:id="rId10"/>
    <p:sldId id="412" r:id="rId11"/>
    <p:sldId id="406" r:id="rId12"/>
    <p:sldId id="407" r:id="rId13"/>
    <p:sldId id="408" r:id="rId14"/>
    <p:sldId id="410" r:id="rId15"/>
    <p:sldId id="435" r:id="rId16"/>
    <p:sldId id="436" r:id="rId17"/>
    <p:sldId id="437" r:id="rId18"/>
    <p:sldId id="438" r:id="rId19"/>
    <p:sldId id="439" r:id="rId20"/>
    <p:sldId id="425" r:id="rId21"/>
    <p:sldId id="426" r:id="rId22"/>
    <p:sldId id="427" r:id="rId23"/>
    <p:sldId id="428" r:id="rId24"/>
    <p:sldId id="429" r:id="rId25"/>
    <p:sldId id="430" r:id="rId26"/>
    <p:sldId id="431" r:id="rId27"/>
    <p:sldId id="432" r:id="rId28"/>
    <p:sldId id="433" r:id="rId29"/>
    <p:sldId id="434" r:id="rId30"/>
    <p:sldId id="317" r:id="rId31"/>
    <p:sldId id="262" r:id="rId32"/>
    <p:sldId id="374" r:id="rId33"/>
    <p:sldId id="424"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F9A"/>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p:txBody>
      </p:sp>
      <p:sp>
        <p:nvSpPr>
          <p:cNvPr id="173" name="Shape 173"/>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a:spLocks noGrp="1"/>
          </p:cNvSpPr>
          <p:nvPr>
            <p:ph type="body" sz="quarter" idx="1" hasCustomPrompt="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92"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93" name="正文级别 1…"/>
          <p:cNvSpPr txBox="1">
            <a:spLocks noGrp="1"/>
          </p:cNvSpPr>
          <p:nvPr>
            <p:ph type="body" sz="quarter" idx="1" hasCustomPrompt="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01" name="标题文本"/>
          <p:cNvSpPr txBox="1">
            <a:spLocks noGrp="1"/>
          </p:cNvSpPr>
          <p:nvPr>
            <p:ph type="title" hasCustomPrompt="1"/>
          </p:nvPr>
        </p:nvSpPr>
        <p:spPr>
          <a:prstGeom prst="rect">
            <a:avLst/>
          </a:prstGeom>
        </p:spPr>
        <p:txBody>
          <a:bodyPr/>
          <a:lstStyle/>
          <a:p>
            <a:r>
              <a:t>标题文本</a:t>
            </a:r>
          </a:p>
        </p:txBody>
      </p:sp>
      <p:sp>
        <p:nvSpPr>
          <p:cNvPr id="102"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0" name="标题文本"/>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11" name="正文级别 1…"/>
          <p:cNvSpPr txBox="1">
            <a:spLocks noGrp="1"/>
          </p:cNvSpPr>
          <p:nvPr>
            <p:ph type="body" sz="quarter" idx="1" hasCustomPrompt="1"/>
          </p:nvPr>
        </p:nvSpPr>
        <p:spPr>
          <a:xfrm>
            <a:off x="831850" y="4589462"/>
            <a:ext cx="10515600" cy="1500206"/>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1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19" name="标题文本"/>
          <p:cNvSpPr txBox="1">
            <a:spLocks noGrp="1"/>
          </p:cNvSpPr>
          <p:nvPr>
            <p:ph type="title" hasCustomPrompt="1"/>
          </p:nvPr>
        </p:nvSpPr>
        <p:spPr>
          <a:prstGeom prst="rect">
            <a:avLst/>
          </a:prstGeom>
        </p:spPr>
        <p:txBody>
          <a:bodyPr/>
          <a:lstStyle/>
          <a:p>
            <a:r>
              <a:t>标题文本</a:t>
            </a:r>
          </a:p>
        </p:txBody>
      </p:sp>
      <p:sp>
        <p:nvSpPr>
          <p:cNvPr id="120" name="正文级别 1…"/>
          <p:cNvSpPr txBox="1">
            <a:spLocks noGrp="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2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28" name="标题文本"/>
          <p:cNvSpPr txBox="1">
            <a:spLocks noGrp="1"/>
          </p:cNvSpPr>
          <p:nvPr>
            <p:ph type="title" hasCustomPrompt="1"/>
          </p:nvPr>
        </p:nvSpPr>
        <p:spPr>
          <a:xfrm>
            <a:off x="839787" y="365125"/>
            <a:ext cx="10515601" cy="1325563"/>
          </a:xfrm>
          <a:prstGeom prst="rect">
            <a:avLst/>
          </a:prstGeom>
        </p:spPr>
        <p:txBody>
          <a:bodyPr/>
          <a:lstStyle/>
          <a:p>
            <a:r>
              <a:t>标题文本</a:t>
            </a:r>
          </a:p>
        </p:txBody>
      </p:sp>
      <p:sp>
        <p:nvSpPr>
          <p:cNvPr id="129" name="正文级别 1…"/>
          <p:cNvSpPr txBox="1">
            <a:spLocks noGrp="1"/>
          </p:cNvSpPr>
          <p:nvPr>
            <p:ph type="body" sz="quarter" idx="1" hasCustomPrompt="1"/>
          </p:nvPr>
        </p:nvSpPr>
        <p:spPr>
          <a:xfrm>
            <a:off x="839787" y="1681163"/>
            <a:ext cx="5157790" cy="823931"/>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130" name="文本占位符 4"/>
          <p:cNvSpPr>
            <a:spLocks noGrp="1"/>
          </p:cNvSpPr>
          <p:nvPr>
            <p:ph type="body" sz="quarter" idx="21"/>
          </p:nvPr>
        </p:nvSpPr>
        <p:spPr>
          <a:xfrm>
            <a:off x="6172200" y="1681163"/>
            <a:ext cx="5183188" cy="823914"/>
          </a:xfrm>
          <a:prstGeom prst="rect">
            <a:avLst/>
          </a:prstGeom>
        </p:spPr>
        <p:txBody>
          <a:bodyPr anchor="b"/>
          <a:lstStyle/>
          <a:p/>
        </p:txBody>
      </p:sp>
      <p:sp>
        <p:nvSpPr>
          <p:cNvPr id="1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38" name="标题文本"/>
          <p:cNvSpPr txBox="1">
            <a:spLocks noGrp="1"/>
          </p:cNvSpPr>
          <p:nvPr>
            <p:ph type="title" hasCustomPrompt="1"/>
          </p:nvPr>
        </p:nvSpPr>
        <p:spPr>
          <a:prstGeom prst="rect">
            <a:avLst/>
          </a:prstGeom>
        </p:spPr>
        <p:txBody>
          <a:bodyPr/>
          <a:lstStyle/>
          <a:p>
            <a:r>
              <a:t>标题文本</a:t>
            </a:r>
          </a:p>
        </p:txBody>
      </p:sp>
      <p:sp>
        <p:nvSpPr>
          <p:cNvPr id="13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153"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54" name="正文级别 1…"/>
          <p:cNvSpPr txBox="1">
            <a:spLocks noGrp="1"/>
          </p:cNvSpPr>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155" name="文本占位符 3"/>
          <p:cNvSpPr>
            <a:spLocks noGrp="1"/>
          </p:cNvSpPr>
          <p:nvPr>
            <p:ph type="body" sz="quarter" idx="21"/>
          </p:nvPr>
        </p:nvSpPr>
        <p:spPr>
          <a:xfrm>
            <a:off x="839787" y="2057400"/>
            <a:ext cx="3932238" cy="3811588"/>
          </a:xfrm>
          <a:prstGeom prst="rect">
            <a:avLst/>
          </a:prstGeom>
        </p:spPr>
        <p:txBody>
          <a:bodyPr/>
          <a:lstStyle/>
          <a:p/>
        </p:txBody>
      </p:sp>
      <p:sp>
        <p:nvSpPr>
          <p:cNvPr id="15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63"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64" name="图片占位符 2"/>
          <p:cNvSpPr>
            <a:spLocks noGrp="1"/>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165"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16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hasCustomPrompt="1"/>
          </p:nvPr>
        </p:nvSpPr>
        <p:spPr>
          <a:prstGeom prst="rect">
            <a:avLst/>
          </a:prstGeom>
        </p:spPr>
        <p:txBody>
          <a:bodyPr/>
          <a:lstStyle/>
          <a:p>
            <a:r>
              <a:t>标题文本</a:t>
            </a:r>
          </a:p>
        </p:txBody>
      </p:sp>
      <p:sp>
        <p:nvSpPr>
          <p:cNvPr id="21"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a:spLocks noGrp="1"/>
          </p:cNvSpPr>
          <p:nvPr>
            <p:ph type="body" sz="quarter" idx="1" hasCustomPrompt="1"/>
          </p:nvPr>
        </p:nvSpPr>
        <p:spPr>
          <a:xfrm>
            <a:off x="831850" y="4589462"/>
            <a:ext cx="10515600" cy="1500206"/>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a:spLocks noGrp="1"/>
          </p:cNvSpPr>
          <p:nvPr>
            <p:ph type="title" hasCustomPrompt="1"/>
          </p:nvPr>
        </p:nvSpPr>
        <p:spPr>
          <a:prstGeom prst="rect">
            <a:avLst/>
          </a:prstGeom>
        </p:spPr>
        <p:txBody>
          <a:bodyPr/>
          <a:lstStyle/>
          <a:p>
            <a:r>
              <a:t>标题文本</a:t>
            </a:r>
          </a:p>
        </p:txBody>
      </p:sp>
      <p:sp>
        <p:nvSpPr>
          <p:cNvPr id="39" name="正文级别 1…"/>
          <p:cNvSpPr txBox="1">
            <a:spLocks noGrp="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a:spLocks noGrp="1"/>
          </p:cNvSpPr>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a:spLocks noGrp="1"/>
          </p:cNvSpPr>
          <p:nvPr>
            <p:ph type="body" sz="quarter" idx="1" hasCustomPrompt="1"/>
          </p:nvPr>
        </p:nvSpPr>
        <p:spPr>
          <a:xfrm>
            <a:off x="839787" y="1681163"/>
            <a:ext cx="5157790" cy="823931"/>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a:spLocks noGrp="1"/>
          </p:cNvSpPr>
          <p:nvPr>
            <p:ph type="body" sz="quarter" idx="21"/>
          </p:nvPr>
        </p:nvSpPr>
        <p:spPr>
          <a:xfrm>
            <a:off x="6172200" y="1681163"/>
            <a:ext cx="5183188" cy="823914"/>
          </a:xfrm>
          <a:prstGeom prst="rect">
            <a:avLst/>
          </a:prstGeom>
        </p:spPr>
        <p:txBody>
          <a:bodyPr anchor="b"/>
          <a:lstStyle/>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prstGeom prst="rect">
            <a:avLst/>
          </a:prstGeom>
        </p:spPr>
        <p:txBody>
          <a:body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73" name="正文级别 1…"/>
          <p:cNvSpPr txBox="1">
            <a:spLocks noGrp="1"/>
          </p:cNvSpPr>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a:spLocks noGrp="1"/>
          </p:cNvSpPr>
          <p:nvPr>
            <p:ph type="body" sz="quarter" idx="21"/>
          </p:nvPr>
        </p:nvSpPr>
        <p:spPr>
          <a:xfrm>
            <a:off x="839787" y="2057400"/>
            <a:ext cx="3932238" cy="3811588"/>
          </a:xfrm>
          <a:prstGeom prst="rect">
            <a:avLst/>
          </a:prstGeom>
        </p:spPr>
        <p:txBody>
          <a:bodyPr/>
          <a:lstStyle/>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3" name="图片占位符 2"/>
          <p:cNvSpPr>
            <a:spLocks noGrp="1"/>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84"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8" Type="http://schemas.openxmlformats.org/officeDocument/2006/relationships/theme" Target="../theme/theme3.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a:spLocks noGrp="1"/>
          </p:cNvSpPr>
          <p:nvPr>
            <p:ph type="body" idx="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panose="020F0502020204030204"/>
              </a:defRPr>
            </a:lvl1pPr>
          </a:lstStyle>
          <a:p>
            <a:fld id="{86CB4B4D-7CA3-9044-876B-883B54F8677D}" type="slidenum">
              <a:rPr/>
            </a:fld>
            <a:endParaRPr/>
          </a:p>
        </p:txBody>
      </p:sp>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1.xml"/><Relationship Id="rId2" Type="http://schemas.openxmlformats.org/officeDocument/2006/relationships/tags" Target="../tags/tag63.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5.xml"/><Relationship Id="rId1"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media/media1.mp3"/></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740910" y="68580"/>
            <a:ext cx="2709545" cy="1164590"/>
          </a:xfrm>
          <a:prstGeom prst="rect">
            <a:avLst/>
          </a:prstGeom>
        </p:spPr>
      </p:pic>
      <p:pic>
        <p:nvPicPr>
          <p:cNvPr id="5" name="图片 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29540" y="978535"/>
            <a:ext cx="6036945" cy="5702300"/>
          </a:xfrm>
          <a:prstGeom prst="rect">
            <a:avLst/>
          </a:prstGeom>
        </p:spPr>
      </p:pic>
      <p:pic>
        <p:nvPicPr>
          <p:cNvPr id="6" name="图片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188075" y="1052195"/>
            <a:ext cx="6284595" cy="5608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p:cNvPicPr>
            <a:picLocks noChangeAspect="1"/>
          </p:cNvPicPr>
          <p:nvPr/>
        </p:nvPicPr>
        <p:blipFill>
          <a:blip r:embed="rId1"/>
          <a:srcRect l="29041"/>
          <a:stretch>
            <a:fillRect/>
          </a:stretch>
        </p:blipFill>
        <p:spPr>
          <a:xfrm>
            <a:off x="3618006" y="1106805"/>
            <a:ext cx="4955989" cy="5076000"/>
          </a:xfrm>
          <a:prstGeom prst="rect">
            <a:avLst/>
          </a:prstGeom>
        </p:spPr>
      </p:pic>
      <p:sp>
        <p:nvSpPr>
          <p:cNvPr id="5" name="文本框 4"/>
          <p:cNvSpPr txBox="1"/>
          <p:nvPr/>
        </p:nvSpPr>
        <p:spPr>
          <a:xfrm>
            <a:off x="427990" y="6173470"/>
            <a:ext cx="11336020" cy="645160"/>
          </a:xfrm>
          <a:prstGeom prst="rect">
            <a:avLst/>
          </a:prstGeom>
          <a:noFill/>
        </p:spPr>
        <p:txBody>
          <a:bodyPr wrap="square" rtlCol="0" anchor="t">
            <a:spAutoFit/>
          </a:bodyPr>
          <a:p>
            <a:pPr algn="ctr"/>
            <a:r>
              <a:rPr lang="zh-CN" altLang="en-US">
                <a:latin typeface="Times New Roman" panose="02020603050405020304" charset="0"/>
                <a:cs typeface="Times New Roman" panose="02020603050405020304" charset="0"/>
              </a:rPr>
              <a:t>With Rare Beauty, Selena Gomez added entrepreneur to her pop</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star-producer-actor résumé. She also wrote a new script for how a beauty start-up can create impact far beyond its blushes and balms.</a:t>
            </a:r>
            <a:endParaRPr lang="zh-CN" altLang="en-US">
              <a:latin typeface="Times New Roman" panose="02020603050405020304" charset="0"/>
              <a:cs typeface="Times New Roman" panose="02020603050405020304" charset="0"/>
            </a:endParaRPr>
          </a:p>
        </p:txBody>
      </p:sp>
      <p:sp>
        <p:nvSpPr>
          <p:cNvPr id="6" name="文本框 5"/>
          <p:cNvSpPr txBox="1"/>
          <p:nvPr/>
        </p:nvSpPr>
        <p:spPr>
          <a:xfrm>
            <a:off x="2617470" y="135890"/>
            <a:ext cx="6957060" cy="953135"/>
          </a:xfrm>
          <a:prstGeom prst="rect">
            <a:avLst/>
          </a:prstGeom>
          <a:noFill/>
        </p:spPr>
        <p:txBody>
          <a:bodyPr wrap="square" rtlCol="0" anchor="t">
            <a:spAutoFit/>
          </a:bodyPr>
          <a:p>
            <a:pPr algn="ctr" hangingPunct="0">
              <a:spcBef>
                <a:spcPts val="0"/>
              </a:spcBef>
              <a:spcAft>
                <a:spcPts val="0"/>
              </a:spcAft>
              <a:buClrTx/>
              <a:buSzTx/>
              <a:buFontTx/>
            </a:pPr>
            <a:r>
              <a:rPr lang="en-US" sz="2800" b="1" kern="0">
                <a:ln>
                  <a:noFill/>
                </a:ln>
                <a:solidFill>
                  <a:srgbClr val="000000"/>
                </a:solidFill>
                <a:effectLst/>
                <a:uFillTx/>
                <a:latin typeface="+mj-ea"/>
                <a:ea typeface="+mj-ea"/>
                <a:cs typeface="Arial" panose="020B0604020202020204" pitchFamily="34" charset="0"/>
              </a:rPr>
              <a:t>2. Cause &amp; Effect</a:t>
            </a:r>
            <a:endParaRPr lang="en-US" sz="2800" b="1" kern="0">
              <a:ln>
                <a:noFill/>
              </a:ln>
              <a:solidFill>
                <a:srgbClr val="000000"/>
              </a:solidFill>
              <a:effectLst/>
              <a:uFillTx/>
              <a:latin typeface="+mj-ea"/>
              <a:ea typeface="+mj-ea"/>
              <a:cs typeface="Arial" panose="020B0604020202020204" pitchFamily="34" charset="0"/>
            </a:endParaRPr>
          </a:p>
          <a:p>
            <a:pPr algn="ctr" hangingPunct="0">
              <a:spcBef>
                <a:spcPts val="0"/>
              </a:spcBef>
              <a:spcAft>
                <a:spcPts val="0"/>
              </a:spcAft>
              <a:buClrTx/>
              <a:buSzTx/>
              <a:buFontTx/>
            </a:pPr>
            <a:r>
              <a:rPr lang="zh-CN" altLang="en-US" sz="2800" b="1" kern="0">
                <a:ln>
                  <a:noFill/>
                </a:ln>
                <a:solidFill>
                  <a:srgbClr val="ED7D31"/>
                </a:solidFill>
                <a:effectLst/>
                <a:uFillTx/>
                <a:latin typeface="+mj-ea"/>
                <a:ea typeface="+mj-ea"/>
                <a:cs typeface="Arial" panose="020B0604020202020204" pitchFamily="34" charset="0"/>
                <a:sym typeface="+mn-ea"/>
              </a:rPr>
              <a:t>傻脸娜进军美妆界，致力于慈善事业</a:t>
            </a:r>
            <a:endParaRPr lang="zh-CN" altLang="en-US" sz="2800" b="1" kern="0">
              <a:ln>
                <a:noFill/>
              </a:ln>
              <a:solidFill>
                <a:srgbClr val="ED7D31"/>
              </a:solidFill>
              <a:effectLst/>
              <a:uFillTx/>
              <a:latin typeface="+mj-ea"/>
              <a:ea typeface="+mj-ea"/>
              <a:cs typeface="Arial" panose="020B0604020202020204" pitchFamily="34" charset="0"/>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48598" name="文本框 4"/>
          <p:cNvSpPr txBox="1"/>
          <p:nvPr/>
        </p:nvSpPr>
        <p:spPr>
          <a:xfrm>
            <a:off x="1881505" y="7620"/>
            <a:ext cx="5806440"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诱惑力</a:t>
            </a:r>
            <a:r>
              <a:rPr sz="2300" b="1">
                <a:solidFill>
                  <a:srgbClr val="ED7D31"/>
                </a:solidFill>
                <a:latin typeface="微软雅黑" panose="020B0503020204020204" charset="-122"/>
                <a:ea typeface="微软雅黑" panose="020B0503020204020204" charset="-122"/>
                <a:cs typeface="微软雅黑" panose="020B0503020204020204" charset="-122"/>
              </a:rPr>
              <a:t>》2022年3月</a:t>
            </a:r>
            <a:r>
              <a:rPr lang="zh-CN" sz="2300" b="1">
                <a:solidFill>
                  <a:srgbClr val="ED7D31"/>
                </a:solidFill>
                <a:latin typeface="微软雅黑" panose="020B0503020204020204" charset="-122"/>
                <a:ea typeface="微软雅黑" panose="020B0503020204020204" charset="-122"/>
                <a:cs typeface="微软雅黑" panose="020B0503020204020204" charset="-122"/>
              </a:rPr>
              <a:t>版</a:t>
            </a:r>
            <a:r>
              <a:rPr sz="2300" b="1">
                <a:solidFill>
                  <a:srgbClr val="ED7D31"/>
                </a:solidFill>
                <a:latin typeface="微软雅黑" panose="020B0503020204020204" charset="-122"/>
                <a:ea typeface="微软雅黑" panose="020B0503020204020204" charset="-122"/>
                <a:cs typeface="微软雅黑" panose="020B0503020204020204" charset="-122"/>
              </a:rPr>
              <a:t> 3</a:t>
            </a:r>
            <a:r>
              <a:rPr lang="en-US" sz="2300" b="1">
                <a:solidFill>
                  <a:srgbClr val="ED7D31"/>
                </a:solidFill>
                <a:latin typeface="微软雅黑" panose="020B0503020204020204" charset="-122"/>
                <a:ea typeface="微软雅黑" panose="020B0503020204020204" charset="-122"/>
                <a:cs typeface="微软雅黑" panose="020B0503020204020204" charset="-122"/>
              </a:rPr>
              <a:t>4</a:t>
            </a:r>
            <a:r>
              <a:rPr sz="2300" b="1">
                <a:solidFill>
                  <a:srgbClr val="ED7D31"/>
                </a:solidFill>
                <a:latin typeface="微软雅黑" panose="020B0503020204020204" charset="-122"/>
                <a:ea typeface="微软雅黑" panose="020B0503020204020204" charset="-122"/>
                <a:cs typeface="微软雅黑" panose="020B0503020204020204" charset="-122"/>
              </a:rPr>
              <a:t>页）</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524510"/>
            <a:ext cx="12191365" cy="6369685"/>
          </a:xfrm>
          <a:prstGeom prst="rect">
            <a:avLst/>
          </a:prstGeom>
          <a:noFill/>
        </p:spPr>
        <p:txBody>
          <a:bodyPr wrap="square" rtlCol="0" anchor="t">
            <a:spAutoFit/>
          </a:bodyPr>
          <a:p>
            <a:r>
              <a:rPr lang="en-US" altLang="zh-CN" sz="1700">
                <a:latin typeface="Times New Roman" panose="02020603050405020304" charset="0"/>
                <a:cs typeface="Times New Roman" panose="02020603050405020304" charset="0"/>
              </a:rPr>
              <a:t>    </a:t>
            </a:r>
            <a:r>
              <a:rPr lang="zh-CN" altLang="en-US" sz="1700">
                <a:latin typeface="Times New Roman" panose="02020603050405020304" charset="0"/>
                <a:cs typeface="Times New Roman" panose="02020603050405020304" charset="0"/>
              </a:rPr>
              <a:t>THERE ARE BEAUTY BRANDS THAT give back—and then there are brands that are created with a specific philanthropic mission at their core. There aren</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t many in that second group and even fewer are driven by a global superstar. But when Selena Gomez founded Rare Beauty in 2020, she was passionate about it bringing the world more than silky lip colors and cushiony blushes (though she certainly does that well). </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I have bipolar [disorder] and I</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m not afraid to say that</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s something I deal with. That</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s something that I live with,</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 she told us on a recent call. </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I</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m gonna take [my experience] and create a space for other girls and boys—whoever they identify as—[so] they don</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t go through what I</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ve gone through.</a:t>
            </a:r>
            <a:r>
              <a:rPr lang="en-US" altLang="zh-CN" sz="1700">
                <a:latin typeface="Times New Roman" panose="02020603050405020304" charset="0"/>
                <a:cs typeface="Times New Roman" panose="02020603050405020304" charset="0"/>
              </a:rPr>
              <a:t>”</a:t>
            </a:r>
            <a:endParaRPr lang="zh-CN" altLang="en-US" sz="1700">
              <a:latin typeface="Times New Roman" panose="02020603050405020304" charset="0"/>
              <a:cs typeface="Times New Roman" panose="02020603050405020304" charset="0"/>
            </a:endParaRPr>
          </a:p>
          <a:p>
            <a:r>
              <a:rPr lang="zh-CN" altLang="en-US" sz="1700">
                <a:latin typeface="Times New Roman" panose="02020603050405020304" charset="0"/>
                <a:cs typeface="Times New Roman" panose="02020603050405020304" charset="0"/>
              </a:rPr>
              <a:t> </a:t>
            </a:r>
            <a:r>
              <a:rPr lang="en-US" altLang="zh-CN" sz="1700">
                <a:latin typeface="Times New Roman" panose="02020603050405020304" charset="0"/>
                <a:cs typeface="Times New Roman" panose="02020603050405020304" charset="0"/>
              </a:rPr>
              <a:t>   </a:t>
            </a:r>
            <a:r>
              <a:rPr lang="zh-CN" altLang="en-US" sz="1700">
                <a:latin typeface="Times New Roman" panose="02020603050405020304" charset="0"/>
                <a:cs typeface="Times New Roman" panose="02020603050405020304" charset="0"/>
              </a:rPr>
              <a:t>Founded alongside Gomez</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s makeup brand was her nonprofit, the Rare Impact Fund. Rare Beauty donates 1 percent of all sales (yes, that</a:t>
            </a:r>
            <a:r>
              <a:rPr lang="en-US" altLang="zh-CN" sz="1700">
                <a:latin typeface="Times New Roman" panose="02020603050405020304" charset="0"/>
                <a:cs typeface="Times New Roman" panose="02020603050405020304" charset="0"/>
              </a:rPr>
              <a:t>’</a:t>
            </a:r>
            <a:r>
              <a:rPr lang="zh-CN" altLang="en-US" sz="1700">
                <a:latin typeface="Times New Roman" panose="02020603050405020304" charset="0"/>
                <a:cs typeface="Times New Roman" panose="02020603050405020304" charset="0"/>
              </a:rPr>
              <a:t>s gross, not net) to the fund, which is dedicated to breaking mental health </a:t>
            </a:r>
            <a:r>
              <a:rPr lang="en-US" altLang="zh-CN" sz="1700">
                <a:solidFill>
                  <a:srgbClr val="3333FF"/>
                </a:solidFill>
                <a:latin typeface="Times New Roman" panose="02020603050405020304" charset="0"/>
                <a:cs typeface="Times New Roman" panose="02020603050405020304" charset="0"/>
              </a:rPr>
              <a:t>stigmas</a:t>
            </a:r>
            <a:r>
              <a:rPr lang="zh-CN" altLang="en-US" sz="1700">
                <a:latin typeface="Times New Roman" panose="02020603050405020304" charset="0"/>
                <a:cs typeface="Times New Roman" panose="02020603050405020304" charset="0"/>
              </a:rPr>
              <a:t> and providing communities with resources. In its first year, the Rare Impact Fund gave $1.2 million in grants to eight mental health and education-focused organizations, including the Yale Center for Emotional Intelligence and Didi Hirsch Menta</a:t>
            </a:r>
            <a:r>
              <a:rPr lang="en-US" altLang="zh-CN" sz="1700">
                <a:latin typeface="Times New Roman" panose="02020603050405020304" charset="0"/>
                <a:cs typeface="Times New Roman" panose="02020603050405020304" charset="0"/>
              </a:rPr>
              <a:t>l Health Services. These groups provide services such as suicide prevention training and mentoring programs. “Helping young people gain access to mental health resources is exactly why we created the [fund],” says Gomez.  </a:t>
            </a:r>
            <a:endParaRPr lang="en-US" altLang="zh-CN" sz="1700">
              <a:latin typeface="Times New Roman" panose="02020603050405020304" charset="0"/>
              <a:cs typeface="Times New Roman" panose="02020603050405020304" charset="0"/>
            </a:endParaRPr>
          </a:p>
          <a:p>
            <a:r>
              <a:rPr lang="en-US" altLang="zh-CN" sz="1700">
                <a:latin typeface="Times New Roman" panose="02020603050405020304" charset="0"/>
                <a:cs typeface="Times New Roman" panose="02020603050405020304" charset="0"/>
              </a:rPr>
              <a:t>    A large part of Gomez’s fan base is Gen Z and over 40 percent of that population has experienced increased mental health struggles during the pandemic, according to a survey by the American Psychological Association. As difficult as this time has been, “an interesting </a:t>
            </a:r>
            <a:r>
              <a:rPr lang="en-US" altLang="zh-CN" sz="1700" u="sng">
                <a:latin typeface="Times New Roman" panose="02020603050405020304" charset="0"/>
                <a:cs typeface="Times New Roman" panose="02020603050405020304" charset="0"/>
              </a:rPr>
              <a:t>silver lining</a:t>
            </a:r>
            <a:r>
              <a:rPr lang="en-US" altLang="zh-CN" sz="1700">
                <a:latin typeface="Times New Roman" panose="02020603050405020304" charset="0"/>
                <a:cs typeface="Times New Roman" panose="02020603050405020304" charset="0"/>
              </a:rPr>
              <a:t> is that [the pandemic] gave people permission to finally talk about mental health,” says Cohen. Gomez, who bravely opened up several years ago about her own mental health, is there to help lead the conversation, with equal parts </a:t>
            </a:r>
            <a:r>
              <a:rPr lang="en-US" altLang="zh-CN" sz="1700">
                <a:solidFill>
                  <a:srgbClr val="3333FF"/>
                </a:solidFill>
                <a:latin typeface="Times New Roman" panose="02020603050405020304" charset="0"/>
                <a:cs typeface="Times New Roman" panose="02020603050405020304" charset="0"/>
              </a:rPr>
              <a:t>conviction </a:t>
            </a:r>
            <a:r>
              <a:rPr lang="en-US" altLang="zh-CN" sz="1700">
                <a:latin typeface="Times New Roman" panose="02020603050405020304" charset="0"/>
                <a:cs typeface="Times New Roman" panose="02020603050405020304" charset="0"/>
              </a:rPr>
              <a:t>and compassion. In addition to monetary contributions, the Rare Impact Fund is committed to creating community events that open the door for honest discussions. “I’ve been able to join a couple [virtually] and what’s so beautiful is that people are so open, and strangers are expressing how they feel,” says Gomez. </a:t>
            </a:r>
            <a:endParaRPr lang="en-US" altLang="zh-CN" sz="1700">
              <a:latin typeface="Times New Roman" panose="02020603050405020304" charset="0"/>
              <a:cs typeface="Times New Roman" panose="02020603050405020304" charset="0"/>
            </a:endParaRPr>
          </a:p>
          <a:p>
            <a:r>
              <a:rPr lang="en-US" altLang="zh-CN" sz="1700">
                <a:latin typeface="Times New Roman" panose="02020603050405020304" charset="0"/>
                <a:cs typeface="Times New Roman" panose="02020603050405020304" charset="0"/>
              </a:rPr>
              <a:t>    While Gomez has become a powerful voice in the historically silenced world of mental illness, she often finds that the most meaningful support doesn’t involve uttering a word. “When I’m talking to someone who’s struggling, the first thing I do is just listen. That’s all I want—to be heard,” she says. Listening to Gomez, one thing is especially clear: She has a vision for what the future of philanthropy in the beauty industry can look like. “I don’t want to be someone that people look up to because I wear pretty dresses and I like to sing,” she says. “I want to be remembered as someone who cares. I care a lot— and that’s what I want to do with my platform.”</a:t>
            </a:r>
            <a:endParaRPr lang="en-US" altLang="zh-CN" sz="1700">
              <a:latin typeface="Times New Roman" panose="02020603050405020304" charset="0"/>
              <a:cs typeface="Times New Roman" panose="02020603050405020304" charset="0"/>
            </a:endParaRPr>
          </a:p>
        </p:txBody>
      </p:sp>
      <p:sp>
        <p:nvSpPr>
          <p:cNvPr id="2" name="文本框 1"/>
          <p:cNvSpPr txBox="1"/>
          <p:nvPr/>
        </p:nvSpPr>
        <p:spPr>
          <a:xfrm>
            <a:off x="11026775" y="7620"/>
            <a:ext cx="1075690" cy="445135"/>
          </a:xfrm>
          <a:prstGeom prst="rect">
            <a:avLst/>
          </a:prstGeom>
          <a:noFill/>
        </p:spPr>
        <p:txBody>
          <a:bodyPr wrap="square" rtlCol="0" anchor="t">
            <a:spAutoFit/>
          </a:bodyPr>
          <a:p>
            <a:r>
              <a:rPr lang="zh-CN" sz="2300" b="1" i="1">
                <a:solidFill>
                  <a:srgbClr val="ED7D31"/>
                </a:solidFill>
                <a:latin typeface="微软雅黑" panose="020B0503020204020204" charset="-122"/>
                <a:ea typeface="微软雅黑" panose="020B0503020204020204" charset="-122"/>
                <a:cs typeface="微软雅黑" panose="020B0503020204020204" charset="-122"/>
              </a:rPr>
              <a:t>Allure</a:t>
            </a:r>
            <a:endParaRPr lang="zh-CN" sz="2300" b="1" i="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3"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en-US" sz="2800" b="1" dirty="0">
                <a:solidFill>
                  <a:sysClr val="window" lastClr="FFFFFF"/>
                </a:solidFill>
                <a:sym typeface="微软雅黑" panose="020B0503020204020204" charset="-122"/>
              </a:rPr>
              <a:t>阅读理解</a:t>
            </a:r>
            <a:endParaRPr kumimoji="1" lang="zh-CN" altLang="en-US" sz="2800" b="1" dirty="0">
              <a:solidFill>
                <a:sysClr val="window" lastClr="FFFFFF"/>
              </a:solidFill>
              <a:sym typeface="微软雅黑" panose="020B050302020402020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752600" y="645160"/>
            <a:ext cx="9568815" cy="2306320"/>
          </a:xfrm>
          <a:prstGeom prst="rect">
            <a:avLst/>
          </a:prstGeom>
          <a:solidFill>
            <a:schemeClr val="accent6">
              <a:lumMod val="20000"/>
              <a:lumOff val="80000"/>
            </a:schemeClr>
          </a:solidFill>
          <a:ln w="34925" cmpd="sng">
            <a:noFill/>
            <a:prstDash val="sysDash"/>
          </a:ln>
        </p:spPr>
        <p:txBody>
          <a:bodyPr wrap="square">
            <a:spAutoFit/>
          </a:bodyPr>
          <a:p>
            <a:pPr algn="just" fontAlgn="auto">
              <a:lnSpc>
                <a:spcPct val="120000"/>
              </a:lnSpc>
            </a:pPr>
            <a:r>
              <a:rPr lang="en-US" sz="2400" b="0" i="0" smtClean="0">
                <a:latin typeface="Times New Roman" panose="02020603050405020304" charset="0"/>
                <a:ea typeface="华文中宋" panose="02010600040101010101" charset="-122"/>
                <a:cs typeface="Times New Roman" panose="02020603050405020304" charset="0"/>
              </a:rPr>
              <a:t>1. Why did </a:t>
            </a:r>
            <a:r>
              <a:rPr lang="en-US" sz="2400" smtClean="0">
                <a:latin typeface="Times New Roman" panose="02020603050405020304" charset="0"/>
                <a:ea typeface="华文中宋" panose="02010600040101010101" charset="-122"/>
                <a:cs typeface="Times New Roman" panose="02020603050405020304" charset="0"/>
                <a:sym typeface="+mn-ea"/>
              </a:rPr>
              <a:t>Selena Gomez found </a:t>
            </a:r>
            <a:r>
              <a:rPr lang="zh-CN" altLang="en-US" sz="2400">
                <a:latin typeface="Times New Roman" panose="02020603050405020304" charset="0"/>
                <a:cs typeface="Times New Roman" panose="02020603050405020304" charset="0"/>
                <a:sym typeface="+mn-ea"/>
              </a:rPr>
              <a:t>the Rare Impact Fund</a:t>
            </a:r>
            <a:r>
              <a:rPr lang="en-US" sz="2400" b="0" i="0" smtClean="0">
                <a:latin typeface="Times New Roman" panose="02020603050405020304" charset="0"/>
                <a:ea typeface="华文中宋" panose="02010600040101010101" charset="-122"/>
                <a:cs typeface="Times New Roman" panose="02020603050405020304" charset="0"/>
              </a:rPr>
              <a:t>? </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pPr>
            <a:r>
              <a:rPr sz="2400" b="0" i="0" smtClean="0">
                <a:latin typeface="Times New Roman" panose="02020603050405020304" charset="0"/>
                <a:ea typeface="华文中宋" panose="02010600040101010101" charset="-122"/>
                <a:cs typeface="Times New Roman" panose="02020603050405020304" charset="0"/>
              </a:rPr>
              <a:t>A.</a:t>
            </a:r>
            <a:r>
              <a:rPr lang="en-US" sz="2400" b="0" i="0" smtClean="0">
                <a:latin typeface="Times New Roman" panose="02020603050405020304" charset="0"/>
                <a:ea typeface="华文中宋" panose="02010600040101010101" charset="-122"/>
                <a:cs typeface="Times New Roman" panose="02020603050405020304" charset="0"/>
              </a:rPr>
              <a:t> She desired to make more money to achieve her dream</a:t>
            </a:r>
            <a:r>
              <a:rPr sz="2400" b="0" i="0" smtClean="0">
                <a:latin typeface="Times New Roman" panose="02020603050405020304" charset="0"/>
                <a:ea typeface="华文中宋" panose="02010600040101010101" charset="-122"/>
                <a:cs typeface="Times New Roman" panose="02020603050405020304" charset="0"/>
              </a:rPr>
              <a:t>.</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pPr>
            <a:r>
              <a:rPr sz="2400" b="0" i="0" smtClean="0">
                <a:latin typeface="Times New Roman" panose="02020603050405020304" charset="0"/>
                <a:ea typeface="华文中宋" panose="02010600040101010101" charset="-122"/>
                <a:cs typeface="Times New Roman" panose="02020603050405020304" charset="0"/>
              </a:rPr>
              <a:t>B.</a:t>
            </a:r>
            <a:r>
              <a:rPr lang="en-US" sz="2400" b="0" i="0" smtClean="0">
                <a:latin typeface="Times New Roman" panose="02020603050405020304" charset="0"/>
                <a:ea typeface="华文中宋" panose="02010600040101010101" charset="-122"/>
                <a:cs typeface="Times New Roman" panose="02020603050405020304" charset="0"/>
              </a:rPr>
              <a:t> She wanted to promote her </a:t>
            </a:r>
            <a:r>
              <a:rPr lang="zh-CN" altLang="en-US" sz="2400">
                <a:latin typeface="Times New Roman" panose="02020603050405020304" charset="0"/>
                <a:cs typeface="Times New Roman" panose="02020603050405020304" charset="0"/>
                <a:sym typeface="+mn-ea"/>
              </a:rPr>
              <a:t>makeup brand</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Rare Beauty</a:t>
            </a:r>
            <a:r>
              <a:rPr lang="en-US" altLang="zh-CN" sz="2400">
                <a:latin typeface="Times New Roman" panose="02020603050405020304" charset="0"/>
                <a:cs typeface="Times New Roman" panose="02020603050405020304" charset="0"/>
                <a:sym typeface="+mn-ea"/>
              </a:rPr>
              <a:t>.</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pPr>
            <a:r>
              <a:rPr sz="2400" b="0" i="0" smtClean="0">
                <a:latin typeface="Times New Roman" panose="02020603050405020304" charset="0"/>
                <a:ea typeface="华文中宋" panose="02010600040101010101" charset="-122"/>
                <a:cs typeface="Times New Roman" panose="02020603050405020304" charset="0"/>
              </a:rPr>
              <a:t>C.</a:t>
            </a:r>
            <a:r>
              <a:rPr lang="en-US" sz="2400" b="0" i="0" smtClean="0">
                <a:latin typeface="Times New Roman" panose="02020603050405020304" charset="0"/>
                <a:ea typeface="华文中宋" panose="02010600040101010101" charset="-122"/>
                <a:cs typeface="Times New Roman" panose="02020603050405020304" charset="0"/>
              </a:rPr>
              <a:t> She was interested in setting up </a:t>
            </a:r>
            <a:r>
              <a:rPr lang="zh-CN" altLang="en-US" sz="2400">
                <a:latin typeface="Times New Roman" panose="02020603050405020304" charset="0"/>
                <a:cs typeface="Times New Roman" panose="02020603050405020304" charset="0"/>
                <a:sym typeface="+mn-ea"/>
              </a:rPr>
              <a:t>nonprofit</a:t>
            </a:r>
            <a:r>
              <a:rPr lang="en-US" altLang="zh-CN" sz="2400">
                <a:latin typeface="Times New Roman" panose="02020603050405020304" charset="0"/>
                <a:cs typeface="Times New Roman" panose="02020603050405020304" charset="0"/>
                <a:sym typeface="+mn-ea"/>
              </a:rPr>
              <a:t> organizations</a:t>
            </a:r>
            <a:r>
              <a:rPr lang="en-US" sz="2400" b="0" i="0" smtClean="0">
                <a:latin typeface="Times New Roman" panose="02020603050405020304" charset="0"/>
                <a:ea typeface="华文中宋" panose="02010600040101010101" charset="-122"/>
                <a:cs typeface="Times New Roman" panose="02020603050405020304" charset="0"/>
              </a:rPr>
              <a:t>.</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pPr>
            <a:r>
              <a:rPr sz="2400" b="0" i="0" smtClean="0">
                <a:latin typeface="Times New Roman" panose="02020603050405020304" charset="0"/>
                <a:ea typeface="华文中宋" panose="02010600040101010101" charset="-122"/>
                <a:cs typeface="Times New Roman" panose="02020603050405020304" charset="0"/>
              </a:rPr>
              <a:t>D.</a:t>
            </a:r>
            <a:r>
              <a:rPr lang="en-US" sz="2400" b="0" i="0" smtClean="0">
                <a:latin typeface="Times New Roman" panose="02020603050405020304" charset="0"/>
                <a:ea typeface="华文中宋" panose="02010600040101010101" charset="-122"/>
                <a:cs typeface="Times New Roman" panose="02020603050405020304" charset="0"/>
              </a:rPr>
              <a:t> She hoped to offer assistance to those with mental illness</a:t>
            </a:r>
            <a:r>
              <a:rPr lang="zh-CN" altLang="en-US" sz="2400">
                <a:latin typeface="Times New Roman" panose="02020603050405020304" charset="0"/>
                <a:cs typeface="Times New Roman" panose="02020603050405020304" charset="0"/>
                <a:sym typeface="+mn-ea"/>
              </a:rPr>
              <a:t>. </a:t>
            </a:r>
            <a:endParaRPr lang="en-US" altLang="zh-CN" sz="2400" b="0" i="0" dirty="0">
              <a:effectLst/>
              <a:latin typeface="Times New Roman" panose="02020603050405020304" charset="0"/>
              <a:cs typeface="Times New Roman" panose="02020603050405020304" charset="0"/>
              <a:sym typeface="+mn-ea"/>
            </a:endParaRPr>
          </a:p>
        </p:txBody>
      </p:sp>
      <p:sp>
        <p:nvSpPr>
          <p:cNvPr id="11" name="矩形 10"/>
          <p:cNvSpPr/>
          <p:nvPr/>
        </p:nvSpPr>
        <p:spPr>
          <a:xfrm>
            <a:off x="1752600" y="3543935"/>
            <a:ext cx="9568815" cy="977265"/>
          </a:xfrm>
          <a:prstGeom prst="rect">
            <a:avLst/>
          </a:prstGeom>
          <a:solidFill>
            <a:schemeClr val="bg2"/>
          </a:solidFill>
          <a:ln w="34925" cmpd="sng">
            <a:noFill/>
            <a:prstDash val="sysDash"/>
          </a:ln>
        </p:spPr>
        <p:txBody>
          <a:bodyPr wrap="square">
            <a:spAutoFit/>
          </a:bodyPr>
          <a:p>
            <a:pPr algn="just" fontAlgn="auto">
              <a:lnSpc>
                <a:spcPct val="120000"/>
              </a:lnSpc>
              <a:buClrTx/>
              <a:buSzTx/>
              <a:buNone/>
            </a:pPr>
            <a:r>
              <a:rPr lang="en-US" sz="2400" b="0" i="0" smtClean="0">
                <a:latin typeface="Times New Roman" panose="02020603050405020304" charset="0"/>
                <a:ea typeface="华文中宋" panose="02010600040101010101" charset="-122"/>
                <a:cs typeface="Times New Roman" panose="02020603050405020304" charset="0"/>
              </a:rPr>
              <a:t>2.What does the underlined word “silver lining” in Paragraph 3 mean?</a:t>
            </a:r>
            <a:endParaRPr lang="en-US"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buClrTx/>
              <a:buSzTx/>
              <a:buNone/>
            </a:pPr>
            <a:r>
              <a:rPr lang="en-US" sz="2400" b="0" i="0" smtClean="0">
                <a:latin typeface="Times New Roman" panose="02020603050405020304" charset="0"/>
                <a:ea typeface="华文中宋" panose="02010600040101010101" charset="-122"/>
                <a:cs typeface="Times New Roman" panose="02020603050405020304" charset="0"/>
              </a:rPr>
              <a:t>A. lucky part	 B. important factor   C. positive side	   D. effective measure</a:t>
            </a:r>
            <a:endParaRPr lang="en-US" sz="2400" b="0" i="0" smtClean="0">
              <a:latin typeface="Times New Roman" panose="02020603050405020304" charset="0"/>
              <a:ea typeface="华文中宋" panose="02010600040101010101" charset="-122"/>
              <a:cs typeface="Times New Roman" panose="02020603050405020304" charset="0"/>
            </a:endParaRPr>
          </a:p>
        </p:txBody>
      </p:sp>
      <p:sp>
        <p:nvSpPr>
          <p:cNvPr id="2" name="文本框 16"/>
          <p:cNvSpPr txBox="1"/>
          <p:nvPr/>
        </p:nvSpPr>
        <p:spPr>
          <a:xfrm>
            <a:off x="0" y="0"/>
            <a:ext cx="1692275" cy="521970"/>
          </a:xfrm>
          <a:prstGeom prst="rect">
            <a:avLst/>
          </a:prstGeom>
          <a:solidFill>
            <a:schemeClr val="accent6"/>
          </a:solidFill>
        </p:spPr>
        <p:txBody>
          <a:bodyPr wrap="square" rtlCol="0">
            <a:spAutoFit/>
          </a:bodyPr>
          <a:p>
            <a:pPr lvl="0" algn="l">
              <a:buClrTx/>
              <a:buSzTx/>
              <a:buFontTx/>
            </a:pPr>
            <a:r>
              <a:rPr kumimoji="1" lang="zh-CN" altLang="en-US" sz="2800" b="1" dirty="0">
                <a:solidFill>
                  <a:schemeClr val="lt1"/>
                </a:solidFill>
                <a:sym typeface="+mn-ea"/>
              </a:rPr>
              <a:t>阅读理解</a:t>
            </a:r>
            <a:endParaRPr kumimoji="1" lang="zh-CN" altLang="en-US" sz="2800" b="1" dirty="0">
              <a:solidFill>
                <a:schemeClr val="lt1"/>
              </a:solidFill>
              <a:sym typeface="+mn-ea"/>
            </a:endParaRPr>
          </a:p>
        </p:txBody>
      </p:sp>
      <p:sp>
        <p:nvSpPr>
          <p:cNvPr id="3" name="文本框 2"/>
          <p:cNvSpPr txBox="1"/>
          <p:nvPr/>
        </p:nvSpPr>
        <p:spPr>
          <a:xfrm>
            <a:off x="71120" y="3802380"/>
            <a:ext cx="1475740" cy="460375"/>
          </a:xfrm>
          <a:prstGeom prst="rect">
            <a:avLst/>
          </a:prstGeom>
          <a:solidFill>
            <a:srgbClr val="0070C0"/>
          </a:solidFill>
        </p:spPr>
        <p:txBody>
          <a:bodyPr wrap="square" rtlCol="0" anchor="t">
            <a:spAutoFit/>
          </a:bodyPr>
          <a:lstStyle/>
          <a:p>
            <a:pPr lvl="0" algn="ctr">
              <a:buClrTx/>
              <a:buSzTx/>
              <a:buFontTx/>
            </a:pPr>
            <a:r>
              <a:rPr kumimoji="1" lang="zh-CN" sz="2400" b="1" dirty="0">
                <a:solidFill>
                  <a:schemeClr val="lt1"/>
                </a:solidFill>
                <a:sym typeface="+mn-ea"/>
              </a:rPr>
              <a:t>词义猜测</a:t>
            </a:r>
            <a:endParaRPr kumimoji="1" lang="zh-CN" sz="2400" b="1" dirty="0">
              <a:solidFill>
                <a:schemeClr val="lt1"/>
              </a:solidFill>
              <a:sym typeface="+mn-ea"/>
            </a:endParaRPr>
          </a:p>
        </p:txBody>
      </p:sp>
      <p:sp>
        <p:nvSpPr>
          <p:cNvPr id="4" name="文本框 3"/>
          <p:cNvSpPr txBox="1"/>
          <p:nvPr/>
        </p:nvSpPr>
        <p:spPr>
          <a:xfrm>
            <a:off x="71120" y="1561465"/>
            <a:ext cx="1402080" cy="460375"/>
          </a:xfrm>
          <a:prstGeom prst="rect">
            <a:avLst/>
          </a:prstGeom>
          <a:solidFill>
            <a:srgbClr val="0070C0"/>
          </a:solidFill>
        </p:spPr>
        <p:txBody>
          <a:bodyPr wrap="square" rtlCol="0" anchor="t">
            <a:spAutoFit/>
          </a:bodyPr>
          <a:lstStyle/>
          <a:p>
            <a:pPr lvl="0" algn="ctr">
              <a:buClrTx/>
              <a:buSzTx/>
              <a:buFontTx/>
            </a:pPr>
            <a:r>
              <a:rPr kumimoji="1" lang="zh-CN" sz="2400" b="1" dirty="0">
                <a:solidFill>
                  <a:schemeClr val="lt1"/>
                </a:solidFill>
                <a:sym typeface="+mn-ea"/>
              </a:rPr>
              <a:t>细节理解</a:t>
            </a:r>
            <a:endParaRPr kumimoji="1" lang="zh-CN" sz="2400" b="1" dirty="0">
              <a:solidFill>
                <a:schemeClr val="lt1"/>
              </a:solidFill>
              <a:sym typeface="+mn-ea"/>
            </a:endParaRPr>
          </a:p>
        </p:txBody>
      </p:sp>
      <p:sp>
        <p:nvSpPr>
          <p:cNvPr id="13" name="矩形 12"/>
          <p:cNvSpPr/>
          <p:nvPr/>
        </p:nvSpPr>
        <p:spPr>
          <a:xfrm>
            <a:off x="1753235" y="5113655"/>
            <a:ext cx="9631045" cy="1420495"/>
          </a:xfrm>
          <a:prstGeom prst="rect">
            <a:avLst/>
          </a:prstGeom>
          <a:solidFill>
            <a:schemeClr val="accent2">
              <a:lumMod val="20000"/>
              <a:lumOff val="80000"/>
            </a:schemeClr>
          </a:solidFill>
          <a:ln w="34925" cmpd="sng">
            <a:noFill/>
            <a:prstDash val="sysDash"/>
          </a:ln>
        </p:spPr>
        <p:txBody>
          <a:bodyPr wrap="square">
            <a:spAutoFit/>
          </a:bodyPr>
          <a:p>
            <a:pPr algn="just" fontAlgn="auto">
              <a:lnSpc>
                <a:spcPct val="120000"/>
              </a:lnSpc>
              <a:buClrTx/>
              <a:buSzTx/>
              <a:buNone/>
            </a:pPr>
            <a:r>
              <a:rPr lang="en-US" sz="2400" b="0" i="0" smtClean="0">
                <a:latin typeface="Times New Roman" panose="02020603050405020304" charset="0"/>
                <a:ea typeface="华文中宋" panose="02010600040101010101" charset="-122"/>
                <a:cs typeface="Times New Roman" panose="02020603050405020304" charset="0"/>
              </a:rPr>
              <a:t>3. Which of the following words can best describe </a:t>
            </a:r>
            <a:r>
              <a:rPr lang="en-US" sz="2400" smtClean="0">
                <a:latin typeface="Times New Roman" panose="02020603050405020304" charset="0"/>
                <a:ea typeface="华文中宋" panose="02010600040101010101" charset="-122"/>
                <a:cs typeface="Times New Roman" panose="02020603050405020304" charset="0"/>
                <a:sym typeface="+mn-ea"/>
              </a:rPr>
              <a:t>Selena Gomez</a:t>
            </a:r>
            <a:r>
              <a:rPr lang="en-US" sz="2400" b="0" i="0" smtClean="0">
                <a:latin typeface="Times New Roman" panose="02020603050405020304" charset="0"/>
                <a:ea typeface="华文中宋" panose="02010600040101010101" charset="-122"/>
                <a:cs typeface="Times New Roman" panose="02020603050405020304" charset="0"/>
              </a:rPr>
              <a:t>? </a:t>
            </a:r>
            <a:endParaRPr lang="en-US"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buClrTx/>
              <a:buSzTx/>
              <a:buNone/>
            </a:pPr>
            <a:r>
              <a:rPr lang="en-US" sz="2400" b="0" i="0" smtClean="0">
                <a:latin typeface="Times New Roman" panose="02020603050405020304" charset="0"/>
                <a:ea typeface="华文中宋" panose="02010600040101010101" charset="-122"/>
                <a:cs typeface="Times New Roman" panose="02020603050405020304" charset="0"/>
              </a:rPr>
              <a:t>A. Hard-working and intelligent	B. Ambitious and caring	   </a:t>
            </a:r>
            <a:endParaRPr lang="en-US" sz="2400" b="0" i="0" smtClean="0">
              <a:latin typeface="Times New Roman" panose="02020603050405020304" charset="0"/>
              <a:ea typeface="华文中宋" panose="02010600040101010101" charset="-122"/>
              <a:cs typeface="Times New Roman" panose="02020603050405020304" charset="0"/>
            </a:endParaRPr>
          </a:p>
          <a:p>
            <a:pPr algn="just" fontAlgn="auto">
              <a:lnSpc>
                <a:spcPct val="120000"/>
              </a:lnSpc>
              <a:buClrTx/>
              <a:buSzTx/>
              <a:buNone/>
            </a:pPr>
            <a:r>
              <a:rPr lang="en-US" sz="2400" b="0" i="0" smtClean="0">
                <a:latin typeface="Times New Roman" panose="02020603050405020304" charset="0"/>
                <a:ea typeface="华文中宋" panose="02010600040101010101" charset="-122"/>
                <a:cs typeface="Times New Roman" panose="02020603050405020304" charset="0"/>
              </a:rPr>
              <a:t>C. Creative and honest                    	D. Independent and responsible</a:t>
            </a:r>
            <a:endParaRPr lang="en-US" sz="2400" b="0" i="0" smtClean="0">
              <a:latin typeface="Times New Roman" panose="02020603050405020304" charset="0"/>
              <a:ea typeface="华文中宋" panose="02010600040101010101" charset="-122"/>
              <a:cs typeface="Times New Roman" panose="02020603050405020304" charset="0"/>
            </a:endParaRPr>
          </a:p>
        </p:txBody>
      </p:sp>
      <p:sp>
        <p:nvSpPr>
          <p:cNvPr id="14" name="文本框 13"/>
          <p:cNvSpPr txBox="1"/>
          <p:nvPr/>
        </p:nvSpPr>
        <p:spPr>
          <a:xfrm>
            <a:off x="71755" y="5593715"/>
            <a:ext cx="1475105" cy="460375"/>
          </a:xfrm>
          <a:prstGeom prst="rect">
            <a:avLst/>
          </a:prstGeom>
          <a:solidFill>
            <a:srgbClr val="0070C0"/>
          </a:solidFill>
        </p:spPr>
        <p:txBody>
          <a:bodyPr wrap="square" rtlCol="0" anchor="t">
            <a:spAutoFit/>
          </a:bodyPr>
          <a:p>
            <a:pPr lvl="0" algn="ctr">
              <a:buClrTx/>
              <a:buSzTx/>
              <a:buFontTx/>
            </a:pPr>
            <a:r>
              <a:rPr kumimoji="1" lang="zh-CN" altLang="zh-CN" sz="2400" b="1" dirty="0">
                <a:solidFill>
                  <a:schemeClr val="lt1"/>
                </a:solidFill>
                <a:sym typeface="+mn-ea"/>
              </a:rPr>
              <a:t>推理判断</a:t>
            </a:r>
            <a:endParaRPr kumimoji="1" lang="zh-CN" altLang="zh-CN" sz="2400" b="1" dirty="0">
              <a:solidFill>
                <a:schemeClr val="lt1"/>
              </a:solidFill>
              <a:sym typeface="+mn-ea"/>
            </a:endParaRPr>
          </a:p>
        </p:txBody>
      </p:sp>
      <p:pic>
        <p:nvPicPr>
          <p:cNvPr id="5" name="https://img7.file.cache.docer.com/storage/1637649887742440300/284fbcc293ea4a0511b732d4cc413f2f.gif" descr="&amp;pky43177966326_wps_&amp;1&amp;src_toppic_drop3&amp;"/>
          <p:cNvPicPr>
            <a:picLocks noChangeAspect="1"/>
          </p:cNvPicPr>
          <p:nvPr/>
        </p:nvPicPr>
        <p:blipFill>
          <a:blip r:embed="rId1"/>
          <a:stretch>
            <a:fillRect/>
          </a:stretch>
        </p:blipFill>
        <p:spPr>
          <a:xfrm>
            <a:off x="1546860" y="2231390"/>
            <a:ext cx="720000" cy="720000"/>
          </a:xfrm>
          <a:prstGeom prst="rect">
            <a:avLst/>
          </a:prstGeom>
        </p:spPr>
      </p:pic>
      <p:pic>
        <p:nvPicPr>
          <p:cNvPr id="6" name="https://img7.file.cache.docer.com/storage/1637649887742440300/284fbcc293ea4a0511b732d4cc413f2f.gif" descr="&amp;pky43177966326_wps_&amp;1&amp;src_toppic_drop3&amp;"/>
          <p:cNvPicPr>
            <a:picLocks noChangeAspect="1"/>
          </p:cNvPicPr>
          <p:nvPr/>
        </p:nvPicPr>
        <p:blipFill>
          <a:blip r:embed="rId1"/>
          <a:stretch>
            <a:fillRect/>
          </a:stretch>
        </p:blipFill>
        <p:spPr>
          <a:xfrm>
            <a:off x="6073775" y="3872865"/>
            <a:ext cx="720000" cy="720000"/>
          </a:xfrm>
          <a:prstGeom prst="rect">
            <a:avLst/>
          </a:prstGeom>
        </p:spPr>
      </p:pic>
      <p:pic>
        <p:nvPicPr>
          <p:cNvPr id="7" name="https://img7.file.cache.docer.com/storage/1637649887742440300/284fbcc293ea4a0511b732d4cc413f2f.gif" descr="&amp;pky43177966326_wps_&amp;1&amp;src_toppic_drop3&amp;"/>
          <p:cNvPicPr>
            <a:picLocks noChangeAspect="1"/>
          </p:cNvPicPr>
          <p:nvPr/>
        </p:nvPicPr>
        <p:blipFill>
          <a:blip r:embed="rId1"/>
          <a:stretch>
            <a:fillRect/>
          </a:stretch>
        </p:blipFill>
        <p:spPr>
          <a:xfrm>
            <a:off x="6176645" y="5406390"/>
            <a:ext cx="720000" cy="720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06680" y="751840"/>
            <a:ext cx="12098655" cy="46977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cs typeface="Times New Roman" panose="02020603050405020304" charset="0"/>
                <a:sym typeface="+mn-ea"/>
              </a:rPr>
              <a:t>stigma</a:t>
            </a:r>
            <a:r>
              <a:rPr lang="en-US" altLang="zh-CN" sz="2800">
                <a:latin typeface="Times New Roman" panose="02020603050405020304" charset="0"/>
                <a:ea typeface="华文中宋" panose="02010600040101010101" charset="-122"/>
                <a:cs typeface="Times New Roman" panose="02020603050405020304" charset="0"/>
                <a:sym typeface="+mn-ea"/>
              </a:rPr>
              <a:t>: feelings of disapproval that people have about particular illnesses or ways of behaving 耻辱；羞耻</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There is still a stigma attached to cancer. </a:t>
            </a:r>
            <a:r>
              <a:rPr lang="zh-CN" altLang="en-US" sz="2800">
                <a:latin typeface="Times New Roman" panose="02020603050405020304" charset="0"/>
                <a:ea typeface="华文中宋" panose="02010600040101010101" charset="-122"/>
                <a:cs typeface="Times New Roman" panose="02020603050405020304" charset="0"/>
              </a:rPr>
              <a:t>癌</a:t>
            </a:r>
            <a:r>
              <a:rPr lang="en-US" altLang="zh-CN" sz="2800">
                <a:latin typeface="Times New Roman" panose="02020603050405020304" charset="0"/>
                <a:ea typeface="华文中宋" panose="02010600040101010101" charset="-122"/>
                <a:cs typeface="Times New Roman" panose="02020603050405020304" charset="0"/>
              </a:rPr>
              <a:t>症仍被人看作是见不得人的事。</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conviction</a:t>
            </a:r>
            <a:r>
              <a:rPr lang="en-US" altLang="zh-CN" sz="2800"/>
              <a:t>: </a:t>
            </a:r>
            <a:r>
              <a:rPr sz="2800">
                <a:latin typeface="Times New Roman" panose="02020603050405020304" charset="0"/>
                <a:ea typeface="华文中宋" panose="02010600040101010101" charset="-122"/>
                <a:cs typeface="Times New Roman" panose="02020603050405020304" charset="0"/>
              </a:rPr>
              <a:t>a strong opinion or belief 坚定的看法（或信念）</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She was motivated by deep religious conviction.  </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她的行动是出于虔诚的宗教信仰。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59715" y="22383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769870"/>
            <a:ext cx="10980420"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There is no longer any stigma attached to being divorced. </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127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06160"/>
            <a:ext cx="10249535"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I</a:t>
            </a:r>
            <a:r>
              <a:rPr sz="3000">
                <a:solidFill>
                  <a:srgbClr val="FF0000"/>
                </a:solidFill>
                <a:latin typeface="Times New Roman" panose="02020603050405020304" charset="0"/>
                <a:cs typeface="Times New Roman" panose="02020603050405020304" charset="0"/>
              </a:rPr>
              <a:t>t is our firm conviction that a step forward has been taken. </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238375"/>
            <a:ext cx="5763895" cy="521970"/>
          </a:xfrm>
          <a:prstGeom prst="rect">
            <a:avLst/>
          </a:prstGeom>
          <a:noFill/>
        </p:spPr>
        <p:txBody>
          <a:bodyPr wrap="square" rtlCol="0" anchor="t">
            <a:spAutoFit/>
          </a:bodyPr>
          <a:lstStyle/>
          <a:p>
            <a:r>
              <a:rPr lang="zh-CN" altLang="en-US" sz="2800">
                <a:ea typeface="华文中宋" panose="02010600040101010101" charset="-122"/>
              </a:rPr>
              <a:t>离婚不再是什么丢脸的事。  </a:t>
            </a:r>
            <a:endParaRPr lang="zh-CN" altLang="en-US" sz="2800">
              <a:ea typeface="华文中宋" panose="02010600040101010101" charset="-122"/>
            </a:endParaRPr>
          </a:p>
        </p:txBody>
      </p:sp>
      <p:cxnSp>
        <p:nvCxnSpPr>
          <p:cNvPr id="3145728" name="直接连接符 8"/>
          <p:cNvCxnSpPr/>
          <p:nvPr/>
        </p:nvCxnSpPr>
        <p:spPr>
          <a:xfrm flipV="1">
            <a:off x="311150" y="3279775"/>
            <a:ext cx="8975725" cy="165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a:off x="320675" y="6602095"/>
            <a:ext cx="9108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zh-CN" sz="2800" b="1" dirty="0">
              <a:solidFill>
                <a:schemeClr val="lt1"/>
              </a:solidFill>
              <a:sym typeface="+mn-ea"/>
            </a:endParaRPr>
          </a:p>
        </p:txBody>
      </p:sp>
      <p:sp>
        <p:nvSpPr>
          <p:cNvPr id="3" name="文本框 6"/>
          <p:cNvSpPr txBox="1"/>
          <p:nvPr/>
        </p:nvSpPr>
        <p:spPr>
          <a:xfrm>
            <a:off x="2052320" y="5612765"/>
            <a:ext cx="698563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我们坚信已经向前迈进了一步。   </a:t>
            </a:r>
            <a:endParaRPr lang="zh-CN" altLang="en-US" sz="2800">
              <a:latin typeface="华文中宋" panose="02010600040101010101" charset="-122"/>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48606"/>
                                        </p:tgtEl>
                                        <p:attrNameLst>
                                          <p:attrName>style.visibility</p:attrName>
                                        </p:attrNameLst>
                                      </p:cBhvr>
                                      <p:to>
                                        <p:strVal val="visible"/>
                                      </p:to>
                                    </p:set>
                                    <p:animEffect transition="in" filter="blinds(horizontal)">
                                      <p:cBhvr>
                                        <p:cTn id="36" dur="500"/>
                                        <p:tgtEl>
                                          <p:spTgt spid="1048606"/>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08915" y="4067810"/>
            <a:ext cx="11856085" cy="20275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50215" y="4161155"/>
            <a:ext cx="11614785" cy="922020"/>
          </a:xfrm>
          <a:prstGeom prst="rect">
            <a:avLst/>
          </a:prstGeom>
          <a:noFill/>
        </p:spPr>
        <p:txBody>
          <a:bodyPr wrap="square">
            <a:spAutoFit/>
          </a:bodyPr>
          <a:lstStyle/>
          <a:p>
            <a:pPr algn="l"/>
            <a:r>
              <a:rPr lang="en-US" altLang="zh-CN" sz="2700">
                <a:latin typeface="Times New Roman" panose="02020603050405020304" charset="0"/>
                <a:cs typeface="Times New Roman" panose="02020603050405020304" charset="0"/>
                <a:sym typeface="+mn-ea"/>
              </a:rPr>
              <a:t>Gomez, who bravely opened up several years ago about her own mental health, is there to help lead the conversation, with equal parts conviction and compassion. </a:t>
            </a:r>
            <a:endParaRPr lang="en-US" altLang="zh-CN" sz="27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338455" y="527050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336675" y="5087620"/>
            <a:ext cx="10745470" cy="891540"/>
          </a:xfrm>
          <a:prstGeom prst="rect">
            <a:avLst/>
          </a:prstGeom>
          <a:noFill/>
        </p:spPr>
        <p:txBody>
          <a:bodyPr wrap="square" rtlCol="0">
            <a:spAutoFit/>
          </a:bodyPr>
          <a:lstStyle/>
          <a:p>
            <a:pPr algn="l">
              <a:buClrTx/>
              <a:buSzTx/>
              <a:buFontTx/>
            </a:pPr>
            <a:r>
              <a:rPr sz="2600">
                <a:ea typeface="华文中宋" panose="02010600040101010101" charset="-122"/>
              </a:rPr>
              <a:t>几年前，戈麦斯勇敢地公开了自己的心理健康状况，她以同样的信念和同情心帮助引导对话。</a:t>
            </a:r>
            <a:r>
              <a:rPr sz="2600">
                <a:latin typeface="华文中宋" panose="02010600040101010101" charset="-122"/>
                <a:ea typeface="华文中宋" panose="02010600040101010101" charset="-122"/>
                <a:cs typeface="华文中宋" panose="02010600040101010101" charset="-122"/>
              </a:rPr>
              <a:t> </a:t>
            </a:r>
            <a:r>
              <a:rPr sz="2600">
                <a:ea typeface="华文中宋" panose="02010600040101010101" charset="-122"/>
              </a:rPr>
              <a:t>   </a:t>
            </a:r>
            <a:endParaRPr sz="26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91135" y="885825"/>
            <a:ext cx="11856085" cy="211772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38455" y="962025"/>
            <a:ext cx="11708765" cy="953135"/>
          </a:xfrm>
          <a:prstGeom prst="rect">
            <a:avLst/>
          </a:prstGeom>
          <a:noFill/>
        </p:spPr>
        <p:txBody>
          <a:bodyPr wrap="square">
            <a:spAutoFit/>
          </a:bodyPr>
          <a:lstStyle/>
          <a:p>
            <a:pPr algn="l"/>
            <a:r>
              <a:rPr lang="zh-CN" altLang="en-US" sz="2800">
                <a:latin typeface="Times New Roman" panose="02020603050405020304" charset="0"/>
                <a:cs typeface="Times New Roman" panose="02020603050405020304" charset="0"/>
                <a:sym typeface="+mn-ea"/>
              </a:rPr>
              <a:t>Rare Beauty donates 1 percent of all sales to the fund, which is dedicated to breaking mental health </a:t>
            </a:r>
            <a:r>
              <a:rPr lang="en-US" altLang="zh-CN" sz="2800">
                <a:solidFill>
                  <a:schemeClr val="tx1"/>
                </a:solidFill>
                <a:latin typeface="Times New Roman" panose="02020603050405020304" charset="0"/>
                <a:cs typeface="Times New Roman" panose="02020603050405020304" charset="0"/>
                <a:sym typeface="+mn-ea"/>
              </a:rPr>
              <a:t>stigmas</a:t>
            </a:r>
            <a:r>
              <a:rPr lang="zh-CN" altLang="en-US" sz="2800">
                <a:solidFill>
                  <a:schemeClr val="tx1"/>
                </a:solidFill>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and providing communities with resources. </a:t>
            </a:r>
            <a:endParaRPr lang="zh-CN" altLang="en-US" sz="2800">
              <a:latin typeface="Times New Roman" panose="02020603050405020304" charset="0"/>
              <a:cs typeface="Times New Roman" panose="02020603050405020304" charset="0"/>
              <a:sym typeface="+mn-ea"/>
            </a:endParaRPr>
          </a:p>
        </p:txBody>
      </p:sp>
      <p:sp>
        <p:nvSpPr>
          <p:cNvPr id="12" name="文本框 11"/>
          <p:cNvSpPr txBox="1"/>
          <p:nvPr/>
        </p:nvSpPr>
        <p:spPr>
          <a:xfrm>
            <a:off x="338455" y="216662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6675" y="2002790"/>
            <a:ext cx="10728325" cy="891540"/>
          </a:xfrm>
          <a:prstGeom prst="rect">
            <a:avLst/>
          </a:prstGeom>
          <a:noFill/>
        </p:spPr>
        <p:txBody>
          <a:bodyPr wrap="square" rtlCol="0">
            <a:spAutoFit/>
          </a:bodyPr>
          <a:lstStyle/>
          <a:p>
            <a:pPr algn="l">
              <a:buClrTx/>
              <a:buSzTx/>
              <a:buFontTx/>
            </a:pPr>
            <a:r>
              <a:rPr sz="2600">
                <a:latin typeface="Times New Roman" panose="02020603050405020304" charset="0"/>
                <a:ea typeface="华文中宋" panose="02010600040101010101" charset="-122"/>
                <a:cs typeface="Times New Roman" panose="02020603050405020304" charset="0"/>
              </a:rPr>
              <a:t>Rare Beauty</a:t>
            </a:r>
            <a:r>
              <a:rPr sz="2600">
                <a:ea typeface="华文中宋" panose="02010600040101010101" charset="-122"/>
              </a:rPr>
              <a:t>将销售额的1%</a:t>
            </a:r>
            <a:r>
              <a:rPr lang="en-US" sz="2600">
                <a:ea typeface="华文中宋" panose="02010600040101010101" charset="-122"/>
              </a:rPr>
              <a:t> </a:t>
            </a:r>
            <a:r>
              <a:rPr sz="2600">
                <a:ea typeface="华文中宋" panose="02010600040101010101" charset="-122"/>
              </a:rPr>
              <a:t>捐赠给该基金，该基金致力于打破心理健康的污名，并为社区提供资源。    </a:t>
            </a:r>
            <a:endParaRPr sz="26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文本框 8"/>
          <p:cNvSpPr txBox="1"/>
          <p:nvPr/>
        </p:nvSpPr>
        <p:spPr>
          <a:xfrm>
            <a:off x="1685290" y="0"/>
            <a:ext cx="9498965" cy="1043940"/>
          </a:xfrm>
          <a:prstGeom prst="rect">
            <a:avLst/>
          </a:prstGeom>
          <a:ln w="12700">
            <a:miter lim="400000"/>
          </a:ln>
        </p:spPr>
        <p:txBody>
          <a:bodyPr wrap="square" lIns="45718" tIns="45718" rIns="45718" bIns="45718">
            <a:spAutoFit/>
          </a:bodyPr>
          <a:lstStyle/>
          <a:p>
            <a:pPr algn="ctr">
              <a:defRPr sz="3200" b="1">
                <a:latin typeface="+mn-lt"/>
                <a:ea typeface="+mn-ea"/>
                <a:cs typeface="+mn-cs"/>
                <a:sym typeface="Calibri" panose="020F0502020204030204"/>
              </a:defRPr>
            </a:pPr>
            <a:r>
              <a:rPr lang="en-US" sz="3200" b="1" dirty="0">
                <a:latin typeface="Calibri" panose="020F0502020204030204"/>
                <a:ea typeface="+mn-ea"/>
                <a:cs typeface="Calibri" panose="020F0502020204030204"/>
                <a:sym typeface="Calibri" panose="020F0502020204030204"/>
              </a:rPr>
              <a:t>3</a:t>
            </a:r>
            <a:r>
              <a:rPr sz="3200" b="1" dirty="0">
                <a:latin typeface="Calibri" panose="020F0502020204030204"/>
                <a:ea typeface="+mn-ea"/>
                <a:cs typeface="Calibri" panose="020F0502020204030204"/>
                <a:sym typeface="Calibri" panose="020F0502020204030204"/>
              </a:rPr>
              <a:t>.</a:t>
            </a:r>
            <a:r>
              <a:rPr lang="en-US" sz="3200" b="1" dirty="0">
                <a:latin typeface="Calibri" panose="020F0502020204030204"/>
                <a:ea typeface="+mn-ea"/>
                <a:cs typeface="Calibri" panose="020F0502020204030204"/>
                <a:sym typeface="Calibri" panose="020F0502020204030204"/>
              </a:rPr>
              <a:t> Huawei Finance Chief Returns to Spotlight</a:t>
            </a:r>
            <a:endParaRPr lang="en-US" sz="3200" b="1" dirty="0">
              <a:latin typeface="Calibri" panose="020F0502020204030204"/>
              <a:ea typeface="+mn-ea"/>
              <a:cs typeface="Calibri" panose="020F0502020204030204"/>
              <a:sym typeface="Calibri" panose="020F0502020204030204"/>
            </a:endParaRPr>
          </a:p>
          <a:p>
            <a:pPr algn="ctr">
              <a:defRPr sz="3200" b="1">
                <a:latin typeface="+mn-lt"/>
                <a:ea typeface="+mn-ea"/>
                <a:cs typeface="+mn-cs"/>
                <a:sym typeface="Calibri" panose="020F0502020204030204"/>
              </a:defRPr>
            </a:pPr>
            <a:r>
              <a:rPr lang="en-US" altLang="zh-CN" sz="3000" b="1" dirty="0">
                <a:solidFill>
                  <a:srgbClr val="ED7D31"/>
                </a:solidFill>
                <a:latin typeface="微软雅黑" panose="020B0503020204020204" charset="-122"/>
                <a:ea typeface="微软雅黑" panose="020B0503020204020204" charset="-122"/>
                <a:cs typeface="Calibri" panose="020F0502020204030204"/>
              </a:rPr>
              <a:t>  </a:t>
            </a:r>
            <a:r>
              <a:rPr lang="zh-CN" altLang="en-US" sz="3000" b="1" dirty="0">
                <a:solidFill>
                  <a:srgbClr val="ED7D31"/>
                </a:solidFill>
                <a:latin typeface="微软雅黑" panose="020B0503020204020204" charset="-122"/>
                <a:ea typeface="微软雅黑" panose="020B0503020204020204" charset="-122"/>
                <a:cs typeface="Calibri" panose="020F0502020204030204"/>
              </a:rPr>
              <a:t>华为首席财务官重返聚光灯下</a:t>
            </a:r>
            <a:endParaRPr lang="zh-CN" altLang="en-US" sz="3000" b="1" dirty="0">
              <a:solidFill>
                <a:srgbClr val="ED7D31"/>
              </a:solidFill>
              <a:latin typeface="微软雅黑" panose="020B0503020204020204" charset="-122"/>
              <a:ea typeface="微软雅黑" panose="020B0503020204020204" charset="-122"/>
              <a:cs typeface="Calibri" panose="020F0502020204030204"/>
            </a:endParaRPr>
          </a:p>
        </p:txBody>
      </p:sp>
      <p:pic>
        <p:nvPicPr>
          <p:cNvPr id="8" name="图片 8" descr="IMG_256"/>
          <p:cNvPicPr>
            <a:picLocks noChangeAspect="1"/>
          </p:cNvPicPr>
          <p:nvPr/>
        </p:nvPicPr>
        <p:blipFill>
          <a:blip r:embed="rId1"/>
          <a:stretch>
            <a:fillRect/>
          </a:stretch>
        </p:blipFill>
        <p:spPr>
          <a:xfrm>
            <a:off x="1639843" y="1283335"/>
            <a:ext cx="8912315" cy="5040000"/>
          </a:xfrm>
          <a:prstGeom prst="rect">
            <a:avLst/>
          </a:prstGeom>
          <a:noFill/>
          <a:ln w="9525">
            <a:noFill/>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文本框 16"/>
          <p:cNvSpPr txBox="1"/>
          <p:nvPr/>
        </p:nvSpPr>
        <p:spPr>
          <a:xfrm>
            <a:off x="0" y="0"/>
            <a:ext cx="159131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语篇填空</a:t>
            </a:r>
            <a:endParaRPr>
              <a:latin typeface="微软雅黑" panose="020B0503020204020204" charset="-122"/>
              <a:ea typeface="微软雅黑" panose="020B0503020204020204" charset="-122"/>
            </a:endParaRPr>
          </a:p>
        </p:txBody>
      </p:sp>
      <p:sp>
        <p:nvSpPr>
          <p:cNvPr id="185" name="文本框 2"/>
          <p:cNvSpPr txBox="1"/>
          <p:nvPr/>
        </p:nvSpPr>
        <p:spPr>
          <a:xfrm>
            <a:off x="108585" y="520700"/>
            <a:ext cx="12083415" cy="6412230"/>
          </a:xfrm>
          <a:prstGeom prst="rect">
            <a:avLst/>
          </a:prstGeom>
          <a:ln w="12700">
            <a:miter lim="400000"/>
          </a:ln>
        </p:spPr>
        <p:txBody>
          <a:bodyPr wrap="square" lIns="45718" tIns="45718" rIns="45718" bIns="45718">
            <a:spAutoFit/>
          </a:bodyPr>
          <a:lstStyle/>
          <a:p>
            <a:pPr eaLnBrk="1">
              <a:lnSpc>
                <a:spcPts val="2900"/>
              </a:lnSpc>
              <a:defRPr sz="2600">
                <a:latin typeface="Times New Roman" panose="02020603050405020304"/>
                <a:ea typeface="Times New Roman" panose="02020603050405020304"/>
                <a:cs typeface="Times New Roman" panose="02020603050405020304"/>
                <a:sym typeface="Times New Roman" panose="02020603050405020304"/>
              </a:defRPr>
            </a:pPr>
            <a:r>
              <a:rPr sz="2700" dirty="0">
                <a:latin typeface="Times New Roman" panose="02020603050405020304"/>
                <a:ea typeface="Times New Roman" panose="02020603050405020304"/>
                <a:cs typeface="Times New Roman" panose="02020603050405020304"/>
                <a:sym typeface="Times New Roman" panose="02020603050405020304"/>
              </a:rPr>
              <a:t>    </a:t>
            </a:r>
            <a:r>
              <a:rPr lang="en-US" sz="2700" dirty="0">
                <a:latin typeface="Times New Roman" panose="02020603050405020304"/>
                <a:ea typeface="Times New Roman" panose="02020603050405020304"/>
                <a:cs typeface="Times New Roman" panose="02020603050405020304"/>
                <a:sym typeface="Times New Roman" panose="02020603050405020304"/>
              </a:rPr>
              <a:t>  </a:t>
            </a:r>
            <a:r>
              <a:rPr sz="2700" dirty="0">
                <a:latin typeface="Times New Roman" panose="02020603050405020304"/>
                <a:ea typeface="Times New Roman" panose="02020603050405020304"/>
                <a:cs typeface="Times New Roman" panose="02020603050405020304"/>
                <a:sym typeface="Times New Roman" panose="02020603050405020304"/>
              </a:rPr>
              <a:t> </a:t>
            </a:r>
            <a:r>
              <a:rPr lang="en-US" sz="2700" dirty="0">
                <a:sym typeface="Times New Roman" panose="02020603050405020304"/>
              </a:rPr>
              <a:t>Months after returning home to a hero’s welcome in China, Huawei Technologies Co. Chief Financial Officer Meng Wanzhou was back ____  the spotlight Monday: This time, she was in more familiar surroundings, taking the stage at Huawei’s headquarters to deliver the company’s ________ (close) watched annual results.</a:t>
            </a:r>
            <a:endParaRPr lang="en-US" sz="2700" dirty="0">
              <a:sym typeface="Times New Roman" panose="02020603050405020304"/>
            </a:endParaRPr>
          </a:p>
          <a:p>
            <a:pPr eaLnBrk="1">
              <a:lnSpc>
                <a:spcPts val="2900"/>
              </a:lnSpc>
              <a:defRPr sz="2600">
                <a:latin typeface="Times New Roman" panose="02020603050405020304"/>
                <a:ea typeface="Times New Roman" panose="02020603050405020304"/>
                <a:cs typeface="Times New Roman" panose="02020603050405020304"/>
                <a:sym typeface="Times New Roman" panose="02020603050405020304"/>
              </a:defRPr>
            </a:pPr>
            <a:r>
              <a:rPr lang="en-US" sz="2700" dirty="0">
                <a:sym typeface="Times New Roman" panose="02020603050405020304"/>
              </a:rPr>
              <a:t>       Speaking in Mandarin and _____________ (accompany) by an interpreter, Ms. Meng offered few details about her life back at the company helm in Shenzhen, ____  said the company’s cash flow has improved to make Huawei“____________  (capable) of dealing with uncertainty.”</a:t>
            </a:r>
            <a:endParaRPr lang="en-US" sz="2700" dirty="0">
              <a:sym typeface="Times New Roman" panose="02020603050405020304"/>
            </a:endParaRPr>
          </a:p>
          <a:p>
            <a:pPr eaLnBrk="1">
              <a:lnSpc>
                <a:spcPts val="2900"/>
              </a:lnSpc>
              <a:defRPr sz="2600">
                <a:latin typeface="Times New Roman" panose="02020603050405020304"/>
                <a:ea typeface="Times New Roman" panose="02020603050405020304"/>
                <a:cs typeface="Times New Roman" panose="02020603050405020304"/>
                <a:sym typeface="Times New Roman" panose="02020603050405020304"/>
              </a:defRPr>
            </a:pPr>
            <a:r>
              <a:rPr lang="en-US" sz="2700" dirty="0">
                <a:sym typeface="Times New Roman" panose="02020603050405020304"/>
              </a:rPr>
              <a:t>      With the company giving an update on finances Monday, she ______ (take) the lead at a press conference, </a:t>
            </a:r>
            <a:r>
              <a:rPr lang="en-US" sz="2800" dirty="0" smtClean="0">
                <a:solidFill>
                  <a:srgbClr val="3333FF"/>
                </a:solidFill>
                <a:sym typeface="Times New Roman" panose="02020603050405020304"/>
              </a:rPr>
              <a:t>unveiling</a:t>
            </a:r>
            <a:r>
              <a:rPr lang="en-US" sz="2700" dirty="0">
                <a:sym typeface="Times New Roman" panose="02020603050405020304"/>
              </a:rPr>
              <a:t> ___  mixed slate of figures that show the tech giant is working to </a:t>
            </a:r>
            <a:r>
              <a:rPr lang="en-US" sz="2800" dirty="0" smtClean="0">
                <a:solidFill>
                  <a:srgbClr val="3333FF"/>
                </a:solidFill>
                <a:sym typeface="Times New Roman" panose="02020603050405020304"/>
              </a:rPr>
              <a:t>reboot</a:t>
            </a:r>
            <a:r>
              <a:rPr lang="en-US" sz="2700" dirty="0">
                <a:sym typeface="Times New Roman" panose="02020603050405020304"/>
              </a:rPr>
              <a:t> in the face of long-running U.S. ____________ (restrict). Huawei’s global sales </a:t>
            </a:r>
            <a:r>
              <a:rPr lang="en-US" sz="2800" dirty="0" smtClean="0">
                <a:solidFill>
                  <a:srgbClr val="3333FF"/>
                </a:solidFill>
                <a:sym typeface="Times New Roman" panose="02020603050405020304"/>
              </a:rPr>
              <a:t>revenue</a:t>
            </a:r>
            <a:r>
              <a:rPr lang="en-US" sz="2700" dirty="0">
                <a:sym typeface="Times New Roman" panose="02020603050405020304"/>
              </a:rPr>
              <a:t> reached 636.8 billion yuan and net profit rose 76% to a record 113.7 billion yuan. </a:t>
            </a:r>
            <a:endParaRPr lang="en-US" sz="2700" dirty="0">
              <a:sym typeface="Times New Roman" panose="02020603050405020304"/>
            </a:endParaRPr>
          </a:p>
          <a:p>
            <a:pPr eaLnBrk="1">
              <a:lnSpc>
                <a:spcPts val="2900"/>
              </a:lnSpc>
              <a:defRPr sz="2600">
                <a:latin typeface="Times New Roman" panose="02020603050405020304"/>
                <a:ea typeface="Times New Roman" panose="02020603050405020304"/>
                <a:cs typeface="Times New Roman" panose="02020603050405020304"/>
                <a:sym typeface="Times New Roman" panose="02020603050405020304"/>
              </a:defRPr>
            </a:pPr>
            <a:r>
              <a:rPr lang="en-US" sz="2700" dirty="0">
                <a:sym typeface="Times New Roman" panose="02020603050405020304"/>
              </a:rPr>
              <a:t>      Huawei’s enterprise business unit, ______ sells an array of software and other technology to businesses and governments, grew 2.1%. After __________ (decline) in 2020, the company’s cash and short term investments rose 17% to about $65 billion.“Huawei’s overall financial position is </a:t>
            </a:r>
            <a:r>
              <a:rPr lang="en-US" sz="2800" dirty="0" smtClean="0">
                <a:solidFill>
                  <a:srgbClr val="3333FF"/>
                </a:solidFill>
                <a:sym typeface="Times New Roman" panose="02020603050405020304"/>
              </a:rPr>
              <a:t>sound</a:t>
            </a:r>
            <a:r>
              <a:rPr lang="en-US" sz="2700" dirty="0">
                <a:sym typeface="Times New Roman" panose="02020603050405020304"/>
              </a:rPr>
              <a:t>,”Ms. Meng said.</a:t>
            </a:r>
            <a:endParaRPr lang="en-US" sz="2700" dirty="0">
              <a:sym typeface="Times New Roman" panose="02020603050405020304"/>
            </a:endParaRPr>
          </a:p>
        </p:txBody>
      </p:sp>
      <p:sp>
        <p:nvSpPr>
          <p:cNvPr id="186" name="文本框 4"/>
          <p:cNvSpPr txBox="1"/>
          <p:nvPr/>
        </p:nvSpPr>
        <p:spPr>
          <a:xfrm>
            <a:off x="1844675" y="31115"/>
            <a:ext cx="7313930" cy="459105"/>
          </a:xfrm>
          <a:prstGeom prst="rect">
            <a:avLst/>
          </a:prstGeom>
          <a:ln w="12700">
            <a:miter lim="400000"/>
          </a:ln>
        </p:spPr>
        <p:txBody>
          <a:bodyPr wrap="square" lIns="45718" tIns="45718" rIns="45718" bIns="45718">
            <a:spAutoFit/>
          </a:bodyPr>
          <a:lstStyle>
            <a:lvl1pPr>
              <a:defRPr sz="2400" b="1">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smtClean="0">
                <a:solidFill>
                  <a:srgbClr val="ED7D31"/>
                </a:solidFill>
              </a:rPr>
              <a:t>（《</a:t>
            </a:r>
            <a:r>
              <a:rPr lang="zh-CN" altLang="en-US" dirty="0">
                <a:solidFill>
                  <a:srgbClr val="ED7D31"/>
                </a:solidFill>
              </a:rPr>
              <a:t>华尔街日报</a:t>
            </a:r>
            <a:r>
              <a:rPr dirty="0" smtClean="0">
                <a:solidFill>
                  <a:srgbClr val="ED7D31"/>
                </a:solidFill>
              </a:rPr>
              <a:t>》</a:t>
            </a:r>
            <a:r>
              <a:rPr dirty="0">
                <a:solidFill>
                  <a:srgbClr val="ED7D31"/>
                </a:solidFill>
              </a:rPr>
              <a:t>2022</a:t>
            </a:r>
            <a:r>
              <a:rPr dirty="0" smtClean="0">
                <a:solidFill>
                  <a:srgbClr val="ED7D31"/>
                </a:solidFill>
              </a:rPr>
              <a:t>年</a:t>
            </a:r>
            <a:r>
              <a:rPr lang="en-US" dirty="0" smtClean="0">
                <a:solidFill>
                  <a:srgbClr val="ED7D31"/>
                </a:solidFill>
              </a:rPr>
              <a:t>3</a:t>
            </a:r>
            <a:r>
              <a:rPr dirty="0" smtClean="0">
                <a:solidFill>
                  <a:srgbClr val="ED7D31"/>
                </a:solidFill>
              </a:rPr>
              <a:t>月</a:t>
            </a:r>
            <a:r>
              <a:rPr lang="en-US" altLang="zh-CN" dirty="0" smtClean="0">
                <a:solidFill>
                  <a:srgbClr val="ED7D31"/>
                </a:solidFill>
              </a:rPr>
              <a:t>29</a:t>
            </a:r>
            <a:r>
              <a:rPr lang="zh-CN" altLang="en-US" dirty="0" smtClean="0">
                <a:solidFill>
                  <a:srgbClr val="ED7D31"/>
                </a:solidFill>
              </a:rPr>
              <a:t>日</a:t>
            </a:r>
            <a:r>
              <a:rPr dirty="0" smtClean="0">
                <a:solidFill>
                  <a:srgbClr val="ED7D31"/>
                </a:solidFill>
              </a:rPr>
              <a:t> </a:t>
            </a:r>
            <a:r>
              <a:rPr lang="en-US" dirty="0" smtClean="0">
                <a:solidFill>
                  <a:srgbClr val="ED7D31"/>
                </a:solidFill>
              </a:rPr>
              <a:t>B3版面</a:t>
            </a:r>
            <a:r>
              <a:rPr dirty="0" smtClean="0">
                <a:solidFill>
                  <a:srgbClr val="ED7D31"/>
                </a:solidFill>
              </a:rPr>
              <a:t>）</a:t>
            </a:r>
            <a:endParaRPr dirty="0">
              <a:solidFill>
                <a:srgbClr val="ED7D31"/>
              </a:solidFill>
            </a:endParaRPr>
          </a:p>
        </p:txBody>
      </p:sp>
      <p:sp>
        <p:nvSpPr>
          <p:cNvPr id="2" name="文本框 2"/>
          <p:cNvSpPr txBox="1"/>
          <p:nvPr/>
        </p:nvSpPr>
        <p:spPr>
          <a:xfrm>
            <a:off x="5606415" y="1551940"/>
            <a:ext cx="132651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closely</a:t>
            </a:r>
            <a:endParaRPr lang="en-US" sz="2800" dirty="0"/>
          </a:p>
        </p:txBody>
      </p:sp>
      <p:sp>
        <p:nvSpPr>
          <p:cNvPr id="3" name="文本框 3"/>
          <p:cNvSpPr txBox="1"/>
          <p:nvPr/>
        </p:nvSpPr>
        <p:spPr>
          <a:xfrm>
            <a:off x="11206480" y="2331085"/>
            <a:ext cx="81089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but</a:t>
            </a:r>
            <a:endParaRPr lang="en-US" sz="2800" dirty="0"/>
          </a:p>
        </p:txBody>
      </p:sp>
      <p:sp>
        <p:nvSpPr>
          <p:cNvPr id="4" name="文本框 4"/>
          <p:cNvSpPr txBox="1"/>
          <p:nvPr/>
        </p:nvSpPr>
        <p:spPr>
          <a:xfrm>
            <a:off x="8410575" y="4124960"/>
            <a:ext cx="182372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restrictions</a:t>
            </a:r>
            <a:r>
              <a:rPr lang="en-US" sz="2800" dirty="0" smtClean="0">
                <a:sym typeface="+mn-ea"/>
              </a:rPr>
              <a:t> </a:t>
            </a:r>
            <a:endParaRPr sz="2800" dirty="0">
              <a:sym typeface="+mn-ea"/>
            </a:endParaRPr>
          </a:p>
        </p:txBody>
      </p:sp>
      <p:sp>
        <p:nvSpPr>
          <p:cNvPr id="5" name="文本框 5"/>
          <p:cNvSpPr txBox="1"/>
          <p:nvPr/>
        </p:nvSpPr>
        <p:spPr>
          <a:xfrm>
            <a:off x="8737600" y="2651760"/>
            <a:ext cx="204978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more capable</a:t>
            </a:r>
            <a:endParaRPr sz="2800" dirty="0">
              <a:sym typeface="+mn-ea"/>
            </a:endParaRPr>
          </a:p>
        </p:txBody>
      </p:sp>
      <p:sp>
        <p:nvSpPr>
          <p:cNvPr id="6" name="文本框 6"/>
          <p:cNvSpPr txBox="1"/>
          <p:nvPr/>
        </p:nvSpPr>
        <p:spPr>
          <a:xfrm>
            <a:off x="5368290" y="3827780"/>
            <a:ext cx="46609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a</a:t>
            </a:r>
            <a:endParaRPr lang="en-US" sz="2800" dirty="0">
              <a:sym typeface="+mn-ea"/>
            </a:endParaRPr>
          </a:p>
        </p:txBody>
      </p:sp>
      <p:sp>
        <p:nvSpPr>
          <p:cNvPr id="7" name="文本框 7"/>
          <p:cNvSpPr txBox="1"/>
          <p:nvPr/>
        </p:nvSpPr>
        <p:spPr>
          <a:xfrm>
            <a:off x="5467350" y="5287645"/>
            <a:ext cx="125730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which</a:t>
            </a:r>
            <a:endParaRPr lang="en-US" sz="2800" dirty="0"/>
          </a:p>
        </p:txBody>
      </p:sp>
      <p:sp>
        <p:nvSpPr>
          <p:cNvPr id="8" name="文本框 8"/>
          <p:cNvSpPr txBox="1"/>
          <p:nvPr/>
        </p:nvSpPr>
        <p:spPr>
          <a:xfrm>
            <a:off x="9298305" y="3425825"/>
            <a:ext cx="204851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took</a:t>
            </a:r>
            <a:endParaRPr sz="2800" dirty="0">
              <a:sym typeface="+mn-ea"/>
            </a:endParaRPr>
          </a:p>
        </p:txBody>
      </p:sp>
      <p:sp>
        <p:nvSpPr>
          <p:cNvPr id="9" name="文本框 9"/>
          <p:cNvSpPr txBox="1"/>
          <p:nvPr/>
        </p:nvSpPr>
        <p:spPr>
          <a:xfrm>
            <a:off x="7771130" y="845185"/>
            <a:ext cx="46482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in</a:t>
            </a:r>
            <a:endParaRPr sz="2800" dirty="0">
              <a:sym typeface="+mn-ea"/>
            </a:endParaRPr>
          </a:p>
        </p:txBody>
      </p:sp>
      <p:sp>
        <p:nvSpPr>
          <p:cNvPr id="10" name="文本框 10"/>
          <p:cNvSpPr txBox="1"/>
          <p:nvPr/>
        </p:nvSpPr>
        <p:spPr>
          <a:xfrm>
            <a:off x="4624070" y="1955800"/>
            <a:ext cx="229933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accompanied</a:t>
            </a:r>
            <a:endParaRPr sz="2800" dirty="0">
              <a:sym typeface="+mn-ea"/>
            </a:endParaRPr>
          </a:p>
        </p:txBody>
      </p:sp>
      <p:sp>
        <p:nvSpPr>
          <p:cNvPr id="13" name="文本框 12"/>
          <p:cNvSpPr txBox="1"/>
          <p:nvPr/>
        </p:nvSpPr>
        <p:spPr>
          <a:xfrm>
            <a:off x="8737600" y="5598160"/>
            <a:ext cx="1700530" cy="520700"/>
          </a:xfrm>
          <a:prstGeom prst="rect">
            <a:avLst/>
          </a:prstGeom>
          <a:ln w="12700">
            <a:miter lim="400000"/>
          </a:ln>
        </p:spPr>
        <p:txBody>
          <a:bodyPr rot="0" vert="horz" wrap="square" lIns="45718" tIns="45718" rIns="45718" bIns="45718" numCol="1" spcCol="0" rtlCol="0" anchor="t" forceAA="0">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lvl="0" algn="l"/>
            <a:r>
              <a:rPr lang="en-US" sz="2800" dirty="0">
                <a:sym typeface="Times New Roman" panose="02020603050405020304"/>
              </a:rPr>
              <a:t>declining</a:t>
            </a:r>
            <a:endParaRPr lang="en-US" sz="2800" dirty="0">
              <a:sym typeface="Times New Roman" panose="02020603050405020304"/>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indefinite" fill="hold"/>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indefinite" fill="hold"/>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indefinite" fill="hold"/>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indefinite" fill="hold"/>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indefinite" fill="hold"/>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indefinite" fill="hold"/>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indefinite" fill="hold"/>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indefinite" fill="hold"/>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indefinite" fill="hold"/>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文本框 3"/>
          <p:cNvSpPr txBox="1"/>
          <p:nvPr/>
        </p:nvSpPr>
        <p:spPr>
          <a:xfrm>
            <a:off x="90055" y="702161"/>
            <a:ext cx="12238319" cy="4824730"/>
          </a:xfrm>
          <a:prstGeom prst="rect">
            <a:avLst/>
          </a:prstGeom>
          <a:ln w="12700">
            <a:miter lim="400000"/>
          </a:ln>
        </p:spPr>
        <p:txBody>
          <a:bodyPr lIns="45718" tIns="45718" rIns="45718" bIns="45718">
            <a:spAutoFit/>
          </a:bodyPr>
          <a:lstStyle/>
          <a:p>
            <a:pPr>
              <a:lnSpc>
                <a:spcPct val="90000"/>
              </a:lnSpc>
              <a:spcBef>
                <a:spcPts val="1000"/>
              </a:spcBef>
              <a:defRPr sz="2800">
                <a:latin typeface="Times New Roman" panose="02020603050405020304"/>
                <a:ea typeface="Times New Roman" panose="02020603050405020304"/>
                <a:cs typeface="Times New Roman" panose="02020603050405020304"/>
                <a:sym typeface="Times New Roman" panose="02020603050405020304"/>
              </a:defRPr>
            </a:pPr>
            <a:r>
              <a:rPr sz="1800" dirty="0">
                <a:latin typeface="Times New Roman" panose="02020603050405020304"/>
                <a:ea typeface="Times New Roman" panose="02020603050405020304"/>
                <a:cs typeface="Times New Roman" panose="02020603050405020304"/>
                <a:sym typeface="Times New Roman" panose="02020603050405020304"/>
              </a:rPr>
              <a:t>1. </a:t>
            </a:r>
            <a:r>
              <a:rPr lang="en-US" dirty="0" smtClean="0">
                <a:solidFill>
                  <a:srgbClr val="3333FF"/>
                </a:solidFill>
                <a:sym typeface="Times New Roman" panose="02020603050405020304"/>
              </a:rPr>
              <a:t>unveil</a:t>
            </a:r>
            <a:r>
              <a:rPr dirty="0">
                <a:latin typeface="Times New Roman" panose="02020603050405020304"/>
                <a:ea typeface="Times New Roman" panose="02020603050405020304"/>
                <a:cs typeface="Times New Roman" panose="02020603050405020304"/>
                <a:sym typeface="Times New Roman" panose="02020603050405020304"/>
              </a:rPr>
              <a:t>:</a:t>
            </a:r>
            <a:r>
              <a:rPr lang="en-US" dirty="0">
                <a:latin typeface="Times New Roman" panose="02020603050405020304"/>
                <a:ea typeface="Times New Roman" panose="02020603050405020304"/>
                <a:cs typeface="Times New Roman" panose="02020603050405020304"/>
                <a:sym typeface="Times New Roman" panose="02020603050405020304"/>
              </a:rPr>
              <a:t> </a:t>
            </a:r>
            <a:r>
              <a:rPr lang="en-US">
                <a:latin typeface="Times New Roman" panose="02020603050405020304"/>
                <a:ea typeface="Times New Roman" panose="02020603050405020304"/>
                <a:cs typeface="Times New Roman" panose="02020603050405020304"/>
                <a:sym typeface="Times New Roman" panose="02020603050405020304"/>
              </a:rPr>
              <a:t>to show or introduce a new plan, product, etc.   </a:t>
            </a:r>
            <a:r>
              <a:rPr lang="en-US" sz="180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介绍；将…公之于众</a:t>
            </a:r>
            <a:endPar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They will be unveiling their new models at the Motor Show.</a:t>
            </a:r>
            <a:endParaRPr sz="28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sz="2800" dirty="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他们将在汽车大展上首次推出自己的新型汽车。 </a:t>
            </a: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r>
              <a:rPr sz="3200" dirty="0">
                <a:latin typeface="Times New Roman" panose="02020603050405020304"/>
                <a:ea typeface="Times New Roman" panose="02020603050405020304"/>
                <a:cs typeface="Times New Roman" panose="02020603050405020304"/>
                <a:sym typeface="Times New Roman" panose="02020603050405020304"/>
              </a:rPr>
              <a:t>2. </a:t>
            </a:r>
            <a:r>
              <a:rPr lang="en-US" sz="2800" dirty="0" smtClean="0">
                <a:solidFill>
                  <a:srgbClr val="3333FF"/>
                </a:solidFill>
                <a:sym typeface="Times New Roman" panose="02020603050405020304"/>
              </a:rPr>
              <a:t>reboot</a:t>
            </a:r>
            <a:r>
              <a:rPr sz="3000" dirty="0" smtClean="0">
                <a:latin typeface="Times New Roman" panose="02020603050405020304"/>
                <a:ea typeface="Times New Roman" panose="02020603050405020304"/>
                <a:cs typeface="Times New Roman" panose="02020603050405020304"/>
                <a:sym typeface="Times New Roman" panose="02020603050405020304"/>
              </a:rPr>
              <a:t>: </a:t>
            </a:r>
            <a:r>
              <a:rPr lang="en-US" sz="2800" dirty="0">
                <a:latin typeface="Times New Roman" panose="02020603050405020304"/>
                <a:ea typeface="Times New Roman" panose="02020603050405020304"/>
                <a:cs typeface="Times New Roman" panose="02020603050405020304"/>
                <a:sym typeface="Times New Roman" panose="02020603050405020304"/>
              </a:rPr>
              <a:t> to switch sth. off and then start it again  </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rPr>
              <a:t>重新启动</a:t>
            </a:r>
            <a:endPar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The install requests that you reboot. </a:t>
            </a:r>
            <a:endParaRPr lang="en-US"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rPr>
              <a:t>安装程序要求您重新启动。</a:t>
            </a:r>
            <a:endPar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endParaRPr>
          </a:p>
        </p:txBody>
      </p:sp>
      <p:sp>
        <p:nvSpPr>
          <p:cNvPr id="199" name="文本框 16"/>
          <p:cNvSpPr txBox="1"/>
          <p:nvPr/>
        </p:nvSpPr>
        <p:spPr>
          <a:xfrm>
            <a:off x="0" y="0"/>
            <a:ext cx="185991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词汇讲解</a:t>
            </a:r>
            <a:r>
              <a:rPr lang="en-US">
                <a:latin typeface="微软雅黑" panose="020B0503020204020204" charset="-122"/>
                <a:ea typeface="微软雅黑" panose="020B0503020204020204" charset="-122"/>
              </a:rPr>
              <a:t> 1</a:t>
            </a:r>
            <a:endParaRPr lang="en-US">
              <a:latin typeface="微软雅黑" panose="020B0503020204020204" charset="-122"/>
              <a:ea typeface="微软雅黑" panose="020B0503020204020204" charset="-122"/>
            </a:endParaRPr>
          </a:p>
        </p:txBody>
      </p:sp>
      <p:sp>
        <p:nvSpPr>
          <p:cNvPr id="200" name="文本框 1"/>
          <p:cNvSpPr txBox="1"/>
          <p:nvPr/>
        </p:nvSpPr>
        <p:spPr>
          <a:xfrm>
            <a:off x="166849" y="2332381"/>
            <a:ext cx="1628670"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1" name="文本框 2"/>
          <p:cNvSpPr txBox="1"/>
          <p:nvPr/>
        </p:nvSpPr>
        <p:spPr>
          <a:xfrm>
            <a:off x="183511" y="2787081"/>
            <a:ext cx="12226143" cy="551815"/>
          </a:xfrm>
          <a:prstGeom prst="rect">
            <a:avLst/>
          </a:prstGeom>
          <a:ln w="12700">
            <a:miter lim="400000"/>
          </a:ln>
        </p:spPr>
        <p:txBody>
          <a:bodyPr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dirty="0"/>
              <a:t>He has promised to unveil a new plan for Iraq.</a:t>
            </a:r>
            <a:endParaRPr dirty="0"/>
          </a:p>
        </p:txBody>
      </p:sp>
      <p:sp>
        <p:nvSpPr>
          <p:cNvPr id="202" name="文本框 4"/>
          <p:cNvSpPr txBox="1"/>
          <p:nvPr/>
        </p:nvSpPr>
        <p:spPr>
          <a:xfrm>
            <a:off x="183511" y="5537123"/>
            <a:ext cx="1626873"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3" name="文本框 5"/>
          <p:cNvSpPr txBox="1"/>
          <p:nvPr/>
        </p:nvSpPr>
        <p:spPr>
          <a:xfrm>
            <a:off x="59837" y="6010275"/>
            <a:ext cx="11977370" cy="520700"/>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sz="2800" dirty="0" smtClean="0"/>
              <a:t> </a:t>
            </a:r>
            <a:r>
              <a:rPr lang="en-US" sz="2800" dirty="0"/>
              <a:t> I’ve got to reboot my brain. </a:t>
            </a:r>
            <a:endParaRPr lang="en-US" sz="2800" dirty="0"/>
          </a:p>
        </p:txBody>
      </p:sp>
      <p:sp>
        <p:nvSpPr>
          <p:cNvPr id="204" name="文本框 7"/>
          <p:cNvSpPr txBox="1"/>
          <p:nvPr/>
        </p:nvSpPr>
        <p:spPr>
          <a:xfrm>
            <a:off x="1859280" y="2329815"/>
            <a:ext cx="6176645" cy="476885"/>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lang="zh-CN" altLang="en-US" dirty="0"/>
              <a:t>他将要公布对伊政策的新计划。</a:t>
            </a:r>
            <a:endParaRPr lang="zh-CN" altLang="en-US" dirty="0"/>
          </a:p>
        </p:txBody>
      </p:sp>
      <p:sp>
        <p:nvSpPr>
          <p:cNvPr id="205" name="直接连接符 8"/>
          <p:cNvSpPr/>
          <p:nvPr/>
        </p:nvSpPr>
        <p:spPr>
          <a:xfrm>
            <a:off x="215900" y="3248025"/>
            <a:ext cx="7180580" cy="27940"/>
          </a:xfrm>
          <a:prstGeom prst="line">
            <a:avLst/>
          </a:prstGeom>
          <a:ln w="28575">
            <a:solidFill>
              <a:srgbClr val="000000"/>
            </a:solidFill>
            <a:miter/>
          </a:ln>
        </p:spPr>
        <p:txBody>
          <a:bodyPr lIns="45718" tIns="45718" rIns="45718" bIns="45718"/>
          <a:lstStyle/>
          <a:p/>
        </p:txBody>
      </p:sp>
      <p:sp>
        <p:nvSpPr>
          <p:cNvPr id="206" name="文本框 10"/>
          <p:cNvSpPr txBox="1"/>
          <p:nvPr/>
        </p:nvSpPr>
        <p:spPr>
          <a:xfrm>
            <a:off x="1859915" y="5552329"/>
            <a:ext cx="10265411" cy="490220"/>
          </a:xfrm>
          <a:prstGeom prst="rect">
            <a:avLst/>
          </a:prstGeom>
          <a:ln w="12700">
            <a:miter lim="400000"/>
          </a:ln>
        </p:spPr>
        <p:txBody>
          <a:bodyPr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sz="2600" dirty="0"/>
              <a:t>我必须要重启大脑换种思路。</a:t>
            </a:r>
            <a:endParaRPr lang="zh-CN" altLang="en-US" sz="2600" dirty="0"/>
          </a:p>
        </p:txBody>
      </p:sp>
      <p:sp>
        <p:nvSpPr>
          <p:cNvPr id="207" name="直接连接符 11"/>
          <p:cNvSpPr/>
          <p:nvPr/>
        </p:nvSpPr>
        <p:spPr>
          <a:xfrm>
            <a:off x="167005" y="6518910"/>
            <a:ext cx="4197985" cy="12065"/>
          </a:xfrm>
          <a:prstGeom prst="line">
            <a:avLst/>
          </a:prstGeom>
          <a:ln w="28575">
            <a:solidFill>
              <a:srgbClr val="000000"/>
            </a:solidFill>
            <a:miter/>
          </a:ln>
        </p:spPr>
        <p:txBody>
          <a:bodyPr lIns="45718" tIns="45718" rIns="45718" bIns="45718"/>
          <a:lstStyle/>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blinds(horizontal)">
                                      <p:cBhvr>
                                        <p:cTn id="7" dur="500"/>
                                        <p:tgtEl>
                                          <p:spTgt spid="19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8">
                                            <p:txEl>
                                              <p:pRg st="2" end="2"/>
                                            </p:txEl>
                                          </p:spTgt>
                                        </p:tgtEl>
                                        <p:attrNameLst>
                                          <p:attrName>style.visibility</p:attrName>
                                        </p:attrNameLst>
                                      </p:cBhvr>
                                      <p:to>
                                        <p:strVal val="visible"/>
                                      </p:to>
                                    </p:set>
                                    <p:animEffect transition="in" filter="blinds(horizontal)">
                                      <p:cBhvr>
                                        <p:cTn id="10" dur="500"/>
                                        <p:tgtEl>
                                          <p:spTgt spid="19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indefinite" fill="hold"/>
                                        <p:tgtEl>
                                          <p:spTgt spid="200"/>
                                        </p:tgtEl>
                                        <p:attrNameLst>
                                          <p:attrName>style.visibility</p:attrName>
                                        </p:attrNameLst>
                                      </p:cBhvr>
                                      <p:to>
                                        <p:strVal val="visible"/>
                                      </p:to>
                                    </p:set>
                                    <p:animEffect transition="in" filter="blinds(horizontal)">
                                      <p:cBhvr>
                                        <p:cTn id="15" dur="500"/>
                                        <p:tgtEl>
                                          <p:spTgt spid="200"/>
                                        </p:tgtEl>
                                      </p:cBhvr>
                                    </p:animEffect>
                                  </p:childTnLst>
                                </p:cTn>
                              </p:par>
                              <p:par>
                                <p:cTn id="16" presetID="3" presetClass="entr" presetSubtype="10" fill="hold" grpId="0" nodeType="withEffect">
                                  <p:stCondLst>
                                    <p:cond delay="0"/>
                                  </p:stCondLst>
                                  <p:childTnLst>
                                    <p:set>
                                      <p:cBhvr>
                                        <p:cTn id="17" dur="indefinite" fill="hold"/>
                                        <p:tgtEl>
                                          <p:spTgt spid="204"/>
                                        </p:tgtEl>
                                        <p:attrNameLst>
                                          <p:attrName>style.visibility</p:attrName>
                                        </p:attrNameLst>
                                      </p:cBhvr>
                                      <p:to>
                                        <p:strVal val="visible"/>
                                      </p:to>
                                    </p:set>
                                    <p:animEffect transition="in" filter="blinds(horizontal)">
                                      <p:cBhvr>
                                        <p:cTn id="18" dur="500"/>
                                        <p:tgtEl>
                                          <p:spTgt spid="204"/>
                                        </p:tgtEl>
                                      </p:cBhvr>
                                    </p:animEffect>
                                  </p:childTnLst>
                                </p:cTn>
                              </p:par>
                              <p:par>
                                <p:cTn id="19" presetID="3" presetClass="entr" presetSubtype="10" fill="hold" grpId="0" nodeType="withEffect">
                                  <p:stCondLst>
                                    <p:cond delay="0"/>
                                  </p:stCondLst>
                                  <p:childTnLst>
                                    <p:set>
                                      <p:cBhvr>
                                        <p:cTn id="20" dur="indefinite" fill="hold"/>
                                        <p:tgtEl>
                                          <p:spTgt spid="205"/>
                                        </p:tgtEl>
                                        <p:attrNameLst>
                                          <p:attrName>style.visibility</p:attrName>
                                        </p:attrNameLst>
                                      </p:cBhvr>
                                      <p:to>
                                        <p:strVal val="visible"/>
                                      </p:to>
                                    </p:set>
                                    <p:animEffect transition="in" filter="blinds(horizontal)">
                                      <p:cBhvr>
                                        <p:cTn id="21" dur="500"/>
                                        <p:tgtEl>
                                          <p:spTgt spid="20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indefinite" fill="hold"/>
                                        <p:tgtEl>
                                          <p:spTgt spid="201"/>
                                        </p:tgtEl>
                                        <p:attrNameLst>
                                          <p:attrName>style.visibility</p:attrName>
                                        </p:attrNameLst>
                                      </p:cBhvr>
                                      <p:to>
                                        <p:strVal val="visible"/>
                                      </p:to>
                                    </p:set>
                                    <p:animEffect transition="in" filter="blinds(horizontal)">
                                      <p:cBhvr>
                                        <p:cTn id="26" dur="500"/>
                                        <p:tgtEl>
                                          <p:spTgt spid="20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xEl>
                                              <p:pRg st="7" end="7"/>
                                            </p:txEl>
                                          </p:spTgt>
                                        </p:tgtEl>
                                        <p:attrNameLst>
                                          <p:attrName>style.visibility</p:attrName>
                                        </p:attrNameLst>
                                      </p:cBhvr>
                                      <p:to>
                                        <p:strVal val="visible"/>
                                      </p:to>
                                    </p:set>
                                    <p:animEffect transition="in" filter="blinds(horizontal)">
                                      <p:cBhvr>
                                        <p:cTn id="31" dur="500"/>
                                        <p:tgtEl>
                                          <p:spTgt spid="198">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98">
                                            <p:txEl>
                                              <p:pRg st="8" end="8"/>
                                            </p:txEl>
                                          </p:spTgt>
                                        </p:tgtEl>
                                        <p:attrNameLst>
                                          <p:attrName>style.visibility</p:attrName>
                                        </p:attrNameLst>
                                      </p:cBhvr>
                                      <p:to>
                                        <p:strVal val="visible"/>
                                      </p:to>
                                    </p:set>
                                    <p:animEffect transition="in" filter="blinds(horizontal)">
                                      <p:cBhvr>
                                        <p:cTn id="34" dur="500"/>
                                        <p:tgtEl>
                                          <p:spTgt spid="19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indefinite" fill="hold"/>
                                        <p:tgtEl>
                                          <p:spTgt spid="206"/>
                                        </p:tgtEl>
                                        <p:attrNameLst>
                                          <p:attrName>style.visibility</p:attrName>
                                        </p:attrNameLst>
                                      </p:cBhvr>
                                      <p:to>
                                        <p:strVal val="visible"/>
                                      </p:to>
                                    </p:set>
                                    <p:animEffect transition="in" filter="blinds(horizontal)">
                                      <p:cBhvr>
                                        <p:cTn id="39" dur="500"/>
                                        <p:tgtEl>
                                          <p:spTgt spid="206"/>
                                        </p:tgtEl>
                                      </p:cBhvr>
                                    </p:animEffect>
                                  </p:childTnLst>
                                </p:cTn>
                              </p:par>
                              <p:par>
                                <p:cTn id="40" presetID="3" presetClass="entr" presetSubtype="10" fill="hold" grpId="0" nodeType="withEffect">
                                  <p:stCondLst>
                                    <p:cond delay="0"/>
                                  </p:stCondLst>
                                  <p:childTnLst>
                                    <p:set>
                                      <p:cBhvr>
                                        <p:cTn id="41" dur="indefinite" fill="hold"/>
                                        <p:tgtEl>
                                          <p:spTgt spid="202"/>
                                        </p:tgtEl>
                                        <p:attrNameLst>
                                          <p:attrName>style.visibility</p:attrName>
                                        </p:attrNameLst>
                                      </p:cBhvr>
                                      <p:to>
                                        <p:strVal val="visible"/>
                                      </p:to>
                                    </p:set>
                                    <p:animEffect transition="in" filter="blinds(horizontal)">
                                      <p:cBhvr>
                                        <p:cTn id="42" dur="500"/>
                                        <p:tgtEl>
                                          <p:spTgt spid="202"/>
                                        </p:tgtEl>
                                      </p:cBhvr>
                                    </p:animEffect>
                                  </p:childTnLst>
                                </p:cTn>
                              </p:par>
                              <p:par>
                                <p:cTn id="43" presetID="22" presetClass="entr" presetSubtype="4" fill="hold" grpId="0" nodeType="withEffect">
                                  <p:stCondLst>
                                    <p:cond delay="0"/>
                                  </p:stCondLst>
                                  <p:childTnLst>
                                    <p:set>
                                      <p:cBhvr>
                                        <p:cTn id="44" dur="indefinite" fill="hold"/>
                                        <p:tgtEl>
                                          <p:spTgt spid="207"/>
                                        </p:tgtEl>
                                        <p:attrNameLst>
                                          <p:attrName>style.visibility</p:attrName>
                                        </p:attrNameLst>
                                      </p:cBhvr>
                                      <p:to>
                                        <p:strVal val="visible"/>
                                      </p:to>
                                    </p:set>
                                    <p:animEffect transition="in" filter="wipe(down)">
                                      <p:cBhvr>
                                        <p:cTn id="45" dur="500"/>
                                        <p:tgtEl>
                                          <p:spTgt spid="2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indefinite" fill="hold"/>
                                        <p:tgtEl>
                                          <p:spTgt spid="203"/>
                                        </p:tgtEl>
                                        <p:attrNameLst>
                                          <p:attrName>style.visibility</p:attrName>
                                        </p:attrNameLst>
                                      </p:cBhvr>
                                      <p:to>
                                        <p:strVal val="visible"/>
                                      </p:to>
                                    </p:set>
                                    <p:animEffect transition="in" filter="blinds(horizontal)">
                                      <p:cBhvr>
                                        <p:cTn id="5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ldLvl="0" animBg="1" advAuto="0"/>
      <p:bldP spid="201" grpId="0" animBg="1" advAuto="0"/>
      <p:bldP spid="202" grpId="0" bldLvl="0" animBg="1" advAuto="0"/>
      <p:bldP spid="203" grpId="0" animBg="1" advAuto="0"/>
      <p:bldP spid="204" grpId="0" animBg="1" advAuto="0"/>
      <p:bldP spid="205" grpId="0" bldLvl="0" animBg="1" advAuto="0"/>
      <p:bldP spid="206" grpId="0" animBg="1" advAuto="0"/>
      <p:bldP spid="207" grpId="0" bldLvl="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文本框 3"/>
          <p:cNvSpPr txBox="1"/>
          <p:nvPr/>
        </p:nvSpPr>
        <p:spPr>
          <a:xfrm>
            <a:off x="90170" y="702310"/>
            <a:ext cx="12101830" cy="5212080"/>
          </a:xfrm>
          <a:prstGeom prst="rect">
            <a:avLst/>
          </a:prstGeom>
          <a:ln w="12700">
            <a:miter lim="400000"/>
          </a:ln>
        </p:spPr>
        <p:txBody>
          <a:bodyPr wrap="square" lIns="45718" tIns="45718" rIns="45718" bIns="45718">
            <a:spAutoFit/>
          </a:bodyPr>
          <a:lstStyle/>
          <a:p>
            <a:pPr>
              <a:lnSpc>
                <a:spcPct val="90000"/>
              </a:lnSpc>
              <a:spcBef>
                <a:spcPts val="1000"/>
              </a:spcBef>
              <a:defRPr sz="2800">
                <a:latin typeface="Times New Roman" panose="02020603050405020304"/>
                <a:ea typeface="Times New Roman" panose="02020603050405020304"/>
                <a:cs typeface="Times New Roman" panose="02020603050405020304"/>
                <a:sym typeface="Times New Roman" panose="02020603050405020304"/>
              </a:defRPr>
            </a:pPr>
            <a:r>
              <a:rPr dirty="0">
                <a:latin typeface="Times New Roman" panose="02020603050405020304"/>
                <a:ea typeface="Times New Roman" panose="02020603050405020304"/>
                <a:cs typeface="Times New Roman" panose="02020603050405020304"/>
                <a:sym typeface="Times New Roman" panose="02020603050405020304"/>
              </a:rPr>
              <a:t>1. </a:t>
            </a:r>
            <a:r>
              <a:rPr lang="en-US" dirty="0" smtClean="0">
                <a:solidFill>
                  <a:srgbClr val="3333FF"/>
                </a:solidFill>
                <a:sym typeface="Times New Roman" panose="02020603050405020304"/>
              </a:rPr>
              <a:t>revenue</a:t>
            </a:r>
            <a:r>
              <a:rPr dirty="0">
                <a:latin typeface="Times New Roman" panose="02020603050405020304"/>
                <a:ea typeface="Times New Roman" panose="02020603050405020304"/>
                <a:cs typeface="Times New Roman" panose="02020603050405020304"/>
                <a:sym typeface="Times New Roman" panose="02020603050405020304"/>
              </a:rPr>
              <a:t>:</a:t>
            </a:r>
            <a:r>
              <a:rPr lang="en-US" dirty="0">
                <a:latin typeface="Times New Roman" panose="02020603050405020304"/>
                <a:ea typeface="Times New Roman" panose="02020603050405020304"/>
                <a:cs typeface="Times New Roman" panose="02020603050405020304"/>
                <a:sym typeface="Times New Roman" panose="02020603050405020304"/>
              </a:rPr>
              <a:t> </a:t>
            </a:r>
            <a:r>
              <a:rPr lang="en-US">
                <a:latin typeface="Times New Roman" panose="02020603050405020304"/>
                <a:ea typeface="Times New Roman" panose="02020603050405020304"/>
                <a:cs typeface="Times New Roman" panose="02020603050405020304"/>
                <a:sym typeface="Times New Roman" panose="02020603050405020304"/>
              </a:rPr>
              <a:t>the money that a government receives from taxes or that an organization, etc. receives from its business  </a:t>
            </a:r>
            <a:r>
              <a:rPr lang="en-US" sz="180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财政收入；税收收入；收益</a:t>
            </a:r>
            <a:endPar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The Japanese market accounts for 35% of the company's revenue.</a:t>
            </a:r>
            <a:endParaRPr sz="28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sz="2800" dirty="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日本市场占该公司收入的35%。</a:t>
            </a:r>
            <a:endPar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r>
              <a:rPr sz="3200" dirty="0">
                <a:latin typeface="Times New Roman" panose="02020603050405020304"/>
                <a:ea typeface="Times New Roman" panose="02020603050405020304"/>
                <a:cs typeface="Times New Roman" panose="02020603050405020304"/>
                <a:sym typeface="Times New Roman" panose="02020603050405020304"/>
              </a:rPr>
              <a:t>2. </a:t>
            </a:r>
            <a:r>
              <a:rPr lang="en-US" sz="2800" dirty="0" smtClean="0">
                <a:solidFill>
                  <a:srgbClr val="3333FF"/>
                </a:solidFill>
                <a:sym typeface="Times New Roman" panose="02020603050405020304"/>
              </a:rPr>
              <a:t>sound</a:t>
            </a:r>
            <a:r>
              <a:rPr sz="3000" dirty="0" smtClean="0">
                <a:latin typeface="Times New Roman" panose="02020603050405020304"/>
                <a:ea typeface="Times New Roman" panose="02020603050405020304"/>
                <a:cs typeface="Times New Roman" panose="02020603050405020304"/>
                <a:sym typeface="Times New Roman" panose="02020603050405020304"/>
              </a:rPr>
              <a:t>:</a:t>
            </a:r>
            <a:r>
              <a:rPr lang="en-US" sz="2800" dirty="0">
                <a:latin typeface="Times New Roman" panose="02020603050405020304"/>
                <a:ea typeface="Times New Roman" panose="02020603050405020304"/>
                <a:cs typeface="Times New Roman" panose="02020603050405020304"/>
                <a:sym typeface="Times New Roman" panose="02020603050405020304"/>
              </a:rPr>
              <a:t> in good condition or healthy  </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rPr>
              <a:t>健康的; 状况良好的</a:t>
            </a:r>
            <a:endPar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When we bought the house, it was structurally sound.  </a:t>
            </a:r>
            <a:endParaRPr lang="en-US"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rPr>
              <a:t>当我们买下这房子时，其结构完好无损。</a:t>
            </a:r>
            <a:endPar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endParaRPr>
          </a:p>
        </p:txBody>
      </p:sp>
      <p:sp>
        <p:nvSpPr>
          <p:cNvPr id="199" name="文本框 16"/>
          <p:cNvSpPr txBox="1"/>
          <p:nvPr/>
        </p:nvSpPr>
        <p:spPr>
          <a:xfrm>
            <a:off x="0" y="0"/>
            <a:ext cx="185991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词汇讲解</a:t>
            </a:r>
            <a:r>
              <a:rPr lang="en-US">
                <a:latin typeface="微软雅黑" panose="020B0503020204020204" charset="-122"/>
                <a:ea typeface="微软雅黑" panose="020B0503020204020204" charset="-122"/>
              </a:rPr>
              <a:t> 2</a:t>
            </a:r>
            <a:endParaRPr lang="en-US">
              <a:latin typeface="微软雅黑" panose="020B0503020204020204" charset="-122"/>
              <a:ea typeface="微软雅黑" panose="020B0503020204020204" charset="-122"/>
            </a:endParaRPr>
          </a:p>
        </p:txBody>
      </p:sp>
      <p:sp>
        <p:nvSpPr>
          <p:cNvPr id="200" name="文本框 1"/>
          <p:cNvSpPr txBox="1"/>
          <p:nvPr/>
        </p:nvSpPr>
        <p:spPr>
          <a:xfrm>
            <a:off x="181454" y="2649246"/>
            <a:ext cx="1628670"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1" name="文本框 2"/>
          <p:cNvSpPr txBox="1"/>
          <p:nvPr/>
        </p:nvSpPr>
        <p:spPr>
          <a:xfrm>
            <a:off x="215896" y="3276031"/>
            <a:ext cx="12226143" cy="551815"/>
          </a:xfrm>
          <a:prstGeom prst="rect">
            <a:avLst/>
          </a:prstGeom>
          <a:ln w="12700">
            <a:miter lim="400000"/>
          </a:ln>
        </p:spPr>
        <p:txBody>
          <a:bodyPr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dirty="0"/>
              <a:t>This contract represents 20% of the company's annual revenue. </a:t>
            </a:r>
            <a:endParaRPr dirty="0"/>
          </a:p>
        </p:txBody>
      </p:sp>
      <p:sp>
        <p:nvSpPr>
          <p:cNvPr id="202" name="文本框 4"/>
          <p:cNvSpPr txBox="1"/>
          <p:nvPr/>
        </p:nvSpPr>
        <p:spPr>
          <a:xfrm>
            <a:off x="181606" y="5914313"/>
            <a:ext cx="1626873"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3" name="文本框 5"/>
          <p:cNvSpPr txBox="1"/>
          <p:nvPr/>
        </p:nvSpPr>
        <p:spPr>
          <a:xfrm>
            <a:off x="90317" y="6337300"/>
            <a:ext cx="11977370" cy="520700"/>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sz="2800" dirty="0" smtClean="0"/>
              <a:t> </a:t>
            </a:r>
            <a:r>
              <a:rPr lang="en-US" sz="2800" dirty="0"/>
              <a:t> They turned up safe and sound. </a:t>
            </a:r>
            <a:endParaRPr lang="en-US" sz="2800" dirty="0"/>
          </a:p>
        </p:txBody>
      </p:sp>
      <p:sp>
        <p:nvSpPr>
          <p:cNvPr id="204" name="文本框 7"/>
          <p:cNvSpPr txBox="1"/>
          <p:nvPr/>
        </p:nvSpPr>
        <p:spPr>
          <a:xfrm>
            <a:off x="1958975" y="2649220"/>
            <a:ext cx="6176645" cy="476885"/>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lang="zh-CN" altLang="en-US" dirty="0"/>
              <a:t>这份合约相当于公司20%的年收入。</a:t>
            </a:r>
            <a:endParaRPr lang="zh-CN" altLang="en-US" dirty="0"/>
          </a:p>
        </p:txBody>
      </p:sp>
      <p:sp>
        <p:nvSpPr>
          <p:cNvPr id="205" name="直接连接符 8"/>
          <p:cNvSpPr/>
          <p:nvPr/>
        </p:nvSpPr>
        <p:spPr>
          <a:xfrm>
            <a:off x="339725" y="3803015"/>
            <a:ext cx="9679940" cy="24765"/>
          </a:xfrm>
          <a:prstGeom prst="line">
            <a:avLst/>
          </a:prstGeom>
          <a:ln w="28575">
            <a:solidFill>
              <a:srgbClr val="000000"/>
            </a:solidFill>
            <a:miter/>
          </a:ln>
        </p:spPr>
        <p:txBody>
          <a:bodyPr lIns="45718" tIns="45718" rIns="45718" bIns="45718"/>
          <a:lstStyle/>
          <a:p/>
        </p:txBody>
      </p:sp>
      <p:sp>
        <p:nvSpPr>
          <p:cNvPr id="206" name="文本框 10"/>
          <p:cNvSpPr txBox="1"/>
          <p:nvPr/>
        </p:nvSpPr>
        <p:spPr>
          <a:xfrm>
            <a:off x="1859915" y="5944759"/>
            <a:ext cx="10265411" cy="520700"/>
          </a:xfrm>
          <a:prstGeom prst="rect">
            <a:avLst/>
          </a:prstGeom>
          <a:ln w="12700">
            <a:miter lim="400000"/>
          </a:ln>
        </p:spPr>
        <p:txBody>
          <a:bodyPr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dirty="0"/>
              <a:t>他们安然无恙地出现了。</a:t>
            </a:r>
            <a:endParaRPr lang="zh-CN" altLang="en-US" dirty="0"/>
          </a:p>
        </p:txBody>
      </p:sp>
      <p:sp>
        <p:nvSpPr>
          <p:cNvPr id="207" name="直接连接符 11"/>
          <p:cNvSpPr/>
          <p:nvPr/>
        </p:nvSpPr>
        <p:spPr>
          <a:xfrm>
            <a:off x="181610" y="6772910"/>
            <a:ext cx="4802505" cy="21590"/>
          </a:xfrm>
          <a:prstGeom prst="line">
            <a:avLst/>
          </a:prstGeom>
          <a:ln w="28575">
            <a:solidFill>
              <a:srgbClr val="000000"/>
            </a:solidFill>
            <a:miter/>
          </a:ln>
        </p:spPr>
        <p:txBody>
          <a:bodyPr lIns="45718" tIns="45718" rIns="45718" bIns="45718"/>
          <a:lstStyle/>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blinds(horizontal)">
                                      <p:cBhvr>
                                        <p:cTn id="7" dur="500"/>
                                        <p:tgtEl>
                                          <p:spTgt spid="19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8">
                                            <p:txEl>
                                              <p:pRg st="2" end="2"/>
                                            </p:txEl>
                                          </p:spTgt>
                                        </p:tgtEl>
                                        <p:attrNameLst>
                                          <p:attrName>style.visibility</p:attrName>
                                        </p:attrNameLst>
                                      </p:cBhvr>
                                      <p:to>
                                        <p:strVal val="visible"/>
                                      </p:to>
                                    </p:set>
                                    <p:animEffect transition="in" filter="blinds(horizontal)">
                                      <p:cBhvr>
                                        <p:cTn id="10" dur="500"/>
                                        <p:tgtEl>
                                          <p:spTgt spid="19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indefinite" fill="hold"/>
                                        <p:tgtEl>
                                          <p:spTgt spid="200"/>
                                        </p:tgtEl>
                                        <p:attrNameLst>
                                          <p:attrName>style.visibility</p:attrName>
                                        </p:attrNameLst>
                                      </p:cBhvr>
                                      <p:to>
                                        <p:strVal val="visible"/>
                                      </p:to>
                                    </p:set>
                                    <p:animEffect transition="in" filter="blinds(horizontal)">
                                      <p:cBhvr>
                                        <p:cTn id="15" dur="500"/>
                                        <p:tgtEl>
                                          <p:spTgt spid="200"/>
                                        </p:tgtEl>
                                      </p:cBhvr>
                                    </p:animEffect>
                                  </p:childTnLst>
                                </p:cTn>
                              </p:par>
                              <p:par>
                                <p:cTn id="16" presetID="3" presetClass="entr" presetSubtype="10" fill="hold" grpId="0" nodeType="withEffect">
                                  <p:stCondLst>
                                    <p:cond delay="0"/>
                                  </p:stCondLst>
                                  <p:childTnLst>
                                    <p:set>
                                      <p:cBhvr>
                                        <p:cTn id="17" dur="indefinite" fill="hold"/>
                                        <p:tgtEl>
                                          <p:spTgt spid="204"/>
                                        </p:tgtEl>
                                        <p:attrNameLst>
                                          <p:attrName>style.visibility</p:attrName>
                                        </p:attrNameLst>
                                      </p:cBhvr>
                                      <p:to>
                                        <p:strVal val="visible"/>
                                      </p:to>
                                    </p:set>
                                    <p:animEffect transition="in" filter="blinds(horizontal)">
                                      <p:cBhvr>
                                        <p:cTn id="18" dur="500"/>
                                        <p:tgtEl>
                                          <p:spTgt spid="204"/>
                                        </p:tgtEl>
                                      </p:cBhvr>
                                    </p:animEffect>
                                  </p:childTnLst>
                                </p:cTn>
                              </p:par>
                              <p:par>
                                <p:cTn id="19" presetID="3" presetClass="entr" presetSubtype="10" fill="hold" grpId="0" nodeType="withEffect">
                                  <p:stCondLst>
                                    <p:cond delay="0"/>
                                  </p:stCondLst>
                                  <p:childTnLst>
                                    <p:set>
                                      <p:cBhvr>
                                        <p:cTn id="20" dur="indefinite" fill="hold"/>
                                        <p:tgtEl>
                                          <p:spTgt spid="205"/>
                                        </p:tgtEl>
                                        <p:attrNameLst>
                                          <p:attrName>style.visibility</p:attrName>
                                        </p:attrNameLst>
                                      </p:cBhvr>
                                      <p:to>
                                        <p:strVal val="visible"/>
                                      </p:to>
                                    </p:set>
                                    <p:animEffect transition="in" filter="blinds(horizontal)">
                                      <p:cBhvr>
                                        <p:cTn id="21" dur="500"/>
                                        <p:tgtEl>
                                          <p:spTgt spid="20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indefinite" fill="hold"/>
                                        <p:tgtEl>
                                          <p:spTgt spid="201"/>
                                        </p:tgtEl>
                                        <p:attrNameLst>
                                          <p:attrName>style.visibility</p:attrName>
                                        </p:attrNameLst>
                                      </p:cBhvr>
                                      <p:to>
                                        <p:strVal val="visible"/>
                                      </p:to>
                                    </p:set>
                                    <p:animEffect transition="in" filter="blinds(horizontal)">
                                      <p:cBhvr>
                                        <p:cTn id="26" dur="500"/>
                                        <p:tgtEl>
                                          <p:spTgt spid="20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xEl>
                                              <p:pRg st="7" end="7"/>
                                            </p:txEl>
                                          </p:spTgt>
                                        </p:tgtEl>
                                        <p:attrNameLst>
                                          <p:attrName>style.visibility</p:attrName>
                                        </p:attrNameLst>
                                      </p:cBhvr>
                                      <p:to>
                                        <p:strVal val="visible"/>
                                      </p:to>
                                    </p:set>
                                    <p:animEffect transition="in" filter="blinds(horizontal)">
                                      <p:cBhvr>
                                        <p:cTn id="31" dur="500"/>
                                        <p:tgtEl>
                                          <p:spTgt spid="198">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98">
                                            <p:txEl>
                                              <p:pRg st="8" end="8"/>
                                            </p:txEl>
                                          </p:spTgt>
                                        </p:tgtEl>
                                        <p:attrNameLst>
                                          <p:attrName>style.visibility</p:attrName>
                                        </p:attrNameLst>
                                      </p:cBhvr>
                                      <p:to>
                                        <p:strVal val="visible"/>
                                      </p:to>
                                    </p:set>
                                    <p:animEffect transition="in" filter="blinds(horizontal)">
                                      <p:cBhvr>
                                        <p:cTn id="34" dur="500"/>
                                        <p:tgtEl>
                                          <p:spTgt spid="19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indefinite" fill="hold"/>
                                        <p:tgtEl>
                                          <p:spTgt spid="206"/>
                                        </p:tgtEl>
                                        <p:attrNameLst>
                                          <p:attrName>style.visibility</p:attrName>
                                        </p:attrNameLst>
                                      </p:cBhvr>
                                      <p:to>
                                        <p:strVal val="visible"/>
                                      </p:to>
                                    </p:set>
                                    <p:animEffect transition="in" filter="blinds(horizontal)">
                                      <p:cBhvr>
                                        <p:cTn id="39" dur="500"/>
                                        <p:tgtEl>
                                          <p:spTgt spid="206"/>
                                        </p:tgtEl>
                                      </p:cBhvr>
                                    </p:animEffect>
                                  </p:childTnLst>
                                </p:cTn>
                              </p:par>
                              <p:par>
                                <p:cTn id="40" presetID="3" presetClass="entr" presetSubtype="10" fill="hold" grpId="0" nodeType="withEffect">
                                  <p:stCondLst>
                                    <p:cond delay="0"/>
                                  </p:stCondLst>
                                  <p:childTnLst>
                                    <p:set>
                                      <p:cBhvr>
                                        <p:cTn id="41" dur="indefinite" fill="hold"/>
                                        <p:tgtEl>
                                          <p:spTgt spid="202"/>
                                        </p:tgtEl>
                                        <p:attrNameLst>
                                          <p:attrName>style.visibility</p:attrName>
                                        </p:attrNameLst>
                                      </p:cBhvr>
                                      <p:to>
                                        <p:strVal val="visible"/>
                                      </p:to>
                                    </p:set>
                                    <p:animEffect transition="in" filter="blinds(horizontal)">
                                      <p:cBhvr>
                                        <p:cTn id="42" dur="500"/>
                                        <p:tgtEl>
                                          <p:spTgt spid="202"/>
                                        </p:tgtEl>
                                      </p:cBhvr>
                                    </p:animEffect>
                                  </p:childTnLst>
                                </p:cTn>
                              </p:par>
                              <p:par>
                                <p:cTn id="43" presetID="22" presetClass="entr" presetSubtype="4" fill="hold" grpId="0" nodeType="withEffect">
                                  <p:stCondLst>
                                    <p:cond delay="0"/>
                                  </p:stCondLst>
                                  <p:childTnLst>
                                    <p:set>
                                      <p:cBhvr>
                                        <p:cTn id="44" dur="indefinite" fill="hold"/>
                                        <p:tgtEl>
                                          <p:spTgt spid="207"/>
                                        </p:tgtEl>
                                        <p:attrNameLst>
                                          <p:attrName>style.visibility</p:attrName>
                                        </p:attrNameLst>
                                      </p:cBhvr>
                                      <p:to>
                                        <p:strVal val="visible"/>
                                      </p:to>
                                    </p:set>
                                    <p:animEffect transition="in" filter="wipe(down)">
                                      <p:cBhvr>
                                        <p:cTn id="45" dur="500"/>
                                        <p:tgtEl>
                                          <p:spTgt spid="2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indefinite" fill="hold"/>
                                        <p:tgtEl>
                                          <p:spTgt spid="203"/>
                                        </p:tgtEl>
                                        <p:attrNameLst>
                                          <p:attrName>style.visibility</p:attrName>
                                        </p:attrNameLst>
                                      </p:cBhvr>
                                      <p:to>
                                        <p:strVal val="visible"/>
                                      </p:to>
                                    </p:set>
                                    <p:animEffect transition="in" filter="blinds(horizontal)">
                                      <p:cBhvr>
                                        <p:cTn id="5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ldLvl="0" animBg="1" advAuto="0"/>
      <p:bldP spid="201" grpId="0" animBg="1" advAuto="0"/>
      <p:bldP spid="202" grpId="0" bldLvl="0" animBg="1" advAuto="0"/>
      <p:bldP spid="203" grpId="0" animBg="1" advAuto="0"/>
      <p:bldP spid="204" grpId="0" animBg="1" advAuto="0"/>
      <p:bldP spid="205" grpId="0" bldLvl="0" animBg="1" advAuto="0"/>
      <p:bldP spid="206" grpId="0" animBg="1" advAuto="0"/>
      <p:bldP spid="207" grpId="0" bldLvl="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4"/>
          <p:cNvGrpSpPr/>
          <p:nvPr/>
        </p:nvGrpSpPr>
        <p:grpSpPr>
          <a:xfrm>
            <a:off x="-19080" y="611"/>
            <a:ext cx="12214280" cy="6857406"/>
            <a:chOff x="-1" y="0"/>
            <a:chExt cx="12214278" cy="6857405"/>
          </a:xfrm>
        </p:grpSpPr>
        <p:pic>
          <p:nvPicPr>
            <p:cNvPr id="175" name="图片 101" descr="图片 101"/>
            <p:cNvPicPr>
              <a:picLocks noChangeAspect="1"/>
            </p:cNvPicPr>
            <p:nvPr/>
          </p:nvPicPr>
          <p:blipFill>
            <a:blip r:embed="rId1"/>
            <a:stretch>
              <a:fillRect/>
            </a:stretch>
          </p:blipFill>
          <p:spPr>
            <a:xfrm>
              <a:off x="501649" y="2"/>
              <a:ext cx="11228125" cy="6857403"/>
            </a:xfrm>
            <a:prstGeom prst="rect">
              <a:avLst/>
            </a:prstGeom>
            <a:ln w="12700" cap="flat">
              <a:noFill/>
              <a:miter lim="400000"/>
              <a:headEnd/>
              <a:tailEnd/>
            </a:ln>
            <a:effectLst/>
          </p:spPr>
        </p:pic>
        <p:sp>
          <p:nvSpPr>
            <p:cNvPr id="176" name="矩形 2"/>
            <p:cNvSpPr/>
            <p:nvPr/>
          </p:nvSpPr>
          <p:spPr>
            <a:xfrm>
              <a:off x="-2" y="-1"/>
              <a:ext cx="514368" cy="6857404"/>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Calibri" panose="020F0502020204030204"/>
                </a:defRPr>
              </a:pPr>
            </a:p>
          </p:txBody>
        </p:sp>
        <p:sp>
          <p:nvSpPr>
            <p:cNvPr id="177" name="矩形 3"/>
            <p:cNvSpPr/>
            <p:nvPr/>
          </p:nvSpPr>
          <p:spPr>
            <a:xfrm>
              <a:off x="11699910" y="-1"/>
              <a:ext cx="514368" cy="6857404"/>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Calibri" panose="020F0502020204030204"/>
                </a:defRPr>
              </a:pPr>
            </a:p>
          </p:txBody>
        </p:sp>
      </p:grpSp>
      <p:sp>
        <p:nvSpPr>
          <p:cNvPr id="179" name="文本框 1"/>
          <p:cNvSpPr txBox="1"/>
          <p:nvPr/>
        </p:nvSpPr>
        <p:spPr>
          <a:xfrm>
            <a:off x="3066415" y="4930775"/>
            <a:ext cx="6772910" cy="1936750"/>
          </a:xfrm>
          <a:prstGeom prst="rect">
            <a:avLst/>
          </a:prstGeom>
          <a:ln w="12700">
            <a:miter lim="400000"/>
          </a:ln>
        </p:spPr>
        <p:txBody>
          <a:bodyPr wrap="square"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Week</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Mar</a:t>
            </a:r>
            <a:r>
              <a:t> </a:t>
            </a:r>
            <a:r>
              <a:rPr lang="en-US"/>
              <a:t>26</a:t>
            </a:r>
            <a:r>
              <a:t>th</a:t>
            </a:r>
            <a:r>
              <a:rPr lang="en-US"/>
              <a:t>-Apr 1st</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724025" cy="521970"/>
          </a:xfrm>
          <a:prstGeom prst="rect">
            <a:avLst/>
          </a:prstGeom>
          <a:solidFill>
            <a:schemeClr val="accent6"/>
          </a:solidFill>
        </p:spPr>
        <p:txBody>
          <a:bodyPr wrap="square" rtlCol="0">
            <a:spAutoFit/>
          </a:bodyPr>
          <a:lstStyle/>
          <a:p>
            <a:r>
              <a:rPr kumimoji="1" lang="zh-CN" altLang="en-US" sz="2800" b="1" dirty="0">
                <a:solidFill>
                  <a:srgbClr val="FFFFFF"/>
                </a:solidFill>
                <a:latin typeface="微软雅黑" panose="020B0503020204020204" charset="-122"/>
                <a:ea typeface="微软雅黑" panose="020B0503020204020204" charset="-122"/>
                <a:sym typeface="+mn-ea"/>
              </a:rPr>
              <a:t>选</a:t>
            </a:r>
            <a:r>
              <a:rPr kumimoji="1" lang="zh-CN" altLang="en-US" sz="2800" b="1" dirty="0" smtClean="0">
                <a:solidFill>
                  <a:srgbClr val="FFFFFF"/>
                </a:solidFill>
                <a:latin typeface="微软雅黑" panose="020B0503020204020204" charset="-122"/>
                <a:ea typeface="微软雅黑" panose="020B0503020204020204" charset="-122"/>
                <a:sym typeface="+mn-ea"/>
              </a:rPr>
              <a:t>词填空</a:t>
            </a:r>
            <a:endParaRPr kumimoji="1" lang="zh-CN" altLang="en-US" sz="2800" b="1" dirty="0">
              <a:solidFill>
                <a:srgbClr val="FFFFFF"/>
              </a:solidFill>
              <a:latin typeface="微软雅黑" panose="020B0503020204020204" charset="-122"/>
              <a:ea typeface="微软雅黑" panose="020B0503020204020204" charset="-122"/>
              <a:sym typeface="+mn-ea"/>
            </a:endParaRPr>
          </a:p>
        </p:txBody>
      </p:sp>
      <p:sp>
        <p:nvSpPr>
          <p:cNvPr id="100" name="矩形 99"/>
          <p:cNvSpPr/>
          <p:nvPr/>
        </p:nvSpPr>
        <p:spPr>
          <a:xfrm>
            <a:off x="160655" y="908050"/>
            <a:ext cx="11870055" cy="5169535"/>
          </a:xfrm>
          <a:prstGeom prst="rect">
            <a:avLst/>
          </a:prstGeom>
          <a:ln w="34925" cmpd="sng">
            <a:solidFill>
              <a:schemeClr val="accent1">
                <a:shade val="50000"/>
              </a:schemeClr>
            </a:solidFill>
            <a:prstDash val="sysDash"/>
          </a:ln>
        </p:spPr>
        <p:txBody>
          <a:bodyPr wrap="square">
            <a:spAutoFit/>
          </a:bodyPr>
          <a:lstStyle/>
          <a:p>
            <a:pPr algn="just">
              <a:lnSpc>
                <a:spcPts val="4400"/>
              </a:lnSpc>
            </a:pPr>
            <a:r>
              <a:rPr lang="en-US" sz="2800" dirty="0" smtClean="0">
                <a:latin typeface="华文中宋" panose="02010600040101010101" charset="-122"/>
                <a:ea typeface="华文中宋" panose="02010600040101010101" charset="-122"/>
              </a:rPr>
              <a:t> </a:t>
            </a:r>
            <a:r>
              <a:rPr sz="2800" dirty="0" err="1" smtClean="0">
                <a:latin typeface="华文中宋" panose="02010600040101010101" charset="-122"/>
                <a:ea typeface="华文中宋" panose="02010600040101010101" charset="-122"/>
              </a:rPr>
              <a:t>用以下的适当形式完成句</a:t>
            </a:r>
            <a:r>
              <a:rPr lang="zh-CN" altLang="en-US" sz="2800" dirty="0" smtClean="0">
                <a:latin typeface="华文中宋" panose="02010600040101010101" charset="-122"/>
                <a:ea typeface="华文中宋" panose="02010600040101010101" charset="-122"/>
              </a:rPr>
              <a:t>子</a:t>
            </a:r>
            <a:r>
              <a:rPr lang="zh-CN" altLang="en-US" sz="2800" dirty="0">
                <a:latin typeface="华文中宋" panose="02010600040101010101" charset="-122"/>
                <a:ea typeface="华文中宋" panose="02010600040101010101" charset="-122"/>
              </a:rPr>
              <a:t>。</a:t>
            </a:r>
            <a:endParaRPr sz="2800" dirty="0">
              <a:latin typeface="华文中宋" panose="02010600040101010101" charset="-122"/>
              <a:ea typeface="华文中宋" panose="02010600040101010101" charset="-122"/>
            </a:endParaRPr>
          </a:p>
          <a:p>
            <a:pPr algn="just">
              <a:lnSpc>
                <a:spcPts val="4400"/>
              </a:lnSpc>
            </a:pPr>
            <a:endParaRPr sz="2800" dirty="0">
              <a:latin typeface="Times New Roman" panose="02020603050405020304" charset="0"/>
            </a:endParaRPr>
          </a:p>
          <a:p>
            <a:pPr algn="just">
              <a:lnSpc>
                <a:spcPts val="4400"/>
              </a:lnSpc>
            </a:pPr>
            <a:endParaRPr sz="2800" dirty="0">
              <a:latin typeface="Times New Roman" panose="02020603050405020304" charset="0"/>
            </a:endParaRPr>
          </a:p>
          <a:p>
            <a:pPr algn="just">
              <a:lnSpc>
                <a:spcPts val="4400"/>
              </a:lnSpc>
            </a:pPr>
            <a:r>
              <a:rPr sz="2800" dirty="0">
                <a:latin typeface="Times New Roman" panose="02020603050405020304" charset="0"/>
              </a:rPr>
              <a:t>1.</a:t>
            </a:r>
            <a:r>
              <a:rPr lang="en-US" sz="2800" dirty="0">
                <a:latin typeface="Times New Roman" panose="02020603050405020304" charset="0"/>
              </a:rPr>
              <a:t> </a:t>
            </a:r>
            <a:r>
              <a:rPr lang="en-US" sz="2800">
                <a:latin typeface="Times New Roman" panose="02020603050405020304" charset="0"/>
              </a:rPr>
              <a:t>They pay him around $2 million _______ </a:t>
            </a:r>
            <a:r>
              <a:rPr lang="en-US" sz="2800" smtClean="0">
                <a:latin typeface="Times New Roman" panose="02020603050405020304" charset="0"/>
              </a:rPr>
              <a:t>.</a:t>
            </a:r>
            <a:endParaRPr lang="en-US" sz="2800" dirty="0" smtClean="0">
              <a:latin typeface="Times New Roman" panose="02020603050405020304" charset="0"/>
            </a:endParaRPr>
          </a:p>
          <a:p>
            <a:pPr algn="just">
              <a:lnSpc>
                <a:spcPts val="4400"/>
              </a:lnSpc>
            </a:pPr>
            <a:r>
              <a:rPr sz="2800" dirty="0" smtClean="0">
                <a:latin typeface="Times New Roman" panose="02020603050405020304" charset="0"/>
              </a:rPr>
              <a:t>2</a:t>
            </a:r>
            <a:r>
              <a:rPr sz="2800" dirty="0">
                <a:latin typeface="Times New Roman" panose="02020603050405020304" charset="0"/>
              </a:rPr>
              <a:t>.</a:t>
            </a:r>
            <a:r>
              <a:rPr lang="en-US" sz="2800" dirty="0">
                <a:latin typeface="Times New Roman" panose="02020603050405020304" charset="0"/>
              </a:rPr>
              <a:t> We _________  the number of students per class to 10</a:t>
            </a:r>
            <a:r>
              <a:rPr lang="en-US" sz="2800" dirty="0" smtClean="0">
                <a:latin typeface="Times New Roman" panose="02020603050405020304" charset="0"/>
              </a:rPr>
              <a:t>.</a:t>
            </a:r>
            <a:endParaRPr lang="en-US" sz="2800" dirty="0" smtClean="0">
              <a:latin typeface="Times New Roman" panose="02020603050405020304" charset="0"/>
            </a:endParaRPr>
          </a:p>
          <a:p>
            <a:pPr algn="just">
              <a:lnSpc>
                <a:spcPts val="4400"/>
              </a:lnSpc>
            </a:pPr>
            <a:r>
              <a:rPr sz="2800" dirty="0" smtClean="0">
                <a:latin typeface="Times New Roman" panose="02020603050405020304" charset="0"/>
              </a:rPr>
              <a:t>3</a:t>
            </a:r>
            <a:r>
              <a:rPr sz="2800" dirty="0">
                <a:latin typeface="Times New Roman" panose="02020603050405020304" charset="0"/>
              </a:rPr>
              <a:t>.</a:t>
            </a:r>
            <a:r>
              <a:rPr lang="en-US" sz="2800" dirty="0">
                <a:latin typeface="Times New Roman" panose="02020603050405020304" charset="0"/>
              </a:rPr>
              <a:t> Ken agreed to ___________ me on a trip to Africa. </a:t>
            </a:r>
            <a:endParaRPr lang="en-US" sz="2800" dirty="0" smtClean="0">
              <a:latin typeface="Times New Roman" panose="02020603050405020304" charset="0"/>
            </a:endParaRPr>
          </a:p>
          <a:p>
            <a:pPr algn="just">
              <a:lnSpc>
                <a:spcPts val="4400"/>
              </a:lnSpc>
            </a:pPr>
            <a:r>
              <a:rPr sz="2800" dirty="0" smtClean="0">
                <a:latin typeface="Times New Roman" panose="02020603050405020304" charset="0"/>
              </a:rPr>
              <a:t>4</a:t>
            </a:r>
            <a:r>
              <a:rPr sz="2800" dirty="0">
                <a:latin typeface="Times New Roman" panose="02020603050405020304" charset="0"/>
              </a:rPr>
              <a:t>.</a:t>
            </a:r>
            <a:r>
              <a:rPr lang="en-US" sz="2800" dirty="0">
                <a:latin typeface="Times New Roman" panose="02020603050405020304" charset="0"/>
              </a:rPr>
              <a:t> Exposure to ultraviolet light is _________  linked to skin cancer</a:t>
            </a:r>
            <a:r>
              <a:rPr lang="en-US" sz="2800" dirty="0" smtClean="0">
                <a:latin typeface="Times New Roman" panose="02020603050405020304" charset="0"/>
              </a:rPr>
              <a:t>. </a:t>
            </a:r>
            <a:endParaRPr lang="en-US" sz="2800" dirty="0" smtClean="0">
              <a:latin typeface="Times New Roman" panose="02020603050405020304" charset="0"/>
            </a:endParaRPr>
          </a:p>
          <a:p>
            <a:pPr algn="just">
              <a:lnSpc>
                <a:spcPts val="4400"/>
              </a:lnSpc>
            </a:pPr>
            <a:r>
              <a:rPr sz="2800" dirty="0" smtClean="0">
                <a:latin typeface="Times New Roman" panose="02020603050405020304" charset="0"/>
              </a:rPr>
              <a:t>5</a:t>
            </a:r>
            <a:r>
              <a:rPr sz="2800" dirty="0">
                <a:latin typeface="Times New Roman" panose="02020603050405020304" charset="0"/>
              </a:rPr>
              <a:t>.</a:t>
            </a:r>
            <a:r>
              <a:rPr lang="en-US" sz="2800" dirty="0">
                <a:latin typeface="Times New Roman" panose="02020603050405020304" charset="0"/>
              </a:rPr>
              <a:t> The figures represent a general _________ in employment</a:t>
            </a:r>
            <a:r>
              <a:rPr lang="en-US" sz="2800" dirty="0" smtClean="0">
                <a:latin typeface="Times New Roman" panose="02020603050405020304" charset="0"/>
              </a:rPr>
              <a:t>. </a:t>
            </a:r>
            <a:endParaRPr sz="2800" dirty="0">
              <a:latin typeface="Times New Roman" panose="02020603050405020304" charset="0"/>
            </a:endParaRPr>
          </a:p>
          <a:p>
            <a:pPr algn="just">
              <a:lnSpc>
                <a:spcPts val="4400"/>
              </a:lnSpc>
            </a:pPr>
            <a:r>
              <a:rPr sz="2800" dirty="0">
                <a:latin typeface="Times New Roman" panose="02020603050405020304" charset="0"/>
              </a:rPr>
              <a:t>6.</a:t>
            </a:r>
            <a:r>
              <a:rPr lang="en-US" sz="2800" dirty="0">
                <a:latin typeface="Times New Roman" panose="02020603050405020304" charset="0"/>
              </a:rPr>
              <a:t> Anne was intelligent and __________  of passing her exams with ease. </a:t>
            </a:r>
            <a:endParaRPr sz="2800" dirty="0">
              <a:latin typeface="Times New Roman" panose="02020603050405020304" charset="0"/>
            </a:endParaRPr>
          </a:p>
        </p:txBody>
      </p:sp>
      <p:sp>
        <p:nvSpPr>
          <p:cNvPr id="5" name="文本框 4"/>
          <p:cNvSpPr txBox="1"/>
          <p:nvPr/>
        </p:nvSpPr>
        <p:spPr>
          <a:xfrm>
            <a:off x="1397479" y="1613263"/>
            <a:ext cx="9540815" cy="1056259"/>
          </a:xfrm>
          <a:prstGeom prst="roundRect">
            <a:avLst/>
          </a:prstGeom>
          <a:solidFill>
            <a:srgbClr val="0070C0"/>
          </a:solidFill>
        </p:spPr>
        <p:txBody>
          <a:bodyPr wrap="square" rtlCol="0" anchor="t">
            <a:spAutoFit/>
          </a:bodyPr>
          <a:lstStyle/>
          <a:p>
            <a:pPr algn="ctr"/>
            <a:r>
              <a:rPr kumimoji="1" lang="en-US" altLang="zh-CN" sz="2800" b="1" dirty="0">
                <a:solidFill>
                  <a:srgbClr val="FFFFFF"/>
                </a:solidFill>
                <a:sym typeface="+mn-ea"/>
              </a:rPr>
              <a:t>closely </a:t>
            </a:r>
            <a:r>
              <a:rPr kumimoji="1" lang="en-US" altLang="zh-CN" sz="2800" b="1" dirty="0" smtClean="0">
                <a:solidFill>
                  <a:srgbClr val="FFFFFF"/>
                </a:solidFill>
                <a:sym typeface="+mn-ea"/>
              </a:rPr>
              <a:t>               </a:t>
            </a:r>
            <a:r>
              <a:rPr kumimoji="1" lang="en-US" altLang="zh-CN" sz="2800" b="1" dirty="0">
                <a:solidFill>
                  <a:srgbClr val="FFFFFF"/>
                </a:solidFill>
                <a:sym typeface="+mn-ea"/>
              </a:rPr>
              <a:t>accompany             capable       </a:t>
            </a:r>
            <a:endParaRPr kumimoji="1" lang="en-US" altLang="zh-CN" sz="2800" b="1" dirty="0">
              <a:solidFill>
                <a:srgbClr val="FFFFFF"/>
              </a:solidFill>
              <a:sym typeface="+mn-ea"/>
            </a:endParaRPr>
          </a:p>
          <a:p>
            <a:pPr algn="ctr"/>
            <a:r>
              <a:rPr kumimoji="1" lang="en-US" altLang="zh-CN" sz="2800" b="1" dirty="0">
                <a:solidFill>
                  <a:srgbClr val="FFFFFF"/>
                </a:solidFill>
                <a:sym typeface="+mn-ea"/>
              </a:rPr>
              <a:t>restrict                net              </a:t>
            </a:r>
            <a:r>
              <a:rPr kumimoji="1" lang="en-US" altLang="zh-CN" sz="2800" b="1" dirty="0" smtClean="0">
                <a:solidFill>
                  <a:srgbClr val="FFFFFF"/>
                </a:solidFill>
                <a:sym typeface="+mn-ea"/>
              </a:rPr>
              <a:t>         </a:t>
            </a:r>
            <a:r>
              <a:rPr kumimoji="1" lang="en-US" altLang="zh-CN" sz="2800" b="1" dirty="0">
                <a:solidFill>
                  <a:srgbClr val="FFFFFF"/>
                </a:solidFill>
                <a:sym typeface="+mn-ea"/>
              </a:rPr>
              <a:t>    </a:t>
            </a:r>
            <a:r>
              <a:rPr kumimoji="1" lang="en-US" altLang="zh-CN" sz="2800" b="1" dirty="0" smtClean="0">
                <a:solidFill>
                  <a:srgbClr val="FFFFFF"/>
                </a:solidFill>
                <a:sym typeface="+mn-ea"/>
              </a:rPr>
              <a:t>decline</a:t>
            </a:r>
            <a:endParaRPr kumimoji="1" lang="en-US" altLang="zh-CN" sz="2800" b="1" dirty="0" smtClean="0">
              <a:solidFill>
                <a:srgbClr val="FFFFFF"/>
              </a:solidFill>
              <a:sym typeface="+mn-ea"/>
            </a:endParaRPr>
          </a:p>
        </p:txBody>
      </p:sp>
      <p:sp>
        <p:nvSpPr>
          <p:cNvPr id="7" name="文本框 6"/>
          <p:cNvSpPr txBox="1"/>
          <p:nvPr/>
        </p:nvSpPr>
        <p:spPr>
          <a:xfrm>
            <a:off x="5586090" y="2675082"/>
            <a:ext cx="2502193"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net</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1258076" y="3280424"/>
            <a:ext cx="2085054"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restricted</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2720975" y="3802380"/>
            <a:ext cx="2023745"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accompany </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5209138" y="4324393"/>
            <a:ext cx="2663010"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closely </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5301615" y="4932045"/>
            <a:ext cx="1452245"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decline</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342541" y="5457217"/>
            <a:ext cx="2513304"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 capable</a:t>
            </a:r>
            <a:endParaRPr lang="en-US" altLang="zh-CN" sz="28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文本框 8"/>
          <p:cNvSpPr txBox="1"/>
          <p:nvPr/>
        </p:nvSpPr>
        <p:spPr>
          <a:xfrm>
            <a:off x="1685290" y="0"/>
            <a:ext cx="9498965" cy="1043940"/>
          </a:xfrm>
          <a:prstGeom prst="rect">
            <a:avLst/>
          </a:prstGeom>
          <a:ln w="12700">
            <a:miter lim="400000"/>
          </a:ln>
        </p:spPr>
        <p:txBody>
          <a:bodyPr wrap="square" lIns="45718" tIns="45718" rIns="45718" bIns="45718">
            <a:spAutoFit/>
          </a:bodyPr>
          <a:lstStyle/>
          <a:p>
            <a:pPr algn="ctr">
              <a:defRPr sz="3200" b="1">
                <a:latin typeface="+mn-lt"/>
                <a:ea typeface="+mn-ea"/>
                <a:cs typeface="+mn-cs"/>
                <a:sym typeface="Calibri" panose="020F0502020204030204"/>
              </a:defRPr>
            </a:pPr>
            <a:r>
              <a:rPr lang="en-US" sz="3200" b="1" dirty="0">
                <a:latin typeface="Calibri" panose="020F0502020204030204"/>
                <a:ea typeface="+mn-ea"/>
                <a:cs typeface="Calibri" panose="020F0502020204030204"/>
                <a:sym typeface="Calibri" panose="020F0502020204030204"/>
              </a:rPr>
              <a:t>4</a:t>
            </a:r>
            <a:r>
              <a:rPr sz="3200" b="1" dirty="0">
                <a:latin typeface="Calibri" panose="020F0502020204030204"/>
                <a:ea typeface="+mn-ea"/>
                <a:cs typeface="Calibri" panose="020F0502020204030204"/>
                <a:sym typeface="Calibri" panose="020F0502020204030204"/>
              </a:rPr>
              <a:t>.</a:t>
            </a:r>
            <a:r>
              <a:rPr lang="en-US" sz="3200" b="1" dirty="0">
                <a:latin typeface="Calibri" panose="020F0502020204030204"/>
                <a:ea typeface="+mn-ea"/>
                <a:cs typeface="Calibri" panose="020F0502020204030204"/>
                <a:sym typeface="Calibri" panose="020F0502020204030204"/>
              </a:rPr>
              <a:t> The UK’s nuclear waste and the geological solution</a:t>
            </a:r>
            <a:r>
              <a:rPr lang="en-US" altLang="zh-CN" sz="3000" b="1" dirty="0">
                <a:solidFill>
                  <a:srgbClr val="ED7D31"/>
                </a:solidFill>
                <a:latin typeface="微软雅黑" panose="020B0503020204020204" charset="-122"/>
                <a:ea typeface="微软雅黑" panose="020B0503020204020204" charset="-122"/>
                <a:cs typeface="Calibri" panose="020F0502020204030204"/>
              </a:rPr>
              <a:t>  </a:t>
            </a:r>
            <a:r>
              <a:rPr lang="zh-CN" altLang="en-US" sz="3000" b="1" dirty="0">
                <a:solidFill>
                  <a:srgbClr val="ED7D31"/>
                </a:solidFill>
                <a:latin typeface="微软雅黑" panose="020B0503020204020204" charset="-122"/>
                <a:ea typeface="微软雅黑" panose="020B0503020204020204" charset="-122"/>
                <a:cs typeface="Calibri" panose="020F0502020204030204"/>
              </a:rPr>
              <a:t>英国的核废料及其解决方案</a:t>
            </a:r>
            <a:endParaRPr lang="zh-CN" altLang="en-US" sz="3000" b="1" dirty="0">
              <a:solidFill>
                <a:srgbClr val="ED7D31"/>
              </a:solidFill>
              <a:latin typeface="微软雅黑" panose="020B0503020204020204" charset="-122"/>
              <a:ea typeface="微软雅黑" panose="020B0503020204020204" charset="-122"/>
              <a:cs typeface="Calibri" panose="020F0502020204030204"/>
            </a:endParaRPr>
          </a:p>
        </p:txBody>
      </p:sp>
      <p:pic>
        <p:nvPicPr>
          <p:cNvPr id="6" name="图片 6"/>
          <p:cNvPicPr>
            <a:picLocks noChangeAspect="1"/>
          </p:cNvPicPr>
          <p:nvPr/>
        </p:nvPicPr>
        <p:blipFill>
          <a:blip r:embed="rId1"/>
          <a:stretch>
            <a:fillRect/>
          </a:stretch>
        </p:blipFill>
        <p:spPr>
          <a:xfrm>
            <a:off x="2481175" y="1043940"/>
            <a:ext cx="7229650" cy="4968000"/>
          </a:xfrm>
          <a:prstGeom prst="rect">
            <a:avLst/>
          </a:prstGeom>
          <a:noFill/>
          <a:ln>
            <a:noFill/>
          </a:ln>
        </p:spPr>
      </p:pic>
      <p:sp>
        <p:nvSpPr>
          <p:cNvPr id="100" name="文本框 99"/>
          <p:cNvSpPr txBox="1"/>
          <p:nvPr/>
        </p:nvSpPr>
        <p:spPr>
          <a:xfrm>
            <a:off x="264795" y="6117590"/>
            <a:ext cx="11778615" cy="645160"/>
          </a:xfrm>
          <a:prstGeom prst="rect">
            <a:avLst/>
          </a:prstGeom>
          <a:solidFill>
            <a:schemeClr val="bg1">
              <a:lumMod val="95000"/>
            </a:schemeClr>
          </a:solidFill>
          <a:ln w="9525">
            <a:noFill/>
          </a:ln>
        </p:spPr>
        <p:txBody>
          <a:bodyPr wrap="square">
            <a:spAutoFit/>
          </a:bodyPr>
          <a:p>
            <a:pPr algn="ctr"/>
            <a:r>
              <a:rPr lang="en-US">
                <a:latin typeface="Times New Roman" panose="02020603050405020304" charset="0"/>
                <a:ea typeface="宋体" panose="02010600030101010101" pitchFamily="2" charset="-122"/>
                <a:cs typeface="Times New Roman" panose="02020603050405020304" charset="0"/>
              </a:rPr>
              <a:t>The best way to deal with Britain’s radioactive waste is to bury it deep underground, says the government and scientific community. New Scientist asked a panel of experts to discuss the scientific, engineering and social challenges ahead.</a:t>
            </a:r>
            <a:endParaRPr lang="en-US" altLang="en-US">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文本框 16"/>
          <p:cNvSpPr txBox="1"/>
          <p:nvPr/>
        </p:nvSpPr>
        <p:spPr>
          <a:xfrm>
            <a:off x="0" y="0"/>
            <a:ext cx="159131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语篇填空</a:t>
            </a:r>
            <a:endParaRPr>
              <a:latin typeface="微软雅黑" panose="020B0503020204020204" charset="-122"/>
              <a:ea typeface="微软雅黑" panose="020B0503020204020204" charset="-122"/>
            </a:endParaRPr>
          </a:p>
        </p:txBody>
      </p:sp>
      <p:sp>
        <p:nvSpPr>
          <p:cNvPr id="185" name="文本框 2"/>
          <p:cNvSpPr txBox="1"/>
          <p:nvPr/>
        </p:nvSpPr>
        <p:spPr>
          <a:xfrm>
            <a:off x="108585" y="520700"/>
            <a:ext cx="12083415" cy="6368415"/>
          </a:xfrm>
          <a:prstGeom prst="rect">
            <a:avLst/>
          </a:prstGeom>
          <a:ln w="12700">
            <a:miter lim="400000"/>
          </a:ln>
        </p:spPr>
        <p:txBody>
          <a:bodyPr wrap="square" lIns="45718" tIns="45718" rIns="45718" bIns="45718">
            <a:spAutoFit/>
          </a:bodyPr>
          <a:lstStyle/>
          <a:p>
            <a:pPr eaLnBrk="1">
              <a:lnSpc>
                <a:spcPts val="2720"/>
              </a:lnSpc>
              <a:defRPr sz="2600">
                <a:latin typeface="Times New Roman" panose="02020603050405020304"/>
                <a:ea typeface="Times New Roman" panose="02020603050405020304"/>
                <a:cs typeface="Times New Roman" panose="02020603050405020304"/>
                <a:sym typeface="Times New Roman" panose="02020603050405020304"/>
              </a:defRPr>
            </a:pPr>
            <a:r>
              <a:rPr sz="2700" dirty="0">
                <a:latin typeface="Times New Roman" panose="02020603050405020304"/>
                <a:ea typeface="Times New Roman" panose="02020603050405020304"/>
                <a:cs typeface="Times New Roman" panose="02020603050405020304"/>
                <a:sym typeface="Times New Roman" panose="02020603050405020304"/>
              </a:rPr>
              <a:t>    </a:t>
            </a:r>
            <a:r>
              <a:rPr lang="en-US" sz="2700" dirty="0">
                <a:latin typeface="Times New Roman" panose="02020603050405020304"/>
                <a:ea typeface="Times New Roman" panose="02020603050405020304"/>
                <a:cs typeface="Times New Roman" panose="02020603050405020304"/>
                <a:sym typeface="Times New Roman" panose="02020603050405020304"/>
              </a:rPr>
              <a:t> </a:t>
            </a:r>
            <a:r>
              <a:rPr sz="1800" dirty="0">
                <a:latin typeface="Times New Roman" panose="02020603050405020304"/>
                <a:ea typeface="Times New Roman" panose="02020603050405020304"/>
                <a:cs typeface="Times New Roman" panose="02020603050405020304"/>
                <a:sym typeface="Times New Roman" panose="02020603050405020304"/>
              </a:rPr>
              <a:t> </a:t>
            </a:r>
            <a:r>
              <a:rPr lang="en-US" dirty="0">
                <a:sym typeface="Times New Roman" panose="02020603050405020304"/>
              </a:rPr>
              <a:t>The UK has produced radioactive waste ______ the dawn of the nuclear age some 70 years ago. The waste comes from nuclear power stations, medical and industrial ________ (facility) and the defence programme. Some of the _______ (high) activity waste will take tens of thousands of years to </a:t>
            </a:r>
            <a:r>
              <a:rPr lang="en-US" dirty="0" smtClean="0">
                <a:solidFill>
                  <a:srgbClr val="3333FF"/>
                </a:solidFill>
                <a:sym typeface="Times New Roman" panose="02020603050405020304"/>
              </a:rPr>
              <a:t>decay</a:t>
            </a:r>
            <a:r>
              <a:rPr lang="en-US" dirty="0">
                <a:sym typeface="Times New Roman" panose="02020603050405020304"/>
              </a:rPr>
              <a:t> and is currently stored above ground in around 20 secure facilities, _______ cost billions of pounds to maintain. Within the next 100 years, the total amount ___________ (expect) to fill a volume of almost 250,000 cubic metres. </a:t>
            </a:r>
            <a:endParaRPr lang="en-US" dirty="0">
              <a:sym typeface="Times New Roman" panose="02020603050405020304"/>
            </a:endParaRPr>
          </a:p>
          <a:p>
            <a:pPr eaLnBrk="1">
              <a:lnSpc>
                <a:spcPts val="272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sym typeface="Times New Roman" panose="02020603050405020304"/>
              </a:rPr>
              <a:t>       In the early 2000s, the UK government set out to find the solution and _______ (agree) on disposing of the material in a geological disposal facility (GDF). There is international </a:t>
            </a:r>
            <a:r>
              <a:rPr lang="en-US" dirty="0" smtClean="0">
                <a:solidFill>
                  <a:srgbClr val="3333FF"/>
                </a:solidFill>
                <a:sym typeface="Times New Roman" panose="02020603050405020304"/>
              </a:rPr>
              <a:t>consensus</a:t>
            </a:r>
            <a:r>
              <a:rPr lang="en-US" dirty="0">
                <a:sym typeface="Times New Roman" panose="02020603050405020304"/>
              </a:rPr>
              <a:t> here – other facilities have already been built in the US, and construction of another is underway in Finland. </a:t>
            </a:r>
            <a:endParaRPr lang="en-US" dirty="0">
              <a:sym typeface="Times New Roman" panose="02020603050405020304"/>
            </a:endParaRPr>
          </a:p>
          <a:p>
            <a:pPr eaLnBrk="1">
              <a:lnSpc>
                <a:spcPts val="272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sym typeface="Times New Roman" panose="02020603050405020304"/>
              </a:rPr>
              <a:t>      The facility would be designed to _________ (secure) lock away the waste, protecting future generations against any radiation hazard and ________ (free) them from the commitment to deal with it themselves. A key part of the plan is ________ (find) a community willing to host this facility and several in Cumbria and Lincolnshire are currently discussing the possibility. </a:t>
            </a:r>
            <a:endParaRPr lang="en-US" dirty="0" smtClean="0">
              <a:solidFill>
                <a:srgbClr val="3333FF"/>
              </a:solidFill>
              <a:sym typeface="Times New Roman" panose="02020603050405020304"/>
            </a:endParaRPr>
          </a:p>
          <a:p>
            <a:pPr eaLnBrk="1">
              <a:lnSpc>
                <a:spcPts val="272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sym typeface="Times New Roman" panose="02020603050405020304"/>
              </a:rPr>
              <a:t>      A key part of this process is building trust between nuclear operators and local people. Of course, there is always the potential _____  accidents. In 2014, a geological disposal facility in New Mexico in the US experienced a radiation leak.</a:t>
            </a:r>
            <a:endParaRPr lang="en-US" dirty="0">
              <a:sym typeface="Times New Roman" panose="02020603050405020304"/>
            </a:endParaRPr>
          </a:p>
        </p:txBody>
      </p:sp>
      <p:sp>
        <p:nvSpPr>
          <p:cNvPr id="186" name="文本框 4"/>
          <p:cNvSpPr txBox="1"/>
          <p:nvPr/>
        </p:nvSpPr>
        <p:spPr>
          <a:xfrm>
            <a:off x="1844675" y="31115"/>
            <a:ext cx="5836920" cy="459105"/>
          </a:xfrm>
          <a:prstGeom prst="rect">
            <a:avLst/>
          </a:prstGeom>
          <a:ln w="12700">
            <a:miter lim="400000"/>
          </a:ln>
        </p:spPr>
        <p:txBody>
          <a:bodyPr wrap="square" lIns="45718" tIns="45718" rIns="45718" bIns="45718">
            <a:spAutoFit/>
          </a:bodyPr>
          <a:lstStyle>
            <a:lvl1pPr>
              <a:defRPr sz="2400" b="1">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smtClean="0">
                <a:solidFill>
                  <a:srgbClr val="ED7D31"/>
                </a:solidFill>
              </a:rPr>
              <a:t>（《</a:t>
            </a:r>
            <a:r>
              <a:rPr lang="zh-CN" altLang="en-US" dirty="0">
                <a:solidFill>
                  <a:srgbClr val="ED7D31"/>
                </a:solidFill>
              </a:rPr>
              <a:t>新科学家</a:t>
            </a:r>
            <a:r>
              <a:rPr dirty="0" smtClean="0">
                <a:solidFill>
                  <a:srgbClr val="ED7D31"/>
                </a:solidFill>
              </a:rPr>
              <a:t>》</a:t>
            </a:r>
            <a:r>
              <a:rPr dirty="0">
                <a:solidFill>
                  <a:srgbClr val="ED7D31"/>
                </a:solidFill>
              </a:rPr>
              <a:t>2022</a:t>
            </a:r>
            <a:r>
              <a:rPr dirty="0" smtClean="0">
                <a:solidFill>
                  <a:srgbClr val="ED7D31"/>
                </a:solidFill>
              </a:rPr>
              <a:t>年</a:t>
            </a:r>
            <a:r>
              <a:rPr lang="en-US" dirty="0" smtClean="0">
                <a:solidFill>
                  <a:srgbClr val="ED7D31"/>
                </a:solidFill>
              </a:rPr>
              <a:t>3</a:t>
            </a:r>
            <a:r>
              <a:rPr dirty="0" smtClean="0">
                <a:solidFill>
                  <a:srgbClr val="ED7D31"/>
                </a:solidFill>
              </a:rPr>
              <a:t>月</a:t>
            </a:r>
            <a:r>
              <a:rPr lang="zh-CN" dirty="0" smtClean="0">
                <a:solidFill>
                  <a:srgbClr val="ED7D31"/>
                </a:solidFill>
              </a:rPr>
              <a:t>刊</a:t>
            </a:r>
            <a:r>
              <a:rPr dirty="0" smtClean="0">
                <a:solidFill>
                  <a:srgbClr val="ED7D31"/>
                </a:solidFill>
              </a:rPr>
              <a:t> </a:t>
            </a:r>
            <a:r>
              <a:rPr lang="en-US" dirty="0" smtClean="0">
                <a:solidFill>
                  <a:srgbClr val="ED7D31"/>
                </a:solidFill>
              </a:rPr>
              <a:t>16-17</a:t>
            </a:r>
            <a:r>
              <a:rPr lang="zh-CN" dirty="0" smtClean="0">
                <a:solidFill>
                  <a:srgbClr val="ED7D31"/>
                </a:solidFill>
              </a:rPr>
              <a:t>页</a:t>
            </a:r>
            <a:r>
              <a:rPr dirty="0" smtClean="0">
                <a:solidFill>
                  <a:srgbClr val="ED7D31"/>
                </a:solidFill>
              </a:rPr>
              <a:t>）</a:t>
            </a:r>
            <a:endParaRPr dirty="0">
              <a:solidFill>
                <a:srgbClr val="ED7D31"/>
              </a:solidFill>
            </a:endParaRPr>
          </a:p>
        </p:txBody>
      </p:sp>
      <p:sp>
        <p:nvSpPr>
          <p:cNvPr id="2" name="文本框 2"/>
          <p:cNvSpPr txBox="1"/>
          <p:nvPr/>
        </p:nvSpPr>
        <p:spPr>
          <a:xfrm>
            <a:off x="10798810" y="845185"/>
            <a:ext cx="132651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facilities</a:t>
            </a:r>
            <a:endParaRPr lang="en-US" sz="2800" dirty="0"/>
          </a:p>
        </p:txBody>
      </p:sp>
      <p:sp>
        <p:nvSpPr>
          <p:cNvPr id="3" name="文本框 3"/>
          <p:cNvSpPr txBox="1"/>
          <p:nvPr/>
        </p:nvSpPr>
        <p:spPr>
          <a:xfrm>
            <a:off x="2448560" y="2209800"/>
            <a:ext cx="185864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is expected</a:t>
            </a:r>
            <a:endParaRPr lang="en-US" sz="2800" dirty="0"/>
          </a:p>
        </p:txBody>
      </p:sp>
      <p:sp>
        <p:nvSpPr>
          <p:cNvPr id="4" name="文本框 4"/>
          <p:cNvSpPr txBox="1"/>
          <p:nvPr/>
        </p:nvSpPr>
        <p:spPr>
          <a:xfrm>
            <a:off x="7054215" y="4273550"/>
            <a:ext cx="118173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freeing</a:t>
            </a:r>
            <a:r>
              <a:rPr lang="en-US" sz="2800" dirty="0" smtClean="0">
                <a:sym typeface="+mn-ea"/>
              </a:rPr>
              <a:t> </a:t>
            </a:r>
            <a:endParaRPr sz="2800" dirty="0">
              <a:sym typeface="+mn-ea"/>
            </a:endParaRPr>
          </a:p>
        </p:txBody>
      </p:sp>
      <p:sp>
        <p:nvSpPr>
          <p:cNvPr id="5" name="文本框 5"/>
          <p:cNvSpPr txBox="1"/>
          <p:nvPr/>
        </p:nvSpPr>
        <p:spPr>
          <a:xfrm>
            <a:off x="10134600" y="2532380"/>
            <a:ext cx="120078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agreed</a:t>
            </a:r>
            <a:endParaRPr sz="2800" dirty="0">
              <a:sym typeface="+mn-ea"/>
            </a:endParaRPr>
          </a:p>
        </p:txBody>
      </p:sp>
      <p:sp>
        <p:nvSpPr>
          <p:cNvPr id="6" name="文本框 6"/>
          <p:cNvSpPr txBox="1"/>
          <p:nvPr/>
        </p:nvSpPr>
        <p:spPr>
          <a:xfrm>
            <a:off x="5269230" y="3928745"/>
            <a:ext cx="165417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securely</a:t>
            </a:r>
            <a:endParaRPr lang="en-US" sz="2800" dirty="0">
              <a:sym typeface="+mn-ea"/>
            </a:endParaRPr>
          </a:p>
        </p:txBody>
      </p:sp>
      <p:sp>
        <p:nvSpPr>
          <p:cNvPr id="7" name="文本框 7"/>
          <p:cNvSpPr txBox="1"/>
          <p:nvPr/>
        </p:nvSpPr>
        <p:spPr>
          <a:xfrm>
            <a:off x="8877300" y="4632325"/>
            <a:ext cx="125730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to find</a:t>
            </a:r>
            <a:endParaRPr lang="en-US" sz="2800" dirty="0"/>
          </a:p>
        </p:txBody>
      </p:sp>
      <p:sp>
        <p:nvSpPr>
          <p:cNvPr id="8" name="文本框 8"/>
          <p:cNvSpPr txBox="1"/>
          <p:nvPr/>
        </p:nvSpPr>
        <p:spPr>
          <a:xfrm>
            <a:off x="6981190" y="1162050"/>
            <a:ext cx="204851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higher</a:t>
            </a:r>
            <a:endParaRPr sz="2800" dirty="0">
              <a:sym typeface="+mn-ea"/>
            </a:endParaRPr>
          </a:p>
        </p:txBody>
      </p:sp>
      <p:sp>
        <p:nvSpPr>
          <p:cNvPr id="9" name="文本框 9"/>
          <p:cNvSpPr txBox="1"/>
          <p:nvPr/>
        </p:nvSpPr>
        <p:spPr>
          <a:xfrm>
            <a:off x="6109970" y="490220"/>
            <a:ext cx="94424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since</a:t>
            </a:r>
            <a:endParaRPr sz="2800" dirty="0">
              <a:sym typeface="+mn-ea"/>
            </a:endParaRPr>
          </a:p>
        </p:txBody>
      </p:sp>
      <p:sp>
        <p:nvSpPr>
          <p:cNvPr id="10" name="文本框 10"/>
          <p:cNvSpPr txBox="1"/>
          <p:nvPr/>
        </p:nvSpPr>
        <p:spPr>
          <a:xfrm>
            <a:off x="2448560" y="1837690"/>
            <a:ext cx="99250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which</a:t>
            </a:r>
            <a:endParaRPr sz="2800" dirty="0">
              <a:sym typeface="+mn-ea"/>
            </a:endParaRPr>
          </a:p>
        </p:txBody>
      </p:sp>
      <p:sp>
        <p:nvSpPr>
          <p:cNvPr id="13" name="文本框 12"/>
          <p:cNvSpPr txBox="1"/>
          <p:nvPr/>
        </p:nvSpPr>
        <p:spPr>
          <a:xfrm>
            <a:off x="5527040" y="5996305"/>
            <a:ext cx="582930" cy="520700"/>
          </a:xfrm>
          <a:prstGeom prst="rect">
            <a:avLst/>
          </a:prstGeom>
          <a:ln w="12700">
            <a:miter lim="400000"/>
          </a:ln>
        </p:spPr>
        <p:txBody>
          <a:bodyPr rot="0" vert="horz" wrap="square" lIns="45718" tIns="45718" rIns="45718" bIns="45718" numCol="1" spcCol="0" rtlCol="0" anchor="t" forceAA="0">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lvl="0" algn="l"/>
            <a:r>
              <a:rPr lang="en-US" sz="2800" dirty="0">
                <a:sym typeface="Times New Roman" panose="02020603050405020304"/>
              </a:rPr>
              <a:t>for</a:t>
            </a:r>
            <a:endParaRPr lang="en-US" sz="2800" dirty="0">
              <a:sym typeface="Times New Roman" panose="02020603050405020304"/>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indefinite" fill="hold"/>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indefinite" fill="hold"/>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indefinite" fill="hold"/>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indefinite" fill="hold"/>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indefinite" fill="hold"/>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indefinite" fill="hold"/>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indefinite" fill="hold"/>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indefinite" fill="hold"/>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indefinite" fill="hold"/>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文本框 3"/>
          <p:cNvSpPr txBox="1"/>
          <p:nvPr/>
        </p:nvSpPr>
        <p:spPr>
          <a:xfrm>
            <a:off x="90055" y="702161"/>
            <a:ext cx="12238319" cy="4824730"/>
          </a:xfrm>
          <a:prstGeom prst="rect">
            <a:avLst/>
          </a:prstGeom>
          <a:ln w="12700">
            <a:miter lim="400000"/>
          </a:ln>
        </p:spPr>
        <p:txBody>
          <a:bodyPr lIns="45718" tIns="45718" rIns="45718" bIns="45718">
            <a:spAutoFit/>
          </a:bodyPr>
          <a:lstStyle/>
          <a:p>
            <a:pPr>
              <a:lnSpc>
                <a:spcPct val="90000"/>
              </a:lnSpc>
              <a:spcBef>
                <a:spcPts val="1000"/>
              </a:spcBef>
              <a:defRPr sz="2800">
                <a:latin typeface="Times New Roman" panose="02020603050405020304"/>
                <a:ea typeface="Times New Roman" panose="02020603050405020304"/>
                <a:cs typeface="Times New Roman" panose="02020603050405020304"/>
                <a:sym typeface="Times New Roman" panose="02020603050405020304"/>
              </a:defRPr>
            </a:pPr>
            <a:r>
              <a:rPr sz="2800" dirty="0">
                <a:latin typeface="Times New Roman" panose="02020603050405020304"/>
                <a:ea typeface="Times New Roman" panose="02020603050405020304"/>
                <a:cs typeface="Times New Roman" panose="02020603050405020304"/>
                <a:sym typeface="Times New Roman" panose="02020603050405020304"/>
              </a:rPr>
              <a:t>1. </a:t>
            </a:r>
            <a:r>
              <a:rPr lang="en-US" dirty="0" smtClean="0">
                <a:solidFill>
                  <a:srgbClr val="3333FF"/>
                </a:solidFill>
                <a:sym typeface="Times New Roman" panose="02020603050405020304"/>
              </a:rPr>
              <a:t>decay</a:t>
            </a:r>
            <a:r>
              <a:rPr sz="2800" dirty="0">
                <a:latin typeface="Times New Roman" panose="02020603050405020304"/>
                <a:ea typeface="Times New Roman" panose="02020603050405020304"/>
                <a:cs typeface="Times New Roman" panose="02020603050405020304"/>
                <a:sym typeface="Times New Roman" panose="02020603050405020304"/>
              </a:rPr>
              <a:t>:</a:t>
            </a: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a:latin typeface="Times New Roman" panose="02020603050405020304"/>
                <a:ea typeface="Times New Roman" panose="02020603050405020304"/>
                <a:cs typeface="Times New Roman" panose="02020603050405020304"/>
                <a:sym typeface="Times New Roman" panose="02020603050405020304"/>
              </a:rPr>
              <a:t>to be destroyed gradually by natural processes</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（使）腐烂，腐朽</a:t>
            </a:r>
            <a:endParaRPr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The unoccupied house started to decay.</a:t>
            </a:r>
            <a:endParaRPr sz="28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sz="2800" dirty="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无人居住的房子开始衰败。 </a:t>
            </a: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r>
              <a:rPr sz="3200" dirty="0">
                <a:latin typeface="Times New Roman" panose="02020603050405020304"/>
                <a:ea typeface="Times New Roman" panose="02020603050405020304"/>
                <a:cs typeface="Times New Roman" panose="02020603050405020304"/>
                <a:sym typeface="Times New Roman" panose="02020603050405020304"/>
              </a:rPr>
              <a:t>2. </a:t>
            </a:r>
            <a:r>
              <a:rPr lang="en-US" sz="2800" dirty="0" smtClean="0">
                <a:solidFill>
                  <a:srgbClr val="3333FF"/>
                </a:solidFill>
                <a:sym typeface="Times New Roman" panose="02020603050405020304"/>
              </a:rPr>
              <a:t>consensus</a:t>
            </a:r>
            <a:r>
              <a:rPr sz="3000" dirty="0" smtClean="0">
                <a:latin typeface="Times New Roman" panose="02020603050405020304"/>
                <a:ea typeface="Times New Roman" panose="02020603050405020304"/>
                <a:cs typeface="Times New Roman" panose="02020603050405020304"/>
                <a:sym typeface="Times New Roman" panose="02020603050405020304"/>
              </a:rPr>
              <a:t>: </a:t>
            </a:r>
            <a:r>
              <a:rPr lang="en-US" sz="2800" dirty="0">
                <a:latin typeface="Times New Roman" panose="02020603050405020304"/>
                <a:ea typeface="Times New Roman" panose="02020603050405020304"/>
                <a:cs typeface="Times New Roman" panose="02020603050405020304"/>
                <a:sym typeface="Times New Roman" panose="02020603050405020304"/>
              </a:rPr>
              <a:t>an opinion that all members of a group agree with </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rPr>
              <a:t>一致意见；共识</a:t>
            </a:r>
            <a:endPar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There seems to be a consensus that the plan should be rejected</a:t>
            </a:r>
            <a:r>
              <a:rPr lang="en-US" sz="2800" dirty="0" smtClean="0">
                <a:latin typeface="Times New Roman" panose="02020603050405020304"/>
                <a:ea typeface="Times New Roman" panose="02020603050405020304"/>
                <a:cs typeface="Times New Roman" panose="02020603050405020304"/>
                <a:sym typeface="Times New Roman" panose="02020603050405020304"/>
              </a:rPr>
              <a:t>.</a:t>
            </a:r>
            <a:endParaRPr lang="en-US"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rPr>
              <a:t>看来人们一致同意放弃这一计划。</a:t>
            </a:r>
            <a:endPar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endParaRPr>
          </a:p>
        </p:txBody>
      </p:sp>
      <p:sp>
        <p:nvSpPr>
          <p:cNvPr id="199" name="文本框 16"/>
          <p:cNvSpPr txBox="1"/>
          <p:nvPr/>
        </p:nvSpPr>
        <p:spPr>
          <a:xfrm>
            <a:off x="0" y="0"/>
            <a:ext cx="161544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词汇讲解</a:t>
            </a:r>
            <a:endParaRPr lang="en-US">
              <a:latin typeface="微软雅黑" panose="020B0503020204020204" charset="-122"/>
              <a:ea typeface="微软雅黑" panose="020B0503020204020204" charset="-122"/>
            </a:endParaRPr>
          </a:p>
        </p:txBody>
      </p:sp>
      <p:sp>
        <p:nvSpPr>
          <p:cNvPr id="200" name="文本框 1"/>
          <p:cNvSpPr txBox="1"/>
          <p:nvPr/>
        </p:nvSpPr>
        <p:spPr>
          <a:xfrm>
            <a:off x="166849" y="2332381"/>
            <a:ext cx="1628670"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1" name="文本框 2"/>
          <p:cNvSpPr txBox="1"/>
          <p:nvPr/>
        </p:nvSpPr>
        <p:spPr>
          <a:xfrm>
            <a:off x="183511" y="2787081"/>
            <a:ext cx="12226143" cy="551815"/>
          </a:xfrm>
          <a:prstGeom prst="rect">
            <a:avLst/>
          </a:prstGeom>
          <a:ln w="12700">
            <a:miter lim="400000"/>
          </a:ln>
        </p:spPr>
        <p:txBody>
          <a:bodyPr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dirty="0">
                <a:sym typeface="Times New Roman" panose="02020603050405020304"/>
              </a:rPr>
              <a:t>The bodies buried in the fine ash slowly decayed</a:t>
            </a:r>
            <a:r>
              <a:rPr dirty="0" smtClean="0"/>
              <a:t>.</a:t>
            </a:r>
            <a:endParaRPr dirty="0"/>
          </a:p>
        </p:txBody>
      </p:sp>
      <p:sp>
        <p:nvSpPr>
          <p:cNvPr id="202" name="文本框 4"/>
          <p:cNvSpPr txBox="1"/>
          <p:nvPr/>
        </p:nvSpPr>
        <p:spPr>
          <a:xfrm>
            <a:off x="183511" y="5537123"/>
            <a:ext cx="1626873"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3" name="文本框 5"/>
          <p:cNvSpPr txBox="1"/>
          <p:nvPr/>
        </p:nvSpPr>
        <p:spPr>
          <a:xfrm>
            <a:off x="59837" y="6010275"/>
            <a:ext cx="11977370" cy="520700"/>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sz="2800" dirty="0" smtClean="0"/>
              <a:t> </a:t>
            </a:r>
            <a:r>
              <a:rPr lang="en-US" sz="2800" dirty="0"/>
              <a:t>There is a growing consensus of opinion on this issue. </a:t>
            </a:r>
            <a:endParaRPr lang="en-US" sz="2800" dirty="0"/>
          </a:p>
        </p:txBody>
      </p:sp>
      <p:sp>
        <p:nvSpPr>
          <p:cNvPr id="204" name="文本框 7"/>
          <p:cNvSpPr txBox="1"/>
          <p:nvPr/>
        </p:nvSpPr>
        <p:spPr>
          <a:xfrm>
            <a:off x="1859280" y="2329815"/>
            <a:ext cx="6176645" cy="476885"/>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lang="zh-CN" altLang="en-US" dirty="0">
                <a:sym typeface="华文中宋" panose="02010600040101010101" charset="-122"/>
              </a:rPr>
              <a:t>埋在细灰里的尸体慢慢腐烂了。</a:t>
            </a:r>
            <a:r>
              <a:rPr lang="zh-CN" altLang="en-US" dirty="0"/>
              <a:t> </a:t>
            </a:r>
            <a:endParaRPr dirty="0"/>
          </a:p>
        </p:txBody>
      </p:sp>
      <p:sp>
        <p:nvSpPr>
          <p:cNvPr id="205" name="直接连接符 8"/>
          <p:cNvSpPr/>
          <p:nvPr/>
        </p:nvSpPr>
        <p:spPr>
          <a:xfrm>
            <a:off x="215900" y="3251835"/>
            <a:ext cx="7542530" cy="24130"/>
          </a:xfrm>
          <a:prstGeom prst="line">
            <a:avLst/>
          </a:prstGeom>
          <a:ln w="28575">
            <a:solidFill>
              <a:srgbClr val="000000"/>
            </a:solidFill>
            <a:miter/>
          </a:ln>
        </p:spPr>
        <p:txBody>
          <a:bodyPr lIns="45718" tIns="45718" rIns="45718" bIns="45718"/>
          <a:lstStyle/>
          <a:p/>
        </p:txBody>
      </p:sp>
      <p:sp>
        <p:nvSpPr>
          <p:cNvPr id="206" name="文本框 10"/>
          <p:cNvSpPr txBox="1"/>
          <p:nvPr/>
        </p:nvSpPr>
        <p:spPr>
          <a:xfrm>
            <a:off x="1859915" y="5552329"/>
            <a:ext cx="10265411" cy="520700"/>
          </a:xfrm>
          <a:prstGeom prst="rect">
            <a:avLst/>
          </a:prstGeom>
          <a:ln w="12700">
            <a:miter lim="400000"/>
          </a:ln>
        </p:spPr>
        <p:txBody>
          <a:bodyPr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dirty="0"/>
              <a:t>对这个问题的看法日趋一致。</a:t>
            </a:r>
            <a:endParaRPr lang="zh-CN" altLang="en-US" dirty="0"/>
          </a:p>
        </p:txBody>
      </p:sp>
      <p:sp>
        <p:nvSpPr>
          <p:cNvPr id="207" name="直接连接符 11"/>
          <p:cNvSpPr/>
          <p:nvPr/>
        </p:nvSpPr>
        <p:spPr>
          <a:xfrm>
            <a:off x="167005" y="6518910"/>
            <a:ext cx="7868920" cy="12065"/>
          </a:xfrm>
          <a:prstGeom prst="line">
            <a:avLst/>
          </a:prstGeom>
          <a:ln w="28575">
            <a:solidFill>
              <a:srgbClr val="000000"/>
            </a:solidFill>
            <a:miter/>
          </a:ln>
        </p:spPr>
        <p:txBody>
          <a:bodyPr lIns="45718" tIns="45718" rIns="45718" bIns="45718"/>
          <a:lstStyle/>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blinds(horizontal)">
                                      <p:cBhvr>
                                        <p:cTn id="7" dur="500"/>
                                        <p:tgtEl>
                                          <p:spTgt spid="19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8">
                                            <p:txEl>
                                              <p:pRg st="2" end="2"/>
                                            </p:txEl>
                                          </p:spTgt>
                                        </p:tgtEl>
                                        <p:attrNameLst>
                                          <p:attrName>style.visibility</p:attrName>
                                        </p:attrNameLst>
                                      </p:cBhvr>
                                      <p:to>
                                        <p:strVal val="visible"/>
                                      </p:to>
                                    </p:set>
                                    <p:animEffect transition="in" filter="blinds(horizontal)">
                                      <p:cBhvr>
                                        <p:cTn id="10" dur="500"/>
                                        <p:tgtEl>
                                          <p:spTgt spid="19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indefinite" fill="hold"/>
                                        <p:tgtEl>
                                          <p:spTgt spid="200"/>
                                        </p:tgtEl>
                                        <p:attrNameLst>
                                          <p:attrName>style.visibility</p:attrName>
                                        </p:attrNameLst>
                                      </p:cBhvr>
                                      <p:to>
                                        <p:strVal val="visible"/>
                                      </p:to>
                                    </p:set>
                                    <p:animEffect transition="in" filter="blinds(horizontal)">
                                      <p:cBhvr>
                                        <p:cTn id="15" dur="500"/>
                                        <p:tgtEl>
                                          <p:spTgt spid="200"/>
                                        </p:tgtEl>
                                      </p:cBhvr>
                                    </p:animEffect>
                                  </p:childTnLst>
                                </p:cTn>
                              </p:par>
                              <p:par>
                                <p:cTn id="16" presetID="3" presetClass="entr" presetSubtype="10" fill="hold" grpId="0" nodeType="withEffect">
                                  <p:stCondLst>
                                    <p:cond delay="0"/>
                                  </p:stCondLst>
                                  <p:childTnLst>
                                    <p:set>
                                      <p:cBhvr>
                                        <p:cTn id="17" dur="indefinite" fill="hold"/>
                                        <p:tgtEl>
                                          <p:spTgt spid="204"/>
                                        </p:tgtEl>
                                        <p:attrNameLst>
                                          <p:attrName>style.visibility</p:attrName>
                                        </p:attrNameLst>
                                      </p:cBhvr>
                                      <p:to>
                                        <p:strVal val="visible"/>
                                      </p:to>
                                    </p:set>
                                    <p:animEffect transition="in" filter="blinds(horizontal)">
                                      <p:cBhvr>
                                        <p:cTn id="18" dur="500"/>
                                        <p:tgtEl>
                                          <p:spTgt spid="204"/>
                                        </p:tgtEl>
                                      </p:cBhvr>
                                    </p:animEffect>
                                  </p:childTnLst>
                                </p:cTn>
                              </p:par>
                              <p:par>
                                <p:cTn id="19" presetID="3" presetClass="entr" presetSubtype="10" fill="hold" grpId="0" nodeType="withEffect">
                                  <p:stCondLst>
                                    <p:cond delay="0"/>
                                  </p:stCondLst>
                                  <p:childTnLst>
                                    <p:set>
                                      <p:cBhvr>
                                        <p:cTn id="20" dur="indefinite" fill="hold"/>
                                        <p:tgtEl>
                                          <p:spTgt spid="205"/>
                                        </p:tgtEl>
                                        <p:attrNameLst>
                                          <p:attrName>style.visibility</p:attrName>
                                        </p:attrNameLst>
                                      </p:cBhvr>
                                      <p:to>
                                        <p:strVal val="visible"/>
                                      </p:to>
                                    </p:set>
                                    <p:animEffect transition="in" filter="blinds(horizontal)">
                                      <p:cBhvr>
                                        <p:cTn id="21" dur="500"/>
                                        <p:tgtEl>
                                          <p:spTgt spid="20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indefinite" fill="hold"/>
                                        <p:tgtEl>
                                          <p:spTgt spid="201"/>
                                        </p:tgtEl>
                                        <p:attrNameLst>
                                          <p:attrName>style.visibility</p:attrName>
                                        </p:attrNameLst>
                                      </p:cBhvr>
                                      <p:to>
                                        <p:strVal val="visible"/>
                                      </p:to>
                                    </p:set>
                                    <p:animEffect transition="in" filter="blinds(horizontal)">
                                      <p:cBhvr>
                                        <p:cTn id="26" dur="500"/>
                                        <p:tgtEl>
                                          <p:spTgt spid="20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xEl>
                                              <p:pRg st="7" end="7"/>
                                            </p:txEl>
                                          </p:spTgt>
                                        </p:tgtEl>
                                        <p:attrNameLst>
                                          <p:attrName>style.visibility</p:attrName>
                                        </p:attrNameLst>
                                      </p:cBhvr>
                                      <p:to>
                                        <p:strVal val="visible"/>
                                      </p:to>
                                    </p:set>
                                    <p:animEffect transition="in" filter="blinds(horizontal)">
                                      <p:cBhvr>
                                        <p:cTn id="31" dur="500"/>
                                        <p:tgtEl>
                                          <p:spTgt spid="198">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98">
                                            <p:txEl>
                                              <p:pRg st="8" end="8"/>
                                            </p:txEl>
                                          </p:spTgt>
                                        </p:tgtEl>
                                        <p:attrNameLst>
                                          <p:attrName>style.visibility</p:attrName>
                                        </p:attrNameLst>
                                      </p:cBhvr>
                                      <p:to>
                                        <p:strVal val="visible"/>
                                      </p:to>
                                    </p:set>
                                    <p:animEffect transition="in" filter="blinds(horizontal)">
                                      <p:cBhvr>
                                        <p:cTn id="34" dur="500"/>
                                        <p:tgtEl>
                                          <p:spTgt spid="19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indefinite" fill="hold"/>
                                        <p:tgtEl>
                                          <p:spTgt spid="206"/>
                                        </p:tgtEl>
                                        <p:attrNameLst>
                                          <p:attrName>style.visibility</p:attrName>
                                        </p:attrNameLst>
                                      </p:cBhvr>
                                      <p:to>
                                        <p:strVal val="visible"/>
                                      </p:to>
                                    </p:set>
                                    <p:animEffect transition="in" filter="blinds(horizontal)">
                                      <p:cBhvr>
                                        <p:cTn id="39" dur="500"/>
                                        <p:tgtEl>
                                          <p:spTgt spid="206"/>
                                        </p:tgtEl>
                                      </p:cBhvr>
                                    </p:animEffect>
                                  </p:childTnLst>
                                </p:cTn>
                              </p:par>
                              <p:par>
                                <p:cTn id="40" presetID="3" presetClass="entr" presetSubtype="10" fill="hold" grpId="0" nodeType="withEffect">
                                  <p:stCondLst>
                                    <p:cond delay="0"/>
                                  </p:stCondLst>
                                  <p:childTnLst>
                                    <p:set>
                                      <p:cBhvr>
                                        <p:cTn id="41" dur="indefinite" fill="hold"/>
                                        <p:tgtEl>
                                          <p:spTgt spid="202"/>
                                        </p:tgtEl>
                                        <p:attrNameLst>
                                          <p:attrName>style.visibility</p:attrName>
                                        </p:attrNameLst>
                                      </p:cBhvr>
                                      <p:to>
                                        <p:strVal val="visible"/>
                                      </p:to>
                                    </p:set>
                                    <p:animEffect transition="in" filter="blinds(horizontal)">
                                      <p:cBhvr>
                                        <p:cTn id="42" dur="500"/>
                                        <p:tgtEl>
                                          <p:spTgt spid="202"/>
                                        </p:tgtEl>
                                      </p:cBhvr>
                                    </p:animEffect>
                                  </p:childTnLst>
                                </p:cTn>
                              </p:par>
                              <p:par>
                                <p:cTn id="43" presetID="22" presetClass="entr" presetSubtype="4" fill="hold" grpId="0" nodeType="withEffect">
                                  <p:stCondLst>
                                    <p:cond delay="0"/>
                                  </p:stCondLst>
                                  <p:childTnLst>
                                    <p:set>
                                      <p:cBhvr>
                                        <p:cTn id="44" dur="indefinite" fill="hold"/>
                                        <p:tgtEl>
                                          <p:spTgt spid="207"/>
                                        </p:tgtEl>
                                        <p:attrNameLst>
                                          <p:attrName>style.visibility</p:attrName>
                                        </p:attrNameLst>
                                      </p:cBhvr>
                                      <p:to>
                                        <p:strVal val="visible"/>
                                      </p:to>
                                    </p:set>
                                    <p:animEffect transition="in" filter="wipe(down)">
                                      <p:cBhvr>
                                        <p:cTn id="45" dur="500"/>
                                        <p:tgtEl>
                                          <p:spTgt spid="2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indefinite" fill="hold"/>
                                        <p:tgtEl>
                                          <p:spTgt spid="203"/>
                                        </p:tgtEl>
                                        <p:attrNameLst>
                                          <p:attrName>style.visibility</p:attrName>
                                        </p:attrNameLst>
                                      </p:cBhvr>
                                      <p:to>
                                        <p:strVal val="visible"/>
                                      </p:to>
                                    </p:set>
                                    <p:animEffect transition="in" filter="blinds(horizontal)">
                                      <p:cBhvr>
                                        <p:cTn id="5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ldLvl="0" animBg="1" advAuto="0"/>
      <p:bldP spid="201" grpId="0" animBg="1" advAuto="0"/>
      <p:bldP spid="202" grpId="0" bldLvl="0" animBg="1" advAuto="0"/>
      <p:bldP spid="203" grpId="0" animBg="1" advAuto="0"/>
      <p:bldP spid="204" grpId="0" animBg="1" advAuto="0"/>
      <p:bldP spid="205" grpId="0" bldLvl="0" animBg="1" advAuto="0"/>
      <p:bldP spid="206" grpId="0" animBg="1" advAuto="0"/>
      <p:bldP spid="207" grpId="0" bldLvl="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0" y="0"/>
            <a:ext cx="2365375" cy="521970"/>
          </a:xfrm>
          <a:prstGeom prst="rect">
            <a:avLst/>
          </a:prstGeom>
          <a:solidFill>
            <a:schemeClr val="accent6"/>
          </a:solidFill>
        </p:spPr>
        <p:txBody>
          <a:bodyPr wrap="square" rtlCol="0">
            <a:spAutoFit/>
          </a:bodyPr>
          <a:p>
            <a:r>
              <a:rPr kumimoji="1" lang="zh-CN" sz="2800" b="1" dirty="0">
                <a:solidFill>
                  <a:schemeClr val="lt1"/>
                </a:solidFill>
              </a:rPr>
              <a:t>长难句分析</a:t>
            </a:r>
            <a:r>
              <a:rPr kumimoji="1" lang="en-US" altLang="zh-CN" sz="2800" b="1" dirty="0">
                <a:solidFill>
                  <a:schemeClr val="lt1"/>
                </a:solidFill>
              </a:rPr>
              <a:t> 1</a:t>
            </a:r>
            <a:endParaRPr kumimoji="1" lang="en-US" altLang="zh-CN" sz="2800" b="1" dirty="0">
              <a:solidFill>
                <a:schemeClr val="lt1"/>
              </a:solidFill>
            </a:endParaRPr>
          </a:p>
        </p:txBody>
      </p:sp>
      <p:sp>
        <p:nvSpPr>
          <p:cNvPr id="7" name="圆角矩形 6"/>
          <p:cNvSpPr/>
          <p:nvPr/>
        </p:nvSpPr>
        <p:spPr>
          <a:xfrm>
            <a:off x="85725" y="871220"/>
            <a:ext cx="11847830" cy="372237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27965" y="1024890"/>
            <a:ext cx="11762740" cy="3415030"/>
          </a:xfrm>
          <a:prstGeom prst="rect">
            <a:avLst/>
          </a:prstGeom>
          <a:noFill/>
        </p:spPr>
        <p:txBody>
          <a:bodyPr wrap="square">
            <a:spAutoFit/>
          </a:bodyPr>
          <a:p>
            <a:pPr algn="l"/>
            <a:r>
              <a:rPr sz="3000">
                <a:latin typeface="Times New Roman" panose="02020603050405020304" charset="0"/>
                <a:cs typeface="Times New Roman" panose="02020603050405020304" charset="0"/>
                <a:sym typeface="+mn-ea"/>
              </a:rPr>
              <a:t>Some of the higher activity waste will take tens of thousands of years to decay and is currently stored above ground in around 20 secure facilities, which cost billions of pounds to maintain</a:t>
            </a:r>
            <a:r>
              <a:rPr lang="zh-CN" altLang="en-US" sz="3000">
                <a:latin typeface="Times New Roman" panose="02020603050405020304" charset="0"/>
                <a:cs typeface="Times New Roman" panose="02020603050405020304" charset="0"/>
                <a:sym typeface="+mn-ea"/>
              </a:rPr>
              <a:t>.</a:t>
            </a:r>
            <a:endParaRPr lang="en-US" altLang="zh-CN" sz="3000" b="0" i="0" dirty="0">
              <a:effectLst/>
              <a:latin typeface="华文中宋" panose="02010600040101010101" charset="-122"/>
              <a:ea typeface="华文中宋" panose="02010600040101010101" charset="-122"/>
              <a:cs typeface="宋体" panose="02010600030101010101" pitchFamily="2" charset="-122"/>
            </a:endParaRPr>
          </a:p>
          <a:p>
            <a:pPr algn="l" eaLnBrk="1">
              <a:lnSpc>
                <a:spcPct val="150000"/>
              </a:lnSpc>
            </a:pPr>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复合句，整体是一个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从句，主句的主语</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，谓语是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___________________ </a:t>
            </a:r>
            <a:r>
              <a:rPr lang="zh-CN" altLang="en-US" sz="2800" b="0" i="0" dirty="0">
                <a:effectLst/>
                <a:latin typeface="华文中宋" panose="02010600040101010101" charset="-122"/>
                <a:ea typeface="华文中宋" panose="02010600040101010101" charset="-122"/>
                <a:cs typeface="宋体" panose="02010600030101010101" pitchFamily="2" charset="-122"/>
              </a:rPr>
              <a:t>。</a:t>
            </a:r>
            <a:endParaRPr lang="zh-CN" altLang="en-US" sz="2800" b="0" i="0" dirty="0">
              <a:effectLst/>
              <a:latin typeface="华文中宋" panose="02010600040101010101" charset="-122"/>
              <a:ea typeface="华文中宋" panose="02010600040101010101" charset="-122"/>
              <a:cs typeface="宋体" panose="02010600030101010101" pitchFamily="2" charset="-122"/>
            </a:endParaRPr>
          </a:p>
          <a:p>
            <a:pPr algn="l" eaLnBrk="1">
              <a:lnSpc>
                <a:spcPct val="150000"/>
              </a:lnSpc>
            </a:pPr>
            <a:r>
              <a:rPr lang="zh-CN" altLang="en-US" sz="2800" b="0" i="0">
                <a:latin typeface="华文中宋" panose="02010600040101010101" charset="-122"/>
                <a:ea typeface="华文中宋" panose="02010600040101010101" charset="-122"/>
              </a:rPr>
              <a:t>从句中的</a:t>
            </a:r>
            <a:r>
              <a:rPr lang="en-US" altLang="zh-CN" sz="2800" b="0" i="0">
                <a:latin typeface="华文中宋" panose="02010600040101010101" charset="-122"/>
                <a:ea typeface="华文中宋" panose="02010600040101010101" charset="-122"/>
              </a:rPr>
              <a:t>which</a:t>
            </a:r>
            <a:r>
              <a:rPr lang="zh-CN" altLang="en-US" sz="2800" b="0" i="0">
                <a:latin typeface="华文中宋" panose="02010600040101010101" charset="-122"/>
                <a:ea typeface="华文中宋" panose="02010600040101010101" charset="-122"/>
              </a:rPr>
              <a:t>指</a:t>
            </a:r>
            <a:r>
              <a:rPr lang="en-US" altLang="zh-CN" sz="2800" b="0" i="0">
                <a:latin typeface="华文中宋" panose="02010600040101010101" charset="-122"/>
                <a:ea typeface="华文中宋" panose="02010600040101010101" charset="-122"/>
              </a:rPr>
              <a:t>_________________</a:t>
            </a:r>
            <a:r>
              <a:rPr lang="zh-CN" altLang="en-US" sz="2800" b="0" i="0">
                <a:latin typeface="华文中宋" panose="02010600040101010101" charset="-122"/>
                <a:ea typeface="华文中宋" panose="02010600040101010101" charset="-122"/>
              </a:rPr>
              <a:t>。</a:t>
            </a:r>
            <a:endParaRPr lang="zh-CN" altLang="en-US" sz="2800" b="0" i="0">
              <a:latin typeface="华文中宋" panose="02010600040101010101" charset="-122"/>
              <a:ea typeface="华文中宋" panose="02010600040101010101" charset="-122"/>
            </a:endParaRPr>
          </a:p>
        </p:txBody>
      </p:sp>
      <p:sp>
        <p:nvSpPr>
          <p:cNvPr id="4" name="文本框 3"/>
          <p:cNvSpPr txBox="1"/>
          <p:nvPr/>
        </p:nvSpPr>
        <p:spPr>
          <a:xfrm>
            <a:off x="332740" y="5302250"/>
            <a:ext cx="967740" cy="521970"/>
          </a:xfrm>
          <a:prstGeom prst="rect">
            <a:avLst/>
          </a:prstGeom>
          <a:solidFill>
            <a:srgbClr val="0070C0"/>
          </a:solidFill>
        </p:spPr>
        <p:txBody>
          <a:bodyPr wrap="square" rtlCol="0">
            <a:spAutoFit/>
          </a:bodyPr>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3213100" y="3764915"/>
            <a:ext cx="3584575" cy="521970"/>
          </a:xfrm>
          <a:prstGeom prst="rect">
            <a:avLst/>
          </a:prstGeom>
          <a:noFill/>
        </p:spPr>
        <p:txBody>
          <a:bodyPr wrap="square" rtlCol="0">
            <a:spAutoFit/>
          </a:bodyPr>
          <a:p>
            <a:pPr algn="l">
              <a:buClrTx/>
              <a:buSzTx/>
              <a:buFontTx/>
            </a:pPr>
            <a:r>
              <a:rPr sz="2800">
                <a:solidFill>
                  <a:srgbClr val="FF0000"/>
                </a:solidFill>
                <a:latin typeface="Times New Roman" panose="02020603050405020304" charset="0"/>
                <a:cs typeface="Times New Roman" panose="02020603050405020304" charset="0"/>
                <a:sym typeface="+mn-ea"/>
              </a:rPr>
              <a:t>20 secure facilities</a:t>
            </a:r>
            <a:endParaRPr sz="2800">
              <a:latin typeface="华文中宋" panose="02010600040101010101" charset="-122"/>
              <a:ea typeface="华文中宋" panose="02010600040101010101" charset="-122"/>
            </a:endParaRPr>
          </a:p>
        </p:txBody>
      </p:sp>
      <p:sp>
        <p:nvSpPr>
          <p:cNvPr id="2" name="文本框 1"/>
          <p:cNvSpPr txBox="1"/>
          <p:nvPr/>
        </p:nvSpPr>
        <p:spPr>
          <a:xfrm>
            <a:off x="6731000" y="3168015"/>
            <a:ext cx="4577080" cy="521970"/>
          </a:xfrm>
          <a:prstGeom prst="rect">
            <a:avLst/>
          </a:prstGeom>
          <a:noFill/>
        </p:spPr>
        <p:txBody>
          <a:bodyPr wrap="square" rtlCol="0" anchor="t">
            <a:spAutoFit/>
          </a:bodyPr>
          <a:p>
            <a:r>
              <a:rPr sz="2800">
                <a:solidFill>
                  <a:srgbClr val="FF0000"/>
                </a:solidFill>
                <a:latin typeface="Times New Roman" panose="02020603050405020304" charset="0"/>
                <a:cs typeface="Times New Roman" panose="02020603050405020304" charset="0"/>
                <a:sym typeface="+mn-ea"/>
              </a:rPr>
              <a:t>will take</a:t>
            </a:r>
            <a:r>
              <a:rPr lang="zh-CN" altLang="en-US" sz="2800" dirty="0">
                <a:solidFill>
                  <a:srgbClr val="FF0000"/>
                </a:solidFill>
                <a:latin typeface="华文中宋" panose="02010600040101010101" charset="-122"/>
                <a:ea typeface="华文中宋" panose="02010600040101010101" charset="-122"/>
                <a:cs typeface="宋体" panose="02010600030101010101" pitchFamily="2" charset="-122"/>
                <a:sym typeface="+mn-ea"/>
              </a:rPr>
              <a:t> 和</a:t>
            </a:r>
            <a:r>
              <a:rPr sz="2800">
                <a:solidFill>
                  <a:srgbClr val="FF0000"/>
                </a:solidFill>
                <a:latin typeface="Times New Roman" panose="02020603050405020304" charset="0"/>
                <a:cs typeface="Times New Roman" panose="02020603050405020304" charset="0"/>
                <a:sym typeface="+mn-ea"/>
              </a:rPr>
              <a:t> is currently stored </a:t>
            </a:r>
            <a:endParaRPr sz="2800">
              <a:solidFill>
                <a:srgbClr val="FF0000"/>
              </a:solidFill>
              <a:effectLst/>
              <a:latin typeface="Times New Roman" panose="02020603050405020304" charset="0"/>
              <a:cs typeface="Times New Roman" panose="02020603050405020304" charset="0"/>
              <a:sym typeface="+mn-ea"/>
            </a:endParaRPr>
          </a:p>
        </p:txBody>
      </p:sp>
      <p:sp>
        <p:nvSpPr>
          <p:cNvPr id="3" name="文本框 2"/>
          <p:cNvSpPr txBox="1"/>
          <p:nvPr/>
        </p:nvSpPr>
        <p:spPr>
          <a:xfrm>
            <a:off x="6327775" y="2571115"/>
            <a:ext cx="2666365" cy="521970"/>
          </a:xfrm>
          <a:prstGeom prst="rect">
            <a:avLst/>
          </a:prstGeom>
          <a:noFill/>
        </p:spPr>
        <p:txBody>
          <a:bodyPr wrap="squar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非限定性定语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p:cNvSpPr txBox="1"/>
          <p:nvPr/>
        </p:nvSpPr>
        <p:spPr>
          <a:xfrm>
            <a:off x="332740" y="3168015"/>
            <a:ext cx="5050155" cy="521970"/>
          </a:xfrm>
          <a:prstGeom prst="rect">
            <a:avLst/>
          </a:prstGeom>
          <a:noFill/>
        </p:spPr>
        <p:txBody>
          <a:bodyPr wrap="square" rtlCol="0" anchor="t">
            <a:spAutoFit/>
          </a:bodyPr>
          <a:p>
            <a:r>
              <a:rPr sz="2800">
                <a:solidFill>
                  <a:srgbClr val="FF0000"/>
                </a:solidFill>
                <a:latin typeface="Times New Roman" panose="02020603050405020304" charset="0"/>
                <a:cs typeface="Times New Roman" panose="02020603050405020304" charset="0"/>
                <a:sym typeface="+mn-ea"/>
              </a:rPr>
              <a:t>Some of the higher activity waste</a:t>
            </a:r>
            <a:endPar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457325" y="5195570"/>
            <a:ext cx="10475595" cy="1383665"/>
          </a:xfrm>
          <a:prstGeom prst="rect">
            <a:avLst/>
          </a:prstGeom>
          <a:noFill/>
        </p:spPr>
        <p:txBody>
          <a:bodyPr wrap="square" rtlCol="0" anchor="t">
            <a:spAutoFit/>
          </a:bodyPr>
          <a:p>
            <a:r>
              <a:rPr sz="2800">
                <a:latin typeface="华文中宋" panose="02010600040101010101" charset="-122"/>
                <a:ea typeface="华文中宋" panose="02010600040101010101" charset="-122"/>
                <a:sym typeface="+mn-ea"/>
              </a:rPr>
              <a:t>一些高活性废物需要数万年才能腐烂，目前储存在地面上的大约20个安全设施中，这些设施的维护成本高达数十亿英镑。     </a:t>
            </a:r>
            <a:endParaRPr sz="2800">
              <a:latin typeface="华文中宋" panose="02010600040101010101" charset="-122"/>
              <a:ea typeface="华文中宋" panose="02010600040101010101" charset="-122"/>
            </a:endParaRPr>
          </a:p>
          <a:p>
            <a:endParaRPr sz="2800">
              <a:solidFill>
                <a:srgbClr val="FF0000"/>
              </a:solidFill>
              <a:effectLst/>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3" grpId="0"/>
      <p:bldP spid="3" grpId="1"/>
      <p:bldP spid="4" grpId="1" animBg="1"/>
      <p:bldP spid="11" grpId="0"/>
      <p:bldP spid="11"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0" y="0"/>
            <a:ext cx="2365375" cy="521970"/>
          </a:xfrm>
          <a:prstGeom prst="rect">
            <a:avLst/>
          </a:prstGeom>
          <a:solidFill>
            <a:schemeClr val="accent6"/>
          </a:solidFill>
        </p:spPr>
        <p:txBody>
          <a:bodyPr wrap="square" rtlCol="0">
            <a:spAutoFit/>
          </a:bodyPr>
          <a:p>
            <a:r>
              <a:rPr kumimoji="1" lang="zh-CN" sz="2800" b="1" dirty="0">
                <a:solidFill>
                  <a:schemeClr val="lt1"/>
                </a:solidFill>
              </a:rPr>
              <a:t>长难句分析</a:t>
            </a:r>
            <a:r>
              <a:rPr kumimoji="1" lang="en-US" altLang="zh-CN" sz="2800" b="1" dirty="0">
                <a:solidFill>
                  <a:schemeClr val="lt1"/>
                </a:solidFill>
              </a:rPr>
              <a:t> 2</a:t>
            </a:r>
            <a:endParaRPr kumimoji="1" lang="en-US" altLang="zh-CN" sz="2800" b="1" dirty="0">
              <a:solidFill>
                <a:schemeClr val="lt1"/>
              </a:solidFill>
            </a:endParaRPr>
          </a:p>
        </p:txBody>
      </p:sp>
      <p:sp>
        <p:nvSpPr>
          <p:cNvPr id="7" name="圆角矩形 6"/>
          <p:cNvSpPr/>
          <p:nvPr/>
        </p:nvSpPr>
        <p:spPr>
          <a:xfrm>
            <a:off x="85725" y="871220"/>
            <a:ext cx="11847830" cy="372237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27965" y="1024890"/>
            <a:ext cx="11705590" cy="3415030"/>
          </a:xfrm>
          <a:prstGeom prst="rect">
            <a:avLst/>
          </a:prstGeom>
          <a:noFill/>
        </p:spPr>
        <p:txBody>
          <a:bodyPr wrap="square">
            <a:spAutoFit/>
          </a:bodyPr>
          <a:p>
            <a:pPr algn="l"/>
            <a:r>
              <a:rPr sz="3000">
                <a:latin typeface="Times New Roman" panose="02020603050405020304" charset="0"/>
                <a:cs typeface="Times New Roman" panose="02020603050405020304" charset="0"/>
                <a:sym typeface="+mn-ea"/>
              </a:rPr>
              <a:t>The facility would be designed to securely lock away the waste, protecting future generations against any radiation hazard and freeing them from the commitment to deal with it themselves</a:t>
            </a:r>
            <a:r>
              <a:rPr lang="zh-CN" altLang="en-US" sz="3000">
                <a:latin typeface="Times New Roman" panose="02020603050405020304" charset="0"/>
                <a:cs typeface="Times New Roman" panose="02020603050405020304" charset="0"/>
                <a:sym typeface="+mn-ea"/>
              </a:rPr>
              <a:t>.</a:t>
            </a:r>
            <a:endParaRPr lang="en-US" altLang="zh-CN" sz="3000" b="0" i="0" dirty="0">
              <a:effectLst/>
              <a:latin typeface="华文中宋" panose="02010600040101010101" charset="-122"/>
              <a:ea typeface="华文中宋" panose="02010600040101010101" charset="-122"/>
              <a:cs typeface="宋体" panose="02010600030101010101" pitchFamily="2" charset="-122"/>
            </a:endParaRPr>
          </a:p>
          <a:p>
            <a:pPr algn="l" eaLnBrk="1">
              <a:lnSpc>
                <a:spcPct val="150000"/>
              </a:lnSpc>
            </a:pPr>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简单句，本句的主语是</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，谓语</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___________________ </a:t>
            </a:r>
            <a:r>
              <a:rPr lang="zh-CN" altLang="en-US" sz="2800" b="0" i="0" dirty="0">
                <a:effectLst/>
                <a:latin typeface="华文中宋" panose="02010600040101010101" charset="-122"/>
                <a:ea typeface="华文中宋" panose="02010600040101010101" charset="-122"/>
                <a:cs typeface="宋体" panose="02010600030101010101" pitchFamily="2" charset="-122"/>
              </a:rPr>
              <a:t>和</a:t>
            </a:r>
            <a:r>
              <a:rPr lang="en-US" altLang="zh-CN" sz="2800" b="0" i="0" dirty="0">
                <a:effectLst/>
                <a:latin typeface="华文中宋" panose="02010600040101010101" charset="-122"/>
                <a:ea typeface="华文中宋" panose="02010600040101010101" charset="-122"/>
                <a:cs typeface="宋体" panose="02010600030101010101" pitchFamily="2" charset="-122"/>
              </a:rPr>
              <a:t> </a:t>
            </a:r>
            <a:r>
              <a:rPr lang="en-US" altLang="zh-CN" sz="2800" b="0" i="0">
                <a:latin typeface="华文中宋" panose="02010600040101010101" charset="-122"/>
                <a:ea typeface="华文中宋" panose="02010600040101010101" charset="-122"/>
              </a:rPr>
              <a:t>_______________</a:t>
            </a:r>
            <a:endParaRPr lang="en-US" altLang="zh-CN" sz="2800" b="0" i="0">
              <a:latin typeface="华文中宋" panose="02010600040101010101" charset="-122"/>
              <a:ea typeface="华文中宋" panose="02010600040101010101" charset="-122"/>
            </a:endParaRPr>
          </a:p>
          <a:p>
            <a:pPr algn="l" eaLnBrk="1">
              <a:lnSpc>
                <a:spcPct val="150000"/>
              </a:lnSpc>
            </a:pPr>
            <a:r>
              <a:rPr lang="zh-CN" altLang="en-US" sz="2800" b="0" i="0">
                <a:latin typeface="华文中宋" panose="02010600040101010101" charset="-122"/>
                <a:ea typeface="华文中宋" panose="02010600040101010101" charset="-122"/>
              </a:rPr>
              <a:t>是结果状语。</a:t>
            </a:r>
            <a:endParaRPr lang="zh-CN" altLang="en-US" sz="2800" b="0" i="0">
              <a:latin typeface="华文中宋" panose="02010600040101010101" charset="-122"/>
              <a:ea typeface="华文中宋" panose="02010600040101010101" charset="-122"/>
            </a:endParaRPr>
          </a:p>
        </p:txBody>
      </p:sp>
      <p:sp>
        <p:nvSpPr>
          <p:cNvPr id="4" name="文本框 3"/>
          <p:cNvSpPr txBox="1"/>
          <p:nvPr/>
        </p:nvSpPr>
        <p:spPr>
          <a:xfrm>
            <a:off x="332740" y="5302250"/>
            <a:ext cx="967740" cy="521970"/>
          </a:xfrm>
          <a:prstGeom prst="rect">
            <a:avLst/>
          </a:prstGeom>
          <a:solidFill>
            <a:srgbClr val="0070C0"/>
          </a:solidFill>
        </p:spPr>
        <p:txBody>
          <a:bodyPr wrap="square" rtlCol="0">
            <a:spAutoFit/>
          </a:bodyPr>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8677275" y="3168015"/>
            <a:ext cx="3584575" cy="521970"/>
          </a:xfrm>
          <a:prstGeom prst="rect">
            <a:avLst/>
          </a:prstGeom>
          <a:noFill/>
        </p:spPr>
        <p:txBody>
          <a:bodyPr wrap="square" rtlCol="0">
            <a:spAutoFit/>
          </a:bodyPr>
          <a:p>
            <a:pPr algn="l">
              <a:buClrTx/>
              <a:buSzTx/>
              <a:buFontTx/>
            </a:pPr>
            <a:r>
              <a:rPr sz="2800">
                <a:solidFill>
                  <a:srgbClr val="FF0000"/>
                </a:solidFill>
                <a:latin typeface="Times New Roman" panose="02020603050405020304" charset="0"/>
                <a:cs typeface="Times New Roman" panose="02020603050405020304" charset="0"/>
                <a:sym typeface="+mn-ea"/>
              </a:rPr>
              <a:t>freeing them from</a:t>
            </a:r>
            <a:r>
              <a:rPr lang="en-US" sz="2800">
                <a:solidFill>
                  <a:srgbClr val="FF0000"/>
                </a:solidFill>
                <a:latin typeface="Times New Roman" panose="02020603050405020304" charset="0"/>
                <a:cs typeface="Times New Roman" panose="02020603050405020304" charset="0"/>
                <a:sym typeface="+mn-ea"/>
              </a:rPr>
              <a:t>...</a:t>
            </a:r>
            <a:endParaRPr lang="en-US"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2" name="文本框 1"/>
          <p:cNvSpPr txBox="1"/>
          <p:nvPr/>
        </p:nvSpPr>
        <p:spPr>
          <a:xfrm>
            <a:off x="3555365" y="3168015"/>
            <a:ext cx="4577080" cy="521970"/>
          </a:xfrm>
          <a:prstGeom prst="rect">
            <a:avLst/>
          </a:prstGeom>
          <a:noFill/>
        </p:spPr>
        <p:txBody>
          <a:bodyPr wrap="square" rtlCol="0" anchor="t">
            <a:spAutoFit/>
          </a:bodyPr>
          <a:p>
            <a:r>
              <a:rPr sz="2800">
                <a:solidFill>
                  <a:srgbClr val="FF0000"/>
                </a:solidFill>
                <a:latin typeface="Times New Roman" panose="02020603050405020304" charset="0"/>
                <a:cs typeface="Times New Roman" panose="02020603050405020304" charset="0"/>
                <a:sym typeface="+mn-ea"/>
              </a:rPr>
              <a:t>protecting future generations</a:t>
            </a:r>
            <a:r>
              <a:rPr lang="en-US" sz="2800">
                <a:solidFill>
                  <a:srgbClr val="FF0000"/>
                </a:solidFill>
                <a:latin typeface="Times New Roman" panose="02020603050405020304" charset="0"/>
                <a:cs typeface="Times New Roman" panose="02020603050405020304" charset="0"/>
                <a:sym typeface="+mn-ea"/>
              </a:rPr>
              <a:t>...</a:t>
            </a:r>
            <a:r>
              <a:rPr lang="zh-CN" altLang="en-US" sz="2800" dirty="0">
                <a:solidFill>
                  <a:srgbClr val="FF0000"/>
                </a:solidFill>
                <a:latin typeface="华文中宋" panose="02010600040101010101" charset="-122"/>
                <a:ea typeface="华文中宋" panose="02010600040101010101" charset="-122"/>
                <a:cs typeface="宋体" panose="02010600030101010101" pitchFamily="2" charset="-122"/>
                <a:sym typeface="+mn-ea"/>
              </a:rPr>
              <a:t> </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3" name="文本框 2"/>
          <p:cNvSpPr txBox="1"/>
          <p:nvPr/>
        </p:nvSpPr>
        <p:spPr>
          <a:xfrm>
            <a:off x="6779895" y="2571115"/>
            <a:ext cx="1979930" cy="521970"/>
          </a:xfrm>
          <a:prstGeom prst="rect">
            <a:avLst/>
          </a:prstGeom>
          <a:noFill/>
        </p:spPr>
        <p:txBody>
          <a:bodyPr wrap="square" rtlCol="0" anchor="t">
            <a:spAutoFit/>
          </a:bodyPr>
          <a:p>
            <a:r>
              <a:rPr sz="2800">
                <a:solidFill>
                  <a:srgbClr val="FF0000"/>
                </a:solidFill>
                <a:latin typeface="Times New Roman" panose="02020603050405020304" charset="0"/>
                <a:cs typeface="Times New Roman" panose="02020603050405020304" charset="0"/>
                <a:sym typeface="+mn-ea"/>
              </a:rPr>
              <a:t>The facility</a:t>
            </a:r>
            <a:endPar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1" name="文本框 10"/>
          <p:cNvSpPr txBox="1"/>
          <p:nvPr/>
        </p:nvSpPr>
        <p:spPr>
          <a:xfrm>
            <a:off x="227965" y="3168015"/>
            <a:ext cx="2971165" cy="521970"/>
          </a:xfrm>
          <a:prstGeom prst="rect">
            <a:avLst/>
          </a:prstGeom>
          <a:noFill/>
        </p:spPr>
        <p:txBody>
          <a:bodyPr wrap="square" rtlCol="0" anchor="t">
            <a:spAutoFit/>
          </a:bodyPr>
          <a:p>
            <a:r>
              <a:rPr sz="2800">
                <a:solidFill>
                  <a:srgbClr val="FF0000"/>
                </a:solidFill>
                <a:latin typeface="Times New Roman" panose="02020603050405020304" charset="0"/>
                <a:cs typeface="Times New Roman" panose="02020603050405020304" charset="0"/>
                <a:sym typeface="+mn-ea"/>
              </a:rPr>
              <a:t>would be designed</a:t>
            </a:r>
            <a:endPar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457325" y="5195570"/>
            <a:ext cx="10475595" cy="1383665"/>
          </a:xfrm>
          <a:prstGeom prst="rect">
            <a:avLst/>
          </a:prstGeom>
          <a:noFill/>
        </p:spPr>
        <p:txBody>
          <a:bodyPr wrap="square" rtlCol="0" anchor="t">
            <a:spAutoFit/>
          </a:bodyPr>
          <a:p>
            <a:r>
              <a:rPr sz="2800">
                <a:latin typeface="华文中宋" panose="02010600040101010101" charset="-122"/>
                <a:ea typeface="华文中宋" panose="02010600040101010101" charset="-122"/>
                <a:sym typeface="+mn-ea"/>
              </a:rPr>
              <a:t>该设施将被设计成能够安全锁住核废料，保护后代免受任何辐射危害，并让他们不必承担自己处理核废料的责任。     </a:t>
            </a:r>
            <a:endParaRPr sz="2800">
              <a:latin typeface="华文中宋" panose="02010600040101010101" charset="-122"/>
              <a:ea typeface="华文中宋" panose="02010600040101010101" charset="-122"/>
            </a:endParaRPr>
          </a:p>
          <a:p>
            <a:endParaRPr sz="2800">
              <a:solidFill>
                <a:srgbClr val="FF0000"/>
              </a:solidFill>
              <a:effectLst/>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3" grpId="0"/>
      <p:bldP spid="3" grpId="1"/>
      <p:bldP spid="4" grpId="1" animBg="1"/>
      <p:bldP spid="11" grpId="0"/>
      <p:bldP spid="11"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03/29/22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文本框 15"/>
          <p:cNvSpPr txBox="1"/>
          <p:nvPr/>
        </p:nvSpPr>
        <p:spPr>
          <a:xfrm>
            <a:off x="40637" y="520688"/>
            <a:ext cx="12180576" cy="6322695"/>
          </a:xfrm>
          <a:prstGeom prst="rect">
            <a:avLst/>
          </a:prstGeom>
          <a:ln w="12700">
            <a:miter lim="400000"/>
          </a:ln>
        </p:spPr>
        <p:txBody>
          <a:bodyPr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sz="2700">
                <a:latin typeface="Times New Roman" panose="02020603050405020304" charset="0"/>
                <a:cs typeface="Times New Roman" panose="02020603050405020304" charset="0"/>
              </a:rPr>
              <a:t>     BBC News. An </a:t>
            </a:r>
            <a:r>
              <a:rPr lang="en-US" sz="2700">
                <a:solidFill>
                  <a:srgbClr val="3333FF"/>
                </a:solidFill>
                <a:latin typeface="Times New Roman" panose="02020603050405020304" charset="0"/>
                <a:ea typeface="+mj-ea"/>
                <a:cs typeface="Times New Roman" panose="02020603050405020304" charset="0"/>
              </a:rPr>
              <a:t>unprecedented </a:t>
            </a:r>
            <a:r>
              <a:rPr sz="2700">
                <a:latin typeface="Times New Roman" panose="02020603050405020304" charset="0"/>
                <a:cs typeface="Times New Roman" panose="02020603050405020304" charset="0"/>
              </a:rPr>
              <a:t>day of NATO, EU, and G7 summits in Brussels,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by Russia</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invasion of Ukraine, has produced </a:t>
            </a:r>
            <a:r>
              <a:rPr lang="en-US" sz="2700">
                <a:latin typeface="Times New Roman" panose="02020603050405020304" charset="0"/>
                <a:cs typeface="Times New Roman" panose="02020603050405020304" charset="0"/>
              </a:rPr>
              <a:t>__________________</a:t>
            </a:r>
            <a:r>
              <a:rPr sz="2700">
                <a:latin typeface="Times New Roman" panose="02020603050405020304" charset="0"/>
                <a:cs typeface="Times New Roman" panose="02020603050405020304" charset="0"/>
              </a:rPr>
              <a:t> among western leaders. President Biden and the European Commission President Ursula von der Leyen said they were </a:t>
            </a:r>
            <a:r>
              <a:rPr lang="en-US" sz="2700">
                <a:latin typeface="Times New Roman" panose="02020603050405020304" charset="0"/>
                <a:cs typeface="Times New Roman" panose="02020603050405020304" charset="0"/>
              </a:rPr>
              <a:t>______ </a:t>
            </a:r>
            <a:r>
              <a:rPr sz="2700">
                <a:latin typeface="Times New Roman" panose="02020603050405020304" charset="0"/>
                <a:cs typeface="Times New Roman" panose="02020603050405020304" charset="0"/>
              </a:rPr>
              <a:t>in response to what they called </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Russia</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unjustified and unprovoked war</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 Ukraine has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Russian forces of </a:t>
            </a:r>
            <a:r>
              <a:rPr lang="en-US" sz="2700">
                <a:solidFill>
                  <a:srgbClr val="3333FF"/>
                </a:solidFill>
                <a:latin typeface="Times New Roman" panose="02020603050405020304" charset="0"/>
                <a:ea typeface="+mj-ea"/>
                <a:cs typeface="Times New Roman" panose="02020603050405020304" charset="0"/>
              </a:rPr>
              <a:t>shelling </a:t>
            </a:r>
            <a:r>
              <a:rPr sz="2700">
                <a:latin typeface="Times New Roman" panose="02020603050405020304" charset="0"/>
                <a:cs typeface="Times New Roman" panose="02020603050405020304" charset="0"/>
              </a:rPr>
              <a:t>checkpoints in a town which is home to staff at the Chernobyl </a:t>
            </a:r>
            <a:r>
              <a:rPr lang="en-US" sz="2700">
                <a:latin typeface="Times New Roman" panose="02020603050405020304" charset="0"/>
                <a:cs typeface="Times New Roman" panose="02020603050405020304" charset="0"/>
              </a:rPr>
              <a:t>_________________</a:t>
            </a:r>
            <a:r>
              <a:rPr sz="2700">
                <a:latin typeface="Times New Roman" panose="02020603050405020304" charset="0"/>
                <a:cs typeface="Times New Roman" panose="02020603050405020304" charset="0"/>
              </a:rPr>
              <a:t>. It said the bombardment prevented </a:t>
            </a:r>
            <a:r>
              <a:rPr lang="en-US" sz="2700">
                <a:latin typeface="Times New Roman" panose="02020603050405020304" charset="0"/>
                <a:cs typeface="Times New Roman" panose="02020603050405020304" charset="0"/>
              </a:rPr>
              <a:t>_____________________</a:t>
            </a:r>
            <a:r>
              <a:rPr sz="2700">
                <a:latin typeface="Times New Roman" panose="02020603050405020304" charset="0"/>
                <a:cs typeface="Times New Roman" panose="02020603050405020304" charset="0"/>
              </a:rPr>
              <a:t> to and from the decommissioned power station. A top advisor to President Zelenskyy says his country</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troops have destroyed the Russian army</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forward command post in southern Ukraine, the scene of the </a:t>
            </a:r>
            <a:r>
              <a:rPr lang="en-US" sz="2700">
                <a:latin typeface="Times New Roman" panose="02020603050405020304" charset="0"/>
                <a:cs typeface="Times New Roman" panose="02020603050405020304" charset="0"/>
              </a:rPr>
              <a:t>______________</a:t>
            </a:r>
            <a:r>
              <a:rPr sz="2700">
                <a:latin typeface="Times New Roman" panose="02020603050405020304" charset="0"/>
                <a:cs typeface="Times New Roman" panose="02020603050405020304" charset="0"/>
              </a:rPr>
              <a:t>. Aleksey Arestovich claimed Russian offensives all over Ukraine had </a:t>
            </a:r>
            <a:r>
              <a:rPr lang="en-US" sz="2700">
                <a:solidFill>
                  <a:srgbClr val="3333FF"/>
                </a:solidFill>
                <a:latin typeface="Times New Roman" panose="02020603050405020304" charset="0"/>
                <a:ea typeface="+mj-ea"/>
                <a:cs typeface="Times New Roman" panose="02020603050405020304" charset="0"/>
              </a:rPr>
              <a:t>ground </a:t>
            </a:r>
            <a:r>
              <a:rPr sz="2700">
                <a:latin typeface="Times New Roman" panose="02020603050405020304" charset="0"/>
                <a:cs typeface="Times New Roman" panose="02020603050405020304" charset="0"/>
              </a:rPr>
              <a:t>to a halt. </a:t>
            </a:r>
            <a:endParaRPr sz="27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Ethiopia has declared an </a:t>
            </a:r>
            <a:r>
              <a:rPr lang="en-US" sz="2700">
                <a:solidFill>
                  <a:srgbClr val="3333FF"/>
                </a:solidFill>
                <a:latin typeface="Times New Roman" panose="02020603050405020304" charset="0"/>
                <a:ea typeface="+mj-ea"/>
                <a:cs typeface="Times New Roman" panose="02020603050405020304" charset="0"/>
              </a:rPr>
              <a:t>indefinite </a:t>
            </a:r>
            <a:r>
              <a:rPr sz="2700">
                <a:latin typeface="Times New Roman" panose="02020603050405020304" charset="0"/>
                <a:cs typeface="Times New Roman" panose="02020603050405020304" charset="0"/>
              </a:rPr>
              <a:t>___________</a:t>
            </a:r>
            <a:r>
              <a:rPr lang="en-US" sz="2700">
                <a:solidFill>
                  <a:srgbClr val="3333FF"/>
                </a:solidFill>
                <a:latin typeface="Times New Roman" panose="02020603050405020304" charset="0"/>
                <a:ea typeface="+mj-ea"/>
                <a:cs typeface="Times New Roman" panose="02020603050405020304" charset="0"/>
              </a:rPr>
              <a:t> </a:t>
            </a:r>
            <a:r>
              <a:rPr sz="2700">
                <a:latin typeface="Times New Roman" panose="02020603050405020304" charset="0"/>
                <a:cs typeface="Times New Roman" panose="02020603050405020304" charset="0"/>
              </a:rPr>
              <a:t>truce</a:t>
            </a:r>
            <a:r>
              <a:rPr lang="en-US" sz="27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停战</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 which it says will allow </a:t>
            </a:r>
            <a:r>
              <a:rPr lang="en-US" sz="2700">
                <a:latin typeface="Times New Roman" panose="02020603050405020304" charset="0"/>
                <a:cs typeface="Times New Roman" panose="02020603050405020304" charset="0"/>
              </a:rPr>
              <a:t>___ </a:t>
            </a:r>
            <a:r>
              <a:rPr sz="2700">
                <a:latin typeface="Times New Roman" panose="02020603050405020304" charset="0"/>
                <a:cs typeface="Times New Roman" panose="02020603050405020304" charset="0"/>
              </a:rPr>
              <a:t>to get to the Tigray region. Rebels there have not responded to the announcement. No aid trucks have reached Tigray since mid-December, and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have been blocked during 16 months of civil war.</a:t>
            </a:r>
            <a:endParaRPr sz="2700">
              <a:latin typeface="Times New Roman" panose="02020603050405020304" charset="0"/>
              <a:cs typeface="Times New Roman" panose="02020603050405020304" charset="0"/>
            </a:endParaRPr>
          </a:p>
        </p:txBody>
      </p:sp>
      <p:sp>
        <p:nvSpPr>
          <p:cNvPr id="260" name="文本框 16"/>
          <p:cNvSpPr txBox="1"/>
          <p:nvPr/>
        </p:nvSpPr>
        <p:spPr>
          <a:xfrm>
            <a:off x="0" y="0"/>
            <a:ext cx="165481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lang="zh-CN" altLang="en-US">
                <a:latin typeface="微软雅黑" panose="020B0503020204020204" charset="-122"/>
                <a:ea typeface="微软雅黑" panose="020B0503020204020204" charset="-122"/>
              </a:rPr>
              <a:t>听力填空</a:t>
            </a:r>
            <a:r>
              <a:rPr lang="en-US" altLang="zh-CN">
                <a:latin typeface="微软雅黑" panose="020B0503020204020204" charset="-122"/>
                <a:ea typeface="微软雅黑" panose="020B0503020204020204" charset="-122"/>
              </a:rPr>
              <a:t> </a:t>
            </a:r>
            <a:endParaRPr lang="en-US" altLang="zh-CN">
              <a:latin typeface="微软雅黑" panose="020B0503020204020204" charset="-122"/>
              <a:ea typeface="微软雅黑" panose="020B0503020204020204" charset="-122"/>
            </a:endParaRPr>
          </a:p>
        </p:txBody>
      </p:sp>
      <p:sp>
        <p:nvSpPr>
          <p:cNvPr id="45" name="文本框 44"/>
          <p:cNvSpPr txBox="1"/>
          <p:nvPr/>
        </p:nvSpPr>
        <p:spPr>
          <a:xfrm>
            <a:off x="33020" y="963295"/>
            <a:ext cx="135128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sparked </a:t>
            </a:r>
            <a:endParaRPr lang="en-US" altLang="zh-CN" sz="2700" dirty="0">
              <a:sym typeface="+mn-ea"/>
            </a:endParaRPr>
          </a:p>
        </p:txBody>
      </p:sp>
      <p:sp>
        <p:nvSpPr>
          <p:cNvPr id="20" name="文本框 19"/>
          <p:cNvSpPr txBox="1"/>
          <p:nvPr/>
        </p:nvSpPr>
        <p:spPr>
          <a:xfrm>
            <a:off x="891540" y="5474970"/>
            <a:ext cx="74168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aid </a:t>
            </a:r>
            <a:endParaRPr lang="en-US" altLang="zh-CN" sz="2700" dirty="0">
              <a:sym typeface="+mn-ea"/>
            </a:endParaRPr>
          </a:p>
        </p:txBody>
      </p:sp>
      <p:sp>
        <p:nvSpPr>
          <p:cNvPr id="21" name="文本框 20"/>
          <p:cNvSpPr txBox="1"/>
          <p:nvPr/>
        </p:nvSpPr>
        <p:spPr>
          <a:xfrm>
            <a:off x="6409690" y="2585720"/>
            <a:ext cx="313817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nuclear power plant</a:t>
            </a:r>
            <a:endParaRPr lang="en-US" altLang="zh-CN" sz="2700" dirty="0">
              <a:sym typeface="+mn-ea"/>
            </a:endParaRPr>
          </a:p>
        </p:txBody>
      </p:sp>
      <p:sp>
        <p:nvSpPr>
          <p:cNvPr id="22" name="文本框 21"/>
          <p:cNvSpPr txBox="1"/>
          <p:nvPr/>
        </p:nvSpPr>
        <p:spPr>
          <a:xfrm>
            <a:off x="4936490" y="2174240"/>
            <a:ext cx="133985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accused </a:t>
            </a:r>
            <a:endParaRPr lang="en-US" altLang="zh-CN" sz="2700" dirty="0">
              <a:sym typeface="+mn-ea"/>
            </a:endParaRPr>
          </a:p>
        </p:txBody>
      </p:sp>
      <p:sp>
        <p:nvSpPr>
          <p:cNvPr id="23" name="文本框 22"/>
          <p:cNvSpPr txBox="1"/>
          <p:nvPr/>
        </p:nvSpPr>
        <p:spPr>
          <a:xfrm>
            <a:off x="7801610" y="963295"/>
            <a:ext cx="3547745"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a display of solidarity</a:t>
            </a:r>
            <a:endParaRPr lang="en-US" altLang="zh-CN" sz="2700" dirty="0">
              <a:sym typeface="+mn-ea"/>
            </a:endParaRPr>
          </a:p>
        </p:txBody>
      </p:sp>
      <p:sp>
        <p:nvSpPr>
          <p:cNvPr id="24" name="文本框 23"/>
          <p:cNvSpPr txBox="1"/>
          <p:nvPr/>
        </p:nvSpPr>
        <p:spPr>
          <a:xfrm>
            <a:off x="3601085" y="1786890"/>
            <a:ext cx="177292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united </a:t>
            </a:r>
            <a:endParaRPr lang="en-US" altLang="zh-CN" sz="2700" dirty="0">
              <a:sym typeface="+mn-ea"/>
            </a:endParaRPr>
          </a:p>
        </p:txBody>
      </p:sp>
      <p:sp>
        <p:nvSpPr>
          <p:cNvPr id="25" name="文本框 24"/>
          <p:cNvSpPr txBox="1"/>
          <p:nvPr/>
        </p:nvSpPr>
        <p:spPr>
          <a:xfrm>
            <a:off x="5319395" y="5065395"/>
            <a:ext cx="268224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humanitarian </a:t>
            </a:r>
            <a:endParaRPr lang="en-US" altLang="zh-CN" sz="2700" dirty="0">
              <a:sym typeface="+mn-ea"/>
            </a:endParaRPr>
          </a:p>
        </p:txBody>
      </p:sp>
      <p:sp>
        <p:nvSpPr>
          <p:cNvPr id="26" name="文本框 25"/>
          <p:cNvSpPr txBox="1"/>
          <p:nvPr/>
        </p:nvSpPr>
        <p:spPr>
          <a:xfrm>
            <a:off x="3471545" y="3003550"/>
            <a:ext cx="4763135"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the movement of workers</a:t>
            </a:r>
            <a:endParaRPr lang="en-US" altLang="zh-CN" sz="2700" dirty="0">
              <a:sym typeface="+mn-ea"/>
            </a:endParaRPr>
          </a:p>
        </p:txBody>
      </p:sp>
      <p:sp>
        <p:nvSpPr>
          <p:cNvPr id="27" name="文本框 26"/>
          <p:cNvSpPr txBox="1"/>
          <p:nvPr/>
        </p:nvSpPr>
        <p:spPr>
          <a:xfrm>
            <a:off x="594360" y="4241800"/>
            <a:ext cx="384810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fiercest fighting</a:t>
            </a:r>
            <a:endParaRPr lang="en-US" altLang="zh-CN" sz="2700" dirty="0">
              <a:sym typeface="+mn-ea"/>
            </a:endParaRPr>
          </a:p>
        </p:txBody>
      </p:sp>
      <p:sp>
        <p:nvSpPr>
          <p:cNvPr id="28" name="文本框 27"/>
          <p:cNvSpPr txBox="1"/>
          <p:nvPr/>
        </p:nvSpPr>
        <p:spPr>
          <a:xfrm>
            <a:off x="10591165" y="5871210"/>
            <a:ext cx="1772920" cy="50673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700">
                <a:sym typeface="+mn-ea"/>
              </a:rPr>
              <a:t>supplies </a:t>
            </a:r>
            <a:endParaRPr lang="en-US" sz="2700" dirty="0">
              <a:sym typeface="+mn-ea"/>
            </a:endParaRPr>
          </a:p>
        </p:txBody>
      </p:sp>
      <p:sp>
        <p:nvSpPr>
          <p:cNvPr id="13" name="标题 12"/>
          <p:cNvSpPr>
            <a:spLocks noGrp="1"/>
          </p:cNvSpPr>
          <p:nvPr>
            <p:ph type="title"/>
          </p:nvPr>
        </p:nvSpPr>
        <p:spPr>
          <a:xfrm>
            <a:off x="1875790" y="51435"/>
            <a:ext cx="4345305" cy="524510"/>
          </a:xfrm>
        </p:spPr>
        <p:txBody>
          <a:bodyPr>
            <a:normAutofit/>
          </a:bodyPr>
          <a:p>
            <a:pPr algn="l">
              <a:lnSpc>
                <a:spcPct val="100000"/>
              </a:lnSpc>
              <a:buClrTx/>
              <a:buSzTx/>
              <a:buFontTx/>
            </a:pPr>
            <a:r>
              <a:rPr lang="en-US" altLang="zh-CN" sz="2400" b="1" dirty="0" smtClean="0">
                <a:solidFill>
                  <a:srgbClr val="ED7D31"/>
                </a:solidFill>
                <a:latin typeface="微软雅黑" panose="020B0503020204020204" charset="-122"/>
                <a:ea typeface="+mn-ea"/>
                <a:cs typeface="Arial" panose="020B0604020202020204" pitchFamily="34" charset="0"/>
              </a:rPr>
              <a:t>BBC News</a:t>
            </a:r>
            <a:r>
              <a:rPr lang="zh-CN" altLang="en-US" sz="2400" b="1" dirty="0" smtClean="0">
                <a:solidFill>
                  <a:srgbClr val="ED7D31"/>
                </a:solidFill>
                <a:latin typeface="微软雅黑" panose="020B0503020204020204" charset="-122"/>
                <a:ea typeface="+mn-ea"/>
                <a:cs typeface="Arial" panose="020B0604020202020204" pitchFamily="34" charset="0"/>
              </a:rPr>
              <a:t> 0</a:t>
            </a:r>
            <a:r>
              <a:rPr lang="en-US" altLang="zh-CN" sz="2400" b="1" dirty="0" smtClean="0">
                <a:solidFill>
                  <a:srgbClr val="ED7D31"/>
                </a:solidFill>
                <a:latin typeface="微软雅黑" panose="020B0503020204020204" charset="-122"/>
                <a:ea typeface="+mn-ea"/>
                <a:cs typeface="Arial" panose="020B0604020202020204" pitchFamily="34" charset="0"/>
              </a:rPr>
              <a:t>3</a:t>
            </a:r>
            <a:r>
              <a:rPr lang="zh-CN" altLang="en-US" sz="2400" b="1" dirty="0" smtClean="0">
                <a:solidFill>
                  <a:srgbClr val="ED7D31"/>
                </a:solidFill>
                <a:latin typeface="微软雅黑" panose="020B0503020204020204" charset="-122"/>
                <a:ea typeface="+mn-ea"/>
                <a:cs typeface="Arial" panose="020B0604020202020204" pitchFamily="34" charset="0"/>
              </a:rPr>
              <a:t>/</a:t>
            </a:r>
            <a:r>
              <a:rPr lang="en-US" altLang="zh-CN" sz="2400" b="1" dirty="0" smtClean="0">
                <a:solidFill>
                  <a:srgbClr val="ED7D31"/>
                </a:solidFill>
                <a:latin typeface="微软雅黑" panose="020B0503020204020204" charset="-122"/>
                <a:ea typeface="+mn-ea"/>
                <a:cs typeface="Arial" panose="020B0604020202020204" pitchFamily="34" charset="0"/>
              </a:rPr>
              <a:t>29</a:t>
            </a:r>
            <a:r>
              <a:rPr lang="zh-CN" altLang="en-US" sz="2400" b="1" dirty="0" smtClean="0">
                <a:solidFill>
                  <a:srgbClr val="ED7D31"/>
                </a:solidFill>
                <a:latin typeface="微软雅黑" panose="020B0503020204020204" charset="-122"/>
                <a:ea typeface="+mn-ea"/>
                <a:cs typeface="Arial" panose="020B0604020202020204" pitchFamily="34" charset="0"/>
              </a:rPr>
              <a:t>/22</a:t>
            </a:r>
            <a:endParaRPr lang="zh-CN" altLang="en-US" sz="2400" b="1" dirty="0" smtClean="0">
              <a:solidFill>
                <a:srgbClr val="ED7D31"/>
              </a:solidFill>
              <a:latin typeface="微软雅黑" panose="020B0503020204020204" charset="-122"/>
              <a:ea typeface="+mn-ea"/>
              <a:cs typeface="Arial" panose="020B0604020202020204" pitchFamily="34" charset="0"/>
            </a:endParaRPr>
          </a:p>
        </p:txBody>
      </p:sp>
      <p:pic>
        <p:nvPicPr>
          <p:cNvPr id="2" name="BBC 03.29.22">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489690" y="6302375"/>
            <a:ext cx="478790" cy="5302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p:tgtEl>
                        <p:sldTgt/>
                      </p:tgtEl>
                    </p:cond>
                  </p:endCondLst>
                </p:cTn>
                <p:tgtEl>
                  <p:spTgt spid="2"/>
                </p:tgtEl>
              </p:cMediaNode>
            </p:audio>
          </p:childTnLst>
        </p:cTn>
      </p:par>
    </p:tnLst>
    <p:bldLst>
      <p:bldP spid="45" grpId="0"/>
      <p:bldP spid="45"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1430" y="523240"/>
            <a:ext cx="12098655" cy="515747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sz="2800">
                <a:solidFill>
                  <a:srgbClr val="3333FF"/>
                </a:solidFill>
                <a:latin typeface="Times New Roman" panose="02020603050405020304" charset="0"/>
                <a:cs typeface="Times New Roman" panose="02020603050405020304" charset="0"/>
                <a:sym typeface="+mn-ea"/>
              </a:rPr>
              <a:t>unprecedented</a:t>
            </a:r>
            <a:r>
              <a:rPr lang="en-US" altLang="zh-CN" sz="2800">
                <a:latin typeface="Times New Roman" panose="02020603050405020304" charset="0"/>
                <a:ea typeface="华文中宋" panose="02010600040101010101" charset="-122"/>
                <a:cs typeface="Times New Roman" panose="02020603050405020304" charset="0"/>
                <a:sym typeface="+mn-ea"/>
              </a:rPr>
              <a:t>: never done or known before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前所未有的；空前的；没有先例的</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In 1987 the Socialists took the unprecedented step of appointing a civilian to command the force.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sz="2800">
                <a:latin typeface="华文中宋" panose="02010600040101010101" charset="-122"/>
                <a:ea typeface="华文中宋" panose="02010600040101010101" charset="-122"/>
                <a:cs typeface="华文中宋" panose="02010600040101010101" charset="-122"/>
              </a:rPr>
              <a:t>    </a:t>
            </a:r>
            <a:r>
              <a:rPr sz="2800">
                <a:latin typeface="Times New Roman" panose="02020603050405020304" charset="0"/>
                <a:ea typeface="华文中宋" panose="02010600040101010101" charset="-122"/>
                <a:cs typeface="Times New Roman" panose="02020603050405020304" charset="0"/>
              </a:rPr>
              <a:t>1987</a:t>
            </a:r>
            <a:r>
              <a:rPr sz="2800">
                <a:latin typeface="华文中宋" panose="02010600040101010101" charset="-122"/>
                <a:ea typeface="华文中宋" panose="02010600040101010101" charset="-122"/>
                <a:cs typeface="华文中宋" panose="02010600040101010101" charset="-122"/>
              </a:rPr>
              <a:t>年，社会党人史无前例地任命了一位非军队出身的人来指挥军队。</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sz="2800">
                <a:solidFill>
                  <a:srgbClr val="3333FF"/>
                </a:solidFill>
                <a:latin typeface="Times New Roman" panose="02020603050405020304" charset="0"/>
                <a:cs typeface="Times New Roman" panose="02020603050405020304" charset="0"/>
                <a:sym typeface="+mn-ea"/>
              </a:rPr>
              <a:t>indefinite</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lasting for an unknown or unstated length of time    无限期的</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trial was adjourned for an indefinite period.    </a:t>
            </a:r>
            <a:r>
              <a:rPr sz="2800">
                <a:latin typeface="华文中宋" panose="02010600040101010101" charset="-122"/>
                <a:ea typeface="华文中宋" panose="02010600040101010101" charset="-122"/>
                <a:cs typeface="华文中宋" panose="02010600040101010101" charset="-122"/>
                <a:sym typeface="+mn-ea"/>
              </a:rPr>
              <a:t>审判被无限期推迟。</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15265" y="3098800"/>
            <a:ext cx="1640205" cy="521970"/>
          </a:xfrm>
          <a:prstGeom prst="rect">
            <a:avLst/>
          </a:prstGeom>
          <a:solidFill>
            <a:srgbClr val="0070C0"/>
          </a:solidFill>
        </p:spPr>
        <p:txBody>
          <a:bodyPr wrap="square" rtlCol="0">
            <a:spAutoFit/>
          </a:bodyPr>
          <a:lstStyle/>
          <a:p>
            <a:pPr algn="l"/>
            <a:r>
              <a:rPr sz="2800" b="1">
                <a:solidFill>
                  <a:srgbClr val="FFFFFF"/>
                </a:solidFill>
                <a:latin typeface="微软雅黑" panose="020B0503020204020204" charset="-122"/>
                <a:ea typeface="微软雅黑" panose="020B0503020204020204" charset="-122"/>
              </a:rPr>
              <a:t>翻译句子</a:t>
            </a:r>
            <a:endParaRPr sz="2800" b="1">
              <a:solidFill>
                <a:srgbClr val="FFFFFF"/>
              </a:solidFill>
              <a:latin typeface="微软雅黑" panose="020B0503020204020204" charset="-122"/>
              <a:ea typeface="微软雅黑" panose="020B0503020204020204" charset="-122"/>
            </a:endParaRPr>
          </a:p>
        </p:txBody>
      </p:sp>
      <p:sp>
        <p:nvSpPr>
          <p:cNvPr id="1048605" name="文本框 2"/>
          <p:cNvSpPr txBox="1"/>
          <p:nvPr/>
        </p:nvSpPr>
        <p:spPr>
          <a:xfrm>
            <a:off x="138430" y="3763645"/>
            <a:ext cx="12167235"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Such a move is rare, but not unprecedented.</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15265" y="5657850"/>
            <a:ext cx="1640840" cy="521970"/>
          </a:xfrm>
          <a:prstGeom prst="rect">
            <a:avLst/>
          </a:prstGeom>
          <a:solidFill>
            <a:srgbClr val="0070C0"/>
          </a:solidFill>
        </p:spPr>
        <p:txBody>
          <a:bodyPr wrap="square" rtlCol="0">
            <a:spAutoFit/>
          </a:bodyPr>
          <a:lstStyle/>
          <a:p>
            <a:pPr lvl="0" algn="l">
              <a:buClrTx/>
              <a:buSzTx/>
              <a:buFontTx/>
            </a:pPr>
            <a:r>
              <a:rPr sz="2800" b="1">
                <a:solidFill>
                  <a:srgbClr val="FFFFFF"/>
                </a:solidFill>
                <a:latin typeface="微软雅黑" panose="020B0503020204020204" charset="-122"/>
                <a:ea typeface="微软雅黑" panose="020B0503020204020204" charset="-122"/>
                <a:sym typeface="+mn-ea"/>
              </a:rPr>
              <a:t>翻译句子</a:t>
            </a:r>
            <a:endParaRPr sz="2800" b="1">
              <a:solidFill>
                <a:srgbClr val="FFFFFF"/>
              </a:solidFill>
              <a:latin typeface="微软雅黑" panose="020B0503020204020204" charset="-122"/>
              <a:ea typeface="微软雅黑" panose="020B0503020204020204" charset="-122"/>
              <a:sym typeface="+mn-ea"/>
            </a:endParaRPr>
          </a:p>
        </p:txBody>
      </p:sp>
      <p:sp>
        <p:nvSpPr>
          <p:cNvPr id="1048607" name="文本框 5"/>
          <p:cNvSpPr txBox="1"/>
          <p:nvPr/>
        </p:nvSpPr>
        <p:spPr>
          <a:xfrm>
            <a:off x="138430" y="6197600"/>
            <a:ext cx="7688580"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They may face indefinite detention</a:t>
            </a:r>
            <a:r>
              <a:rPr sz="3000">
                <a:solidFill>
                  <a:srgbClr val="FF0000"/>
                </a:solidFill>
                <a:latin typeface="Times New Roman" panose="02020603050405020304" charset="0"/>
                <a:cs typeface="Times New Roman" panose="02020603050405020304" charset="0"/>
              </a:rPr>
              <a:t>.</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29460" y="3157220"/>
            <a:ext cx="9757410" cy="521970"/>
          </a:xfrm>
          <a:prstGeom prst="rect">
            <a:avLst/>
          </a:prstGeom>
          <a:noFill/>
        </p:spPr>
        <p:txBody>
          <a:bodyPr wrap="square" rtlCol="0" anchor="t">
            <a:spAutoFit/>
          </a:bodyPr>
          <a:lstStyle/>
          <a:p>
            <a:r>
              <a:rPr lang="zh-CN" altLang="en-US" sz="2800">
                <a:ea typeface="华文中宋" panose="02010600040101010101" charset="-122"/>
              </a:rPr>
              <a:t>这种做法很罕见，但也不是没有先例的</a:t>
            </a:r>
            <a:r>
              <a:rPr lang="zh-CN" altLang="en-US" sz="2800">
                <a:latin typeface="华文中宋" panose="02010600040101010101" charset="-122"/>
                <a:ea typeface="华文中宋" panose="02010600040101010101" charset="-122"/>
              </a:rPr>
              <a:t>。 </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229235" y="4271645"/>
            <a:ext cx="6782435" cy="1524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29235" y="6713220"/>
            <a:ext cx="5473065" cy="1460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5600" cy="521970"/>
          </a:xfrm>
          <a:prstGeom prst="rect">
            <a:avLst/>
          </a:prstGeom>
          <a:solidFill>
            <a:schemeClr val="accent6"/>
          </a:solidFill>
        </p:spPr>
        <p:txBody>
          <a:bodyPr wrap="square" rtlCol="0">
            <a:spAutoFit/>
          </a:bodyPr>
          <a:p>
            <a:pPr lvl="0" algn="l">
              <a:buClrTx/>
              <a:buSzTx/>
              <a:buFontTx/>
            </a:pPr>
            <a:r>
              <a:rPr lang="zh-CN" sz="2800" b="1">
                <a:solidFill>
                  <a:srgbClr val="FFFFFF"/>
                </a:solidFill>
                <a:latin typeface="微软雅黑" panose="020B0503020204020204" charset="-122"/>
                <a:ea typeface="微软雅黑" panose="020B0503020204020204" charset="-122"/>
                <a:sym typeface="+mn-ea"/>
              </a:rPr>
              <a:t>词汇讲解</a:t>
            </a:r>
            <a:endParaRPr lang="zh-CN" sz="2800" b="1">
              <a:solidFill>
                <a:srgbClr val="FFFFFF"/>
              </a:solidFill>
              <a:latin typeface="微软雅黑" panose="020B0503020204020204" charset="-122"/>
              <a:ea typeface="微软雅黑" panose="020B0503020204020204" charset="-122"/>
              <a:sym typeface="+mn-ea"/>
            </a:endParaRPr>
          </a:p>
        </p:txBody>
      </p:sp>
      <p:sp>
        <p:nvSpPr>
          <p:cNvPr id="3" name="文本框 6"/>
          <p:cNvSpPr txBox="1"/>
          <p:nvPr/>
        </p:nvSpPr>
        <p:spPr>
          <a:xfrm>
            <a:off x="1940560" y="5669915"/>
            <a:ext cx="8062595" cy="521970"/>
          </a:xfrm>
          <a:prstGeom prst="rect">
            <a:avLst/>
          </a:prstGeom>
          <a:noFill/>
        </p:spPr>
        <p:txBody>
          <a:bodyPr wrap="square" rtlCol="0" anchor="t">
            <a:spAutoFit/>
          </a:bodyPr>
          <a:p>
            <a:r>
              <a:rPr lang="en-US" altLang="zh-CN" sz="2800">
                <a:latin typeface="华文中宋" panose="02010600040101010101" charset="-122"/>
                <a:ea typeface="华文中宋" panose="02010600040101010101" charset="-122"/>
              </a:rPr>
              <a:t> </a:t>
            </a:r>
            <a:r>
              <a:rPr lang="zh-CN" altLang="en-US" sz="2800">
                <a:latin typeface="华文中宋" panose="02010600040101010101" charset="-122"/>
                <a:ea typeface="华文中宋" panose="02010600040101010101" charset="-122"/>
              </a:rPr>
              <a:t>他们可能面临无限期拘留。</a:t>
            </a:r>
            <a:endParaRPr lang="zh-CN" altLang="en-US" sz="2800">
              <a:latin typeface="华文中宋" panose="02010600040101010101" charset="-122"/>
              <a:ea typeface="华文中宋" panose="0201060004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8" end="8"/>
                                            </p:txEl>
                                          </p:spTgt>
                                        </p:tgtEl>
                                        <p:attrNameLst>
                                          <p:attrName>style.visibility</p:attrName>
                                        </p:attrNameLst>
                                      </p:cBhvr>
                                      <p:to>
                                        <p:strVal val="visible"/>
                                      </p:to>
                                    </p:set>
                                    <p:animEffect transition="in" filter="wipe(down)">
                                      <p:cBhvr>
                                        <p:cTn id="31" dur="500"/>
                                        <p:tgtEl>
                                          <p:spTgt spid="104860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48606"/>
                                        </p:tgtEl>
                                        <p:attrNameLst>
                                          <p:attrName>style.visibility</p:attrName>
                                        </p:attrNameLst>
                                      </p:cBhvr>
                                      <p:to>
                                        <p:strVal val="visible"/>
                                      </p:to>
                                    </p:set>
                                    <p:animEffect transition="in" filter="blinds(horizontal)">
                                      <p:cBhvr>
                                        <p:cTn id="36" dur="500"/>
                                        <p:tgtEl>
                                          <p:spTgt spid="1048606"/>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6990" y="577850"/>
            <a:ext cx="12098655" cy="50292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sz="2800">
                <a:solidFill>
                  <a:srgbClr val="3333FF"/>
                </a:solidFill>
                <a:latin typeface="Times New Roman" panose="02020603050405020304" charset="0"/>
                <a:cs typeface="Times New Roman" panose="02020603050405020304" charset="0"/>
                <a:sym typeface="+mn-ea"/>
              </a:rPr>
              <a:t>shell</a:t>
            </a:r>
            <a:r>
              <a:rPr lang="en-US" altLang="zh-CN" sz="2800">
                <a:latin typeface="Times New Roman" panose="02020603050405020304" charset="0"/>
                <a:ea typeface="华文中宋" panose="02010600040101010101" charset="-122"/>
                <a:cs typeface="Times New Roman" panose="02020603050405020304" charset="0"/>
                <a:sym typeface="+mn-ea"/>
              </a:rPr>
              <a:t>: To shell a place means to fire explosive shells at it.    </a:t>
            </a:r>
            <a:r>
              <a:rPr lang="zh-CN" altLang="en-US" sz="2800">
                <a:latin typeface="Times New Roman" panose="02020603050405020304" charset="0"/>
                <a:ea typeface="华文中宋" panose="02010600040101010101" charset="-122"/>
                <a:cs typeface="Times New Roman" panose="02020603050405020304" charset="0"/>
                <a:sym typeface="+mn-ea"/>
              </a:rPr>
              <a:t>炮轰;炮击</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rebels shelled the densely-populated suburbs near the port.</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rPr>
              <a:t>     </a:t>
            </a:r>
            <a:r>
              <a:rPr lang="zh-CN" altLang="en-US" sz="2800">
                <a:latin typeface="Times New Roman" panose="02020603050405020304" charset="0"/>
                <a:ea typeface="华文中宋" panose="02010600040101010101" charset="-122"/>
                <a:cs typeface="Times New Roman" panose="02020603050405020304" charset="0"/>
              </a:rPr>
              <a:t>叛乱者炮轰了港口附近人口密集的郊区。</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sz="2800">
                <a:solidFill>
                  <a:srgbClr val="3333FF"/>
                </a:solidFill>
                <a:latin typeface="Times New Roman" panose="02020603050405020304" charset="0"/>
                <a:cs typeface="Times New Roman" panose="02020603050405020304" charset="0"/>
              </a:rPr>
              <a:t>grind</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If a country’s economy or something such as a process grinds to a halt, it gradually becomes slower or less active until it stops.    </a:t>
            </a:r>
            <a:r>
              <a:rPr sz="2800">
                <a:latin typeface="Times New Roman" panose="02020603050405020304" charset="0"/>
                <a:ea typeface="华文中宋" panose="02010600040101010101" charset="-122"/>
                <a:cs typeface="Times New Roman" panose="02020603050405020304" charset="0"/>
              </a:rPr>
              <a:t>逐渐停止；慢慢瘫痪</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The peace process has ground to a halt while Israel struggles to form a new government.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当以色列竭力组建新政府的时候，和平进程已经陷于停顿。</a:t>
            </a: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260" name="文本框 16"/>
          <p:cNvSpPr txBox="1"/>
          <p:nvPr/>
        </p:nvSpPr>
        <p:spPr>
          <a:xfrm>
            <a:off x="0" y="0"/>
            <a:ext cx="232346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lang="zh-CN">
                <a:latin typeface="微软雅黑" panose="020B0503020204020204" charset="-122"/>
                <a:ea typeface="微软雅黑" panose="020B0503020204020204" charset="-122"/>
              </a:rPr>
              <a:t>熟词生义</a:t>
            </a:r>
            <a:r>
              <a:rPr>
                <a:latin typeface="微软雅黑" panose="020B0503020204020204" charset="-122"/>
                <a:ea typeface="微软雅黑" panose="020B0503020204020204" charset="-122"/>
              </a:rPr>
              <a:t>讲解</a:t>
            </a:r>
            <a:endParaRPr>
              <a:latin typeface="微软雅黑" panose="020B0503020204020204" charset="-122"/>
              <a:ea typeface="微软雅黑" panose="020B0503020204020204" charset="-122"/>
            </a:endParaRPr>
          </a:p>
        </p:txBody>
      </p:sp>
      <p:sp>
        <p:nvSpPr>
          <p:cNvPr id="261" name="文本框 1"/>
          <p:cNvSpPr txBox="1"/>
          <p:nvPr/>
        </p:nvSpPr>
        <p:spPr>
          <a:xfrm>
            <a:off x="225425" y="2203450"/>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2" name="文本框 4"/>
          <p:cNvSpPr txBox="1"/>
          <p:nvPr/>
        </p:nvSpPr>
        <p:spPr>
          <a:xfrm>
            <a:off x="225425" y="5669915"/>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3" name="文本框 5"/>
          <p:cNvSpPr txBox="1"/>
          <p:nvPr/>
        </p:nvSpPr>
        <p:spPr>
          <a:xfrm>
            <a:off x="177165" y="6254115"/>
            <a:ext cx="1213421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The bus ground to a halt at the corner and someone got off. </a:t>
            </a:r>
          </a:p>
        </p:txBody>
      </p:sp>
      <p:sp>
        <p:nvSpPr>
          <p:cNvPr id="264" name="文本框 7"/>
          <p:cNvSpPr txBox="1"/>
          <p:nvPr/>
        </p:nvSpPr>
        <p:spPr>
          <a:xfrm>
            <a:off x="2007235" y="2247265"/>
            <a:ext cx="516255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t>该镇在战斗中遭到炮击。</a:t>
            </a:r>
          </a:p>
        </p:txBody>
      </p:sp>
      <p:sp>
        <p:nvSpPr>
          <p:cNvPr id="266" name="直接连接符 8"/>
          <p:cNvSpPr/>
          <p:nvPr/>
        </p:nvSpPr>
        <p:spPr>
          <a:xfrm flipV="1">
            <a:off x="247015" y="3227705"/>
            <a:ext cx="5768975" cy="2540"/>
          </a:xfrm>
          <a:prstGeom prst="line">
            <a:avLst/>
          </a:prstGeom>
          <a:ln w="28575">
            <a:solidFill>
              <a:srgbClr val="000000"/>
            </a:solidFill>
            <a:miter/>
          </a:ln>
        </p:spPr>
        <p:txBody>
          <a:bodyPr lIns="45718" tIns="45718" rIns="45718" bIns="45718"/>
          <a:lstStyle/>
          <a:p/>
        </p:txBody>
      </p:sp>
      <p:sp>
        <p:nvSpPr>
          <p:cNvPr id="267" name="直接连接符 8"/>
          <p:cNvSpPr/>
          <p:nvPr/>
        </p:nvSpPr>
        <p:spPr>
          <a:xfrm flipV="1">
            <a:off x="177165" y="6720840"/>
            <a:ext cx="8644255" cy="21590"/>
          </a:xfrm>
          <a:prstGeom prst="line">
            <a:avLst/>
          </a:prstGeom>
          <a:ln w="28575">
            <a:solidFill>
              <a:srgbClr val="000000"/>
            </a:solidFill>
            <a:miter/>
          </a:ln>
        </p:spPr>
        <p:txBody>
          <a:bodyPr lIns="45718" tIns="45718" rIns="45718" bIns="45718"/>
          <a:lstStyle/>
          <a:p/>
        </p:txBody>
      </p:sp>
      <p:sp>
        <p:nvSpPr>
          <p:cNvPr id="268" name="文本框 10"/>
          <p:cNvSpPr txBox="1"/>
          <p:nvPr/>
        </p:nvSpPr>
        <p:spPr>
          <a:xfrm>
            <a:off x="2007235" y="5708650"/>
            <a:ext cx="714883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公共汽车在拐角处停了下来，有人下车。</a:t>
            </a:r>
            <a:endParaRPr lang="zh-CN"/>
          </a:p>
        </p:txBody>
      </p:sp>
      <p:sp>
        <p:nvSpPr>
          <p:cNvPr id="3" name="文本框 8"/>
          <p:cNvSpPr txBox="1"/>
          <p:nvPr/>
        </p:nvSpPr>
        <p:spPr>
          <a:xfrm>
            <a:off x="203835" y="2745740"/>
            <a:ext cx="5811520"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The town was shelled during the battle</a:t>
            </a:r>
            <a:r>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wipe(down)">
                                      <p:cBhvr>
                                        <p:cTn id="15" dur="500"/>
                                        <p:tgtEl>
                                          <p:spTgt spid="26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wipe(down)">
                                      <p:cBhvr>
                                        <p:cTn id="18" dur="500"/>
                                        <p:tgtEl>
                                          <p:spTgt spid="264"/>
                                        </p:tgtEl>
                                      </p:cBhvr>
                                    </p:animEffect>
                                  </p:childTnLst>
                                </p:cTn>
                              </p:par>
                              <p:par>
                                <p:cTn id="19" presetID="22" presetClass="entr" presetSubtype="4"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wipe(down)">
                                      <p:cBhvr>
                                        <p:cTn id="21" dur="500"/>
                                        <p:tgtEl>
                                          <p:spTgt spid="2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2"/>
                                        </p:tgtEl>
                                        <p:attrNameLst>
                                          <p:attrName>style.visibility</p:attrName>
                                        </p:attrNameLst>
                                      </p:cBhvr>
                                      <p:to>
                                        <p:strVal val="visible"/>
                                      </p:to>
                                    </p:set>
                                    <p:animEffect transition="in" filter="wipe(down)">
                                      <p:cBhvr>
                                        <p:cTn id="39" dur="500"/>
                                        <p:tgtEl>
                                          <p:spTgt spid="26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8"/>
                                        </p:tgtEl>
                                        <p:attrNameLst>
                                          <p:attrName>style.visibility</p:attrName>
                                        </p:attrNameLst>
                                      </p:cBhvr>
                                      <p:to>
                                        <p:strVal val="visible"/>
                                      </p:to>
                                    </p:set>
                                    <p:animEffect transition="in" filter="wipe(down)">
                                      <p:cBhvr>
                                        <p:cTn id="42" dur="500"/>
                                        <p:tgtEl>
                                          <p:spTgt spid="268"/>
                                        </p:tgtEl>
                                      </p:cBhvr>
                                    </p:animEffect>
                                  </p:childTnLst>
                                </p:cTn>
                              </p:par>
                              <p:par>
                                <p:cTn id="43" presetID="22" presetClass="entr" presetSubtype="4" fill="hold"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wipe(down)">
                                      <p:cBhvr>
                                        <p:cTn id="45" dur="500"/>
                                        <p:tgtEl>
                                          <p:spTgt spid="2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wipe(down)">
                                      <p:cBhvr>
                                        <p:cTn id="5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ldLvl="0" animBg="1"/>
      <p:bldP spid="264" grpId="0"/>
      <p:bldP spid="262" grpId="0" bldLvl="0" animBg="1"/>
      <p:bldP spid="268" grpId="0"/>
      <p:bldP spid="26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25420" y="73025"/>
            <a:ext cx="6741160" cy="953135"/>
          </a:xfrm>
          <a:prstGeom prst="rect">
            <a:avLst/>
          </a:prstGeom>
          <a:noFill/>
        </p:spPr>
        <p:txBody>
          <a:bodyPr wrap="square" rtlCol="0" anchor="t">
            <a:spAutoFit/>
          </a:bodyPr>
          <a:p>
            <a:pPr algn="ctr"/>
            <a:r>
              <a:rPr lang="en-US" sz="2800" b="1">
                <a:latin typeface="+mj-ea"/>
                <a:ea typeface="+mj-ea"/>
                <a:cs typeface="Arial" panose="020B0604020202020204" pitchFamily="34" charset="0"/>
              </a:rPr>
              <a:t>1. A slap interrupts a star-filled night  </a:t>
            </a:r>
            <a:endParaRPr lang="en-US" sz="2800" b="1">
              <a:latin typeface="+mj-ea"/>
              <a:ea typeface="+mj-ea"/>
              <a:cs typeface="Arial" panose="020B0604020202020204" pitchFamily="34" charset="0"/>
            </a:endParaRPr>
          </a:p>
          <a:p>
            <a:pPr algn="ctr"/>
            <a:r>
              <a:rPr lang="zh-CN" altLang="en-US" sz="2800" b="1" kern="0">
                <a:ln>
                  <a:noFill/>
                </a:ln>
                <a:solidFill>
                  <a:schemeClr val="accent2"/>
                </a:solidFill>
                <a:effectLst/>
                <a:uFillTx/>
                <a:latin typeface="+mj-ea"/>
                <a:ea typeface="+mj-ea"/>
                <a:cs typeface="Arial" panose="020B0604020202020204" pitchFamily="34" charset="0"/>
              </a:rPr>
              <a:t>奥斯卡颁奖礼 史皇怒扇主持人巴掌</a:t>
            </a:r>
            <a:endParaRPr lang="zh-CN" altLang="en-US" sz="2800" b="1" kern="0">
              <a:ln>
                <a:noFill/>
              </a:ln>
              <a:solidFill>
                <a:schemeClr val="accent2"/>
              </a:solidFill>
              <a:effectLst/>
              <a:uFillTx/>
              <a:latin typeface="+mj-ea"/>
              <a:ea typeface="+mj-ea"/>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2181911" y="1022350"/>
            <a:ext cx="7828177" cy="5220000"/>
          </a:xfrm>
          <a:prstGeom prst="rect">
            <a:avLst/>
          </a:prstGeom>
        </p:spPr>
      </p:pic>
      <p:sp>
        <p:nvSpPr>
          <p:cNvPr id="3" name="文本框 2"/>
          <p:cNvSpPr txBox="1"/>
          <p:nvPr/>
        </p:nvSpPr>
        <p:spPr>
          <a:xfrm>
            <a:off x="2016760" y="6301105"/>
            <a:ext cx="8216265" cy="445135"/>
          </a:xfrm>
          <a:prstGeom prst="rect">
            <a:avLst/>
          </a:prstGeom>
          <a:solidFill>
            <a:schemeClr val="bg2"/>
          </a:solidFill>
        </p:spPr>
        <p:txBody>
          <a:bodyPr wrap="square" rtlCol="0">
            <a:spAutoFit/>
          </a:bodyPr>
          <a:p>
            <a:pPr algn="l"/>
            <a:r>
              <a:rPr lang="en-US" sz="2300">
                <a:latin typeface="Times New Roman" panose="02020603050405020304" charset="0"/>
                <a:cs typeface="Times New Roman" panose="02020603050405020304" charset="0"/>
              </a:rPr>
              <a:t>Will Smith slaps Chris Rock after a joke. Smith later won best actor.</a:t>
            </a:r>
            <a:endParaRPr lang="en-US" sz="23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385" y="422910"/>
            <a:ext cx="12191365" cy="6554470"/>
          </a:xfrm>
          <a:prstGeom prst="rect">
            <a:avLst/>
          </a:prstGeom>
          <a:noFill/>
        </p:spPr>
        <p:txBody>
          <a:bodyPr wrap="square" rtlCol="0" anchor="t">
            <a:spAutoFit/>
          </a:bodyPr>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The most </a:t>
            </a:r>
            <a:r>
              <a:rPr lang="en-US" sz="2800">
                <a:latin typeface="Times New Roman" panose="02020603050405020304" charset="0"/>
                <a:cs typeface="Times New Roman" panose="02020603050405020304" charset="0"/>
              </a:rPr>
              <a:t>________ (</a:t>
            </a:r>
            <a:r>
              <a:rPr sz="2800">
                <a:latin typeface="Times New Roman" panose="02020603050405020304" charset="0"/>
                <a:cs typeface="Times New Roman" panose="02020603050405020304" charset="0"/>
                <a:sym typeface="+mn-ea"/>
              </a:rPr>
              <a:t>shock</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moment of the 94th Academy Awards included two </a:t>
            </a:r>
            <a:r>
              <a:rPr lang="en-US" sz="2800">
                <a:latin typeface="Times New Roman" panose="02020603050405020304" charset="0"/>
                <a:cs typeface="Times New Roman" panose="02020603050405020304" charset="0"/>
              </a:rPr>
              <a:t>_________ (celebrity)</a:t>
            </a:r>
            <a:r>
              <a:rPr sz="2800">
                <a:latin typeface="Times New Roman" panose="02020603050405020304" charset="0"/>
                <a:cs typeface="Times New Roman" panose="02020603050405020304" charset="0"/>
              </a:rPr>
              <a:t>. After Chris Rock made a joke comparing Jada Pinkett Smith’s looks to “GI Jane,” her husband Will Smith </a:t>
            </a:r>
            <a:r>
              <a:rPr lang="en-US" sz="2800">
                <a:latin typeface="Times New Roman" panose="02020603050405020304" charset="0"/>
                <a:cs typeface="Times New Roman" panose="02020603050405020304" charset="0"/>
              </a:rPr>
              <a:t>_______</a:t>
            </a:r>
            <a:r>
              <a:rPr sz="2800">
                <a:solidFill>
                  <a:srgbClr val="FF0000"/>
                </a:solidFill>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storm</a:t>
            </a:r>
            <a:r>
              <a:rPr sz="2800">
                <a:latin typeface="Times New Roman" panose="02020603050405020304" charset="0"/>
                <a:cs typeface="Times New Roman" panose="02020603050405020304" charset="0"/>
              </a:rPr>
              <a:t>) onto stage where he appeared to slap the comedian. Smith appeared to be screaming “Keep my wife’s name out your</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mouth!” according to reporters on the scene.</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“That was ... uh ... greatest night in the history of television,” Rock </a:t>
            </a:r>
            <a:r>
              <a:rPr lang="en-US" altLang="zh-CN" sz="2800">
                <a:solidFill>
                  <a:srgbClr val="3333FF"/>
                </a:solidFill>
                <a:latin typeface="Times New Roman" panose="02020603050405020304" charset="0"/>
                <a:cs typeface="Times New Roman" panose="02020603050405020304" charset="0"/>
              </a:rPr>
              <a:t>quip</a:t>
            </a:r>
            <a:r>
              <a:rPr sz="2800">
                <a:latin typeface="Times New Roman" panose="02020603050405020304" charset="0"/>
                <a:cs typeface="Times New Roman" panose="02020603050405020304" charset="0"/>
              </a:rPr>
              <a:t>ped soon after.</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Moments</a:t>
            </a:r>
            <a:r>
              <a:rPr lang="en-US" sz="2800">
                <a:latin typeface="Times New Roman" panose="02020603050405020304" charset="0"/>
                <a:cs typeface="Times New Roman" panose="02020603050405020304" charset="0"/>
              </a:rPr>
              <a:t> _____ (late)</a:t>
            </a:r>
            <a:r>
              <a:rPr sz="2800">
                <a:latin typeface="Times New Roman" panose="02020603050405020304" charset="0"/>
                <a:cs typeface="Times New Roman" panose="02020603050405020304" charset="0"/>
              </a:rPr>
              <a:t>, Smith finally won his first best actor award for portraying Richard Williams, father and coach of Venus and Serena. With tears </a:t>
            </a:r>
            <a:r>
              <a:rPr lang="en-US" sz="2800">
                <a:latin typeface="Times New Roman" panose="02020603050405020304" charset="0"/>
                <a:cs typeface="Times New Roman" panose="02020603050405020304" charset="0"/>
              </a:rPr>
              <a:t>_________ (stream)</a:t>
            </a:r>
            <a:r>
              <a:rPr sz="2800">
                <a:solidFill>
                  <a:srgbClr val="FF0000"/>
                </a:solidFill>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down his face, Smith gave </a:t>
            </a:r>
            <a:r>
              <a:rPr lang="en-US" sz="2800">
                <a:latin typeface="Times New Roman" panose="02020603050405020304" charset="0"/>
                <a:cs typeface="Times New Roman" panose="02020603050405020304" charset="0"/>
              </a:rPr>
              <a:t>___</a:t>
            </a:r>
            <a:r>
              <a:rPr sz="2800">
                <a:latin typeface="Times New Roman" panose="02020603050405020304" charset="0"/>
                <a:cs typeface="Times New Roman" panose="02020603050405020304" charset="0"/>
              </a:rPr>
              <a:t> somewhat rambling speech in which he apologized to the academy and his fellow nominees, at one point seeming </a:t>
            </a:r>
            <a:r>
              <a:rPr lang="en-US" sz="2800">
                <a:latin typeface="Times New Roman" panose="02020603050405020304" charset="0"/>
                <a:cs typeface="Times New Roman" panose="02020603050405020304" charset="0"/>
              </a:rPr>
              <a:t>__________ (compare)</a:t>
            </a:r>
            <a:r>
              <a:rPr sz="2800">
                <a:latin typeface="Times New Roman" panose="02020603050405020304" charset="0"/>
                <a:cs typeface="Times New Roman" panose="02020603050405020304" charset="0"/>
              </a:rPr>
              <a:t> himself to the man he portrayed, </a:t>
            </a:r>
            <a:r>
              <a:rPr lang="en-US" sz="2800">
                <a:latin typeface="Times New Roman" panose="02020603050405020304" charset="0"/>
                <a:cs typeface="Times New Roman" panose="02020603050405020304" charset="0"/>
              </a:rPr>
              <a:t>____</a:t>
            </a:r>
            <a:r>
              <a:rPr sz="2800">
                <a:solidFill>
                  <a:srgbClr val="FF0000"/>
                </a:solidFill>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he said was “a fierce defender of his family.”</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“Love will make you do crazy things,” Smith said. </a:t>
            </a:r>
            <a:r>
              <a:rPr lang="en-US" sz="2800">
                <a:latin typeface="Times New Roman" panose="02020603050405020304" charset="0"/>
                <a:cs typeface="Times New Roman" panose="02020603050405020304" charset="0"/>
              </a:rPr>
              <a:t>_______ (notable)</a:t>
            </a:r>
            <a:r>
              <a:rPr sz="2800">
                <a:latin typeface="Times New Roman" panose="02020603050405020304" charset="0"/>
                <a:cs typeface="Times New Roman" panose="02020603050405020304" charset="0"/>
              </a:rPr>
              <a:t>, he did not apologize to Rock.</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Aside </a:t>
            </a:r>
            <a:r>
              <a:rPr lang="en-US" sz="2800">
                <a:latin typeface="Times New Roman" panose="02020603050405020304" charset="0"/>
                <a:cs typeface="Times New Roman" panose="02020603050405020304" charset="0"/>
              </a:rPr>
              <a:t>_____ </a:t>
            </a:r>
            <a:r>
              <a:rPr lang="en-US" altLang="zh-CN" sz="2800">
                <a:solidFill>
                  <a:srgbClr val="3333FF"/>
                </a:solidFill>
                <a:latin typeface="Times New Roman" panose="02020603050405020304" charset="0"/>
                <a:cs typeface="Times New Roman" panose="02020603050405020304" charset="0"/>
              </a:rPr>
              <a:t>spontaneous </a:t>
            </a:r>
            <a:r>
              <a:rPr sz="2800">
                <a:latin typeface="Times New Roman" panose="02020603050405020304" charset="0"/>
                <a:cs typeface="Times New Roman" panose="02020603050405020304" charset="0"/>
              </a:rPr>
              <a:t>acts of violence, the show was something of a return to form.</a:t>
            </a:r>
            <a:endParaRPr sz="2800">
              <a:latin typeface="Times New Roman" panose="02020603050405020304" charset="0"/>
              <a:cs typeface="Times New Roman" panose="02020603050405020304" charset="0"/>
            </a:endParaRPr>
          </a:p>
        </p:txBody>
      </p:sp>
      <p:sp>
        <p:nvSpPr>
          <p:cNvPr id="1048599" name="文本框 16"/>
          <p:cNvSpPr txBox="1"/>
          <p:nvPr/>
        </p:nvSpPr>
        <p:spPr>
          <a:xfrm>
            <a:off x="0" y="0"/>
            <a:ext cx="1554480" cy="506730"/>
          </a:xfrm>
          <a:prstGeom prst="rect">
            <a:avLst/>
          </a:prstGeom>
          <a:solidFill>
            <a:schemeClr val="accent6"/>
          </a:solidFill>
        </p:spPr>
        <p:txBody>
          <a:bodyPr wrap="square" rtlCol="0">
            <a:spAutoFit/>
          </a:bodyPr>
          <a:p>
            <a:pPr lvl="0" algn="l">
              <a:buClrTx/>
              <a:buSzTx/>
              <a:buFontTx/>
            </a:pPr>
            <a:r>
              <a:rPr kumimoji="1" lang="zh-CN" altLang="en-US" sz="2700" b="1" dirty="0">
                <a:solidFill>
                  <a:schemeClr val="lt1"/>
                </a:solidFill>
                <a:sym typeface="+mn-ea"/>
              </a:rPr>
              <a:t>阅读理解</a:t>
            </a:r>
            <a:endParaRPr kumimoji="1" lang="zh-CN" altLang="en-US" sz="2700" b="1" dirty="0">
              <a:solidFill>
                <a:schemeClr val="lt1"/>
              </a:solidFill>
              <a:sym typeface="+mn-ea"/>
            </a:endParaRPr>
          </a:p>
        </p:txBody>
      </p:sp>
      <p:sp>
        <p:nvSpPr>
          <p:cNvPr id="1048598" name="文本框 4"/>
          <p:cNvSpPr txBox="1"/>
          <p:nvPr/>
        </p:nvSpPr>
        <p:spPr>
          <a:xfrm>
            <a:off x="1881505" y="29210"/>
            <a:ext cx="6932295" cy="460375"/>
          </a:xfrm>
          <a:prstGeom prst="rect">
            <a:avLst/>
          </a:prstGeom>
          <a:noFill/>
        </p:spPr>
        <p:txBody>
          <a:bodyPr wrap="square" rtlCol="0">
            <a:spAutoFit/>
          </a:bodyPr>
          <a:p>
            <a:pPr algn="l">
              <a:buClrTx/>
              <a:buSzTx/>
              <a:buFontTx/>
            </a:pP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（《华盛顿邮报》</a:t>
            </a: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2022年</a:t>
            </a:r>
            <a:r>
              <a:rPr lang="en-US" altLang="zh-CN" sz="2400" b="1" dirty="0">
                <a:solidFill>
                  <a:schemeClr val="accent2"/>
                </a:solidFill>
                <a:latin typeface="+mj-ea"/>
                <a:ea typeface="+mj-ea"/>
                <a:cs typeface="Arial" panose="020B0604020202020204" pitchFamily="34" charset="0"/>
              </a:rPr>
              <a:t>3</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28</a:t>
            </a:r>
            <a:r>
              <a:rPr lang="zh-CN" altLang="en-US" sz="2400" b="1" dirty="0">
                <a:solidFill>
                  <a:schemeClr val="accent2"/>
                </a:solidFill>
                <a:latin typeface="+mj-ea"/>
                <a:ea typeface="+mj-ea"/>
                <a:cs typeface="Arial" panose="020B0604020202020204" pitchFamily="34" charset="0"/>
              </a:rPr>
              <a:t>日</a:t>
            </a:r>
            <a:r>
              <a:rPr lang="en-US" altLang="zh-CN" sz="2400" b="1" dirty="0">
                <a:solidFill>
                  <a:schemeClr val="accent2"/>
                </a:solidFill>
                <a:latin typeface="+mj-ea"/>
                <a:ea typeface="+mj-ea"/>
                <a:cs typeface="Arial" panose="020B0604020202020204" pitchFamily="34" charset="0"/>
              </a:rPr>
              <a:t> </a:t>
            </a:r>
            <a:r>
              <a:rPr lang="en-US" sz="2400" b="1" dirty="0">
                <a:solidFill>
                  <a:schemeClr val="accent2"/>
                </a:solidFill>
                <a:latin typeface="+mj-ea"/>
                <a:ea typeface="+mj-ea"/>
                <a:cs typeface="Arial" panose="020B0604020202020204" pitchFamily="34" charset="0"/>
              </a:rPr>
              <a:t>C1</a:t>
            </a:r>
            <a:r>
              <a:rPr lang="zh-CN" altLang="en-US" sz="2400" b="1" dirty="0">
                <a:solidFill>
                  <a:schemeClr val="accent2"/>
                </a:solidFill>
                <a:latin typeface="+mj-ea"/>
                <a:ea typeface="+mj-ea"/>
                <a:cs typeface="Arial" panose="020B0604020202020204" pitchFamily="34" charset="0"/>
              </a:rPr>
              <a:t>版面）</a:t>
            </a:r>
            <a:endParaRPr lang="zh-CN" altLang="en-US" sz="2400" b="1" dirty="0">
              <a:solidFill>
                <a:schemeClr val="accent2"/>
              </a:solidFill>
              <a:latin typeface="+mj-ea"/>
              <a:ea typeface="+mj-ea"/>
              <a:cs typeface="Arial" panose="020B0604020202020204" pitchFamily="34" charset="0"/>
            </a:endParaRPr>
          </a:p>
        </p:txBody>
      </p:sp>
      <p:sp>
        <p:nvSpPr>
          <p:cNvPr id="24" name="文本框 23"/>
          <p:cNvSpPr txBox="1"/>
          <p:nvPr/>
        </p:nvSpPr>
        <p:spPr>
          <a:xfrm>
            <a:off x="1906905" y="44640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shocking </a:t>
            </a:r>
            <a:endParaRPr lang="en-US" altLang="zh-CN" sz="2800" dirty="0">
              <a:sym typeface="+mn-ea"/>
            </a:endParaRPr>
          </a:p>
        </p:txBody>
      </p:sp>
      <p:sp>
        <p:nvSpPr>
          <p:cNvPr id="2" name="文本框 1"/>
          <p:cNvSpPr txBox="1"/>
          <p:nvPr/>
        </p:nvSpPr>
        <p:spPr>
          <a:xfrm>
            <a:off x="32385" y="87312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celebrities</a:t>
            </a:r>
            <a:endParaRPr lang="en-US" sz="2800" dirty="0">
              <a:sym typeface="+mn-ea"/>
            </a:endParaRPr>
          </a:p>
        </p:txBody>
      </p:sp>
      <p:sp>
        <p:nvSpPr>
          <p:cNvPr id="4" name="文本框 3"/>
          <p:cNvSpPr txBox="1"/>
          <p:nvPr/>
        </p:nvSpPr>
        <p:spPr>
          <a:xfrm>
            <a:off x="7506335" y="128714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stormed</a:t>
            </a:r>
            <a:endParaRPr lang="en-US" sz="2800" dirty="0">
              <a:sym typeface="+mn-ea"/>
            </a:endParaRPr>
          </a:p>
        </p:txBody>
      </p:sp>
      <p:sp>
        <p:nvSpPr>
          <p:cNvPr id="5" name="文本框 4"/>
          <p:cNvSpPr txBox="1"/>
          <p:nvPr/>
        </p:nvSpPr>
        <p:spPr>
          <a:xfrm>
            <a:off x="1993265" y="3011170"/>
            <a:ext cx="116395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later</a:t>
            </a:r>
            <a:endParaRPr lang="en-US" sz="2800" dirty="0">
              <a:sym typeface="+mn-ea"/>
            </a:endParaRPr>
          </a:p>
        </p:txBody>
      </p:sp>
      <p:sp>
        <p:nvSpPr>
          <p:cNvPr id="6" name="文本框 5"/>
          <p:cNvSpPr txBox="1"/>
          <p:nvPr/>
        </p:nvSpPr>
        <p:spPr>
          <a:xfrm>
            <a:off x="77470" y="385762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streaming</a:t>
            </a:r>
            <a:endParaRPr lang="en-US" sz="2800" dirty="0">
              <a:sym typeface="+mn-ea"/>
            </a:endParaRPr>
          </a:p>
        </p:txBody>
      </p:sp>
      <p:sp>
        <p:nvSpPr>
          <p:cNvPr id="7" name="文本框 6"/>
          <p:cNvSpPr txBox="1"/>
          <p:nvPr/>
        </p:nvSpPr>
        <p:spPr>
          <a:xfrm>
            <a:off x="6931025" y="385762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a</a:t>
            </a:r>
            <a:endParaRPr lang="en-US" sz="2800" dirty="0">
              <a:sym typeface="+mn-ea"/>
            </a:endParaRPr>
          </a:p>
        </p:txBody>
      </p:sp>
      <p:sp>
        <p:nvSpPr>
          <p:cNvPr id="8" name="文本框 7"/>
          <p:cNvSpPr txBox="1"/>
          <p:nvPr/>
        </p:nvSpPr>
        <p:spPr>
          <a:xfrm>
            <a:off x="23495" y="557720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Notably</a:t>
            </a:r>
            <a:endParaRPr lang="en-US" sz="2800" dirty="0">
              <a:sym typeface="+mn-ea"/>
            </a:endParaRPr>
          </a:p>
        </p:txBody>
      </p:sp>
      <p:sp>
        <p:nvSpPr>
          <p:cNvPr id="10" name="文本框 9"/>
          <p:cNvSpPr txBox="1"/>
          <p:nvPr/>
        </p:nvSpPr>
        <p:spPr>
          <a:xfrm>
            <a:off x="8141970" y="4717415"/>
            <a:ext cx="114236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who</a:t>
            </a:r>
            <a:endParaRPr lang="en-US" sz="2800" dirty="0">
              <a:sym typeface="+mn-ea"/>
            </a:endParaRPr>
          </a:p>
        </p:txBody>
      </p:sp>
      <p:sp>
        <p:nvSpPr>
          <p:cNvPr id="11" name="文本框 10"/>
          <p:cNvSpPr txBox="1"/>
          <p:nvPr/>
        </p:nvSpPr>
        <p:spPr>
          <a:xfrm>
            <a:off x="55880" y="4717415"/>
            <a:ext cx="180784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dirty="0">
                <a:sym typeface="+mn-ea"/>
              </a:rPr>
              <a:t>to compare</a:t>
            </a:r>
            <a:endParaRPr lang="en-US" sz="2800" dirty="0">
              <a:sym typeface="+mn-ea"/>
            </a:endParaRPr>
          </a:p>
        </p:txBody>
      </p:sp>
      <p:sp>
        <p:nvSpPr>
          <p:cNvPr id="12" name="文本框 11"/>
          <p:cNvSpPr txBox="1"/>
          <p:nvPr/>
        </p:nvSpPr>
        <p:spPr>
          <a:xfrm>
            <a:off x="1431925" y="5976620"/>
            <a:ext cx="114236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from</a:t>
            </a:r>
            <a:endParaRPr lang="en-US" sz="2800" dirty="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 grpId="0"/>
      <p:bldP spid="2"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06680" y="751840"/>
            <a:ext cx="12098655" cy="48260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quip</a:t>
            </a:r>
            <a:r>
              <a:rPr lang="en-US" altLang="zh-CN" sz="2800">
                <a:latin typeface="Times New Roman" panose="02020603050405020304" charset="0"/>
                <a:ea typeface="华文中宋" panose="02010600040101010101" charset="-122"/>
                <a:cs typeface="Times New Roman" panose="02020603050405020304" charset="0"/>
                <a:sym typeface="+mn-ea"/>
              </a:rPr>
              <a:t>: to make a quick and clever remark    </a:t>
            </a:r>
            <a:r>
              <a:rPr lang="zh-CN" altLang="en-US" sz="2800">
                <a:latin typeface="Times New Roman" panose="02020603050405020304" charset="0"/>
                <a:ea typeface="华文中宋" panose="02010600040101010101" charset="-122"/>
                <a:cs typeface="Times New Roman" panose="02020603050405020304" charset="0"/>
                <a:sym typeface="+mn-ea"/>
              </a:rPr>
              <a:t>讲俏皮话；讥讽；打趣</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“He’ll have to go on a diet,” Ballard quipped.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en-US" altLang="zh-CN" sz="2800">
                <a:latin typeface="华文中宋" panose="02010600040101010101" charset="-122"/>
                <a:ea typeface="华文中宋" panose="02010600040101010101" charset="-122"/>
                <a:cs typeface="华文中宋" panose="02010600040101010101" charset="-122"/>
                <a:sym typeface="+mn-ea"/>
              </a:rPr>
              <a:t>“他得减肥啦，”巴拉德俏皮地说。</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spontaneous</a:t>
            </a:r>
            <a:r>
              <a:rPr lang="en-US" altLang="zh-CN" sz="2800"/>
              <a:t>: </a:t>
            </a:r>
            <a:r>
              <a:rPr lang="en-US" sz="2800">
                <a:latin typeface="Times New Roman" panose="02020603050405020304" charset="0"/>
                <a:ea typeface="华文中宋" panose="02010600040101010101" charset="-122"/>
                <a:cs typeface="Times New Roman" panose="02020603050405020304" charset="0"/>
              </a:rPr>
              <a:t>not planned but done because you suddenly want to do it</a:t>
            </a:r>
            <a:endParaRPr lang="en-US"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sym typeface="+mn-ea"/>
              </a:rPr>
              <a:t> </a:t>
            </a:r>
            <a:r>
              <a:rPr lang="zh-CN" sz="2800">
                <a:latin typeface="Times New Roman" panose="02020603050405020304" charset="0"/>
                <a:ea typeface="华文中宋" panose="02010600040101010101" charset="-122"/>
                <a:cs typeface="Times New Roman" panose="02020603050405020304" charset="0"/>
                <a:sym typeface="+mn-ea"/>
              </a:rPr>
              <a:t>自发的；非筹划安排的</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 The comment was completely spontaneous.    </a:t>
            </a:r>
            <a:r>
              <a:rPr lang="zh-CN" altLang="en-US" sz="2800">
                <a:ea typeface="华文中宋" panose="02010600040101010101" charset="-122"/>
                <a:sym typeface="+mn-ea"/>
              </a:rPr>
              <a:t>评论完全是自发的</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38125" y="2346325"/>
            <a:ext cx="1471930" cy="475615"/>
          </a:xfrm>
          <a:prstGeom prst="rect">
            <a:avLst/>
          </a:prstGeom>
          <a:solidFill>
            <a:srgbClr val="0070C0"/>
          </a:solidFill>
        </p:spPr>
        <p:txBody>
          <a:bodyPr wrap="square" rtlCol="0">
            <a:spAutoFit/>
          </a:bodyPr>
          <a:lstStyle/>
          <a:p>
            <a:r>
              <a:rPr kumimoji="1" lang="zh-CN" sz="2500" b="1" dirty="0">
                <a:solidFill>
                  <a:schemeClr val="lt1"/>
                </a:solidFill>
              </a:rPr>
              <a:t>翻译句子</a:t>
            </a:r>
            <a:endParaRPr kumimoji="1" lang="zh-CN" sz="2500" b="1" dirty="0">
              <a:solidFill>
                <a:schemeClr val="lt1"/>
              </a:solidFill>
            </a:endParaRPr>
          </a:p>
        </p:txBody>
      </p:sp>
      <p:sp>
        <p:nvSpPr>
          <p:cNvPr id="1048605" name="文本框 2"/>
          <p:cNvSpPr txBox="1"/>
          <p:nvPr/>
        </p:nvSpPr>
        <p:spPr>
          <a:xfrm>
            <a:off x="139065" y="2902585"/>
            <a:ext cx="11805285"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He quipped that he would rather sell his airline than his computer systems.</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12765"/>
            <a:ext cx="1517650" cy="475615"/>
          </a:xfrm>
          <a:prstGeom prst="rect">
            <a:avLst/>
          </a:prstGeom>
          <a:solidFill>
            <a:srgbClr val="0070C0"/>
          </a:solidFill>
        </p:spPr>
        <p:txBody>
          <a:bodyPr wrap="square" rtlCol="0">
            <a:spAutoFit/>
          </a:bodyPr>
          <a:lstStyle/>
          <a:p>
            <a:pPr lvl="0" algn="l">
              <a:buClrTx/>
              <a:buSzTx/>
              <a:buFontTx/>
            </a:pPr>
            <a:r>
              <a:rPr kumimoji="1" lang="zh-CN" sz="2500" b="1" dirty="0">
                <a:solidFill>
                  <a:schemeClr val="lt1"/>
                </a:solidFill>
                <a:sym typeface="+mn-ea"/>
              </a:rPr>
              <a:t>翻译句子</a:t>
            </a:r>
            <a:endParaRPr kumimoji="1" lang="zh-CN" sz="2500" b="1" dirty="0">
              <a:solidFill>
                <a:schemeClr val="lt1"/>
              </a:solidFill>
              <a:sym typeface="+mn-ea"/>
            </a:endParaRPr>
          </a:p>
        </p:txBody>
      </p:sp>
      <p:sp>
        <p:nvSpPr>
          <p:cNvPr id="1048607" name="文本框 5"/>
          <p:cNvSpPr txBox="1"/>
          <p:nvPr/>
        </p:nvSpPr>
        <p:spPr>
          <a:xfrm>
            <a:off x="269240" y="6106160"/>
            <a:ext cx="581088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I joined in the spontaneous applause.</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86890" y="2299970"/>
            <a:ext cx="10594340" cy="521970"/>
          </a:xfrm>
          <a:prstGeom prst="rect">
            <a:avLst/>
          </a:prstGeom>
          <a:noFill/>
        </p:spPr>
        <p:txBody>
          <a:bodyPr wrap="square" rtlCol="0" anchor="t">
            <a:spAutoFit/>
          </a:bodyPr>
          <a:lstStyle/>
          <a:p>
            <a:r>
              <a:rPr lang="zh-CN" altLang="en-US" sz="2600">
                <a:ea typeface="华文中宋" panose="02010600040101010101" charset="-122"/>
              </a:rPr>
              <a:t>他风趣地说，他宁可卖掉他的航空公司，也不愿出售他的计算机系统。 </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259715" y="3455670"/>
            <a:ext cx="11472545" cy="254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91300"/>
            <a:ext cx="5630545" cy="107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zh-CN" sz="2800" b="1" dirty="0">
              <a:solidFill>
                <a:schemeClr val="lt1"/>
              </a:solidFill>
              <a:sym typeface="+mn-ea"/>
            </a:endParaRPr>
          </a:p>
        </p:txBody>
      </p:sp>
      <p:sp>
        <p:nvSpPr>
          <p:cNvPr id="3" name="文本框 6"/>
          <p:cNvSpPr txBox="1"/>
          <p:nvPr/>
        </p:nvSpPr>
        <p:spPr>
          <a:xfrm>
            <a:off x="1901190" y="5612765"/>
            <a:ext cx="6985635" cy="491490"/>
          </a:xfrm>
          <a:prstGeom prst="rect">
            <a:avLst/>
          </a:prstGeom>
          <a:noFill/>
        </p:spPr>
        <p:txBody>
          <a:bodyPr wrap="square" rtlCol="0" anchor="t">
            <a:spAutoFit/>
          </a:bodyPr>
          <a:p>
            <a:pPr algn="l"/>
            <a:r>
              <a:rPr lang="zh-CN" altLang="en-US" sz="2600">
                <a:ea typeface="华文中宋" panose="02010600040101010101" charset="-122"/>
                <a:sym typeface="+mn-ea"/>
              </a:rPr>
              <a:t>我跟着也自然而然地鼓起掌来。</a:t>
            </a:r>
            <a:r>
              <a:rPr lang="zh-CN" altLang="en-US" sz="2600">
                <a:ea typeface="华文中宋" panose="02010600040101010101" charset="-122"/>
              </a:rPr>
              <a:t>    </a:t>
            </a:r>
            <a:endParaRPr lang="zh-CN" altLang="en-US" sz="260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8" end="8"/>
                                            </p:txEl>
                                          </p:spTgt>
                                        </p:tgtEl>
                                        <p:attrNameLst>
                                          <p:attrName>style.visibility</p:attrName>
                                        </p:attrNameLst>
                                      </p:cBhvr>
                                      <p:to>
                                        <p:strVal val="visible"/>
                                      </p:to>
                                    </p:set>
                                    <p:animEffect transition="in" filter="wipe(down)">
                                      <p:cBhvr>
                                        <p:cTn id="31" dur="500"/>
                                        <p:tgtEl>
                                          <p:spTgt spid="104860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48606"/>
                                        </p:tgtEl>
                                        <p:attrNameLst>
                                          <p:attrName>style.visibility</p:attrName>
                                        </p:attrNameLst>
                                      </p:cBhvr>
                                      <p:to>
                                        <p:strVal val="visible"/>
                                      </p:to>
                                    </p:set>
                                    <p:animEffect transition="in" filter="blinds(horizontal)">
                                      <p:cBhvr>
                                        <p:cTn id="36" dur="500"/>
                                        <p:tgtEl>
                                          <p:spTgt spid="1048606"/>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0" y="0"/>
            <a:ext cx="2003425" cy="521970"/>
          </a:xfrm>
          <a:prstGeom prst="rect">
            <a:avLst/>
          </a:prstGeom>
          <a:solidFill>
            <a:schemeClr val="accent6"/>
          </a:solidFill>
        </p:spPr>
        <p:txBody>
          <a:bodyPr wrap="square" rtlCol="0">
            <a:spAutoFit/>
          </a:bodyPr>
          <a:p>
            <a:r>
              <a:rPr kumimoji="1" lang="zh-CN" sz="2800" b="1" dirty="0">
                <a:solidFill>
                  <a:schemeClr val="lt1"/>
                </a:solidFill>
              </a:rPr>
              <a:t>长难句分析</a:t>
            </a:r>
            <a:endParaRPr kumimoji="1" lang="zh-CN" sz="2800" b="1" dirty="0">
              <a:solidFill>
                <a:schemeClr val="lt1"/>
              </a:solidFill>
            </a:endParaRPr>
          </a:p>
        </p:txBody>
      </p:sp>
      <p:sp>
        <p:nvSpPr>
          <p:cNvPr id="7" name="圆角矩形 6"/>
          <p:cNvSpPr/>
          <p:nvPr/>
        </p:nvSpPr>
        <p:spPr>
          <a:xfrm>
            <a:off x="74930" y="650240"/>
            <a:ext cx="12019280" cy="484759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74930" y="5631180"/>
            <a:ext cx="967740" cy="521970"/>
          </a:xfrm>
          <a:prstGeom prst="rect">
            <a:avLst/>
          </a:prstGeom>
          <a:solidFill>
            <a:srgbClr val="0070C0"/>
          </a:solidFill>
        </p:spPr>
        <p:txBody>
          <a:bodyPr wrap="square" rtlCol="0">
            <a:spAutoFit/>
          </a:bodyPr>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150620" y="5566410"/>
            <a:ext cx="11041380" cy="1260475"/>
          </a:xfrm>
          <a:prstGeom prst="rect">
            <a:avLst/>
          </a:prstGeom>
          <a:noFill/>
        </p:spPr>
        <p:txBody>
          <a:bodyPr wrap="square" rtlCol="0">
            <a:spAutoFit/>
          </a:bodyPr>
          <a:p>
            <a:pPr algn="l">
              <a:buClrTx/>
              <a:buSzTx/>
              <a:buFontTx/>
            </a:pPr>
            <a:r>
              <a:rPr sz="2400">
                <a:latin typeface="华文中宋" panose="02010600040101010101" charset="-122"/>
                <a:ea typeface="华文中宋" panose="02010600040101010101" charset="-122"/>
                <a:cs typeface="华文中宋" panose="02010600040101010101" charset="-122"/>
              </a:rPr>
              <a:t>史密斯泪流满面，发表了一段有点漫无边际的</a:t>
            </a:r>
            <a:r>
              <a:rPr lang="zh-CN" sz="2400">
                <a:latin typeface="华文中宋" panose="02010600040101010101" charset="-122"/>
                <a:ea typeface="华文中宋" panose="02010600040101010101" charset="-122"/>
                <a:cs typeface="华文中宋" panose="02010600040101010101" charset="-122"/>
              </a:rPr>
              <a:t>获奖感言</a:t>
            </a:r>
            <a:r>
              <a:rPr sz="2400">
                <a:latin typeface="华文中宋" panose="02010600040101010101" charset="-122"/>
                <a:ea typeface="华文中宋" panose="02010600040101010101" charset="-122"/>
                <a:cs typeface="华文中宋" panose="02010600040101010101" charset="-122"/>
              </a:rPr>
              <a:t>，</a:t>
            </a:r>
            <a:r>
              <a:rPr lang="zh-CN" sz="2400">
                <a:latin typeface="华文中宋" panose="02010600040101010101" charset="-122"/>
                <a:ea typeface="华文中宋" panose="02010600040101010101" charset="-122"/>
                <a:cs typeface="华文中宋" panose="02010600040101010101" charset="-122"/>
              </a:rPr>
              <a:t>并</a:t>
            </a:r>
            <a:r>
              <a:rPr sz="2400">
                <a:latin typeface="华文中宋" panose="02010600040101010101" charset="-122"/>
                <a:ea typeface="华文中宋" panose="02010600040101010101" charset="-122"/>
                <a:cs typeface="华文中宋" panose="02010600040101010101" charset="-122"/>
              </a:rPr>
              <a:t>向学院和其他提名</a:t>
            </a:r>
            <a:r>
              <a:rPr lang="zh-CN" sz="2400">
                <a:latin typeface="华文中宋" panose="02010600040101010101" charset="-122"/>
                <a:ea typeface="华文中宋" panose="02010600040101010101" charset="-122"/>
                <a:cs typeface="华文中宋" panose="02010600040101010101" charset="-122"/>
              </a:rPr>
              <a:t>者</a:t>
            </a:r>
            <a:r>
              <a:rPr sz="2400">
                <a:latin typeface="华文中宋" panose="02010600040101010101" charset="-122"/>
                <a:ea typeface="华文中宋" panose="02010600040101010101" charset="-122"/>
                <a:cs typeface="华文中宋" panose="02010600040101010101" charset="-122"/>
              </a:rPr>
              <a:t>道歉，</a:t>
            </a:r>
            <a:r>
              <a:rPr lang="zh-CN" sz="2400">
                <a:latin typeface="华文中宋" panose="02010600040101010101" charset="-122"/>
                <a:ea typeface="华文中宋" panose="02010600040101010101" charset="-122"/>
                <a:cs typeface="华文中宋" panose="02010600040101010101" charset="-122"/>
              </a:rPr>
              <a:t>讲到某一刻时</a:t>
            </a:r>
            <a:r>
              <a:rPr sz="2400">
                <a:latin typeface="华文中宋" panose="02010600040101010101" charset="-122"/>
                <a:ea typeface="华文中宋" panose="02010600040101010101" charset="-122"/>
                <a:cs typeface="华文中宋" panose="02010600040101010101" charset="-122"/>
              </a:rPr>
              <a:t>似乎将自己与他</a:t>
            </a:r>
            <a:r>
              <a:rPr lang="zh-CN" sz="2400">
                <a:latin typeface="华文中宋" panose="02010600040101010101" charset="-122"/>
                <a:ea typeface="华文中宋" panose="02010600040101010101" charset="-122"/>
                <a:cs typeface="华文中宋" panose="02010600040101010101" charset="-122"/>
              </a:rPr>
              <a:t>扮演的角色</a:t>
            </a:r>
            <a:r>
              <a:rPr sz="2400">
                <a:latin typeface="华文中宋" panose="02010600040101010101" charset="-122"/>
                <a:ea typeface="华文中宋" panose="02010600040101010101" charset="-122"/>
                <a:cs typeface="华文中宋" panose="02010600040101010101" charset="-122"/>
              </a:rPr>
              <a:t>进行比较，他说他是“家人的坚定捍卫者</a:t>
            </a:r>
            <a:r>
              <a:rPr lang="zh-CN" sz="2400">
                <a:latin typeface="华文中宋" panose="02010600040101010101" charset="-122"/>
                <a:ea typeface="华文中宋" panose="02010600040101010101" charset="-122"/>
                <a:cs typeface="华文中宋" panose="02010600040101010101" charset="-122"/>
              </a:rPr>
              <a:t>。</a:t>
            </a:r>
            <a:r>
              <a:rPr sz="2400">
                <a:latin typeface="华文中宋" panose="02010600040101010101" charset="-122"/>
                <a:ea typeface="华文中宋" panose="02010600040101010101" charset="-122"/>
                <a:cs typeface="华文中宋" panose="02010600040101010101" charset="-122"/>
              </a:rPr>
              <a:t>”  </a:t>
            </a:r>
            <a:r>
              <a:rPr sz="2800">
                <a:latin typeface="华文中宋" panose="02010600040101010101" charset="-122"/>
                <a:ea typeface="华文中宋" panose="02010600040101010101" charset="-122"/>
              </a:rPr>
              <a:t> </a:t>
            </a:r>
            <a:endParaRPr sz="2800">
              <a:latin typeface="华文中宋" panose="02010600040101010101" charset="-122"/>
              <a:ea typeface="华文中宋" panose="02010600040101010101" charset="-122"/>
            </a:endParaRPr>
          </a:p>
        </p:txBody>
      </p:sp>
      <p:sp>
        <p:nvSpPr>
          <p:cNvPr id="2" name="文本框 1"/>
          <p:cNvSpPr txBox="1"/>
          <p:nvPr/>
        </p:nvSpPr>
        <p:spPr>
          <a:xfrm>
            <a:off x="388620" y="3058795"/>
            <a:ext cx="4177030" cy="521970"/>
          </a:xfrm>
          <a:prstGeom prst="rect">
            <a:avLst/>
          </a:prstGeom>
          <a:noFill/>
        </p:spPr>
        <p:txBody>
          <a:bodyPr wrap="squar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with</a:t>
            </a:r>
            <a:r>
              <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结构</a:t>
            </a:r>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短语作伴随状语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p:cNvSpPr txBox="1"/>
          <p:nvPr/>
        </p:nvSpPr>
        <p:spPr>
          <a:xfrm>
            <a:off x="388620" y="3484245"/>
            <a:ext cx="4402455" cy="521970"/>
          </a:xfrm>
          <a:prstGeom prst="rect">
            <a:avLst/>
          </a:prstGeom>
          <a:noFill/>
        </p:spPr>
        <p:txBody>
          <a:bodyPr wrap="squar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现在分词短语作伴随状语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5" name="文本框 4"/>
          <p:cNvSpPr txBox="1"/>
          <p:nvPr/>
        </p:nvSpPr>
        <p:spPr>
          <a:xfrm>
            <a:off x="257810" y="828675"/>
            <a:ext cx="11858625" cy="4523105"/>
          </a:xfrm>
          <a:prstGeom prst="rect">
            <a:avLst/>
          </a:prstGeom>
          <a:noFill/>
        </p:spPr>
        <p:txBody>
          <a:bodyPr wrap="square">
            <a:spAutoFit/>
          </a:bodyPr>
          <a:p>
            <a:pPr algn="l"/>
            <a:r>
              <a:rPr lang="zh-CN" altLang="en-US" sz="3000">
                <a:highlight>
                  <a:srgbClr val="C0C0C0"/>
                </a:highlight>
                <a:latin typeface="Times New Roman" panose="02020603050405020304" charset="0"/>
                <a:cs typeface="Times New Roman" panose="02020603050405020304" charset="0"/>
                <a:sym typeface="+mn-ea"/>
              </a:rPr>
              <a:t>With tears streaming down his face</a:t>
            </a:r>
            <a:r>
              <a:rPr sz="3000">
                <a:latin typeface="Times New Roman" panose="02020603050405020304" charset="0"/>
                <a:cs typeface="Times New Roman" panose="02020603050405020304" charset="0"/>
                <a:sym typeface="+mn-ea"/>
              </a:rPr>
              <a:t>, Smith gave</a:t>
            </a:r>
            <a:r>
              <a:rPr lang="en-US" sz="3000">
                <a:latin typeface="Times New Roman" panose="02020603050405020304" charset="0"/>
                <a:cs typeface="Times New Roman" panose="02020603050405020304" charset="0"/>
                <a:sym typeface="+mn-ea"/>
              </a:rPr>
              <a:t> a </a:t>
            </a:r>
            <a:r>
              <a:rPr sz="3000">
                <a:latin typeface="Times New Roman" panose="02020603050405020304" charset="0"/>
                <a:cs typeface="Times New Roman" panose="02020603050405020304" charset="0"/>
                <a:sym typeface="+mn-ea"/>
              </a:rPr>
              <a:t>somewhat rambling speech </a:t>
            </a:r>
            <a:r>
              <a:rPr lang="zh-CN" altLang="en-US" sz="3000">
                <a:solidFill>
                  <a:srgbClr val="00B050"/>
                </a:solidFill>
                <a:latin typeface="Times New Roman" panose="02020603050405020304" charset="0"/>
                <a:cs typeface="Times New Roman" panose="02020603050405020304" charset="0"/>
                <a:sym typeface="+mn-ea"/>
              </a:rPr>
              <a:t>in which he apologized to the academy and his fellow nominees</a:t>
            </a:r>
            <a:r>
              <a:rPr sz="3000">
                <a:latin typeface="Times New Roman" panose="02020603050405020304" charset="0"/>
                <a:cs typeface="Times New Roman" panose="02020603050405020304" charset="0"/>
                <a:sym typeface="+mn-ea"/>
              </a:rPr>
              <a:t>, at one point </a:t>
            </a:r>
            <a:r>
              <a:rPr lang="zh-CN" altLang="en-US" sz="3000">
                <a:highlight>
                  <a:srgbClr val="C0C0C0"/>
                </a:highlight>
                <a:latin typeface="Times New Roman" panose="02020603050405020304" charset="0"/>
                <a:cs typeface="Times New Roman" panose="02020603050405020304" charset="0"/>
                <a:sym typeface="+mn-ea"/>
              </a:rPr>
              <a:t>seeming to compare himself to the man </a:t>
            </a:r>
            <a:r>
              <a:rPr lang="zh-CN" altLang="en-US" sz="3000">
                <a:solidFill>
                  <a:srgbClr val="00B050"/>
                </a:solidFill>
                <a:highlight>
                  <a:srgbClr val="C0C0C0"/>
                </a:highlight>
                <a:latin typeface="Times New Roman" panose="02020603050405020304" charset="0"/>
                <a:cs typeface="Times New Roman" panose="02020603050405020304" charset="0"/>
                <a:sym typeface="+mn-ea"/>
              </a:rPr>
              <a:t>he portrayed</a:t>
            </a:r>
            <a:r>
              <a:rPr sz="3000">
                <a:latin typeface="Times New Roman" panose="02020603050405020304" charset="0"/>
                <a:cs typeface="Times New Roman" panose="02020603050405020304" charset="0"/>
                <a:sym typeface="+mn-ea"/>
              </a:rPr>
              <a:t>, </a:t>
            </a:r>
            <a:r>
              <a:rPr lang="zh-CN" altLang="en-US" sz="3000">
                <a:solidFill>
                  <a:srgbClr val="00B050"/>
                </a:solidFill>
                <a:latin typeface="Times New Roman" panose="02020603050405020304" charset="0"/>
                <a:cs typeface="Times New Roman" panose="02020603050405020304" charset="0"/>
                <a:sym typeface="+mn-ea"/>
              </a:rPr>
              <a:t>who he said was </a:t>
            </a:r>
            <a:r>
              <a:rPr lang="en-US" altLang="zh-CN" sz="3000">
                <a:solidFill>
                  <a:srgbClr val="00B050"/>
                </a:solidFill>
                <a:latin typeface="Times New Roman" panose="02020603050405020304" charset="0"/>
                <a:cs typeface="Times New Roman" panose="02020603050405020304" charset="0"/>
                <a:sym typeface="+mn-ea"/>
              </a:rPr>
              <a:t>“</a:t>
            </a:r>
            <a:r>
              <a:rPr lang="zh-CN" altLang="en-US" sz="3000">
                <a:solidFill>
                  <a:srgbClr val="00B050"/>
                </a:solidFill>
                <a:latin typeface="Times New Roman" panose="02020603050405020304" charset="0"/>
                <a:cs typeface="Times New Roman" panose="02020603050405020304" charset="0"/>
                <a:sym typeface="+mn-ea"/>
              </a:rPr>
              <a:t>a fierce defender of his family.</a:t>
            </a:r>
            <a:r>
              <a:rPr lang="en-US" altLang="zh-CN" sz="3000">
                <a:solidFill>
                  <a:srgbClr val="00B050"/>
                </a:solidFill>
                <a:latin typeface="Times New Roman" panose="02020603050405020304" charset="0"/>
                <a:cs typeface="Times New Roman" panose="02020603050405020304" charset="0"/>
                <a:sym typeface="+mn-ea"/>
              </a:rPr>
              <a:t>”</a:t>
            </a:r>
            <a:endParaRPr lang="en-US" altLang="zh-CN" sz="3000" b="0" i="0" dirty="0">
              <a:effectLst/>
              <a:latin typeface="华文中宋" panose="02010600040101010101" charset="-122"/>
              <a:ea typeface="华文中宋" panose="02010600040101010101" charset="-122"/>
              <a:cs typeface="宋体" panose="02010600030101010101" pitchFamily="2" charset="-122"/>
            </a:endParaRPr>
          </a:p>
          <a:p>
            <a:pPr algn="l"/>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a:latin typeface="Times New Roman" panose="02020603050405020304" charset="0"/>
                <a:cs typeface="Times New Roman" panose="02020603050405020304" charset="0"/>
                <a:sym typeface="+mn-ea"/>
              </a:rPr>
              <a:t>With tears streaming down his face</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seeming to... he portrayed</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dirty="0">
                <a:latin typeface="Times New Roman" panose="02020603050405020304" charset="0"/>
                <a:ea typeface="华文中宋" panose="02010600040101010101" charset="-122"/>
                <a:cs typeface="Times New Roman" panose="02020603050405020304" charset="0"/>
                <a:sym typeface="+mn-ea"/>
              </a:rPr>
              <a:t>in which he... nominees</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zh-CN" altLang="en-US" sz="2800" b="0" i="0" dirty="0">
                <a:effectLst/>
                <a:latin typeface="华文中宋" panose="02010600040101010101" charset="-122"/>
                <a:ea typeface="华文中宋" panose="02010600040101010101" charset="-122"/>
                <a:cs typeface="宋体" panose="02010600030101010101" pitchFamily="2" charset="-122"/>
              </a:rPr>
              <a:t>是</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，修饰先行词</a:t>
            </a:r>
            <a:r>
              <a:rPr lang="en-US" altLang="zh-CN" sz="2800" b="0" i="0" dirty="0">
                <a:effectLst/>
                <a:latin typeface="华文中宋" panose="02010600040101010101" charset="-122"/>
                <a:ea typeface="华文中宋" panose="02010600040101010101" charset="-122"/>
                <a:cs typeface="宋体" panose="02010600030101010101" pitchFamily="2" charset="-122"/>
              </a:rPr>
              <a:t>______</a:t>
            </a:r>
            <a:r>
              <a:rPr lang="zh-CN" altLang="en-US"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b="0" i="0" dirty="0">
                <a:effectLst/>
                <a:latin typeface="Times New Roman" panose="02020603050405020304" charset="0"/>
                <a:ea typeface="华文中宋" panose="02010600040101010101" charset="-122"/>
                <a:cs typeface="Times New Roman" panose="02020603050405020304" charset="0"/>
              </a:rPr>
              <a:t>he portrayed</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zh-CN" altLang="en-US" sz="2800" b="0" i="0" dirty="0">
                <a:effectLst/>
                <a:latin typeface="华文中宋" panose="02010600040101010101" charset="-122"/>
                <a:ea typeface="华文中宋" panose="02010600040101010101" charset="-122"/>
                <a:cs typeface="宋体" panose="02010600030101010101" pitchFamily="2" charset="-122"/>
              </a:rPr>
              <a:t>是</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修饰先行词</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who he said was “a fierce defender of his family”</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，修饰先行词</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，其中</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he said</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endParaRPr lang="zh-CN" altLang="en-US" sz="2800" dirty="0">
              <a:latin typeface="华文中宋" panose="02010600040101010101" charset="-122"/>
              <a:ea typeface="华文中宋" panose="02010600040101010101" charset="-122"/>
              <a:cs typeface="宋体" panose="02010600030101010101" pitchFamily="2" charset="-122"/>
              <a:sym typeface="+mn-ea"/>
            </a:endParaRPr>
          </a:p>
        </p:txBody>
      </p:sp>
      <p:sp>
        <p:nvSpPr>
          <p:cNvPr id="6" name="文本框 5"/>
          <p:cNvSpPr txBox="1"/>
          <p:nvPr/>
        </p:nvSpPr>
        <p:spPr>
          <a:xfrm>
            <a:off x="9306560" y="3473450"/>
            <a:ext cx="1605280" cy="521970"/>
          </a:xfrm>
          <a:prstGeom prst="rect">
            <a:avLst/>
          </a:prstGeom>
          <a:noFill/>
        </p:spPr>
        <p:txBody>
          <a:bodyPr wrap="non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定语从句</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3" name="文本框 12"/>
          <p:cNvSpPr txBox="1"/>
          <p:nvPr/>
        </p:nvSpPr>
        <p:spPr>
          <a:xfrm>
            <a:off x="1428750" y="3930650"/>
            <a:ext cx="1151255" cy="521970"/>
          </a:xfrm>
          <a:prstGeom prst="rect">
            <a:avLst/>
          </a:prstGeom>
          <a:noFill/>
        </p:spPr>
        <p:txBody>
          <a:bodyPr wrap="non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speech</a:t>
            </a:r>
            <a:endPar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4" name="文本框 13"/>
          <p:cNvSpPr txBox="1"/>
          <p:nvPr/>
        </p:nvSpPr>
        <p:spPr>
          <a:xfrm>
            <a:off x="5735955" y="3930650"/>
            <a:ext cx="1605280" cy="521970"/>
          </a:xfrm>
          <a:prstGeom prst="rect">
            <a:avLst/>
          </a:prstGeom>
          <a:noFill/>
        </p:spPr>
        <p:txBody>
          <a:bodyPr wrap="non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定语从句</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5" name="文本框 14"/>
          <p:cNvSpPr txBox="1"/>
          <p:nvPr/>
        </p:nvSpPr>
        <p:spPr>
          <a:xfrm>
            <a:off x="9449435" y="3930650"/>
            <a:ext cx="1319530" cy="521970"/>
          </a:xfrm>
          <a:prstGeom prst="rect">
            <a:avLst/>
          </a:prstGeom>
          <a:noFill/>
        </p:spPr>
        <p:txBody>
          <a:bodyPr wrap="non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the man</a:t>
            </a:r>
            <a:endPar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6" name="文本框 15"/>
          <p:cNvSpPr txBox="1"/>
          <p:nvPr/>
        </p:nvSpPr>
        <p:spPr>
          <a:xfrm>
            <a:off x="7444105" y="4352925"/>
            <a:ext cx="1605280" cy="521970"/>
          </a:xfrm>
          <a:prstGeom prst="rect">
            <a:avLst/>
          </a:prstGeom>
          <a:noFill/>
        </p:spPr>
        <p:txBody>
          <a:bodyPr wrap="non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定语从句</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8" name="文本框 17"/>
          <p:cNvSpPr txBox="1"/>
          <p:nvPr/>
        </p:nvSpPr>
        <p:spPr>
          <a:xfrm>
            <a:off x="320040" y="4791710"/>
            <a:ext cx="1319530" cy="521970"/>
          </a:xfrm>
          <a:prstGeom prst="rect">
            <a:avLst/>
          </a:prstGeom>
          <a:noFill/>
        </p:spPr>
        <p:txBody>
          <a:bodyPr wrap="non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the man</a:t>
            </a:r>
            <a:endPar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9" name="文本框 18"/>
          <p:cNvSpPr txBox="1"/>
          <p:nvPr/>
        </p:nvSpPr>
        <p:spPr>
          <a:xfrm>
            <a:off x="4845050" y="4773295"/>
            <a:ext cx="1249680" cy="521970"/>
          </a:xfrm>
          <a:prstGeom prst="rect">
            <a:avLst/>
          </a:prstGeom>
          <a:noFill/>
        </p:spPr>
        <p:txBody>
          <a:bodyPr wrap="non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插入语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4" grpId="1" animBg="1"/>
      <p:bldP spid="11" grpId="0"/>
      <p:bldP spid="11" grpId="1"/>
      <p:bldP spid="6" grpId="0"/>
      <p:bldP spid="13" grpId="0"/>
      <p:bldP spid="14" grpId="0"/>
      <p:bldP spid="15" grpId="0"/>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788795" y="781685"/>
            <a:ext cx="8361680" cy="5403215"/>
          </a:xfrm>
          <a:prstGeom prst="rect">
            <a:avLst/>
          </a:prstGeom>
        </p:spPr>
      </p:pic>
      <p:pic>
        <p:nvPicPr>
          <p:cNvPr id="5" name="图片 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552190" y="-43180"/>
            <a:ext cx="5001895" cy="842645"/>
          </a:xfrm>
          <a:prstGeom prst="rect">
            <a:avLst/>
          </a:prstGeom>
        </p:spPr>
      </p:pic>
      <p:sp>
        <p:nvSpPr>
          <p:cNvPr id="6" name="文本框 5"/>
          <p:cNvSpPr txBox="1"/>
          <p:nvPr/>
        </p:nvSpPr>
        <p:spPr>
          <a:xfrm>
            <a:off x="563245" y="6256655"/>
            <a:ext cx="11174730" cy="429895"/>
          </a:xfrm>
          <a:prstGeom prst="rect">
            <a:avLst/>
          </a:prstGeom>
          <a:solidFill>
            <a:schemeClr val="bg1">
              <a:lumMod val="75000"/>
            </a:schemeClr>
          </a:solidFill>
        </p:spPr>
        <p:txBody>
          <a:bodyPr wrap="square" rtlCol="0">
            <a:spAutoFit/>
          </a:bodyPr>
          <a:p>
            <a:pPr algn="l"/>
            <a:r>
              <a:rPr lang="en-US" sz="2200">
                <a:latin typeface="Times New Roman" panose="02020603050405020304" charset="0"/>
                <a:cs typeface="Times New Roman" panose="02020603050405020304" charset="0"/>
              </a:rPr>
              <a:t>The cast of Apple TV Plus’s “CODA” accept the award for best picture at the Academy Awards.</a:t>
            </a:r>
            <a:endParaRPr lang="en-US" sz="22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2385" y="604520"/>
            <a:ext cx="12027535" cy="6294120"/>
          </a:xfrm>
          <a:prstGeom prst="rect">
            <a:avLst/>
          </a:prstGeom>
        </p:spPr>
      </p:pic>
      <p:pic>
        <p:nvPicPr>
          <p:cNvPr id="5" name="图片 4"/>
          <p:cNvPicPr>
            <a:picLocks noChangeAspect="1"/>
          </p:cNvPicPr>
          <p:nvPr/>
        </p:nvPicPr>
        <p:blipFill>
          <a:blip r:embed="rId2"/>
          <a:stretch>
            <a:fillRect/>
          </a:stretch>
        </p:blipFill>
        <p:spPr>
          <a:xfrm>
            <a:off x="3681095" y="71120"/>
            <a:ext cx="4829175"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3681095" y="71120"/>
            <a:ext cx="4829175" cy="533400"/>
          </a:xfrm>
          <a:prstGeom prst="rect">
            <a:avLst/>
          </a:prstGeom>
        </p:spPr>
      </p:pic>
      <p:pic>
        <p:nvPicPr>
          <p:cNvPr id="2" name="图片 1"/>
          <p:cNvPicPr>
            <a:picLocks noChangeAspect="1"/>
          </p:cNvPicPr>
          <p:nvPr/>
        </p:nvPicPr>
        <p:blipFill>
          <a:blip r:embed="rId2"/>
          <a:stretch>
            <a:fillRect/>
          </a:stretch>
        </p:blipFill>
        <p:spPr>
          <a:xfrm>
            <a:off x="1630045" y="674370"/>
            <a:ext cx="8930640" cy="610044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PLACING_PICTURE_USER_VIEWPORT" val="{&quot;height&quot;:10800,&quot;width&quot;:16200}"/>
</p:tagLst>
</file>

<file path=ppt/tags/tag6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SPECIAL_SOURCE" val="bdnull"/>
</p:tagLst>
</file>

<file path=ppt/tags/tag67.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2.xml><?xml version="1.0" encoding="utf-8"?>
<a:themeOverride xmlns:a="http://schemas.openxmlformats.org/drawingml/2006/main">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3.xml><?xml version="1.0" encoding="utf-8"?>
<a:themeOverride xmlns:a="http://schemas.openxmlformats.org/drawingml/2006/main">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0</TotalTime>
  <Words>15687</Words>
  <Application>WPS 演示</Application>
  <PresentationFormat>宽屏</PresentationFormat>
  <Paragraphs>448</Paragraphs>
  <Slides>29</Slides>
  <Notes>1</Notes>
  <HiddenSlides>0</HiddenSlides>
  <MMClips>2</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29</vt:i4>
      </vt:variant>
    </vt:vector>
  </HeadingPairs>
  <TitlesOfParts>
    <vt:vector size="49" baseType="lpstr">
      <vt:lpstr>Arial</vt:lpstr>
      <vt:lpstr>宋体</vt:lpstr>
      <vt:lpstr>Wingdings</vt:lpstr>
      <vt:lpstr>Helvetica</vt:lpstr>
      <vt:lpstr>Calibri</vt:lpstr>
      <vt:lpstr>Arial</vt:lpstr>
      <vt:lpstr>Wingdings</vt:lpstr>
      <vt:lpstr>Trebuchet MS</vt:lpstr>
      <vt:lpstr>Times New Roman</vt:lpstr>
      <vt:lpstr>华文中宋</vt:lpstr>
      <vt:lpstr>微软雅黑</vt:lpstr>
      <vt:lpstr>Arial Unicode MS</vt:lpstr>
      <vt:lpstr>Times New Roman</vt:lpstr>
      <vt:lpstr>Calibri Light</vt:lpstr>
      <vt:lpstr>HelveticaNeue</vt:lpstr>
      <vt:lpstr>Corbel</vt:lpstr>
      <vt:lpstr>华文新魏</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BBC News 03/29/22</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329</cp:revision>
  <dcterms:created xsi:type="dcterms:W3CDTF">2022-02-14T11:09:00Z</dcterms:created>
  <dcterms:modified xsi:type="dcterms:W3CDTF">2022-04-01T10:26:44Z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2BD18B006E0F43A7834D5A6B9478D4EE</vt:lpwstr>
  </property>
  <property fmtid="{D5CDD505-2E9C-101B-9397-08002B2CF9AE}" pid="3" name="KSOProductBuildVer">
    <vt:lpwstr>2052-11.8.2.8411</vt:lpwstr>
  </property>
</Properties>
</file>