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5"/>
  </p:notesMasterIdLst>
  <p:handoutMasterIdLst>
    <p:handoutMasterId r:id="rId28"/>
  </p:handoutMasterIdLst>
  <p:sldIdLst>
    <p:sldId id="364" r:id="rId3"/>
    <p:sldId id="256" r:id="rId4"/>
    <p:sldId id="319" r:id="rId6"/>
    <p:sldId id="334" r:id="rId7"/>
    <p:sldId id="335" r:id="rId8"/>
    <p:sldId id="336" r:id="rId9"/>
    <p:sldId id="338" r:id="rId10"/>
    <p:sldId id="339" r:id="rId11"/>
    <p:sldId id="341" r:id="rId12"/>
    <p:sldId id="337" r:id="rId13"/>
    <p:sldId id="350" r:id="rId14"/>
    <p:sldId id="342" r:id="rId15"/>
    <p:sldId id="340" r:id="rId16"/>
    <p:sldId id="327" r:id="rId17"/>
    <p:sldId id="352" r:id="rId18"/>
    <p:sldId id="351" r:id="rId19"/>
    <p:sldId id="353" r:id="rId20"/>
    <p:sldId id="354" r:id="rId21"/>
    <p:sldId id="355" r:id="rId22"/>
    <p:sldId id="356" r:id="rId23"/>
    <p:sldId id="357" r:id="rId24"/>
    <p:sldId id="358" r:id="rId25"/>
    <p:sldId id="359" r:id="rId26"/>
    <p:sldId id="349" r:id="rId27"/>
  </p:sldIdLst>
  <p:sldSz cx="12192000" cy="6858000"/>
  <p:notesSz cx="6858000" cy="9144000"/>
  <p:defaultTextStyle>
    <a:defPPr rtl="0">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09" autoAdjust="0"/>
    <p:restoredTop sz="94605" autoAdjust="0"/>
  </p:normalViewPr>
  <p:slideViewPr>
    <p:cSldViewPr snapToGrid="0">
      <p:cViewPr varScale="1">
        <p:scale>
          <a:sx n="77" d="100"/>
          <a:sy n="77" d="100"/>
        </p:scale>
        <p:origin x="77" y="259"/>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79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8D2096-651A-44EB-B335-0CD3A7FF11CE}" type="datetime1">
              <a:rPr lang="zh-CN" altLang="en-US"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D24AC9-7495-4E3F-ADDF-5256D7C54D8E}" type="slidenum">
              <a:rPr lang="en-US" altLang="zh-CN" smtClean="0">
                <a:latin typeface="Microsoft YaHei UI" panose="020B0503020204020204" pitchFamily="34" charset="-122"/>
                <a:ea typeface="Microsoft YaHei UI" panose="020B0503020204020204" pitchFamily="34" charset="-122"/>
              </a:rPr>
            </a:fld>
            <a:endParaRPr lang="zh-CN" altLang="en-US">
              <a:latin typeface="Microsoft YaHei UI" panose="020B0503020204020204" pitchFamily="34" charset="-122"/>
              <a:ea typeface="Microsoft YaHei UI" panose="020B0503020204020204" pitchFamily="34" charset="-122"/>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22A8867F-CAF7-4926-B47A-8DDC82ADFD2F}" type="datetime1">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dirty="0"/>
              <a:t>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68DE52DB-2063-4BF0-9899-4431302C06D1}" type="slidenum">
              <a:rPr lang="en-US" altLang="zh-CN" noProof="0" smtClean="0"/>
            </a:fld>
            <a:endParaRPr lang="zh-CN" altLang="en-US" noProof="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DE52DB-2063-4BF0-9899-4431302C06D1}" type="slidenum">
              <a:rPr lang="en-US" altLang="zh-CN"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6" name="矩形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矩形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矩形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矩形​​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组 3"/>
          <p:cNvGrpSpPr/>
          <p:nvPr/>
        </p:nvGrpSpPr>
        <p:grpSpPr>
          <a:xfrm>
            <a:off x="5250180" y="1267730"/>
            <a:ext cx="1691640" cy="645295"/>
            <a:chOff x="5318306" y="1386268"/>
            <a:chExt cx="1567331" cy="645295"/>
          </a:xfrm>
        </p:grpSpPr>
        <p:cxnSp>
          <p:nvCxnSpPr>
            <p:cNvPr id="17" name="直接连接符​​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endParaRPr lang="zh-CN" altLang="en-US" noProof="0"/>
          </a:p>
        </p:txBody>
      </p:sp>
      <p:sp>
        <p:nvSpPr>
          <p:cNvPr id="3" name="副标题 2"/>
          <p:cNvSpPr>
            <a:spLocks noGrp="1"/>
          </p:cNvSpPr>
          <p:nvPr>
            <p:ph type="subTitle" idx="1" hasCustomPrompt="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latin typeface="Microsoft YaHei UI" panose="020B0503020204020204" pitchFamily="34" charset="-122"/>
                <a:ea typeface="Microsoft YaHei UI" panose="020B0503020204020204" pitchFamily="34" charset="-122"/>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endParaRPr lang="zh-CN" altLang="en-US" noProof="0"/>
          </a:p>
        </p:txBody>
      </p:sp>
      <p:sp>
        <p:nvSpPr>
          <p:cNvPr id="20" name="日期占位符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Microsoft YaHei UI" panose="020B0503020204020204" pitchFamily="34" charset="-122"/>
                <a:ea typeface="Microsoft YaHei UI" panose="020B0503020204020204" pitchFamily="34" charset="-122"/>
              </a:defRPr>
            </a:lvl1pPr>
          </a:lstStyle>
          <a:p>
            <a:fld id="{1075EC1E-C64D-4101-8267-0B6FD8847CC8}" type="datetime1">
              <a:rPr lang="zh-CN" altLang="en-US" noProof="0" smtClean="0"/>
            </a:fld>
            <a:endParaRPr lang="zh-CN" altLang="en-US" noProof="0"/>
          </a:p>
        </p:txBody>
      </p:sp>
      <p:sp>
        <p:nvSpPr>
          <p:cNvPr id="21" name="页脚占位符 20"/>
          <p:cNvSpPr>
            <a:spLocks noGrp="1"/>
          </p:cNvSpPr>
          <p:nvPr>
            <p:ph type="ftr" sz="quarter" idx="11"/>
          </p:nvPr>
        </p:nvSpPr>
        <p:spPr>
          <a:xfrm>
            <a:off x="1453896" y="5212080"/>
            <a:ext cx="5905500" cy="228600"/>
          </a:xfrm>
        </p:spPr>
        <p:txBody>
          <a:bodyPr rtlCol="0"/>
          <a:lstStyle>
            <a:lvl1pPr algn="l">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22" name="幻灯片编号占位符 21"/>
          <p:cNvSpPr>
            <a:spLocks noGrp="1"/>
          </p:cNvSpPr>
          <p:nvPr>
            <p:ph type="sldNum" sz="quarter" idx="12"/>
          </p:nvPr>
        </p:nvSpPr>
        <p:spPr>
          <a:xfrm>
            <a:off x="8606919" y="5212080"/>
            <a:ext cx="2111881" cy="228600"/>
          </a:xfrm>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垂直文本占位符 2"/>
          <p:cNvSpPr>
            <a:spLocks noGrp="1"/>
          </p:cNvSpPr>
          <p:nvPr>
            <p:ph type="body" orient="vert" idx="1" hasCustomPrompt="1"/>
          </p:nvPr>
        </p:nvSpPr>
        <p:spPr/>
        <p:txBody>
          <a:bodyPr vert="eaVert" rtlCol="0"/>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lvl1pPr>
              <a:defRPr>
                <a:solidFill>
                  <a:schemeClr val="tx2"/>
                </a:solidFill>
              </a:defRPr>
            </a:lvl1pPr>
          </a:lstStyle>
          <a:p>
            <a:pPr rtl="0"/>
            <a:fld id="{BCCEF045-27B8-4DAF-B6BC-E52B05B9C207}"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8991600" y="762000"/>
            <a:ext cx="2362200" cy="5257800"/>
          </a:xfrm>
        </p:spPr>
        <p:txBody>
          <a:bodyPr vert="eaVert"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垂直文本占位符 2"/>
          <p:cNvSpPr>
            <a:spLocks noGrp="1"/>
          </p:cNvSpPr>
          <p:nvPr>
            <p:ph type="body" orient="vert" idx="1" hasCustomPrompt="1"/>
          </p:nvPr>
        </p:nvSpPr>
        <p:spPr>
          <a:xfrm>
            <a:off x="838200" y="762000"/>
            <a:ext cx="8077200" cy="5257800"/>
          </a:xfrm>
        </p:spPr>
        <p:txBody>
          <a:bodyPr vert="eaVert"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6332E303-0D2A-4D78-B246-00723A3F99C8}"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内容占位符 2"/>
          <p:cNvSpPr>
            <a:spLocks noGrp="1"/>
          </p:cNvSpPr>
          <p:nvPr>
            <p:ph idx="1" hasCustomPrompt="1"/>
          </p:nvPr>
        </p:nvSpPr>
        <p:spPr/>
        <p:txBody>
          <a:bodyPr rtlCol="0"/>
          <a:lstStyle>
            <a:lvl1pPr>
              <a:defRPr sz="1800">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7F75CE96-05BA-4606-81C6-087C587193E9}"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矩形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矩形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矩形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组 30"/>
          <p:cNvGrpSpPr/>
          <p:nvPr/>
        </p:nvGrpSpPr>
        <p:grpSpPr>
          <a:xfrm>
            <a:off x="5250180" y="1267730"/>
            <a:ext cx="1691640" cy="645295"/>
            <a:chOff x="5318306" y="1386268"/>
            <a:chExt cx="1567331" cy="645295"/>
          </a:xfrm>
        </p:grpSpPr>
        <p:cxnSp>
          <p:nvCxnSpPr>
            <p:cNvPr id="32" name="直接连接符​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直接连接符​​(S)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endParaRPr lang="zh-CN" altLang="en-US" noProof="0"/>
          </a:p>
        </p:txBody>
      </p:sp>
      <p:sp>
        <p:nvSpPr>
          <p:cNvPr id="3" name="文本占位符 2"/>
          <p:cNvSpPr>
            <a:spLocks noGrp="1"/>
          </p:cNvSpPr>
          <p:nvPr>
            <p:ph type="body" idx="1" hasCustomPrompt="1"/>
          </p:nvPr>
        </p:nvSpPr>
        <p:spPr>
          <a:xfrm>
            <a:off x="1563624" y="4682062"/>
            <a:ext cx="9070848" cy="457200"/>
          </a:xfrm>
        </p:spPr>
        <p:txBody>
          <a:bodyPr rtlCol="0" anchor="t">
            <a:normAutofit/>
          </a:bodyPr>
          <a:lstStyle>
            <a:lvl1pPr marL="0" indent="0" algn="ctr">
              <a:buNone/>
              <a:tabLst>
                <a:tab pos="2633345" algn="l"/>
              </a:tabLst>
              <a:defRPr sz="1600">
                <a:solidFill>
                  <a:schemeClr val="tx2"/>
                </a:solidFill>
                <a:effectLst/>
                <a:latin typeface="Microsoft YaHei UI" panose="020B0503020204020204" pitchFamily="34" charset="-122"/>
                <a:ea typeface="Microsoft YaHei UI" panose="020B0503020204020204" pitchFamily="34" charset="-122"/>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编辑母版文本样式</a:t>
            </a:r>
            <a:endParaRPr lang="zh-CN" altLang="en-US" noProof="0"/>
          </a:p>
        </p:txBody>
      </p:sp>
      <p:sp>
        <p:nvSpPr>
          <p:cNvPr id="4" name="日期占位符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Microsoft YaHei UI" panose="020B0503020204020204" pitchFamily="34" charset="-122"/>
                <a:ea typeface="Microsoft YaHei UI" panose="020B0503020204020204" pitchFamily="34" charset="-122"/>
                <a:cs typeface="+mn-cs"/>
              </a:defRPr>
            </a:lvl1pPr>
          </a:lstStyle>
          <a:p>
            <a:fld id="{D31950EB-3303-4FE6-8AD1-5227D9F3C618}" type="datetime1">
              <a:rPr lang="zh-CN" altLang="en-US" noProof="0" smtClean="0"/>
            </a:fld>
            <a:endParaRPr lang="zh-CN" altLang="en-US" noProof="0"/>
          </a:p>
        </p:txBody>
      </p:sp>
      <p:sp>
        <p:nvSpPr>
          <p:cNvPr id="5" name="页脚占位符 4"/>
          <p:cNvSpPr>
            <a:spLocks noGrp="1"/>
          </p:cNvSpPr>
          <p:nvPr>
            <p:ph type="ftr" sz="quarter" idx="11"/>
          </p:nvPr>
        </p:nvSpPr>
        <p:spPr>
          <a:xfrm>
            <a:off x="1453896" y="5212080"/>
            <a:ext cx="5907024" cy="228600"/>
          </a:xfrm>
        </p:spPr>
        <p:txBody>
          <a:bodyPr rtlCol="0"/>
          <a:lstStyle>
            <a:lvl1pPr algn="l">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a:xfrm>
            <a:off x="8604504" y="5212080"/>
            <a:ext cx="2112264" cy="228600"/>
          </a:xfrm>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标题 7"/>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sz="half" idx="1" hasCustomPrompt="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内容占位符 3"/>
          <p:cNvSpPr>
            <a:spLocks noGrp="1"/>
          </p:cNvSpPr>
          <p:nvPr>
            <p:ph sz="half" idx="2" hasCustomPrompt="1"/>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5" name="日期占位符 4"/>
          <p:cNvSpPr>
            <a:spLocks noGrp="1"/>
          </p:cNvSpPr>
          <p:nvPr>
            <p:ph type="dt" sz="half" idx="10"/>
          </p:nvPr>
        </p:nvSpPr>
        <p:spPr/>
        <p:txBody>
          <a:bodyPr rtlCol="0"/>
          <a:lstStyle>
            <a:lvl1pPr>
              <a:defRPr>
                <a:solidFill>
                  <a:schemeClr val="tx2"/>
                </a:solidFill>
              </a:defRPr>
            </a:lvl1pPr>
          </a:lstStyle>
          <a:p>
            <a:pPr rtl="0"/>
            <a:fld id="{E7327386-70E9-46DE-AADA-F771DCDAE73F}" type="datetime1">
              <a:rPr lang="zh-CN" altLang="en-US" noProof="0" smtClean="0"/>
            </a:fld>
            <a:endParaRPr lang="zh-CN" altLang="en-US" noProof="0"/>
          </a:p>
        </p:txBody>
      </p:sp>
      <p:sp>
        <p:nvSpPr>
          <p:cNvPr id="6" name="页脚占位符 5"/>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7" name="灯片编号占位符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文本占位符 2"/>
          <p:cNvSpPr>
            <a:spLocks noGrp="1"/>
          </p:cNvSpPr>
          <p:nvPr>
            <p:ph type="body" idx="1" hasCustomPrompt="1"/>
          </p:nvPr>
        </p:nvSpPr>
        <p:spPr>
          <a:xfrm>
            <a:off x="1069848" y="2074334"/>
            <a:ext cx="4754880" cy="640080"/>
          </a:xfrm>
        </p:spPr>
        <p:txBody>
          <a:bodyPr rtlCol="0" anchor="ctr">
            <a:normAutofit/>
          </a:bodyPr>
          <a:lstStyle>
            <a:lvl1pPr marL="0" indent="0" algn="ctr">
              <a:spcBef>
                <a:spcPts val="0"/>
              </a:spcBef>
              <a:buNone/>
              <a:defRPr sz="1800" b="0">
                <a:solidFill>
                  <a:schemeClr val="tx2"/>
                </a:solidFill>
                <a:latin typeface="Microsoft YaHei UI" panose="020B0503020204020204" pitchFamily="34" charset="-122"/>
                <a:ea typeface="Microsoft YaHei UI" panose="020B0503020204020204" pitchFamily="34" charset="-122"/>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编辑母版文本样式</a:t>
            </a:r>
            <a:endParaRPr lang="zh-CN" altLang="en-US" noProof="0" dirty="0"/>
          </a:p>
        </p:txBody>
      </p:sp>
      <p:sp>
        <p:nvSpPr>
          <p:cNvPr id="4" name="内容占位符 3"/>
          <p:cNvSpPr>
            <a:spLocks noGrp="1"/>
          </p:cNvSpPr>
          <p:nvPr>
            <p:ph sz="half" idx="2" hasCustomPrompt="1"/>
          </p:nvPr>
        </p:nvSpPr>
        <p:spPr>
          <a:xfrm>
            <a:off x="1069848" y="2755898"/>
            <a:ext cx="4754880" cy="3200400"/>
          </a:xfrm>
        </p:spPr>
        <p:txBody>
          <a:bodyPr rtlCol="0"/>
          <a:lstStyle>
            <a:lvl1pPr>
              <a:defRPr sz="18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5" name="文本占位符 4"/>
          <p:cNvSpPr>
            <a:spLocks noGrp="1"/>
          </p:cNvSpPr>
          <p:nvPr>
            <p:ph type="body" sz="quarter" idx="3" hasCustomPrompt="1"/>
          </p:nvPr>
        </p:nvSpPr>
        <p:spPr>
          <a:xfrm>
            <a:off x="6373368" y="2074334"/>
            <a:ext cx="4754880" cy="640080"/>
          </a:xfrm>
        </p:spPr>
        <p:txBody>
          <a:bodyPr rtlCol="0" anchor="ctr">
            <a:normAutofit/>
          </a:bodyPr>
          <a:lstStyle>
            <a:lvl1pPr marL="0" indent="0" algn="ctr">
              <a:spcBef>
                <a:spcPts val="0"/>
              </a:spcBef>
              <a:buNone/>
              <a:defRPr sz="1800" b="0">
                <a:solidFill>
                  <a:schemeClr val="tx2"/>
                </a:solidFill>
                <a:latin typeface="Microsoft YaHei UI" panose="020B0503020204020204" pitchFamily="34" charset="-122"/>
                <a:ea typeface="Microsoft YaHei UI" panose="020B0503020204020204" pitchFamily="34" charset="-122"/>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编辑母版文本样式</a:t>
            </a:r>
            <a:endParaRPr lang="zh-CN" altLang="en-US" noProof="0" dirty="0"/>
          </a:p>
        </p:txBody>
      </p:sp>
      <p:sp>
        <p:nvSpPr>
          <p:cNvPr id="6" name="内容占位符 5"/>
          <p:cNvSpPr>
            <a:spLocks noGrp="1"/>
          </p:cNvSpPr>
          <p:nvPr>
            <p:ph sz="quarter" idx="4" hasCustomPrompt="1"/>
          </p:nvPr>
        </p:nvSpPr>
        <p:spPr>
          <a:xfrm>
            <a:off x="6373368" y="2756581"/>
            <a:ext cx="4754880" cy="3200400"/>
          </a:xfrm>
        </p:spPr>
        <p:txBody>
          <a:bodyPr rtlCol="0"/>
          <a:lstStyle>
            <a:lvl1pPr>
              <a:defRPr sz="18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7" name="日期占位符 6"/>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A3C45F11-B51D-4F16-9E44-20F027185215}" type="datetime1">
              <a:rPr lang="zh-CN" altLang="en-US" smtClean="0"/>
            </a:fld>
            <a:endParaRPr lang="zh-CN" altLang="en-US"/>
          </a:p>
        </p:txBody>
      </p:sp>
      <p:sp>
        <p:nvSpPr>
          <p:cNvPr id="8" name="页脚占位符 7"/>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日期占位符 2"/>
          <p:cNvSpPr>
            <a:spLocks noGrp="1"/>
          </p:cNvSpPr>
          <p:nvPr>
            <p:ph type="dt" sz="half" idx="10"/>
          </p:nvPr>
        </p:nvSpPr>
        <p:spPr/>
        <p:txBody>
          <a:bodyPr rtlCol="0"/>
          <a:lstStyle>
            <a:lvl1pPr>
              <a:defRPr>
                <a:solidFill>
                  <a:schemeClr val="tx2"/>
                </a:solidFill>
              </a:defRPr>
            </a:lvl1pPr>
          </a:lstStyle>
          <a:p>
            <a:pPr rtl="0"/>
            <a:fld id="{0F8DC16A-F715-4C36-9292-DEF1F990B7BE}" type="datetime1">
              <a:rPr lang="zh-CN" altLang="en-US" noProof="0" smtClean="0"/>
            </a:fld>
            <a:endParaRPr lang="zh-CN" altLang="en-US" noProof="0"/>
          </a:p>
        </p:txBody>
      </p:sp>
      <p:sp>
        <p:nvSpPr>
          <p:cNvPr id="4" name="页脚占位符 3"/>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5" name="灯片编号占位符 4"/>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solidFill>
                  <a:schemeClr val="tx2"/>
                </a:solidFill>
              </a:defRPr>
            </a:lvl1pPr>
          </a:lstStyle>
          <a:p>
            <a:pPr rtl="0"/>
            <a:fld id="{643AF9B7-E53B-423C-89F6-59EAF6D004F3}" type="datetime1">
              <a:rPr lang="zh-CN" altLang="en-US" noProof="0" smtClean="0"/>
            </a:fld>
            <a:endParaRPr lang="zh-CN" altLang="en-US" noProof="0"/>
          </a:p>
        </p:txBody>
      </p:sp>
      <p:sp>
        <p:nvSpPr>
          <p:cNvPr id="3" name="页脚占位符 2"/>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4" name="灯片编号占位符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带题注的内容">
    <p:spTree>
      <p:nvGrpSpPr>
        <p:cNvPr id="1" name=""/>
        <p:cNvGrpSpPr/>
        <p:nvPr/>
      </p:nvGrpSpPr>
      <p:grpSpPr>
        <a:xfrm>
          <a:off x="0" y="0"/>
          <a:ext cx="0" cy="0"/>
          <a:chOff x="0" y="0"/>
          <a:chExt cx="0" cy="0"/>
        </a:xfrm>
      </p:grpSpPr>
      <p:sp>
        <p:nvSpPr>
          <p:cNvPr id="14" name="矩形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矩形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矩形​​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endParaRPr lang="zh-CN" altLang="en-US" noProof="0"/>
          </a:p>
        </p:txBody>
      </p:sp>
      <p:sp>
        <p:nvSpPr>
          <p:cNvPr id="3" name="内容占位符 2"/>
          <p:cNvSpPr>
            <a:spLocks noGrp="1"/>
          </p:cNvSpPr>
          <p:nvPr>
            <p:ph idx="1" hasCustomPrompt="1"/>
          </p:nvPr>
        </p:nvSpPr>
        <p:spPr>
          <a:xfrm>
            <a:off x="790575" y="704850"/>
            <a:ext cx="7562850" cy="5143500"/>
          </a:xfrm>
        </p:spPr>
        <p:txBody>
          <a:bodyPr rtlCol="0"/>
          <a:lstStyle>
            <a:lvl1pPr>
              <a:defRPr sz="19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文本占位符 3"/>
          <p:cNvSpPr>
            <a:spLocks noGrp="1"/>
          </p:cNvSpPr>
          <p:nvPr>
            <p:ph type="body" sz="half" idx="2" hasCustomPrompt="1"/>
          </p:nvPr>
        </p:nvSpPr>
        <p:spPr>
          <a:xfrm>
            <a:off x="9296400" y="2286000"/>
            <a:ext cx="2430780" cy="3505200"/>
          </a:xfrm>
        </p:spPr>
        <p:txBody>
          <a:bodyPr rtlCol="0">
            <a:normAutofit/>
          </a:bodyPr>
          <a:lstStyle>
            <a:lvl1pPr marL="0" indent="0">
              <a:lnSpc>
                <a:spcPct val="110000"/>
              </a:lnSpc>
              <a:spcBef>
                <a:spcPts val="800"/>
              </a:spcBef>
              <a:buNone/>
              <a:defRPr sz="1400">
                <a:solidFill>
                  <a:schemeClr val="bg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endParaRPr lang="zh-CN" altLang="en-US" noProof="0"/>
          </a:p>
        </p:txBody>
      </p:sp>
      <p:sp>
        <p:nvSpPr>
          <p:cNvPr id="5" name="日期占位符 4"/>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A872393E-9C8B-42B8-91E5-4A1FF04109F8}" type="datetime1">
              <a:rPr lang="zh-CN" altLang="en-US" noProof="0" smtClean="0"/>
            </a:fld>
            <a:endParaRPr lang="zh-CN" altLang="en-US" noProof="0"/>
          </a:p>
        </p:txBody>
      </p:sp>
      <p:sp>
        <p:nvSpPr>
          <p:cNvPr id="6" name="页脚占位符 5"/>
          <p:cNvSpPr>
            <a:spLocks noGrp="1"/>
          </p:cNvSpPr>
          <p:nvPr>
            <p:ph type="ftr" sz="quarter" idx="11"/>
          </p:nvPr>
        </p:nvSpPr>
        <p:spPr>
          <a:xfrm>
            <a:off x="3439158" y="6214535"/>
            <a:ext cx="5184648" cy="256032"/>
          </a:xfrm>
        </p:spPr>
        <p:txBody>
          <a:bodyPr rtlCol="0"/>
          <a:lstStyle>
            <a:lvl1pPr algn="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幻灯片编号占位符 6"/>
          <p:cNvSpPr>
            <a:spLocks noGrp="1"/>
          </p:cNvSpPr>
          <p:nvPr>
            <p:ph type="sldNum" sz="quarter" idx="12"/>
          </p:nvPr>
        </p:nvSpPr>
        <p:spPr/>
        <p:txBody>
          <a:bodyPr rtlCol="0"/>
          <a:lstStyle>
            <a:lvl1pPr>
              <a:defRPr>
                <a:solidFill>
                  <a:schemeClr val="bg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
        <p:nvSpPr>
          <p:cNvPr id="11" name="矩形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带题注的图片">
    <p:spTree>
      <p:nvGrpSpPr>
        <p:cNvPr id="1" name=""/>
        <p:cNvGrpSpPr/>
        <p:nvPr/>
      </p:nvGrpSpPr>
      <p:grpSpPr>
        <a:xfrm>
          <a:off x="0" y="0"/>
          <a:ext cx="0" cy="0"/>
          <a:chOff x="0" y="0"/>
          <a:chExt cx="0" cy="0"/>
        </a:xfrm>
      </p:grpSpPr>
      <p:sp>
        <p:nvSpPr>
          <p:cNvPr id="14" name="矩形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矩形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9296400" y="603504"/>
            <a:ext cx="2432304" cy="1645920"/>
          </a:xfrm>
        </p:spPr>
        <p:txBody>
          <a:bodyPr rtlCol="0" anchor="b">
            <a:noAutofit/>
          </a:bodyPr>
          <a:lstStyle>
            <a:lvl1pPr algn="l">
              <a:defRPr sz="2800" b="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图片占位符 2"/>
          <p:cNvSpPr>
            <a:spLocks noGrp="1" noChangeAspect="1"/>
          </p:cNvSpPr>
          <p:nvPr>
            <p:ph type="pic" idx="1" hasCustomPrompt="1"/>
          </p:nvPr>
        </p:nvSpPr>
        <p:spPr>
          <a:xfrm>
            <a:off x="228599" y="237744"/>
            <a:ext cx="8601076" cy="6382512"/>
          </a:xfrm>
          <a:solidFill>
            <a:srgbClr val="808080"/>
          </a:solidFill>
          <a:ln>
            <a:noFill/>
          </a:ln>
        </p:spPr>
        <p:txBody>
          <a:bodyPr rtlCol="0" anchor="t"/>
          <a:lstStyle>
            <a:lvl1pPr marL="0" indent="0">
              <a:buNone/>
              <a:defRPr sz="3200">
                <a:latin typeface="Microsoft YaHei UI" panose="020B0503020204020204" pitchFamily="34" charset="-122"/>
                <a:ea typeface="Microsoft YaHei UI"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单击图标以添加图片</a:t>
            </a:r>
            <a:endParaRPr lang="zh-CN" altLang="en-US" noProof="0"/>
          </a:p>
        </p:txBody>
      </p:sp>
      <p:sp>
        <p:nvSpPr>
          <p:cNvPr id="4" name="文本占位符 3"/>
          <p:cNvSpPr>
            <a:spLocks noGrp="1"/>
          </p:cNvSpPr>
          <p:nvPr>
            <p:ph type="body" sz="half" idx="2" hasCustomPrompt="1"/>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endParaRPr lang="zh-CN" altLang="en-US" noProof="0"/>
          </a:p>
        </p:txBody>
      </p:sp>
      <p:sp>
        <p:nvSpPr>
          <p:cNvPr id="5" name="日期占位符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defRPr>
            </a:lvl1pPr>
          </a:lstStyle>
          <a:p>
            <a:fld id="{8727DDDF-338F-40F2-BD88-7C5A919ED619}" type="datetime1">
              <a:rPr lang="zh-CN" altLang="en-US" noProof="0" smtClean="0"/>
            </a:fld>
            <a:endParaRPr lang="zh-CN" altLang="en-US" noProof="0"/>
          </a:p>
        </p:txBody>
      </p:sp>
      <p:sp>
        <p:nvSpPr>
          <p:cNvPr id="6" name="页脚占位符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endParaRPr lang="zh-CN" altLang="en-US" noProof="0"/>
          </a:p>
        </p:txBody>
      </p:sp>
      <p:sp>
        <p:nvSpPr>
          <p:cNvPr id="7" name="灯片编号占位符 6"/>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矩形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矩形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标题占位符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zh-CN" altLang="en-US" noProof="0"/>
              <a:t>单击此处编辑母版标题样式</a:t>
            </a:r>
            <a:endParaRPr lang="zh-CN" altLang="en-US" noProof="0"/>
          </a:p>
        </p:txBody>
      </p:sp>
      <p:sp>
        <p:nvSpPr>
          <p:cNvPr id="3" name="文本占位符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latin typeface="Microsoft YaHei UI" panose="020B0503020204020204" pitchFamily="34" charset="-122"/>
                <a:ea typeface="Microsoft YaHei UI" panose="020B0503020204020204" pitchFamily="34" charset="-122"/>
              </a:defRPr>
            </a:lvl1pPr>
          </a:lstStyle>
          <a:p>
            <a:fld id="{EACB2E32-1F1E-45DE-9625-F2BA3EBC1D30}" type="datetime1">
              <a:rPr lang="zh-CN" altLang="en-US" noProof="0" smtClean="0"/>
            </a:fld>
            <a:endParaRPr lang="zh-CN" altLang="en-US" noProof="0"/>
          </a:p>
        </p:txBody>
      </p:sp>
      <p:sp>
        <p:nvSpPr>
          <p:cNvPr id="5" name="页脚占位符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icrosoft YaHei UI" panose="020B0503020204020204" pitchFamily="34" charset="-122"/>
          <a:ea typeface="Microsoft YaHei UI" panose="020B0503020204020204" pitchFamily="34" charset="-122"/>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icrosoft YaHei UI" panose="020B0503020204020204" pitchFamily="34" charset="-122"/>
          <a:ea typeface="Microsoft YaHei UI" panose="020B0503020204020204" pitchFamily="34" charset="-122"/>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5pPr>
      <a:lvl6pPr marL="16002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89992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275"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499995"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71730" y="911197"/>
            <a:ext cx="10836440" cy="2985433"/>
          </a:xfrm>
          <a:prstGeom prst="rect">
            <a:avLst/>
          </a:prstGeom>
          <a:solidFill>
            <a:schemeClr val="accent3">
              <a:lumMod val="20000"/>
              <a:lumOff val="80000"/>
            </a:schemeClr>
          </a:solidFill>
        </p:spPr>
        <p:txBody>
          <a:bodyPr wrap="square" rtlCol="0" anchor="t">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      Terrafugia Inc, said Monday that its new flying car has completed its first flight, bringing the company closer to its goal of selling the flying car within the next year. The vehicle—named the Transition—has two seats…</a:t>
            </a:r>
            <a:endParaRPr lang="en-US" altLang="zh-CN" sz="2700" dirty="0">
              <a:solidFill>
                <a:schemeClr val="bg1"/>
              </a:solidFill>
              <a:latin typeface="Times New Roman" panose="02020603050405020304" pitchFamily="18" charset="0"/>
              <a:cs typeface="Times New Roman" panose="02020603050405020304" pitchFamily="18" charset="0"/>
            </a:endParaRPr>
          </a:p>
          <a:p>
            <a:r>
              <a:rPr lang="en-US" altLang="zh-CN" sz="2700" dirty="0">
                <a:solidFill>
                  <a:schemeClr val="bg1"/>
                </a:solidFill>
                <a:latin typeface="Times New Roman" panose="02020603050405020304" pitchFamily="18" charset="0"/>
                <a:cs typeface="Times New Roman" panose="02020603050405020304" pitchFamily="18" charset="0"/>
              </a:rPr>
              <a:t>     Around 100 people have already put down a $10,000 deposit to get a Transition when they go on sale…</a:t>
            </a:r>
            <a:endParaRPr lang="en-US" altLang="zh-CN" sz="2700" dirty="0">
              <a:solidFill>
                <a:schemeClr val="bg1"/>
              </a:solidFill>
              <a:latin typeface="Times New Roman" panose="02020603050405020304" pitchFamily="18" charset="0"/>
              <a:cs typeface="Times New Roman" panose="02020603050405020304" pitchFamily="18" charset="0"/>
            </a:endParaRPr>
          </a:p>
          <a:p>
            <a:r>
              <a:rPr lang="en-US" altLang="zh-CN" sz="2700" dirty="0">
                <a:solidFill>
                  <a:schemeClr val="bg1"/>
                </a:solidFill>
                <a:latin typeface="Times New Roman" panose="02020603050405020304" pitchFamily="18" charset="0"/>
                <a:cs typeface="Times New Roman" panose="02020603050405020304" pitchFamily="18" charset="0"/>
              </a:rPr>
              <a:t>     Inventors have been trying to make flying car since…</a:t>
            </a:r>
            <a:endParaRPr lang="en-US" altLang="zh-CN" sz="2700" dirty="0">
              <a:solidFill>
                <a:schemeClr val="bg1"/>
              </a:solidFill>
              <a:latin typeface="Times New Roman" panose="02020603050405020304" pitchFamily="18" charset="0"/>
              <a:cs typeface="Times New Roman" panose="02020603050405020304" pitchFamily="18" charset="0"/>
            </a:endParaRPr>
          </a:p>
          <a:p>
            <a:r>
              <a:rPr lang="en-US" altLang="zh-CN" sz="2700" dirty="0">
                <a:solidFill>
                  <a:schemeClr val="bg1"/>
                </a:solidFill>
                <a:latin typeface="Times New Roman" panose="02020603050405020304" pitchFamily="18" charset="0"/>
                <a:cs typeface="Times New Roman" panose="02020603050405020304" pitchFamily="18" charset="0"/>
              </a:rPr>
              <a:t>     Mann said Terrafugia was helped by the Federal Aviation…</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17" name="矩形 16"/>
          <p:cNvSpPr/>
          <p:nvPr/>
        </p:nvSpPr>
        <p:spPr>
          <a:xfrm>
            <a:off x="771730" y="4085540"/>
            <a:ext cx="10715210" cy="13511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700" dirty="0">
                <a:solidFill>
                  <a:schemeClr val="bg1"/>
                </a:solidFill>
                <a:latin typeface="Times New Roman" panose="02020603050405020304" pitchFamily="18" charset="0"/>
                <a:cs typeface="Times New Roman" panose="02020603050405020304" pitchFamily="18" charset="0"/>
              </a:rPr>
              <a:t>4. What is the best title for the text?</a:t>
            </a:r>
            <a:endParaRPr lang="en-US" altLang="zh-CN" sz="2700" dirty="0">
              <a:solidFill>
                <a:schemeClr val="bg1"/>
              </a:solidFill>
              <a:latin typeface="Times New Roman" panose="02020603050405020304" pitchFamily="18" charset="0"/>
              <a:cs typeface="Times New Roman" panose="02020603050405020304" pitchFamily="18" charset="0"/>
            </a:endParaRPr>
          </a:p>
          <a:p>
            <a:pPr algn="l"/>
            <a:r>
              <a:rPr lang="en-US" altLang="zh-CN" sz="2700" dirty="0">
                <a:solidFill>
                  <a:schemeClr val="bg1"/>
                </a:solidFill>
                <a:latin typeface="Times New Roman" panose="02020603050405020304" pitchFamily="18" charset="0"/>
                <a:cs typeface="Times New Roman" panose="02020603050405020304" pitchFamily="18" charset="0"/>
              </a:rPr>
              <a:t>    A. Flying Car at Auto Show.				B. The Transition’s First Flight.</a:t>
            </a:r>
            <a:endParaRPr lang="en-US" altLang="zh-CN" sz="2700" dirty="0">
              <a:solidFill>
                <a:schemeClr val="bg1"/>
              </a:solidFill>
              <a:latin typeface="Times New Roman" panose="02020603050405020304" pitchFamily="18" charset="0"/>
              <a:cs typeface="Times New Roman" panose="02020603050405020304" pitchFamily="18" charset="0"/>
            </a:endParaRPr>
          </a:p>
          <a:p>
            <a:pPr algn="l"/>
            <a:r>
              <a:rPr lang="en-US" altLang="zh-CN" sz="2700" dirty="0">
                <a:solidFill>
                  <a:schemeClr val="bg1"/>
                </a:solidFill>
                <a:latin typeface="Times New Roman" panose="02020603050405020304" pitchFamily="18" charset="0"/>
                <a:cs typeface="Times New Roman" panose="02020603050405020304" pitchFamily="18" charset="0"/>
              </a:rPr>
              <a:t>    C. Pilots’ Dream Coming True.			D. Flying Car Closer to Reality.</a:t>
            </a:r>
            <a:endParaRPr lang="en-US" altLang="zh-CN" sz="2700" dirty="0">
              <a:solidFill>
                <a:schemeClr val="bg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773185" y="907880"/>
            <a:ext cx="10836440" cy="2985433"/>
          </a:xfrm>
          <a:prstGeom prst="rect">
            <a:avLst/>
          </a:prstGeom>
          <a:noFill/>
        </p:spPr>
        <p:txBody>
          <a:bodyPr wrap="square" rtlCol="0" anchor="t">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      </a:t>
            </a:r>
            <a:r>
              <a:rPr lang="en-US" altLang="zh-CN" sz="2700" dirty="0">
                <a:solidFill>
                  <a:srgbClr val="C00000"/>
                </a:solidFill>
                <a:latin typeface="Times New Roman" panose="02020603050405020304" pitchFamily="18" charset="0"/>
                <a:cs typeface="Times New Roman" panose="02020603050405020304" pitchFamily="18" charset="0"/>
              </a:rPr>
              <a:t>Terrafugia Inc, said Monday that its new flying car has completed its first flight, bringing the company closer to its goal of selling the flying car within the next year. </a:t>
            </a:r>
            <a:r>
              <a:rPr lang="en-US" altLang="zh-CN" sz="2700" dirty="0">
                <a:solidFill>
                  <a:schemeClr val="bg1"/>
                </a:solidFill>
                <a:latin typeface="Times New Roman" panose="02020603050405020304" pitchFamily="18" charset="0"/>
                <a:cs typeface="Times New Roman" panose="02020603050405020304" pitchFamily="18" charset="0"/>
              </a:rPr>
              <a:t>The vehicle—named the Transition—has two seats…</a:t>
            </a:r>
            <a:endParaRPr lang="en-US" altLang="zh-CN" sz="2700" dirty="0">
              <a:solidFill>
                <a:schemeClr val="bg1"/>
              </a:solidFill>
              <a:latin typeface="Times New Roman" panose="02020603050405020304" pitchFamily="18" charset="0"/>
              <a:cs typeface="Times New Roman" panose="02020603050405020304" pitchFamily="18" charset="0"/>
            </a:endParaRPr>
          </a:p>
          <a:p>
            <a:r>
              <a:rPr lang="en-US" altLang="zh-CN" sz="2700" dirty="0">
                <a:solidFill>
                  <a:schemeClr val="bg1"/>
                </a:solidFill>
                <a:latin typeface="Times New Roman" panose="02020603050405020304" pitchFamily="18" charset="0"/>
                <a:cs typeface="Times New Roman" panose="02020603050405020304" pitchFamily="18" charset="0"/>
              </a:rPr>
              <a:t>     Around 100 people have already put down a $10,000 deposit to get a Transition when they go on sale…</a:t>
            </a:r>
            <a:endParaRPr lang="en-US" altLang="zh-CN" sz="2700" dirty="0">
              <a:solidFill>
                <a:schemeClr val="bg1"/>
              </a:solidFill>
              <a:latin typeface="Times New Roman" panose="02020603050405020304" pitchFamily="18" charset="0"/>
              <a:cs typeface="Times New Roman" panose="02020603050405020304" pitchFamily="18" charset="0"/>
            </a:endParaRPr>
          </a:p>
          <a:p>
            <a:r>
              <a:rPr lang="en-US" altLang="zh-CN" sz="2700" dirty="0">
                <a:solidFill>
                  <a:schemeClr val="bg1"/>
                </a:solidFill>
                <a:latin typeface="Times New Roman" panose="02020603050405020304" pitchFamily="18" charset="0"/>
                <a:cs typeface="Times New Roman" panose="02020603050405020304" pitchFamily="18" charset="0"/>
              </a:rPr>
              <a:t>     Inventors have been trying to make flying car since…</a:t>
            </a:r>
            <a:endParaRPr lang="en-US" altLang="zh-CN" sz="2700" dirty="0">
              <a:solidFill>
                <a:schemeClr val="bg1"/>
              </a:solidFill>
              <a:latin typeface="Times New Roman" panose="02020603050405020304" pitchFamily="18" charset="0"/>
              <a:cs typeface="Times New Roman" panose="02020603050405020304" pitchFamily="18" charset="0"/>
            </a:endParaRPr>
          </a:p>
          <a:p>
            <a:r>
              <a:rPr lang="en-US" altLang="zh-CN" sz="2700" dirty="0">
                <a:solidFill>
                  <a:schemeClr val="bg1"/>
                </a:solidFill>
                <a:latin typeface="Times New Roman" panose="02020603050405020304" pitchFamily="18" charset="0"/>
                <a:cs typeface="Times New Roman" panose="02020603050405020304" pitchFamily="18" charset="0"/>
              </a:rPr>
              <a:t>     Mann said Terrafugia was helped by the Federal Aviation…</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15" name="圆角矩形 16"/>
          <p:cNvSpPr/>
          <p:nvPr/>
        </p:nvSpPr>
        <p:spPr>
          <a:xfrm>
            <a:off x="6301409" y="955150"/>
            <a:ext cx="2126974"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6"/>
          <p:cNvSpPr/>
          <p:nvPr/>
        </p:nvSpPr>
        <p:spPr>
          <a:xfrm>
            <a:off x="4817102" y="1367044"/>
            <a:ext cx="2329133"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6"/>
          <p:cNvSpPr/>
          <p:nvPr/>
        </p:nvSpPr>
        <p:spPr>
          <a:xfrm>
            <a:off x="770275" y="1367044"/>
            <a:ext cx="92434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146236" y="4959727"/>
            <a:ext cx="1550504"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a:endCxn id="20" idx="0"/>
          </p:cNvCxnSpPr>
          <p:nvPr/>
        </p:nvCxnSpPr>
        <p:spPr>
          <a:xfrm>
            <a:off x="7146235" y="1357105"/>
            <a:ext cx="775253" cy="3602622"/>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824120" y="5805726"/>
            <a:ext cx="8884163" cy="461665"/>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zh-CN" altLang="en-US" sz="2400" b="1" dirty="0"/>
              <a:t>“新闻报道”类语篇的标题，直接对应“新闻导语”关键词。</a:t>
            </a:r>
            <a:endParaRPr lang="zh-CN" altLang="en-US" sz="2400" b="1" dirty="0"/>
          </a:p>
        </p:txBody>
      </p:sp>
      <p:sp>
        <p:nvSpPr>
          <p:cNvPr id="14" name="矩形 13"/>
          <p:cNvSpPr/>
          <p:nvPr/>
        </p:nvSpPr>
        <p:spPr>
          <a:xfrm>
            <a:off x="361948" y="334965"/>
            <a:ext cx="1922322"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dirty="0">
                <a:ln w="0"/>
                <a:solidFill>
                  <a:schemeClr val="bg1"/>
                </a:solidFill>
                <a:latin typeface="Times New Roman" panose="02020603050405020304" pitchFamily="18" charset="0"/>
                <a:ea typeface="+mj-ea"/>
                <a:cs typeface="Times New Roman" panose="02020603050405020304" pitchFamily="18" charset="0"/>
              </a:rPr>
              <a:t>Practice</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22" name="矩形 21"/>
          <p:cNvSpPr/>
          <p:nvPr/>
        </p:nvSpPr>
        <p:spPr>
          <a:xfrm>
            <a:off x="8766315" y="4951163"/>
            <a:ext cx="2464902"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a:stCxn id="18" idx="2"/>
            <a:endCxn id="22" idx="0"/>
          </p:cNvCxnSpPr>
          <p:nvPr/>
        </p:nvCxnSpPr>
        <p:spPr>
          <a:xfrm>
            <a:off x="5981669" y="1768999"/>
            <a:ext cx="4017097" cy="3182164"/>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星形: 五角 24"/>
          <p:cNvSpPr/>
          <p:nvPr/>
        </p:nvSpPr>
        <p:spPr>
          <a:xfrm>
            <a:off x="6702805" y="4924763"/>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94188"/>
    </mc:Choice>
    <mc:Fallback>
      <p:transition spd="slow" advTm="941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bldLvl="0" animBg="1"/>
      <p:bldP spid="18" grpId="0" bldLvl="0" animBg="1"/>
      <p:bldP spid="19" grpId="0" bldLvl="0" animBg="1"/>
      <p:bldP spid="20" grpId="0" animBg="1"/>
      <p:bldP spid="23" grpId="0" bldLvl="0" animBg="1"/>
      <p:bldP spid="22"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71730" y="911197"/>
            <a:ext cx="10836440" cy="2985433"/>
          </a:xfrm>
          <a:prstGeom prst="rect">
            <a:avLst/>
          </a:prstGeom>
          <a:solidFill>
            <a:schemeClr val="accent3">
              <a:lumMod val="20000"/>
              <a:lumOff val="80000"/>
            </a:schemeClr>
          </a:solidFill>
        </p:spPr>
        <p:txBody>
          <a:bodyPr wrap="square" rtlCol="0" anchor="t">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      Terrafugia Inc. said Monday that its new flying car has completed its first flight, bringing the company closer to its goal of selling the flying car within the next year. The vehicle—named the Transition—has two seats wheels and wings that fold up so it can be driven like a car. The Transition, which flew at 1,400 feet for eight minutes last month, can reach around 70 miles per hour on the road and 115 in the flies using a 23-gallon tank of gas and bums 5 gallons per hour in the air. On the ground, it gets 35 miles per gallon.</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17" name="矩形 16"/>
          <p:cNvSpPr/>
          <p:nvPr/>
        </p:nvSpPr>
        <p:spPr>
          <a:xfrm>
            <a:off x="771731" y="4193997"/>
            <a:ext cx="10836439" cy="13511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700" dirty="0">
                <a:solidFill>
                  <a:schemeClr val="bg1"/>
                </a:solidFill>
                <a:latin typeface="Times New Roman" panose="02020603050405020304" pitchFamily="18" charset="0"/>
                <a:cs typeface="Times New Roman" panose="02020603050405020304" pitchFamily="18" charset="0"/>
              </a:rPr>
              <a:t>1. What is the first paragraph mainly about?</a:t>
            </a:r>
            <a:endParaRPr lang="en-US" altLang="zh-CN" sz="2700" dirty="0">
              <a:solidFill>
                <a:schemeClr val="bg1"/>
              </a:solidFill>
              <a:latin typeface="Times New Roman" panose="02020603050405020304" pitchFamily="18" charset="0"/>
              <a:cs typeface="Times New Roman" panose="02020603050405020304" pitchFamily="18" charset="0"/>
            </a:endParaRPr>
          </a:p>
          <a:p>
            <a:r>
              <a:rPr lang="en-US" altLang="zh-CN" sz="2700" dirty="0">
                <a:solidFill>
                  <a:schemeClr val="bg1"/>
                </a:solidFill>
                <a:latin typeface="Times New Roman" panose="02020603050405020304" pitchFamily="18" charset="0"/>
                <a:cs typeface="Times New Roman" panose="02020603050405020304" pitchFamily="18" charset="0"/>
              </a:rPr>
              <a:t>  A. The basic data of the Transition.     		B. The advantages of flying cars.</a:t>
            </a:r>
            <a:endParaRPr lang="en-US" altLang="zh-CN" sz="2700" dirty="0">
              <a:solidFill>
                <a:schemeClr val="bg1"/>
              </a:solidFill>
              <a:latin typeface="Times New Roman" panose="02020603050405020304" pitchFamily="18" charset="0"/>
              <a:cs typeface="Times New Roman" panose="02020603050405020304" pitchFamily="18" charset="0"/>
            </a:endParaRPr>
          </a:p>
          <a:p>
            <a:r>
              <a:rPr lang="en-US" altLang="zh-CN" sz="2700" dirty="0">
                <a:solidFill>
                  <a:schemeClr val="bg1"/>
                </a:solidFill>
                <a:latin typeface="Times New Roman" panose="02020603050405020304" pitchFamily="18" charset="0"/>
                <a:cs typeface="Times New Roman" panose="02020603050405020304" pitchFamily="18" charset="0"/>
              </a:rPr>
              <a:t>  C. The potential market for flying cars.  	D. The designers of the Transition.</a:t>
            </a:r>
            <a:endParaRPr lang="en-US" altLang="zh-CN" sz="2700" dirty="0">
              <a:solidFill>
                <a:schemeClr val="bg1"/>
              </a:solidFill>
              <a:latin typeface="Times New Roman" panose="02020603050405020304" pitchFamily="18" charset="0"/>
              <a:cs typeface="Times New Roman" panose="02020603050405020304" pitchFamily="18" charset="0"/>
            </a:endParaRPr>
          </a:p>
        </p:txBody>
      </p:sp>
      <p:sp>
        <p:nvSpPr>
          <p:cNvPr id="23" name="矩形 22"/>
          <p:cNvSpPr/>
          <p:nvPr/>
        </p:nvSpPr>
        <p:spPr>
          <a:xfrm>
            <a:off x="771730" y="5811204"/>
            <a:ext cx="9502922" cy="461665"/>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zh-CN" altLang="en-US" sz="2400" b="1" dirty="0"/>
              <a:t>段落大意题要抓住每个选项的“核心词汇”，再与段落内容去对应</a:t>
            </a:r>
            <a:endParaRPr lang="zh-CN" altLang="en-US" sz="2400" b="1" dirty="0"/>
          </a:p>
        </p:txBody>
      </p:sp>
      <p:sp>
        <p:nvSpPr>
          <p:cNvPr id="14" name="矩形 13"/>
          <p:cNvSpPr/>
          <p:nvPr/>
        </p:nvSpPr>
        <p:spPr>
          <a:xfrm>
            <a:off x="361948" y="334965"/>
            <a:ext cx="1922322"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dirty="0">
                <a:ln w="0"/>
                <a:solidFill>
                  <a:schemeClr val="bg1"/>
                </a:solidFill>
                <a:latin typeface="Times New Roman" panose="02020603050405020304" pitchFamily="18" charset="0"/>
                <a:ea typeface="+mj-ea"/>
                <a:cs typeface="Times New Roman" panose="02020603050405020304" pitchFamily="18" charset="0"/>
              </a:rPr>
              <a:t>Practice</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25" name="星形: 五角 24"/>
          <p:cNvSpPr/>
          <p:nvPr/>
        </p:nvSpPr>
        <p:spPr>
          <a:xfrm>
            <a:off x="902231" y="4676240"/>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775045" y="914098"/>
            <a:ext cx="10836440" cy="2985433"/>
          </a:xfrm>
          <a:prstGeom prst="rect">
            <a:avLst/>
          </a:prstGeom>
          <a:noFill/>
        </p:spPr>
        <p:txBody>
          <a:bodyPr wrap="square" rtlCol="0" anchor="t">
            <a:spAutoFit/>
          </a:bodyPr>
          <a:lstStyle/>
          <a:p>
            <a:r>
              <a:rPr lang="en-US" altLang="zh-CN" sz="2700" dirty="0">
                <a:solidFill>
                  <a:schemeClr val="bg1"/>
                </a:solidFill>
                <a:latin typeface="Times New Roman" panose="02020603050405020304" pitchFamily="18" charset="0"/>
                <a:cs typeface="Times New Roman" panose="02020603050405020304" pitchFamily="18" charset="0"/>
              </a:rPr>
              <a:t>      Terrafugia Inc. said Monday that its new flying car has completed its first flight, bringing the company closer to its goal of selling the flying car within the next year. The vehicle—</a:t>
            </a:r>
            <a:r>
              <a:rPr lang="en-US" altLang="zh-CN" sz="2700" dirty="0">
                <a:solidFill>
                  <a:srgbClr val="FF0000"/>
                </a:solidFill>
                <a:latin typeface="Times New Roman" panose="02020603050405020304" pitchFamily="18" charset="0"/>
                <a:cs typeface="Times New Roman" panose="02020603050405020304" pitchFamily="18" charset="0"/>
              </a:rPr>
              <a:t>named</a:t>
            </a:r>
            <a:r>
              <a:rPr lang="en-US" altLang="zh-CN" sz="2700" dirty="0">
                <a:solidFill>
                  <a:schemeClr val="bg1"/>
                </a:solidFill>
                <a:latin typeface="Times New Roman" panose="02020603050405020304" pitchFamily="18" charset="0"/>
                <a:cs typeface="Times New Roman" panose="02020603050405020304" pitchFamily="18" charset="0"/>
              </a:rPr>
              <a:t> the Transition—has </a:t>
            </a:r>
            <a:r>
              <a:rPr lang="en-US" altLang="zh-CN" sz="2700" dirty="0">
                <a:solidFill>
                  <a:srgbClr val="FF0000"/>
                </a:solidFill>
                <a:latin typeface="Times New Roman" panose="02020603050405020304" pitchFamily="18" charset="0"/>
                <a:cs typeface="Times New Roman" panose="02020603050405020304" pitchFamily="18" charset="0"/>
              </a:rPr>
              <a:t>two seats wheels </a:t>
            </a:r>
            <a:r>
              <a:rPr lang="en-US" altLang="zh-CN" sz="2700" dirty="0">
                <a:solidFill>
                  <a:schemeClr val="bg1"/>
                </a:solidFill>
                <a:latin typeface="Times New Roman" panose="02020603050405020304" pitchFamily="18" charset="0"/>
                <a:cs typeface="Times New Roman" panose="02020603050405020304" pitchFamily="18" charset="0"/>
              </a:rPr>
              <a:t>and </a:t>
            </a:r>
            <a:r>
              <a:rPr lang="en-US" altLang="zh-CN" sz="2700" dirty="0">
                <a:solidFill>
                  <a:srgbClr val="FF0000"/>
                </a:solidFill>
                <a:latin typeface="Times New Roman" panose="02020603050405020304" pitchFamily="18" charset="0"/>
                <a:cs typeface="Times New Roman" panose="02020603050405020304" pitchFamily="18" charset="0"/>
              </a:rPr>
              <a:t>wings</a:t>
            </a:r>
            <a:r>
              <a:rPr lang="en-US" altLang="zh-CN" sz="2700" dirty="0">
                <a:solidFill>
                  <a:schemeClr val="bg1"/>
                </a:solidFill>
                <a:latin typeface="Times New Roman" panose="02020603050405020304" pitchFamily="18" charset="0"/>
                <a:cs typeface="Times New Roman" panose="02020603050405020304" pitchFamily="18" charset="0"/>
              </a:rPr>
              <a:t> that fold up so it can be driven like a car. The Transition, which </a:t>
            </a:r>
            <a:r>
              <a:rPr lang="en-US" altLang="zh-CN" sz="2700" dirty="0">
                <a:solidFill>
                  <a:srgbClr val="FF0000"/>
                </a:solidFill>
                <a:latin typeface="Times New Roman" panose="02020603050405020304" pitchFamily="18" charset="0"/>
                <a:cs typeface="Times New Roman" panose="02020603050405020304" pitchFamily="18" charset="0"/>
              </a:rPr>
              <a:t>flew at 1,400 feet</a:t>
            </a:r>
            <a:r>
              <a:rPr lang="en-US" altLang="zh-CN" sz="2700" dirty="0">
                <a:solidFill>
                  <a:schemeClr val="bg1"/>
                </a:solidFill>
                <a:latin typeface="Times New Roman" panose="02020603050405020304" pitchFamily="18" charset="0"/>
                <a:cs typeface="Times New Roman" panose="02020603050405020304" pitchFamily="18" charset="0"/>
              </a:rPr>
              <a:t> for eight minutes last month, can reach around </a:t>
            </a:r>
            <a:r>
              <a:rPr lang="en-US" altLang="zh-CN" sz="2700" dirty="0">
                <a:solidFill>
                  <a:srgbClr val="FF0000"/>
                </a:solidFill>
                <a:latin typeface="Times New Roman" panose="02020603050405020304" pitchFamily="18" charset="0"/>
                <a:cs typeface="Times New Roman" panose="02020603050405020304" pitchFamily="18" charset="0"/>
              </a:rPr>
              <a:t>70 miles per hour </a:t>
            </a:r>
            <a:r>
              <a:rPr lang="en-US" altLang="zh-CN" sz="2700" dirty="0">
                <a:solidFill>
                  <a:schemeClr val="bg1"/>
                </a:solidFill>
                <a:latin typeface="Times New Roman" panose="02020603050405020304" pitchFamily="18" charset="0"/>
                <a:cs typeface="Times New Roman" panose="02020603050405020304" pitchFamily="18" charset="0"/>
              </a:rPr>
              <a:t>on the road and </a:t>
            </a:r>
            <a:r>
              <a:rPr lang="en-US" altLang="zh-CN" sz="2700" dirty="0">
                <a:solidFill>
                  <a:srgbClr val="FF0000"/>
                </a:solidFill>
                <a:latin typeface="Times New Roman" panose="02020603050405020304" pitchFamily="18" charset="0"/>
                <a:cs typeface="Times New Roman" panose="02020603050405020304" pitchFamily="18" charset="0"/>
              </a:rPr>
              <a:t>115</a:t>
            </a:r>
            <a:r>
              <a:rPr lang="en-US" altLang="zh-CN" sz="2700" dirty="0">
                <a:solidFill>
                  <a:schemeClr val="bg1"/>
                </a:solidFill>
                <a:latin typeface="Times New Roman" panose="02020603050405020304" pitchFamily="18" charset="0"/>
                <a:cs typeface="Times New Roman" panose="02020603050405020304" pitchFamily="18" charset="0"/>
              </a:rPr>
              <a:t> in the flies using a </a:t>
            </a:r>
            <a:r>
              <a:rPr lang="en-US" altLang="zh-CN" sz="2700" dirty="0">
                <a:solidFill>
                  <a:srgbClr val="FF0000"/>
                </a:solidFill>
                <a:latin typeface="Times New Roman" panose="02020603050405020304" pitchFamily="18" charset="0"/>
                <a:cs typeface="Times New Roman" panose="02020603050405020304" pitchFamily="18" charset="0"/>
              </a:rPr>
              <a:t>23-gallon tank of gas </a:t>
            </a:r>
            <a:r>
              <a:rPr lang="en-US" altLang="zh-CN" sz="2700" dirty="0">
                <a:solidFill>
                  <a:schemeClr val="bg1"/>
                </a:solidFill>
                <a:latin typeface="Times New Roman" panose="02020603050405020304" pitchFamily="18" charset="0"/>
                <a:cs typeface="Times New Roman" panose="02020603050405020304" pitchFamily="18" charset="0"/>
              </a:rPr>
              <a:t>and bums </a:t>
            </a:r>
            <a:r>
              <a:rPr lang="en-US" altLang="zh-CN" sz="2700" dirty="0">
                <a:solidFill>
                  <a:srgbClr val="FF0000"/>
                </a:solidFill>
                <a:latin typeface="Times New Roman" panose="02020603050405020304" pitchFamily="18" charset="0"/>
                <a:cs typeface="Times New Roman" panose="02020603050405020304" pitchFamily="18" charset="0"/>
              </a:rPr>
              <a:t>5 gallons per hour </a:t>
            </a:r>
            <a:r>
              <a:rPr lang="en-US" altLang="zh-CN" sz="2700" dirty="0">
                <a:solidFill>
                  <a:schemeClr val="bg1"/>
                </a:solidFill>
                <a:latin typeface="Times New Roman" panose="02020603050405020304" pitchFamily="18" charset="0"/>
                <a:cs typeface="Times New Roman" panose="02020603050405020304" pitchFamily="18" charset="0"/>
              </a:rPr>
              <a:t>in the air. On the ground, it gets </a:t>
            </a:r>
            <a:r>
              <a:rPr lang="en-US" altLang="zh-CN" sz="2700" dirty="0">
                <a:solidFill>
                  <a:srgbClr val="FF0000"/>
                </a:solidFill>
                <a:latin typeface="Times New Roman" panose="02020603050405020304" pitchFamily="18" charset="0"/>
                <a:cs typeface="Times New Roman" panose="02020603050405020304" pitchFamily="18" charset="0"/>
              </a:rPr>
              <a:t>35 miles per gallon</a:t>
            </a:r>
            <a:r>
              <a:rPr lang="en-US" altLang="zh-CN" sz="2700" dirty="0">
                <a:solidFill>
                  <a:schemeClr val="bg1"/>
                </a:solidFill>
                <a:latin typeface="Times New Roman" panose="02020603050405020304" pitchFamily="18" charset="0"/>
                <a:cs typeface="Times New Roman" panose="02020603050405020304" pitchFamily="18" charset="0"/>
              </a:rPr>
              <a:t>.</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27" name="圆角矩形 16"/>
          <p:cNvSpPr/>
          <p:nvPr/>
        </p:nvSpPr>
        <p:spPr>
          <a:xfrm>
            <a:off x="1939547" y="4654594"/>
            <a:ext cx="152921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6"/>
          <p:cNvSpPr/>
          <p:nvPr/>
        </p:nvSpPr>
        <p:spPr>
          <a:xfrm>
            <a:off x="7739191" y="4694869"/>
            <a:ext cx="1702983"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16"/>
          <p:cNvSpPr/>
          <p:nvPr/>
        </p:nvSpPr>
        <p:spPr>
          <a:xfrm>
            <a:off x="1986887" y="5115191"/>
            <a:ext cx="2326696"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16"/>
          <p:cNvSpPr/>
          <p:nvPr/>
        </p:nvSpPr>
        <p:spPr>
          <a:xfrm>
            <a:off x="7718202" y="5091946"/>
            <a:ext cx="1435737"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41487"/>
    </mc:Choice>
    <mc:Fallback>
      <p:transition spd="slow" advTm="1414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linds(horizont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linds(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linds(horizont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5" grpId="0" animBg="1"/>
      <p:bldP spid="26" grpId="0"/>
      <p:bldP spid="27" grpId="0" bldLvl="0" animBg="1"/>
      <p:bldP spid="28" grpId="0" bldLvl="0" animBg="1"/>
      <p:bldP spid="29" grpId="0" bldLvl="0" animBg="1"/>
      <p:bldP spid="3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41596" y="381481"/>
            <a:ext cx="1922321"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dirty="0">
                <a:ln w="0"/>
                <a:solidFill>
                  <a:schemeClr val="bg1"/>
                </a:solidFill>
                <a:latin typeface="Times New Roman" panose="02020603050405020304" pitchFamily="18" charset="0"/>
                <a:ea typeface="+mj-ea"/>
                <a:cs typeface="Times New Roman" panose="02020603050405020304" pitchFamily="18" charset="0"/>
              </a:rPr>
              <a:t>Practice</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6" name="文本框 15"/>
          <p:cNvSpPr txBox="1"/>
          <p:nvPr/>
        </p:nvSpPr>
        <p:spPr>
          <a:xfrm>
            <a:off x="443406" y="975968"/>
            <a:ext cx="6046847" cy="5847755"/>
          </a:xfrm>
          <a:prstGeom prst="rect">
            <a:avLst/>
          </a:prstGeom>
          <a:solidFill>
            <a:schemeClr val="accent3">
              <a:lumMod val="20000"/>
              <a:lumOff val="80000"/>
            </a:schemeClr>
          </a:solidFill>
        </p:spPr>
        <p:txBody>
          <a:bodyPr wrap="square" rtlCol="0" anchor="t">
            <a:spAutoFit/>
          </a:bodyPr>
          <a:lstStyle/>
          <a:p>
            <a:r>
              <a:rPr lang="en-US" altLang="zh-CN" sz="22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Around 100 people have already put down a $10,000 deposit to get a Transition when they go on sale, and those numbers will likely rise after Terrafugia introduces the Transition to the public later this week at the New York Auto Show. But don’t expect it to show up in too many driveways. It’s expected to cost $279,000. And it won’t  help if you’re stuck in traffic. The car needs a runway.</a:t>
            </a:r>
            <a:endParaRPr lang="en-US" altLang="zh-CN" sz="22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20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Inventors have been trying to make flying cars since the 1930s, according to Robert Mann, an airline industry expert. But Mann thinks Terrafugia has come closer than anyone to making the flying car a reality. The government has already permitted the company to use special materials to make it easier for the vehicle to fly. The Transition is now going through crash tests to make sure it meets federal safety standards.</a:t>
            </a:r>
            <a:endParaRPr lang="en-US" altLang="zh-CN" sz="220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p:txBody>
      </p:sp>
      <p:sp>
        <p:nvSpPr>
          <p:cNvPr id="17" name="矩形 16"/>
          <p:cNvSpPr/>
          <p:nvPr/>
        </p:nvSpPr>
        <p:spPr>
          <a:xfrm>
            <a:off x="6665179" y="1337763"/>
            <a:ext cx="5264688" cy="20912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200" dirty="0">
                <a:solidFill>
                  <a:schemeClr val="bg1"/>
                </a:solidFill>
                <a:latin typeface="Times New Roman" panose="02020603050405020304" pitchFamily="18" charset="0"/>
                <a:cs typeface="Times New Roman" panose="02020603050405020304" pitchFamily="18" charset="0"/>
              </a:rPr>
              <a:t>2. Why is the Transition unlikely to show up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in too many driveways?</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A. It causes traffic jams.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B. It is difficult to operate.</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C. It is very expensive.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D. It bums too much fuel.</a:t>
            </a:r>
            <a:endParaRPr lang="en-US" altLang="zh-CN" sz="2200" dirty="0">
              <a:solidFill>
                <a:schemeClr val="bg1"/>
              </a:solidFill>
              <a:latin typeface="Times New Roman" panose="02020603050405020304" pitchFamily="18" charset="0"/>
              <a:cs typeface="Times New Roman" panose="02020603050405020304" pitchFamily="18" charset="0"/>
            </a:endParaRPr>
          </a:p>
        </p:txBody>
      </p:sp>
      <p:sp>
        <p:nvSpPr>
          <p:cNvPr id="12" name="圆角矩形 16"/>
          <p:cNvSpPr/>
          <p:nvPr/>
        </p:nvSpPr>
        <p:spPr>
          <a:xfrm>
            <a:off x="6924248" y="1680773"/>
            <a:ext cx="2806161"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6"/>
          <p:cNvSpPr/>
          <p:nvPr/>
        </p:nvSpPr>
        <p:spPr>
          <a:xfrm>
            <a:off x="2128022" y="2692006"/>
            <a:ext cx="4183326" cy="371591"/>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a:stCxn id="14" idx="0"/>
          </p:cNvCxnSpPr>
          <p:nvPr/>
        </p:nvCxnSpPr>
        <p:spPr>
          <a:xfrm flipV="1">
            <a:off x="4219685" y="1888435"/>
            <a:ext cx="2704563" cy="803571"/>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星形: 五角 3"/>
          <p:cNvSpPr/>
          <p:nvPr/>
        </p:nvSpPr>
        <p:spPr>
          <a:xfrm>
            <a:off x="6884492" y="2624646"/>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3406" y="3020207"/>
            <a:ext cx="3412977"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698324" y="3819704"/>
            <a:ext cx="5198398" cy="14281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200" dirty="0">
                <a:solidFill>
                  <a:schemeClr val="bg1"/>
                </a:solidFill>
                <a:latin typeface="Times New Roman" panose="02020603050405020304" pitchFamily="18" charset="0"/>
                <a:cs typeface="Times New Roman" panose="02020603050405020304" pitchFamily="18" charset="0"/>
              </a:rPr>
              <a:t>3. What is the government’s attitude to the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development of the flying car?</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A. Cautious                B. Favorable.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C. Ambiguous.           D. Disapproving.</a:t>
            </a:r>
            <a:endParaRPr lang="en-US" altLang="zh-CN" sz="2200" dirty="0">
              <a:solidFill>
                <a:schemeClr val="bg1"/>
              </a:solidFill>
              <a:latin typeface="Times New Roman" panose="02020603050405020304" pitchFamily="18" charset="0"/>
              <a:cs typeface="Times New Roman" panose="02020603050405020304" pitchFamily="18" charset="0"/>
            </a:endParaRPr>
          </a:p>
        </p:txBody>
      </p:sp>
      <p:pic>
        <p:nvPicPr>
          <p:cNvPr id="18" name="图片 17"/>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
        <p:nvSpPr>
          <p:cNvPr id="21" name="圆角矩形 16"/>
          <p:cNvSpPr/>
          <p:nvPr/>
        </p:nvSpPr>
        <p:spPr>
          <a:xfrm>
            <a:off x="8327328" y="3867981"/>
            <a:ext cx="2565959"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16"/>
          <p:cNvSpPr/>
          <p:nvPr/>
        </p:nvSpPr>
        <p:spPr>
          <a:xfrm>
            <a:off x="1912674" y="5062065"/>
            <a:ext cx="1943709" cy="371591"/>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p:cNvCxnSpPr>
            <a:endCxn id="21" idx="1"/>
          </p:cNvCxnSpPr>
          <p:nvPr/>
        </p:nvCxnSpPr>
        <p:spPr>
          <a:xfrm flipV="1">
            <a:off x="3815640" y="4068959"/>
            <a:ext cx="4511688" cy="1178902"/>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122423" y="5060647"/>
            <a:ext cx="1188925"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63270" y="5401890"/>
            <a:ext cx="4247878"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星形: 五角 28"/>
          <p:cNvSpPr/>
          <p:nvPr/>
        </p:nvSpPr>
        <p:spPr>
          <a:xfrm>
            <a:off x="9297523" y="4447675"/>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32514"/>
    </mc:Choice>
    <mc:Fallback>
      <p:transition spd="slow" advTm="1325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animBg="1"/>
      <p:bldP spid="4" grpId="0" animBg="1"/>
      <p:bldP spid="25" grpId="0" animBg="1"/>
      <p:bldP spid="21" grpId="0" bldLvl="0" animBg="1"/>
      <p:bldP spid="22"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85648" y="364782"/>
            <a:ext cx="5623655" cy="523220"/>
          </a:xfrm>
          <a:prstGeom prst="rect">
            <a:avLst/>
          </a:prstGeom>
          <a:noFill/>
        </p:spPr>
        <p:txBody>
          <a:bodyPr wrap="none" lIns="91440" tIns="45720" rIns="91440" bIns="45720">
            <a:spAutoFit/>
          </a:bodyPr>
          <a:lstStyle/>
          <a:p>
            <a:pPr algn="ctr"/>
            <a:r>
              <a:rPr lang="en-US" altLang="zh-CN" sz="2800" b="1" dirty="0">
                <a:ln w="0"/>
                <a:solidFill>
                  <a:schemeClr val="bg1"/>
                </a:solidFill>
                <a:latin typeface="Times New Roman" panose="02020603050405020304" pitchFamily="18" charset="0"/>
                <a:ea typeface="+mj-ea"/>
                <a:cs typeface="Times New Roman" panose="02020603050405020304" pitchFamily="18" charset="0"/>
              </a:rPr>
              <a:t>5</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“新闻报道”类语篇</a:t>
            </a:r>
            <a:r>
              <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rPr>
              <a:t>文章大意题</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4" name="对话气泡: 矩形 13"/>
          <p:cNvSpPr/>
          <p:nvPr/>
        </p:nvSpPr>
        <p:spPr>
          <a:xfrm>
            <a:off x="6471473" y="730715"/>
            <a:ext cx="5048076" cy="983976"/>
          </a:xfrm>
          <a:prstGeom prst="wedgeRectCallout">
            <a:avLst>
              <a:gd name="adj1" fmla="val -63644"/>
              <a:gd name="adj2" fmla="val -517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dirty="0">
                <a:solidFill>
                  <a:schemeClr val="bg1"/>
                </a:solidFill>
                <a:latin typeface="Times New Roman" panose="02020603050405020304" pitchFamily="18" charset="0"/>
                <a:cs typeface="Times New Roman" panose="02020603050405020304" pitchFamily="18" charset="0"/>
              </a:rPr>
              <a:t>    </a:t>
            </a:r>
            <a:r>
              <a:rPr lang="zh-CN" altLang="en-US" sz="2600" b="1" dirty="0">
                <a:solidFill>
                  <a:schemeClr val="bg1"/>
                </a:solidFill>
                <a:latin typeface="Times New Roman" panose="02020603050405020304" pitchFamily="18" charset="0"/>
                <a:cs typeface="Times New Roman" panose="02020603050405020304" pitchFamily="18" charset="0"/>
              </a:rPr>
              <a:t>“新闻报道”类语篇的文章大意题与标题选择题有何类似之处？</a:t>
            </a:r>
            <a:endParaRPr lang="zh-CN" altLang="en-US" sz="2600" b="1" dirty="0">
              <a:solidFill>
                <a:schemeClr val="bg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824120" y="1005090"/>
            <a:ext cx="3766017"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文章大意≈文章标题</a:t>
            </a:r>
            <a:endParaRPr lang="zh-CN" altLang="en-US" sz="2800" b="1" dirty="0">
              <a:solidFill>
                <a:srgbClr val="C00000"/>
              </a:solidFill>
              <a:latin typeface="Arial Narrow" panose="020B0606020202030204" pitchFamily="34" charset="0"/>
            </a:endParaRPr>
          </a:p>
        </p:txBody>
      </p:sp>
      <p:sp>
        <p:nvSpPr>
          <p:cNvPr id="16" name="对话气泡: 矩形 15"/>
          <p:cNvSpPr/>
          <p:nvPr/>
        </p:nvSpPr>
        <p:spPr>
          <a:xfrm>
            <a:off x="4946534" y="1109240"/>
            <a:ext cx="1062769" cy="419070"/>
          </a:xfrm>
          <a:prstGeom prst="wedgeRectCallout">
            <a:avLst>
              <a:gd name="adj1" fmla="val -93936"/>
              <a:gd name="adj2" fmla="val -418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导语</a:t>
            </a:r>
            <a:endParaRPr lang="en-US" altLang="zh-CN" sz="2400" b="1" dirty="0">
              <a:solidFill>
                <a:srgbClr val="FF0000"/>
              </a:solidFill>
            </a:endParaRPr>
          </a:p>
        </p:txBody>
      </p:sp>
      <p:sp>
        <p:nvSpPr>
          <p:cNvPr id="19" name="文本框 18"/>
          <p:cNvSpPr txBox="1"/>
          <p:nvPr/>
        </p:nvSpPr>
        <p:spPr>
          <a:xfrm>
            <a:off x="711115" y="1922749"/>
            <a:ext cx="10808434" cy="861774"/>
          </a:xfrm>
          <a:prstGeom prst="rect">
            <a:avLst/>
          </a:prstGeom>
          <a:solidFill>
            <a:schemeClr val="accent3">
              <a:lumMod val="20000"/>
              <a:lumOff val="80000"/>
            </a:schemeClr>
          </a:solidFill>
        </p:spPr>
        <p:txBody>
          <a:bodyPr wrap="square" rtlCol="0" anchor="t">
            <a:spAutoFit/>
          </a:bodyPr>
          <a:lstStyle/>
          <a:p>
            <a:r>
              <a:rPr lang="en-US" altLang="zh-CN" sz="2500" dirty="0">
                <a:solidFill>
                  <a:schemeClr val="bg1"/>
                </a:solidFill>
                <a:latin typeface="Times New Roman" panose="02020603050405020304" pitchFamily="18" charset="0"/>
                <a:cs typeface="Times New Roman" panose="02020603050405020304" pitchFamily="18" charset="0"/>
              </a:rPr>
              <a:t>      Terrafugia Inc, said Monday that its new flying car has completed its first flight, bringing the company closer to its goal of selling the flying car within the next year.</a:t>
            </a:r>
            <a:endParaRPr lang="en-US" altLang="zh-CN" sz="2500" dirty="0">
              <a:solidFill>
                <a:schemeClr val="bg1"/>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691783" y="3403771"/>
            <a:ext cx="10808434" cy="830997"/>
          </a:xfrm>
          <a:prstGeom prst="rect">
            <a:avLst/>
          </a:prstGeom>
          <a:solidFill>
            <a:schemeClr val="accent3">
              <a:lumMod val="20000"/>
              <a:lumOff val="80000"/>
            </a:schemeClr>
          </a:solid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London—Hundreds of devoted customers and regular visitors helped October Books of Southampton in England move books along the street last Sunday. </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591083" y="4821019"/>
            <a:ext cx="10836440" cy="1200329"/>
          </a:xfrm>
          <a:prstGeom prst="rect">
            <a:avLst/>
          </a:prstGeom>
          <a:solidFill>
            <a:schemeClr val="accent3">
              <a:lumMod val="20000"/>
              <a:lumOff val="80000"/>
            </a:schemeClr>
          </a:solid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Recently on the island of </a:t>
            </a:r>
            <a:r>
              <a:rPr lang="en-US" altLang="zh-CN" sz="2400" dirty="0" err="1">
                <a:solidFill>
                  <a:schemeClr val="bg1"/>
                </a:solidFill>
                <a:latin typeface="Times New Roman" panose="02020603050405020304" pitchFamily="18" charset="0"/>
                <a:cs typeface="Times New Roman" panose="02020603050405020304" pitchFamily="18" charset="0"/>
              </a:rPr>
              <a:t>Siberut</a:t>
            </a:r>
            <a:r>
              <a:rPr lang="en-US" altLang="zh-CN" sz="2400" dirty="0">
                <a:solidFill>
                  <a:schemeClr val="bg1"/>
                </a:solidFill>
                <a:latin typeface="Times New Roman" panose="02020603050405020304" pitchFamily="18" charset="0"/>
                <a:cs typeface="Times New Roman" panose="02020603050405020304" pitchFamily="18" charset="0"/>
              </a:rPr>
              <a:t> in Indonesia’s, some electricity-starved villages are developing their own energy by relying on a material that has been part of their lives for thousands of years: bamboo.</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sp>
        <p:nvSpPr>
          <p:cNvPr id="22" name="矩形 21"/>
          <p:cNvSpPr/>
          <p:nvPr/>
        </p:nvSpPr>
        <p:spPr>
          <a:xfrm>
            <a:off x="1137169" y="2795132"/>
            <a:ext cx="4667284" cy="523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dirty="0">
                <a:solidFill>
                  <a:schemeClr val="bg1"/>
                </a:solidFill>
                <a:latin typeface="Times New Roman" panose="02020603050405020304" pitchFamily="18" charset="0"/>
                <a:cs typeface="Times New Roman" panose="02020603050405020304" pitchFamily="18" charset="0"/>
              </a:rPr>
              <a:t>Flying Car Closer to Reality</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23" name="矩形 22"/>
          <p:cNvSpPr/>
          <p:nvPr/>
        </p:nvSpPr>
        <p:spPr>
          <a:xfrm>
            <a:off x="1137169" y="4251954"/>
            <a:ext cx="7489996" cy="523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bg1"/>
                </a:solidFill>
                <a:latin typeface="Times New Roman" panose="02020603050405020304" pitchFamily="18" charset="0"/>
                <a:cs typeface="Times New Roman" panose="02020603050405020304" pitchFamily="18" charset="0"/>
              </a:rPr>
              <a:t>Human Chain of People Help Move a Bookstore</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24" name="矩形 23"/>
          <p:cNvSpPr/>
          <p:nvPr/>
        </p:nvSpPr>
        <p:spPr>
          <a:xfrm>
            <a:off x="1137168" y="6001405"/>
            <a:ext cx="10123867" cy="523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bg1"/>
                </a:solidFill>
                <a:latin typeface="Times New Roman" panose="02020603050405020304" pitchFamily="18" charset="0"/>
                <a:cs typeface="Times New Roman" panose="02020603050405020304" pitchFamily="18" charset="0"/>
              </a:rPr>
              <a:t>Indonesia Looks to its Past to Solve Modern Energy Troubles</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27646"/>
    </mc:Choice>
    <mc:Fallback>
      <p:transition spd="slow" advTm="1276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animBg="1"/>
      <p:bldP spid="20"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61947" y="420496"/>
            <a:ext cx="2964274" cy="646331"/>
          </a:xfrm>
          <a:prstGeom prst="rect">
            <a:avLst/>
          </a:prstGeom>
          <a:noFill/>
        </p:spPr>
        <p:txBody>
          <a:bodyPr wrap="none" lIns="91440" tIns="45720" rIns="91440" bIns="45720">
            <a:spAutoFit/>
          </a:bodyPr>
          <a:lstStyle/>
          <a:p>
            <a:pPr algn="ctr"/>
            <a:r>
              <a:rPr lang="zh-CN" altLang="en-US" sz="3600" b="1" dirty="0">
                <a:ln w="0"/>
                <a:solidFill>
                  <a:schemeClr val="bg1"/>
                </a:solidFill>
                <a:latin typeface="+mj-ea"/>
                <a:ea typeface="+mj-ea"/>
              </a:rPr>
              <a:t>二、科研报告</a:t>
            </a:r>
            <a:endParaRPr lang="zh-CN" altLang="en-US" sz="3600" b="1" cap="none" spc="0" dirty="0">
              <a:ln w="0"/>
              <a:solidFill>
                <a:schemeClr val="bg1"/>
              </a:solidFill>
              <a:latin typeface="+mj-ea"/>
              <a:ea typeface="+mj-ea"/>
            </a:endParaRPr>
          </a:p>
        </p:txBody>
      </p:sp>
      <p:sp>
        <p:nvSpPr>
          <p:cNvPr id="11" name="文本框 10"/>
          <p:cNvSpPr txBox="1"/>
          <p:nvPr/>
        </p:nvSpPr>
        <p:spPr>
          <a:xfrm>
            <a:off x="687372" y="1215675"/>
            <a:ext cx="11296650" cy="7674922"/>
          </a:xfrm>
          <a:prstGeom prst="rect">
            <a:avLst/>
          </a:prstGeom>
          <a:noFill/>
        </p:spPr>
        <p:txBody>
          <a:bodyPr wrap="square" rtlCol="0">
            <a:spAutoFit/>
          </a:bodyPr>
          <a:lstStyle/>
          <a:p>
            <a:pPr marL="514350" indent="-514350">
              <a:buAutoNum type="arabicPeriod"/>
            </a:pPr>
            <a:r>
              <a:rPr lang="zh-CN" altLang="en-US" sz="2600" b="1" dirty="0">
                <a:solidFill>
                  <a:schemeClr val="bg1"/>
                </a:solidFill>
                <a:latin typeface="Times New Roman" panose="02020603050405020304" pitchFamily="18" charset="0"/>
                <a:cs typeface="Times New Roman" panose="02020603050405020304" pitchFamily="18" charset="0"/>
              </a:rPr>
              <a:t>浙江卷对“科研报告”的考查：</a:t>
            </a:r>
            <a:endParaRPr lang="en-US" altLang="zh-CN" sz="2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2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2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6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ts val="2360"/>
              </a:lnSpc>
            </a:pPr>
            <a:r>
              <a:rPr lang="en-US" altLang="zh-CN" sz="2800" b="1" dirty="0">
                <a:latin typeface="Times New Roman" panose="02020603050405020304" pitchFamily="18" charset="0"/>
                <a:cs typeface="Times New Roman" panose="02020603050405020304" pitchFamily="18" charset="0"/>
              </a:rPr>
              <a:t>1</a:t>
            </a:r>
            <a:endParaRPr lang="en-US" altLang="zh-CN" sz="2800" b="1" dirty="0">
              <a:latin typeface="Times New Roman" panose="02020603050405020304" pitchFamily="18" charset="0"/>
              <a:cs typeface="Times New Roman" panose="02020603050405020304" pitchFamily="18" charset="0"/>
            </a:endParaRPr>
          </a:p>
          <a:p>
            <a:pPr>
              <a:lnSpc>
                <a:spcPct val="114000"/>
              </a:lnSpc>
            </a:pPr>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表格 3"/>
          <p:cNvGraphicFramePr>
            <a:graphicFrameLocks noGrp="1"/>
          </p:cNvGraphicFramePr>
          <p:nvPr/>
        </p:nvGraphicFramePr>
        <p:xfrm>
          <a:off x="824120" y="1804619"/>
          <a:ext cx="10680509" cy="2103120"/>
        </p:xfrm>
        <a:graphic>
          <a:graphicData uri="http://schemas.openxmlformats.org/drawingml/2006/table">
            <a:tbl>
              <a:tblPr firstRow="1" bandRow="1">
                <a:tableStyleId>{5C22544A-7EE6-4342-B048-85BDC9FD1C3A}</a:tableStyleId>
              </a:tblPr>
              <a:tblGrid>
                <a:gridCol w="1550087"/>
                <a:gridCol w="911220"/>
                <a:gridCol w="8219202"/>
              </a:tblGrid>
              <a:tr h="370840">
                <a:tc>
                  <a:txBody>
                    <a:bodyPr/>
                    <a:lstStyle/>
                    <a:p>
                      <a:r>
                        <a:rPr lang="en-US" altLang="zh-CN" sz="2400" dirty="0">
                          <a:latin typeface="Times New Roman" panose="02020603050405020304" pitchFamily="18" charset="0"/>
                          <a:ea typeface="+mj-ea"/>
                          <a:cs typeface="Times New Roman" panose="02020603050405020304" pitchFamily="18" charset="0"/>
                        </a:rPr>
                        <a:t>2020.1</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en-US" altLang="zh-CN" sz="2400" dirty="0">
                          <a:latin typeface="Times New Roman" panose="02020603050405020304" pitchFamily="18" charset="0"/>
                          <a:ea typeface="+mj-ea"/>
                          <a:cs typeface="Times New Roman" panose="02020603050405020304" pitchFamily="18" charset="0"/>
                        </a:rPr>
                        <a:t>C</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zh-CN" altLang="en-US" sz="2400" dirty="0">
                          <a:latin typeface="Times New Roman" panose="02020603050405020304" pitchFamily="18" charset="0"/>
                          <a:ea typeface="+mj-ea"/>
                          <a:cs typeface="Times New Roman" panose="02020603050405020304" pitchFamily="18" charset="0"/>
                        </a:rPr>
                        <a:t>研究发现父亲在孩子的成长中极大地影响孩子毅力的养成。</a:t>
                      </a:r>
                      <a:endParaRPr lang="zh-CN" altLang="en-US" sz="2400" dirty="0">
                        <a:latin typeface="Times New Roman" panose="02020603050405020304" pitchFamily="18" charset="0"/>
                        <a:ea typeface="+mj-ea"/>
                        <a:cs typeface="Times New Roman" panose="02020603050405020304" pitchFamily="18" charset="0"/>
                      </a:endParaRPr>
                    </a:p>
                  </a:txBody>
                  <a:tcPr/>
                </a:tc>
              </a:tr>
              <a:tr h="370840">
                <a:tc>
                  <a:txBody>
                    <a:bodyPr/>
                    <a:lstStyle/>
                    <a:p>
                      <a:r>
                        <a:rPr lang="en-US" altLang="zh-CN" sz="2400" dirty="0">
                          <a:latin typeface="Times New Roman" panose="02020603050405020304" pitchFamily="18" charset="0"/>
                          <a:ea typeface="+mj-ea"/>
                          <a:cs typeface="Times New Roman" panose="02020603050405020304" pitchFamily="18" charset="0"/>
                        </a:rPr>
                        <a:t>2017.6</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en-US" altLang="zh-CN" sz="2400" dirty="0">
                          <a:latin typeface="Times New Roman" panose="02020603050405020304" pitchFamily="18" charset="0"/>
                          <a:ea typeface="+mj-ea"/>
                          <a:cs typeface="Times New Roman" panose="02020603050405020304" pitchFamily="18" charset="0"/>
                        </a:rPr>
                        <a:t>B</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zh-CN" altLang="en-US" sz="2400" dirty="0">
                          <a:latin typeface="Times New Roman" panose="02020603050405020304" pitchFamily="18" charset="0"/>
                          <a:ea typeface="+mj-ea"/>
                          <a:cs typeface="Times New Roman" panose="02020603050405020304" pitchFamily="18" charset="0"/>
                        </a:rPr>
                        <a:t>大多数美国孩子睡眠不足已经成了一种习惯，文章介绍了这种习惯的原因及采取的相应措施</a:t>
                      </a:r>
                      <a:endParaRPr lang="zh-CN" altLang="en-US" sz="2400" dirty="0">
                        <a:latin typeface="Times New Roman" panose="02020603050405020304" pitchFamily="18" charset="0"/>
                        <a:ea typeface="+mj-ea"/>
                        <a:cs typeface="Times New Roman" panose="02020603050405020304" pitchFamily="18" charset="0"/>
                      </a:endParaRPr>
                    </a:p>
                  </a:txBody>
                  <a:tcPr/>
                </a:tc>
              </a:tr>
              <a:tr h="370840">
                <a:tc>
                  <a:txBody>
                    <a:bodyPr/>
                    <a:lstStyle/>
                    <a:p>
                      <a:r>
                        <a:rPr lang="en-US" altLang="zh-CN" sz="2400" dirty="0">
                          <a:latin typeface="Times New Roman" panose="02020603050405020304" pitchFamily="18" charset="0"/>
                          <a:ea typeface="+mj-ea"/>
                          <a:cs typeface="Times New Roman" panose="02020603050405020304" pitchFamily="18" charset="0"/>
                        </a:rPr>
                        <a:t>2017. 11</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en-US" altLang="zh-CN" sz="2400" dirty="0">
                          <a:latin typeface="Times New Roman" panose="02020603050405020304" pitchFamily="18" charset="0"/>
                          <a:ea typeface="+mj-ea"/>
                          <a:cs typeface="Times New Roman" panose="02020603050405020304" pitchFamily="18" charset="0"/>
                        </a:rPr>
                        <a:t>B</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zh-CN" altLang="en-US" sz="2400" dirty="0">
                          <a:latin typeface="Times New Roman" panose="02020603050405020304" pitchFamily="18" charset="0"/>
                          <a:ea typeface="+mj-ea"/>
                          <a:cs typeface="Times New Roman" panose="02020603050405020304" pitchFamily="18" charset="0"/>
                        </a:rPr>
                        <a:t>两位研究者多了一个关于人们穿白大褂对注意力的试验，从而来验证“着装认知”理论</a:t>
                      </a:r>
                      <a:endParaRPr lang="zh-CN" altLang="en-US" sz="2400" dirty="0">
                        <a:latin typeface="Times New Roman" panose="02020603050405020304" pitchFamily="18" charset="0"/>
                        <a:ea typeface="+mj-ea"/>
                        <a:cs typeface="Times New Roman" panose="02020603050405020304" pitchFamily="18" charset="0"/>
                      </a:endParaRPr>
                    </a:p>
                  </a:txBody>
                  <a:tcPr/>
                </a:tc>
              </a:tr>
            </a:tbl>
          </a:graphicData>
        </a:graphic>
      </p:graphicFrame>
      <p:sp>
        <p:nvSpPr>
          <p:cNvPr id="22" name="流程图: 过程 21"/>
          <p:cNvSpPr/>
          <p:nvPr/>
        </p:nvSpPr>
        <p:spPr>
          <a:xfrm>
            <a:off x="824120" y="4061139"/>
            <a:ext cx="10944224" cy="1309314"/>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a:t>
            </a:r>
            <a:r>
              <a:rPr lang="zh-CN" altLang="en-US" sz="2600" dirty="0">
                <a:solidFill>
                  <a:schemeClr val="bg1"/>
                </a:solidFill>
                <a:latin typeface="Times New Roman" panose="02020603050405020304" pitchFamily="18" charset="0"/>
                <a:cs typeface="Times New Roman" panose="02020603050405020304" pitchFamily="18" charset="0"/>
              </a:rPr>
              <a:t>课程标准</a:t>
            </a:r>
            <a:r>
              <a:rPr lang="en-US" altLang="zh-CN" sz="2600" dirty="0">
                <a:solidFill>
                  <a:schemeClr val="bg1"/>
                </a:solidFill>
                <a:latin typeface="Times New Roman" panose="02020603050405020304" pitchFamily="18" charset="0"/>
                <a:cs typeface="Times New Roman" panose="02020603050405020304" pitchFamily="18" charset="0"/>
              </a:rPr>
              <a:t>》</a:t>
            </a:r>
            <a:r>
              <a:rPr lang="zh-CN" altLang="en-US" sz="2600" dirty="0">
                <a:solidFill>
                  <a:schemeClr val="bg1"/>
                </a:solidFill>
                <a:latin typeface="Times New Roman" panose="02020603050405020304" pitchFamily="18" charset="0"/>
                <a:cs typeface="Times New Roman" panose="02020603050405020304" pitchFamily="18" charset="0"/>
              </a:rPr>
              <a:t>在“语篇知识”中提出：掌握说明文语篇的主要写作目的以及其主要语篇结构特征。</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      《</a:t>
            </a:r>
            <a:r>
              <a:rPr lang="zh-CN" altLang="en-US" sz="2600" dirty="0">
                <a:solidFill>
                  <a:schemeClr val="bg1"/>
                </a:solidFill>
                <a:latin typeface="Times New Roman" panose="02020603050405020304" pitchFamily="18" charset="0"/>
                <a:cs typeface="Times New Roman" panose="02020603050405020304" pitchFamily="18" charset="0"/>
              </a:rPr>
              <a:t>课程标准</a:t>
            </a:r>
            <a:r>
              <a:rPr lang="en-US" altLang="zh-CN" sz="2600" dirty="0">
                <a:solidFill>
                  <a:schemeClr val="bg1"/>
                </a:solidFill>
                <a:latin typeface="Times New Roman" panose="02020603050405020304" pitchFamily="18" charset="0"/>
                <a:cs typeface="Times New Roman" panose="02020603050405020304" pitchFamily="18" charset="0"/>
              </a:rPr>
              <a:t>》</a:t>
            </a:r>
            <a:r>
              <a:rPr lang="zh-CN" altLang="en-US" sz="2600" dirty="0">
                <a:solidFill>
                  <a:schemeClr val="bg1"/>
                </a:solidFill>
                <a:latin typeface="Times New Roman" panose="02020603050405020304" pitchFamily="18" charset="0"/>
                <a:cs typeface="Times New Roman" panose="02020603050405020304" pitchFamily="18" charset="0"/>
              </a:rPr>
              <a:t>在“语篇类型”中提出，了解科研和学术报告。</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25" name="对话气泡: 矩形 24"/>
          <p:cNvSpPr/>
          <p:nvPr/>
        </p:nvSpPr>
        <p:spPr>
          <a:xfrm>
            <a:off x="6296232" y="5603946"/>
            <a:ext cx="4752514" cy="794473"/>
          </a:xfrm>
          <a:prstGeom prst="wedgeRectCallout">
            <a:avLst>
              <a:gd name="adj1" fmla="val 3821"/>
              <a:gd name="adj2" fmla="val -9047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a:t>
            </a:r>
            <a:r>
              <a:rPr lang="zh-CN" altLang="en-US" sz="2400" dirty="0">
                <a:solidFill>
                  <a:schemeClr val="bg1"/>
                </a:solidFill>
                <a:latin typeface="Times New Roman" panose="02020603050405020304" pitchFamily="18" charset="0"/>
                <a:cs typeface="Times New Roman" panose="02020603050405020304" pitchFamily="18" charset="0"/>
              </a:rPr>
              <a:t>你知道“研究报告”类语篇有哪些组成部分吗？</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pic>
        <p:nvPicPr>
          <p:cNvPr id="10" name="图片 9"/>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61317"/>
    </mc:Choice>
    <mc:Fallback>
      <p:transition spd="slow" advTm="613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7" end="1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8461"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63476" y="457550"/>
            <a:ext cx="4871847" cy="52322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2.</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“科研报告”类语篇的结构</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19" name="图片 18"/>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pic>
        <p:nvPicPr>
          <p:cNvPr id="8" name="图片 7"/>
          <p:cNvPicPr>
            <a:picLocks noChangeAspect="1"/>
          </p:cNvPicPr>
          <p:nvPr/>
        </p:nvPicPr>
        <p:blipFill>
          <a:blip r:embed="rId2"/>
          <a:stretch>
            <a:fillRect/>
          </a:stretch>
        </p:blipFill>
        <p:spPr>
          <a:xfrm>
            <a:off x="2297764" y="1248118"/>
            <a:ext cx="7316401" cy="4858479"/>
          </a:xfrm>
          <a:prstGeom prst="rect">
            <a:avLst/>
          </a:prstGeom>
        </p:spPr>
      </p:pic>
      <p:sp>
        <p:nvSpPr>
          <p:cNvPr id="2" name="对话气泡: 矩形 1"/>
          <p:cNvSpPr/>
          <p:nvPr/>
        </p:nvSpPr>
        <p:spPr>
          <a:xfrm>
            <a:off x="502801" y="1194202"/>
            <a:ext cx="1653285" cy="774499"/>
          </a:xfrm>
          <a:prstGeom prst="wedgeRectCallout">
            <a:avLst>
              <a:gd name="adj1" fmla="val 92540"/>
              <a:gd name="adj2" fmla="val -1996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研究结论</a:t>
            </a:r>
            <a:endParaRPr lang="en-US" altLang="zh-CN" sz="2400" b="1" dirty="0">
              <a:solidFill>
                <a:schemeClr val="bg1"/>
              </a:solidFill>
            </a:endParaRPr>
          </a:p>
          <a:p>
            <a:pPr algn="ctr"/>
            <a:r>
              <a:rPr lang="zh-CN" altLang="en-US" sz="2400" b="1" dirty="0">
                <a:solidFill>
                  <a:schemeClr val="bg1"/>
                </a:solidFill>
              </a:rPr>
              <a:t>（首段）</a:t>
            </a:r>
            <a:endParaRPr lang="zh-CN" altLang="en-US" sz="2400" b="1" dirty="0">
              <a:solidFill>
                <a:schemeClr val="bg1"/>
              </a:solidFill>
            </a:endParaRPr>
          </a:p>
        </p:txBody>
      </p:sp>
      <p:sp>
        <p:nvSpPr>
          <p:cNvPr id="12" name="对话气泡: 矩形 11"/>
          <p:cNvSpPr/>
          <p:nvPr/>
        </p:nvSpPr>
        <p:spPr>
          <a:xfrm>
            <a:off x="565101" y="2355332"/>
            <a:ext cx="1653285" cy="442509"/>
          </a:xfrm>
          <a:prstGeom prst="wedgeRectCallout">
            <a:avLst>
              <a:gd name="adj1" fmla="val 83151"/>
              <a:gd name="adj2" fmla="val -547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研究方法</a:t>
            </a:r>
            <a:r>
              <a:rPr lang="en-US" altLang="zh-CN" sz="2400" b="1" dirty="0">
                <a:solidFill>
                  <a:schemeClr val="bg1"/>
                </a:solidFill>
              </a:rPr>
              <a:t> </a:t>
            </a:r>
            <a:endParaRPr lang="en-US" altLang="zh-CN" sz="2400" b="1" dirty="0">
              <a:solidFill>
                <a:schemeClr val="bg1"/>
              </a:solidFill>
            </a:endParaRPr>
          </a:p>
        </p:txBody>
      </p:sp>
      <p:sp>
        <p:nvSpPr>
          <p:cNvPr id="13" name="对话气泡: 矩形 12"/>
          <p:cNvSpPr/>
          <p:nvPr/>
        </p:nvSpPr>
        <p:spPr>
          <a:xfrm>
            <a:off x="435926" y="3564155"/>
            <a:ext cx="1911634" cy="793624"/>
          </a:xfrm>
          <a:prstGeom prst="wedgeRectCallout">
            <a:avLst>
              <a:gd name="adj1" fmla="val 71743"/>
              <a:gd name="adj2" fmla="val 68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原理解释</a:t>
            </a:r>
            <a:r>
              <a:rPr lang="en-US" altLang="zh-CN" sz="2400" b="1" dirty="0">
                <a:solidFill>
                  <a:schemeClr val="bg1"/>
                </a:solidFill>
              </a:rPr>
              <a:t>: </a:t>
            </a:r>
            <a:endParaRPr lang="en-US" altLang="zh-CN" sz="2400" b="1" dirty="0">
              <a:solidFill>
                <a:schemeClr val="bg1"/>
              </a:solidFill>
            </a:endParaRPr>
          </a:p>
          <a:p>
            <a:pPr algn="ctr"/>
            <a:r>
              <a:rPr lang="zh-CN" altLang="en-US" sz="2400" b="1" dirty="0">
                <a:solidFill>
                  <a:schemeClr val="bg1"/>
                </a:solidFill>
              </a:rPr>
              <a:t>（中间）</a:t>
            </a:r>
            <a:endParaRPr lang="zh-CN" altLang="en-US" sz="2400" b="1" dirty="0">
              <a:solidFill>
                <a:schemeClr val="bg1"/>
              </a:solidFill>
            </a:endParaRPr>
          </a:p>
        </p:txBody>
      </p:sp>
      <p:sp>
        <p:nvSpPr>
          <p:cNvPr id="20" name="对话气泡: 矩形 19"/>
          <p:cNvSpPr/>
          <p:nvPr/>
        </p:nvSpPr>
        <p:spPr>
          <a:xfrm>
            <a:off x="467887" y="5044646"/>
            <a:ext cx="1759038" cy="1110091"/>
          </a:xfrm>
          <a:prstGeom prst="wedgeRectCallout">
            <a:avLst>
              <a:gd name="adj1" fmla="val 71743"/>
              <a:gd name="adj2" fmla="val 68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研究意义</a:t>
            </a:r>
            <a:r>
              <a:rPr lang="en-US" altLang="zh-CN" sz="2400" b="1" dirty="0">
                <a:solidFill>
                  <a:srgbClr val="FF0000"/>
                </a:solidFill>
              </a:rPr>
              <a:t>/</a:t>
            </a:r>
            <a:r>
              <a:rPr lang="zh-CN" altLang="en-US" sz="2400" b="1" dirty="0">
                <a:solidFill>
                  <a:srgbClr val="FF0000"/>
                </a:solidFill>
              </a:rPr>
              <a:t>不足</a:t>
            </a:r>
            <a:r>
              <a:rPr lang="en-US" altLang="zh-CN" sz="2400" b="1" dirty="0">
                <a:solidFill>
                  <a:schemeClr val="bg1"/>
                </a:solidFill>
              </a:rPr>
              <a:t>: </a:t>
            </a:r>
            <a:endParaRPr lang="en-US" altLang="zh-CN" sz="2400" b="1" dirty="0">
              <a:solidFill>
                <a:schemeClr val="bg1"/>
              </a:solidFill>
            </a:endParaRPr>
          </a:p>
          <a:p>
            <a:pPr algn="ctr"/>
            <a:r>
              <a:rPr lang="zh-CN" altLang="en-US" sz="2400" b="1" dirty="0">
                <a:solidFill>
                  <a:schemeClr val="bg1"/>
                </a:solidFill>
              </a:rPr>
              <a:t>（结尾）</a:t>
            </a:r>
            <a:endParaRPr lang="zh-CN" altLang="en-US" sz="2400" b="1" dirty="0">
              <a:solidFill>
                <a:schemeClr val="bg1"/>
              </a:solidFill>
            </a:endParaRPr>
          </a:p>
        </p:txBody>
      </p:sp>
      <p:sp>
        <p:nvSpPr>
          <p:cNvPr id="22" name="对话气泡: 矩形 21"/>
          <p:cNvSpPr/>
          <p:nvPr/>
        </p:nvSpPr>
        <p:spPr>
          <a:xfrm>
            <a:off x="6515638" y="482942"/>
            <a:ext cx="4306242" cy="665721"/>
          </a:xfrm>
          <a:prstGeom prst="wedgeRectCallout">
            <a:avLst>
              <a:gd name="adj1" fmla="val -17216"/>
              <a:gd name="adj2" fmla="val 8412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Times New Roman" panose="02020603050405020304" pitchFamily="18" charset="0"/>
                <a:cs typeface="Times New Roman" panose="02020603050405020304" pitchFamily="18" charset="0"/>
              </a:rPr>
              <a:t>A new </a:t>
            </a:r>
            <a:r>
              <a:rPr lang="en-US" altLang="zh-CN" sz="2400" b="1" dirty="0">
                <a:solidFill>
                  <a:schemeClr val="bg1"/>
                </a:solidFill>
                <a:latin typeface="Times New Roman" panose="02020603050405020304" pitchFamily="18" charset="0"/>
                <a:cs typeface="Times New Roman" panose="02020603050405020304" pitchFamily="18" charset="0"/>
              </a:rPr>
              <a:t>study/research </a:t>
            </a:r>
            <a:r>
              <a:rPr lang="en-US" altLang="zh-CN" sz="2400" b="1" u="sng" dirty="0">
                <a:solidFill>
                  <a:srgbClr val="C00000"/>
                </a:solidFill>
                <a:latin typeface="Times New Roman" panose="02020603050405020304" pitchFamily="18" charset="0"/>
                <a:cs typeface="Times New Roman" panose="02020603050405020304" pitchFamily="18" charset="0"/>
              </a:rPr>
              <a:t>suggests/ discovers/reveals/finds</a:t>
            </a:r>
            <a:r>
              <a:rPr lang="en-US" altLang="zh-CN" sz="2400" dirty="0">
                <a:solidFill>
                  <a:schemeClr val="bg1"/>
                </a:solidFill>
                <a:latin typeface="Times New Roman" panose="02020603050405020304" pitchFamily="18" charset="0"/>
                <a:cs typeface="Times New Roman" panose="02020603050405020304" pitchFamily="18" charset="0"/>
              </a:rPr>
              <a:t>…  </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25" name="对话气泡: 矩形 24"/>
          <p:cNvSpPr/>
          <p:nvPr/>
        </p:nvSpPr>
        <p:spPr>
          <a:xfrm>
            <a:off x="9614165" y="2114654"/>
            <a:ext cx="1845647" cy="1916202"/>
          </a:xfrm>
          <a:prstGeom prst="wedgeRectCallout">
            <a:avLst>
              <a:gd name="adj1" fmla="val -64836"/>
              <a:gd name="adj2" fmla="val -1270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bg1"/>
                </a:solidFill>
                <a:latin typeface="Times New Roman" panose="02020603050405020304" pitchFamily="18" charset="0"/>
                <a:cs typeface="Times New Roman" panose="02020603050405020304" pitchFamily="18" charset="0"/>
              </a:rPr>
              <a:t>…by</a:t>
            </a:r>
            <a:endParaRPr lang="en-US" altLang="zh-CN" sz="2400" b="1" dirty="0">
              <a:solidFill>
                <a:schemeClr val="bg1"/>
              </a:solidFill>
              <a:latin typeface="Times New Roman" panose="02020603050405020304" pitchFamily="18" charset="0"/>
              <a:cs typeface="Times New Roman" panose="02020603050405020304" pitchFamily="18" charset="0"/>
            </a:endParaRPr>
          </a:p>
          <a:p>
            <a:r>
              <a:rPr lang="en-US" altLang="zh-CN" sz="2400" b="1" dirty="0">
                <a:solidFill>
                  <a:schemeClr val="bg1"/>
                </a:solidFill>
                <a:latin typeface="Times New Roman" panose="02020603050405020304" pitchFamily="18" charset="0"/>
                <a:cs typeface="Times New Roman" panose="02020603050405020304" pitchFamily="18" charset="0"/>
              </a:rPr>
              <a:t>·experiment</a:t>
            </a:r>
            <a:endParaRPr lang="en-US" altLang="zh-CN" sz="2400" b="1" dirty="0">
              <a:solidFill>
                <a:schemeClr val="bg1"/>
              </a:solidFill>
              <a:latin typeface="Times New Roman" panose="02020603050405020304" pitchFamily="18" charset="0"/>
              <a:cs typeface="Times New Roman" panose="02020603050405020304" pitchFamily="18" charset="0"/>
            </a:endParaRPr>
          </a:p>
          <a:p>
            <a:r>
              <a:rPr lang="en-US" altLang="zh-CN" sz="2400" b="1" dirty="0">
                <a:solidFill>
                  <a:schemeClr val="bg1"/>
                </a:solidFill>
                <a:latin typeface="Times New Roman" panose="02020603050405020304" pitchFamily="18" charset="0"/>
                <a:cs typeface="Times New Roman" panose="02020603050405020304" pitchFamily="18" charset="0"/>
              </a:rPr>
              <a:t>·observation</a:t>
            </a:r>
            <a:endParaRPr lang="en-US" altLang="zh-CN" sz="2400" b="1" dirty="0">
              <a:solidFill>
                <a:schemeClr val="bg1"/>
              </a:solidFill>
              <a:latin typeface="Times New Roman" panose="02020603050405020304" pitchFamily="18" charset="0"/>
              <a:cs typeface="Times New Roman" panose="02020603050405020304" pitchFamily="18" charset="0"/>
            </a:endParaRPr>
          </a:p>
          <a:p>
            <a:r>
              <a:rPr lang="en-US" altLang="zh-CN" sz="2400" b="1" dirty="0">
                <a:solidFill>
                  <a:schemeClr val="bg1"/>
                </a:solidFill>
                <a:latin typeface="Times New Roman" panose="02020603050405020304" pitchFamily="18" charset="0"/>
                <a:cs typeface="Times New Roman" panose="02020603050405020304" pitchFamily="18" charset="0"/>
              </a:rPr>
              <a:t>·survey</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b="1" dirty="0">
                <a:solidFill>
                  <a:schemeClr val="bg1"/>
                </a:solidFill>
                <a:latin typeface="Times New Roman" panose="02020603050405020304" pitchFamily="18" charset="0"/>
                <a:cs typeface="Times New Roman" panose="02020603050405020304" pitchFamily="18" charset="0"/>
              </a:rPr>
              <a:t>·</a:t>
            </a:r>
            <a:r>
              <a:rPr lang="en-US" altLang="zh-CN" sz="2400" dirty="0">
                <a:solidFill>
                  <a:schemeClr val="bg1"/>
                </a:solidFill>
                <a:latin typeface="Times New Roman" panose="02020603050405020304" pitchFamily="18" charset="0"/>
                <a:cs typeface="Times New Roman" panose="02020603050405020304" pitchFamily="18" charset="0"/>
              </a:rPr>
              <a:t>case study</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3"/>
          <a:stretch>
            <a:fillRect/>
          </a:stretch>
        </p:blipFill>
        <p:spPr>
          <a:xfrm>
            <a:off x="3815773" y="1144625"/>
            <a:ext cx="4531534" cy="4739503"/>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advTm="339445"/>
    </mc:Choice>
    <mc:Fallback>
      <p:transition spd="slow" advTm="3394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20" grpId="0" animBg="1"/>
      <p:bldP spid="22"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61948" y="437672"/>
            <a:ext cx="6585456" cy="523220"/>
          </a:xfrm>
          <a:prstGeom prst="rect">
            <a:avLst/>
          </a:prstGeom>
          <a:noFill/>
        </p:spPr>
        <p:txBody>
          <a:bodyPr wrap="none" lIns="91440" tIns="45720" rIns="91440" bIns="45720">
            <a:spAutoFit/>
          </a:bodyPr>
          <a:lstStyle/>
          <a:p>
            <a:pPr algn="ctr"/>
            <a:r>
              <a:rPr lang="en-US" altLang="zh-CN" sz="2800" b="1" dirty="0">
                <a:ln w="0"/>
                <a:solidFill>
                  <a:schemeClr val="bg1"/>
                </a:solidFill>
                <a:latin typeface="Times New Roman" panose="02020603050405020304" pitchFamily="18" charset="0"/>
                <a:ea typeface="+mj-ea"/>
                <a:cs typeface="Times New Roman" panose="02020603050405020304" pitchFamily="18" charset="0"/>
              </a:rPr>
              <a:t>3</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“科研报告”类语篇主旨大意题考查点</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10" name="图片 9"/>
          <p:cNvPicPr>
            <a:picLocks noChangeAspect="1"/>
          </p:cNvPicPr>
          <p:nvPr/>
        </p:nvPicPr>
        <p:blipFill rotWithShape="1">
          <a:blip r:embed="rId1"/>
          <a:srcRect b="36927"/>
          <a:stretch>
            <a:fillRect/>
          </a:stretch>
        </p:blipFill>
        <p:spPr>
          <a:xfrm>
            <a:off x="1189985" y="1525385"/>
            <a:ext cx="1115893" cy="2733260"/>
          </a:xfrm>
          <a:prstGeom prst="rect">
            <a:avLst/>
          </a:prstGeom>
        </p:spPr>
      </p:pic>
      <p:sp>
        <p:nvSpPr>
          <p:cNvPr id="11" name="文本框 10"/>
          <p:cNvSpPr txBox="1"/>
          <p:nvPr/>
        </p:nvSpPr>
        <p:spPr>
          <a:xfrm>
            <a:off x="2212648" y="1951780"/>
            <a:ext cx="9303026" cy="2802370"/>
          </a:xfrm>
          <a:prstGeom prst="rect">
            <a:avLst/>
          </a:prstGeom>
          <a:noFill/>
        </p:spPr>
        <p:txBody>
          <a:bodyPr wrap="square" rtlCol="0">
            <a:spAutoFit/>
          </a:bodyPr>
          <a:lstStyle/>
          <a:p>
            <a:pPr>
              <a:lnSpc>
                <a:spcPct val="114000"/>
              </a:lnSpc>
            </a:pPr>
            <a:r>
              <a:rPr lang="en-US" altLang="zh-CN" sz="3000" b="1" dirty="0">
                <a:solidFill>
                  <a:schemeClr val="bg1"/>
                </a:solidFill>
                <a:latin typeface="Times New Roman" panose="02020603050405020304" pitchFamily="18" charset="0"/>
                <a:cs typeface="Times New Roman" panose="02020603050405020304" pitchFamily="18" charset="0"/>
              </a:rPr>
              <a:t>1. </a:t>
            </a:r>
            <a:r>
              <a:rPr lang="zh-CN" altLang="en-US" sz="3000" b="1" dirty="0">
                <a:solidFill>
                  <a:schemeClr val="bg1"/>
                </a:solidFill>
                <a:latin typeface="Times New Roman" panose="02020603050405020304" pitchFamily="18" charset="0"/>
                <a:cs typeface="Times New Roman" panose="02020603050405020304" pitchFamily="18" charset="0"/>
              </a:rPr>
              <a:t>写作目的</a:t>
            </a:r>
            <a:endParaRPr lang="en-US" altLang="zh-CN" sz="3000" b="1" dirty="0">
              <a:solidFill>
                <a:schemeClr val="bg1"/>
              </a:solidFill>
              <a:latin typeface="Times New Roman" panose="02020603050405020304" pitchFamily="18" charset="0"/>
              <a:cs typeface="Times New Roman" panose="02020603050405020304" pitchFamily="18" charset="0"/>
            </a:endParaRPr>
          </a:p>
          <a:p>
            <a:pPr marL="514350" indent="-514350">
              <a:lnSpc>
                <a:spcPct val="114000"/>
              </a:lnSpc>
              <a:buAutoNum type="arabicPeriod"/>
            </a:pPr>
            <a:endParaRPr lang="en-US" altLang="zh-CN" sz="3000" b="1" dirty="0">
              <a:solidFill>
                <a:schemeClr val="bg1"/>
              </a:solidFill>
              <a:latin typeface="Times New Roman" panose="02020603050405020304" pitchFamily="18" charset="0"/>
              <a:cs typeface="Times New Roman" panose="02020603050405020304" pitchFamily="18" charset="0"/>
            </a:endParaRPr>
          </a:p>
          <a:p>
            <a:pPr marL="514350" indent="-514350">
              <a:lnSpc>
                <a:spcPct val="114000"/>
              </a:lnSpc>
              <a:buAutoNum type="arabicPeriod"/>
            </a:pP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14000"/>
              </a:lnSpc>
            </a:pPr>
            <a:r>
              <a:rPr lang="en-US" altLang="zh-CN" sz="3000" b="1" dirty="0">
                <a:solidFill>
                  <a:schemeClr val="bg1"/>
                </a:solidFill>
                <a:latin typeface="Times New Roman" panose="02020603050405020304" pitchFamily="18" charset="0"/>
                <a:cs typeface="Times New Roman" panose="02020603050405020304" pitchFamily="18" charset="0"/>
              </a:rPr>
              <a:t>2. </a:t>
            </a:r>
            <a:r>
              <a:rPr lang="zh-CN" altLang="en-US" sz="3000" b="1" dirty="0">
                <a:solidFill>
                  <a:schemeClr val="bg1"/>
                </a:solidFill>
                <a:latin typeface="Times New Roman" panose="02020603050405020304" pitchFamily="18" charset="0"/>
                <a:cs typeface="Times New Roman" panose="02020603050405020304" pitchFamily="18" charset="0"/>
              </a:rPr>
              <a:t>文章标题</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altLang="zh-CN" sz="3000" b="1" dirty="0">
                <a:solidFill>
                  <a:schemeClr val="bg1"/>
                </a:solidFill>
                <a:latin typeface="Times New Roman" panose="02020603050405020304" pitchFamily="18" charset="0"/>
                <a:cs typeface="Times New Roman" panose="02020603050405020304" pitchFamily="18" charset="0"/>
              </a:rPr>
              <a:t>3. </a:t>
            </a:r>
            <a:r>
              <a:rPr lang="zh-CN" altLang="en-US" sz="3000" b="1" dirty="0">
                <a:solidFill>
                  <a:schemeClr val="bg1"/>
                </a:solidFill>
                <a:latin typeface="Times New Roman" panose="02020603050405020304" pitchFamily="18" charset="0"/>
                <a:cs typeface="Times New Roman" panose="02020603050405020304" pitchFamily="18" charset="0"/>
              </a:rPr>
              <a:t>文章大意</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4524676" y="3522773"/>
            <a:ext cx="6915326" cy="538609"/>
          </a:xfrm>
          <a:prstGeom prst="rect">
            <a:avLst/>
          </a:prstGeom>
          <a:noFill/>
          <a:ln w="19050">
            <a:solidFill>
              <a:schemeClr val="accent5">
                <a:lumMod val="40000"/>
                <a:lumOff val="60000"/>
              </a:schemeClr>
            </a:solidFill>
          </a:ln>
        </p:spPr>
        <p:txBody>
          <a:bodyPr wrap="square" rtlCol="0">
            <a:spAutoFit/>
          </a:bodyPr>
          <a:lstStyle/>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What can be a suitable title for the text? </a:t>
            </a:r>
            <a:endPar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6" name="文本框 15"/>
          <p:cNvSpPr txBox="1"/>
          <p:nvPr/>
        </p:nvSpPr>
        <p:spPr>
          <a:xfrm>
            <a:off x="4424620" y="2026630"/>
            <a:ext cx="7015382" cy="538609"/>
          </a:xfrm>
          <a:prstGeom prst="rect">
            <a:avLst/>
          </a:prstGeom>
          <a:noFill/>
          <a:ln w="19050">
            <a:solidFill>
              <a:schemeClr val="accent5">
                <a:lumMod val="40000"/>
                <a:lumOff val="60000"/>
              </a:schemeClr>
            </a:solidFill>
          </a:ln>
        </p:spPr>
        <p:txBody>
          <a:bodyPr wrap="square" rtlCol="0">
            <a:spAutoFit/>
          </a:bodyPr>
          <a:lstStyle/>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What’s the </a:t>
            </a:r>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main purpose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of the passage?</a:t>
            </a:r>
            <a:endPar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7" name="文本框 16"/>
          <p:cNvSpPr txBox="1"/>
          <p:nvPr/>
        </p:nvSpPr>
        <p:spPr>
          <a:xfrm>
            <a:off x="4524676" y="4196585"/>
            <a:ext cx="6915326" cy="538609"/>
          </a:xfrm>
          <a:prstGeom prst="rect">
            <a:avLst/>
          </a:prstGeom>
          <a:noFill/>
          <a:ln w="19050">
            <a:solidFill>
              <a:schemeClr val="accent5">
                <a:lumMod val="40000"/>
                <a:lumOff val="60000"/>
              </a:schemeClr>
            </a:solidFill>
          </a:ln>
        </p:spPr>
        <p:txBody>
          <a:bodyPr wrap="square" rtlCol="0">
            <a:spAutoFit/>
          </a:bodyPr>
          <a:lstStyle/>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What’s the text </a:t>
            </a:r>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mainly about</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endPar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8" name="对话气泡: 矩形 17"/>
          <p:cNvSpPr/>
          <p:nvPr/>
        </p:nvSpPr>
        <p:spPr>
          <a:xfrm>
            <a:off x="7163298" y="556591"/>
            <a:ext cx="2586989" cy="1181992"/>
          </a:xfrm>
          <a:prstGeom prst="wedgeRectCallout">
            <a:avLst>
              <a:gd name="adj1" fmla="val -41126"/>
              <a:gd name="adj2" fmla="val 858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ts val="3060"/>
              </a:lnSpc>
              <a:buAutoNum type="arabicPeriod"/>
            </a:pPr>
            <a:r>
              <a:rPr lang="en-US" altLang="zh-CN" sz="2800" b="1" dirty="0">
                <a:solidFill>
                  <a:schemeClr val="bg1"/>
                </a:solidFill>
                <a:latin typeface="Times New Roman" panose="02020603050405020304" pitchFamily="18" charset="0"/>
                <a:cs typeface="Times New Roman" panose="02020603050405020304" pitchFamily="18" charset="0"/>
              </a:rPr>
              <a:t>to </a:t>
            </a:r>
            <a:r>
              <a:rPr lang="en-US" altLang="zh-CN" sz="2800" b="1" dirty="0">
                <a:solidFill>
                  <a:srgbClr val="C00000"/>
                </a:solidFill>
                <a:latin typeface="Times New Roman" panose="02020603050405020304" pitchFamily="18" charset="0"/>
                <a:cs typeface="Times New Roman" panose="02020603050405020304" pitchFamily="18" charset="0"/>
              </a:rPr>
              <a:t>inform</a:t>
            </a:r>
            <a:endParaRPr lang="en-US" altLang="zh-CN" sz="2800" b="1" dirty="0">
              <a:solidFill>
                <a:srgbClr val="C00000"/>
              </a:solidFill>
              <a:latin typeface="Times New Roman" panose="02020603050405020304" pitchFamily="18" charset="0"/>
              <a:cs typeface="Times New Roman" panose="02020603050405020304" pitchFamily="18" charset="0"/>
            </a:endParaRPr>
          </a:p>
          <a:p>
            <a:pPr marL="514350" indent="-514350">
              <a:lnSpc>
                <a:spcPts val="3060"/>
              </a:lnSpc>
              <a:buAutoNum type="arabicPeriod"/>
            </a:pPr>
            <a:r>
              <a:rPr lang="en-US" altLang="zh-CN" sz="2800" b="1" dirty="0">
                <a:solidFill>
                  <a:schemeClr val="bg1"/>
                </a:solidFill>
                <a:latin typeface="Times New Roman" panose="02020603050405020304" pitchFamily="18" charset="0"/>
                <a:cs typeface="Times New Roman" panose="02020603050405020304" pitchFamily="18" charset="0"/>
              </a:rPr>
              <a:t>to </a:t>
            </a:r>
            <a:r>
              <a:rPr lang="en-US" altLang="zh-CN" sz="2800" b="1" dirty="0">
                <a:solidFill>
                  <a:srgbClr val="C00000"/>
                </a:solidFill>
                <a:latin typeface="Times New Roman" panose="02020603050405020304" pitchFamily="18" charset="0"/>
                <a:cs typeface="Times New Roman" panose="02020603050405020304" pitchFamily="18" charset="0"/>
              </a:rPr>
              <a:t>persuade</a:t>
            </a:r>
            <a:endParaRPr lang="en-US" altLang="zh-CN" sz="2800" b="1" dirty="0">
              <a:solidFill>
                <a:srgbClr val="C00000"/>
              </a:solidFill>
              <a:latin typeface="Times New Roman" panose="02020603050405020304" pitchFamily="18" charset="0"/>
              <a:cs typeface="Times New Roman" panose="02020603050405020304" pitchFamily="18" charset="0"/>
            </a:endParaRPr>
          </a:p>
          <a:p>
            <a:pPr marL="514350" indent="-514350">
              <a:lnSpc>
                <a:spcPts val="3060"/>
              </a:lnSpc>
              <a:buAutoNum type="arabicPeriod"/>
            </a:pPr>
            <a:r>
              <a:rPr lang="en-US" altLang="zh-CN" sz="2800" b="1" dirty="0">
                <a:solidFill>
                  <a:schemeClr val="bg1"/>
                </a:solidFill>
                <a:latin typeface="Times New Roman" panose="02020603050405020304" pitchFamily="18" charset="0"/>
                <a:cs typeface="Times New Roman" panose="02020603050405020304" pitchFamily="18" charset="0"/>
              </a:rPr>
              <a:t>to entertain</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5" name="对话气泡: 矩形 14"/>
          <p:cNvSpPr/>
          <p:nvPr/>
        </p:nvSpPr>
        <p:spPr>
          <a:xfrm>
            <a:off x="4165498" y="4889354"/>
            <a:ext cx="5048076" cy="1067564"/>
          </a:xfrm>
          <a:prstGeom prst="wedgeRectCallout">
            <a:avLst>
              <a:gd name="adj1" fmla="val -63644"/>
              <a:gd name="adj2" fmla="val -517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dirty="0">
                <a:solidFill>
                  <a:schemeClr val="bg1"/>
                </a:solidFill>
                <a:latin typeface="Times New Roman" panose="02020603050405020304" pitchFamily="18" charset="0"/>
                <a:cs typeface="Times New Roman" panose="02020603050405020304" pitchFamily="18" charset="0"/>
              </a:rPr>
              <a:t>    </a:t>
            </a:r>
            <a:r>
              <a:rPr lang="zh-CN" altLang="en-US" sz="2600" b="1" dirty="0">
                <a:solidFill>
                  <a:schemeClr val="bg1"/>
                </a:solidFill>
                <a:latin typeface="Times New Roman" panose="02020603050405020304" pitchFamily="18" charset="0"/>
                <a:cs typeface="Times New Roman" panose="02020603050405020304" pitchFamily="18" charset="0"/>
              </a:rPr>
              <a:t>科研报告四部分中中哪部分和这两类题型最为相关？</a:t>
            </a:r>
            <a:endParaRPr lang="zh-CN" altLang="en-US" sz="2600" b="1" dirty="0">
              <a:solidFill>
                <a:schemeClr val="bg1"/>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1322"/>
    </mc:Choice>
    <mc:Fallback>
      <p:transition spd="slow" advTm="113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71730" y="911197"/>
            <a:ext cx="10836440" cy="3416320"/>
          </a:xfrm>
          <a:prstGeom prst="rect">
            <a:avLst/>
          </a:prstGeom>
          <a:solidFill>
            <a:schemeClr val="accent3">
              <a:lumMod val="20000"/>
              <a:lumOff val="80000"/>
            </a:schemeClr>
          </a:solid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 new study from the University of Pennsylvania School of Medicine suggests that getting out of bed when you can’t sleep might prevent your sleepless night from becoming chronic insomnia (</a:t>
            </a:r>
            <a:r>
              <a:rPr lang="zh-CN" altLang="en-US" sz="2400" dirty="0">
                <a:solidFill>
                  <a:schemeClr val="bg1"/>
                </a:solidFill>
                <a:latin typeface="Times New Roman" panose="02020603050405020304" pitchFamily="18" charset="0"/>
                <a:cs typeface="Times New Roman" panose="02020603050405020304" pitchFamily="18" charset="0"/>
              </a:rPr>
              <a:t>慢性失眠</a:t>
            </a:r>
            <a:r>
              <a:rPr lang="en-US" altLang="zh-CN" sz="2400" dirty="0">
                <a:solidFill>
                  <a:schemeClr val="bg1"/>
                </a:solidFill>
                <a:latin typeface="Times New Roman" panose="02020603050405020304" pitchFamily="18" charset="0"/>
                <a:cs typeface="Times New Roman" panose="02020603050405020304" pitchFamily="18" charset="0"/>
              </a:rPr>
              <a:t>).</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After monitoring the sleep habits of 416 participants for one year, researchers found that night owls who restricted their time in bed were more likely to…</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While this advice may seem counterintuitive at first, it makes sense once you understand what causes your sleeplessness…</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So if you’re struggling to fall asleep at night, try getting out of bed and using that time…</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sp>
        <p:nvSpPr>
          <p:cNvPr id="17" name="矩形 16"/>
          <p:cNvSpPr/>
          <p:nvPr/>
        </p:nvSpPr>
        <p:spPr>
          <a:xfrm>
            <a:off x="738395" y="4446784"/>
            <a:ext cx="10715210" cy="195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500" dirty="0">
                <a:solidFill>
                  <a:schemeClr val="bg1"/>
                </a:solidFill>
                <a:latin typeface="Times New Roman" panose="02020603050405020304" pitchFamily="18" charset="0"/>
                <a:cs typeface="Times New Roman" panose="02020603050405020304" pitchFamily="18" charset="0"/>
              </a:rPr>
              <a:t>24. What can be a suitable title for the text?</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A. Sleepless? Get Out of Bed.				</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B. Advice on Sleeping Problems.</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C. Avoiding Chronic Insomnia.				</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D. Taking a Nap During the Day.</a:t>
            </a:r>
            <a:endParaRPr lang="en-US" altLang="zh-CN" sz="2500" dirty="0">
              <a:solidFill>
                <a:schemeClr val="bg1"/>
              </a:solidFill>
              <a:latin typeface="Times New Roman" panose="02020603050405020304" pitchFamily="18" charset="0"/>
              <a:cs typeface="Times New Roman" panose="02020603050405020304" pitchFamily="18" charset="0"/>
            </a:endParaRPr>
          </a:p>
        </p:txBody>
      </p:sp>
      <p:sp>
        <p:nvSpPr>
          <p:cNvPr id="10" name="矩形 9"/>
          <p:cNvSpPr/>
          <p:nvPr/>
        </p:nvSpPr>
        <p:spPr>
          <a:xfrm>
            <a:off x="445759" y="364782"/>
            <a:ext cx="5503430" cy="52322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4.</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“科研报告”类语篇</a:t>
            </a:r>
            <a:r>
              <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rPr>
              <a:t>标题选择题</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1" name="圆角矩形 16"/>
          <p:cNvSpPr/>
          <p:nvPr/>
        </p:nvSpPr>
        <p:spPr>
          <a:xfrm>
            <a:off x="819094" y="1318061"/>
            <a:ext cx="2305846"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6"/>
          <p:cNvSpPr/>
          <p:nvPr/>
        </p:nvSpPr>
        <p:spPr>
          <a:xfrm>
            <a:off x="4262556" y="1316016"/>
            <a:ext cx="1492201"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endCxn id="15" idx="0"/>
          </p:cNvCxnSpPr>
          <p:nvPr/>
        </p:nvCxnSpPr>
        <p:spPr>
          <a:xfrm flipH="1">
            <a:off x="2012676" y="1717971"/>
            <a:ext cx="2964869" cy="3152223"/>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341785" y="4870194"/>
            <a:ext cx="1341782"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753139" y="4863608"/>
            <a:ext cx="2177042"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a:stCxn id="11" idx="2"/>
            <a:endCxn id="18" idx="0"/>
          </p:cNvCxnSpPr>
          <p:nvPr/>
        </p:nvCxnSpPr>
        <p:spPr>
          <a:xfrm>
            <a:off x="1972017" y="1720016"/>
            <a:ext cx="1869643" cy="3143592"/>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星形: 五角 19"/>
          <p:cNvSpPr/>
          <p:nvPr/>
        </p:nvSpPr>
        <p:spPr>
          <a:xfrm>
            <a:off x="795135" y="4802611"/>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110932" y="4641397"/>
            <a:ext cx="3583032" cy="1292662"/>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en-US" altLang="zh-CN" sz="2600" b="1" dirty="0"/>
              <a:t>1. </a:t>
            </a:r>
            <a:r>
              <a:rPr lang="zh-CN" altLang="en-US" sz="2600" b="1" dirty="0"/>
              <a:t>找到“研究结果”</a:t>
            </a:r>
            <a:endParaRPr lang="en-US" altLang="zh-CN" sz="2600" b="1" dirty="0"/>
          </a:p>
          <a:p>
            <a:r>
              <a:rPr lang="en-US" altLang="zh-CN" sz="2600" b="1" dirty="0"/>
              <a:t>    2. </a:t>
            </a:r>
            <a:r>
              <a:rPr lang="zh-CN" altLang="en-US" sz="2600" b="1" dirty="0"/>
              <a:t>定位“关键词”</a:t>
            </a:r>
            <a:endParaRPr lang="en-US" altLang="zh-CN" sz="2600" b="1" dirty="0"/>
          </a:p>
          <a:p>
            <a:r>
              <a:rPr lang="en-US" altLang="zh-CN" sz="2600" b="1" dirty="0"/>
              <a:t>    3. </a:t>
            </a:r>
            <a:r>
              <a:rPr lang="zh-CN" altLang="en-US" sz="2600" b="1" dirty="0"/>
              <a:t>对应选项</a:t>
            </a:r>
            <a:endParaRPr lang="zh-CN" altLang="en-US" sz="2600" b="1"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9617"/>
    </mc:Choice>
    <mc:Fallback>
      <p:transition spd="slow" advTm="596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5" grpId="0" animBg="1"/>
      <p:bldP spid="18" grpId="0" animBg="1"/>
      <p:bldP spid="20" grpId="0" animBg="1"/>
      <p:bldP spid="2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0" y="256694"/>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824120" y="1602556"/>
            <a:ext cx="10808434" cy="2015936"/>
          </a:xfrm>
          <a:prstGeom prst="rect">
            <a:avLst/>
          </a:prstGeom>
          <a:solidFill>
            <a:schemeClr val="accent3">
              <a:lumMod val="20000"/>
              <a:lumOff val="80000"/>
            </a:schemeClr>
          </a:solidFill>
        </p:spPr>
        <p:txBody>
          <a:bodyPr wrap="square" rtlCol="0" anchor="t">
            <a:spAutoFit/>
          </a:bodyPr>
          <a:lstStyle/>
          <a:p>
            <a:r>
              <a:rPr lang="en-US" altLang="zh-CN" sz="2500" dirty="0">
                <a:solidFill>
                  <a:schemeClr val="bg1"/>
                </a:solidFill>
                <a:latin typeface="Times New Roman" panose="02020603050405020304" pitchFamily="18" charset="0"/>
                <a:cs typeface="Times New Roman" panose="02020603050405020304" pitchFamily="18" charset="0"/>
              </a:rPr>
              <a:t>      Hey Kitty! Yes, you. A new study suggests household cats can respond to the sound of their own names.</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No surprise to you or most cat owners, right? But Japanese scientists said Thursday that they’ve provided the first experimental evidence that cats can distinguish between words that we people say..</a:t>
            </a:r>
            <a:endParaRPr lang="en-US" altLang="zh-CN" sz="2500" dirty="0">
              <a:solidFill>
                <a:schemeClr val="bg1"/>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824120" y="4470614"/>
            <a:ext cx="10808434" cy="1569660"/>
          </a:xfrm>
          <a:prstGeom prst="rect">
            <a:avLst/>
          </a:prstGeom>
          <a:solidFill>
            <a:schemeClr val="accent3">
              <a:lumMod val="20000"/>
              <a:lumOff val="80000"/>
            </a:schemeClr>
          </a:solid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 new study suggests some language learning can take place during sleep.</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Researchers from Switzerland's University of Bern say they discovered people were able to learn new language words during deep levels of sleep. Results of the study recently appeared in the publication Current Biology.</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sp>
        <p:nvSpPr>
          <p:cNvPr id="22" name="矩形 21"/>
          <p:cNvSpPr/>
          <p:nvPr/>
        </p:nvSpPr>
        <p:spPr>
          <a:xfrm>
            <a:off x="950380" y="992018"/>
            <a:ext cx="8362585" cy="523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bg1"/>
                </a:solidFill>
                <a:latin typeface="Times New Roman" panose="02020603050405020304" pitchFamily="18" charset="0"/>
                <a:cs typeface="Times New Roman" panose="02020603050405020304" pitchFamily="18" charset="0"/>
              </a:rPr>
              <a:t> Study Confirms That Cats Respond to Their Names</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23" name="矩形 22"/>
          <p:cNvSpPr/>
          <p:nvPr/>
        </p:nvSpPr>
        <p:spPr>
          <a:xfrm>
            <a:off x="1049772" y="3722014"/>
            <a:ext cx="7489996" cy="523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bg1"/>
                </a:solidFill>
                <a:latin typeface="Times New Roman" panose="02020603050405020304" pitchFamily="18" charset="0"/>
                <a:cs typeface="Times New Roman" panose="02020603050405020304" pitchFamily="18" charset="0"/>
              </a:rPr>
              <a:t>Can Language Learning Happen During Sleep?</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17" name="矩形 16"/>
          <p:cNvSpPr/>
          <p:nvPr/>
        </p:nvSpPr>
        <p:spPr>
          <a:xfrm>
            <a:off x="341596" y="381481"/>
            <a:ext cx="1922321"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dirty="0">
                <a:ln w="0"/>
                <a:solidFill>
                  <a:schemeClr val="bg1"/>
                </a:solidFill>
                <a:latin typeface="Times New Roman" panose="02020603050405020304" pitchFamily="18" charset="0"/>
                <a:ea typeface="+mj-ea"/>
                <a:cs typeface="Times New Roman" panose="02020603050405020304" pitchFamily="18" charset="0"/>
              </a:rPr>
              <a:t>Practice</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91674"/>
    </mc:Choice>
    <mc:Fallback>
      <p:transition spd="slow" advTm="1916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47018" y="381481"/>
            <a:ext cx="2111475"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▶其他题目</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6" name="文本框 15"/>
          <p:cNvSpPr txBox="1"/>
          <p:nvPr/>
        </p:nvSpPr>
        <p:spPr>
          <a:xfrm>
            <a:off x="443406" y="946151"/>
            <a:ext cx="6046847" cy="5804666"/>
          </a:xfrm>
          <a:prstGeom prst="rect">
            <a:avLst/>
          </a:prstGeom>
          <a:solidFill>
            <a:schemeClr val="accent3">
              <a:lumMod val="20000"/>
              <a:lumOff val="80000"/>
            </a:schemeClr>
          </a:solidFill>
        </p:spPr>
        <p:txBody>
          <a:bodyPr wrap="square" rtlCol="0" anchor="t">
            <a:spAutoFit/>
          </a:bodyPr>
          <a:lstStyle/>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After monitoring the sleep habits of 416 participants for one year, researchers found that night owls who restricted their time in bed were more likely to sleep soundly once they did fall asleep. Those who remained in bed when they couldn’t sleep, on the other hand, were more likely to develop chronic insomnia.</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While this advice may seem </a:t>
            </a:r>
            <a:r>
              <a:rPr lang="en-US" altLang="zh-CN" sz="2320" b="1" u="sng"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counterintuitive</a:t>
            </a:r>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first, it makes sense once you understand what causes your sleeplessness…</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So if you’re struggling to fall asleep at night, try getting out of bed and using that time to read a book or write in a journal. Not only could you fall asleep in just an hour, but you will also do so faster and sleep better than if you had just stayed in bed, Perlis told </a:t>
            </a:r>
            <a:r>
              <a:rPr lang="en-US" altLang="zh-CN" sz="2320" i="1"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Real Simple</a:t>
            </a:r>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p:txBody>
      </p:sp>
      <p:sp>
        <p:nvSpPr>
          <p:cNvPr id="17" name="矩形 16"/>
          <p:cNvSpPr/>
          <p:nvPr/>
        </p:nvSpPr>
        <p:spPr>
          <a:xfrm>
            <a:off x="6632034" y="1105677"/>
            <a:ext cx="5264688" cy="23574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200" dirty="0">
                <a:solidFill>
                  <a:schemeClr val="bg1"/>
                </a:solidFill>
                <a:latin typeface="Times New Roman" panose="02020603050405020304" pitchFamily="18" charset="0"/>
                <a:cs typeface="Times New Roman" panose="02020603050405020304" pitchFamily="18" charset="0"/>
              </a:rPr>
              <a:t>21. Which of the following best explains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a:t>
            </a:r>
            <a:r>
              <a:rPr lang="en-US" altLang="zh-CN" sz="2200" u="sng" dirty="0">
                <a:solidFill>
                  <a:schemeClr val="bg1"/>
                </a:solidFill>
                <a:latin typeface="Times New Roman" panose="02020603050405020304" pitchFamily="18" charset="0"/>
                <a:cs typeface="Times New Roman" panose="02020603050405020304" pitchFamily="18" charset="0"/>
              </a:rPr>
              <a:t>counterintuitive</a:t>
            </a:r>
            <a:r>
              <a:rPr lang="en-US" altLang="zh-CN" sz="2200" dirty="0">
                <a:solidFill>
                  <a:schemeClr val="bg1"/>
                </a:solidFill>
                <a:latin typeface="Times New Roman" panose="02020603050405020304" pitchFamily="18" charset="0"/>
                <a:cs typeface="Times New Roman" panose="02020603050405020304" pitchFamily="18" charset="0"/>
              </a:rPr>
              <a:t>” underlined in paragraph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3?</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A. Contrary to common belief.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B. Unlike anything else.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C. Similar to first reaction.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D. Beyond wildest imagination.</a:t>
            </a:r>
            <a:endParaRPr lang="en-US" altLang="zh-CN" sz="2200" dirty="0">
              <a:solidFill>
                <a:schemeClr val="bg1"/>
              </a:solidFill>
              <a:latin typeface="Times New Roman" panose="02020603050405020304" pitchFamily="18" charset="0"/>
              <a:cs typeface="Times New Roman" panose="02020603050405020304" pitchFamily="18" charset="0"/>
            </a:endParaRPr>
          </a:p>
        </p:txBody>
      </p:sp>
      <p:sp>
        <p:nvSpPr>
          <p:cNvPr id="10" name="矩形 9"/>
          <p:cNvSpPr/>
          <p:nvPr/>
        </p:nvSpPr>
        <p:spPr>
          <a:xfrm>
            <a:off x="6644505" y="3837992"/>
            <a:ext cx="5264688" cy="16463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200" dirty="0">
                <a:solidFill>
                  <a:schemeClr val="bg1"/>
                </a:solidFill>
                <a:latin typeface="Times New Roman" panose="02020603050405020304" pitchFamily="18" charset="0"/>
                <a:cs typeface="Times New Roman" panose="02020603050405020304" pitchFamily="18" charset="0"/>
              </a:rPr>
              <a:t>22. What’s Perlis’ s advice for a sleepless night?</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A. Get out of bed.	 	B. Remain in bed.</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C. Keep wide awake.	D. Take a nap.</a:t>
            </a:r>
            <a:endParaRPr lang="en-US" altLang="zh-CN" sz="2200" dirty="0">
              <a:solidFill>
                <a:schemeClr val="bg1"/>
              </a:solidFill>
              <a:latin typeface="Times New Roman" panose="02020603050405020304" pitchFamily="18" charset="0"/>
              <a:cs typeface="Times New Roman" panose="02020603050405020304" pitchFamily="18" charset="0"/>
            </a:endParaRPr>
          </a:p>
        </p:txBody>
      </p:sp>
      <p:sp>
        <p:nvSpPr>
          <p:cNvPr id="14" name="圆角矩形 16"/>
          <p:cNvSpPr/>
          <p:nvPr/>
        </p:nvSpPr>
        <p:spPr>
          <a:xfrm>
            <a:off x="478474" y="3817916"/>
            <a:ext cx="922943" cy="371591"/>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星形: 五角 3"/>
          <p:cNvSpPr/>
          <p:nvPr/>
        </p:nvSpPr>
        <p:spPr>
          <a:xfrm>
            <a:off x="6872695" y="2064906"/>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6"/>
          <p:cNvSpPr/>
          <p:nvPr/>
        </p:nvSpPr>
        <p:spPr>
          <a:xfrm>
            <a:off x="7897683" y="3948443"/>
            <a:ext cx="1862546"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16"/>
          <p:cNvSpPr/>
          <p:nvPr/>
        </p:nvSpPr>
        <p:spPr>
          <a:xfrm>
            <a:off x="1302755" y="6290723"/>
            <a:ext cx="3283769" cy="371591"/>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a:stCxn id="22" idx="3"/>
            <a:endCxn id="21" idx="1"/>
          </p:cNvCxnSpPr>
          <p:nvPr/>
        </p:nvCxnSpPr>
        <p:spPr>
          <a:xfrm flipV="1">
            <a:off x="4586524" y="4149421"/>
            <a:ext cx="3311159" cy="2327098"/>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星形: 五角 27"/>
          <p:cNvSpPr/>
          <p:nvPr/>
        </p:nvSpPr>
        <p:spPr>
          <a:xfrm>
            <a:off x="6733378" y="4589634"/>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824121" y="4891570"/>
            <a:ext cx="2354974"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
        <p:nvSpPr>
          <p:cNvPr id="26" name="矩形 25"/>
          <p:cNvSpPr/>
          <p:nvPr/>
        </p:nvSpPr>
        <p:spPr>
          <a:xfrm>
            <a:off x="1644717" y="3831456"/>
            <a:ext cx="2181848"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对话气泡: 矩形 26"/>
          <p:cNvSpPr/>
          <p:nvPr/>
        </p:nvSpPr>
        <p:spPr>
          <a:xfrm>
            <a:off x="6490252" y="399605"/>
            <a:ext cx="5258341" cy="725811"/>
          </a:xfrm>
          <a:prstGeom prst="wedgeRectCallout">
            <a:avLst>
              <a:gd name="adj1" fmla="val -13754"/>
              <a:gd name="adj2" fmla="val 10984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bg1"/>
                </a:solidFill>
                <a:latin typeface="Times New Roman" panose="02020603050405020304" pitchFamily="18" charset="0"/>
                <a:cs typeface="Times New Roman" panose="02020603050405020304" pitchFamily="18" charset="0"/>
              </a:rPr>
              <a:t>counter-: the opposite</a:t>
            </a:r>
            <a:endParaRPr lang="en-US" altLang="zh-CN" sz="2400" b="1"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e.g. counter-argument / countermeasure </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15354"/>
    </mc:Choice>
    <mc:Fallback>
      <p:transition spd="slow" advTm="1153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21" grpId="0" animBg="1"/>
      <p:bldP spid="22" grpId="0" animBg="1"/>
      <p:bldP spid="28" grpId="0" animBg="1"/>
      <p:bldP spid="30"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长方形 23"/>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6" name="矩形 25"/>
          <p:cNvSpPr>
            <a:spLocks noGrp="1" noRot="1" noChangeAspect="1" noMove="1" noResize="1" noEditPoints="1" noAdjustHandles="1" noChangeArrowheads="1" noChangeShapeType="1" noTextEdit="1"/>
          </p:cNvSpPr>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8" name="矩形 27"/>
          <p:cNvSpPr>
            <a:spLocks noGrp="1" noRot="1" noChangeAspect="1" noMove="1" noResize="1" noEditPoints="1" noAdjustHandles="1" noChangeArrowheads="1" noChangeShapeType="1" noTextEdit="1"/>
          </p:cNvSpPr>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矩形 29"/>
          <p:cNvSpPr>
            <a:spLocks noGrp="1" noRot="1" noChangeAspect="1" noMove="1" noResize="1" noEditPoints="1" noAdjustHandles="1" noChangeArrowheads="1" noChangeShapeType="1" noTextEdit="1"/>
          </p:cNvSpPr>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sp>
        <p:nvSpPr>
          <p:cNvPr id="32" name="矩形 31"/>
          <p:cNvSpPr>
            <a:spLocks noGrp="1" noRot="1" noChangeAspect="1" noMove="1" noResize="1" noEditPoints="1" noAdjustHandles="1" noChangeArrowheads="1" noChangeShapeType="1" noTextEdit="1"/>
          </p:cNvSpPr>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直接连接符​​ 33"/>
          <p:cNvCxnSpPr>
            <a:cxnSpLocks noGrp="1" noRot="1" noChangeAspect="1" noMove="1" noResize="1" noEditPoints="1" noAdjustHandles="1" noChangeArrowheads="1" noChangeShapeType="1"/>
          </p:cNvCxnSpPr>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直接连接符​​ 35"/>
          <p:cNvCxnSpPr>
            <a:cxnSpLocks noGrp="1" noRot="1" noChangeAspect="1" noMove="1" noResize="1" noEditPoints="1" noAdjustHandles="1" noChangeArrowheads="1" noChangeShapeType="1"/>
          </p:cNvCxnSpPr>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直接连接符​​ 37"/>
          <p:cNvCxnSpPr>
            <a:cxnSpLocks noGrp="1" noRot="1" noChangeAspect="1" noMove="1" noResize="1" noEditPoints="1" noAdjustHandles="1" noChangeArrowheads="1" noChangeShapeType="1"/>
          </p:cNvCxnSpPr>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1037102" y="1689770"/>
            <a:ext cx="6345936" cy="3252231"/>
          </a:xfrm>
        </p:spPr>
        <p:txBody>
          <a:bodyPr rtlCol="0">
            <a:noAutofit/>
          </a:bodyPr>
          <a:lstStyle/>
          <a:p>
            <a:pPr>
              <a:lnSpc>
                <a:spcPct val="150000"/>
              </a:lnSpc>
            </a:pPr>
            <a:r>
              <a:rPr lang="zh-CN" altLang="en-US" sz="5800" b="1" dirty="0">
                <a:solidFill>
                  <a:schemeClr val="bg1"/>
                </a:solidFill>
                <a:effectLst/>
                <a:latin typeface="华文新魏" panose="02010800040101010101" pitchFamily="2" charset="-122"/>
                <a:ea typeface="华文新魏" panose="02010800040101010101" pitchFamily="2" charset="-122"/>
              </a:rPr>
              <a:t>高考英语阅读理解</a:t>
            </a:r>
            <a:br>
              <a:rPr lang="en-US" altLang="zh-CN" sz="5800" b="1" dirty="0">
                <a:solidFill>
                  <a:schemeClr val="bg1"/>
                </a:solidFill>
                <a:effectLst/>
                <a:latin typeface="华文新魏" panose="02010800040101010101" pitchFamily="2" charset="-122"/>
                <a:ea typeface="华文新魏" panose="02010800040101010101" pitchFamily="2" charset="-122"/>
              </a:rPr>
            </a:br>
            <a:r>
              <a:rPr lang="zh-CN" altLang="en-US" sz="5800" b="1" dirty="0">
                <a:solidFill>
                  <a:schemeClr val="bg1"/>
                </a:solidFill>
                <a:effectLst/>
                <a:latin typeface="华文新魏" panose="02010800040101010101" pitchFamily="2" charset="-122"/>
                <a:ea typeface="华文新魏" panose="02010800040101010101" pitchFamily="2" charset="-122"/>
              </a:rPr>
              <a:t>专项突破</a:t>
            </a:r>
            <a:r>
              <a:rPr lang="en-US" altLang="zh-CN" sz="5400" dirty="0">
                <a:effectLst/>
              </a:rPr>
              <a:t>1</a:t>
            </a:r>
            <a:endParaRPr lang="zh-CN" altLang="en-US" sz="5400" b="1" dirty="0">
              <a:solidFill>
                <a:schemeClr val="bg1"/>
              </a:solidFill>
              <a:effectLst/>
              <a:latin typeface="宋体" panose="02010600030101010101" pitchFamily="2" charset="-122"/>
              <a:ea typeface="宋体" panose="02010600030101010101" pitchFamily="2" charset="-122"/>
            </a:endParaRPr>
          </a:p>
        </p:txBody>
      </p:sp>
      <p:sp>
        <p:nvSpPr>
          <p:cNvPr id="15" name="文本框 14"/>
          <p:cNvSpPr txBox="1"/>
          <p:nvPr/>
        </p:nvSpPr>
        <p:spPr>
          <a:xfrm>
            <a:off x="7684264" y="1264842"/>
            <a:ext cx="3538767" cy="5578450"/>
          </a:xfrm>
          <a:prstGeom prst="rect">
            <a:avLst/>
          </a:prstGeom>
          <a:noFill/>
        </p:spPr>
        <p:txBody>
          <a:bodyPr wrap="square" rtlCol="0">
            <a:spAutoFit/>
          </a:bodyPr>
          <a:lstStyle/>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主旨大意</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推理判断        </a:t>
            </a: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词义猜测</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细节理解</a:t>
            </a:r>
            <a:endParaRPr lang="en-US" altLang="zh-CN" sz="3500" b="1" dirty="0">
              <a:solidFill>
                <a:schemeClr val="tx1">
                  <a:lumMod val="85000"/>
                </a:schemeClr>
              </a:solidFill>
              <a:latin typeface="华文新魏" panose="02010800040101010101" pitchFamily="2" charset="-122"/>
              <a:ea typeface="华文新魏" panose="02010800040101010101" pitchFamily="2" charset="-122"/>
            </a:endParaRPr>
          </a:p>
          <a:p>
            <a:pPr algn="ctr">
              <a:lnSpc>
                <a:spcPct val="130000"/>
              </a:lnSpc>
            </a:pPr>
            <a:r>
              <a:rPr lang="en-US" altLang="zh-CN" sz="3500" b="1" dirty="0">
                <a:solidFill>
                  <a:schemeClr val="tx1">
                    <a:lumMod val="85000"/>
                  </a:schemeClr>
                </a:solidFill>
                <a:latin typeface="华文新魏" panose="02010800040101010101" pitchFamily="2" charset="-122"/>
                <a:ea typeface="华文新魏" panose="02010800040101010101" pitchFamily="2" charset="-122"/>
              </a:rPr>
              <a:t>·  </a:t>
            </a:r>
            <a:r>
              <a:rPr lang="zh-CN" altLang="en-US" sz="3500" b="1" dirty="0">
                <a:solidFill>
                  <a:schemeClr val="tx1">
                    <a:lumMod val="85000"/>
                  </a:schemeClr>
                </a:solidFill>
                <a:latin typeface="华文新魏" panose="02010800040101010101" pitchFamily="2" charset="-122"/>
                <a:ea typeface="华文新魏" panose="02010800040101010101" pitchFamily="2" charset="-122"/>
              </a:rPr>
              <a:t>语篇连贯</a:t>
            </a:r>
            <a:endParaRPr lang="en-US" altLang="zh-CN" sz="4500" b="1" dirty="0">
              <a:solidFill>
                <a:schemeClr val="bg1"/>
              </a:solidFill>
            </a:endParaRPr>
          </a:p>
          <a:p>
            <a:pPr algn="ctr"/>
            <a:endParaRPr lang="en-US" altLang="zh-CN" sz="4500" b="1" dirty="0">
              <a:solidFill>
                <a:schemeClr val="bg1"/>
              </a:solidFill>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pic>
        <p:nvPicPr>
          <p:cNvPr id="13" name="图片 12"/>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142"/>
    </mc:Choice>
    <mc:Fallback>
      <p:transition spd="slow" advTm="1714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71730" y="911197"/>
            <a:ext cx="10836440" cy="3416320"/>
          </a:xfrm>
          <a:prstGeom prst="rect">
            <a:avLst/>
          </a:prstGeom>
          <a:solidFill>
            <a:schemeClr val="accent3">
              <a:lumMod val="20000"/>
              <a:lumOff val="80000"/>
            </a:schemeClr>
          </a:solid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 new study from the University of Pennsylvania School of Medicine suggests that getting out of bed when you can’t sleep might prevent your sleepless night from becoming chronic insomnia (</a:t>
            </a:r>
            <a:r>
              <a:rPr lang="zh-CN" altLang="en-US" sz="2400" dirty="0">
                <a:solidFill>
                  <a:schemeClr val="bg1"/>
                </a:solidFill>
                <a:latin typeface="Times New Roman" panose="02020603050405020304" pitchFamily="18" charset="0"/>
                <a:cs typeface="Times New Roman" panose="02020603050405020304" pitchFamily="18" charset="0"/>
              </a:rPr>
              <a:t>慢性失眠</a:t>
            </a:r>
            <a:r>
              <a:rPr lang="en-US" altLang="zh-CN" sz="2400" dirty="0">
                <a:solidFill>
                  <a:schemeClr val="bg1"/>
                </a:solidFill>
                <a:latin typeface="Times New Roman" panose="02020603050405020304" pitchFamily="18" charset="0"/>
                <a:cs typeface="Times New Roman" panose="02020603050405020304" pitchFamily="18" charset="0"/>
              </a:rPr>
              <a:t>).</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After monitoring the sleep habits of 416 participants for one year, researchers found that night owls who restricted their time in bed were more likely to…</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While this advice may seem counterintuitive at first, it makes sense once you understand what causes your sleeplessness…</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So if you’re struggling to fall asleep at night, try getting out of bed and using that time…</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sp>
        <p:nvSpPr>
          <p:cNvPr id="17" name="矩形 16"/>
          <p:cNvSpPr/>
          <p:nvPr/>
        </p:nvSpPr>
        <p:spPr>
          <a:xfrm>
            <a:off x="738395" y="4446784"/>
            <a:ext cx="10715210" cy="195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500" dirty="0">
                <a:solidFill>
                  <a:schemeClr val="bg1"/>
                </a:solidFill>
                <a:latin typeface="Times New Roman" panose="02020603050405020304" pitchFamily="18" charset="0"/>
                <a:cs typeface="Times New Roman" panose="02020603050405020304" pitchFamily="18" charset="0"/>
              </a:rPr>
              <a:t>23. What’s the writer’s purpose in writing the text?</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A. To promote a healthy lifestyle.			</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B. To introduce a new finding.</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C. To encourage similar study.				</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D. To discuss the cause of sleeplessness.</a:t>
            </a:r>
            <a:endParaRPr lang="en-US" altLang="zh-CN" sz="2500" dirty="0">
              <a:solidFill>
                <a:schemeClr val="bg1"/>
              </a:solidFill>
              <a:latin typeface="Times New Roman" panose="02020603050405020304" pitchFamily="18" charset="0"/>
              <a:cs typeface="Times New Roman" panose="02020603050405020304" pitchFamily="18" charset="0"/>
            </a:endParaRPr>
          </a:p>
        </p:txBody>
      </p:sp>
      <p:sp>
        <p:nvSpPr>
          <p:cNvPr id="10" name="矩形 9"/>
          <p:cNvSpPr/>
          <p:nvPr/>
        </p:nvSpPr>
        <p:spPr>
          <a:xfrm>
            <a:off x="445758" y="364782"/>
            <a:ext cx="5503431" cy="523220"/>
          </a:xfrm>
          <a:prstGeom prst="rect">
            <a:avLst/>
          </a:prstGeom>
          <a:noFill/>
        </p:spPr>
        <p:txBody>
          <a:bodyPr wrap="none" lIns="91440" tIns="45720" rIns="91440" bIns="45720">
            <a:spAutoFit/>
          </a:bodyPr>
          <a:lstStyle/>
          <a:p>
            <a:pPr algn="ctr"/>
            <a:r>
              <a:rPr lang="en-US" altLang="zh-CN" sz="2800" b="1" dirty="0">
                <a:ln w="0"/>
                <a:solidFill>
                  <a:schemeClr val="bg1"/>
                </a:solidFill>
                <a:latin typeface="Times New Roman" panose="02020603050405020304" pitchFamily="18" charset="0"/>
                <a:ea typeface="+mj-ea"/>
                <a:cs typeface="Times New Roman" panose="02020603050405020304" pitchFamily="18" charset="0"/>
              </a:rPr>
              <a:t>5</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“科研报告”类语篇</a:t>
            </a:r>
            <a:r>
              <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rPr>
              <a:t>写作目的题</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1" name="圆角矩形 16"/>
          <p:cNvSpPr/>
          <p:nvPr/>
        </p:nvSpPr>
        <p:spPr>
          <a:xfrm>
            <a:off x="1286290" y="1007269"/>
            <a:ext cx="2249880" cy="35577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328953" y="5240354"/>
            <a:ext cx="1707210"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036163" y="5230121"/>
            <a:ext cx="1873188"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a:stCxn id="11" idx="2"/>
            <a:endCxn id="18" idx="0"/>
          </p:cNvCxnSpPr>
          <p:nvPr/>
        </p:nvCxnSpPr>
        <p:spPr>
          <a:xfrm>
            <a:off x="2411230" y="1363044"/>
            <a:ext cx="1561527" cy="3867077"/>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星形: 五角 19"/>
          <p:cNvSpPr/>
          <p:nvPr/>
        </p:nvSpPr>
        <p:spPr>
          <a:xfrm>
            <a:off x="842008" y="5178178"/>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647691" y="4595658"/>
            <a:ext cx="3625095" cy="1692771"/>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en-US" altLang="zh-CN" sz="2600" b="1" dirty="0"/>
              <a:t>1. </a:t>
            </a:r>
            <a:r>
              <a:rPr lang="zh-CN" altLang="en-US" sz="2600" b="1" dirty="0"/>
              <a:t>明确目的“</a:t>
            </a:r>
            <a:r>
              <a:rPr lang="en-US" altLang="zh-CN" sz="2600" b="1" dirty="0">
                <a:latin typeface="Times New Roman" panose="02020603050405020304" pitchFamily="18" charset="0"/>
                <a:cs typeface="Times New Roman" panose="02020603050405020304" pitchFamily="18" charset="0"/>
              </a:rPr>
              <a:t>to </a:t>
            </a:r>
            <a:endParaRPr lang="en-US" altLang="zh-CN" sz="2600" b="1" dirty="0">
              <a:latin typeface="Times New Roman" panose="02020603050405020304" pitchFamily="18" charset="0"/>
              <a:cs typeface="Times New Roman" panose="02020603050405020304" pitchFamily="18" charset="0"/>
            </a:endParaRPr>
          </a:p>
          <a:p>
            <a:r>
              <a:rPr lang="en-US" altLang="zh-CN" sz="2600" b="1" dirty="0">
                <a:latin typeface="Times New Roman" panose="02020603050405020304" pitchFamily="18" charset="0"/>
                <a:cs typeface="Times New Roman" panose="02020603050405020304" pitchFamily="18" charset="0"/>
              </a:rPr>
              <a:t>        </a:t>
            </a:r>
            <a:r>
              <a:rPr lang="en-US" altLang="zh-CN" sz="2600" b="1" u="sng" dirty="0">
                <a:latin typeface="Times New Roman" panose="02020603050405020304" pitchFamily="18" charset="0"/>
                <a:cs typeface="Times New Roman" panose="02020603050405020304" pitchFamily="18" charset="0"/>
              </a:rPr>
              <a:t>introduce/inform</a:t>
            </a:r>
            <a:r>
              <a:rPr lang="zh-CN" altLang="en-US" sz="2600" b="1" dirty="0"/>
              <a:t>”</a:t>
            </a:r>
            <a:endParaRPr lang="en-US" altLang="zh-CN" sz="2600" b="1" dirty="0"/>
          </a:p>
          <a:p>
            <a:r>
              <a:rPr lang="en-US" altLang="zh-CN" sz="2600" b="1" dirty="0"/>
              <a:t>    2. </a:t>
            </a:r>
            <a:r>
              <a:rPr lang="zh-CN" altLang="en-US" sz="2600" b="1" dirty="0"/>
              <a:t>找到“研究结果”</a:t>
            </a:r>
            <a:endParaRPr lang="en-US" altLang="zh-CN" sz="2600" b="1" dirty="0"/>
          </a:p>
          <a:p>
            <a:r>
              <a:rPr lang="en-US" altLang="zh-CN" sz="2600" b="1" dirty="0"/>
              <a:t>    3. </a:t>
            </a:r>
            <a:r>
              <a:rPr lang="zh-CN" altLang="en-US" sz="2600" b="1" dirty="0"/>
              <a:t>对应选项</a:t>
            </a:r>
            <a:endParaRPr lang="zh-CN" altLang="en-US" sz="2600" b="1" dirty="0"/>
          </a:p>
        </p:txBody>
      </p:sp>
      <p:sp>
        <p:nvSpPr>
          <p:cNvPr id="22" name="对话气泡: 矩形 21"/>
          <p:cNvSpPr/>
          <p:nvPr/>
        </p:nvSpPr>
        <p:spPr>
          <a:xfrm>
            <a:off x="4576364" y="3005830"/>
            <a:ext cx="2586989" cy="1181992"/>
          </a:xfrm>
          <a:prstGeom prst="wedgeRectCallout">
            <a:avLst>
              <a:gd name="adj1" fmla="val -41126"/>
              <a:gd name="adj2" fmla="val 85878"/>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ts val="3060"/>
              </a:lnSpc>
              <a:buAutoNum type="arabicPeriod"/>
            </a:pPr>
            <a:r>
              <a:rPr lang="en-US" altLang="zh-CN" sz="2800" b="1" dirty="0">
                <a:solidFill>
                  <a:schemeClr val="bg1"/>
                </a:solidFill>
                <a:latin typeface="Times New Roman" panose="02020603050405020304" pitchFamily="18" charset="0"/>
                <a:cs typeface="Times New Roman" panose="02020603050405020304" pitchFamily="18" charset="0"/>
              </a:rPr>
              <a:t>to </a:t>
            </a:r>
            <a:r>
              <a:rPr lang="en-US" altLang="zh-CN" sz="2800" b="1" dirty="0">
                <a:solidFill>
                  <a:srgbClr val="C00000"/>
                </a:solidFill>
                <a:latin typeface="Times New Roman" panose="02020603050405020304" pitchFamily="18" charset="0"/>
                <a:cs typeface="Times New Roman" panose="02020603050405020304" pitchFamily="18" charset="0"/>
              </a:rPr>
              <a:t>inform</a:t>
            </a:r>
            <a:endParaRPr lang="en-US" altLang="zh-CN" sz="2800" b="1" dirty="0">
              <a:solidFill>
                <a:srgbClr val="C00000"/>
              </a:solidFill>
              <a:latin typeface="Times New Roman" panose="02020603050405020304" pitchFamily="18" charset="0"/>
              <a:cs typeface="Times New Roman" panose="02020603050405020304" pitchFamily="18" charset="0"/>
            </a:endParaRPr>
          </a:p>
          <a:p>
            <a:pPr marL="514350" indent="-514350">
              <a:lnSpc>
                <a:spcPts val="3060"/>
              </a:lnSpc>
              <a:buAutoNum type="arabicPeriod"/>
            </a:pPr>
            <a:r>
              <a:rPr lang="en-US" altLang="zh-CN" sz="2800" b="1" dirty="0">
                <a:solidFill>
                  <a:schemeClr val="bg1"/>
                </a:solidFill>
                <a:latin typeface="Times New Roman" panose="02020603050405020304" pitchFamily="18" charset="0"/>
                <a:cs typeface="Times New Roman" panose="02020603050405020304" pitchFamily="18" charset="0"/>
              </a:rPr>
              <a:t>to </a:t>
            </a:r>
            <a:r>
              <a:rPr lang="en-US" altLang="zh-CN" sz="2800" b="1" dirty="0">
                <a:solidFill>
                  <a:srgbClr val="C00000"/>
                </a:solidFill>
                <a:latin typeface="Times New Roman" panose="02020603050405020304" pitchFamily="18" charset="0"/>
                <a:cs typeface="Times New Roman" panose="02020603050405020304" pitchFamily="18" charset="0"/>
              </a:rPr>
              <a:t>persuade</a:t>
            </a:r>
            <a:endParaRPr lang="en-US" altLang="zh-CN" sz="2800" b="1" dirty="0">
              <a:solidFill>
                <a:srgbClr val="C00000"/>
              </a:solidFill>
              <a:latin typeface="Times New Roman" panose="02020603050405020304" pitchFamily="18" charset="0"/>
              <a:cs typeface="Times New Roman" panose="02020603050405020304" pitchFamily="18" charset="0"/>
            </a:endParaRPr>
          </a:p>
          <a:p>
            <a:pPr marL="514350" indent="-514350">
              <a:lnSpc>
                <a:spcPts val="3060"/>
              </a:lnSpc>
              <a:buAutoNum type="arabicPeriod"/>
            </a:pPr>
            <a:r>
              <a:rPr lang="en-US" altLang="zh-CN" sz="2800" b="1" dirty="0">
                <a:solidFill>
                  <a:schemeClr val="bg1"/>
                </a:solidFill>
                <a:latin typeface="Times New Roman" panose="02020603050405020304" pitchFamily="18" charset="0"/>
                <a:cs typeface="Times New Roman" panose="02020603050405020304" pitchFamily="18" charset="0"/>
              </a:rPr>
              <a:t>to entertain</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6778"/>
    </mc:Choice>
    <mc:Fallback>
      <p:transition spd="slow" advTm="767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5" grpId="0" animBg="1"/>
      <p:bldP spid="18" grpId="0" animBg="1"/>
      <p:bldP spid="20" grpId="0" animBg="1"/>
      <p:bldP spid="21" grpId="0" bldLvl="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85648" y="364782"/>
            <a:ext cx="5623655" cy="523220"/>
          </a:xfrm>
          <a:prstGeom prst="rect">
            <a:avLst/>
          </a:prstGeom>
          <a:noFill/>
        </p:spPr>
        <p:txBody>
          <a:bodyPr wrap="none" lIns="91440" tIns="45720" rIns="91440" bIns="45720">
            <a:spAutoFit/>
          </a:bodyPr>
          <a:lstStyle/>
          <a:p>
            <a:pPr algn="ctr"/>
            <a:r>
              <a:rPr lang="en-US" altLang="zh-CN" sz="2800" b="1" dirty="0">
                <a:ln w="0"/>
                <a:solidFill>
                  <a:schemeClr val="bg1"/>
                </a:solidFill>
                <a:latin typeface="Times New Roman" panose="02020603050405020304" pitchFamily="18" charset="0"/>
                <a:ea typeface="+mj-ea"/>
                <a:cs typeface="Times New Roman" panose="02020603050405020304" pitchFamily="18" charset="0"/>
              </a:rPr>
              <a:t>5</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“科研报告”类语篇</a:t>
            </a:r>
            <a:r>
              <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rPr>
              <a:t>文章大意题</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4" name="对话气泡: 矩形 13"/>
          <p:cNvSpPr/>
          <p:nvPr/>
        </p:nvSpPr>
        <p:spPr>
          <a:xfrm>
            <a:off x="6660059" y="629149"/>
            <a:ext cx="5048076" cy="983976"/>
          </a:xfrm>
          <a:prstGeom prst="wedgeRectCallout">
            <a:avLst>
              <a:gd name="adj1" fmla="val -64825"/>
              <a:gd name="adj2" fmla="val -4872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dirty="0">
                <a:solidFill>
                  <a:schemeClr val="bg1"/>
                </a:solidFill>
                <a:latin typeface="Times New Roman" panose="02020603050405020304" pitchFamily="18" charset="0"/>
                <a:cs typeface="Times New Roman" panose="02020603050405020304" pitchFamily="18" charset="0"/>
              </a:rPr>
              <a:t>    </a:t>
            </a:r>
            <a:r>
              <a:rPr lang="zh-CN" altLang="en-US" sz="2600" b="1" dirty="0">
                <a:solidFill>
                  <a:schemeClr val="bg1"/>
                </a:solidFill>
                <a:latin typeface="Times New Roman" panose="02020603050405020304" pitchFamily="18" charset="0"/>
                <a:cs typeface="Times New Roman" panose="02020603050405020304" pitchFamily="18" charset="0"/>
              </a:rPr>
              <a:t>“研究报告”类语篇的文章大意题与标题选择题有何类似之处？</a:t>
            </a:r>
            <a:endParaRPr lang="zh-CN" altLang="en-US" sz="2600" b="1" dirty="0">
              <a:solidFill>
                <a:schemeClr val="bg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824120" y="1005090"/>
            <a:ext cx="3766017"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文章大意≈文章标题</a:t>
            </a:r>
            <a:endParaRPr lang="zh-CN" altLang="en-US" sz="2800" b="1" dirty="0">
              <a:solidFill>
                <a:srgbClr val="C00000"/>
              </a:solidFill>
              <a:latin typeface="Arial Narrow" panose="020B0606020202030204" pitchFamily="34" charset="0"/>
            </a:endParaRPr>
          </a:p>
        </p:txBody>
      </p:sp>
      <p:sp>
        <p:nvSpPr>
          <p:cNvPr id="16" name="对话气泡: 矩形 15"/>
          <p:cNvSpPr/>
          <p:nvPr/>
        </p:nvSpPr>
        <p:spPr>
          <a:xfrm>
            <a:off x="4946534" y="1109240"/>
            <a:ext cx="1524939" cy="419070"/>
          </a:xfrm>
          <a:prstGeom prst="wedgeRectCallout">
            <a:avLst>
              <a:gd name="adj1" fmla="val -93936"/>
              <a:gd name="adj2" fmla="val -418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研究结果</a:t>
            </a:r>
            <a:endParaRPr lang="en-US" altLang="zh-CN" sz="2400" b="1" dirty="0">
              <a:solidFill>
                <a:srgbClr val="FF0000"/>
              </a:solidFill>
            </a:endParaRPr>
          </a:p>
        </p:txBody>
      </p:sp>
      <p:sp>
        <p:nvSpPr>
          <p:cNvPr id="19" name="文本框 18"/>
          <p:cNvSpPr txBox="1"/>
          <p:nvPr/>
        </p:nvSpPr>
        <p:spPr>
          <a:xfrm>
            <a:off x="711115" y="1733908"/>
            <a:ext cx="10808434" cy="861774"/>
          </a:xfrm>
          <a:prstGeom prst="rect">
            <a:avLst/>
          </a:prstGeom>
          <a:solidFill>
            <a:schemeClr val="accent3">
              <a:lumMod val="20000"/>
              <a:lumOff val="80000"/>
            </a:schemeClr>
          </a:solidFill>
        </p:spPr>
        <p:txBody>
          <a:bodyPr wrap="square" rtlCol="0" anchor="t">
            <a:spAutoFit/>
          </a:bodyPr>
          <a:lstStyle/>
          <a:p>
            <a:r>
              <a:rPr lang="en-US" altLang="zh-CN" sz="2500" dirty="0">
                <a:solidFill>
                  <a:schemeClr val="bg1"/>
                </a:solidFill>
                <a:latin typeface="Times New Roman" panose="02020603050405020304" pitchFamily="18" charset="0"/>
                <a:cs typeface="Times New Roman" panose="02020603050405020304" pitchFamily="18" charset="0"/>
              </a:rPr>
              <a:t>      Hey Kitty! Yes, you. A new study suggests household cats can respond to the sound of their own names.</a:t>
            </a:r>
            <a:endParaRPr lang="en-US" altLang="zh-CN" sz="2500" dirty="0">
              <a:solidFill>
                <a:schemeClr val="bg1"/>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691783" y="3115538"/>
            <a:ext cx="10808434" cy="1200329"/>
          </a:xfrm>
          <a:prstGeom prst="rect">
            <a:avLst/>
          </a:prstGeom>
          <a:solidFill>
            <a:schemeClr val="accent3">
              <a:lumMod val="20000"/>
              <a:lumOff val="80000"/>
            </a:schemeClr>
          </a:solid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 new study from the University of Pennsylvania School of Medicine suggests that getting out of bed when you can’t sleep might prevent your sleepless night from becoming chronic insomnia </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591083" y="4821019"/>
            <a:ext cx="10836440" cy="1200329"/>
          </a:xfrm>
          <a:prstGeom prst="rect">
            <a:avLst/>
          </a:prstGeom>
          <a:solidFill>
            <a:schemeClr val="accent3">
              <a:lumMod val="20000"/>
              <a:lumOff val="80000"/>
            </a:schemeClr>
          </a:solid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 new study suggests some language learning can take place during sleep.</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Researchers from Switzerland's University of Bern say they discovered people were able to learn new language words during deep levels of sleep. </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sp>
        <p:nvSpPr>
          <p:cNvPr id="23" name="矩形 22"/>
          <p:cNvSpPr/>
          <p:nvPr/>
        </p:nvSpPr>
        <p:spPr>
          <a:xfrm>
            <a:off x="1107351" y="4297798"/>
            <a:ext cx="7489996" cy="523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bg1"/>
                </a:solidFill>
                <a:latin typeface="Times New Roman" panose="02020603050405020304" pitchFamily="18" charset="0"/>
                <a:cs typeface="Times New Roman" panose="02020603050405020304" pitchFamily="18" charset="0"/>
              </a:rPr>
              <a:t>Sleepless? Get Out of Bed.</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17" name="矩形 16"/>
          <p:cNvSpPr/>
          <p:nvPr/>
        </p:nvSpPr>
        <p:spPr>
          <a:xfrm>
            <a:off x="900685" y="2563111"/>
            <a:ext cx="8362585" cy="523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bg1"/>
                </a:solidFill>
                <a:latin typeface="Times New Roman" panose="02020603050405020304" pitchFamily="18" charset="0"/>
                <a:cs typeface="Times New Roman" panose="02020603050405020304" pitchFamily="18" charset="0"/>
              </a:rPr>
              <a:t> Study Confirms That Cats Respond to Their Names</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18" name="矩形 17"/>
          <p:cNvSpPr/>
          <p:nvPr/>
        </p:nvSpPr>
        <p:spPr>
          <a:xfrm>
            <a:off x="1107351" y="6006657"/>
            <a:ext cx="7489996" cy="523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bg1"/>
                </a:solidFill>
                <a:latin typeface="Times New Roman" panose="02020603050405020304" pitchFamily="18" charset="0"/>
                <a:cs typeface="Times New Roman" panose="02020603050405020304" pitchFamily="18" charset="0"/>
              </a:rPr>
              <a:t>Can Language Learning Happen During Sleep?</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2013"/>
    </mc:Choice>
    <mc:Fallback>
      <p:transition spd="slow" advTm="520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animBg="1"/>
      <p:bldP spid="20" grpId="0" animBg="1"/>
      <p:bldP spid="21" grpId="0" animBg="1"/>
      <p:bldP spid="23"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6713" y="381481"/>
            <a:ext cx="2012089"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 </a:t>
            </a:r>
            <a:r>
              <a:rPr lang="en-US" altLang="zh-CN" sz="2800" b="1" dirty="0">
                <a:ln w="0"/>
                <a:solidFill>
                  <a:schemeClr val="bg1"/>
                </a:solidFill>
                <a:latin typeface="Times New Roman" panose="02020603050405020304" pitchFamily="18" charset="0"/>
                <a:ea typeface="+mj-ea"/>
                <a:cs typeface="Times New Roman" panose="02020603050405020304" pitchFamily="18" charset="0"/>
              </a:rPr>
              <a:t>Practice</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6" name="文本框 15"/>
          <p:cNvSpPr txBox="1"/>
          <p:nvPr/>
        </p:nvSpPr>
        <p:spPr>
          <a:xfrm>
            <a:off x="443406" y="946151"/>
            <a:ext cx="6046847" cy="5804666"/>
          </a:xfrm>
          <a:prstGeom prst="rect">
            <a:avLst/>
          </a:prstGeom>
          <a:solidFill>
            <a:schemeClr val="accent3">
              <a:lumMod val="20000"/>
              <a:lumOff val="80000"/>
            </a:schemeClr>
          </a:solidFill>
        </p:spPr>
        <p:txBody>
          <a:bodyPr wrap="square" rtlCol="0" anchor="t">
            <a:spAutoFit/>
          </a:bodyPr>
          <a:lstStyle/>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 warm drink of milk before bed has long been the best choice for those wanting a good night’s sleep. But now a study has found it really does help people nod off—if it is milked from a cow at night.</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The study, by researchers from Seoul, South Korea, involved mice being fed with dried milk powder made from cows milked both during the day and at night.</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Those given night milk, which contained 10 times the amount of melatonin, were less active and less anxious than those fed with the milk collected during daytime, according to the study published in The Journal of Medicinal Food.</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p:txBody>
      </p:sp>
      <p:sp>
        <p:nvSpPr>
          <p:cNvPr id="17" name="矩形 16"/>
          <p:cNvSpPr/>
          <p:nvPr/>
        </p:nvSpPr>
        <p:spPr>
          <a:xfrm>
            <a:off x="6590432" y="965660"/>
            <a:ext cx="5264688" cy="1914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200" dirty="0">
                <a:solidFill>
                  <a:schemeClr val="bg1"/>
                </a:solidFill>
                <a:latin typeface="Times New Roman" panose="02020603050405020304" pitchFamily="18" charset="0"/>
                <a:cs typeface="Times New Roman" panose="02020603050405020304" pitchFamily="18" charset="0"/>
              </a:rPr>
              <a:t>3. What can be a suitable title for the text?</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A. Milk Drinking and Health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B. Fat, Sugar and Health</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C. An Experiment on Mice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D. Night Milk and Sleep</a:t>
            </a:r>
            <a:endParaRPr lang="en-US" altLang="zh-CN" sz="2200" dirty="0">
              <a:solidFill>
                <a:schemeClr val="bg1"/>
              </a:solidFill>
              <a:latin typeface="Times New Roman" panose="02020603050405020304" pitchFamily="18" charset="0"/>
              <a:cs typeface="Times New Roman" panose="02020603050405020304" pitchFamily="18" charset="0"/>
            </a:endParaRPr>
          </a:p>
        </p:txBody>
      </p:sp>
      <p:sp>
        <p:nvSpPr>
          <p:cNvPr id="10" name="矩形 9"/>
          <p:cNvSpPr/>
          <p:nvPr/>
        </p:nvSpPr>
        <p:spPr>
          <a:xfrm>
            <a:off x="6644505" y="3837992"/>
            <a:ext cx="5264688" cy="21254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200" dirty="0">
                <a:solidFill>
                  <a:schemeClr val="bg1"/>
                </a:solidFill>
                <a:latin typeface="Times New Roman" panose="02020603050405020304" pitchFamily="18" charset="0"/>
                <a:cs typeface="Times New Roman" panose="02020603050405020304" pitchFamily="18" charset="0"/>
              </a:rPr>
              <a:t>1. According to the text, the mice fed with daytime milk ________.</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A. started sleep more easily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B. were less active</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C. were more anxious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D. woke up later</a:t>
            </a:r>
            <a:endParaRPr lang="en-US" altLang="zh-CN" sz="2200" dirty="0">
              <a:solidFill>
                <a:schemeClr val="bg1"/>
              </a:solidFill>
              <a:latin typeface="Times New Roman" panose="02020603050405020304" pitchFamily="18" charset="0"/>
              <a:cs typeface="Times New Roman" panose="02020603050405020304" pitchFamily="18" charset="0"/>
            </a:endParaRPr>
          </a:p>
        </p:txBody>
      </p:sp>
      <p:sp>
        <p:nvSpPr>
          <p:cNvPr id="14" name="圆角矩形 16"/>
          <p:cNvSpPr/>
          <p:nvPr/>
        </p:nvSpPr>
        <p:spPr>
          <a:xfrm>
            <a:off x="2534049" y="2063184"/>
            <a:ext cx="991713" cy="371591"/>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6"/>
          <p:cNvSpPr/>
          <p:nvPr/>
        </p:nvSpPr>
        <p:spPr>
          <a:xfrm>
            <a:off x="5347910" y="1720863"/>
            <a:ext cx="287577"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p:nvPr/>
        </p:nvCxnSpPr>
        <p:spPr>
          <a:xfrm flipH="1" flipV="1">
            <a:off x="5635487" y="2042994"/>
            <a:ext cx="1694239" cy="391781"/>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星形: 五角 27"/>
          <p:cNvSpPr/>
          <p:nvPr/>
        </p:nvSpPr>
        <p:spPr>
          <a:xfrm>
            <a:off x="6718349" y="5187917"/>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
        <p:nvSpPr>
          <p:cNvPr id="26" name="矩形 25"/>
          <p:cNvSpPr/>
          <p:nvPr/>
        </p:nvSpPr>
        <p:spPr>
          <a:xfrm>
            <a:off x="7309180" y="2407081"/>
            <a:ext cx="1271715"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44329" y="949617"/>
            <a:ext cx="6046847" cy="5804666"/>
          </a:xfrm>
          <a:prstGeom prst="rect">
            <a:avLst/>
          </a:prstGeom>
          <a:noFill/>
        </p:spPr>
        <p:txBody>
          <a:bodyPr wrap="square" rtlCol="0" anchor="t">
            <a:spAutoFit/>
          </a:bodyPr>
          <a:lstStyle/>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 warm drink of milk before bed has long been the best choice for those wanting a good night’s sleep. </a:t>
            </a:r>
            <a:r>
              <a:rPr lang="en-US" altLang="zh-CN" sz="2320" dirty="0">
                <a:solidFill>
                  <a:srgbClr val="C00000"/>
                </a:solidFill>
                <a:latin typeface="Times New Roman" panose="02020603050405020304" pitchFamily="18" charset="0"/>
                <a:ea typeface="Lingoes Unicode" panose="020B0604020202020204" charset="-122"/>
                <a:cs typeface="Times New Roman" panose="02020603050405020304" pitchFamily="18" charset="0"/>
              </a:rPr>
              <a:t>But now a study has found it really does help people nod off—if it is milked from a cow at night.</a:t>
            </a:r>
            <a:endParaRPr lang="en-US" altLang="zh-CN" sz="2320" dirty="0">
              <a:solidFill>
                <a:srgbClr val="C00000"/>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The study, by researchers from Seoul, South Korea, involved mice being fed with dried milk powder made from cows milked both during the day and at night.</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Those given night milk, which contained 10 times the amount of melatonin, were less active and less anxious than those fed with the milk collected during daytime, according to the study published in The Journal of Medicinal Food.</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p:txBody>
      </p:sp>
      <p:cxnSp>
        <p:nvCxnSpPr>
          <p:cNvPr id="25" name="直接箭头连接符 24"/>
          <p:cNvCxnSpPr/>
          <p:nvPr/>
        </p:nvCxnSpPr>
        <p:spPr>
          <a:xfrm flipH="1" flipV="1">
            <a:off x="3492636" y="2211428"/>
            <a:ext cx="5544791" cy="391780"/>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9037427" y="2378199"/>
            <a:ext cx="772495"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星形: 五角 3"/>
          <p:cNvSpPr/>
          <p:nvPr/>
        </p:nvSpPr>
        <p:spPr>
          <a:xfrm>
            <a:off x="6852648" y="2344520"/>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16"/>
          <p:cNvSpPr/>
          <p:nvPr/>
        </p:nvSpPr>
        <p:spPr>
          <a:xfrm>
            <a:off x="6718349" y="4201943"/>
            <a:ext cx="1594051"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16"/>
          <p:cNvSpPr/>
          <p:nvPr/>
        </p:nvSpPr>
        <p:spPr>
          <a:xfrm>
            <a:off x="459993" y="5601780"/>
            <a:ext cx="3147912" cy="371591"/>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箭头连接符 32"/>
          <p:cNvCxnSpPr>
            <a:stCxn id="32" idx="3"/>
          </p:cNvCxnSpPr>
          <p:nvPr/>
        </p:nvCxnSpPr>
        <p:spPr>
          <a:xfrm flipV="1">
            <a:off x="3607905" y="4412974"/>
            <a:ext cx="3147912" cy="1374602"/>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1017209" y="5221598"/>
            <a:ext cx="1516840"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11781"/>
    </mc:Choice>
    <mc:Fallback>
      <p:transition spd="slow" advTm="1117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8" grpId="0" animBg="1"/>
      <p:bldP spid="26" grpId="0" animBg="1"/>
      <p:bldP spid="18" grpId="0"/>
      <p:bldP spid="29" grpId="0" animBg="1"/>
      <p:bldP spid="4" grpId="0" animBg="1"/>
      <p:bldP spid="31" grpId="0" animBg="1"/>
      <p:bldP spid="32"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6713" y="381481"/>
            <a:ext cx="2012089"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 </a:t>
            </a:r>
            <a:r>
              <a:rPr lang="en-US" altLang="zh-CN" sz="2800" b="1" dirty="0">
                <a:ln w="0"/>
                <a:solidFill>
                  <a:schemeClr val="bg1"/>
                </a:solidFill>
                <a:latin typeface="Times New Roman" panose="02020603050405020304" pitchFamily="18" charset="0"/>
                <a:ea typeface="+mj-ea"/>
                <a:cs typeface="Times New Roman" panose="02020603050405020304" pitchFamily="18" charset="0"/>
              </a:rPr>
              <a:t>Practice</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6" name="文本框 15"/>
          <p:cNvSpPr txBox="1"/>
          <p:nvPr/>
        </p:nvSpPr>
        <p:spPr>
          <a:xfrm>
            <a:off x="443406" y="946151"/>
            <a:ext cx="6046847" cy="5090624"/>
          </a:xfrm>
          <a:prstGeom prst="rect">
            <a:avLst/>
          </a:prstGeom>
          <a:solidFill>
            <a:schemeClr val="accent3">
              <a:lumMod val="20000"/>
              <a:lumOff val="80000"/>
            </a:schemeClr>
          </a:solidFill>
        </p:spPr>
        <p:txBody>
          <a:bodyPr wrap="square" rtlCol="0" anchor="t">
            <a:spAutoFit/>
          </a:bodyPr>
          <a:lstStyle/>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 warm drink of milk before bed has long been the best choice for those wanting a good night’s sleep. But now a study has found it really does help people nod off—if it is milked from a cow at night.</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Night milk quickened the start of sleep and caused the mice to sleep longer.</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While the effect of cows milk harvested at different times has not been tested on humans up to now, taking melatonin drugs has been suggested to those who are struggling to fall asleep at night.</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p:txBody>
      </p:sp>
      <p:sp>
        <p:nvSpPr>
          <p:cNvPr id="17" name="矩形 16"/>
          <p:cNvSpPr/>
          <p:nvPr/>
        </p:nvSpPr>
        <p:spPr>
          <a:xfrm>
            <a:off x="6590432" y="965660"/>
            <a:ext cx="5264688" cy="22968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200" dirty="0">
                <a:solidFill>
                  <a:schemeClr val="bg1"/>
                </a:solidFill>
                <a:latin typeface="Times New Roman" panose="02020603050405020304" pitchFamily="18" charset="0"/>
                <a:cs typeface="Times New Roman" panose="02020603050405020304" pitchFamily="18" charset="0"/>
              </a:rPr>
              <a:t>2. Which of the following is true of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melatonin according to the text?</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A. It’s used in sleeping drugs.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B. It exists in milk in great amount.</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C. It can make people more energetic.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D. It’s been tested on mice for ten years.</a:t>
            </a:r>
            <a:endParaRPr lang="en-US" altLang="zh-CN" sz="2200" dirty="0">
              <a:solidFill>
                <a:schemeClr val="bg1"/>
              </a:solidFill>
              <a:latin typeface="Times New Roman" panose="02020603050405020304" pitchFamily="18" charset="0"/>
              <a:cs typeface="Times New Roman" panose="02020603050405020304" pitchFamily="18" charset="0"/>
            </a:endParaRPr>
          </a:p>
        </p:txBody>
      </p:sp>
      <p:sp>
        <p:nvSpPr>
          <p:cNvPr id="10" name="矩形 9"/>
          <p:cNvSpPr/>
          <p:nvPr/>
        </p:nvSpPr>
        <p:spPr>
          <a:xfrm>
            <a:off x="6644505" y="3837992"/>
            <a:ext cx="5264688" cy="21254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200" dirty="0">
                <a:solidFill>
                  <a:schemeClr val="bg1"/>
                </a:solidFill>
                <a:latin typeface="Times New Roman" panose="02020603050405020304" pitchFamily="18" charset="0"/>
                <a:cs typeface="Times New Roman" panose="02020603050405020304" pitchFamily="18" charset="0"/>
              </a:rPr>
              <a:t>4. How does the author support the theme of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the text?</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A. By giving examples.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B. By providing research results.</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C. By explaining statistical data.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D. By stating arguments</a:t>
            </a:r>
            <a:endParaRPr lang="en-US" altLang="zh-CN" sz="2200" dirty="0">
              <a:solidFill>
                <a:schemeClr val="bg1"/>
              </a:solidFill>
              <a:latin typeface="Times New Roman" panose="02020603050405020304" pitchFamily="18" charset="0"/>
              <a:cs typeface="Times New Roman" panose="02020603050405020304" pitchFamily="18" charset="0"/>
            </a:endParaRPr>
          </a:p>
        </p:txBody>
      </p:sp>
      <p:sp>
        <p:nvSpPr>
          <p:cNvPr id="21" name="圆角矩形 16"/>
          <p:cNvSpPr/>
          <p:nvPr/>
        </p:nvSpPr>
        <p:spPr>
          <a:xfrm>
            <a:off x="6910722" y="1419694"/>
            <a:ext cx="126000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星形: 五角 27"/>
          <p:cNvSpPr/>
          <p:nvPr/>
        </p:nvSpPr>
        <p:spPr>
          <a:xfrm>
            <a:off x="6826241" y="4798377"/>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
        <p:nvSpPr>
          <p:cNvPr id="4" name="星形: 五角 3"/>
          <p:cNvSpPr/>
          <p:nvPr/>
        </p:nvSpPr>
        <p:spPr>
          <a:xfrm>
            <a:off x="6805191" y="1736409"/>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16"/>
          <p:cNvSpPr/>
          <p:nvPr/>
        </p:nvSpPr>
        <p:spPr>
          <a:xfrm>
            <a:off x="10282248" y="3897144"/>
            <a:ext cx="1227266"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16"/>
          <p:cNvSpPr/>
          <p:nvPr/>
        </p:nvSpPr>
        <p:spPr>
          <a:xfrm>
            <a:off x="2219220" y="4530037"/>
            <a:ext cx="1338989" cy="371591"/>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箭头连接符 32"/>
          <p:cNvCxnSpPr>
            <a:stCxn id="32" idx="3"/>
            <a:endCxn id="21" idx="1"/>
          </p:cNvCxnSpPr>
          <p:nvPr/>
        </p:nvCxnSpPr>
        <p:spPr>
          <a:xfrm flipV="1">
            <a:off x="3558209" y="1620672"/>
            <a:ext cx="3352513" cy="3095161"/>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2219220" y="4530037"/>
            <a:ext cx="2054606"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43406" y="5283406"/>
            <a:ext cx="2054606"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71844"/>
    </mc:Choice>
    <mc:Fallback>
      <p:transition spd="slow" advTm="718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P spid="4" grpId="0" animBg="1"/>
      <p:bldP spid="31" grpId="0" animBg="1"/>
      <p:bldP spid="32" grpId="0" animBg="1"/>
      <p:bldP spid="34"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51507" y="502195"/>
            <a:ext cx="2037737" cy="646331"/>
          </a:xfrm>
          <a:prstGeom prst="rect">
            <a:avLst/>
          </a:prstGeom>
          <a:noFill/>
        </p:spPr>
        <p:txBody>
          <a:bodyPr wrap="none" lIns="91440" tIns="45720" rIns="91440" bIns="45720">
            <a:spAutoFit/>
          </a:bodyPr>
          <a:lstStyle/>
          <a:p>
            <a:pPr algn="ctr"/>
            <a:r>
              <a:rPr lang="zh-CN" altLang="en-US" sz="3600" b="1" dirty="0">
                <a:ln w="0"/>
                <a:solidFill>
                  <a:schemeClr val="bg1"/>
                </a:solidFill>
                <a:latin typeface="Times New Roman" panose="02020603050405020304" pitchFamily="18" charset="0"/>
                <a:ea typeface="+mj-ea"/>
                <a:cs typeface="Times New Roman" panose="02020603050405020304" pitchFamily="18" charset="0"/>
              </a:rPr>
              <a:t>三</a:t>
            </a:r>
            <a:r>
              <a:rPr lang="zh-CN" altLang="en-US" sz="3600" b="1" cap="none" spc="0" dirty="0">
                <a:ln w="0"/>
                <a:solidFill>
                  <a:schemeClr val="bg1"/>
                </a:solidFill>
                <a:latin typeface="Times New Roman" panose="02020603050405020304" pitchFamily="18" charset="0"/>
                <a:ea typeface="+mj-ea"/>
                <a:cs typeface="Times New Roman" panose="02020603050405020304" pitchFamily="18" charset="0"/>
              </a:rPr>
              <a:t>、小结</a:t>
            </a:r>
            <a:endParaRPr lang="zh-CN" altLang="en-US" sz="3600" b="1"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19" name="图片 18"/>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
        <p:nvSpPr>
          <p:cNvPr id="20" name="文本框 19"/>
          <p:cNvSpPr txBox="1"/>
          <p:nvPr/>
        </p:nvSpPr>
        <p:spPr>
          <a:xfrm>
            <a:off x="1057178" y="3017896"/>
            <a:ext cx="2421518" cy="1625125"/>
          </a:xfrm>
          <a:prstGeom prst="rect">
            <a:avLst/>
          </a:prstGeom>
          <a:noFill/>
        </p:spPr>
        <p:txBody>
          <a:bodyPr wrap="square" rtlCol="0">
            <a:spAutoFit/>
          </a:bodyPr>
          <a:lstStyle/>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主旨大意题</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（新闻报道</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14000"/>
              </a:lnSpc>
            </a:pPr>
            <a:r>
              <a:rPr lang="en-US" altLang="zh-CN" sz="3000" b="1" dirty="0">
                <a:solidFill>
                  <a:schemeClr val="bg1"/>
                </a:solidFill>
                <a:latin typeface="Times New Roman" panose="02020603050405020304" pitchFamily="18" charset="0"/>
                <a:cs typeface="Times New Roman" panose="02020603050405020304" pitchFamily="18" charset="0"/>
              </a:rPr>
              <a:t>&amp;</a:t>
            </a:r>
            <a:r>
              <a:rPr lang="zh-CN" altLang="en-US" sz="3000" b="1" dirty="0">
                <a:solidFill>
                  <a:schemeClr val="bg1"/>
                </a:solidFill>
                <a:latin typeface="Times New Roman" panose="02020603050405020304" pitchFamily="18" charset="0"/>
                <a:cs typeface="Times New Roman" panose="02020603050405020304" pitchFamily="18" charset="0"/>
              </a:rPr>
              <a:t>研究报告）</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7" name="左大括号 6"/>
          <p:cNvSpPr/>
          <p:nvPr/>
        </p:nvSpPr>
        <p:spPr>
          <a:xfrm>
            <a:off x="3212618" y="2322352"/>
            <a:ext cx="673834" cy="2690501"/>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文本框 21"/>
          <p:cNvSpPr txBox="1"/>
          <p:nvPr/>
        </p:nvSpPr>
        <p:spPr>
          <a:xfrm>
            <a:off x="3886199" y="2034944"/>
            <a:ext cx="2421518" cy="572529"/>
          </a:xfrm>
          <a:prstGeom prst="rect">
            <a:avLst/>
          </a:prstGeom>
          <a:noFill/>
        </p:spPr>
        <p:txBody>
          <a:bodyPr wrap="square" rtlCol="0">
            <a:spAutoFit/>
          </a:bodyPr>
          <a:lstStyle/>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新闻报道</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3960884" y="4654703"/>
            <a:ext cx="2421518" cy="572529"/>
          </a:xfrm>
          <a:prstGeom prst="rect">
            <a:avLst/>
          </a:prstGeom>
          <a:noFill/>
        </p:spPr>
        <p:txBody>
          <a:bodyPr wrap="square" rtlCol="0">
            <a:spAutoFit/>
          </a:bodyPr>
          <a:lstStyle/>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研究报告</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27" name="左大括号 26"/>
          <p:cNvSpPr/>
          <p:nvPr/>
        </p:nvSpPr>
        <p:spPr>
          <a:xfrm>
            <a:off x="5591879" y="1317349"/>
            <a:ext cx="371599" cy="1927033"/>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文本框 28"/>
          <p:cNvSpPr txBox="1"/>
          <p:nvPr/>
        </p:nvSpPr>
        <p:spPr>
          <a:xfrm>
            <a:off x="6188767" y="1074071"/>
            <a:ext cx="1048780"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地点</a:t>
            </a:r>
            <a:endParaRPr lang="zh-CN" altLang="en-US" sz="2800" b="1" dirty="0">
              <a:solidFill>
                <a:srgbClr val="C00000"/>
              </a:solidFill>
              <a:latin typeface="Arial Narrow" panose="020B0606020202030204" pitchFamily="34" charset="0"/>
            </a:endParaRPr>
          </a:p>
        </p:txBody>
      </p:sp>
      <p:sp>
        <p:nvSpPr>
          <p:cNvPr id="30" name="文本框 29"/>
          <p:cNvSpPr txBox="1"/>
          <p:nvPr/>
        </p:nvSpPr>
        <p:spPr>
          <a:xfrm>
            <a:off x="6211249" y="1770322"/>
            <a:ext cx="1038374"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导语</a:t>
            </a:r>
            <a:endParaRPr lang="zh-CN" altLang="en-US" sz="2800" b="1" dirty="0">
              <a:solidFill>
                <a:srgbClr val="C00000"/>
              </a:solidFill>
              <a:latin typeface="Arial Narrow" panose="020B0606020202030204" pitchFamily="34" charset="0"/>
            </a:endParaRPr>
          </a:p>
        </p:txBody>
      </p:sp>
      <p:sp>
        <p:nvSpPr>
          <p:cNvPr id="31" name="文本框 30"/>
          <p:cNvSpPr txBox="1"/>
          <p:nvPr/>
        </p:nvSpPr>
        <p:spPr>
          <a:xfrm>
            <a:off x="6193175" y="2448717"/>
            <a:ext cx="1027481"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主体</a:t>
            </a:r>
            <a:endParaRPr lang="zh-CN" altLang="en-US" sz="2800" b="1" dirty="0">
              <a:solidFill>
                <a:schemeClr val="bg1"/>
              </a:solidFill>
              <a:latin typeface="Arial Narrow" panose="020B0606020202030204" pitchFamily="34" charset="0"/>
            </a:endParaRPr>
          </a:p>
        </p:txBody>
      </p:sp>
      <p:sp>
        <p:nvSpPr>
          <p:cNvPr id="32" name="文本框 31"/>
          <p:cNvSpPr txBox="1"/>
          <p:nvPr/>
        </p:nvSpPr>
        <p:spPr>
          <a:xfrm>
            <a:off x="6193175" y="3119168"/>
            <a:ext cx="1027481"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评论</a:t>
            </a:r>
            <a:endParaRPr lang="zh-CN" altLang="en-US" sz="2800" b="1" dirty="0">
              <a:solidFill>
                <a:schemeClr val="bg1"/>
              </a:solidFill>
              <a:latin typeface="Arial Narrow" panose="020B0606020202030204" pitchFamily="34" charset="0"/>
            </a:endParaRPr>
          </a:p>
        </p:txBody>
      </p:sp>
      <p:sp>
        <p:nvSpPr>
          <p:cNvPr id="33" name="文本框 32"/>
          <p:cNvSpPr txBox="1"/>
          <p:nvPr/>
        </p:nvSpPr>
        <p:spPr>
          <a:xfrm>
            <a:off x="9265875" y="1745667"/>
            <a:ext cx="2421518" cy="572529"/>
          </a:xfrm>
          <a:prstGeom prst="rect">
            <a:avLst/>
          </a:prstGeom>
          <a:noFill/>
        </p:spPr>
        <p:txBody>
          <a:bodyPr wrap="square" rtlCol="0">
            <a:spAutoFit/>
          </a:bodyPr>
          <a:lstStyle/>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文章大意</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34" name="文本框 33"/>
          <p:cNvSpPr txBox="1"/>
          <p:nvPr/>
        </p:nvSpPr>
        <p:spPr>
          <a:xfrm>
            <a:off x="7439162" y="1728313"/>
            <a:ext cx="2421518" cy="572529"/>
          </a:xfrm>
          <a:prstGeom prst="rect">
            <a:avLst/>
          </a:prstGeom>
          <a:noFill/>
        </p:spPr>
        <p:txBody>
          <a:bodyPr wrap="square" rtlCol="0">
            <a:spAutoFit/>
          </a:bodyPr>
          <a:lstStyle/>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文章标题</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37" name="左大括号 36"/>
          <p:cNvSpPr/>
          <p:nvPr/>
        </p:nvSpPr>
        <p:spPr>
          <a:xfrm>
            <a:off x="5632631" y="3896053"/>
            <a:ext cx="371599" cy="2196634"/>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文本框 37"/>
          <p:cNvSpPr txBox="1"/>
          <p:nvPr/>
        </p:nvSpPr>
        <p:spPr>
          <a:xfrm>
            <a:off x="6187772" y="3791588"/>
            <a:ext cx="1650287"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研究结论</a:t>
            </a:r>
            <a:endParaRPr lang="zh-CN" altLang="en-US" sz="2800" b="1" dirty="0">
              <a:solidFill>
                <a:schemeClr val="bg1"/>
              </a:solidFill>
              <a:latin typeface="Arial Narrow" panose="020B0606020202030204" pitchFamily="34" charset="0"/>
            </a:endParaRPr>
          </a:p>
        </p:txBody>
      </p:sp>
      <p:sp>
        <p:nvSpPr>
          <p:cNvPr id="39" name="文本框 38"/>
          <p:cNvSpPr txBox="1"/>
          <p:nvPr/>
        </p:nvSpPr>
        <p:spPr>
          <a:xfrm>
            <a:off x="6173158" y="4489633"/>
            <a:ext cx="1645683"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研究方法</a:t>
            </a:r>
            <a:endParaRPr lang="zh-CN" altLang="en-US" sz="2800" b="1" dirty="0">
              <a:solidFill>
                <a:srgbClr val="C00000"/>
              </a:solidFill>
              <a:latin typeface="Arial Narrow" panose="020B0606020202030204" pitchFamily="34" charset="0"/>
            </a:endParaRPr>
          </a:p>
        </p:txBody>
      </p:sp>
      <p:sp>
        <p:nvSpPr>
          <p:cNvPr id="40" name="文本框 39"/>
          <p:cNvSpPr txBox="1"/>
          <p:nvPr/>
        </p:nvSpPr>
        <p:spPr>
          <a:xfrm>
            <a:off x="6173159" y="5205432"/>
            <a:ext cx="1645682"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原理解释</a:t>
            </a:r>
            <a:endParaRPr lang="zh-CN" altLang="en-US" sz="2800" b="1" dirty="0">
              <a:solidFill>
                <a:schemeClr val="bg1"/>
              </a:solidFill>
              <a:latin typeface="Arial Narrow" panose="020B0606020202030204" pitchFamily="34" charset="0"/>
            </a:endParaRPr>
          </a:p>
        </p:txBody>
      </p:sp>
      <p:sp>
        <p:nvSpPr>
          <p:cNvPr id="41" name="文本框 40"/>
          <p:cNvSpPr txBox="1"/>
          <p:nvPr/>
        </p:nvSpPr>
        <p:spPr>
          <a:xfrm>
            <a:off x="6185468" y="5919045"/>
            <a:ext cx="2610661"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zh-CN" altLang="en-US" sz="2800" b="1" dirty="0">
                <a:solidFill>
                  <a:srgbClr val="C00000"/>
                </a:solidFill>
                <a:latin typeface="Arial Narrow" panose="020B0606020202030204" pitchFamily="34" charset="0"/>
              </a:rPr>
              <a:t>研究意义</a:t>
            </a:r>
            <a:r>
              <a:rPr lang="en-US" altLang="zh-CN" sz="2800" b="1" dirty="0">
                <a:solidFill>
                  <a:srgbClr val="C00000"/>
                </a:solidFill>
                <a:latin typeface="Arial Narrow" panose="020B0606020202030204" pitchFamily="34" charset="0"/>
              </a:rPr>
              <a:t>/</a:t>
            </a:r>
            <a:r>
              <a:rPr lang="zh-CN" altLang="en-US" sz="2800" b="1" dirty="0">
                <a:solidFill>
                  <a:srgbClr val="C00000"/>
                </a:solidFill>
                <a:latin typeface="Arial Narrow" panose="020B0606020202030204" pitchFamily="34" charset="0"/>
              </a:rPr>
              <a:t>不足</a:t>
            </a:r>
            <a:endParaRPr lang="zh-CN" altLang="en-US" sz="2800" b="1" dirty="0">
              <a:solidFill>
                <a:schemeClr val="bg1"/>
              </a:solidFill>
              <a:latin typeface="Arial Narrow" panose="020B0606020202030204" pitchFamily="34" charset="0"/>
            </a:endParaRPr>
          </a:p>
        </p:txBody>
      </p:sp>
      <p:sp>
        <p:nvSpPr>
          <p:cNvPr id="42" name="文本框 41"/>
          <p:cNvSpPr txBox="1"/>
          <p:nvPr/>
        </p:nvSpPr>
        <p:spPr>
          <a:xfrm>
            <a:off x="8000739" y="3804295"/>
            <a:ext cx="2421518" cy="572529"/>
          </a:xfrm>
          <a:prstGeom prst="rect">
            <a:avLst/>
          </a:prstGeom>
          <a:noFill/>
        </p:spPr>
        <p:txBody>
          <a:bodyPr wrap="square" rtlCol="0">
            <a:spAutoFit/>
          </a:bodyPr>
          <a:lstStyle/>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文章标题</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43" name="文本框 42"/>
          <p:cNvSpPr txBox="1"/>
          <p:nvPr/>
        </p:nvSpPr>
        <p:spPr>
          <a:xfrm>
            <a:off x="9770482" y="3758715"/>
            <a:ext cx="2421518" cy="572529"/>
          </a:xfrm>
          <a:prstGeom prst="rect">
            <a:avLst/>
          </a:prstGeom>
          <a:noFill/>
        </p:spPr>
        <p:txBody>
          <a:bodyPr wrap="square" rtlCol="0">
            <a:spAutoFit/>
          </a:bodyPr>
          <a:lstStyle/>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文章大意</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45" name="对话气泡: 矩形 44"/>
          <p:cNvSpPr/>
          <p:nvPr/>
        </p:nvSpPr>
        <p:spPr>
          <a:xfrm>
            <a:off x="8673290" y="4422404"/>
            <a:ext cx="3392360" cy="763165"/>
          </a:xfrm>
          <a:prstGeom prst="wedgeRectCallout">
            <a:avLst>
              <a:gd name="adj1" fmla="val -41126"/>
              <a:gd name="adj2" fmla="val 858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ts val="3060"/>
              </a:lnSpc>
              <a:buAutoNum type="arabicPeriod"/>
            </a:pPr>
            <a:r>
              <a:rPr lang="en-US" altLang="zh-CN" sz="2800" b="1" dirty="0">
                <a:solidFill>
                  <a:schemeClr val="bg1"/>
                </a:solidFill>
                <a:latin typeface="Times New Roman" panose="02020603050405020304" pitchFamily="18" charset="0"/>
                <a:cs typeface="Times New Roman" panose="02020603050405020304" pitchFamily="18" charset="0"/>
              </a:rPr>
              <a:t>to </a:t>
            </a:r>
            <a:r>
              <a:rPr lang="en-US" altLang="zh-CN" sz="2800" b="1" dirty="0">
                <a:solidFill>
                  <a:srgbClr val="C00000"/>
                </a:solidFill>
                <a:latin typeface="Times New Roman" panose="02020603050405020304" pitchFamily="18" charset="0"/>
                <a:cs typeface="Times New Roman" panose="02020603050405020304" pitchFamily="18" charset="0"/>
              </a:rPr>
              <a:t>introduce</a:t>
            </a:r>
            <a:endParaRPr lang="en-US" altLang="zh-CN" sz="2800" b="1" dirty="0">
              <a:solidFill>
                <a:srgbClr val="C00000"/>
              </a:solidFill>
              <a:latin typeface="Times New Roman" panose="02020603050405020304" pitchFamily="18" charset="0"/>
              <a:cs typeface="Times New Roman" panose="02020603050405020304" pitchFamily="18" charset="0"/>
            </a:endParaRPr>
          </a:p>
          <a:p>
            <a:pPr>
              <a:lnSpc>
                <a:spcPts val="3060"/>
              </a:lnSpc>
            </a:pPr>
            <a:r>
              <a:rPr lang="en-US" altLang="zh-CN" sz="2800" b="1" dirty="0">
                <a:solidFill>
                  <a:srgbClr val="C00000"/>
                </a:solidFill>
                <a:latin typeface="Times New Roman" panose="02020603050405020304" pitchFamily="18" charset="0"/>
                <a:cs typeface="Times New Roman" panose="02020603050405020304" pitchFamily="18" charset="0"/>
              </a:rPr>
              <a:t>          /inform</a:t>
            </a:r>
            <a:endParaRPr lang="en-US" altLang="zh-CN" sz="2800" b="1" dirty="0">
              <a:solidFill>
                <a:srgbClr val="C00000"/>
              </a:solidFill>
              <a:latin typeface="Times New Roman" panose="02020603050405020304" pitchFamily="18" charset="0"/>
              <a:cs typeface="Times New Roman" panose="02020603050405020304" pitchFamily="18" charset="0"/>
            </a:endParaRPr>
          </a:p>
        </p:txBody>
      </p:sp>
      <p:sp>
        <p:nvSpPr>
          <p:cNvPr id="44" name="文本框 43"/>
          <p:cNvSpPr txBox="1"/>
          <p:nvPr/>
        </p:nvSpPr>
        <p:spPr>
          <a:xfrm>
            <a:off x="8128581" y="5313299"/>
            <a:ext cx="2421518" cy="572529"/>
          </a:xfrm>
          <a:prstGeom prst="rect">
            <a:avLst/>
          </a:prstGeom>
          <a:noFill/>
        </p:spPr>
        <p:txBody>
          <a:bodyPr wrap="square" rtlCol="0">
            <a:spAutoFit/>
          </a:bodyPr>
          <a:lstStyle/>
          <a:p>
            <a:pPr>
              <a:lnSpc>
                <a:spcPct val="114000"/>
              </a:lnSpc>
            </a:pPr>
            <a:r>
              <a:rPr lang="zh-CN" altLang="en-US" sz="3000" b="1" dirty="0">
                <a:solidFill>
                  <a:schemeClr val="bg1"/>
                </a:solidFill>
                <a:latin typeface="Times New Roman" panose="02020603050405020304" pitchFamily="18" charset="0"/>
                <a:cs typeface="Times New Roman" panose="02020603050405020304" pitchFamily="18" charset="0"/>
              </a:rPr>
              <a:t>写作目的</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58105"/>
    </mc:Choice>
    <mc:Fallback>
      <p:transition spd="slow" advTm="5810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610123" y="798803"/>
            <a:ext cx="10487025" cy="5499967"/>
          </a:xfrm>
          <a:prstGeom prst="rect">
            <a:avLst/>
          </a:prstGeom>
          <a:noFill/>
        </p:spPr>
        <p:txBody>
          <a:bodyPr wrap="square" rtlCol="0">
            <a:spAutoFit/>
          </a:bodyPr>
          <a:lstStyle/>
          <a:p>
            <a:pPr algn="ctr"/>
            <a:endParaRPr lang="en-US" altLang="zh-CN" sz="4500" b="1" dirty="0">
              <a:solidFill>
                <a:schemeClr val="bg1"/>
              </a:solidFill>
            </a:endParaRPr>
          </a:p>
          <a:p>
            <a:pPr algn="ctr">
              <a:lnSpc>
                <a:spcPts val="6000"/>
              </a:lnSpc>
            </a:pPr>
            <a:r>
              <a:rPr lang="zh-CN" altLang="en-US" sz="5000" b="1" dirty="0">
                <a:solidFill>
                  <a:schemeClr val="bg1"/>
                </a:solidFill>
                <a:latin typeface="楷体" panose="02010609060101010101" pitchFamily="49" charset="-122"/>
                <a:ea typeface="楷体" panose="02010609060101010101" pitchFamily="49" charset="-122"/>
              </a:rPr>
              <a:t>第二课</a:t>
            </a:r>
            <a:endParaRPr lang="en-US" altLang="zh-CN" sz="5000" b="1" dirty="0">
              <a:solidFill>
                <a:schemeClr val="bg1"/>
              </a:solidFill>
              <a:latin typeface="楷体" panose="02010609060101010101" pitchFamily="49" charset="-122"/>
              <a:ea typeface="楷体" panose="02010609060101010101" pitchFamily="49" charset="-122"/>
            </a:endParaRPr>
          </a:p>
          <a:p>
            <a:pPr algn="ctr">
              <a:lnSpc>
                <a:spcPct val="1200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gn="ctr"/>
            <a:r>
              <a:rPr lang="zh-CN" altLang="en-US" sz="8000" b="1" dirty="0">
                <a:solidFill>
                  <a:schemeClr val="bg1"/>
                </a:solidFill>
                <a:latin typeface="华文新魏" panose="02010800040101010101" pitchFamily="2" charset="-122"/>
                <a:ea typeface="华文新魏" panose="02010800040101010101" pitchFamily="2" charset="-122"/>
                <a:cs typeface="Times New Roman" panose="02020603050405020304" pitchFamily="18" charset="0"/>
              </a:rPr>
              <a:t>主旨大意</a:t>
            </a:r>
            <a:endParaRPr lang="en-US" altLang="zh-CN" sz="8000" b="1" dirty="0">
              <a:solidFill>
                <a:schemeClr val="bg1"/>
              </a:solidFill>
              <a:latin typeface="华文新魏" panose="02010800040101010101" pitchFamily="2" charset="-122"/>
              <a:ea typeface="华文新魏" panose="02010800040101010101" pitchFamily="2" charset="-122"/>
              <a:cs typeface="Times New Roman" panose="02020603050405020304" pitchFamily="18" charset="0"/>
            </a:endParaRPr>
          </a:p>
          <a:p>
            <a:pPr algn="ctr">
              <a:lnSpc>
                <a:spcPct val="140000"/>
              </a:lnSpc>
            </a:pPr>
            <a:r>
              <a:rPr lang="en-US" altLang="zh-CN" sz="4200" b="1" dirty="0">
                <a:solidFill>
                  <a:schemeClr val="bg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4200" b="1" dirty="0">
                <a:solidFill>
                  <a:schemeClr val="bg1"/>
                </a:solidFill>
                <a:latin typeface="楷体" panose="02010609060101010101" pitchFamily="49" charset="-122"/>
                <a:ea typeface="楷体" panose="02010609060101010101" pitchFamily="49" charset="-122"/>
                <a:cs typeface="Times New Roman" panose="02020603050405020304" pitchFamily="18" charset="0"/>
              </a:rPr>
              <a:t>新闻报道</a:t>
            </a:r>
            <a:r>
              <a:rPr lang="en-US" altLang="zh-CN" sz="4200" b="1" dirty="0">
                <a:solidFill>
                  <a:schemeClr val="bg1"/>
                </a:solidFill>
                <a:latin typeface="楷体" panose="02010609060101010101" pitchFamily="49" charset="-122"/>
                <a:ea typeface="楷体" panose="02010609060101010101" pitchFamily="49" charset="-122"/>
                <a:cs typeface="Times New Roman" panose="02020603050405020304" pitchFamily="18" charset="0"/>
              </a:rPr>
              <a:t>&amp;</a:t>
            </a:r>
            <a:r>
              <a:rPr lang="zh-CN" altLang="en-US" sz="4200" b="1" dirty="0">
                <a:solidFill>
                  <a:schemeClr val="bg1"/>
                </a:solidFill>
                <a:latin typeface="楷体" panose="02010609060101010101" pitchFamily="49" charset="-122"/>
                <a:ea typeface="楷体" panose="02010609060101010101" pitchFamily="49" charset="-122"/>
                <a:cs typeface="Times New Roman" panose="02020603050405020304" pitchFamily="18" charset="0"/>
              </a:rPr>
              <a:t>科研报告</a:t>
            </a:r>
            <a:r>
              <a:rPr lang="en-US" altLang="zh-CN" sz="4200" b="1" dirty="0">
                <a:solidFill>
                  <a:schemeClr val="bg1"/>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4200" dirty="0">
              <a:solidFill>
                <a:schemeClr val="bg1"/>
              </a:solidFill>
              <a:latin typeface="楷体" panose="02010609060101010101" pitchFamily="49" charset="-122"/>
              <a:ea typeface="楷体" panose="02010609060101010101" pitchFamily="49" charset="-122"/>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pic>
        <p:nvPicPr>
          <p:cNvPr id="6" name="图片 5"/>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42"/>
    </mc:Choice>
    <mc:Fallback>
      <p:transition spd="slow" advTm="2684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61948" y="420496"/>
            <a:ext cx="2964274" cy="646331"/>
          </a:xfrm>
          <a:prstGeom prst="rect">
            <a:avLst/>
          </a:prstGeom>
          <a:noFill/>
        </p:spPr>
        <p:txBody>
          <a:bodyPr wrap="none" lIns="91440" tIns="45720" rIns="91440" bIns="45720">
            <a:spAutoFit/>
          </a:bodyPr>
          <a:lstStyle/>
          <a:p>
            <a:pPr algn="ctr"/>
            <a:r>
              <a:rPr lang="zh-CN" altLang="en-US" sz="3600" b="1" dirty="0">
                <a:ln w="0"/>
                <a:solidFill>
                  <a:schemeClr val="bg1"/>
                </a:solidFill>
                <a:latin typeface="+mj-ea"/>
                <a:ea typeface="+mj-ea"/>
              </a:rPr>
              <a:t>一、新闻报道</a:t>
            </a:r>
            <a:endParaRPr lang="zh-CN" altLang="en-US" sz="3600" b="1" cap="none" spc="0" dirty="0">
              <a:ln w="0"/>
              <a:solidFill>
                <a:schemeClr val="bg1"/>
              </a:solidFill>
              <a:latin typeface="+mj-ea"/>
              <a:ea typeface="+mj-ea"/>
            </a:endParaRPr>
          </a:p>
        </p:txBody>
      </p:sp>
      <p:sp>
        <p:nvSpPr>
          <p:cNvPr id="11" name="文本框 10"/>
          <p:cNvSpPr txBox="1"/>
          <p:nvPr/>
        </p:nvSpPr>
        <p:spPr>
          <a:xfrm>
            <a:off x="687372" y="1215675"/>
            <a:ext cx="11296650" cy="7674922"/>
          </a:xfrm>
          <a:prstGeom prst="rect">
            <a:avLst/>
          </a:prstGeom>
          <a:noFill/>
        </p:spPr>
        <p:txBody>
          <a:bodyPr wrap="square" rtlCol="0">
            <a:spAutoFit/>
          </a:bodyPr>
          <a:lstStyle/>
          <a:p>
            <a:pPr marL="514350" indent="-514350">
              <a:buAutoNum type="arabicPeriod"/>
            </a:pPr>
            <a:r>
              <a:rPr lang="zh-CN" altLang="en-US" sz="2600" b="1" dirty="0">
                <a:solidFill>
                  <a:schemeClr val="bg1"/>
                </a:solidFill>
                <a:latin typeface="Times New Roman" panose="02020603050405020304" pitchFamily="18" charset="0"/>
                <a:cs typeface="Times New Roman" panose="02020603050405020304" pitchFamily="18" charset="0"/>
              </a:rPr>
              <a:t>浙江卷对“新闻报道”的考查：</a:t>
            </a:r>
            <a:endParaRPr lang="en-US" altLang="zh-CN" sz="2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2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26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endParaRPr lang="en-US" altLang="zh-CN" sz="26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6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ct val="114000"/>
              </a:lnSpc>
            </a:pPr>
            <a:endParaRPr lang="en-US" altLang="zh-CN" sz="2800" b="1" dirty="0">
              <a:solidFill>
                <a:schemeClr val="bg1"/>
              </a:solidFill>
              <a:latin typeface="Times New Roman" panose="02020603050405020304" pitchFamily="18" charset="0"/>
              <a:cs typeface="Times New Roman" panose="02020603050405020304" pitchFamily="18" charset="0"/>
            </a:endParaRPr>
          </a:p>
          <a:p>
            <a:pPr>
              <a:lnSpc>
                <a:spcPts val="2360"/>
              </a:lnSpc>
            </a:pPr>
            <a:r>
              <a:rPr lang="en-US" altLang="zh-CN" sz="2800" b="1" dirty="0">
                <a:latin typeface="Times New Roman" panose="02020603050405020304" pitchFamily="18" charset="0"/>
                <a:cs typeface="Times New Roman" panose="02020603050405020304" pitchFamily="18" charset="0"/>
              </a:rPr>
              <a:t>1</a:t>
            </a:r>
            <a:endParaRPr lang="en-US" altLang="zh-CN" sz="2800" b="1" dirty="0">
              <a:latin typeface="Times New Roman" panose="02020603050405020304" pitchFamily="18" charset="0"/>
              <a:cs typeface="Times New Roman" panose="02020603050405020304" pitchFamily="18" charset="0"/>
            </a:endParaRPr>
          </a:p>
          <a:p>
            <a:pPr>
              <a:lnSpc>
                <a:spcPct val="114000"/>
              </a:lnSpc>
            </a:pPr>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表格 3"/>
          <p:cNvGraphicFramePr>
            <a:graphicFrameLocks noGrp="1"/>
          </p:cNvGraphicFramePr>
          <p:nvPr/>
        </p:nvGraphicFramePr>
        <p:xfrm>
          <a:off x="824120" y="1804619"/>
          <a:ext cx="10680509" cy="2468880"/>
        </p:xfrm>
        <a:graphic>
          <a:graphicData uri="http://schemas.openxmlformats.org/drawingml/2006/table">
            <a:tbl>
              <a:tblPr firstRow="1" bandRow="1">
                <a:tableStyleId>{5C22544A-7EE6-4342-B048-85BDC9FD1C3A}</a:tableStyleId>
              </a:tblPr>
              <a:tblGrid>
                <a:gridCol w="1550087"/>
                <a:gridCol w="911220"/>
                <a:gridCol w="8219202"/>
              </a:tblGrid>
              <a:tr h="370840">
                <a:tc>
                  <a:txBody>
                    <a:bodyPr/>
                    <a:lstStyle/>
                    <a:p>
                      <a:r>
                        <a:rPr lang="en-US" altLang="zh-CN" sz="2400" dirty="0">
                          <a:latin typeface="Times New Roman" panose="02020603050405020304" pitchFamily="18" charset="0"/>
                          <a:ea typeface="+mj-ea"/>
                          <a:cs typeface="Times New Roman" panose="02020603050405020304" pitchFamily="18" charset="0"/>
                        </a:rPr>
                        <a:t>2020.1</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en-US" altLang="zh-CN" sz="2400" dirty="0">
                          <a:latin typeface="Times New Roman" panose="02020603050405020304" pitchFamily="18" charset="0"/>
                          <a:ea typeface="+mj-ea"/>
                          <a:cs typeface="Times New Roman" panose="02020603050405020304" pitchFamily="18" charset="0"/>
                        </a:rPr>
                        <a:t>B</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zh-CN" altLang="en-US" sz="2400" dirty="0">
                          <a:latin typeface="Times New Roman" panose="02020603050405020304" pitchFamily="18" charset="0"/>
                          <a:ea typeface="+mj-ea"/>
                          <a:cs typeface="Times New Roman" panose="02020603050405020304" pitchFamily="18" charset="0"/>
                        </a:rPr>
                        <a:t>威斯康辛州的密尔沃基市用奶酪盐水替代岩盐除冬季路上的冰。</a:t>
                      </a:r>
                      <a:endParaRPr lang="zh-CN" altLang="en-US" sz="2400" dirty="0">
                        <a:latin typeface="Times New Roman" panose="02020603050405020304" pitchFamily="18" charset="0"/>
                        <a:ea typeface="+mj-ea"/>
                        <a:cs typeface="Times New Roman" panose="02020603050405020304" pitchFamily="18" charset="0"/>
                      </a:endParaRPr>
                    </a:p>
                  </a:txBody>
                  <a:tcPr/>
                </a:tc>
              </a:tr>
              <a:tr h="370840">
                <a:tc>
                  <a:txBody>
                    <a:bodyPr/>
                    <a:lstStyle/>
                    <a:p>
                      <a:r>
                        <a:rPr lang="en-US" altLang="zh-CN" sz="2400" dirty="0">
                          <a:latin typeface="Times New Roman" panose="02020603050405020304" pitchFamily="18" charset="0"/>
                          <a:ea typeface="+mj-ea"/>
                          <a:cs typeface="Times New Roman" panose="02020603050405020304" pitchFamily="18" charset="0"/>
                        </a:rPr>
                        <a:t>2017.6</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en-US" altLang="zh-CN" sz="2400" dirty="0">
                          <a:latin typeface="Times New Roman" panose="02020603050405020304" pitchFamily="18" charset="0"/>
                          <a:ea typeface="+mj-ea"/>
                          <a:cs typeface="Times New Roman" panose="02020603050405020304" pitchFamily="18" charset="0"/>
                        </a:rPr>
                        <a:t>C</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zh-CN" altLang="en-US" sz="2400" dirty="0">
                          <a:latin typeface="Times New Roman" panose="02020603050405020304" pitchFamily="18" charset="0"/>
                          <a:ea typeface="+mj-ea"/>
                          <a:cs typeface="Times New Roman" panose="02020603050405020304" pitchFamily="18" charset="0"/>
                        </a:rPr>
                        <a:t>意大利政府对移民提出新的语言技能要求，要求移民必须参加一项语言能力考试。</a:t>
                      </a:r>
                      <a:endParaRPr lang="zh-CN" altLang="en-US" sz="2400" dirty="0">
                        <a:latin typeface="Times New Roman" panose="02020603050405020304" pitchFamily="18" charset="0"/>
                        <a:ea typeface="+mj-ea"/>
                        <a:cs typeface="Times New Roman" panose="02020603050405020304" pitchFamily="18" charset="0"/>
                      </a:endParaRPr>
                    </a:p>
                  </a:txBody>
                  <a:tcPr/>
                </a:tc>
              </a:tr>
              <a:tr h="370840">
                <a:tc>
                  <a:txBody>
                    <a:bodyPr/>
                    <a:lstStyle/>
                    <a:p>
                      <a:r>
                        <a:rPr lang="en-US" altLang="zh-CN" sz="2400" dirty="0">
                          <a:latin typeface="Times New Roman" panose="02020603050405020304" pitchFamily="18" charset="0"/>
                          <a:ea typeface="+mj-ea"/>
                          <a:cs typeface="Times New Roman" panose="02020603050405020304" pitchFamily="18" charset="0"/>
                        </a:rPr>
                        <a:t>2016.10</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en-US" altLang="zh-CN" sz="2400" dirty="0">
                          <a:latin typeface="Times New Roman" panose="02020603050405020304" pitchFamily="18" charset="0"/>
                          <a:ea typeface="+mj-ea"/>
                          <a:cs typeface="Times New Roman" panose="02020603050405020304" pitchFamily="18" charset="0"/>
                        </a:rPr>
                        <a:t>B</a:t>
                      </a:r>
                      <a:r>
                        <a:rPr lang="zh-CN" altLang="en-US" sz="2400" dirty="0">
                          <a:latin typeface="Times New Roman" panose="02020603050405020304" pitchFamily="18" charset="0"/>
                          <a:ea typeface="+mj-ea"/>
                          <a:cs typeface="Times New Roman" panose="02020603050405020304" pitchFamily="18" charset="0"/>
                        </a:rPr>
                        <a:t>篇</a:t>
                      </a:r>
                      <a:endParaRPr lang="zh-CN" altLang="en-US" sz="2400" dirty="0">
                        <a:latin typeface="Times New Roman" panose="02020603050405020304" pitchFamily="18" charset="0"/>
                        <a:ea typeface="+mj-ea"/>
                        <a:cs typeface="Times New Roman" panose="02020603050405020304" pitchFamily="18" charset="0"/>
                      </a:endParaRPr>
                    </a:p>
                  </a:txBody>
                  <a:tcPr/>
                </a:tc>
                <a:tc>
                  <a:txBody>
                    <a:bodyPr/>
                    <a:lstStyle/>
                    <a:p>
                      <a:r>
                        <a:rPr lang="zh-CN" altLang="en-US" sz="2400" dirty="0">
                          <a:latin typeface="Times New Roman" panose="02020603050405020304" pitchFamily="18" charset="0"/>
                          <a:ea typeface="+mj-ea"/>
                          <a:cs typeface="Times New Roman" panose="02020603050405020304" pitchFamily="18" charset="0"/>
                        </a:rPr>
                        <a:t>哥本哈根的皇冠假日酒店给在连接着发电机的自行车上锻炼来发电的客人提供免费餐，以此来推广酒店的环保理念。</a:t>
                      </a:r>
                      <a:endParaRPr lang="zh-CN" altLang="en-US" sz="2400" dirty="0">
                        <a:latin typeface="Times New Roman" panose="02020603050405020304" pitchFamily="18" charset="0"/>
                        <a:ea typeface="+mj-ea"/>
                        <a:cs typeface="Times New Roman" panose="02020603050405020304" pitchFamily="18" charset="0"/>
                      </a:endParaRPr>
                    </a:p>
                  </a:txBody>
                  <a:tcPr/>
                </a:tc>
              </a:tr>
            </a:tbl>
          </a:graphicData>
        </a:graphic>
      </p:graphicFrame>
      <p:sp>
        <p:nvSpPr>
          <p:cNvPr id="22" name="流程图: 过程 21"/>
          <p:cNvSpPr/>
          <p:nvPr/>
        </p:nvSpPr>
        <p:spPr>
          <a:xfrm>
            <a:off x="824120" y="4515430"/>
            <a:ext cx="10944224" cy="891457"/>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a:t>
            </a:r>
            <a:r>
              <a:rPr lang="zh-CN" altLang="en-US" sz="2600" dirty="0">
                <a:solidFill>
                  <a:schemeClr val="bg1"/>
                </a:solidFill>
                <a:latin typeface="Times New Roman" panose="02020603050405020304" pitchFamily="18" charset="0"/>
                <a:cs typeface="Times New Roman" panose="02020603050405020304" pitchFamily="18" charset="0"/>
              </a:rPr>
              <a:t>课程标准</a:t>
            </a:r>
            <a:r>
              <a:rPr lang="en-US" altLang="zh-CN" sz="2600" dirty="0">
                <a:solidFill>
                  <a:schemeClr val="bg1"/>
                </a:solidFill>
                <a:latin typeface="Times New Roman" panose="02020603050405020304" pitchFamily="18" charset="0"/>
                <a:cs typeface="Times New Roman" panose="02020603050405020304" pitchFamily="18" charset="0"/>
              </a:rPr>
              <a:t>》</a:t>
            </a:r>
            <a:r>
              <a:rPr lang="zh-CN" altLang="en-US" sz="2600" dirty="0">
                <a:solidFill>
                  <a:schemeClr val="bg1"/>
                </a:solidFill>
                <a:latin typeface="Times New Roman" panose="02020603050405020304" pitchFamily="18" charset="0"/>
                <a:cs typeface="Times New Roman" panose="02020603050405020304" pitchFamily="18" charset="0"/>
              </a:rPr>
              <a:t>在“语篇知识”中提出：</a:t>
            </a:r>
            <a:r>
              <a:rPr lang="zh-CN" altLang="en-US" sz="2600" b="1" dirty="0">
                <a:solidFill>
                  <a:schemeClr val="bg1"/>
                </a:solidFill>
                <a:latin typeface="Times New Roman" panose="02020603050405020304" pitchFamily="18" charset="0"/>
                <a:cs typeface="Times New Roman" panose="02020603050405020304" pitchFamily="18" charset="0"/>
              </a:rPr>
              <a:t>掌握新闻报道的常见语篇结构、标题特征和语言特点</a:t>
            </a:r>
            <a:r>
              <a:rPr lang="zh-CN" altLang="en-US" sz="2600" dirty="0">
                <a:solidFill>
                  <a:schemeClr val="bg1"/>
                </a:solidFill>
                <a:latin typeface="Times New Roman" panose="02020603050405020304" pitchFamily="18" charset="0"/>
                <a:cs typeface="Times New Roman" panose="02020603050405020304" pitchFamily="18" charset="0"/>
              </a:rPr>
              <a:t>。</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25" name="对话气泡: 矩形 24"/>
          <p:cNvSpPr/>
          <p:nvPr/>
        </p:nvSpPr>
        <p:spPr>
          <a:xfrm>
            <a:off x="5888728" y="5517625"/>
            <a:ext cx="4752514" cy="794473"/>
          </a:xfrm>
          <a:prstGeom prst="wedgeRectCallout">
            <a:avLst>
              <a:gd name="adj1" fmla="val 3821"/>
              <a:gd name="adj2" fmla="val -9047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600" dirty="0">
                <a:solidFill>
                  <a:schemeClr val="bg1"/>
                </a:solidFill>
                <a:latin typeface="Times New Roman" panose="02020603050405020304" pitchFamily="18" charset="0"/>
                <a:cs typeface="Times New Roman" panose="02020603050405020304" pitchFamily="18" charset="0"/>
              </a:rPr>
              <a:t>    </a:t>
            </a:r>
            <a:r>
              <a:rPr lang="zh-CN" altLang="en-US" sz="2400" dirty="0">
                <a:solidFill>
                  <a:schemeClr val="bg1"/>
                </a:solidFill>
                <a:latin typeface="Times New Roman" panose="02020603050405020304" pitchFamily="18" charset="0"/>
                <a:cs typeface="Times New Roman" panose="02020603050405020304" pitchFamily="18" charset="0"/>
              </a:rPr>
              <a:t>你知道“新闻报道”类语篇有哪些组成部分吗？</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201218"/>
    </mc:Choice>
    <mc:Fallback>
      <p:transition spd="slow" advTm="2012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7" end="1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2801" y="457550"/>
            <a:ext cx="5593199" cy="52322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2.</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“新闻报道”类语篇的组成部分</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 </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2" name="对话气泡: 矩形 1"/>
          <p:cNvSpPr/>
          <p:nvPr/>
        </p:nvSpPr>
        <p:spPr>
          <a:xfrm>
            <a:off x="8402935" y="333374"/>
            <a:ext cx="1645682" cy="647396"/>
          </a:xfrm>
          <a:prstGeom prst="wedgeRectCallout">
            <a:avLst>
              <a:gd name="adj1" fmla="val -68248"/>
              <a:gd name="adj2" fmla="val 111169"/>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标题 </a:t>
            </a:r>
            <a:endParaRPr lang="en-US" altLang="zh-CN" sz="2400" b="1" dirty="0">
              <a:solidFill>
                <a:srgbClr val="FF0000"/>
              </a:solidFill>
            </a:endParaRPr>
          </a:p>
          <a:p>
            <a:pPr algn="ctr"/>
            <a:r>
              <a:rPr lang="en-US" altLang="zh-CN" sz="2400" b="1" dirty="0">
                <a:solidFill>
                  <a:schemeClr val="bg1"/>
                </a:solidFill>
                <a:latin typeface="Times New Roman" panose="02020603050405020304" pitchFamily="18" charset="0"/>
                <a:cs typeface="Times New Roman" panose="02020603050405020304" pitchFamily="18" charset="0"/>
              </a:rPr>
              <a:t>(headline)</a:t>
            </a:r>
            <a:endParaRPr lang="en-US" altLang="zh-CN" sz="2400" b="1" dirty="0">
              <a:solidFill>
                <a:schemeClr val="bg1"/>
              </a:solidFill>
            </a:endParaRPr>
          </a:p>
        </p:txBody>
      </p:sp>
      <p:pic>
        <p:nvPicPr>
          <p:cNvPr id="3" name="图片 2"/>
          <p:cNvPicPr>
            <a:picLocks noChangeAspect="1"/>
          </p:cNvPicPr>
          <p:nvPr/>
        </p:nvPicPr>
        <p:blipFill>
          <a:blip r:embed="rId1"/>
          <a:stretch>
            <a:fillRect/>
          </a:stretch>
        </p:blipFill>
        <p:spPr>
          <a:xfrm>
            <a:off x="2039985" y="1329086"/>
            <a:ext cx="7489594" cy="4861509"/>
          </a:xfrm>
          <a:prstGeom prst="rect">
            <a:avLst/>
          </a:prstGeom>
        </p:spPr>
      </p:pic>
      <p:sp>
        <p:nvSpPr>
          <p:cNvPr id="20" name="对话气泡: 矩形 19"/>
          <p:cNvSpPr/>
          <p:nvPr/>
        </p:nvSpPr>
        <p:spPr>
          <a:xfrm>
            <a:off x="497003" y="1068562"/>
            <a:ext cx="1645682" cy="774499"/>
          </a:xfrm>
          <a:prstGeom prst="wedgeRectCallout">
            <a:avLst>
              <a:gd name="adj1" fmla="val 86364"/>
              <a:gd name="adj2" fmla="val 53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报到地点 </a:t>
            </a:r>
            <a:r>
              <a:rPr lang="en-US" altLang="zh-CN" sz="2400" b="1" dirty="0">
                <a:solidFill>
                  <a:schemeClr val="bg1"/>
                </a:solidFill>
                <a:latin typeface="Times New Roman" panose="02020603050405020304" pitchFamily="18" charset="0"/>
                <a:cs typeface="Times New Roman" panose="02020603050405020304" pitchFamily="18" charset="0"/>
              </a:rPr>
              <a:t>(place line)</a:t>
            </a:r>
            <a:endParaRPr lang="en-US" altLang="zh-CN" sz="2400" b="1" dirty="0">
              <a:solidFill>
                <a:schemeClr val="bg1"/>
              </a:solidFill>
            </a:endParaRPr>
          </a:p>
        </p:txBody>
      </p:sp>
      <p:sp>
        <p:nvSpPr>
          <p:cNvPr id="22" name="对话气泡: 矩形 21"/>
          <p:cNvSpPr/>
          <p:nvPr/>
        </p:nvSpPr>
        <p:spPr>
          <a:xfrm>
            <a:off x="9767333" y="1441872"/>
            <a:ext cx="1927664" cy="834189"/>
          </a:xfrm>
          <a:prstGeom prst="wedgeRectCallout">
            <a:avLst>
              <a:gd name="adj1" fmla="val -98189"/>
              <a:gd name="adj2" fmla="val -3706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导语</a:t>
            </a:r>
            <a:r>
              <a:rPr lang="en-US" altLang="zh-CN" sz="2400" b="1" dirty="0">
                <a:solidFill>
                  <a:schemeClr val="bg1"/>
                </a:solidFill>
                <a:latin typeface="Times New Roman" panose="02020603050405020304" pitchFamily="18" charset="0"/>
                <a:cs typeface="Times New Roman" panose="02020603050405020304" pitchFamily="18" charset="0"/>
              </a:rPr>
              <a:t>(lead)</a:t>
            </a:r>
            <a:endParaRPr lang="en-US" altLang="zh-CN" sz="2400" b="1" dirty="0">
              <a:solidFill>
                <a:schemeClr val="bg1"/>
              </a:solidFill>
              <a:latin typeface="Times New Roman" panose="02020603050405020304" pitchFamily="18" charset="0"/>
              <a:cs typeface="Times New Roman" panose="02020603050405020304" pitchFamily="18" charset="0"/>
            </a:endParaRPr>
          </a:p>
          <a:p>
            <a:pPr algn="ctr"/>
            <a:r>
              <a:rPr lang="zh-CN" altLang="en-US" sz="2400" b="1" u="sng" dirty="0">
                <a:solidFill>
                  <a:schemeClr val="bg1"/>
                </a:solidFill>
              </a:rPr>
              <a:t>内容梗概</a:t>
            </a:r>
            <a:endParaRPr lang="en-US" altLang="zh-CN" sz="2400" b="1" u="sng" dirty="0">
              <a:solidFill>
                <a:schemeClr val="bg1"/>
              </a:solidFill>
            </a:endParaRPr>
          </a:p>
        </p:txBody>
      </p:sp>
      <p:sp>
        <p:nvSpPr>
          <p:cNvPr id="27" name="对话气泡: 矩形 26"/>
          <p:cNvSpPr/>
          <p:nvPr/>
        </p:nvSpPr>
        <p:spPr>
          <a:xfrm>
            <a:off x="9640430" y="5125339"/>
            <a:ext cx="2189621" cy="838140"/>
          </a:xfrm>
          <a:prstGeom prst="wedgeRectCallout">
            <a:avLst>
              <a:gd name="adj1" fmla="val -80781"/>
              <a:gd name="adj2" fmla="val -1690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评论 </a:t>
            </a:r>
            <a:r>
              <a:rPr lang="en-US" altLang="zh-CN" sz="2400" b="1" dirty="0">
                <a:solidFill>
                  <a:schemeClr val="bg1"/>
                </a:solidFill>
                <a:latin typeface="Times New Roman" panose="02020603050405020304" pitchFamily="18" charset="0"/>
                <a:cs typeface="Times New Roman" panose="02020603050405020304" pitchFamily="18" charset="0"/>
              </a:rPr>
              <a:t>(quotes)</a:t>
            </a:r>
            <a:endParaRPr lang="en-US" altLang="zh-CN" sz="2400" b="1" dirty="0">
              <a:solidFill>
                <a:schemeClr val="bg1"/>
              </a:solidFill>
              <a:latin typeface="Times New Roman" panose="02020603050405020304" pitchFamily="18" charset="0"/>
              <a:cs typeface="Times New Roman" panose="02020603050405020304" pitchFamily="18" charset="0"/>
            </a:endParaRPr>
          </a:p>
          <a:p>
            <a:pPr algn="ctr"/>
            <a:r>
              <a:rPr lang="zh-CN" altLang="en-US" sz="2400" b="1" u="sng" dirty="0">
                <a:solidFill>
                  <a:schemeClr val="bg1"/>
                </a:solidFill>
                <a:latin typeface="Times New Roman" panose="02020603050405020304" pitchFamily="18" charset="0"/>
                <a:cs typeface="Times New Roman" panose="02020603050405020304" pitchFamily="18" charset="0"/>
              </a:rPr>
              <a:t>他人看法</a:t>
            </a:r>
            <a:endParaRPr lang="en-US" altLang="zh-CN" sz="2400" b="1" u="sng" dirty="0">
              <a:solidFill>
                <a:schemeClr val="bg1"/>
              </a:solidFill>
            </a:endParaRPr>
          </a:p>
        </p:txBody>
      </p:sp>
      <p:sp>
        <p:nvSpPr>
          <p:cNvPr id="25" name="对话气泡: 矩形 24"/>
          <p:cNvSpPr/>
          <p:nvPr/>
        </p:nvSpPr>
        <p:spPr>
          <a:xfrm>
            <a:off x="364388" y="3352846"/>
            <a:ext cx="1910911" cy="838140"/>
          </a:xfrm>
          <a:prstGeom prst="wedgeRectCallout">
            <a:avLst>
              <a:gd name="adj1" fmla="val 86364"/>
              <a:gd name="adj2" fmla="val 269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主体</a:t>
            </a:r>
            <a:r>
              <a:rPr lang="en-US" altLang="zh-CN" sz="2400" b="1" dirty="0">
                <a:solidFill>
                  <a:schemeClr val="bg1"/>
                </a:solidFill>
                <a:latin typeface="Times New Roman" panose="02020603050405020304" pitchFamily="18" charset="0"/>
                <a:cs typeface="Times New Roman" panose="02020603050405020304" pitchFamily="18" charset="0"/>
              </a:rPr>
              <a:t>(body)</a:t>
            </a:r>
            <a:endParaRPr lang="en-US" altLang="zh-CN" sz="2400" b="1" dirty="0">
              <a:solidFill>
                <a:schemeClr val="bg1"/>
              </a:solidFill>
              <a:latin typeface="Times New Roman" panose="02020603050405020304" pitchFamily="18" charset="0"/>
              <a:cs typeface="Times New Roman" panose="02020603050405020304" pitchFamily="18" charset="0"/>
            </a:endParaRPr>
          </a:p>
          <a:p>
            <a:pPr algn="ctr"/>
            <a:r>
              <a:rPr lang="zh-CN" altLang="en-US" sz="2400" b="1" u="sng" dirty="0">
                <a:solidFill>
                  <a:schemeClr val="bg1"/>
                </a:solidFill>
                <a:latin typeface="Times New Roman" panose="02020603050405020304" pitchFamily="18" charset="0"/>
                <a:cs typeface="Times New Roman" panose="02020603050405020304" pitchFamily="18" charset="0"/>
              </a:rPr>
              <a:t>具体细节</a:t>
            </a:r>
            <a:endParaRPr lang="en-US" altLang="zh-CN" sz="2400" b="1" u="sng" dirty="0">
              <a:solidFill>
                <a:schemeClr val="bg1"/>
              </a:solidFill>
            </a:endParaRPr>
          </a:p>
        </p:txBody>
      </p:sp>
      <p:pic>
        <p:nvPicPr>
          <p:cNvPr id="13" name="图片 12"/>
          <p:cNvPicPr/>
          <p:nvPr/>
        </p:nvPicPr>
        <p:blipFill>
          <a:blip r:embed="rId2"/>
          <a:stretch>
            <a:fillRect/>
          </a:stretch>
        </p:blipFill>
        <p:spPr>
          <a:xfrm>
            <a:off x="3441143" y="1154716"/>
            <a:ext cx="5444330" cy="5442178"/>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348626"/>
    </mc:Choice>
    <mc:Fallback>
      <p:transition spd="slow" advTm="3486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2" grpId="0" animBg="1"/>
      <p:bldP spid="27"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61948" y="437672"/>
            <a:ext cx="6585456" cy="523220"/>
          </a:xfrm>
          <a:prstGeom prst="rect">
            <a:avLst/>
          </a:prstGeom>
          <a:noFill/>
        </p:spPr>
        <p:txBody>
          <a:bodyPr wrap="none" lIns="91440" tIns="45720" rIns="91440" bIns="45720">
            <a:spAutoFit/>
          </a:bodyPr>
          <a:lstStyle/>
          <a:p>
            <a:pPr algn="ctr"/>
            <a:r>
              <a:rPr lang="en-US" altLang="zh-CN" sz="2800" b="1" dirty="0">
                <a:ln w="0"/>
                <a:solidFill>
                  <a:schemeClr val="bg1"/>
                </a:solidFill>
                <a:latin typeface="Times New Roman" panose="02020603050405020304" pitchFamily="18" charset="0"/>
                <a:ea typeface="+mj-ea"/>
                <a:cs typeface="Times New Roman" panose="02020603050405020304" pitchFamily="18" charset="0"/>
              </a:rPr>
              <a:t>3</a:t>
            </a: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“新闻报道”类语篇主旨大意题考查点</a:t>
            </a:r>
            <a:endPar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endParaRPr>
          </a:p>
        </p:txBody>
      </p:sp>
      <p:pic>
        <p:nvPicPr>
          <p:cNvPr id="10" name="图片 9"/>
          <p:cNvPicPr>
            <a:picLocks noChangeAspect="1"/>
          </p:cNvPicPr>
          <p:nvPr/>
        </p:nvPicPr>
        <p:blipFill rotWithShape="1">
          <a:blip r:embed="rId1"/>
          <a:srcRect b="36927"/>
          <a:stretch>
            <a:fillRect/>
          </a:stretch>
        </p:blipFill>
        <p:spPr>
          <a:xfrm>
            <a:off x="1189985" y="1525385"/>
            <a:ext cx="1115893" cy="2733260"/>
          </a:xfrm>
          <a:prstGeom prst="rect">
            <a:avLst/>
          </a:prstGeom>
        </p:spPr>
      </p:pic>
      <p:sp>
        <p:nvSpPr>
          <p:cNvPr id="11" name="文本框 10"/>
          <p:cNvSpPr txBox="1"/>
          <p:nvPr/>
        </p:nvSpPr>
        <p:spPr>
          <a:xfrm>
            <a:off x="2212648" y="1951780"/>
            <a:ext cx="9303026" cy="2802370"/>
          </a:xfrm>
          <a:prstGeom prst="rect">
            <a:avLst/>
          </a:prstGeom>
          <a:noFill/>
        </p:spPr>
        <p:txBody>
          <a:bodyPr wrap="square" rtlCol="0">
            <a:spAutoFit/>
          </a:bodyPr>
          <a:lstStyle/>
          <a:p>
            <a:pPr>
              <a:lnSpc>
                <a:spcPct val="114000"/>
              </a:lnSpc>
            </a:pPr>
            <a:r>
              <a:rPr lang="en-US" altLang="zh-CN" sz="3000" b="1" dirty="0">
                <a:solidFill>
                  <a:schemeClr val="bg1"/>
                </a:solidFill>
                <a:latin typeface="Times New Roman" panose="02020603050405020304" pitchFamily="18" charset="0"/>
                <a:cs typeface="Times New Roman" panose="02020603050405020304" pitchFamily="18" charset="0"/>
              </a:rPr>
              <a:t>1. </a:t>
            </a:r>
            <a:r>
              <a:rPr lang="zh-CN" altLang="en-US" sz="3000" b="1" dirty="0">
                <a:solidFill>
                  <a:schemeClr val="bg1"/>
                </a:solidFill>
                <a:latin typeface="Times New Roman" panose="02020603050405020304" pitchFamily="18" charset="0"/>
                <a:cs typeface="Times New Roman" panose="02020603050405020304" pitchFamily="18" charset="0"/>
              </a:rPr>
              <a:t>写作目的</a:t>
            </a:r>
            <a:endParaRPr lang="en-US" altLang="zh-CN" sz="3000" b="1" dirty="0">
              <a:solidFill>
                <a:schemeClr val="bg1"/>
              </a:solidFill>
              <a:latin typeface="Times New Roman" panose="02020603050405020304" pitchFamily="18" charset="0"/>
              <a:cs typeface="Times New Roman" panose="02020603050405020304" pitchFamily="18" charset="0"/>
            </a:endParaRPr>
          </a:p>
          <a:p>
            <a:pPr marL="514350" indent="-514350">
              <a:lnSpc>
                <a:spcPct val="114000"/>
              </a:lnSpc>
              <a:buAutoNum type="arabicPeriod"/>
            </a:pPr>
            <a:endParaRPr lang="en-US" altLang="zh-CN" sz="3000" b="1" dirty="0">
              <a:solidFill>
                <a:schemeClr val="bg1"/>
              </a:solidFill>
              <a:latin typeface="Times New Roman" panose="02020603050405020304" pitchFamily="18" charset="0"/>
              <a:cs typeface="Times New Roman" panose="02020603050405020304" pitchFamily="18" charset="0"/>
            </a:endParaRPr>
          </a:p>
          <a:p>
            <a:pPr marL="514350" indent="-514350">
              <a:lnSpc>
                <a:spcPct val="114000"/>
              </a:lnSpc>
              <a:buAutoNum type="arabicPeriod"/>
            </a:pP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14000"/>
              </a:lnSpc>
            </a:pPr>
            <a:r>
              <a:rPr lang="en-US" altLang="zh-CN" sz="3000" b="1" dirty="0">
                <a:solidFill>
                  <a:schemeClr val="bg1"/>
                </a:solidFill>
                <a:latin typeface="Times New Roman" panose="02020603050405020304" pitchFamily="18" charset="0"/>
                <a:cs typeface="Times New Roman" panose="02020603050405020304" pitchFamily="18" charset="0"/>
              </a:rPr>
              <a:t>2. </a:t>
            </a:r>
            <a:r>
              <a:rPr lang="zh-CN" altLang="en-US" sz="3000" b="1" dirty="0">
                <a:solidFill>
                  <a:schemeClr val="bg1"/>
                </a:solidFill>
                <a:latin typeface="Times New Roman" panose="02020603050405020304" pitchFamily="18" charset="0"/>
                <a:cs typeface="Times New Roman" panose="02020603050405020304" pitchFamily="18" charset="0"/>
              </a:rPr>
              <a:t>文章标题</a:t>
            </a:r>
            <a:endParaRPr lang="en-US" altLang="zh-CN" sz="3000" b="1"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altLang="zh-CN" sz="3000" b="1" dirty="0">
                <a:solidFill>
                  <a:schemeClr val="bg1"/>
                </a:solidFill>
                <a:latin typeface="Times New Roman" panose="02020603050405020304" pitchFamily="18" charset="0"/>
                <a:cs typeface="Times New Roman" panose="02020603050405020304" pitchFamily="18" charset="0"/>
              </a:rPr>
              <a:t>3. </a:t>
            </a:r>
            <a:r>
              <a:rPr lang="zh-CN" altLang="en-US" sz="3000" b="1" dirty="0">
                <a:solidFill>
                  <a:schemeClr val="bg1"/>
                </a:solidFill>
                <a:latin typeface="Times New Roman" panose="02020603050405020304" pitchFamily="18" charset="0"/>
                <a:cs typeface="Times New Roman" panose="02020603050405020304" pitchFamily="18" charset="0"/>
              </a:rPr>
              <a:t>文章大意</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4524676" y="3522773"/>
            <a:ext cx="6915326" cy="538609"/>
          </a:xfrm>
          <a:prstGeom prst="rect">
            <a:avLst/>
          </a:prstGeom>
          <a:noFill/>
          <a:ln w="19050">
            <a:solidFill>
              <a:schemeClr val="accent5">
                <a:lumMod val="40000"/>
                <a:lumOff val="60000"/>
              </a:schemeClr>
            </a:solidFill>
          </a:ln>
        </p:spPr>
        <p:txBody>
          <a:bodyPr wrap="square" rtlCol="0">
            <a:spAutoFit/>
          </a:bodyPr>
          <a:lstStyle/>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What can be a suitable title for the text? </a:t>
            </a:r>
            <a:endPar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6" name="文本框 15"/>
          <p:cNvSpPr txBox="1"/>
          <p:nvPr/>
        </p:nvSpPr>
        <p:spPr>
          <a:xfrm>
            <a:off x="4424620" y="2026630"/>
            <a:ext cx="7015382" cy="538609"/>
          </a:xfrm>
          <a:prstGeom prst="rect">
            <a:avLst/>
          </a:prstGeom>
          <a:noFill/>
          <a:ln w="19050">
            <a:solidFill>
              <a:schemeClr val="accent5">
                <a:lumMod val="40000"/>
                <a:lumOff val="60000"/>
              </a:schemeClr>
            </a:solidFill>
          </a:ln>
        </p:spPr>
        <p:txBody>
          <a:bodyPr wrap="square" rtlCol="0">
            <a:spAutoFit/>
          </a:bodyPr>
          <a:lstStyle/>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What’s the </a:t>
            </a:r>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main purpose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of the passage?</a:t>
            </a:r>
            <a:endPar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7" name="文本框 16"/>
          <p:cNvSpPr txBox="1"/>
          <p:nvPr/>
        </p:nvSpPr>
        <p:spPr>
          <a:xfrm>
            <a:off x="4524676" y="4196585"/>
            <a:ext cx="6915326" cy="538609"/>
          </a:xfrm>
          <a:prstGeom prst="rect">
            <a:avLst/>
          </a:prstGeom>
          <a:noFill/>
          <a:ln w="19050">
            <a:solidFill>
              <a:schemeClr val="accent5">
                <a:lumMod val="40000"/>
                <a:lumOff val="60000"/>
              </a:schemeClr>
            </a:solidFill>
          </a:ln>
        </p:spPr>
        <p:txBody>
          <a:bodyPr wrap="square" rtlCol="0">
            <a:spAutoFit/>
          </a:bodyPr>
          <a:lstStyle/>
          <a:p>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What’s the text </a:t>
            </a:r>
            <a:r>
              <a:rPr lang="en-US" altLang="zh-CN" sz="29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mainly about</a:t>
            </a:r>
            <a:r>
              <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endParaRPr lang="en-US" altLang="zh-CN" sz="29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8" name="对话气泡: 矩形 17"/>
          <p:cNvSpPr/>
          <p:nvPr/>
        </p:nvSpPr>
        <p:spPr>
          <a:xfrm>
            <a:off x="7163298" y="556591"/>
            <a:ext cx="2586989" cy="1181992"/>
          </a:xfrm>
          <a:prstGeom prst="wedgeRectCallout">
            <a:avLst>
              <a:gd name="adj1" fmla="val -41126"/>
              <a:gd name="adj2" fmla="val 858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ts val="3060"/>
              </a:lnSpc>
              <a:buAutoNum type="arabicPeriod"/>
            </a:pPr>
            <a:r>
              <a:rPr lang="en-US" altLang="zh-CN" sz="2800" b="1" dirty="0">
                <a:solidFill>
                  <a:schemeClr val="bg1"/>
                </a:solidFill>
                <a:latin typeface="Times New Roman" panose="02020603050405020304" pitchFamily="18" charset="0"/>
                <a:cs typeface="Times New Roman" panose="02020603050405020304" pitchFamily="18" charset="0"/>
              </a:rPr>
              <a:t>to </a:t>
            </a:r>
            <a:r>
              <a:rPr lang="en-US" altLang="zh-CN" sz="2800" b="1" dirty="0">
                <a:solidFill>
                  <a:srgbClr val="C00000"/>
                </a:solidFill>
                <a:latin typeface="Times New Roman" panose="02020603050405020304" pitchFamily="18" charset="0"/>
                <a:cs typeface="Times New Roman" panose="02020603050405020304" pitchFamily="18" charset="0"/>
              </a:rPr>
              <a:t>inform</a:t>
            </a:r>
            <a:endParaRPr lang="en-US" altLang="zh-CN" sz="2800" b="1" dirty="0">
              <a:solidFill>
                <a:srgbClr val="C00000"/>
              </a:solidFill>
              <a:latin typeface="Times New Roman" panose="02020603050405020304" pitchFamily="18" charset="0"/>
              <a:cs typeface="Times New Roman" panose="02020603050405020304" pitchFamily="18" charset="0"/>
            </a:endParaRPr>
          </a:p>
          <a:p>
            <a:pPr marL="514350" indent="-514350">
              <a:lnSpc>
                <a:spcPts val="3060"/>
              </a:lnSpc>
              <a:buAutoNum type="arabicPeriod"/>
            </a:pPr>
            <a:r>
              <a:rPr lang="en-US" altLang="zh-CN" sz="2800" b="1" dirty="0">
                <a:solidFill>
                  <a:schemeClr val="bg1"/>
                </a:solidFill>
                <a:latin typeface="Times New Roman" panose="02020603050405020304" pitchFamily="18" charset="0"/>
                <a:cs typeface="Times New Roman" panose="02020603050405020304" pitchFamily="18" charset="0"/>
              </a:rPr>
              <a:t>to </a:t>
            </a:r>
            <a:r>
              <a:rPr lang="en-US" altLang="zh-CN" sz="2800" b="1" dirty="0">
                <a:solidFill>
                  <a:srgbClr val="C00000"/>
                </a:solidFill>
                <a:latin typeface="Times New Roman" panose="02020603050405020304" pitchFamily="18" charset="0"/>
                <a:cs typeface="Times New Roman" panose="02020603050405020304" pitchFamily="18" charset="0"/>
              </a:rPr>
              <a:t>persuade</a:t>
            </a:r>
            <a:endParaRPr lang="en-US" altLang="zh-CN" sz="2800" b="1" dirty="0">
              <a:solidFill>
                <a:srgbClr val="C00000"/>
              </a:solidFill>
              <a:latin typeface="Times New Roman" panose="02020603050405020304" pitchFamily="18" charset="0"/>
              <a:cs typeface="Times New Roman" panose="02020603050405020304" pitchFamily="18" charset="0"/>
            </a:endParaRPr>
          </a:p>
          <a:p>
            <a:pPr marL="514350" indent="-514350">
              <a:lnSpc>
                <a:spcPts val="3060"/>
              </a:lnSpc>
              <a:buAutoNum type="arabicPeriod"/>
            </a:pPr>
            <a:r>
              <a:rPr lang="en-US" altLang="zh-CN" sz="2800" b="1" dirty="0">
                <a:solidFill>
                  <a:schemeClr val="bg1"/>
                </a:solidFill>
                <a:latin typeface="Times New Roman" panose="02020603050405020304" pitchFamily="18" charset="0"/>
                <a:cs typeface="Times New Roman" panose="02020603050405020304" pitchFamily="18" charset="0"/>
              </a:rPr>
              <a:t>to entertain</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5" name="对话气泡: 矩形 14"/>
          <p:cNvSpPr/>
          <p:nvPr/>
        </p:nvSpPr>
        <p:spPr>
          <a:xfrm>
            <a:off x="4165498" y="4889353"/>
            <a:ext cx="5048076" cy="1277205"/>
          </a:xfrm>
          <a:prstGeom prst="wedgeRectCallout">
            <a:avLst>
              <a:gd name="adj1" fmla="val -63644"/>
              <a:gd name="adj2" fmla="val -517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dirty="0">
                <a:solidFill>
                  <a:schemeClr val="bg1"/>
                </a:solidFill>
                <a:latin typeface="Times New Roman" panose="02020603050405020304" pitchFamily="18" charset="0"/>
                <a:cs typeface="Times New Roman" panose="02020603050405020304" pitchFamily="18" charset="0"/>
              </a:rPr>
              <a:t>    </a:t>
            </a:r>
            <a:r>
              <a:rPr lang="zh-CN" altLang="en-US" sz="2600" b="1" dirty="0">
                <a:solidFill>
                  <a:schemeClr val="bg1"/>
                </a:solidFill>
                <a:latin typeface="Times New Roman" panose="02020603050405020304" pitchFamily="18" charset="0"/>
                <a:cs typeface="Times New Roman" panose="02020603050405020304" pitchFamily="18" charset="0"/>
              </a:rPr>
              <a:t>新闻报道</a:t>
            </a:r>
            <a:r>
              <a:rPr lang="en-US" altLang="zh-CN" sz="2600" b="1" dirty="0">
                <a:solidFill>
                  <a:schemeClr val="bg1"/>
                </a:solidFill>
                <a:latin typeface="Times New Roman" panose="02020603050405020304" pitchFamily="18" charset="0"/>
                <a:cs typeface="Times New Roman" panose="02020603050405020304" pitchFamily="18" charset="0"/>
              </a:rPr>
              <a:t>4</a:t>
            </a:r>
            <a:r>
              <a:rPr lang="zh-CN" altLang="en-US" sz="2600" b="1" dirty="0">
                <a:solidFill>
                  <a:schemeClr val="bg1"/>
                </a:solidFill>
                <a:latin typeface="Times New Roman" panose="02020603050405020304" pitchFamily="18" charset="0"/>
                <a:cs typeface="Times New Roman" panose="02020603050405020304" pitchFamily="18" charset="0"/>
              </a:rPr>
              <a:t>个组成部分（标题除外）中哪部分和这两类题型最为相关？</a:t>
            </a:r>
            <a:endParaRPr lang="zh-CN" altLang="en-US" sz="2600" b="1" dirty="0">
              <a:solidFill>
                <a:schemeClr val="bg1"/>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63628"/>
    </mc:Choice>
    <mc:Fallback>
      <p:transition spd="slow" advTm="636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71730" y="911197"/>
            <a:ext cx="10836440" cy="3416320"/>
          </a:xfrm>
          <a:prstGeom prst="rect">
            <a:avLst/>
          </a:prstGeom>
          <a:solidFill>
            <a:schemeClr val="accent3">
              <a:lumMod val="20000"/>
              <a:lumOff val="80000"/>
            </a:schemeClr>
          </a:solid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London—Hundreds of devoted customers and regular visitors helped October Books of Southampton in England move books along the street last Sunday. The shop had been struggling to afford the rising rent prices of the building that they had occupied since 1977 and decided to move to…</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But how would they be able to move their books to the new location without having to pay for expensive… </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They expected maybe a few dozen people to show up, but to their…</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“It was really sort of surprising and positive, and just a really moving experience to see people joining in because they wanted to help…</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sp>
        <p:nvSpPr>
          <p:cNvPr id="17" name="矩形 16"/>
          <p:cNvSpPr/>
          <p:nvPr/>
        </p:nvSpPr>
        <p:spPr>
          <a:xfrm>
            <a:off x="738395" y="4446783"/>
            <a:ext cx="10715210" cy="19728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500" dirty="0">
                <a:solidFill>
                  <a:schemeClr val="bg1"/>
                </a:solidFill>
                <a:latin typeface="Times New Roman" panose="02020603050405020304" pitchFamily="18" charset="0"/>
                <a:cs typeface="Times New Roman" panose="02020603050405020304" pitchFamily="18" charset="0"/>
              </a:rPr>
              <a:t>23. What can be a suitable title for the text? </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A. Human Chain of People Help Move a Bookstore</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B. Booklovers Gather for Moving Books in England</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C. Bookstore Gets Crowdfunding for Future Survival</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D. People Feeling Positive by Helping out a Bookstore</a:t>
            </a:r>
            <a:endParaRPr lang="en-US" altLang="zh-CN" sz="2500" dirty="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771730" y="917693"/>
            <a:ext cx="10836440" cy="3416320"/>
          </a:xfrm>
          <a:prstGeom prst="rect">
            <a:avLst/>
          </a:prstGeom>
          <a:no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London—</a:t>
            </a:r>
            <a:r>
              <a:rPr lang="en-US" altLang="zh-CN" sz="2400" dirty="0">
                <a:solidFill>
                  <a:srgbClr val="C00000"/>
                </a:solidFill>
                <a:latin typeface="Times New Roman" panose="02020603050405020304" pitchFamily="18" charset="0"/>
                <a:cs typeface="Times New Roman" panose="02020603050405020304" pitchFamily="18" charset="0"/>
              </a:rPr>
              <a:t>Hundreds of devoted customers and regular visitors helped October Books of Southampton in England move books along the street last Sunday. </a:t>
            </a:r>
            <a:r>
              <a:rPr lang="en-US" altLang="zh-CN" sz="2400" dirty="0">
                <a:solidFill>
                  <a:schemeClr val="bg1"/>
                </a:solidFill>
                <a:latin typeface="Times New Roman" panose="02020603050405020304" pitchFamily="18" charset="0"/>
                <a:cs typeface="Times New Roman" panose="02020603050405020304" pitchFamily="18" charset="0"/>
              </a:rPr>
              <a:t>The shop had been struggling to afford the rising rent prices of the building that they had occupied since 1977 and decided to move to…</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But how would they be able to move their books to the new location without having to pay for expensive… </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They expected maybe a few dozen people to show up, but to their…</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“It was really sort of surprising and positive, and just a really moving experience to see people joining in because they wanted to help…</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sp>
        <p:nvSpPr>
          <p:cNvPr id="10" name="矩形 9"/>
          <p:cNvSpPr/>
          <p:nvPr/>
        </p:nvSpPr>
        <p:spPr>
          <a:xfrm>
            <a:off x="445759" y="364782"/>
            <a:ext cx="5503430" cy="523220"/>
          </a:xfrm>
          <a:prstGeom prst="rect">
            <a:avLst/>
          </a:prstGeom>
          <a:noFill/>
        </p:spPr>
        <p:txBody>
          <a:bodyPr wrap="none" lIns="91440" tIns="45720" rIns="91440" bIns="45720">
            <a:spAutoFit/>
          </a:bodyPr>
          <a:lstStyle/>
          <a:p>
            <a:pPr algn="ctr"/>
            <a:r>
              <a:rPr lang="en-US" altLang="zh-CN" sz="2800" b="1" cap="none" spc="0" dirty="0">
                <a:ln w="0"/>
                <a:solidFill>
                  <a:schemeClr val="bg1"/>
                </a:solidFill>
                <a:latin typeface="Times New Roman" panose="02020603050405020304" pitchFamily="18" charset="0"/>
                <a:ea typeface="+mj-ea"/>
                <a:cs typeface="Times New Roman" panose="02020603050405020304" pitchFamily="18" charset="0"/>
              </a:rPr>
              <a:t>4.</a:t>
            </a:r>
            <a:r>
              <a:rPr lang="zh-CN" altLang="en-US" sz="2800" b="1" cap="none" spc="0" dirty="0">
                <a:ln w="0"/>
                <a:solidFill>
                  <a:schemeClr val="bg1"/>
                </a:solidFill>
                <a:latin typeface="Times New Roman" panose="02020603050405020304" pitchFamily="18" charset="0"/>
                <a:ea typeface="+mj-ea"/>
                <a:cs typeface="Times New Roman" panose="02020603050405020304" pitchFamily="18" charset="0"/>
              </a:rPr>
              <a:t>“新闻报道”类语篇</a:t>
            </a:r>
            <a:r>
              <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rPr>
              <a:t>标题选择题</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1" name="圆角矩形 16"/>
          <p:cNvSpPr/>
          <p:nvPr/>
        </p:nvSpPr>
        <p:spPr>
          <a:xfrm>
            <a:off x="5126463" y="934492"/>
            <a:ext cx="3798876"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6"/>
          <p:cNvSpPr/>
          <p:nvPr/>
        </p:nvSpPr>
        <p:spPr>
          <a:xfrm>
            <a:off x="5126463" y="1336447"/>
            <a:ext cx="1552633"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flipH="1">
            <a:off x="2753139" y="1357105"/>
            <a:ext cx="4393097" cy="3513089"/>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411357" y="4870194"/>
            <a:ext cx="3230217"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231298" y="4883466"/>
            <a:ext cx="2511286"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a:stCxn id="12" idx="2"/>
          </p:cNvCxnSpPr>
          <p:nvPr/>
        </p:nvCxnSpPr>
        <p:spPr>
          <a:xfrm>
            <a:off x="5902780" y="1738402"/>
            <a:ext cx="776316" cy="3145064"/>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星形: 五角 19"/>
          <p:cNvSpPr/>
          <p:nvPr/>
        </p:nvSpPr>
        <p:spPr>
          <a:xfrm>
            <a:off x="934279" y="4834623"/>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332308" y="4829802"/>
            <a:ext cx="3042821" cy="1200329"/>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en-US" altLang="zh-CN" sz="2400" b="1" dirty="0"/>
              <a:t>1. </a:t>
            </a:r>
            <a:r>
              <a:rPr lang="zh-CN" altLang="en-US" sz="2400" b="1" dirty="0"/>
              <a:t>找到“导语”</a:t>
            </a:r>
            <a:endParaRPr lang="en-US" altLang="zh-CN" sz="2400" b="1" dirty="0"/>
          </a:p>
          <a:p>
            <a:r>
              <a:rPr lang="en-US" altLang="zh-CN" sz="2400" b="1" dirty="0"/>
              <a:t>    2. </a:t>
            </a:r>
            <a:r>
              <a:rPr lang="zh-CN" altLang="en-US" sz="2400" b="1" dirty="0"/>
              <a:t>定位“关键词”</a:t>
            </a:r>
            <a:endParaRPr lang="en-US" altLang="zh-CN" sz="2400" b="1" dirty="0"/>
          </a:p>
          <a:p>
            <a:r>
              <a:rPr lang="en-US" altLang="zh-CN" sz="2400" b="1" dirty="0"/>
              <a:t>    3. </a:t>
            </a:r>
            <a:r>
              <a:rPr lang="zh-CN" altLang="en-US" sz="2400" b="1" dirty="0"/>
              <a:t>对应选项</a:t>
            </a:r>
            <a:endParaRPr lang="zh-CN" altLang="en-US" sz="2400" b="1"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42497"/>
    </mc:Choice>
    <mc:Fallback>
      <p:transition spd="slow" advTm="2424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ldLvl="0" animBg="1"/>
      <p:bldP spid="12" grpId="0" bldLvl="0" animBg="1"/>
      <p:bldP spid="15" grpId="0" animBg="1"/>
      <p:bldP spid="18" grpId="0" animBg="1"/>
      <p:bldP spid="20" grpId="0" animBg="1"/>
      <p:bldP spid="2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71730" y="911197"/>
            <a:ext cx="10836440" cy="3416320"/>
          </a:xfrm>
          <a:prstGeom prst="rect">
            <a:avLst/>
          </a:prstGeom>
          <a:solidFill>
            <a:schemeClr val="accent3">
              <a:lumMod val="20000"/>
              <a:lumOff val="80000"/>
            </a:schemeClr>
          </a:solid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Recently on the island of </a:t>
            </a:r>
            <a:r>
              <a:rPr lang="en-US" altLang="zh-CN" sz="2400" dirty="0" err="1">
                <a:solidFill>
                  <a:schemeClr val="bg1"/>
                </a:solidFill>
                <a:latin typeface="Times New Roman" panose="02020603050405020304" pitchFamily="18" charset="0"/>
                <a:cs typeface="Times New Roman" panose="02020603050405020304" pitchFamily="18" charset="0"/>
              </a:rPr>
              <a:t>Siberut</a:t>
            </a:r>
            <a:r>
              <a:rPr lang="en-US" altLang="zh-CN" sz="2400" dirty="0">
                <a:solidFill>
                  <a:schemeClr val="bg1"/>
                </a:solidFill>
                <a:latin typeface="Times New Roman" panose="02020603050405020304" pitchFamily="18" charset="0"/>
                <a:cs typeface="Times New Roman" panose="02020603050405020304" pitchFamily="18" charset="0"/>
              </a:rPr>
              <a:t> in Indonesia’s, some electricity-starved villages are developing their own energy by relying on a material that has been part of their lives for thousands of years: bamboo.</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According to Jaya </a:t>
            </a:r>
            <a:r>
              <a:rPr lang="en-US" altLang="zh-CN" sz="2400" dirty="0" err="1">
                <a:solidFill>
                  <a:schemeClr val="bg1"/>
                </a:solidFill>
                <a:latin typeface="Times New Roman" panose="02020603050405020304" pitchFamily="18" charset="0"/>
                <a:cs typeface="Times New Roman" panose="02020603050405020304" pitchFamily="18" charset="0"/>
              </a:rPr>
              <a:t>Wahono</a:t>
            </a:r>
            <a:r>
              <a:rPr lang="en-US" altLang="zh-CN" sz="2400" dirty="0">
                <a:solidFill>
                  <a:schemeClr val="bg1"/>
                </a:solidFill>
                <a:latin typeface="Times New Roman" panose="02020603050405020304" pitchFamily="18" charset="0"/>
                <a:cs typeface="Times New Roman" panose="02020603050405020304" pitchFamily="18" charset="0"/>
              </a:rPr>
              <a:t>, CEO of Clean Power Indonesia (CPI), there are around 50,000 villages that don’t have reliable access to electricity…</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Requiring little care every season, bamboo can actually become more productive while preventing soil erosion…</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While nations around the world plan how to equip their infrastructure for the changing climate, Indonesia might have found their path into the …</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sp>
        <p:nvSpPr>
          <p:cNvPr id="17" name="矩形 16"/>
          <p:cNvSpPr/>
          <p:nvPr/>
        </p:nvSpPr>
        <p:spPr>
          <a:xfrm>
            <a:off x="738395" y="4446783"/>
            <a:ext cx="10715210" cy="19728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500" dirty="0">
                <a:solidFill>
                  <a:schemeClr val="bg1"/>
                </a:solidFill>
                <a:latin typeface="Times New Roman" panose="02020603050405020304" pitchFamily="18" charset="0"/>
                <a:cs typeface="Times New Roman" panose="02020603050405020304" pitchFamily="18" charset="0"/>
              </a:rPr>
              <a:t>1. What can be a suitable title for the text? </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A. Bamboo: A Kind of New Energy for Indonesia.</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B. Lack of Electricity Prevents Villages from Developing. </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C. Why are Bamboos Important in Easing Climate Change? </a:t>
            </a:r>
            <a:endParaRPr lang="en-US" altLang="zh-CN" sz="2500" dirty="0">
              <a:solidFill>
                <a:schemeClr val="bg1"/>
              </a:solidFill>
              <a:latin typeface="Times New Roman" panose="02020603050405020304" pitchFamily="18" charset="0"/>
              <a:cs typeface="Times New Roman" panose="02020603050405020304" pitchFamily="18" charset="0"/>
            </a:endParaRPr>
          </a:p>
          <a:p>
            <a:r>
              <a:rPr lang="en-US" altLang="zh-CN" sz="2500" dirty="0">
                <a:solidFill>
                  <a:schemeClr val="bg1"/>
                </a:solidFill>
                <a:latin typeface="Times New Roman" panose="02020603050405020304" pitchFamily="18" charset="0"/>
                <a:cs typeface="Times New Roman" panose="02020603050405020304" pitchFamily="18" charset="0"/>
              </a:rPr>
              <a:t>    D. Indonesia Looks to its Past to Solve Modern Energy Troubles.</a:t>
            </a:r>
            <a:endParaRPr lang="en-US" altLang="zh-CN" sz="2500" dirty="0">
              <a:solidFill>
                <a:schemeClr val="bg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775045" y="904573"/>
            <a:ext cx="10836440" cy="3416320"/>
          </a:xfrm>
          <a:prstGeom prst="rect">
            <a:avLst/>
          </a:prstGeom>
          <a:noFill/>
        </p:spPr>
        <p:txBody>
          <a:bodyPr wrap="square" rtlCol="0" anchor="t">
            <a:spAutoFit/>
          </a:bodyPr>
          <a:lstStyle/>
          <a:p>
            <a:r>
              <a:rPr lang="en-US" altLang="zh-CN" sz="2400" dirty="0">
                <a:solidFill>
                  <a:schemeClr val="bg1"/>
                </a:solidFill>
                <a:latin typeface="Times New Roman" panose="02020603050405020304" pitchFamily="18" charset="0"/>
                <a:cs typeface="Times New Roman" panose="02020603050405020304" pitchFamily="18" charset="0"/>
              </a:rPr>
              <a:t>      </a:t>
            </a:r>
            <a:r>
              <a:rPr lang="en-US" altLang="zh-CN" sz="2400" dirty="0">
                <a:solidFill>
                  <a:srgbClr val="C00000"/>
                </a:solidFill>
                <a:latin typeface="Times New Roman" panose="02020603050405020304" pitchFamily="18" charset="0"/>
                <a:cs typeface="Times New Roman" panose="02020603050405020304" pitchFamily="18" charset="0"/>
              </a:rPr>
              <a:t>Recently on the island of </a:t>
            </a:r>
            <a:r>
              <a:rPr lang="en-US" altLang="zh-CN" sz="2400" dirty="0" err="1">
                <a:solidFill>
                  <a:srgbClr val="C00000"/>
                </a:solidFill>
                <a:latin typeface="Times New Roman" panose="02020603050405020304" pitchFamily="18" charset="0"/>
                <a:cs typeface="Times New Roman" panose="02020603050405020304" pitchFamily="18" charset="0"/>
              </a:rPr>
              <a:t>Siberut</a:t>
            </a:r>
            <a:r>
              <a:rPr lang="en-US" altLang="zh-CN" sz="2400" dirty="0">
                <a:solidFill>
                  <a:srgbClr val="C00000"/>
                </a:solidFill>
                <a:latin typeface="Times New Roman" panose="02020603050405020304" pitchFamily="18" charset="0"/>
                <a:cs typeface="Times New Roman" panose="02020603050405020304" pitchFamily="18" charset="0"/>
              </a:rPr>
              <a:t> in Indonesia’s, some electricity-starved villages are developing their own energy by relying on a material that has been part of their lives for thousands of years: bamboo.</a:t>
            </a:r>
            <a:endParaRPr lang="en-US" altLang="zh-CN" sz="2400" dirty="0">
              <a:solidFill>
                <a:srgbClr val="C00000"/>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According to Jaya </a:t>
            </a:r>
            <a:r>
              <a:rPr lang="en-US" altLang="zh-CN" sz="2400" dirty="0" err="1">
                <a:solidFill>
                  <a:schemeClr val="bg1"/>
                </a:solidFill>
                <a:latin typeface="Times New Roman" panose="02020603050405020304" pitchFamily="18" charset="0"/>
                <a:cs typeface="Times New Roman" panose="02020603050405020304" pitchFamily="18" charset="0"/>
              </a:rPr>
              <a:t>Wahono</a:t>
            </a:r>
            <a:r>
              <a:rPr lang="en-US" altLang="zh-CN" sz="2400" dirty="0">
                <a:solidFill>
                  <a:schemeClr val="bg1"/>
                </a:solidFill>
                <a:latin typeface="Times New Roman" panose="02020603050405020304" pitchFamily="18" charset="0"/>
                <a:cs typeface="Times New Roman" panose="02020603050405020304" pitchFamily="18" charset="0"/>
              </a:rPr>
              <a:t>, CEO of Clean Power Indonesia (CPI), there are around 50,000 villages that don’t have reliable access to electricity…</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Requiring little care every season, bamboo can actually become more productive while preventing soil erosion…</a:t>
            </a:r>
            <a:endParaRPr lang="en-US" altLang="zh-CN" sz="2400" dirty="0">
              <a:solidFill>
                <a:schemeClr val="bg1"/>
              </a:solidFill>
              <a:latin typeface="Times New Roman" panose="02020603050405020304" pitchFamily="18" charset="0"/>
              <a:cs typeface="Times New Roman" panose="02020603050405020304" pitchFamily="18" charset="0"/>
            </a:endParaRPr>
          </a:p>
          <a:p>
            <a:r>
              <a:rPr lang="en-US" altLang="zh-CN" sz="2400" dirty="0">
                <a:solidFill>
                  <a:schemeClr val="bg1"/>
                </a:solidFill>
                <a:latin typeface="Times New Roman" panose="02020603050405020304" pitchFamily="18" charset="0"/>
                <a:cs typeface="Times New Roman" panose="02020603050405020304" pitchFamily="18" charset="0"/>
              </a:rPr>
              <a:t>      While nations around the world plan how to equip their infrastructure for the changing climate, Indonesia might have found their path into the …</a:t>
            </a:r>
            <a:endParaRPr lang="en-US" altLang="zh-CN" sz="2400" dirty="0">
              <a:solidFill>
                <a:schemeClr val="bg1"/>
              </a:solidFill>
              <a:latin typeface="Times New Roman" panose="02020603050405020304" pitchFamily="18" charset="0"/>
              <a:cs typeface="Times New Roman" panose="02020603050405020304" pitchFamily="18" charset="0"/>
            </a:endParaRPr>
          </a:p>
        </p:txBody>
      </p:sp>
      <p:sp>
        <p:nvSpPr>
          <p:cNvPr id="10" name="矩形 9"/>
          <p:cNvSpPr/>
          <p:nvPr/>
        </p:nvSpPr>
        <p:spPr>
          <a:xfrm>
            <a:off x="341596" y="381481"/>
            <a:ext cx="1922322"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a:t>
            </a:r>
            <a:r>
              <a:rPr lang="en-US" altLang="zh-CN" sz="2800" b="1" dirty="0">
                <a:ln w="0"/>
                <a:solidFill>
                  <a:schemeClr val="bg1"/>
                </a:solidFill>
                <a:latin typeface="Times New Roman" panose="02020603050405020304" pitchFamily="18" charset="0"/>
                <a:ea typeface="+mj-ea"/>
                <a:cs typeface="Times New Roman" panose="02020603050405020304" pitchFamily="18" charset="0"/>
              </a:rPr>
              <a:t>Practice</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1" name="圆角矩形 16"/>
          <p:cNvSpPr/>
          <p:nvPr/>
        </p:nvSpPr>
        <p:spPr>
          <a:xfrm>
            <a:off x="5649818" y="948639"/>
            <a:ext cx="151629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6"/>
          <p:cNvSpPr/>
          <p:nvPr/>
        </p:nvSpPr>
        <p:spPr>
          <a:xfrm>
            <a:off x="1286290" y="1317349"/>
            <a:ext cx="3504371"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6"/>
          <p:cNvSpPr/>
          <p:nvPr/>
        </p:nvSpPr>
        <p:spPr>
          <a:xfrm>
            <a:off x="775045" y="1702499"/>
            <a:ext cx="4761051"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p:nvPr/>
        </p:nvCxnSpPr>
        <p:spPr>
          <a:xfrm>
            <a:off x="3319670" y="1702499"/>
            <a:ext cx="3379721" cy="4313767"/>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357607" y="6016266"/>
            <a:ext cx="4174019"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p:nvPr/>
        </p:nvCxnSpPr>
        <p:spPr>
          <a:xfrm>
            <a:off x="3031118" y="2104454"/>
            <a:ext cx="1125721" cy="3890154"/>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815055" y="5994608"/>
            <a:ext cx="2283719"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星形: 五角 20"/>
          <p:cNvSpPr/>
          <p:nvPr/>
        </p:nvSpPr>
        <p:spPr>
          <a:xfrm>
            <a:off x="1023582" y="5940119"/>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47700"/>
    </mc:Choice>
    <mc:Fallback>
      <p:transition spd="slow" advTm="2477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ldLvl="0" animBg="1"/>
      <p:bldP spid="12" grpId="0" bldLvl="0" animBg="1"/>
      <p:bldP spid="14" grpId="0" bldLvl="0" animBg="1"/>
      <p:bldP spid="18"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48" y="319087"/>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47018" y="381481"/>
            <a:ext cx="2111475" cy="523220"/>
          </a:xfrm>
          <a:prstGeom prst="rect">
            <a:avLst/>
          </a:prstGeom>
          <a:noFill/>
        </p:spPr>
        <p:txBody>
          <a:bodyPr wrap="none" lIns="91440" tIns="45720" rIns="91440" bIns="45720">
            <a:spAutoFit/>
          </a:bodyPr>
          <a:lstStyle/>
          <a:p>
            <a:pPr algn="ctr"/>
            <a:r>
              <a:rPr lang="zh-CN" altLang="en-US" sz="2800" b="1" dirty="0">
                <a:ln w="0"/>
                <a:solidFill>
                  <a:schemeClr val="bg1"/>
                </a:solidFill>
                <a:latin typeface="Times New Roman" panose="02020603050405020304" pitchFamily="18" charset="0"/>
                <a:ea typeface="+mj-ea"/>
                <a:cs typeface="Times New Roman" panose="02020603050405020304" pitchFamily="18" charset="0"/>
              </a:rPr>
              <a:t>▶其他题目</a:t>
            </a:r>
            <a:endParaRPr lang="zh-CN" altLang="en-US" sz="2800" b="1" u="sng" cap="none" spc="0" dirty="0">
              <a:ln w="0"/>
              <a:solidFill>
                <a:schemeClr val="bg1"/>
              </a:solidFill>
              <a:latin typeface="Times New Roman" panose="02020603050405020304" pitchFamily="18" charset="0"/>
              <a:ea typeface="+mj-ea"/>
              <a:cs typeface="Times New Roman" panose="02020603050405020304" pitchFamily="18" charset="0"/>
            </a:endParaRPr>
          </a:p>
        </p:txBody>
      </p:sp>
      <p:sp>
        <p:nvSpPr>
          <p:cNvPr id="16" name="文本框 15"/>
          <p:cNvSpPr txBox="1"/>
          <p:nvPr/>
        </p:nvSpPr>
        <p:spPr>
          <a:xfrm>
            <a:off x="443406" y="975968"/>
            <a:ext cx="6046847" cy="5804666"/>
          </a:xfrm>
          <a:prstGeom prst="rect">
            <a:avLst/>
          </a:prstGeom>
          <a:solidFill>
            <a:schemeClr val="accent3">
              <a:lumMod val="20000"/>
              <a:lumOff val="80000"/>
            </a:schemeClr>
          </a:solidFill>
        </p:spPr>
        <p:txBody>
          <a:bodyPr wrap="square" rtlCol="0" anchor="t">
            <a:spAutoFit/>
          </a:bodyPr>
          <a:lstStyle/>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London—Hundreds of devoted customers and regular visitors helped October Books of Southampton in England move books along the street last Sunday. The shop had been struggling to afford the rising rent prices of the building that they had occupied since 1977 and decided to move to an old bank building down the block.</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a:p>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They expected maybe a few dozen people to show up, but to their surprise, over 200 people lined up on the sidewalk to pass each of the store’s 2,000 books to their new home…When passing pedestrians (</a:t>
            </a:r>
            <a:r>
              <a:rPr lang="zh-CN" altLang="en-US" sz="2320" dirty="0">
                <a:solidFill>
                  <a:schemeClr val="bg1"/>
                </a:solidFill>
                <a:latin typeface="+mj-ea"/>
                <a:ea typeface="+mj-ea"/>
                <a:cs typeface="Times New Roman" panose="02020603050405020304" pitchFamily="18" charset="0"/>
              </a:rPr>
              <a:t>行人</a:t>
            </a:r>
            <a:r>
              <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rPr>
              <a:t>) asked what people were doing, they would join in to give a hand. Nearby restaurants even brought hot teas and coffees for the volunteers. </a:t>
            </a:r>
            <a:endParaRPr lang="en-US" altLang="zh-CN" sz="2320" dirty="0">
              <a:solidFill>
                <a:schemeClr val="bg1"/>
              </a:solidFill>
              <a:latin typeface="Times New Roman" panose="02020603050405020304" pitchFamily="18" charset="0"/>
              <a:ea typeface="Lingoes Unicode" panose="020B0604020202020204" charset="-122"/>
              <a:cs typeface="Times New Roman" panose="02020603050405020304" pitchFamily="18" charset="0"/>
            </a:endParaRPr>
          </a:p>
        </p:txBody>
      </p:sp>
      <p:sp>
        <p:nvSpPr>
          <p:cNvPr id="17" name="矩形 16"/>
          <p:cNvSpPr/>
          <p:nvPr/>
        </p:nvSpPr>
        <p:spPr>
          <a:xfrm>
            <a:off x="6632034" y="1105678"/>
            <a:ext cx="5264688" cy="2186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200" dirty="0">
                <a:solidFill>
                  <a:schemeClr val="bg1"/>
                </a:solidFill>
                <a:latin typeface="Times New Roman" panose="02020603050405020304" pitchFamily="18" charset="0"/>
                <a:cs typeface="Times New Roman" panose="02020603050405020304" pitchFamily="18" charset="0"/>
              </a:rPr>
              <a:t>1. Which of the following factor drove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October Books to a new location?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A. Cultural difference.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B. Government policy.</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C. Financial difficulty.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D. Business condition.</a:t>
            </a:r>
            <a:endParaRPr lang="en-US" altLang="zh-CN" sz="2200" dirty="0">
              <a:solidFill>
                <a:schemeClr val="bg1"/>
              </a:solidFill>
              <a:latin typeface="Times New Roman" panose="02020603050405020304" pitchFamily="18" charset="0"/>
              <a:cs typeface="Times New Roman" panose="02020603050405020304" pitchFamily="18" charset="0"/>
            </a:endParaRPr>
          </a:p>
        </p:txBody>
      </p:sp>
      <p:sp>
        <p:nvSpPr>
          <p:cNvPr id="10" name="矩形 9"/>
          <p:cNvSpPr/>
          <p:nvPr/>
        </p:nvSpPr>
        <p:spPr>
          <a:xfrm>
            <a:off x="6605183" y="3565831"/>
            <a:ext cx="5264688" cy="2485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altLang="zh-CN" sz="2200" dirty="0">
                <a:solidFill>
                  <a:schemeClr val="bg1"/>
                </a:solidFill>
                <a:latin typeface="Times New Roman" panose="02020603050405020304" pitchFamily="18" charset="0"/>
                <a:cs typeface="Times New Roman" panose="02020603050405020304" pitchFamily="18" charset="0"/>
              </a:rPr>
              <a:t>2. How did people passing by react to the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“human conveyor belt”?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A. They contributed their little bit to help.</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B. They stopped and took some pictures.</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C. They bought hot teas for the volunteers.</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D. They felt astonished and called the local </a:t>
            </a:r>
            <a:endParaRPr lang="en-US" altLang="zh-CN" sz="2200" dirty="0">
              <a:solidFill>
                <a:schemeClr val="bg1"/>
              </a:solidFill>
              <a:latin typeface="Times New Roman" panose="02020603050405020304" pitchFamily="18" charset="0"/>
              <a:cs typeface="Times New Roman" panose="02020603050405020304" pitchFamily="18" charset="0"/>
            </a:endParaRPr>
          </a:p>
          <a:p>
            <a:pPr fontAlgn="ctr"/>
            <a:r>
              <a:rPr lang="en-US" altLang="zh-CN" sz="2200" dirty="0">
                <a:solidFill>
                  <a:schemeClr val="bg1"/>
                </a:solidFill>
                <a:latin typeface="Times New Roman" panose="02020603050405020304" pitchFamily="18" charset="0"/>
                <a:cs typeface="Times New Roman" panose="02020603050405020304" pitchFamily="18" charset="0"/>
              </a:rPr>
              <a:t>       TV.</a:t>
            </a:r>
            <a:endParaRPr lang="en-US" altLang="zh-CN" sz="2200" dirty="0">
              <a:solidFill>
                <a:schemeClr val="bg1"/>
              </a:solidFill>
              <a:latin typeface="Times New Roman" panose="02020603050405020304" pitchFamily="18" charset="0"/>
              <a:cs typeface="Times New Roman" panose="02020603050405020304" pitchFamily="18" charset="0"/>
            </a:endParaRPr>
          </a:p>
        </p:txBody>
      </p:sp>
      <p:sp>
        <p:nvSpPr>
          <p:cNvPr id="12" name="圆角矩形 16"/>
          <p:cNvSpPr/>
          <p:nvPr/>
        </p:nvSpPr>
        <p:spPr>
          <a:xfrm>
            <a:off x="8694842" y="1495748"/>
            <a:ext cx="225808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6"/>
          <p:cNvSpPr/>
          <p:nvPr/>
        </p:nvSpPr>
        <p:spPr>
          <a:xfrm>
            <a:off x="423527" y="3162444"/>
            <a:ext cx="3581943" cy="371591"/>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a:endCxn id="12" idx="1"/>
          </p:cNvCxnSpPr>
          <p:nvPr/>
        </p:nvCxnSpPr>
        <p:spPr>
          <a:xfrm flipV="1">
            <a:off x="3993621" y="1696726"/>
            <a:ext cx="4701221" cy="1630852"/>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78474" y="2424322"/>
            <a:ext cx="3666143"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星形: 五角 3"/>
          <p:cNvSpPr/>
          <p:nvPr/>
        </p:nvSpPr>
        <p:spPr>
          <a:xfrm>
            <a:off x="6685709" y="2495493"/>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6"/>
          <p:cNvSpPr/>
          <p:nvPr/>
        </p:nvSpPr>
        <p:spPr>
          <a:xfrm>
            <a:off x="7998521" y="3601241"/>
            <a:ext cx="2020122"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16"/>
          <p:cNvSpPr/>
          <p:nvPr/>
        </p:nvSpPr>
        <p:spPr>
          <a:xfrm>
            <a:off x="443405" y="5276602"/>
            <a:ext cx="3283769" cy="371591"/>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a:stCxn id="22" idx="3"/>
          </p:cNvCxnSpPr>
          <p:nvPr/>
        </p:nvCxnSpPr>
        <p:spPr>
          <a:xfrm flipV="1">
            <a:off x="3727174" y="4003196"/>
            <a:ext cx="4271347" cy="1459202"/>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星形: 五角 27"/>
          <p:cNvSpPr/>
          <p:nvPr/>
        </p:nvSpPr>
        <p:spPr>
          <a:xfrm>
            <a:off x="6685709" y="4257113"/>
            <a:ext cx="477078" cy="438951"/>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292611" y="5629063"/>
            <a:ext cx="2720563"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p:nvPr/>
        </p:nvPicPr>
        <p:blipFill>
          <a:blip r:embed="rId1"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
        <p:nvSpPr>
          <p:cNvPr id="25" name="矩形 24"/>
          <p:cNvSpPr/>
          <p:nvPr/>
        </p:nvSpPr>
        <p:spPr>
          <a:xfrm>
            <a:off x="4919871" y="2100560"/>
            <a:ext cx="1461051" cy="371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12507"/>
    </mc:Choice>
    <mc:Fallback>
      <p:transition spd="slow" advTm="1125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animBg="1"/>
      <p:bldP spid="19" grpId="0" animBg="1"/>
      <p:bldP spid="4" grpId="0" animBg="1"/>
      <p:bldP spid="21" grpId="0" bldLvl="0" animBg="1"/>
      <p:bldP spid="22" grpId="0" animBg="1"/>
      <p:bldP spid="28" grpId="0" animBg="1"/>
      <p:bldP spid="30" grpId="0" animBg="1"/>
      <p:bldP spid="25" grpId="0" animBg="1"/>
    </p:bldLst>
  </p:timing>
</p:sld>
</file>

<file path=ppt/tags/tag1.xml><?xml version="1.0" encoding="utf-8"?>
<p:tagLst xmlns:p="http://schemas.openxmlformats.org/presentationml/2006/main">
  <p:tag name="TIMING" val="|25.2|76.1|0.6|26.3"/>
</p:tagLst>
</file>

<file path=ppt/tags/tag10.xml><?xml version="1.0" encoding="utf-8"?>
<p:tagLst xmlns:p="http://schemas.openxmlformats.org/presentationml/2006/main">
  <p:tag name="TIMING" val="|9.1|49.7|7.4|0.9|11.1|9.6|6.2"/>
</p:tagLst>
</file>

<file path=ppt/tags/tag11.xml><?xml version="1.0" encoding="utf-8"?>
<p:tagLst xmlns:p="http://schemas.openxmlformats.org/presentationml/2006/main">
  <p:tag name="TIMING" val="|7.5|27.7|0.6|19.4"/>
</p:tagLst>
</file>

<file path=ppt/tags/tag12.xml><?xml version="1.0" encoding="utf-8"?>
<p:tagLst xmlns:p="http://schemas.openxmlformats.org/presentationml/2006/main">
  <p:tag name="TIMING" val="|132.4|19.1|12.9|19.2|7.8|38.7|33"/>
</p:tagLst>
</file>

<file path=ppt/tags/tag13.xml><?xml version="1.0" encoding="utf-8"?>
<p:tagLst xmlns:p="http://schemas.openxmlformats.org/presentationml/2006/main">
  <p:tag name="TIMING" val="|1|0.4|0.4|0.4|0.5"/>
</p:tagLst>
</file>

<file path=ppt/tags/tag14.xml><?xml version="1.0" encoding="utf-8"?>
<p:tagLst xmlns:p="http://schemas.openxmlformats.org/presentationml/2006/main">
  <p:tag name="TIMING" val="|14.4|2.6|9.3|1.7|1.4|4.5"/>
</p:tagLst>
</file>

<file path=ppt/tags/tag15.xml><?xml version="1.0" encoding="utf-8"?>
<p:tagLst xmlns:p="http://schemas.openxmlformats.org/presentationml/2006/main">
  <p:tag name="TIMING" val="|98.4|47.4"/>
</p:tagLst>
</file>

<file path=ppt/tags/tag16.xml><?xml version="1.0" encoding="utf-8"?>
<p:tagLst xmlns:p="http://schemas.openxmlformats.org/presentationml/2006/main">
  <p:tag name="TIMING" val="|27.7|12.1|29|13|18.2|6.6|2.9|1.8"/>
</p:tagLst>
</file>

<file path=ppt/tags/tag17.xml><?xml version="1.0" encoding="utf-8"?>
<p:tagLst xmlns:p="http://schemas.openxmlformats.org/presentationml/2006/main">
  <p:tag name="TIMING" val="|11.1|17.4|4.8|4.9|2.5"/>
</p:tagLst>
</file>

<file path=ppt/tags/tag18.xml><?xml version="1.0" encoding="utf-8"?>
<p:tagLst xmlns:p="http://schemas.openxmlformats.org/presentationml/2006/main">
  <p:tag name="TIMING" val="|4.5|5.4|2.8|0.7|1.7|0.5|0.5"/>
</p:tagLst>
</file>

<file path=ppt/tags/tag19.xml><?xml version="1.0" encoding="utf-8"?>
<p:tagLst xmlns:p="http://schemas.openxmlformats.org/presentationml/2006/main">
  <p:tag name="TIMING" val="|6.4|11.5|10.1|15.3|2.9|1.1|18.3|3.9"/>
</p:tagLst>
</file>

<file path=ppt/tags/tag2.xml><?xml version="1.0" encoding="utf-8"?>
<p:tagLst xmlns:p="http://schemas.openxmlformats.org/presentationml/2006/main">
  <p:tag name="TIMING" val="|81.3|47.6|65.2|39.7|25.6|39"/>
</p:tagLst>
</file>

<file path=ppt/tags/tag20.xml><?xml version="1.0" encoding="utf-8"?>
<p:tagLst xmlns:p="http://schemas.openxmlformats.org/presentationml/2006/main">
  <p:tag name="TIMING" val="|12.1|30|0.6|9|16"/>
</p:tagLst>
</file>

<file path=ppt/tags/tag21.xml><?xml version="1.0" encoding="utf-8"?>
<p:tagLst xmlns:p="http://schemas.openxmlformats.org/presentationml/2006/main">
  <p:tag name="TIMING" val="|12.4|20.1|18.1|7.5|4.6|1|1.5"/>
</p:tagLst>
</file>

<file path=ppt/tags/tag3.xml><?xml version="1.0" encoding="utf-8"?>
<p:tagLst xmlns:p="http://schemas.openxmlformats.org/presentationml/2006/main">
  <p:tag name="TIMING" val="|5.5|0.9|1.7|11.7|1"/>
</p:tagLst>
</file>

<file path=ppt/tags/tag4.xml><?xml version="1.0" encoding="utf-8"?>
<p:tagLst xmlns:p="http://schemas.openxmlformats.org/presentationml/2006/main">
  <p:tag name="TIMING" val="|13|113.8|4.8|23.5|23.8|3.1|42.3"/>
</p:tagLst>
</file>

<file path=ppt/tags/tag5.xml><?xml version="1.0" encoding="utf-8"?>
<p:tagLst xmlns:p="http://schemas.openxmlformats.org/presentationml/2006/main">
  <p:tag name="TIMING" val="|121.9|61.4|3.4|9|4.3|11|21.1"/>
</p:tagLst>
</file>

<file path=ppt/tags/tag6.xml><?xml version="1.0" encoding="utf-8"?>
<p:tagLst xmlns:p="http://schemas.openxmlformats.org/presentationml/2006/main">
  <p:tag name="TIMING" val="|21.2|9.2|6.6|18.9|17.4|11.7|14.7|3"/>
</p:tagLst>
</file>

<file path=ppt/tags/tag7.xml><?xml version="1.0" encoding="utf-8"?>
<p:tagLst xmlns:p="http://schemas.openxmlformats.org/presentationml/2006/main">
  <p:tag name="TIMING" val="|13.4|37.1|2.8|2.7|4.7|1.7|3.5|5.4"/>
</p:tagLst>
</file>

<file path=ppt/tags/tag8.xml><?xml version="1.0" encoding="utf-8"?>
<p:tagLst xmlns:p="http://schemas.openxmlformats.org/presentationml/2006/main">
  <p:tag name="TIMING" val="|25|40|4.7|3|3.9|5.9|4.2"/>
</p:tagLst>
</file>

<file path=ppt/tags/tag9.xml><?xml version="1.0" encoding="utf-8"?>
<p:tagLst xmlns:p="http://schemas.openxmlformats.org/presentationml/2006/main">
  <p:tag name="TIMING" val="|11.4|5.5|7.9|20.6|43.9|2.4|19.4|1.2"/>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肥皂">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花园 Savon 设计</Template>
  <TotalTime>0</TotalTime>
  <Words>16887</Words>
  <Application>WPS 演示</Application>
  <PresentationFormat>宽屏</PresentationFormat>
  <Paragraphs>504</Paragraphs>
  <Slides>24</Slides>
  <Notes>1</Notes>
  <HiddenSlides>0</HiddenSlides>
  <MMClips>23</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Arial</vt:lpstr>
      <vt:lpstr>宋体</vt:lpstr>
      <vt:lpstr>Wingdings</vt:lpstr>
      <vt:lpstr>Microsoft YaHei UI</vt:lpstr>
      <vt:lpstr>华文新魏</vt:lpstr>
      <vt:lpstr>Times New Roman</vt:lpstr>
      <vt:lpstr>楷体</vt:lpstr>
      <vt:lpstr>Cambria Math</vt:lpstr>
      <vt:lpstr>Lingoes Unicode</vt:lpstr>
      <vt:lpstr>Century Gothic</vt:lpstr>
      <vt:lpstr>微软雅黑</vt:lpstr>
      <vt:lpstr>Arial Unicode MS</vt:lpstr>
      <vt:lpstr>Arial Narrow</vt:lpstr>
      <vt:lpstr>HelveticaNeue</vt:lpstr>
      <vt:lpstr>NumberOnly</vt:lpstr>
      <vt:lpstr>肥皂</vt:lpstr>
      <vt:lpstr>PowerPoint 演示文稿</vt:lpstr>
      <vt:lpstr>高考英语阅读理解 专项突破1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南山有谷堆</cp:lastModifiedBy>
  <cp:revision>4</cp:revision>
  <dcterms:created xsi:type="dcterms:W3CDTF">2020-02-06T10:57:00Z</dcterms:created>
  <dcterms:modified xsi:type="dcterms:W3CDTF">2020-12-22T08:07:07Z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2052-11.8.2.8506</vt:lpwstr>
  </property>
</Properties>
</file>