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75" r:id="rId3"/>
    <p:sldId id="256" r:id="rId4"/>
    <p:sldId id="263" r:id="rId5"/>
    <p:sldId id="258" r:id="rId7"/>
    <p:sldId id="259" r:id="rId8"/>
    <p:sldId id="260" r:id="rId9"/>
    <p:sldId id="261" r:id="rId10"/>
    <p:sldId id="262" r:id="rId11"/>
    <p:sldId id="268" r:id="rId12"/>
    <p:sldId id="267" r:id="rId13"/>
    <p:sldId id="266" r:id="rId14"/>
    <p:sldId id="265" r:id="rId15"/>
    <p:sldId id="270" r:id="rId16"/>
    <p:sldId id="264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228965" y="365125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325755" y="685800"/>
            <a:ext cx="5691505" cy="56311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5940425" y="2705100"/>
            <a:ext cx="36036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32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8500" y="784225"/>
            <a:ext cx="4284345" cy="1387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25" y="3288665"/>
            <a:ext cx="2852420" cy="2851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>
            <a:off x="220345" y="237490"/>
            <a:ext cx="2105025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Scene 1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4980" y="1204595"/>
            <a:ext cx="7946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What could Clara show in the new video?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0385" y="1814195"/>
            <a:ext cx="8385810" cy="46037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She aimed to share not just the work, but the story behind it.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684520" y="1701165"/>
            <a:ext cx="1083945" cy="802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3985895" y="1642745"/>
            <a:ext cx="1083945" cy="802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下箭头 6"/>
          <p:cNvSpPr/>
          <p:nvPr/>
        </p:nvSpPr>
        <p:spPr>
          <a:xfrm rot="1680000">
            <a:off x="4286885" y="2427605"/>
            <a:ext cx="118110" cy="50419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62965" y="2896235"/>
            <a:ext cx="3364230" cy="95758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no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Grandpa’s quick yet rough hands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28895" y="2896235"/>
            <a:ext cx="3740785" cy="136906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no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 leather album 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 faded photo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Timmy’s curved spoon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下箭头 9"/>
          <p:cNvSpPr/>
          <p:nvPr/>
        </p:nvSpPr>
        <p:spPr>
          <a:xfrm rot="19380000">
            <a:off x="6540500" y="2440940"/>
            <a:ext cx="118110" cy="50419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/>
          <p:nvPr/>
        </p:nvPicPr>
        <p:blipFill>
          <a:blip r:embed="rId1"/>
          <a:srcRect l="17340" t="19083" r="17751" b="17158"/>
          <a:stretch>
            <a:fillRect/>
          </a:stretch>
        </p:blipFill>
        <p:spPr>
          <a:xfrm>
            <a:off x="7564755" y="109220"/>
            <a:ext cx="1304925" cy="126238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20346" y="4759325"/>
            <a:ext cx="86029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How to use your language to make </a:t>
            </a:r>
            <a:endParaRPr lang="en-US" altLang="zh-CN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the video and traditional handicrafts alive?</a:t>
            </a:r>
            <a:endParaRPr lang="en-US" altLang="zh-CN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 bldLvl="0" animBg="1"/>
      <p:bldP spid="12" grpId="1"/>
      <p:bldP spid="18" grpId="0" bldLvl="0" animBg="1"/>
      <p:bldP spid="18" grpId="1" animBg="1"/>
      <p:bldP spid="6" grpId="0" bldLvl="0" animBg="1"/>
      <p:bldP spid="6" grpId="1" animBg="1"/>
      <p:bldP spid="7" grpId="0" bldLvl="0" animBg="1"/>
      <p:bldP spid="13" grpId="0" bldLvl="0" animBg="1"/>
      <p:bldP spid="13" grpId="1" animBg="1"/>
      <p:bldP spid="9" grpId="0" bldLvl="0" animBg="1"/>
      <p:bldP spid="9" grpId="1" animBg="1"/>
      <p:bldP spid="10" grpId="0" bldLvl="0" animBg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>
            <a:off x="220345" y="237490"/>
            <a:ext cx="2105025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Scene 1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31165" y="1222375"/>
            <a:ext cx="3887470" cy="54673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no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focus on Clara’s camera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165" y="3810000"/>
            <a:ext cx="3085465" cy="54673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no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focus on Grandpa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4150" y="294005"/>
            <a:ext cx="7946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How to describe the video?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9730" y="1956435"/>
            <a:ext cx="84467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This time, her camera ___________(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扫过）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the leather album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, ________________(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停留在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聚焦）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Timmy’s curved spoon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, and ___________(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拉近放大）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Grandpa’s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hands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--rough yet steady--shaping a piece of wood into art.  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61435" y="1956435"/>
            <a:ext cx="2371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swept across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14805" y="2404110"/>
            <a:ext cx="3272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lingered/focused on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35630" y="2831465"/>
            <a:ext cx="2371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zoomed in on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1165" y="4473575"/>
            <a:ext cx="844677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In the new video, Grandpa _____(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坐在）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at the workbench, _______(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擦光）</a:t>
            </a:r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a curved spoon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,and ________(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讲述）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the story behind it--Timmy’s first repair.  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18740" y="4952365"/>
            <a:ext cx="2371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polished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4665" y="5300345"/>
            <a:ext cx="2371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narrated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06720" y="4473575"/>
            <a:ext cx="2371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sat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28198" y="3618865"/>
            <a:ext cx="401256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action chains</a:t>
            </a:r>
            <a:endParaRPr lang="en-US" altLang="zh-CN" sz="5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87595" y="1250950"/>
            <a:ext cx="3660775" cy="52197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Make sure details echo.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4" grpId="0" bldLvl="0" animBg="1"/>
      <p:bldP spid="4" grpId="1" animBg="1"/>
      <p:bldP spid="8" grpId="0"/>
      <p:bldP spid="8" grpId="1"/>
      <p:bldP spid="5" grpId="0"/>
      <p:bldP spid="5" grpId="1"/>
      <p:bldP spid="15" grpId="0"/>
      <p:bldP spid="15" grpId="1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6" grpId="0" bldLvl="0" animBg="1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>
            <a:off x="161290" y="80645"/>
            <a:ext cx="335915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Polish Scene 1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2255" y="1436370"/>
            <a:ext cx="844677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In the new video, </a:t>
            </a:r>
            <a:r>
              <a:rPr lang="en-US" altLang="zh-CN" sz="2800">
                <a:highlight>
                  <a:srgbClr val="FF0000"/>
                </a:highlight>
                <a:latin typeface="Times New Roman" panose="02020603050405020304" charset="0"/>
                <a:cs typeface="Times New Roman" panose="02020603050405020304" charset="0"/>
              </a:rPr>
              <a:t>seated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at the workbench,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Grandpa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______________________________(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精心地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技术娴熟地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温柔地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有爱地）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polished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a curved spoon,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>
                <a:highlight>
                  <a:srgbClr val="FF0000"/>
                </a:highlight>
                <a:latin typeface="Times New Roman" panose="02020603050405020304" charset="0"/>
                <a:cs typeface="Times New Roman" panose="02020603050405020304" charset="0"/>
              </a:rPr>
              <a:t>narrating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the story behind it __________________________ ______________________________________________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（以低沉亲切的声音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带着一个温柔的微笑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就像一个经验丰富的讲故事者）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  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4315" y="843915"/>
            <a:ext cx="6353175" cy="52197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Tip 1: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活用副介非谓，让语言妙趣横生。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1290" y="1831975"/>
            <a:ext cx="5890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delicately/skillfully/tenderly/lovingly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1693" y="2749550"/>
            <a:ext cx="879230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   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in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low but warm voice/with a gentle smile/like a seasoned storyteller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32853" y="4709160"/>
            <a:ext cx="6134735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What</a:t>
            </a:r>
            <a:r>
              <a:rPr lang="en-US" altLang="zh-CN" sz="8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if I want to add hands?</a:t>
            </a:r>
            <a:endParaRPr lang="en-US" altLang="zh-CN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下箭头 6"/>
          <p:cNvSpPr/>
          <p:nvPr/>
        </p:nvSpPr>
        <p:spPr>
          <a:xfrm rot="1680000">
            <a:off x="6351905" y="2484755"/>
            <a:ext cx="257175" cy="303149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1"/>
      <p:bldP spid="2" grpId="0"/>
      <p:bldP spid="2" grpId="1"/>
      <p:bldP spid="3" grpId="0"/>
      <p:bldP spid="3" grpId="1"/>
      <p:bldP spid="11" grpId="0"/>
      <p:bldP spid="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>
            <a:off x="161290" y="80645"/>
            <a:ext cx="335915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Polish Scene 1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165" y="1156335"/>
            <a:ext cx="2105025" cy="54673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no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action scene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2947035" y="748030"/>
            <a:ext cx="75565" cy="131318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178810" y="653415"/>
            <a:ext cx="29800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body language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thoughts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speech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5611495" y="289560"/>
            <a:ext cx="75565" cy="131318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758180" y="131445"/>
            <a:ext cx="298005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postures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gestures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facial expressions</a:t>
            </a:r>
            <a:endParaRPr lang="en-US" altLang="zh-CN" sz="2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eye contact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23850" y="6181090"/>
            <a:ext cx="6334125" cy="521970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Tip 2: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巧用复合独立，使画面动态频呈。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0660" y="2240915"/>
            <a:ext cx="87433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the new video,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seated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at the workbench, Grandpa </a:t>
            </a: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lovingly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polished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curved spoon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 rough hands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narrating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story behind it in a low but warm voice.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3326130" y="2646680"/>
            <a:ext cx="3926205" cy="2921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23850" y="3517265"/>
            <a:ext cx="2566670" cy="2413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287645" y="3453130"/>
            <a:ext cx="3558540" cy="58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posture&amp;speech</a:t>
            </a:r>
            <a:endParaRPr lang="en-US" altLang="zh-CN" sz="32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0660" y="3828415"/>
            <a:ext cx="874331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the new video, seated at the workbench, Grandpa </a:t>
            </a:r>
            <a:r>
              <a:rPr 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lovingly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polished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a curved spoon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with his rough hands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narrating the story behind it in a low but warm voice,___________________________________________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眼睛里闪烁着喜悦的光芒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/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脸上洋溢着笑容）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4190" y="2687955"/>
            <a:ext cx="8015605" cy="1266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What</a:t>
            </a:r>
            <a:r>
              <a:rPr lang="en-US" altLang="zh-CN" sz="8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if I want to add wood shavings?</a:t>
            </a:r>
            <a:endParaRPr lang="en-US" altLang="zh-CN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0660" y="5120640"/>
            <a:ext cx="9440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his eyes sparkling with joy/with a smile spreading across his face</a:t>
            </a:r>
            <a:r>
              <a:rPr lang="en-US" altLang="zh-CN" sz="26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6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animBg="1"/>
      <p:bldP spid="15" grpId="0"/>
      <p:bldP spid="15" grpId="1"/>
      <p:bldP spid="6" grpId="0" animBg="1"/>
      <p:bldP spid="7" grpId="0"/>
      <p:bldP spid="7" grpId="1"/>
      <p:bldP spid="16" grpId="1"/>
      <p:bldP spid="2" grpId="0"/>
      <p:bldP spid="14" grpId="0" bldLvl="0" animBg="1"/>
      <p:bldP spid="10" grpId="0"/>
      <p:bldP spid="11" grpId="0" bldLvl="0" animBg="1"/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9105" y="110744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400">
                <a:latin typeface="Times New Roman" panose="02020603050405020304" charset="0"/>
                <a:cs typeface="Times New Roman" panose="02020603050405020304" charset="0"/>
              </a:rPr>
              <a:t>Finish writing para 7 and polish it.</a:t>
            </a:r>
            <a:endParaRPr lang="en-US" altLang="zh-CN" sz="4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492250" y="1985645"/>
            <a:ext cx="5536565" cy="32740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5" y="5607685"/>
            <a:ext cx="9143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Machines make things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flawless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, while hands make them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alive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143510" y="80645"/>
            <a:ext cx="2969895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Assignment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  <p:bldLst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952183"/>
            <a:ext cx="6858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30835" y="5426710"/>
            <a:ext cx="881316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Continuation writing</a:t>
            </a:r>
            <a:endParaRPr lang="en-US" altLang="zh-CN" sz="4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How to help traditional handicrafts survive and thrive?</a:t>
            </a:r>
            <a:endParaRPr lang="en-US" altLang="zh-CN"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       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rcRect b="13109"/>
          <a:stretch>
            <a:fillRect/>
          </a:stretch>
        </p:blipFill>
        <p:spPr>
          <a:xfrm>
            <a:off x="0" y="-44450"/>
            <a:ext cx="9144635" cy="5071745"/>
          </a:xfrm>
          <a:prstGeom prst="rect">
            <a:avLst/>
          </a:prstGeom>
          <a:effectLst>
            <a:outerShdw blurRad="711200" dist="50800" dir="5400000" algn="ctr" rotWithShape="0">
              <a:srgbClr val="000000">
                <a:alpha val="10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20" y="1132205"/>
            <a:ext cx="3479800" cy="26149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7325" y="4097655"/>
            <a:ext cx="85750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 A Yangge folk dance, ________(perform) by robots during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Spring Festival Gala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of the Year of the Snake on Tuesday has 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wow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ed users of some overseas social media, </a:t>
            </a:r>
            <a:r>
              <a:rPr lang="en-US" altLang="zh-CN" sz="2800" u="sng">
                <a:latin typeface="Times New Roman" panose="02020603050405020304" charset="0"/>
                <a:cs typeface="Times New Roman" panose="02020603050405020304" charset="0"/>
              </a:rPr>
              <a:t>as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the performance, ______(use) an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innovative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approach, 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blend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ed cultural heritage with </a:t>
            </a:r>
            <a:r>
              <a:rPr lang="en-US" altLang="zh-CN" sz="28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cutting-edge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technology.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93845" y="4097655"/>
            <a:ext cx="1762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performed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543425" y="5364480"/>
            <a:ext cx="160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using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290" y="269875"/>
            <a:ext cx="910971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Can we 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use technology to 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help traditional handicrafts survive?</a:t>
            </a:r>
            <a:endParaRPr lang="en-US" altLang="zh-CN" sz="2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b="6385"/>
          <a:stretch>
            <a:fillRect/>
          </a:stretch>
        </p:blipFill>
        <p:spPr>
          <a:xfrm>
            <a:off x="5165090" y="1096645"/>
            <a:ext cx="2853690" cy="283908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5" grpId="0"/>
      <p:bldP spid="15" grpId="1"/>
      <p:bldP spid="6" grpId="0"/>
      <p:bldP spid="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2300" y="387350"/>
            <a:ext cx="8362315" cy="5876290"/>
          </a:xfrm>
          <a:prstGeom prst="rect">
            <a:avLst/>
          </a:prstGeom>
        </p:spPr>
      </p:pic>
      <p:sp>
        <p:nvSpPr>
          <p:cNvPr id="28" name="圆角矩形 27"/>
          <p:cNvSpPr/>
          <p:nvPr>
            <p:custDataLst>
              <p:tags r:id="rId3"/>
            </p:custDataLst>
          </p:nvPr>
        </p:nvSpPr>
        <p:spPr>
          <a:xfrm>
            <a:off x="1284605" y="3750945"/>
            <a:ext cx="156845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conflict</a:t>
            </a:r>
            <a:endParaRPr lang="en-US" altLang="zh-CN"/>
          </a:p>
        </p:txBody>
      </p:sp>
      <p:sp>
        <p:nvSpPr>
          <p:cNvPr id="32" name="圆角矩形 31"/>
          <p:cNvSpPr/>
          <p:nvPr>
            <p:custDataLst>
              <p:tags r:id="rId4"/>
            </p:custDataLst>
          </p:nvPr>
        </p:nvSpPr>
        <p:spPr>
          <a:xfrm>
            <a:off x="60325" y="6263640"/>
            <a:ext cx="201168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exposition</a:t>
            </a:r>
            <a:endParaRPr lang="en-US" altLang="zh-CN"/>
          </a:p>
        </p:txBody>
      </p:sp>
      <p:sp>
        <p:nvSpPr>
          <p:cNvPr id="33" name="圆角矩形 32"/>
          <p:cNvSpPr/>
          <p:nvPr/>
        </p:nvSpPr>
        <p:spPr>
          <a:xfrm>
            <a:off x="3639820" y="1129030"/>
            <a:ext cx="142748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climax</a:t>
            </a:r>
            <a:endParaRPr lang="en-US" altLang="zh-CN"/>
          </a:p>
        </p:txBody>
      </p:sp>
      <p:sp>
        <p:nvSpPr>
          <p:cNvPr id="34" name="圆角矩形 33"/>
          <p:cNvSpPr/>
          <p:nvPr>
            <p:custDataLst>
              <p:tags r:id="rId5"/>
            </p:custDataLst>
          </p:nvPr>
        </p:nvSpPr>
        <p:spPr>
          <a:xfrm>
            <a:off x="6559550" y="3213100"/>
            <a:ext cx="203200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resolution</a:t>
            </a:r>
            <a:endParaRPr lang="en-US" altLang="zh-CN"/>
          </a:p>
        </p:txBody>
      </p:sp>
      <p:sp>
        <p:nvSpPr>
          <p:cNvPr id="35" name="圆角矩形 34"/>
          <p:cNvSpPr/>
          <p:nvPr>
            <p:custDataLst>
              <p:tags r:id="rId6"/>
            </p:custDataLst>
          </p:nvPr>
        </p:nvSpPr>
        <p:spPr>
          <a:xfrm>
            <a:off x="7640320" y="6263640"/>
            <a:ext cx="1437005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ending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7"/>
            </p:custDataLst>
          </p:nvPr>
        </p:nvSpPr>
        <p:spPr>
          <a:xfrm rot="17940000">
            <a:off x="2284095" y="3683000"/>
            <a:ext cx="2437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rising action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 rot="3240000">
            <a:off x="5203825" y="3977640"/>
            <a:ext cx="2437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falling action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7660" y="4787265"/>
            <a:ext cx="3048000" cy="13220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Who?</a:t>
            </a:r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When ?</a:t>
            </a:r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Where?</a:t>
            </a:r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What?</a:t>
            </a:r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Why?</a:t>
            </a:r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6415" y="2858135"/>
            <a:ext cx="496887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Did she get positive feedback?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How did she respond?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What did she notice and realise?</a:t>
            </a:r>
            <a:endParaRPr lang="zh-CN" altLang="en-US" sz="16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5237480" y="644525"/>
            <a:ext cx="1935480" cy="1361440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16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Name:</a:t>
            </a:r>
            <a:endParaRPr lang="en-US" altLang="zh-CN" sz="16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6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Occupation:</a:t>
            </a:r>
            <a:endParaRPr lang="en-US" altLang="zh-CN" sz="16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6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Masterpiece:</a:t>
            </a:r>
            <a:endParaRPr lang="en-US" altLang="zh-CN" sz="16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6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Inspiration:</a:t>
            </a:r>
            <a:endParaRPr lang="en-US" altLang="zh-CN" sz="16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6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Relationship:</a:t>
            </a:r>
            <a:endParaRPr lang="en-US" altLang="zh-CN" sz="16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7470775" y="3909695"/>
            <a:ext cx="1177925" cy="1252855"/>
          </a:xfrm>
          <a:prstGeom prst="rect">
            <a:avLst/>
          </a:prstGeom>
          <a:noFill/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14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My questions：</a:t>
            </a:r>
            <a:endParaRPr lang="en-US" altLang="zh-CN" sz="14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4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1.</a:t>
            </a:r>
            <a:endParaRPr lang="en-US" altLang="zh-CN" sz="14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4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2.</a:t>
            </a:r>
            <a:endParaRPr lang="en-US" altLang="zh-CN" sz="14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400" kern="100">
                <a:latin typeface="Times New Roman" panose="020206030504050203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3.</a:t>
            </a:r>
            <a:endParaRPr lang="en-US" altLang="zh-CN" sz="14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endParaRPr lang="en-US" altLang="zh-CN" sz="1400" kern="100"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63830" y="237490"/>
            <a:ext cx="375539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Story mountain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  <p:bldLst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>
            <a:off x="163830" y="237490"/>
            <a:ext cx="264033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Exposition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9240" y="1183640"/>
            <a:ext cx="74815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who</a:t>
            </a:r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when</a:t>
            </a:r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where</a:t>
            </a:r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3600">
                <a:latin typeface="Comic Sans MS" panose="030F0702030302020204" charset="0"/>
                <a:cs typeface="Comic Sans MS" panose="030F0702030302020204" charset="0"/>
              </a:rPr>
              <a:t>what</a:t>
            </a:r>
            <a:endParaRPr lang="en-US" altLang="zh-CN" sz="36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74825" y="1254760"/>
            <a:ext cx="4912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Clara &amp; Clara’s Grandfather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58745" y="1776730"/>
            <a:ext cx="6091555" cy="52197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a(n) __________________craftsman</a:t>
            </a:r>
            <a:r>
              <a:rPr lang="en-US" altLang="zh-CN" sz="2000" b="1">
                <a:solidFill>
                  <a:srgbClr val="FF0000"/>
                </a:solidFill>
              </a:rPr>
              <a:t> 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50390" y="2506345"/>
            <a:ext cx="4912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in January 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50390" y="3430270"/>
            <a:ext cx="4912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in the workshop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b="6385"/>
          <a:stretch>
            <a:fillRect/>
          </a:stretch>
        </p:blipFill>
        <p:spPr>
          <a:xfrm>
            <a:off x="6179185" y="2506345"/>
            <a:ext cx="2095500" cy="20847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59735" y="253365"/>
            <a:ext cx="1757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Para 1-2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89960" y="1805940"/>
            <a:ext cx="4912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skilful/skilled/adept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51635" y="4532630"/>
            <a:ext cx="73558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Clara recorded how Grandpa glued a maple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chair leg.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6043" y="5678170"/>
            <a:ext cx="193611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Why?</a:t>
            </a:r>
            <a:endParaRPr lang="en-US" altLang="zh-CN" sz="5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896995" y="4533265"/>
            <a:ext cx="715645" cy="574675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下箭头 1"/>
          <p:cNvSpPr/>
          <p:nvPr/>
        </p:nvSpPr>
        <p:spPr>
          <a:xfrm>
            <a:off x="4239260" y="5166995"/>
            <a:ext cx="75565" cy="63944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286000" y="5820410"/>
            <a:ext cx="6290310" cy="95313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She focused on his </a:t>
            </a:r>
            <a:r>
              <a:rPr lang="en-US" altLang="zh-CN" sz="2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quick hands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as he measured angles with a metal ruler.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76140" y="5820410"/>
            <a:ext cx="1718945" cy="523875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bldLvl="0" animBg="1"/>
      <p:bldP spid="6" grpId="1" animBg="1"/>
      <p:bldP spid="7" grpId="0"/>
      <p:bldP spid="7" grpId="1"/>
      <p:bldP spid="8" grpId="0"/>
      <p:bldP spid="8" grpId="1"/>
      <p:bldP spid="10" grpId="1"/>
      <p:bldP spid="11" grpId="0"/>
      <p:bldP spid="11" grpId="1"/>
      <p:bldP spid="12" grpId="0"/>
      <p:bldP spid="12" grpId="1"/>
      <p:bldP spid="14" grpId="0"/>
      <p:bldP spid="14" grpId="1"/>
      <p:bldP spid="18" grpId="0" bldLvl="0" animBg="1"/>
      <p:bldP spid="18" grpId="1" animBg="1"/>
      <p:bldP spid="2" grpId="0" animBg="1"/>
      <p:bldP spid="3" grpId="0" bldLvl="0" animBg="1"/>
      <p:bldP spid="3" grpId="1"/>
      <p:bldP spid="13" grpId="0" bldLvl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>
            <a:off x="163830" y="237490"/>
            <a:ext cx="264033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Exposition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59735" y="253365"/>
            <a:ext cx="1757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Para 1-2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8065" y="1113155"/>
            <a:ext cx="6083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Is the business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booming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or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struggling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3613" b="7777"/>
          <a:stretch>
            <a:fillRect/>
          </a:stretch>
        </p:blipFill>
        <p:spPr>
          <a:xfrm>
            <a:off x="2118360" y="1812290"/>
            <a:ext cx="4742815" cy="4538980"/>
          </a:xfrm>
          <a:prstGeom prst="rect">
            <a:avLst/>
          </a:prstGeom>
        </p:spPr>
      </p:pic>
      <p:sp>
        <p:nvSpPr>
          <p:cNvPr id="7" name="线形标注 1 6"/>
          <p:cNvSpPr/>
          <p:nvPr/>
        </p:nvSpPr>
        <p:spPr>
          <a:xfrm rot="10800000">
            <a:off x="57150" y="2964815"/>
            <a:ext cx="1634490" cy="765175"/>
          </a:xfrm>
          <a:prstGeom prst="borderCallout1">
            <a:avLst>
              <a:gd name="adj1" fmla="val 31120"/>
              <a:gd name="adj2" fmla="val -3690"/>
              <a:gd name="adj3" fmla="val 76763"/>
              <a:gd name="adj4" fmla="val -32556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63830" y="2870835"/>
            <a:ext cx="15278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dusty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windows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线形标注 1 13"/>
          <p:cNvSpPr/>
          <p:nvPr/>
        </p:nvSpPr>
        <p:spPr>
          <a:xfrm>
            <a:off x="6937375" y="1972945"/>
            <a:ext cx="2207260" cy="1483995"/>
          </a:xfrm>
          <a:prstGeom prst="borderCallout1">
            <a:avLst>
              <a:gd name="adj1" fmla="val 18750"/>
              <a:gd name="adj2" fmla="val -8333"/>
              <a:gd name="adj3" fmla="val 79590"/>
              <a:gd name="adj4" fmla="val -125540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861175" y="2038350"/>
            <a:ext cx="2513330" cy="1481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yellowed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curling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pages, like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dry leaves</a:t>
            </a:r>
            <a:endParaRPr lang="en-US" altLang="zh-CN" sz="2800" b="1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线形标注 1 15"/>
          <p:cNvSpPr/>
          <p:nvPr/>
        </p:nvSpPr>
        <p:spPr>
          <a:xfrm rot="10800000">
            <a:off x="163830" y="5495925"/>
            <a:ext cx="1728470" cy="1200785"/>
          </a:xfrm>
          <a:prstGeom prst="borderCallout1">
            <a:avLst>
              <a:gd name="adj1" fmla="val 18750"/>
              <a:gd name="adj2" fmla="val -8333"/>
              <a:gd name="adj3" fmla="val 81965"/>
              <a:gd name="adj4" fmla="val -92343"/>
            </a:avLst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33985" y="5435600"/>
            <a:ext cx="1984375" cy="1422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empty </a:t>
            </a:r>
            <a:endParaRPr lang="en-US" altLang="zh-CN" sz="2800" b="1"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February’s page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038725" y="1009650"/>
            <a:ext cx="1634490" cy="802640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bldLvl="0" animBg="1"/>
      <p:bldP spid="7" grpId="1" animBg="1"/>
      <p:bldP spid="13" grpId="0"/>
      <p:bldP spid="13" grpId="1"/>
      <p:bldP spid="14" grpId="0" bldLvl="0" animBg="1"/>
      <p:bldP spid="14" grpId="1" animBg="1"/>
      <p:bldP spid="15" grpId="0"/>
      <p:bldP spid="15" grpId="1"/>
      <p:bldP spid="16" grpId="0" bldLvl="0" animBg="1"/>
      <p:bldP spid="16" grpId="1" animBg="1"/>
      <p:bldP spid="17" grpId="0"/>
      <p:bldP spid="17" grpId="1"/>
      <p:bldP spid="18" grpId="0" bldLvl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>
            <a:off x="220345" y="237490"/>
            <a:ext cx="2036445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Conflict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rcRect b="24907"/>
          <a:stretch>
            <a:fillRect/>
          </a:stretch>
        </p:blipFill>
        <p:spPr>
          <a:xfrm>
            <a:off x="163195" y="1206500"/>
            <a:ext cx="3187700" cy="5149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2802" b="10216"/>
          <a:stretch>
            <a:fillRect/>
          </a:stretch>
        </p:blipFill>
        <p:spPr>
          <a:xfrm>
            <a:off x="266065" y="1395095"/>
            <a:ext cx="2926715" cy="2153920"/>
          </a:xfrm>
          <a:prstGeom prst="rect">
            <a:avLst/>
          </a:prstGeom>
        </p:spPr>
      </p:pic>
      <p:sp>
        <p:nvSpPr>
          <p:cNvPr id="6" name="等腰三角形 5"/>
          <p:cNvSpPr/>
          <p:nvPr/>
        </p:nvSpPr>
        <p:spPr>
          <a:xfrm rot="5400000">
            <a:off x="1417320" y="1969770"/>
            <a:ext cx="651510" cy="519430"/>
          </a:xfrm>
          <a:prstGeom prst="triangl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68045" y="4704080"/>
            <a:ext cx="222821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Old ways for a dying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business!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8045" y="5566410"/>
            <a:ext cx="222821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No wonder the 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business is dying!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2292350" y="4704080"/>
            <a:ext cx="691515" cy="349885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939925" y="5864225"/>
            <a:ext cx="699770" cy="416560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06190" y="1453515"/>
            <a:ext cx="4968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Did she get positive feedback?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59735" y="253365"/>
            <a:ext cx="1757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Para 3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62705" y="2536190"/>
            <a:ext cx="4968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How did she respond?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862705" y="4209415"/>
            <a:ext cx="49688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What did she notice?  What did she realise?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62705" y="1983105"/>
            <a:ext cx="5156200" cy="42037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no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Negative comments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flooded in.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06190" y="3064510"/>
            <a:ext cx="160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Saddened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06190" y="3549015"/>
            <a:ext cx="4912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quickly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038918" y="5106670"/>
            <a:ext cx="4123055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traditional 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handicrafts</a:t>
            </a:r>
            <a:endParaRPr lang="en-US" alt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VS</a:t>
            </a:r>
            <a:endParaRPr lang="en-US" alt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modern 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technology</a:t>
            </a:r>
            <a:endParaRPr lang="en-US" altLang="zh-CN" sz="32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862705" y="3117850"/>
            <a:ext cx="5156835" cy="953135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________, she deleted the video ______.</a:t>
            </a:r>
            <a:r>
              <a:rPr lang="en-US" altLang="zh-CN" sz="2000" b="1">
                <a:solidFill>
                  <a:srgbClr val="FF0000"/>
                </a:solidFill>
              </a:rPr>
              <a:t> 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animBg="1"/>
      <p:bldP spid="2" grpId="0" bldLvl="0" animBg="1"/>
      <p:bldP spid="2" grpId="1" animBg="1"/>
      <p:bldP spid="3" grpId="0"/>
      <p:bldP spid="3" grpId="1"/>
      <p:bldP spid="9" grpId="0"/>
      <p:bldP spid="9" grpId="1"/>
      <p:bldP spid="11" grpId="0"/>
      <p:bldP spid="11" grpId="1"/>
      <p:bldP spid="13" grpId="0" bldLvl="0" animBg="1"/>
      <p:bldP spid="13" grpId="1" animBg="1"/>
      <p:bldP spid="15" grpId="0"/>
      <p:bldP spid="15" grpId="1"/>
      <p:bldP spid="16" grpId="0"/>
      <p:bldP spid="16" grpId="1"/>
      <p:bldP spid="17" grpId="0"/>
      <p:bldP spid="12" grpId="0" bldLvl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2359" b="6172"/>
          <a:stretch>
            <a:fillRect/>
          </a:stretch>
        </p:blipFill>
        <p:spPr>
          <a:xfrm>
            <a:off x="6152515" y="2299970"/>
            <a:ext cx="1719580" cy="1653540"/>
          </a:xfrm>
          <a:prstGeom prst="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220345" y="237490"/>
            <a:ext cx="1838325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Climax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32025" y="253365"/>
            <a:ext cx="1757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Para 4-6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220345" y="2093595"/>
          <a:ext cx="5235575" cy="232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940"/>
                <a:gridCol w="3175635"/>
              </a:tblGrid>
              <a:tr h="4749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Name</a:t>
                      </a:r>
                      <a:endParaRPr lang="en-US" altLang="zh-CN" sz="24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Occupation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Masterpiece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654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Inspiration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654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Relationship</a:t>
                      </a:r>
                      <a:endParaRPr lang="en-US" altLang="zh-CN" sz="24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301240" y="2098040"/>
            <a:ext cx="3048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Timmy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1085" y="2558415"/>
            <a:ext cx="3048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 furniture designer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88540" y="2968625"/>
            <a:ext cx="3048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curved chairs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66010" y="3488055"/>
            <a:ext cx="3048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 curved spoon 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4980" y="1204595"/>
            <a:ext cx="7946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How did Grandpa comment on the photo?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3990" y="4585970"/>
            <a:ext cx="928497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Machines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make things fast VS 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Hands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remember stories</a:t>
            </a:r>
            <a:endParaRPr lang="en-US" altLang="zh-CN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66010" y="3983355"/>
            <a:ext cx="3048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 former student 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641590" y="4428490"/>
            <a:ext cx="1083945" cy="80264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0345" y="5141595"/>
            <a:ext cx="8814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What did Clara notice?  What did she realise?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1475" y="5745480"/>
            <a:ext cx="8385810" cy="82994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Beside her, fresh </a:t>
            </a:r>
            <a:r>
              <a:rPr lang="en-US" altLang="zh-CN" sz="24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wood shavings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were shining. She aimed to share not just the work, but the story behind it.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566670" y="5709920"/>
            <a:ext cx="1917700" cy="523875"/>
          </a:xfrm>
          <a:prstGeom prst="ellipse">
            <a:avLst/>
          </a:prstGeom>
          <a:noFill/>
          <a:ln w="571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92100" y="4526280"/>
            <a:ext cx="8576945" cy="583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efficiency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VS 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humanity</a:t>
            </a:r>
            <a:endParaRPr lang="en-US" altLang="zh-CN" sz="32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8" grpId="1"/>
      <p:bldP spid="17" grpId="0"/>
      <p:bldP spid="9" grpId="0"/>
      <p:bldP spid="18" grpId="0" bldLvl="0" animBg="1"/>
      <p:bldP spid="18" grpId="1" animBg="1"/>
      <p:bldP spid="18" grpId="2" animBg="1"/>
      <p:bldP spid="11" grpId="0"/>
      <p:bldP spid="11" grpId="1"/>
      <p:bldP spid="12" grpId="0" bldLvl="0" animBg="1"/>
      <p:bldP spid="12" grpId="1"/>
      <p:bldP spid="13" grpId="0" bldLvl="0" animBg="1"/>
      <p:bldP spid="13" grpId="1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4305" y="1193165"/>
            <a:ext cx="8885555" cy="5088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Para 7: The next morning, Clara uploaded </a:t>
            </a:r>
            <a:r>
              <a:rPr lang="en-US" altLang="zh-CN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a new video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                                                                        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1. What was the new video about?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2. Did the video get positive feedback?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3. What were those positive/negative comments about?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4. How did Clara and Grandpa respond to the feedback?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5. Why did Timmy walk in the workshop?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...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Para 8: A week later, </a:t>
            </a:r>
            <a:r>
              <a:rPr lang="en-US" altLang="zh-CN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Timmy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now a famous furniture designer, walked in the workshop.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35" y="237490"/>
            <a:ext cx="2586990" cy="537845"/>
          </a:xfrm>
          <a:prstGeom prst="roundRect">
            <a:avLst/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Resolution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345" y="1645285"/>
            <a:ext cx="8293100" cy="41840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What </a:t>
            </a:r>
            <a:endParaRPr lang="en-US" altLang="zh-CN" sz="4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is </a:t>
            </a:r>
            <a:endParaRPr lang="en-US" altLang="zh-CN" sz="4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</a:t>
            </a:r>
            <a:endParaRPr lang="en-US" altLang="zh-CN" sz="4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missing </a:t>
            </a:r>
            <a:endParaRPr lang="en-US" altLang="zh-CN" sz="4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plot </a:t>
            </a:r>
            <a:endParaRPr lang="en-US" altLang="zh-CN" sz="4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48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zh-CN" sz="48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86990" y="237490"/>
            <a:ext cx="6689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Discuss in groups and raise questions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9254,&quot;width&quot;:13169}"/>
</p:tagLst>
</file>

<file path=ppt/tags/tag2.xml><?xml version="1.0" encoding="utf-8"?>
<p:tagLst xmlns:p="http://schemas.openxmlformats.org/presentationml/2006/main">
  <p:tag name="KSO_WM_DIAGRAM_VIRTUALLY_FRAME" val="{&quot;height&quot;:318.88259859608723,&quot;left&quot;:4.75,&quot;top&quot;:216.66740140391275,&quot;width&quot;:710}"/>
</p:tagLst>
</file>

<file path=ppt/tags/tag3.xml><?xml version="1.0" encoding="utf-8"?>
<p:tagLst xmlns:p="http://schemas.openxmlformats.org/presentationml/2006/main">
  <p:tag name="KSO_WM_DIAGRAM_VIRTUALLY_FRAME" val="{&quot;height&quot;:318.88259859608723,&quot;left&quot;:4.75,&quot;top&quot;:216.66740140391275,&quot;width&quot;:710}"/>
</p:tagLst>
</file>

<file path=ppt/tags/tag4.xml><?xml version="1.0" encoding="utf-8"?>
<p:tagLst xmlns:p="http://schemas.openxmlformats.org/presentationml/2006/main">
  <p:tag name="KSO_WM_DIAGRAM_VIRTUALLY_FRAME" val="{&quot;height&quot;:318.88259859608723,&quot;left&quot;:4.75,&quot;top&quot;:216.66740140391275,&quot;width&quot;:710}"/>
</p:tagLst>
</file>

<file path=ppt/tags/tag5.xml><?xml version="1.0" encoding="utf-8"?>
<p:tagLst xmlns:p="http://schemas.openxmlformats.org/presentationml/2006/main">
  <p:tag name="KSO_WM_DIAGRAM_VIRTUALLY_FRAME" val="{&quot;height&quot;:318.88259859608723,&quot;left&quot;:4.75,&quot;top&quot;:216.66740140391275,&quot;width&quot;:710}"/>
</p:tagLst>
</file>

<file path=ppt/tags/tag6.xml><?xml version="1.0" encoding="utf-8"?>
<p:tagLst xmlns:p="http://schemas.openxmlformats.org/presentationml/2006/main">
  <p:tag name="KSO_WM_DIAGRAM_VIRTUALLY_FRAME" val="{&quot;height&quot;:318.88259859608723,&quot;left&quot;:4.75,&quot;top&quot;:216.66740140391275,&quot;width&quot;:710}"/>
</p:tagLst>
</file>

<file path=ppt/tags/tag7.xml><?xml version="1.0" encoding="utf-8"?>
<p:tagLst xmlns:p="http://schemas.openxmlformats.org/presentationml/2006/main">
  <p:tag name="KSO_WM_DIAGRAM_VIRTUALLY_FRAME" val="{&quot;height&quot;:318.88259859608723,&quot;left&quot;:4.75,&quot;top&quot;:216.66740140391275,&quot;width&quot;:710}"/>
</p:tagLst>
</file>

<file path=ppt/tags/tag8.xml><?xml version="1.0" encoding="utf-8"?>
<p:tagLst xmlns:p="http://schemas.openxmlformats.org/presentationml/2006/main">
  <p:tag name="TABLE_ENDDRAG_ORIGIN_RECT" val="412*157"/>
  <p:tag name="TABLE_ENDDRAG_RECT" val="17*130*412*157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4407</Words>
  <Application>WPS 演示</Application>
  <PresentationFormat>全屏显示(4:3)</PresentationFormat>
  <Paragraphs>275</Paragraphs>
  <Slides>14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Times New Roman</vt:lpstr>
      <vt:lpstr>微软雅黑</vt:lpstr>
      <vt:lpstr>Times New Roman</vt:lpstr>
      <vt:lpstr>Comic Sans MS</vt:lpstr>
      <vt:lpstr>Calibri</vt:lpstr>
      <vt:lpstr>Arial Unicode MS</vt:lpstr>
      <vt:lpstr>HelveticaNeue</vt:lpstr>
      <vt:lpstr>华文新魏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41204</dc:creator>
  <cp:lastModifiedBy>Administrator</cp:lastModifiedBy>
  <cp:revision>66</cp:revision>
  <dcterms:created xsi:type="dcterms:W3CDTF">2023-08-09T12:44:00Z</dcterms:created>
  <dcterms:modified xsi:type="dcterms:W3CDTF">2025-06-24T05:58:38Z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