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7"/>
  </p:handoutMasterIdLst>
  <p:sldIdLst>
    <p:sldId id="342" r:id="rId3"/>
    <p:sldId id="326" r:id="rId4"/>
    <p:sldId id="331" r:id="rId5"/>
    <p:sldId id="312" r:id="rId7"/>
    <p:sldId id="314" r:id="rId8"/>
    <p:sldId id="315" r:id="rId9"/>
    <p:sldId id="333" r:id="rId10"/>
    <p:sldId id="318" r:id="rId11"/>
    <p:sldId id="319" r:id="rId12"/>
    <p:sldId id="320" r:id="rId13"/>
    <p:sldId id="334" r:id="rId14"/>
    <p:sldId id="321" r:id="rId15"/>
    <p:sldId id="322" r:id="rId16"/>
  </p:sldIdLst>
  <p:sldSz cx="9144000" cy="5143500" type="screen16x9"/>
  <p:notesSz cx="9944100" cy="68167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D13A5"/>
    <a:srgbClr val="168BF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186" y="-102"/>
      </p:cViewPr>
      <p:guideLst>
        <p:guide orient="horz" pos="1608"/>
        <p:guide pos="2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0836"/>
          </a:xfrm>
          <a:prstGeom prst="rect">
            <a:avLst/>
          </a:prstGeom>
        </p:spPr>
        <p:txBody>
          <a:bodyPr vert="horz" lIns="91193" tIns="45597" rIns="91193" bIns="4559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2689" y="0"/>
            <a:ext cx="4309110" cy="340836"/>
          </a:xfrm>
          <a:prstGeom prst="rect">
            <a:avLst/>
          </a:prstGeom>
        </p:spPr>
        <p:txBody>
          <a:bodyPr vert="horz" lIns="91193" tIns="45597" rIns="91193" bIns="45597" rtlCol="0"/>
          <a:lstStyle>
            <a:lvl1pPr algn="r">
              <a:defRPr sz="1200"/>
            </a:lvl1pPr>
          </a:lstStyle>
          <a:p>
            <a:fld id="{867E83CF-B3D5-4899-87C7-142D2D2EDC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74706"/>
            <a:ext cx="4309110" cy="340836"/>
          </a:xfrm>
          <a:prstGeom prst="rect">
            <a:avLst/>
          </a:prstGeom>
        </p:spPr>
        <p:txBody>
          <a:bodyPr vert="horz" lIns="91193" tIns="45597" rIns="91193" bIns="4559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2689" y="6474706"/>
            <a:ext cx="4309110" cy="340836"/>
          </a:xfrm>
          <a:prstGeom prst="rect">
            <a:avLst/>
          </a:prstGeom>
        </p:spPr>
        <p:txBody>
          <a:bodyPr vert="horz" lIns="91193" tIns="45597" rIns="91193" bIns="45597" rtlCol="0" anchor="b"/>
          <a:lstStyle>
            <a:lvl1pPr algn="r">
              <a:defRPr sz="1200"/>
            </a:lvl1pPr>
          </a:lstStyle>
          <a:p>
            <a:fld id="{D39CB511-C7C4-4DE6-9B41-748DB48B9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0836"/>
          </a:xfrm>
          <a:prstGeom prst="rect">
            <a:avLst/>
          </a:prstGeom>
        </p:spPr>
        <p:txBody>
          <a:bodyPr vert="horz" lIns="91193" tIns="45597" rIns="91193" bIns="4559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0" cy="340836"/>
          </a:xfrm>
          <a:prstGeom prst="rect">
            <a:avLst/>
          </a:prstGeom>
        </p:spPr>
        <p:txBody>
          <a:bodyPr vert="horz" lIns="91193" tIns="45597" rIns="91193" bIns="45597" rtlCol="0"/>
          <a:lstStyle>
            <a:lvl1pPr algn="r">
              <a:defRPr sz="1200"/>
            </a:lvl1pPr>
          </a:lstStyle>
          <a:p>
            <a:fld id="{AA368EA0-FA4B-4A55-8D92-9E1FEBA5A6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43425" cy="255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93" tIns="45597" rIns="91193" bIns="45597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410" y="3237945"/>
            <a:ext cx="7955280" cy="3067526"/>
          </a:xfrm>
          <a:prstGeom prst="rect">
            <a:avLst/>
          </a:prstGeom>
        </p:spPr>
        <p:txBody>
          <a:bodyPr vert="horz" lIns="91193" tIns="45597" rIns="91193" bIns="45597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74706"/>
            <a:ext cx="4309110" cy="340836"/>
          </a:xfrm>
          <a:prstGeom prst="rect">
            <a:avLst/>
          </a:prstGeom>
        </p:spPr>
        <p:txBody>
          <a:bodyPr vert="horz" lIns="91193" tIns="45597" rIns="91193" bIns="4559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2689" y="6474706"/>
            <a:ext cx="4309110" cy="340836"/>
          </a:xfrm>
          <a:prstGeom prst="rect">
            <a:avLst/>
          </a:prstGeom>
        </p:spPr>
        <p:txBody>
          <a:bodyPr vert="horz" lIns="91193" tIns="45597" rIns="91193" bIns="45597" rtlCol="0" anchor="b"/>
          <a:lstStyle>
            <a:lvl1pPr algn="r">
              <a:defRPr sz="1200"/>
            </a:lvl1pPr>
          </a:lstStyle>
          <a:p>
            <a:fld id="{B38EE5CD-DBA3-43D5-99A2-B66ECF6BA4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6EC-18B9-4AE1-A9FE-CAA27AA73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8A0-D93F-4E3C-9AAB-B8CAC7C857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6EC-18B9-4AE1-A9FE-CAA27AA73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8A0-D93F-4E3C-9AAB-B8CAC7C857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6EC-18B9-4AE1-A9FE-CAA27AA73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8A0-D93F-4E3C-9AAB-B8CAC7C857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0" y="0"/>
            <a:ext cx="9205356" cy="5143500"/>
            <a:chOff x="0" y="0"/>
            <a:chExt cx="9205356" cy="5143500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152400" y="100680"/>
              <a:ext cx="9052956" cy="4991467"/>
              <a:chOff x="152400" y="100680"/>
              <a:chExt cx="9052956" cy="4991467"/>
            </a:xfrm>
          </p:grpSpPr>
          <p:sp>
            <p:nvSpPr>
              <p:cNvPr id="4" name="矩形 3"/>
              <p:cNvSpPr/>
              <p:nvPr userDrawn="1"/>
            </p:nvSpPr>
            <p:spPr>
              <a:xfrm>
                <a:off x="152400" y="209550"/>
                <a:ext cx="8839200" cy="48006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7553" flipH="1">
                <a:off x="8332477" y="100680"/>
                <a:ext cx="872879" cy="924706"/>
              </a:xfrm>
              <a:prstGeom prst="rect">
                <a:avLst/>
              </a:prstGeom>
            </p:spPr>
          </p:pic>
          <p:grpSp>
            <p:nvGrpSpPr>
              <p:cNvPr id="2" name="组合 1"/>
              <p:cNvGrpSpPr/>
              <p:nvPr userDrawn="1"/>
            </p:nvGrpSpPr>
            <p:grpSpPr>
              <a:xfrm>
                <a:off x="195471" y="4128820"/>
                <a:ext cx="1814393" cy="963327"/>
                <a:chOff x="195471" y="4128820"/>
                <a:chExt cx="1814393" cy="963327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471" y="4128820"/>
                  <a:ext cx="1328529" cy="963327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555024">
                  <a:off x="1483296" y="4370791"/>
                  <a:ext cx="526568" cy="63228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" name="文本框 6"/>
          <p:cNvSpPr txBox="1"/>
          <p:nvPr userDrawn="1"/>
        </p:nvSpPr>
        <p:spPr>
          <a:xfrm>
            <a:off x="228600" y="2857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/>
              <a:t>教育教学分析</a:t>
            </a:r>
            <a:endParaRPr lang="zh-CN" altLang="en-US" sz="1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6EC-18B9-4AE1-A9FE-CAA27AA73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8A0-D93F-4E3C-9AAB-B8CAC7C857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6EC-18B9-4AE1-A9FE-CAA27AA73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8A0-D93F-4E3C-9AAB-B8CAC7C857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6EC-18B9-4AE1-A9FE-CAA27AA73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8A0-D93F-4E3C-9AAB-B8CAC7C857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6EC-18B9-4AE1-A9FE-CAA27AA73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8A0-D93F-4E3C-9AAB-B8CAC7C857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6EC-18B9-4AE1-A9FE-CAA27AA73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8A0-D93F-4E3C-9AAB-B8CAC7C857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6EC-18B9-4AE1-A9FE-CAA27AA73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8A0-D93F-4E3C-9AAB-B8CAC7C857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6EC-18B9-4AE1-A9FE-CAA27AA73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8A0-D93F-4E3C-9AAB-B8CAC7C857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06EC-18B9-4AE1-A9FE-CAA27AA73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8A0-D93F-4E3C-9AAB-B8CAC7C857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06EC-18B9-4AE1-A9FE-CAA27AA73C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E8A0-D93F-4E3C-9AAB-B8CAC7C857C2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hyperlink" Target="0001.&#21716;&#21737;&#21716;&#21737;-Hello%20China&#65288;&#20013;&#22269;&#20256;&#32479;&#25991;&#21270;&#30701;&#29255;&#20013;&#33521;&#23383;&#24149;&#65289;1&#8212;100&#20840;-p48-_50%20Xi_'an%20%20%20Ancient%20Chinese%20capital%20(Hello%20China).mp4" TargetMode="Externa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4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8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93487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170545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121253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/>
          <p:nvPr/>
        </p:nvSpPr>
        <p:spPr>
          <a:xfrm>
            <a:off x="467545" y="711425"/>
            <a:ext cx="5976664" cy="4041680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600" b="1" dirty="0" smtClean="0">
                <a:cs typeface="Times New Roman" panose="02020603050405020304" pitchFamily="18" charset="0"/>
                <a:sym typeface="Calibri" panose="020F0502020204030204"/>
              </a:rPr>
              <a:t>Is there </a:t>
            </a:r>
            <a:r>
              <a:rPr lang="en-US" altLang="zh-CN" sz="2600" b="1" dirty="0" smtClean="0">
                <a:solidFill>
                  <a:schemeClr val="tx1"/>
                </a:solidFill>
                <a:cs typeface="Times New Roman" panose="02020603050405020304" pitchFamily="18" charset="0"/>
                <a:sym typeface="Calibri" panose="020F0502020204030204"/>
              </a:rPr>
              <a:t>a clear </a:t>
            </a:r>
            <a:r>
              <a:rPr lang="en-US" altLang="zh-CN" sz="26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structure</a:t>
            </a:r>
            <a:r>
              <a:rPr lang="en-US" altLang="zh-CN" sz="2600" b="1" dirty="0" smtClean="0">
                <a:cs typeface="Times New Roman" panose="02020603050405020304" pitchFamily="18" charset="0"/>
                <a:sym typeface="Calibri" panose="020F0502020204030204"/>
              </a:rPr>
              <a:t>?</a:t>
            </a:r>
            <a:endParaRPr lang="en-US" altLang="zh-CN" sz="2600" b="1" dirty="0" smtClean="0">
              <a:cs typeface="Times New Roman" panose="02020603050405020304" pitchFamily="18" charset="0"/>
              <a:sym typeface="Calibri" panose="020F0502020204030204"/>
            </a:endParaRPr>
          </a:p>
          <a:p>
            <a:pPr defTabSz="6858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600" b="1" dirty="0" smtClean="0">
                <a:cs typeface="Times New Roman" panose="02020603050405020304" pitchFamily="18" charset="0"/>
                <a:sym typeface="Calibri" panose="020F0502020204030204"/>
              </a:rPr>
              <a:t>Does the plan include the </a:t>
            </a:r>
            <a:r>
              <a:rPr lang="en-US" altLang="zh-CN" sz="26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contents </a:t>
            </a:r>
            <a:r>
              <a:rPr lang="en-US" altLang="zh-CN" sz="2600" b="1" dirty="0" smtClean="0">
                <a:cs typeface="Times New Roman" panose="02020603050405020304" pitchFamily="18" charset="0"/>
                <a:sym typeface="Calibri" panose="020F0502020204030204"/>
              </a:rPr>
              <a:t>we’ve mentioned?</a:t>
            </a:r>
            <a:endParaRPr lang="en-US" altLang="zh-CN" sz="2600" b="1" dirty="0" smtClean="0">
              <a:cs typeface="Times New Roman" panose="02020603050405020304" pitchFamily="18" charset="0"/>
              <a:sym typeface="Calibri" panose="020F0502020204030204"/>
            </a:endParaRPr>
          </a:p>
          <a:p>
            <a:pPr defTabSz="6858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600" b="1" dirty="0" smtClean="0">
                <a:cs typeface="Times New Roman" panose="02020603050405020304" pitchFamily="18" charset="0"/>
                <a:sym typeface="Calibri" panose="020F0502020204030204"/>
              </a:rPr>
              <a:t>Do you use </a:t>
            </a:r>
            <a:r>
              <a:rPr lang="en-US" altLang="zh-CN" sz="26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the present continuous tense for future plans</a:t>
            </a:r>
            <a:r>
              <a:rPr lang="en-US" altLang="zh-CN" sz="2600" b="1" dirty="0" smtClean="0">
                <a:cs typeface="Times New Roman" panose="02020603050405020304" pitchFamily="18" charset="0"/>
                <a:sym typeface="Calibri" panose="020F0502020204030204"/>
              </a:rPr>
              <a:t>?</a:t>
            </a:r>
            <a:endParaRPr lang="en-US" altLang="zh-CN" sz="2600" b="1" dirty="0" smtClean="0">
              <a:cs typeface="Times New Roman" panose="02020603050405020304" pitchFamily="18" charset="0"/>
              <a:sym typeface="Calibri" panose="020F0502020204030204"/>
            </a:endParaRPr>
          </a:p>
          <a:p>
            <a:pPr defTabSz="6858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600" b="1" dirty="0" smtClean="0">
                <a:cs typeface="Times New Roman" panose="02020603050405020304" pitchFamily="18" charset="0"/>
                <a:sym typeface="Calibri" panose="020F0502020204030204"/>
              </a:rPr>
              <a:t>Do you use commas, stops, and question marks </a:t>
            </a:r>
            <a:r>
              <a:rPr lang="en-US" altLang="zh-CN" sz="26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correctly</a:t>
            </a:r>
            <a:r>
              <a:rPr lang="en-US" altLang="zh-CN" sz="2600" b="1" dirty="0" smtClean="0">
                <a:cs typeface="Times New Roman" panose="02020603050405020304" pitchFamily="18" charset="0"/>
                <a:sym typeface="Calibri" panose="020F0502020204030204"/>
              </a:rPr>
              <a:t>?</a:t>
            </a:r>
            <a:endParaRPr lang="en-US" altLang="zh-CN" sz="2600" b="1" dirty="0" smtClean="0">
              <a:cs typeface="Times New Roman" panose="02020603050405020304" pitchFamily="18" charset="0"/>
              <a:sym typeface="Calibri" panose="020F0502020204030204"/>
            </a:endParaRPr>
          </a:p>
          <a:p>
            <a:pPr defTabSz="6858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600" b="1" dirty="0" smtClean="0">
                <a:cs typeface="Times New Roman" panose="02020603050405020304" pitchFamily="18" charset="0"/>
                <a:sym typeface="Calibri" panose="020F0502020204030204"/>
              </a:rPr>
              <a:t>Are all the words spelt </a:t>
            </a:r>
            <a:r>
              <a:rPr lang="en-US" altLang="zh-CN" sz="26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correctly</a:t>
            </a:r>
            <a:r>
              <a:rPr lang="en-US" altLang="zh-CN" sz="2600" b="1" dirty="0" smtClean="0">
                <a:cs typeface="Times New Roman" panose="02020603050405020304" pitchFamily="18" charset="0"/>
                <a:sym typeface="Calibri" panose="020F0502020204030204"/>
              </a:rPr>
              <a:t>?</a:t>
            </a:r>
            <a:endParaRPr lang="en-US" altLang="zh-CN" sz="2600" b="1" dirty="0" smtClean="0">
              <a:cs typeface="Times New Roman" panose="02020603050405020304" pitchFamily="18" charset="0"/>
              <a:sym typeface="Calibri" panose="020F0502020204030204"/>
            </a:endParaRPr>
          </a:p>
          <a:p>
            <a:pPr defTabSz="68580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600" b="1" dirty="0" smtClean="0">
                <a:cs typeface="Times New Roman" panose="02020603050405020304" pitchFamily="18" charset="0"/>
                <a:sym typeface="Calibri" panose="020F0502020204030204"/>
              </a:rPr>
              <a:t>Are all the proper nouns capitalized? </a:t>
            </a:r>
            <a:endParaRPr lang="zh-CN" altLang="en-US" sz="2600" dirty="0"/>
          </a:p>
        </p:txBody>
      </p:sp>
      <p:sp>
        <p:nvSpPr>
          <p:cNvPr id="2" name="矩形 1"/>
          <p:cNvSpPr/>
          <p:nvPr/>
        </p:nvSpPr>
        <p:spPr>
          <a:xfrm>
            <a:off x="200261" y="195486"/>
            <a:ext cx="15841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Checklist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84168" y="809213"/>
            <a:ext cx="2592288" cy="331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fontAlgn="auto"/>
            <a:r>
              <a:rPr lang="en-US" altLang="zh-CN" sz="2400" b="1" noProof="1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Clear Structure</a:t>
            </a:r>
            <a:endParaRPr lang="en-US" altLang="zh-CN" sz="2400" b="1" noProof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84168" y="1556785"/>
            <a:ext cx="2592288" cy="331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fontAlgn="auto"/>
            <a:r>
              <a:rPr lang="en-US" altLang="zh-CN" sz="2400" b="1" noProof="1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Complete Contents</a:t>
            </a:r>
            <a:endParaRPr lang="en-US" altLang="zh-CN" sz="2400" b="1" noProof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矩形 5">
            <a:hlinkClick r:id="rId1" action="ppaction://hlinksldjump"/>
          </p:cNvPr>
          <p:cNvSpPr/>
          <p:nvPr/>
        </p:nvSpPr>
        <p:spPr>
          <a:xfrm>
            <a:off x="6146451" y="2859782"/>
            <a:ext cx="2592288" cy="331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fontAlgn="auto"/>
            <a:r>
              <a:rPr lang="en-US" altLang="zh-CN" sz="2400" b="1" noProof="1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Correct Language</a:t>
            </a:r>
            <a:endParaRPr lang="en-US" altLang="zh-CN" sz="2400" b="1" noProof="1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6088" y="784255"/>
            <a:ext cx="5454062" cy="381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86087" y="1203598"/>
            <a:ext cx="5454063" cy="8131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67543" y="2067694"/>
            <a:ext cx="5472607" cy="2660389"/>
          </a:xfrm>
          <a:prstGeom prst="rect">
            <a:avLst/>
          </a:prstGeom>
          <a:noFill/>
          <a:ln>
            <a:solidFill>
              <a:srgbClr val="BD1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267494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d:\用户资料\jiangjl\桌面\IMG_20210918_131113_edit_577547346561872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449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0260" y="279377"/>
            <a:ext cx="285957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A possible version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02" y="627605"/>
            <a:ext cx="8620470" cy="5367655"/>
          </a:xfrm>
          <a:prstGeom prst="rect">
            <a:avLst/>
          </a:prstGeom>
          <a:noFill/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spcFirstLastPara="1" wrap="square" lIns="68579" tIns="68579" rIns="68579" bIns="68579">
            <a:spAutoFit/>
          </a:bodyPr>
          <a:lstStyle/>
          <a:p>
            <a:pPr algn="just" defTabSz="685800">
              <a:lnSpc>
                <a:spcPts val="2100"/>
              </a:lnSpc>
              <a:spcBef>
                <a:spcPct val="0"/>
              </a:spcBef>
              <a:spcAft>
                <a:spcPts val="1350"/>
              </a:spcAft>
              <a:defRPr/>
            </a:pPr>
            <a:r>
              <a:rPr lang="en-US" altLang="zh-CN" sz="2000" b="1" dirty="0">
                <a:cs typeface="Times New Roman" panose="02020603050405020304" pitchFamily="18" charset="0"/>
                <a:sym typeface="Calibri" panose="020F0502020204030204"/>
              </a:rPr>
              <a:t>Dear Richard,</a:t>
            </a:r>
            <a:endParaRPr lang="en-US" altLang="zh-CN" sz="2000" b="1" dirty="0">
              <a:cs typeface="Times New Roman" panose="02020603050405020304" pitchFamily="18" charset="0"/>
              <a:sym typeface="Calibri" panose="020F0502020204030204"/>
            </a:endParaRPr>
          </a:p>
          <a:p>
            <a:pPr algn="just" defTabSz="685800">
              <a:lnSpc>
                <a:spcPts val="2100"/>
              </a:lnSpc>
              <a:spcBef>
                <a:spcPct val="0"/>
              </a:spcBef>
              <a:spcAft>
                <a:spcPts val="1350"/>
              </a:spcAft>
              <a:defRPr/>
            </a:pPr>
            <a:r>
              <a:rPr lang="en-US" altLang="zh-CN" sz="2000" b="1" dirty="0">
                <a:cs typeface="Times New Roman" panose="02020603050405020304" pitchFamily="18" charset="0"/>
                <a:sym typeface="Calibri" panose="020F0502020204030204"/>
              </a:rPr>
              <a:t>    </a:t>
            </a:r>
            <a:r>
              <a:rPr lang="en-US" altLang="zh-CN" sz="2000" b="1" dirty="0" smtClean="0"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I’m very glad to know everything goes well in your new school life! </a:t>
            </a:r>
            <a:r>
              <a:rPr lang="en-US" altLang="zh-CN" sz="2000" b="1" dirty="0">
                <a:cs typeface="Times New Roman" panose="02020603050405020304" pitchFamily="18" charset="0"/>
                <a:sym typeface="Calibri" panose="020F0502020204030204"/>
              </a:rPr>
              <a:t>My new school life </a:t>
            </a:r>
            <a:r>
              <a:rPr lang="en-US" altLang="zh-CN" sz="2000" b="1" dirty="0" smtClean="0">
                <a:cs typeface="Times New Roman" panose="02020603050405020304" pitchFamily="18" charset="0"/>
                <a:sym typeface="Calibri" panose="020F0502020204030204"/>
              </a:rPr>
              <a:t>is also amazing. Now, </a:t>
            </a:r>
            <a:r>
              <a:rPr lang="en-US" altLang="zh-CN" sz="20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with the National holiday approaching, </a:t>
            </a:r>
            <a:r>
              <a:rPr lang="en-US" altLang="zh-CN" sz="2000" b="1" dirty="0">
                <a:cs typeface="Times New Roman" panose="02020603050405020304" pitchFamily="18" charset="0"/>
                <a:sym typeface="Calibri" panose="020F0502020204030204"/>
              </a:rPr>
              <a:t>my parents and I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are </a:t>
            </a:r>
            <a:r>
              <a:rPr lang="en-US" altLang="zh-CN" sz="20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planning to pay a visit to </a:t>
            </a:r>
            <a:r>
              <a:rPr lang="en-US" altLang="zh-CN" sz="2000" b="1" dirty="0" smtClean="0">
                <a:cs typeface="Times New Roman" panose="02020603050405020304" pitchFamily="18" charset="0"/>
                <a:sym typeface="Calibri" panose="020F0502020204030204"/>
              </a:rPr>
              <a:t>the Great Wall. It is one of the wonders in the world, </a:t>
            </a:r>
            <a:r>
              <a:rPr lang="en-US" altLang="zh-CN" sz="20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famous for</a:t>
            </a:r>
            <a:r>
              <a:rPr lang="en-US" altLang="zh-CN" sz="2000" b="1" dirty="0" smtClean="0"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en-US" altLang="zh-CN" sz="2000" b="1" dirty="0">
                <a:cs typeface="Times New Roman" panose="02020603050405020304" pitchFamily="18" charset="0"/>
                <a:sym typeface="Calibri" panose="020F0502020204030204"/>
              </a:rPr>
              <a:t>its </a:t>
            </a:r>
            <a:r>
              <a:rPr lang="en-US" altLang="zh-CN" sz="20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grandiosity(</a:t>
            </a:r>
            <a:r>
              <a:rPr lang="zh-CN" altLang="en-US" sz="20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宏伟</a:t>
            </a:r>
            <a:r>
              <a:rPr lang="en-US" altLang="zh-CN" sz="20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) as well as historic stories behind</a:t>
            </a:r>
            <a:r>
              <a:rPr lang="en-US" altLang="zh-CN" sz="2000" b="1" dirty="0" smtClean="0">
                <a:cs typeface="Times New Roman" panose="02020603050405020304" pitchFamily="18" charset="0"/>
                <a:sym typeface="Calibri" panose="020F0502020204030204"/>
              </a:rPr>
              <a:t>. I </a:t>
            </a:r>
            <a:r>
              <a:rPr lang="en-US" altLang="zh-CN" sz="2000" b="1" dirty="0">
                <a:cs typeface="Times New Roman" panose="02020603050405020304" pitchFamily="18" charset="0"/>
                <a:sym typeface="Calibri" panose="020F0502020204030204"/>
              </a:rPr>
              <a:t>just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can’t wait to see it</a:t>
            </a:r>
            <a:r>
              <a:rPr lang="en-US" altLang="zh-CN" sz="2000" b="1" dirty="0">
                <a:cs typeface="Times New Roman" panose="02020603050405020304" pitchFamily="18" charset="0"/>
                <a:sym typeface="Calibri" panose="020F0502020204030204"/>
              </a:rPr>
              <a:t>. </a:t>
            </a:r>
            <a:endParaRPr lang="en-US" altLang="zh-CN" sz="2000" b="1" dirty="0">
              <a:cs typeface="Times New Roman" panose="02020603050405020304" pitchFamily="18" charset="0"/>
              <a:sym typeface="Calibri" panose="020F0502020204030204"/>
            </a:endParaRPr>
          </a:p>
          <a:p>
            <a:pPr algn="just" defTabSz="685800">
              <a:lnSpc>
                <a:spcPts val="2100"/>
              </a:lnSpc>
              <a:spcBef>
                <a:spcPct val="0"/>
              </a:spcBef>
              <a:spcAft>
                <a:spcPts val="1350"/>
              </a:spcAft>
              <a:defRPr/>
            </a:pPr>
            <a:r>
              <a:rPr lang="en-US" altLang="zh-CN" sz="2000" b="1" dirty="0" smtClean="0">
                <a:cs typeface="Times New Roman" panose="02020603050405020304" pitchFamily="18" charset="0"/>
                <a:sym typeface="Calibri" panose="020F0502020204030204"/>
              </a:rPr>
              <a:t>    </a:t>
            </a:r>
            <a:r>
              <a:rPr lang="en-US" altLang="zh-CN" sz="20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We’re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also </a:t>
            </a:r>
            <a:r>
              <a:rPr lang="en-US" altLang="zh-CN" sz="20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going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to visit </a:t>
            </a:r>
            <a:r>
              <a:rPr lang="en-US" altLang="zh-CN" sz="2000" b="1" dirty="0" smtClean="0">
                <a:cs typeface="Times New Roman" panose="02020603050405020304" pitchFamily="18" charset="0"/>
                <a:sym typeface="Calibri" panose="020F0502020204030204"/>
              </a:rPr>
              <a:t>other places in Beijing, such as the Forbidden city, and the </a:t>
            </a:r>
            <a:r>
              <a:rPr lang="en-US" altLang="zh-CN" sz="2000" b="1" dirty="0">
                <a:cs typeface="Times New Roman" panose="02020603050405020304" pitchFamily="18" charset="0"/>
                <a:sym typeface="Calibri" panose="020F0502020204030204"/>
              </a:rPr>
              <a:t>Summer </a:t>
            </a:r>
            <a:r>
              <a:rPr lang="en-US" altLang="zh-CN" sz="2000" b="1" dirty="0" smtClean="0">
                <a:cs typeface="Times New Roman" panose="02020603050405020304" pitchFamily="18" charset="0"/>
                <a:sym typeface="Calibri" panose="020F0502020204030204"/>
              </a:rPr>
              <a:t>Palace, </a:t>
            </a:r>
            <a:r>
              <a:rPr lang="en-US" altLang="zh-CN" sz="20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both of which are admirable architectures</a:t>
            </a:r>
            <a:r>
              <a:rPr lang="en-US" altLang="zh-CN" sz="2000" b="1" dirty="0" smtClean="0">
                <a:cs typeface="Times New Roman" panose="02020603050405020304" pitchFamily="18" charset="0"/>
                <a:sym typeface="Calibri" panose="020F0502020204030204"/>
              </a:rPr>
              <a:t>.</a:t>
            </a:r>
            <a:r>
              <a:rPr lang="en-US" altLang="zh-CN" sz="2000" b="1" dirty="0"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en-US" altLang="zh-CN" sz="2000" b="1" dirty="0" smtClean="0">
                <a:cs typeface="Times New Roman" panose="02020603050405020304" pitchFamily="18" charset="0"/>
                <a:sym typeface="Calibri" panose="020F0502020204030204"/>
              </a:rPr>
              <a:t>I believe we will </a:t>
            </a:r>
            <a:r>
              <a:rPr lang="en-US" altLang="zh-CN" sz="2000" b="1" dirty="0" smtClean="0">
                <a:solidFill>
                  <a:srgbClr val="FF0000"/>
                </a:solidFill>
                <a:cs typeface="Times New Roman" panose="02020603050405020304" pitchFamily="18" charset="0"/>
                <a:sym typeface="Calibri" panose="020F0502020204030204"/>
              </a:rPr>
              <a:t>be amazed by its unique culture and extraordinary views. W</a:t>
            </a:r>
            <a:r>
              <a:rPr lang="en-US" altLang="zh-CN" sz="20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/>
              </a:rPr>
              <a:t>e are taking a flight</a:t>
            </a:r>
            <a:r>
              <a:rPr lang="en-US" altLang="zh-CN" sz="2000" b="1" dirty="0" smtClean="0"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/>
              </a:rPr>
              <a:t> to go there.                    </a:t>
            </a:r>
            <a:endParaRPr lang="en-US" altLang="zh-CN" sz="2000" b="1" dirty="0" smtClean="0"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/>
            </a:endParaRPr>
          </a:p>
          <a:p>
            <a:pPr defTabSz="685800">
              <a:lnSpc>
                <a:spcPts val="2100"/>
              </a:lnSpc>
              <a:spcBef>
                <a:spcPct val="0"/>
              </a:spcBef>
              <a:spcAft>
                <a:spcPts val="1350"/>
              </a:spcAft>
              <a:defRPr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en-US" altLang="zh-CN" sz="2000" b="1" dirty="0" smtClean="0"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/>
              </a:rPr>
              <a:t>   Enjoy yourself and </a:t>
            </a:r>
            <a:r>
              <a:rPr lang="en-US" altLang="zh-CN" sz="2000" b="1" dirty="0" smtClean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/>
              </a:rPr>
              <a:t>look forward to </a:t>
            </a:r>
            <a:r>
              <a:rPr lang="en-US" altLang="zh-CN" sz="2000" b="1" dirty="0" smtClean="0"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/>
              </a:rPr>
              <a:t>your beautiful photos.                                                                                                         </a:t>
            </a:r>
            <a:endParaRPr lang="en-US" altLang="zh-CN" sz="2000" b="1" dirty="0" smtClean="0"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/>
            </a:endParaRPr>
          </a:p>
          <a:p>
            <a:pPr defTabSz="685800">
              <a:lnSpc>
                <a:spcPts val="2100"/>
              </a:lnSpc>
              <a:spcBef>
                <a:spcPct val="0"/>
              </a:spcBef>
              <a:spcAft>
                <a:spcPts val="1350"/>
              </a:spcAft>
              <a:defRPr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en-US" altLang="zh-CN" sz="2000" b="1" dirty="0" smtClean="0"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/>
              </a:rPr>
              <a:t>                                                                                                                        Yours,     </a:t>
            </a:r>
            <a:endParaRPr lang="en-US" altLang="zh-CN" sz="2000" b="1" dirty="0" smtClean="0"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/>
            </a:endParaRPr>
          </a:p>
          <a:p>
            <a:pPr defTabSz="685800">
              <a:lnSpc>
                <a:spcPts val="2100"/>
              </a:lnSpc>
              <a:spcBef>
                <a:spcPct val="0"/>
              </a:spcBef>
              <a:spcAft>
                <a:spcPts val="1350"/>
              </a:spcAft>
              <a:defRPr/>
            </a:pPr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en-US" altLang="zh-CN" sz="2000" b="1" dirty="0" smtClean="0">
                <a:ea typeface="宋体" panose="02010600030101010101" pitchFamily="2" charset="-122"/>
                <a:cs typeface="Times New Roman" panose="02020603050405020304" pitchFamily="18" charset="0"/>
                <a:sym typeface="Calibri" panose="020F0502020204030204"/>
              </a:rPr>
              <a:t>                                                                                                                         Xiao Li</a:t>
            </a:r>
            <a:endParaRPr lang="en-US" altLang="zh-CN" sz="2000" b="1" dirty="0"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/>
            </a:endParaRPr>
          </a:p>
          <a:p>
            <a:pPr algn="just" defTabSz="685800">
              <a:lnSpc>
                <a:spcPts val="2025"/>
              </a:lnSpc>
              <a:spcBef>
                <a:spcPct val="0"/>
              </a:spcBef>
              <a:spcAft>
                <a:spcPts val="1350"/>
              </a:spcAft>
              <a:defRPr/>
            </a:pPr>
            <a:endParaRPr lang="en-US" altLang="zh-CN" sz="2000" b="1" dirty="0"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/>
            </a:endParaRPr>
          </a:p>
          <a:p>
            <a:pPr algn="just" defTabSz="685800">
              <a:lnSpc>
                <a:spcPts val="2025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ea typeface="宋体" panose="02010600030101010101" pitchFamily="2" charset="-122"/>
              <a:cs typeface="Times New Roman" panose="02020603050405020304" pitchFamily="18" charset="0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283710" y="-20320"/>
            <a:ext cx="4838700" cy="2945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51520" y="267494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https://gimg2.baidu.com/image_search/src=http%3A%2F%2F5b0988e595225.cdn.sohucs.com%2Fimages%2F20180910%2F6ebc54b55e024d6098dc23286c9400c5.jpeg&amp;refer=http%3A%2F%2F5b0988e595225.cdn.sohucs.com&amp;app=2002&amp;size=f9999,10000&amp;q=a80&amp;n=0&amp;g=0n&amp;fmt=jpeg?sec=1634199933&amp;t=8da92c8c64e23cc405793626eba4be0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3"/>
          <a:stretch>
            <a:fillRect/>
          </a:stretch>
        </p:blipFill>
        <p:spPr bwMode="auto">
          <a:xfrm>
            <a:off x="6835" y="0"/>
            <a:ext cx="4277133" cy="24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img2.baidu.com/image_search/src=http%3A%2F%2Fimg02.tooopen.com%2Fimages%2F20151102%2Ftooopen_sy_147352491641.jpg&amp;refer=http%3A%2F%2Fimg02.tooopen.com&amp;app=2002&amp;size=f9999,10000&amp;q=a80&amp;n=0&amp;g=0n&amp;fmt=jpeg?sec=1634199793&amp;t=180c974b1aebc68daf4ceee35ac0e23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7734"/>
            <a:ext cx="4860032" cy="27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585" y="1905635"/>
            <a:ext cx="4448175" cy="521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 smtClean="0"/>
              <a:t>   </a:t>
            </a:r>
            <a:r>
              <a:rPr lang="en-US" sz="2800" b="1" dirty="0" smtClean="0"/>
              <a:t>Go and explore and share!</a:t>
            </a:r>
            <a:endParaRPr lang="en-US" sz="2800" b="1" dirty="0" smtClean="0"/>
          </a:p>
        </p:txBody>
      </p:sp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35560" y="2427605"/>
            <a:ext cx="4248150" cy="269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2"/>
          <p:cNvSpPr txBox="1"/>
          <p:nvPr/>
        </p:nvSpPr>
        <p:spPr>
          <a:xfrm>
            <a:off x="1979712" y="2644140"/>
            <a:ext cx="554452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 smtClean="0"/>
              <a:t>   </a:t>
            </a:r>
            <a:r>
              <a:rPr lang="en-US" sz="2800" b="1" dirty="0" smtClean="0"/>
              <a:t>The world is there waiting for you!</a:t>
            </a:r>
            <a:endParaRPr lang="en-US" sz="28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topchinatravel.com/pic/city/xian/attractions/Xi-an-City-Wall-4.jpg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09681"/>
            <a:ext cx="3203847" cy="23557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img2.baidu.com/image_search/src=http%3A%2F%2Fdingyue.ws.126.net%2F2020%2F0519%2Fcd5ee434j00qajraj002rc000p000g1c.jpg&amp;refer=http%3A%2F%2Fdingyue.ws.126.net&amp;app=2002&amp;size=f9999,10000&amp;q=a80&amp;n=0&amp;g=0n&amp;fmt=jpeg?sec=1634200908&amp;t=cf1c108f079fa5fc307e16b311e7727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28199"/>
            <a:ext cx="2913923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gimg2.baidu.com/image_search/src=http%3A%2F%2Fgss0.baidu.com%2F9vo3dSag_xI4khGko9WTAnF6hhy%2Fzhidao%2Fwh%253D450%252C600%2Fsign%3Da21c250302b30f2435cfe407fda5fd75%2F8cb1cb134954092304c1ed1c9f58d109b3de492c.jpg&amp;refer=http%3A%2F%2Fgss0.baidu.com&amp;app=2002&amp;size=f9999,10000&amp;q=a80&amp;n=0&amp;g=0n&amp;fmt=jpeg?sec=1634175854&amp;t=214bf36d53495ac679b96b08c88d07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79" y="2828200"/>
            <a:ext cx="2843808" cy="2315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1130119"/>
            <a:ext cx="8820471" cy="129614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5400" b="1" dirty="0" smtClean="0">
                <a:solidFill>
                  <a:schemeClr val="tx1"/>
                </a:solidFill>
              </a:rPr>
              <a:t>A Travel Plan to Xi’an</a:t>
            </a:r>
            <a:endParaRPr lang="en-US" altLang="zh-CN" sz="5400" b="1" dirty="0" smtClean="0">
              <a:solidFill>
                <a:schemeClr val="tx1"/>
              </a:solidFill>
            </a:endParaRPr>
          </a:p>
          <a:p>
            <a:pPr algn="r"/>
            <a:endParaRPr lang="en-US" altLang="zh-CN" sz="2800" i="1" dirty="0" smtClean="0">
              <a:solidFill>
                <a:schemeClr val="tx1"/>
              </a:solidFill>
            </a:endParaRPr>
          </a:p>
          <a:p>
            <a:pPr algn="r"/>
            <a:endParaRPr lang="en-US" altLang="zh-CN" sz="2800" i="1" dirty="0">
              <a:solidFill>
                <a:schemeClr val="tx1"/>
              </a:solidFill>
            </a:endParaRPr>
          </a:p>
          <a:p>
            <a:pPr algn="r"/>
            <a:r>
              <a:rPr lang="en-US" altLang="zh-CN" sz="2800" i="1" dirty="0" smtClean="0">
                <a:solidFill>
                  <a:schemeClr val="tx1"/>
                </a:solidFill>
              </a:rPr>
              <a:t>-- Jiang </a:t>
            </a:r>
            <a:r>
              <a:rPr lang="en-US" altLang="zh-CN" sz="2800" i="1" dirty="0" err="1" smtClean="0">
                <a:solidFill>
                  <a:schemeClr val="tx1"/>
                </a:solidFill>
              </a:rPr>
              <a:t>Jinli</a:t>
            </a:r>
            <a:r>
              <a:rPr lang="en-US" altLang="zh-CN" sz="2800" i="1" dirty="0" smtClean="0">
                <a:solidFill>
                  <a:schemeClr val="tx1"/>
                </a:solidFill>
              </a:rPr>
              <a:t>   Shaoxing </a:t>
            </a:r>
            <a:r>
              <a:rPr lang="en-US" altLang="zh-CN" sz="2800" i="1" dirty="0" err="1" smtClean="0">
                <a:solidFill>
                  <a:schemeClr val="tx1"/>
                </a:solidFill>
              </a:rPr>
              <a:t>Luxun</a:t>
            </a:r>
            <a:r>
              <a:rPr lang="en-US" altLang="zh-CN" sz="2800" i="1" dirty="0" smtClean="0">
                <a:solidFill>
                  <a:schemeClr val="tx1"/>
                </a:solidFill>
              </a:rPr>
              <a:t> High School</a:t>
            </a:r>
            <a:endParaRPr lang="zh-CN" altLang="en-US" sz="2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s://gimg2.baidu.com/image_search/src=http%3A%2F%2Fgss0.baidu.com%2F9vo3dSag_xI4khGko9WTAnF6hhy%2Fzhidao%2Fwh%253D450%252C600%2Fsign%3Da21c250302b30f2435cfe407fda5fd75%2F8cb1cb134954092304c1ed1c9f58d109b3de492c.jpg&amp;refer=http%3A%2F%2Fgss0.baidu.com&amp;app=2002&amp;size=f9999,10000&amp;q=a80&amp;n=0&amp;g=0n&amp;fmt=jpeg?sec=1634175854&amp;t=214bf36d53495ac679b96b08c88d07a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1" y="659452"/>
            <a:ext cx="4221227" cy="247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gimg2.baidu.com/image_search/src=http%3A%2F%2Fimg.pconline.com.cn%2Fimages%2Fupload%2Fupc%2Ftx%2Fitbbs%2F1502%2F10%2Fc67%2F2975124_1423579693933_mthumb.jpg&amp;refer=http%3A%2F%2Fimg.pconline.com.cn&amp;app=2002&amp;size=f9999,10000&amp;q=a80&amp;n=0&amp;g=0n&amp;fmt=jpeg?sec=1634301284&amp;t=e8226077f8ee542644c51b5cf2605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1" y="2638028"/>
            <a:ext cx="4221228" cy="24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s://www.topchinatravel.com/pic/city/xian/attractions/Xi-an-City-Wall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6343"/>
            <a:ext cx="4186082" cy="2499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5070024" y="3053408"/>
            <a:ext cx="318727" cy="274479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155355" y="206895"/>
            <a:ext cx="283247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Lead in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44608" y="630892"/>
            <a:ext cx="2243311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Xi’an City Wall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35" name="Picture 6" descr="https://gimg2.baidu.com/image_search/src=http%3A%2F%2Fdingyue.ws.126.net%2F2020%2F0519%2Fcd5ee434j00qajraj002rc000p000g1c.jpg&amp;refer=http%3A%2F%2Fdingyue.ws.126.net&amp;app=2002&amp;size=f9999,10000&amp;q=a80&amp;n=0&amp;g=0n&amp;fmt=jpeg?sec=1634200908&amp;t=cf1c108f079fa5fc307e16b311e7727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3758"/>
            <a:ext cx="4203655" cy="235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103301" y="2702159"/>
            <a:ext cx="352839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Shaanxi History Museum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34331" y="2683340"/>
            <a:ext cx="2331259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Xi’an Bell Tower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2921" y="659919"/>
            <a:ext cx="2243311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Terracotta Army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6" grpId="0" animBg="1"/>
      <p:bldP spid="38" grpId="0" animBg="1"/>
      <p:bldP spid="4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438770" y="3856394"/>
            <a:ext cx="308014" cy="235415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070024" y="3053408"/>
            <a:ext cx="318727" cy="274479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4323405" y="2204001"/>
            <a:ext cx="301612" cy="293719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5142" tIns="32570" rIns="65142" bIns="32570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555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11" y="339502"/>
            <a:ext cx="712879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 smtClean="0">
                <a:solidFill>
                  <a:schemeClr val="tx1"/>
                </a:solidFill>
              </a:rPr>
              <a:t>A  brochure</a:t>
            </a:r>
            <a:endParaRPr lang="zh-CN" alt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15" y="843280"/>
            <a:ext cx="4897120" cy="410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705" y="1203325"/>
            <a:ext cx="383476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What is Terracotta Army?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25"/>
          <p:cNvSpPr txBox="1"/>
          <p:nvPr/>
        </p:nvSpPr>
        <p:spPr>
          <a:xfrm>
            <a:off x="179705" y="2715895"/>
            <a:ext cx="411162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For what were they made?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6227857" y="1996571"/>
            <a:ext cx="864096" cy="40025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32045" y="2396490"/>
            <a:ext cx="1932940" cy="4000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51460" y="1851660"/>
            <a:ext cx="4131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An army of soldier statues</a:t>
            </a:r>
            <a:endParaRPr lang="en-US" altLang="zh-CN" sz="2800"/>
          </a:p>
        </p:txBody>
      </p:sp>
      <p:sp>
        <p:nvSpPr>
          <p:cNvPr id="8" name="文本框 7"/>
          <p:cNvSpPr txBox="1"/>
          <p:nvPr/>
        </p:nvSpPr>
        <p:spPr>
          <a:xfrm>
            <a:off x="251460" y="3291840"/>
            <a:ext cx="4131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To defend the emperor</a:t>
            </a:r>
            <a:endParaRPr lang="en-US" altLang="zh-CN" sz="280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4" grpId="0" bldLvl="0" animBg="1"/>
      <p:bldP spid="5" grpId="0" bldLvl="0" animBg="1"/>
      <p:bldP spid="6" grpId="0" bldLvl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576" y="267494"/>
            <a:ext cx="56295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Read for the structure &amp; contents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3" name="内容占位符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67744" y="1137332"/>
            <a:ext cx="4680520" cy="3892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711425"/>
            <a:ext cx="29668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A travel plan to Xi’an</a:t>
            </a:r>
            <a:endParaRPr lang="zh-CN" altLang="en-US" sz="2400" b="1" dirty="0"/>
          </a:p>
        </p:txBody>
      </p:sp>
      <p:sp>
        <p:nvSpPr>
          <p:cNvPr id="5" name="椭圆 4"/>
          <p:cNvSpPr/>
          <p:nvPr/>
        </p:nvSpPr>
        <p:spPr>
          <a:xfrm>
            <a:off x="2339752" y="1196471"/>
            <a:ext cx="864096" cy="40025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267744" y="4563264"/>
            <a:ext cx="864096" cy="40025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39752" y="1596725"/>
            <a:ext cx="4536504" cy="2929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3528" y="1184429"/>
            <a:ext cx="169218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Greeting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728" y="2830458"/>
            <a:ext cx="169218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Main Body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3728" y="4235032"/>
            <a:ext cx="169218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Signature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228184" y="631309"/>
            <a:ext cx="273738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Main contents</a:t>
            </a:r>
            <a:endParaRPr lang="zh-CN" alt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884883" y="1995686"/>
            <a:ext cx="3900445" cy="16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412165" y="3336241"/>
            <a:ext cx="3528392" cy="167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396573" y="3706665"/>
            <a:ext cx="35283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384741" y="2858650"/>
            <a:ext cx="3195371" cy="189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963055" y="3032253"/>
            <a:ext cx="1473041" cy="1285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635896" y="4227934"/>
            <a:ext cx="1800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943064" y="1814664"/>
            <a:ext cx="1881555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Purpose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55155" y="2662555"/>
            <a:ext cx="1857375" cy="4851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Plans</a:t>
            </a:r>
            <a:endParaRPr lang="en-US" altLang="zh-CN" sz="2800" b="1" dirty="0" smtClean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84152" y="3520874"/>
            <a:ext cx="1864026" cy="3470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Transport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66623" y="4028214"/>
            <a:ext cx="1881555" cy="399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Thoughts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3419475" y="4386580"/>
            <a:ext cx="1368425" cy="400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975513" y="4450489"/>
            <a:ext cx="1881555" cy="399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Close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2412443" y="1828681"/>
            <a:ext cx="3900445" cy="16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930975" y="1184429"/>
            <a:ext cx="1881555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Greetings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8" name="图片 1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22" grpId="0" animBg="1"/>
      <p:bldP spid="23" grpId="0" bldLvl="0" animBg="1"/>
      <p:bldP spid="24" grpId="0" animBg="1"/>
      <p:bldP spid="25" grpId="0" animBg="1"/>
      <p:bldP spid="21" grpId="0" bldLvl="0" animBg="1"/>
      <p:bldP spid="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438770" y="3856394"/>
            <a:ext cx="308014" cy="235415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070024" y="3053408"/>
            <a:ext cx="318727" cy="274479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4323405" y="2204001"/>
            <a:ext cx="301612" cy="293719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5142" tIns="32570" rIns="65142" bIns="32570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555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12" y="234191"/>
            <a:ext cx="76841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Read for the language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79512" y="627533"/>
          <a:ext cx="8660954" cy="444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912"/>
                <a:gridCol w="6645042"/>
              </a:tblGrid>
              <a:tr h="378157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kern="1200" dirty="0" smtClean="0">
                        <a:solidFill>
                          <a:schemeClr val="tx1"/>
                        </a:solidFill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14330">
                <a:tc>
                  <a:txBody>
                    <a:bodyPr/>
                    <a:lstStyle/>
                    <a:p>
                      <a:endParaRPr lang="zh-CN" altLang="en-US" sz="2400" b="1" kern="1200" dirty="0">
                        <a:solidFill>
                          <a:schemeClr val="bg1"/>
                        </a:solidFill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文本框 2"/>
          <p:cNvSpPr txBox="1"/>
          <p:nvPr/>
        </p:nvSpPr>
        <p:spPr>
          <a:xfrm>
            <a:off x="3911242" y="589169"/>
            <a:ext cx="2820998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400" b="1" dirty="0" smtClean="0">
                <a:latin typeface="Calibri" panose="020F050202020403020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Useful Expressions</a:t>
            </a:r>
            <a:endParaRPr lang="en-US" altLang="zh-CN" sz="2400" b="1" dirty="0">
              <a:latin typeface="Calibri" panose="020F050202020403020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9"/>
          <p:cNvSpPr/>
          <p:nvPr/>
        </p:nvSpPr>
        <p:spPr>
          <a:xfrm>
            <a:off x="179529" y="666423"/>
            <a:ext cx="2085420" cy="4375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400" b="1" dirty="0">
                <a:latin typeface="Calibri" panose="020F0502020204030204" charset="0"/>
                <a:ea typeface="微软雅黑" panose="020B0503020204020204" pitchFamily="34" charset="-122"/>
              </a:rPr>
              <a:t>Main functions</a:t>
            </a:r>
            <a:endParaRPr lang="en-US" altLang="zh-CN" sz="2400" b="1" dirty="0">
              <a:latin typeface="Calibri" panose="020F0502020204030204" charset="0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9187" y="1285166"/>
            <a:ext cx="972489" cy="331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fontAlgn="auto"/>
            <a:r>
              <a:rPr lang="en-US" altLang="zh-CN" sz="2400" b="1" noProof="1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when</a:t>
            </a:r>
            <a:endParaRPr lang="en-US" altLang="zh-CN" sz="2400" b="1" noProof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7312" y="1734234"/>
            <a:ext cx="1588384" cy="331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fontAlgn="auto"/>
            <a:r>
              <a:rPr lang="en-US" altLang="zh-CN" sz="2400" b="1" noProof="1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with whom</a:t>
            </a:r>
            <a:endParaRPr lang="en-US" altLang="zh-CN" sz="2400" b="1" noProof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7312" y="2222575"/>
            <a:ext cx="972489" cy="331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auto"/>
            <a:r>
              <a:rPr lang="en-US" altLang="zh-CN" sz="2400" b="1" noProof="1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where</a:t>
            </a:r>
            <a:endParaRPr lang="en-US" altLang="zh-CN" sz="2400" b="1" noProof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7311" y="2772415"/>
            <a:ext cx="972489" cy="331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fontAlgn="auto"/>
            <a:r>
              <a:rPr lang="en-US" altLang="zh-CN" sz="2400" b="1" noProof="1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why</a:t>
            </a:r>
            <a:endParaRPr lang="en-US" altLang="zh-CN" sz="2400" b="1" noProof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4" name="文本框 3"/>
          <p:cNvSpPr txBox="1"/>
          <p:nvPr/>
        </p:nvSpPr>
        <p:spPr>
          <a:xfrm>
            <a:off x="323528" y="4227934"/>
            <a:ext cx="567079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700" b="1" dirty="0">
                <a:latin typeface="Calibri" panose="020F0502020204030204" charset="0"/>
                <a:ea typeface="微软雅黑" panose="020B0503020204020204" pitchFamily="34" charset="-122"/>
              </a:rPr>
              <a:t>....</a:t>
            </a:r>
            <a:endParaRPr lang="en-US" altLang="zh-CN" sz="2700" b="1" dirty="0">
              <a:latin typeface="Calibri" panose="020F050202020403020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9187" y="3219822"/>
            <a:ext cx="972489" cy="331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fontAlgn="auto"/>
            <a:r>
              <a:rPr lang="en-US" altLang="zh-CN" sz="2400" b="1" noProof="1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what</a:t>
            </a:r>
            <a:endParaRPr lang="en-US" altLang="zh-CN" sz="2400" b="1" noProof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7310" y="3752136"/>
            <a:ext cx="972489" cy="331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fontAlgn="auto"/>
            <a:r>
              <a:rPr lang="en-US" altLang="zh-CN" sz="2400" b="1" noProof="1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how</a:t>
            </a:r>
            <a:endParaRPr lang="en-US" altLang="zh-CN" sz="2400" b="1" noProof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内容占位符 2"/>
          <p:cNvSpPr txBox="1"/>
          <p:nvPr/>
        </p:nvSpPr>
        <p:spPr>
          <a:xfrm>
            <a:off x="2267585" y="1131570"/>
            <a:ext cx="6497320" cy="39439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00"/>
                </a:solidFill>
              </a:rPr>
              <a:t>Over the October holiday</a:t>
            </a:r>
            <a:r>
              <a:rPr lang="en-US" altLang="zh-CN" sz="2400" dirty="0" smtClean="0"/>
              <a:t>, </a:t>
            </a:r>
            <a:r>
              <a:rPr lang="en-US" altLang="zh-CN" sz="2400" dirty="0" smtClean="0">
                <a:solidFill>
                  <a:srgbClr val="FF0000"/>
                </a:solidFill>
              </a:rPr>
              <a:t>my parents and I are planning to </a:t>
            </a:r>
            <a:r>
              <a:rPr lang="en-US" altLang="zh-CN" sz="2400" dirty="0" smtClean="0"/>
              <a:t>go to Xi’an to see the Terracotta Army. </a:t>
            </a:r>
            <a:endParaRPr lang="en-US" altLang="zh-CN" sz="2400" dirty="0" smtClean="0"/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00"/>
                </a:solidFill>
              </a:rPr>
              <a:t>I’ve heard that it’s an amazing sight, and I can’t wait to go</a:t>
            </a:r>
            <a:r>
              <a:rPr lang="en-US" altLang="zh-CN" sz="2400" dirty="0" smtClean="0"/>
              <a:t>. To me, the story…is almost </a:t>
            </a:r>
            <a:r>
              <a:rPr lang="en-US" altLang="zh-CN" sz="2400" dirty="0" smtClean="0">
                <a:solidFill>
                  <a:srgbClr val="FF0000"/>
                </a:solidFill>
              </a:rPr>
              <a:t>unbelievable. It’s amazing that….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We’re also planning to visit….</a:t>
            </a:r>
            <a:endParaRPr lang="en-US" altLang="zh-CN" sz="2400" dirty="0" smtClean="0"/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/>
              <a:t>My dad and I are both </a:t>
            </a:r>
            <a:r>
              <a:rPr lang="en-US" altLang="zh-CN" sz="2400" dirty="0" smtClean="0">
                <a:solidFill>
                  <a:srgbClr val="FF0000"/>
                </a:solidFill>
              </a:rPr>
              <a:t>looking forward to…because</a:t>
            </a:r>
            <a:r>
              <a:rPr lang="en-US" altLang="zh-CN" sz="2400" dirty="0" smtClean="0"/>
              <a:t>…this museum </a:t>
            </a:r>
            <a:r>
              <a:rPr lang="en-US" altLang="zh-CN" sz="2400" dirty="0" smtClean="0">
                <a:solidFill>
                  <a:srgbClr val="FF0000"/>
                </a:solidFill>
              </a:rPr>
              <a:t>is known as…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00"/>
                </a:solidFill>
              </a:rPr>
              <a:t>We’re taking the train, leaving the city before </a:t>
            </a:r>
            <a:r>
              <a:rPr lang="en-US" altLang="zh-CN" sz="2400" dirty="0" smtClean="0"/>
              <a:t>the October holiday begins.</a:t>
            </a:r>
            <a:endParaRPr lang="en-US" altLang="zh-CN" sz="2400" dirty="0" smtClean="0"/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00"/>
                </a:solidFill>
                <a:sym typeface="+mn-ea"/>
              </a:rPr>
              <a:t>My time here in China is going well....</a:t>
            </a:r>
            <a:endParaRPr lang="en-US" altLang="zh-CN" sz="2400" dirty="0" smtClean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FF0000"/>
                </a:solidFill>
                <a:sym typeface="+mn-ea"/>
              </a:rPr>
              <a:t>Hope to hear from you soon.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ü"/>
            </a:pPr>
            <a:endParaRPr lang="en-US" altLang="zh-CN" sz="2400" dirty="0" smtClean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67585" y="1103630"/>
            <a:ext cx="6497320" cy="3906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Over the October holiday, …are planning to….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I’ve heard that it’s an amazing sight, and I can’t wait to go. 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It’s </a:t>
            </a:r>
            <a:r>
              <a:rPr lang="en-US" altLang="zh-CN" sz="2400" b="1" dirty="0">
                <a:solidFill>
                  <a:srgbClr val="FF0000"/>
                </a:solidFill>
              </a:rPr>
              <a:t>amazing that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….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We are both looking forward to…because…..be known as …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We’re taking the train.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FF0000"/>
                </a:solidFill>
              </a:rPr>
              <a:t>Hope to hear from you.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noProof="1" smtClean="0">
                <a:latin typeface="Calibri" panose="020F0502020204030204" charset="0"/>
                <a:cs typeface="Calibri" panose="020F0502020204030204" charset="0"/>
                <a:sym typeface="+mn-ea"/>
              </a:rPr>
              <a:t>…</a:t>
            </a:r>
            <a:endParaRPr lang="en-US" altLang="zh-CN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438770" y="3856394"/>
            <a:ext cx="308014" cy="235415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070024" y="3053408"/>
            <a:ext cx="318727" cy="274479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4323405" y="2204001"/>
            <a:ext cx="301612" cy="293719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5142" tIns="32570" rIns="65142" bIns="32570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555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12" y="234191"/>
            <a:ext cx="768410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Brainstorm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79512" y="627533"/>
          <a:ext cx="8660954" cy="4448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7220794"/>
              </a:tblGrid>
              <a:tr h="378157"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kern="1200" dirty="0" smtClean="0">
                        <a:solidFill>
                          <a:schemeClr val="tx1"/>
                        </a:solidFill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14330">
                <a:tc>
                  <a:txBody>
                    <a:bodyPr/>
                    <a:lstStyle/>
                    <a:p>
                      <a:endParaRPr lang="zh-CN" altLang="en-US" sz="2400" b="1" kern="1200" dirty="0">
                        <a:solidFill>
                          <a:schemeClr val="bg1"/>
                        </a:solidFill>
                        <a:latin typeface="Calibri" panose="020F0502020204030204" charset="0"/>
                        <a:ea typeface="+mn-ea"/>
                        <a:cs typeface="Calibri" panose="020F050202020403020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文本框 2"/>
          <p:cNvSpPr txBox="1"/>
          <p:nvPr/>
        </p:nvSpPr>
        <p:spPr>
          <a:xfrm>
            <a:off x="3911242" y="589169"/>
            <a:ext cx="4189150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400" b="1" dirty="0" smtClean="0">
                <a:latin typeface="Calibri" panose="020F050202020403020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More  Expressions</a:t>
            </a:r>
            <a:endParaRPr lang="en-US" altLang="zh-CN" sz="2400" b="1" dirty="0">
              <a:latin typeface="Calibri" panose="020F050202020403020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9"/>
          <p:cNvSpPr/>
          <p:nvPr/>
        </p:nvSpPr>
        <p:spPr>
          <a:xfrm>
            <a:off x="179529" y="666423"/>
            <a:ext cx="2085420" cy="4375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400" b="1" dirty="0">
                <a:latin typeface="Calibri" panose="020F0502020204030204" charset="0"/>
                <a:ea typeface="微软雅黑" panose="020B0503020204020204" pitchFamily="34" charset="-122"/>
              </a:rPr>
              <a:t>F</a:t>
            </a:r>
            <a:r>
              <a:rPr lang="en-US" altLang="zh-CN" sz="2400" b="1" dirty="0" smtClean="0">
                <a:latin typeface="Calibri" panose="020F0502020204030204" charset="0"/>
                <a:ea typeface="微软雅黑" panose="020B0503020204020204" pitchFamily="34" charset="-122"/>
              </a:rPr>
              <a:t>unctions</a:t>
            </a:r>
            <a:endParaRPr lang="en-US" altLang="zh-CN" sz="2400" b="1" dirty="0">
              <a:latin typeface="Calibri" panose="020F0502020204030204" charset="0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2763" y="1122203"/>
            <a:ext cx="1078877" cy="331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auto"/>
            <a:r>
              <a:rPr lang="en-US" altLang="zh-CN" sz="2400" b="1" noProof="1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When</a:t>
            </a:r>
            <a:endParaRPr lang="en-US" altLang="zh-CN" sz="2400" b="1" noProof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7310" y="1635646"/>
            <a:ext cx="1084330" cy="3312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auto"/>
            <a:r>
              <a:rPr lang="en-US" altLang="zh-CN" sz="2400" b="1" noProof="1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Where</a:t>
            </a:r>
            <a:endParaRPr lang="en-US" altLang="zh-CN" sz="2400" b="1" noProof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7310" y="3131015"/>
            <a:ext cx="1055205" cy="33123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auto"/>
            <a:r>
              <a:rPr lang="en-US" altLang="zh-CN" sz="2400" b="1" noProof="1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Why</a:t>
            </a:r>
            <a:endParaRPr lang="en-US" altLang="zh-CN" sz="2400" b="1" noProof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7310" y="3752136"/>
            <a:ext cx="1039168" cy="331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auto"/>
            <a:r>
              <a:rPr lang="en-US" altLang="zh-CN" sz="2400" b="1" noProof="1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What</a:t>
            </a:r>
            <a:endParaRPr lang="en-US" altLang="zh-CN" sz="2400" b="1" noProof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4" name="文本框 3"/>
          <p:cNvSpPr txBox="1"/>
          <p:nvPr/>
        </p:nvSpPr>
        <p:spPr>
          <a:xfrm>
            <a:off x="351859" y="4589328"/>
            <a:ext cx="567079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700" b="1" dirty="0">
                <a:latin typeface="Calibri" panose="020F0502020204030204" charset="0"/>
                <a:ea typeface="微软雅黑" panose="020B0503020204020204" pitchFamily="34" charset="-122"/>
              </a:rPr>
              <a:t>....</a:t>
            </a:r>
            <a:endParaRPr lang="en-US" altLang="zh-CN" sz="2700" b="1" dirty="0">
              <a:latin typeface="Calibri" panose="020F050202020403020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5001" y="4371950"/>
            <a:ext cx="1046639" cy="3312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400" b="1" noProof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How</a:t>
            </a:r>
            <a:endParaRPr lang="en-US" altLang="zh-CN" sz="2400" b="1" noProof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661975" y="1093220"/>
            <a:ext cx="7134824" cy="3742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chemeClr val="tx1"/>
                </a:solidFill>
              </a:rPr>
              <a:t>On…/During….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chemeClr val="tx1"/>
                </a:solidFill>
              </a:rPr>
              <a:t>With…coming/approaching….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rgbClr val="FF0000"/>
                </a:solidFill>
              </a:rPr>
              <a:t>I  intend to </a:t>
            </a:r>
            <a:r>
              <a:rPr lang="en-US" altLang="zh-CN" b="1" dirty="0">
                <a:solidFill>
                  <a:srgbClr val="FF0000"/>
                </a:solidFill>
              </a:rPr>
              <a:t>pay a visit to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go on </a:t>
            </a:r>
            <a:r>
              <a:rPr lang="en-US" altLang="zh-CN" b="1" dirty="0">
                <a:solidFill>
                  <a:srgbClr val="FF0000"/>
                </a:solidFill>
              </a:rPr>
              <a:t>a vacation/journey to </a:t>
            </a:r>
            <a:r>
              <a:rPr lang="en-US" altLang="zh-CN" b="1" dirty="0" smtClean="0">
                <a:solidFill>
                  <a:srgbClr val="FF0000"/>
                </a:solidFill>
              </a:rPr>
              <a:t>….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FF0000"/>
                </a:solidFill>
              </a:rPr>
              <a:t>I </a:t>
            </a:r>
            <a:r>
              <a:rPr lang="en-US" altLang="zh-CN" b="1" u="sng" dirty="0">
                <a:solidFill>
                  <a:srgbClr val="FF0000"/>
                </a:solidFill>
              </a:rPr>
              <a:t>am </a:t>
            </a:r>
            <a:r>
              <a:rPr lang="en-US" altLang="zh-CN" b="1" u="sng" dirty="0" smtClean="0">
                <a:solidFill>
                  <a:srgbClr val="FF0000"/>
                </a:solidFill>
              </a:rPr>
              <a:t>scheduled/arrange to </a:t>
            </a:r>
            <a:r>
              <a:rPr lang="en-US" altLang="zh-CN" b="1" dirty="0">
                <a:solidFill>
                  <a:srgbClr val="FF0000"/>
                </a:solidFill>
              </a:rPr>
              <a:t>take a tour of/make a trip </a:t>
            </a:r>
            <a:r>
              <a:rPr lang="en-US" altLang="zh-CN" b="1" dirty="0" smtClean="0">
                <a:solidFill>
                  <a:srgbClr val="FF0000"/>
                </a:solidFill>
              </a:rPr>
              <a:t>to….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rgbClr val="FF0000"/>
                </a:solidFill>
              </a:rPr>
              <a:t>I have made a list of the sites I wanted to see in London.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rgbClr val="FF0000"/>
                </a:solidFill>
              </a:rPr>
              <a:t>My first delight/</a:t>
            </a:r>
            <a:r>
              <a:rPr lang="en-US" altLang="zh-CN" b="1" u="sng" dirty="0" smtClean="0">
                <a:solidFill>
                  <a:srgbClr val="FF0000"/>
                </a:solidFill>
              </a:rPr>
              <a:t>attraction/destination</a:t>
            </a:r>
            <a:r>
              <a:rPr lang="en-US" altLang="zh-CN" b="1" dirty="0" smtClean="0">
                <a:solidFill>
                  <a:srgbClr val="FF0000"/>
                </a:solidFill>
              </a:rPr>
              <a:t> is …. 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rgbClr val="FF0000"/>
                </a:solidFill>
              </a:rPr>
              <a:t>There follows Big Ben.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What interests/</a:t>
            </a:r>
            <a:r>
              <a:rPr lang="en-US" altLang="zh-CN" b="1" u="sng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impresses</a:t>
            </a:r>
            <a:r>
              <a:rPr lang="en-US" altLang="zh-CN" b="1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me </a:t>
            </a:r>
            <a:r>
              <a:rPr lang="en-US" altLang="zh-CN" b="1" noProof="1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most is</a:t>
            </a:r>
            <a:r>
              <a:rPr lang="en-US" altLang="zh-CN" b="1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….</a:t>
            </a:r>
            <a:endParaRPr lang="en-US" altLang="zh-CN" b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rgbClr val="0000FF"/>
                </a:solidFill>
              </a:rPr>
              <a:t>unbelievable</a:t>
            </a:r>
            <a:r>
              <a:rPr lang="en-US" altLang="zh-CN" b="1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/</a:t>
            </a:r>
            <a:r>
              <a:rPr lang="en-US" altLang="zh-CN" b="1" u="sng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unique</a:t>
            </a:r>
            <a:r>
              <a:rPr lang="en-US" altLang="zh-CN" b="1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/splendid</a:t>
            </a:r>
            <a:r>
              <a:rPr lang="en-US" altLang="zh-CN" b="1" noProof="1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/ </a:t>
            </a:r>
            <a:r>
              <a:rPr lang="en-US" altLang="zh-CN" b="1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breathtaking/</a:t>
            </a:r>
            <a:r>
              <a:rPr lang="en-US" altLang="zh-CN" b="1" u="sng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admirable</a:t>
            </a:r>
            <a:r>
              <a:rPr lang="en-US" altLang="zh-CN" b="1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….</a:t>
            </a:r>
            <a:endParaRPr lang="en-US" altLang="zh-CN" b="1" noProof="1" smtClean="0">
              <a:solidFill>
                <a:srgbClr val="0000FF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be </a:t>
            </a:r>
            <a:r>
              <a:rPr lang="en-US" altLang="zh-CN" b="1" noProof="1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famous for its extraordinary </a:t>
            </a:r>
            <a:r>
              <a:rPr lang="en-US" altLang="zh-CN" b="1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beauty/scenery/</a:t>
            </a:r>
            <a:r>
              <a:rPr lang="en-US" altLang="zh-CN" b="1" u="sng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view/sight</a:t>
            </a:r>
            <a:r>
              <a:rPr lang="en-US" altLang="zh-CN" b="1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...</a:t>
            </a:r>
            <a:endParaRPr lang="en-US" altLang="zh-CN" b="1" noProof="1" smtClean="0">
              <a:solidFill>
                <a:srgbClr val="0000FF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u="sng" dirty="0" smtClean="0">
                <a:solidFill>
                  <a:schemeClr val="tx1"/>
                </a:solidFill>
              </a:rPr>
              <a:t>go sightseeing</a:t>
            </a:r>
            <a:r>
              <a:rPr lang="en-US" altLang="zh-CN" b="1" dirty="0" smtClean="0">
                <a:solidFill>
                  <a:schemeClr val="tx1"/>
                </a:solidFill>
              </a:rPr>
              <a:t>/visiting…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u="sng" dirty="0" smtClean="0">
                <a:solidFill>
                  <a:schemeClr val="tx1"/>
                </a:solidFill>
              </a:rPr>
              <a:t>admire/appreciate/explore</a:t>
            </a:r>
            <a:r>
              <a:rPr lang="en-US" altLang="zh-CN" b="1" dirty="0" smtClean="0">
                <a:solidFill>
                  <a:schemeClr val="tx1"/>
                </a:solidFill>
              </a:rPr>
              <a:t> ….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take a </a:t>
            </a:r>
            <a:r>
              <a:rPr lang="en-US" altLang="zh-CN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flight</a:t>
            </a: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/ship/boat…</a:t>
            </a:r>
            <a:r>
              <a:rPr lang="en-US" altLang="zh-CN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hike</a:t>
            </a:r>
            <a:r>
              <a:rPr lang="en-US" altLang="zh-CN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….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noProof="1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I am thrilled/</a:t>
            </a:r>
            <a:r>
              <a:rPr lang="en-US" altLang="zh-CN" b="1" u="sng" noProof="1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amazed</a:t>
            </a:r>
            <a:r>
              <a:rPr lang="en-US" altLang="zh-CN" b="1" noProof="1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/shocked by so many wonderful treasures ….</a:t>
            </a:r>
            <a:endParaRPr lang="en-US" altLang="zh-CN" b="1" noProof="1" smtClean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438770" y="3856394"/>
            <a:ext cx="308014" cy="235415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070024" y="3053408"/>
            <a:ext cx="318727" cy="274479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4323405" y="2204001"/>
            <a:ext cx="301612" cy="293719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5142" tIns="32570" rIns="65142" bIns="32570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555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0261" y="279377"/>
            <a:ext cx="15841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72688" y="1746706"/>
            <a:ext cx="1289321" cy="150202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z="2400" b="1" noProof="1" smtClean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A travel plan</a:t>
            </a:r>
            <a:endParaRPr lang="en-US" altLang="zh-CN" sz="2400" b="1" strike="noStrike" noProof="1">
              <a:solidFill>
                <a:schemeClr val="tx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627783" y="1173090"/>
            <a:ext cx="1502149" cy="4223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Purpose</a:t>
            </a:r>
            <a:endParaRPr lang="zh-CN" altLang="en-US" sz="2400" b="1" dirty="0"/>
          </a:p>
        </p:txBody>
      </p:sp>
      <p:sp>
        <p:nvSpPr>
          <p:cNvPr id="17" name="圆角矩形 16"/>
          <p:cNvSpPr/>
          <p:nvPr/>
        </p:nvSpPr>
        <p:spPr>
          <a:xfrm>
            <a:off x="2503180" y="1973864"/>
            <a:ext cx="1626753" cy="3904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Plans</a:t>
            </a:r>
            <a:endParaRPr lang="zh-CN" altLang="en-US" sz="2400" b="1" dirty="0"/>
          </a:p>
        </p:txBody>
      </p:sp>
      <p:sp>
        <p:nvSpPr>
          <p:cNvPr id="18" name="圆角矩形 17"/>
          <p:cNvSpPr/>
          <p:nvPr/>
        </p:nvSpPr>
        <p:spPr>
          <a:xfrm>
            <a:off x="2520790" y="2810255"/>
            <a:ext cx="1547154" cy="38039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Transport</a:t>
            </a:r>
            <a:endParaRPr lang="zh-CN" altLang="en-US" sz="2400" b="1" dirty="0"/>
          </a:p>
        </p:txBody>
      </p:sp>
      <p:sp>
        <p:nvSpPr>
          <p:cNvPr id="19" name="圆角矩形 18"/>
          <p:cNvSpPr/>
          <p:nvPr/>
        </p:nvSpPr>
        <p:spPr>
          <a:xfrm>
            <a:off x="2555775" y="3435846"/>
            <a:ext cx="1545557" cy="40757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Thoughts</a:t>
            </a:r>
            <a:endParaRPr lang="zh-CN" altLang="en-US" sz="2400" b="1" dirty="0"/>
          </a:p>
        </p:txBody>
      </p:sp>
      <p:sp>
        <p:nvSpPr>
          <p:cNvPr id="22" name="圆角矩形 21"/>
          <p:cNvSpPr/>
          <p:nvPr/>
        </p:nvSpPr>
        <p:spPr>
          <a:xfrm>
            <a:off x="2627783" y="289166"/>
            <a:ext cx="1489228" cy="3683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Greetings</a:t>
            </a:r>
            <a:endParaRPr lang="zh-CN" altLang="en-US" sz="2400" b="1" dirty="0"/>
          </a:p>
        </p:txBody>
      </p:sp>
      <p:sp>
        <p:nvSpPr>
          <p:cNvPr id="23" name="圆角矩形 22">
            <a:hlinkClick r:id="rId1" action="ppaction://hlinksldjump"/>
          </p:cNvPr>
          <p:cNvSpPr/>
          <p:nvPr/>
        </p:nvSpPr>
        <p:spPr>
          <a:xfrm>
            <a:off x="2555776" y="4219628"/>
            <a:ext cx="1570501" cy="3982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Close</a:t>
            </a:r>
            <a:endParaRPr lang="zh-CN" altLang="en-US" sz="2400" b="1" dirty="0"/>
          </a:p>
        </p:txBody>
      </p:sp>
      <p:sp>
        <p:nvSpPr>
          <p:cNvPr id="24" name="左大括号 23"/>
          <p:cNvSpPr/>
          <p:nvPr/>
        </p:nvSpPr>
        <p:spPr>
          <a:xfrm>
            <a:off x="1464916" y="952993"/>
            <a:ext cx="226764" cy="307244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左大括号 24"/>
          <p:cNvSpPr/>
          <p:nvPr/>
        </p:nvSpPr>
        <p:spPr>
          <a:xfrm>
            <a:off x="2425275" y="490912"/>
            <a:ext cx="191031" cy="814151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6" name="左大括号 25"/>
          <p:cNvSpPr/>
          <p:nvPr/>
        </p:nvSpPr>
        <p:spPr>
          <a:xfrm>
            <a:off x="2425275" y="3651870"/>
            <a:ext cx="155811" cy="792088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126278" y="249760"/>
            <a:ext cx="47662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rgbClr val="FF0000"/>
                </a:solidFill>
              </a:rPr>
              <a:t>I’m </a:t>
            </a:r>
            <a:r>
              <a:rPr lang="en-US" altLang="zh-CN" b="1" dirty="0">
                <a:solidFill>
                  <a:srgbClr val="FF0000"/>
                </a:solidFill>
              </a:rPr>
              <a:t>very glad/delighted to know everything </a:t>
            </a:r>
            <a:r>
              <a:rPr lang="en-US" altLang="zh-CN" b="1" dirty="0" smtClean="0">
                <a:solidFill>
                  <a:srgbClr val="FF0000"/>
                </a:solidFill>
              </a:rPr>
              <a:t>goes well in your new school life.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2688" y="134313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</a:rPr>
              <a:t>Conclusion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1680" y="711425"/>
            <a:ext cx="733596" cy="35035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Part1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03314" y="2364319"/>
            <a:ext cx="733596" cy="35035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Part2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691680" y="3869271"/>
            <a:ext cx="733596" cy="35035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Part3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2" name="左大括号 31"/>
          <p:cNvSpPr/>
          <p:nvPr/>
        </p:nvSpPr>
        <p:spPr>
          <a:xfrm>
            <a:off x="2329759" y="2132421"/>
            <a:ext cx="191031" cy="814151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74144" y="821245"/>
            <a:ext cx="4718336" cy="3978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chemeClr val="tx1"/>
                </a:solidFill>
              </a:rPr>
              <a:t>With…coming/approaching….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rgbClr val="FF0000"/>
                </a:solidFill>
              </a:rPr>
              <a:t>I arrange/am scheduled to pay a visit to/take a tour of/make a trip to….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rgbClr val="FF0000"/>
                </a:solidFill>
              </a:rPr>
              <a:t>I have made a list of the sites I want to see ….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rgbClr val="FF0000"/>
                </a:solidFill>
              </a:rPr>
              <a:t>My first delight/attraction/destination is …. 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rgbClr val="FF0000"/>
                </a:solidFill>
              </a:rPr>
              <a:t>There follows ….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What interests/impresses me most is….</a:t>
            </a:r>
            <a:endParaRPr lang="en-US" altLang="zh-CN" b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rgbClr val="0000FF"/>
                </a:solidFill>
              </a:rPr>
              <a:t>admirable</a:t>
            </a:r>
            <a:r>
              <a:rPr lang="en-US" altLang="zh-CN" b="1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/unique/splendid/ breathtaking….</a:t>
            </a:r>
            <a:endParaRPr lang="en-US" altLang="zh-CN" b="1" noProof="1" smtClean="0">
              <a:solidFill>
                <a:srgbClr val="0000FF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noProof="1" smtClean="0">
                <a:solidFill>
                  <a:srgbClr val="0000FF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be famous for its extraordinary view/sight…. </a:t>
            </a:r>
            <a:endParaRPr lang="en-US" altLang="zh-CN" b="1" noProof="1" smtClean="0">
              <a:solidFill>
                <a:srgbClr val="0000FF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take a flight/ship/boat…hike….</a:t>
            </a:r>
            <a:endParaRPr lang="en-US" altLang="zh-CN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solidFill>
                  <a:schemeClr val="tx1"/>
                </a:solidFill>
              </a:rPr>
              <a:t>go sightseeing/visiting/admire/appreciate….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noProof="1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I am thrilled/amazed/shocked by…</a:t>
            </a:r>
            <a:endParaRPr lang="en-US" altLang="zh-CN" b="1" noProof="1" smtClean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noProof="1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Looking forward to….</a:t>
            </a:r>
            <a:endParaRPr lang="en-US" altLang="zh-CN" b="1" noProof="1" smtClean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noProof="1" smtClean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Hope to hear from you....</a:t>
            </a:r>
            <a:endParaRPr lang="en-US" altLang="zh-CN" b="1" noProof="1" smtClean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" grpId="0" animBg="1"/>
      <p:bldP spid="30" grpId="0" animBg="1"/>
      <p:bldP spid="31" grpId="0" animBg="1"/>
      <p:bldP spid="32" grpId="0" animBg="1"/>
      <p:bldP spid="3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438770" y="3856394"/>
            <a:ext cx="308014" cy="235415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070024" y="3053408"/>
            <a:ext cx="318727" cy="274479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142" tIns="32570" rIns="65142" bIns="3257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555">
                <a:cs typeface="+mn-ea"/>
                <a:sym typeface="+mn-lt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4323405" y="2204001"/>
            <a:ext cx="301612" cy="293719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5142" tIns="32570" rIns="65142" bIns="32570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555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0261" y="279377"/>
            <a:ext cx="15841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74581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Write a reply to Richard.</a:t>
            </a:r>
            <a:endParaRPr lang="zh-CN" altLang="en-US" sz="2400" b="1" dirty="0"/>
          </a:p>
        </p:txBody>
      </p:sp>
      <p:pic>
        <p:nvPicPr>
          <p:cNvPr id="17" name="Picture 2" descr="https://gimg2.baidu.com/image_search/src=http%3A%2F%2Fimg.pconline.com.cn%2Fimages%2Fupload%2Fupc%2Ftx%2Fitbbs%2F1512%2F04%2Fc23%2F16080218_1449205132378_mthumb.jpg&amp;refer=http%3A%2F%2Fimg.pconline.com.cn&amp;app=2002&amp;size=f9999,10000&amp;q=a80&amp;n=0&amp;g=0n&amp;fmt=jpeg?sec=1634168675&amp;t=fe45b37bcf25d4284f7ead9ad3b73a2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3" y="2306875"/>
            <a:ext cx="3606291" cy="2743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0505" y="222595"/>
            <a:ext cx="176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</a:rPr>
              <a:t>Writing</a:t>
            </a:r>
            <a:endParaRPr lang="zh-CN" alt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7734"/>
            <a:ext cx="3926461" cy="252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gimg2.baidu.com/image_search/src=http%3A%2F%2Fi1.mayi.com%2Fmayi85%2FM95%2FUN%2FYT%2FDGA5XBSE2WSJ6LK98ZLXA3RRKBYPFU.png&amp;refer=http%3A%2F%2Fi1.mayi.com&amp;app=2002&amp;size=f9999,10000&amp;q=a80&amp;n=0&amp;g=0n&amp;fmt=jpeg?sec=1634189884&amp;t=67eb842199fce264436368f915575a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0" y="2387664"/>
            <a:ext cx="343563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42830" y="1912045"/>
            <a:ext cx="217298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The West Lake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1696" y="1889193"/>
            <a:ext cx="224499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bg1"/>
                </a:solidFill>
              </a:rPr>
              <a:t>Lingyin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Temple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bkimg.cdn.bcebos.com/pic/838ba61ea8d3fd1f413436ccc904321f95cad0c8f1b8?x-bce-process=image/watermark,image_d2F0ZXIvYmFpa2U5Mg==,g_7,xp_5,yp_5/format,f_auto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>
            <a:fillRect/>
          </a:stretch>
        </p:blipFill>
        <p:spPr bwMode="auto">
          <a:xfrm>
            <a:off x="228009" y="2371991"/>
            <a:ext cx="3435635" cy="25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51696" y="1901334"/>
            <a:ext cx="224499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Song Cheng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144" y="1892597"/>
            <a:ext cx="224499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The Great Wall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2" b="28368"/>
          <a:stretch>
            <a:fillRect/>
          </a:stretch>
        </p:blipFill>
        <p:spPr bwMode="auto">
          <a:xfrm>
            <a:off x="5023062" y="2427735"/>
            <a:ext cx="3869418" cy="254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868144" y="1882979"/>
            <a:ext cx="266429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The Forbidden City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5"/>
          <a:stretch>
            <a:fillRect/>
          </a:stretch>
        </p:blipFill>
        <p:spPr bwMode="auto">
          <a:xfrm>
            <a:off x="5022604" y="2416307"/>
            <a:ext cx="3869418" cy="252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760144" y="1882978"/>
            <a:ext cx="2799928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The Summer Palace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0300" y="1275606"/>
            <a:ext cx="87129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Pick one city and share your travel plan with him. (Words:80-100)</a:t>
            </a:r>
            <a:endParaRPr lang="zh-CN" altLang="en-US" sz="2400" b="1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9" grpId="0" animBg="1"/>
      <p:bldP spid="3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4166</Words>
  <Application>WPS 演示</Application>
  <PresentationFormat>全屏显示(16:9)</PresentationFormat>
  <Paragraphs>212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Times New Roman</vt:lpstr>
      <vt:lpstr>Calibri</vt:lpstr>
      <vt:lpstr>Arial Unicode MS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蒋金丽</dc:creator>
  <cp:lastModifiedBy>南山有谷堆</cp:lastModifiedBy>
  <cp:revision>165</cp:revision>
  <cp:lastPrinted>2021-09-18T06:35:00Z</cp:lastPrinted>
  <dcterms:created xsi:type="dcterms:W3CDTF">2021-09-12T11:09:00Z</dcterms:created>
  <dcterms:modified xsi:type="dcterms:W3CDTF">2021-09-26T07:13:21Z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4FB9B71C342D4C479DF70BBDE66B21B1</vt:lpwstr>
  </property>
  <property fmtid="{D5CDD505-2E9C-101B-9397-08002B2CF9AE}" pid="3" name="KSOProductBuildVer">
    <vt:lpwstr>2052-11.8.2.8506</vt:lpwstr>
  </property>
</Properties>
</file>