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handoutMasterIdLst>
    <p:handoutMasterId r:id="rId25"/>
  </p:handoutMasterIdLst>
  <p:sldIdLst>
    <p:sldId id="320" r:id="rId4"/>
    <p:sldId id="257" r:id="rId5"/>
    <p:sldId id="269" r:id="rId7"/>
    <p:sldId id="293" r:id="rId8"/>
    <p:sldId id="276" r:id="rId9"/>
    <p:sldId id="278" r:id="rId10"/>
    <p:sldId id="294" r:id="rId11"/>
    <p:sldId id="299" r:id="rId12"/>
    <p:sldId id="287" r:id="rId13"/>
    <p:sldId id="291" r:id="rId14"/>
    <p:sldId id="298" r:id="rId15"/>
    <p:sldId id="311" r:id="rId16"/>
    <p:sldId id="277" r:id="rId17"/>
    <p:sldId id="283" r:id="rId18"/>
    <p:sldId id="292" r:id="rId19"/>
    <p:sldId id="295" r:id="rId20"/>
    <p:sldId id="275" r:id="rId21"/>
    <p:sldId id="273" r:id="rId22"/>
    <p:sldId id="300" r:id="rId23"/>
    <p:sldId id="29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D4DC"/>
    <a:srgbClr val="DFF0F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6" autoAdjust="0"/>
    <p:restoredTop sz="94660"/>
  </p:normalViewPr>
  <p:slideViewPr>
    <p:cSldViewPr snapToGrid="0">
      <p:cViewPr varScale="1">
        <p:scale>
          <a:sx n="90" d="100"/>
          <a:sy n="90" d="100"/>
        </p:scale>
        <p:origin x="-96" y="-125"/>
      </p:cViewPr>
      <p:guideLst>
        <p:guide orient="horz" pos="2160"/>
        <p:guide pos="3851"/>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A2DD8-8178-49F0-9F91-5E816237827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5609B-1D91-421B-9954-2090968D39B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31D96C-BA40-4A5F-94E2-39324F3E281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31D96C-BA40-4A5F-94E2-39324F3E281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31D96C-BA40-4A5F-94E2-39324F3E281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E4A5962-9016-4FF2-B73F-DF102AD801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05D496-6ECF-4B01-AF94-A7DB6ABA1C35}" type="slidenum">
              <a:rPr lang="zh-CN" altLang="en-US" smtClean="0"/>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image" Target="../media/image2.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A5962-9016-4FF2-B73F-DF102AD8019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5D496-6ECF-4B01-AF94-A7DB6ABA1C35}" type="slidenum">
              <a:rPr lang="zh-CN" altLang="en-US" smtClean="0"/>
            </a:fld>
            <a:endParaRPr lang="zh-CN" altLang="en-US"/>
          </a:p>
        </p:txBody>
      </p:sp>
      <p:pic>
        <p:nvPicPr>
          <p:cNvPr id="8" name="图片 7" descr="水印"/>
          <p:cNvPicPr>
            <a:picLocks noChangeAspect="1"/>
          </p:cNvPicPr>
          <p:nvPr userDrawn="1"/>
        </p:nvPicPr>
        <p:blipFill>
          <a:blip r:embed="rId13"/>
          <a:stretch>
            <a:fillRect/>
          </a:stretch>
        </p:blipFill>
        <p:spPr>
          <a:xfrm>
            <a:off x="11059160" y="6476365"/>
            <a:ext cx="1065530" cy="3448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18"/>
          <a:stretch>
            <a:fillRect/>
          </a:stretch>
        </p:blipFill>
        <p:spPr>
          <a:xfrm>
            <a:off x="9214485" y="13335"/>
            <a:ext cx="2518410" cy="81470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emf"/><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tags" Target="../tags/tag69.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001licSElx07vOqrJAsU01041200dsOW0E010.mp4" TargetMode="Externa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4.jpeg"/><Relationship Id="rId1" Type="http://schemas.openxmlformats.org/officeDocument/2006/relationships/hyperlink" Target="&#21385;&#23475;&#20102;&#65292;&#25105;&#30340;&#22269;&#65292;&#30475;&#20013;&#21326;&#22478;&#24066;&#32321;&#33635;&#21457;&#23637;%20&#39640;&#28165;(480P).qlv" TargetMode="Externa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tags" Target="../tags/tag66.xml"/><Relationship Id="rId13" Type="http://schemas.openxmlformats.org/officeDocument/2006/relationships/slideLayout" Target="../slideLayouts/slideLayout2.xml"/><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11.emf"/></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tags" Target="../tags/tag6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tags" Target="../tags/tag68.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832622" y="2484835"/>
            <a:ext cx="25717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69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90" b="1">
              <a:solidFill>
                <a:srgbClr val="FF0000"/>
              </a:solidFill>
              <a:latin typeface="HelveticaNeue" panose="02000503000000020004" pitchFamily="2" charset="0"/>
            </a:endParaRPr>
          </a:p>
          <a:p>
            <a:pPr eaLnBrk="1" hangingPunct="1">
              <a:spcBef>
                <a:spcPct val="0"/>
              </a:spcBef>
              <a:buFontTx/>
              <a:buNone/>
              <a:defRPr/>
            </a:pP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更多教学资源请关注</a:t>
            </a: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公众号：溯恩高中英语</a:t>
            </a:r>
            <a:endParaRPr lang="zh-CN" altLang="en-US" sz="169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67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473428" y="2484836"/>
            <a:ext cx="2194322"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530" b="1">
                <a:latin typeface="华文新魏" panose="02010800040101010101" pitchFamily="2" charset="-122"/>
              </a:rPr>
              <a:t>知识产权声明</a:t>
            </a:r>
            <a:endParaRPr lang="zh-CN" altLang="en-US" sz="253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04597" y="482496"/>
            <a:ext cx="7538441" cy="1754326"/>
          </a:xfrm>
          <a:prstGeom prst="rect">
            <a:avLst/>
          </a:prstGeom>
          <a:noFill/>
        </p:spPr>
        <p:txBody>
          <a:bodyPr wrap="square" rtlCol="0">
            <a:spAutoFit/>
          </a:bodyPr>
          <a:lstStyle/>
          <a:p>
            <a:r>
              <a:rPr lang="en-US" altLang="zh-CN" sz="3600" b="1" dirty="0" smtClean="0">
                <a:latin typeface="Comic Sans MS" panose="030F0702030302020204" pitchFamily="66" charset="0"/>
                <a:ea typeface="汉仪小麦体简" panose="00020600040101010101" pitchFamily="18" charset="-122"/>
              </a:rPr>
              <a:t>Scan  the text to find the words and phrases that describe a time.</a:t>
            </a:r>
            <a:endParaRPr lang="zh-CN" altLang="en-US" sz="3600" b="1" dirty="0">
              <a:latin typeface="Comic Sans MS" panose="030F0702030302020204" pitchFamily="66" charset="0"/>
              <a:ea typeface="汉仪小麦体简" panose="00020600040101010101" pitchFamily="18" charset="-122"/>
            </a:endParaRPr>
          </a:p>
        </p:txBody>
      </p:sp>
      <p:grpSp>
        <p:nvGrpSpPr>
          <p:cNvPr id="23" name="组合 22"/>
          <p:cNvGrpSpPr/>
          <p:nvPr/>
        </p:nvGrpSpPr>
        <p:grpSpPr>
          <a:xfrm>
            <a:off x="7592036" y="0"/>
            <a:ext cx="4303553" cy="3003259"/>
            <a:chOff x="6063909" y="-156378"/>
            <a:chExt cx="5152172" cy="3814109"/>
          </a:xfrm>
        </p:grpSpPr>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45979" r="34900"/>
            <a:stretch>
              <a:fillRect/>
            </a:stretch>
          </p:blipFill>
          <p:spPr>
            <a:xfrm>
              <a:off x="8766891" y="-112077"/>
              <a:ext cx="922393" cy="3426150"/>
            </a:xfrm>
            <a:prstGeom prst="rect">
              <a:avLst/>
            </a:prstGeom>
          </p:spPr>
        </p:pic>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69561" r="12136"/>
            <a:stretch>
              <a:fillRect/>
            </a:stretch>
          </p:blipFill>
          <p:spPr>
            <a:xfrm>
              <a:off x="10233134" y="-156378"/>
              <a:ext cx="982947" cy="3814109"/>
            </a:xfrm>
            <a:prstGeom prst="rect">
              <a:avLst/>
            </a:prstGeom>
          </p:spPr>
        </p:pic>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26196" r="61392"/>
            <a:stretch>
              <a:fillRect/>
            </a:stretch>
          </p:blipFill>
          <p:spPr>
            <a:xfrm>
              <a:off x="7599958" y="-112078"/>
              <a:ext cx="596085" cy="3410825"/>
            </a:xfrm>
            <a:prstGeom prst="rect">
              <a:avLst/>
            </a:prstGeom>
          </p:spPr>
        </p:pic>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l="2385" r="83293"/>
            <a:stretch>
              <a:fillRect/>
            </a:stretch>
          </p:blipFill>
          <p:spPr>
            <a:xfrm>
              <a:off x="6063909" y="0"/>
              <a:ext cx="706005" cy="3501092"/>
            </a:xfrm>
            <a:prstGeom prst="rect">
              <a:avLst/>
            </a:prstGeom>
          </p:spPr>
        </p:pic>
      </p:grpSp>
      <p:sp>
        <p:nvSpPr>
          <p:cNvPr id="25" name="右箭头 24"/>
          <p:cNvSpPr/>
          <p:nvPr/>
        </p:nvSpPr>
        <p:spPr>
          <a:xfrm>
            <a:off x="342550" y="2619375"/>
            <a:ext cx="2114026" cy="275272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26" name="TextBox 25"/>
          <p:cNvSpPr txBox="1"/>
          <p:nvPr/>
        </p:nvSpPr>
        <p:spPr>
          <a:xfrm>
            <a:off x="407390" y="3458711"/>
            <a:ext cx="2424420" cy="830997"/>
          </a:xfrm>
          <a:prstGeom prst="rect">
            <a:avLst/>
          </a:prstGeom>
          <a:noFill/>
        </p:spPr>
        <p:txBody>
          <a:bodyPr wrap="square" rtlCol="0">
            <a:spAutoFit/>
          </a:bodyPr>
          <a:lstStyle/>
          <a:p>
            <a:pPr lvl="0"/>
            <a:r>
              <a:rPr lang="en-US" altLang="zh-CN" sz="2400" dirty="0" smtClean="0"/>
              <a:t>At the beginning</a:t>
            </a:r>
            <a:endParaRPr lang="zh-CN" altLang="en-US" sz="2400" dirty="0"/>
          </a:p>
        </p:txBody>
      </p:sp>
      <p:sp>
        <p:nvSpPr>
          <p:cNvPr id="27" name="右箭头 26"/>
          <p:cNvSpPr/>
          <p:nvPr/>
        </p:nvSpPr>
        <p:spPr>
          <a:xfrm>
            <a:off x="2438400" y="2590800"/>
            <a:ext cx="2418826" cy="27813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28" name="TextBox 27"/>
          <p:cNvSpPr txBox="1"/>
          <p:nvPr/>
        </p:nvSpPr>
        <p:spPr>
          <a:xfrm>
            <a:off x="2425554" y="3228101"/>
            <a:ext cx="2424420" cy="1569660"/>
          </a:xfrm>
          <a:prstGeom prst="rect">
            <a:avLst/>
          </a:prstGeom>
          <a:noFill/>
        </p:spPr>
        <p:txBody>
          <a:bodyPr wrap="square" rtlCol="0">
            <a:spAutoFit/>
          </a:bodyPr>
          <a:lstStyle/>
          <a:p>
            <a:pPr lvl="0"/>
            <a:r>
              <a:rPr lang="en-US" altLang="zh-CN" sz="2400" dirty="0" smtClean="0"/>
              <a:t>By the Shang Dynasty</a:t>
            </a:r>
            <a:endParaRPr lang="en-US" altLang="zh-CN" sz="2400" dirty="0" smtClean="0"/>
          </a:p>
          <a:p>
            <a:pPr lvl="0"/>
            <a:r>
              <a:rPr lang="en-US" altLang="zh-CN" sz="2400" dirty="0" smtClean="0"/>
              <a:t>( around 1600-1046 BC)</a:t>
            </a:r>
            <a:endParaRPr lang="en-US" altLang="zh-CN" sz="2400" dirty="0" smtClean="0"/>
          </a:p>
        </p:txBody>
      </p:sp>
      <p:sp>
        <p:nvSpPr>
          <p:cNvPr id="30" name="右箭头 29"/>
          <p:cNvSpPr/>
          <p:nvPr/>
        </p:nvSpPr>
        <p:spPr>
          <a:xfrm>
            <a:off x="9201150" y="2695575"/>
            <a:ext cx="2200275" cy="268605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31" name="右箭头 30"/>
          <p:cNvSpPr/>
          <p:nvPr/>
        </p:nvSpPr>
        <p:spPr>
          <a:xfrm>
            <a:off x="4862819" y="2619375"/>
            <a:ext cx="2233306" cy="272415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32" name="右箭头 31"/>
          <p:cNvSpPr/>
          <p:nvPr/>
        </p:nvSpPr>
        <p:spPr>
          <a:xfrm>
            <a:off x="7002709" y="2676525"/>
            <a:ext cx="2150815" cy="265747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solidFill>
                <a:schemeClr val="dk1"/>
              </a:solidFill>
            </a:endParaRPr>
          </a:p>
        </p:txBody>
      </p:sp>
      <p:sp>
        <p:nvSpPr>
          <p:cNvPr id="33" name="TextBox 32"/>
          <p:cNvSpPr txBox="1"/>
          <p:nvPr/>
        </p:nvSpPr>
        <p:spPr>
          <a:xfrm>
            <a:off x="4992934" y="3527221"/>
            <a:ext cx="2424420" cy="830997"/>
          </a:xfrm>
          <a:prstGeom prst="rect">
            <a:avLst/>
          </a:prstGeom>
          <a:noFill/>
        </p:spPr>
        <p:txBody>
          <a:bodyPr wrap="square" rtlCol="0">
            <a:spAutoFit/>
          </a:bodyPr>
          <a:lstStyle/>
          <a:p>
            <a:pPr lvl="0"/>
            <a:r>
              <a:rPr lang="en-US" altLang="zh-CN" sz="2400" dirty="0" smtClean="0"/>
              <a:t>Over the</a:t>
            </a:r>
            <a:endParaRPr lang="en-US" altLang="zh-CN" sz="2400" dirty="0" smtClean="0"/>
          </a:p>
          <a:p>
            <a:pPr lvl="0"/>
            <a:r>
              <a:rPr lang="en-US" altLang="zh-CN" sz="2400" dirty="0" smtClean="0"/>
              <a:t> years</a:t>
            </a:r>
            <a:endParaRPr lang="zh-CN" altLang="en-US" sz="2400" dirty="0"/>
          </a:p>
        </p:txBody>
      </p:sp>
      <p:sp>
        <p:nvSpPr>
          <p:cNvPr id="34" name="TextBox 33"/>
          <p:cNvSpPr txBox="1"/>
          <p:nvPr/>
        </p:nvSpPr>
        <p:spPr>
          <a:xfrm>
            <a:off x="6992835" y="3590925"/>
            <a:ext cx="2424420" cy="830997"/>
          </a:xfrm>
          <a:prstGeom prst="rect">
            <a:avLst/>
          </a:prstGeom>
          <a:noFill/>
        </p:spPr>
        <p:txBody>
          <a:bodyPr wrap="square" rtlCol="0">
            <a:spAutoFit/>
          </a:bodyPr>
          <a:lstStyle/>
          <a:p>
            <a:pPr lvl="0"/>
            <a:r>
              <a:rPr lang="en-US" altLang="zh-CN" sz="2400" dirty="0" smtClean="0"/>
              <a:t>Qin Dynasty</a:t>
            </a:r>
            <a:endParaRPr lang="en-US" altLang="zh-CN" sz="2400" dirty="0" smtClean="0"/>
          </a:p>
          <a:p>
            <a:pPr lvl="0"/>
            <a:r>
              <a:rPr lang="en-US" altLang="zh-CN" sz="2400" dirty="0" smtClean="0"/>
              <a:t>(221-207 BC)</a:t>
            </a:r>
            <a:endParaRPr lang="zh-CN" altLang="en-US" sz="2400" dirty="0"/>
          </a:p>
        </p:txBody>
      </p:sp>
      <p:sp>
        <p:nvSpPr>
          <p:cNvPr id="35" name="TextBox 34"/>
          <p:cNvSpPr txBox="1"/>
          <p:nvPr/>
        </p:nvSpPr>
        <p:spPr>
          <a:xfrm>
            <a:off x="9252445" y="3486150"/>
            <a:ext cx="2424420" cy="1200329"/>
          </a:xfrm>
          <a:prstGeom prst="rect">
            <a:avLst/>
          </a:prstGeom>
          <a:noFill/>
        </p:spPr>
        <p:txBody>
          <a:bodyPr wrap="square" rtlCol="0">
            <a:spAutoFit/>
          </a:bodyPr>
          <a:lstStyle/>
          <a:p>
            <a:pPr lvl="0"/>
            <a:r>
              <a:rPr lang="en-US" altLang="zh-CN" sz="2400" dirty="0" smtClean="0"/>
              <a:t>Today</a:t>
            </a:r>
            <a:endParaRPr lang="en-US" altLang="zh-CN" sz="2400" dirty="0" smtClean="0"/>
          </a:p>
          <a:p>
            <a:pPr lvl="0"/>
            <a:r>
              <a:rPr lang="en-US" altLang="zh-CN" sz="2400" dirty="0" smtClean="0"/>
              <a:t>( In modern times)</a:t>
            </a:r>
            <a:endParaRPr lang="zh-CN" altLang="en-US"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8" grpId="0"/>
      <p:bldP spid="30" grpId="0" animBg="1"/>
      <p:bldP spid="31" grpId="0" animBg="1"/>
      <p:bldP spid="32" grpId="0" animBg="1"/>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90500" y="2393315"/>
            <a:ext cx="11821795" cy="3710305"/>
          </a:xfrm>
          <a:prstGeom prst="rect">
            <a:avLst/>
          </a:prstGeom>
          <a:solidFill>
            <a:srgbClr val="AAD4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190500" y="2571115"/>
            <a:ext cx="11821160" cy="3723005"/>
          </a:xfrm>
          <a:prstGeom prst="rect">
            <a:avLst/>
          </a:prstGeom>
          <a:noFill/>
        </p:spPr>
        <p:txBody>
          <a:bodyPr wrap="square" rtlCol="0">
            <a:spAutoFit/>
          </a:bodyPr>
          <a:lstStyle/>
          <a:p>
            <a:pPr marL="742950" indent="-742950">
              <a:buAutoNum type="arabicPeriod"/>
            </a:pPr>
            <a:r>
              <a:rPr lang="en-US" altLang="zh-CN" sz="3600" b="1" dirty="0" smtClean="0">
                <a:latin typeface="Comic Sans MS" panose="030F0702030302020204" pitchFamily="66" charset="0"/>
                <a:ea typeface="汉仪小麦体简" panose="00020600040101010101" pitchFamily="18" charset="-122"/>
              </a:rPr>
              <a:t>Make the order of events clear.</a:t>
            </a:r>
            <a:endParaRPr lang="en-US" altLang="zh-CN" sz="3600" b="1" dirty="0" smtClean="0">
              <a:latin typeface="Comic Sans MS" panose="030F0702030302020204" pitchFamily="66" charset="0"/>
              <a:ea typeface="汉仪小麦体简" panose="00020600040101010101" pitchFamily="18" charset="-122"/>
            </a:endParaRPr>
          </a:p>
          <a:p>
            <a:pPr marL="742950" indent="-742950">
              <a:buFontTx/>
              <a:buAutoNum type="arabicPeriod"/>
            </a:pPr>
            <a:r>
              <a:rPr lang="en-US" altLang="zh-CN" sz="3600" b="1" dirty="0" smtClean="0">
                <a:latin typeface="Comic Sans MS" panose="030F0702030302020204" pitchFamily="66" charset="0"/>
                <a:ea typeface="汉仪小麦体简" panose="00020600040101010101" pitchFamily="18" charset="-122"/>
              </a:rPr>
              <a:t>Make the passage logical.</a:t>
            </a:r>
            <a:r>
              <a:rPr lang="en-US" altLang="zh-CN" sz="3600" dirty="0" smtClean="0"/>
              <a:t> </a:t>
            </a:r>
            <a:endParaRPr lang="en-US" altLang="zh-CN" sz="3600" dirty="0" smtClean="0"/>
          </a:p>
          <a:p>
            <a:pPr marL="742950" indent="-742950"/>
            <a:r>
              <a:rPr lang="en-US" altLang="zh-CN" sz="3200" b="1" dirty="0" smtClean="0">
                <a:solidFill>
                  <a:schemeClr val="accent5">
                    <a:lumMod val="75000"/>
                  </a:schemeClr>
                </a:solidFill>
                <a:latin typeface="Comic Sans MS" panose="030F0702030302020204" pitchFamily="66" charset="0"/>
                <a:ea typeface="汉仪小麦体简" panose="00020600040101010101" pitchFamily="18" charset="-122"/>
              </a:rPr>
              <a:t>Tip 2: When providing the historical background to a topic, it is necessary to describe events in chronological order, or in the time sequence that they occurred. </a:t>
            </a:r>
            <a:endParaRPr lang="zh-CN" altLang="en-US" sz="3200" b="1" dirty="0" smtClean="0">
              <a:solidFill>
                <a:schemeClr val="accent5">
                  <a:lumMod val="75000"/>
                </a:schemeClr>
              </a:solidFill>
              <a:latin typeface="Comic Sans MS" panose="030F0702030302020204" pitchFamily="66" charset="0"/>
              <a:ea typeface="汉仪小麦体简" panose="00020600040101010101" pitchFamily="18" charset="-122"/>
            </a:endParaRPr>
          </a:p>
          <a:p>
            <a:pPr marL="742950" indent="-742950">
              <a:buAutoNum type="arabicPeriod"/>
            </a:pPr>
            <a:endParaRPr lang="zh-CN" altLang="en-US" sz="3600" b="1" dirty="0">
              <a:latin typeface="Comic Sans MS" panose="030F0702030302020204" pitchFamily="66" charset="0"/>
              <a:ea typeface="汉仪小麦体简" panose="00020600040101010101" pitchFamily="18" charset="-122"/>
            </a:endParaRPr>
          </a:p>
        </p:txBody>
      </p:sp>
      <p:sp>
        <p:nvSpPr>
          <p:cNvPr id="11" name="文本框 4"/>
          <p:cNvSpPr txBox="1"/>
          <p:nvPr/>
        </p:nvSpPr>
        <p:spPr>
          <a:xfrm>
            <a:off x="2254628" y="810586"/>
            <a:ext cx="8924488" cy="1200329"/>
          </a:xfrm>
          <a:prstGeom prst="rect">
            <a:avLst/>
          </a:prstGeom>
          <a:noFill/>
        </p:spPr>
        <p:txBody>
          <a:bodyPr wrap="square" rtlCol="0">
            <a:spAutoFit/>
          </a:bodyPr>
          <a:lstStyle/>
          <a:p>
            <a:r>
              <a:rPr lang="en-US" altLang="zh-CN" sz="3600" b="1" dirty="0" smtClean="0">
                <a:latin typeface="Comic Sans MS" panose="030F0702030302020204" pitchFamily="66" charset="0"/>
                <a:ea typeface="汉仪小麦体简" panose="00020600040101010101" pitchFamily="18" charset="-122"/>
              </a:rPr>
              <a:t>Why does the author write the text in </a:t>
            </a:r>
            <a:r>
              <a:rPr lang="en-US" altLang="zh-CN" sz="3600" b="1" u="sng" dirty="0" smtClean="0">
                <a:solidFill>
                  <a:schemeClr val="accent5">
                    <a:lumMod val="75000"/>
                  </a:schemeClr>
                </a:solidFill>
                <a:latin typeface="Comic Sans MS" panose="030F0702030302020204" pitchFamily="66" charset="0"/>
                <a:ea typeface="汉仪小麦体简" panose="00020600040101010101" pitchFamily="18" charset="-122"/>
              </a:rPr>
              <a:t>chronological order</a:t>
            </a:r>
            <a:r>
              <a:rPr lang="en-US" altLang="zh-CN" sz="3600" b="1" dirty="0" smtClean="0">
                <a:latin typeface="Comic Sans MS" panose="030F0702030302020204" pitchFamily="66" charset="0"/>
                <a:ea typeface="汉仪小麦体简" panose="00020600040101010101" pitchFamily="18" charset="-122"/>
              </a:rPr>
              <a:t>?</a:t>
            </a:r>
            <a:endParaRPr lang="zh-CN" altLang="en-US" sz="3600" b="1" dirty="0">
              <a:latin typeface="Comic Sans MS" panose="030F0702030302020204" pitchFamily="66" charset="0"/>
              <a:ea typeface="汉仪小麦体简" panose="00020600040101010101" pitchFamily="18" charset="-122"/>
            </a:endParaRPr>
          </a:p>
        </p:txBody>
      </p:sp>
      <p:sp>
        <p:nvSpPr>
          <p:cNvPr id="12" name="矩形 39"/>
          <p:cNvSpPr>
            <a:spLocks noChangeArrowheads="1"/>
          </p:cNvSpPr>
          <p:nvPr/>
        </p:nvSpPr>
        <p:spPr bwMode="auto">
          <a:xfrm>
            <a:off x="190500" y="0"/>
            <a:ext cx="5503271" cy="83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3600" b="1" dirty="0" smtClean="0">
                <a:solidFill>
                  <a:srgbClr val="AAD4DC"/>
                </a:solidFill>
                <a:latin typeface="Comic Sans MS" panose="030F0702030302020204" pitchFamily="66" charset="0"/>
                <a:ea typeface="汉仪小麦体简" panose="00020600040101010101" pitchFamily="18" charset="-122"/>
              </a:rPr>
              <a:t>Thinking Drill</a:t>
            </a:r>
            <a:endParaRPr lang="zh-CN" altLang="en-US" sz="3600" b="1" dirty="0">
              <a:solidFill>
                <a:srgbClr val="AAD4DC"/>
              </a:solidFill>
              <a:latin typeface="Comic Sans MS" panose="030F0702030302020204" pitchFamily="66" charset="0"/>
              <a:ea typeface="汉仪小麦体简" panose="00020600040101010101" pitchFamily="18" charset="-122"/>
            </a:endParaRPr>
          </a:p>
        </p:txBody>
      </p:sp>
      <p:sp>
        <p:nvSpPr>
          <p:cNvPr id="13" name="矩形 12"/>
          <p:cNvSpPr/>
          <p:nvPr/>
        </p:nvSpPr>
        <p:spPr>
          <a:xfrm>
            <a:off x="7567049" y="1562008"/>
            <a:ext cx="3672224" cy="830997"/>
          </a:xfrm>
          <a:prstGeom prst="rect">
            <a:avLst/>
          </a:prstGeom>
        </p:spPr>
        <p:txBody>
          <a:bodyPr wrap="none">
            <a:spAutoFit/>
          </a:bodyPr>
          <a:lstStyle/>
          <a:p>
            <a:r>
              <a:rPr lang="en-US" altLang="zh-CN" sz="2400" dirty="0" smtClean="0">
                <a:solidFill>
                  <a:srgbClr val="C00000"/>
                </a:solidFill>
              </a:rPr>
              <a:t>It arranges information </a:t>
            </a:r>
            <a:endParaRPr lang="en-US" altLang="zh-CN" sz="2400" dirty="0" smtClean="0">
              <a:solidFill>
                <a:srgbClr val="C00000"/>
              </a:solidFill>
            </a:endParaRPr>
          </a:p>
          <a:p>
            <a:r>
              <a:rPr lang="en-US" altLang="zh-CN" sz="2400" dirty="0" smtClean="0">
                <a:solidFill>
                  <a:srgbClr val="C00000"/>
                </a:solidFill>
              </a:rPr>
              <a:t>according to time.</a:t>
            </a:r>
            <a:endParaRPr lang="zh-CN" altLang="en-US" sz="2400" dirty="0">
              <a:solidFill>
                <a:srgbClr val="C00000"/>
              </a:solidFill>
            </a:endParaRPr>
          </a:p>
        </p:txBody>
      </p:sp>
      <p:sp>
        <p:nvSpPr>
          <p:cNvPr id="16" name="环形箭头 15"/>
          <p:cNvSpPr/>
          <p:nvPr/>
        </p:nvSpPr>
        <p:spPr>
          <a:xfrm rot="2319490">
            <a:off x="6732270" y="1315085"/>
            <a:ext cx="991235" cy="1062990"/>
          </a:xfrm>
          <a:prstGeom prst="circularArrow">
            <a:avLst>
              <a:gd name="adj1" fmla="val 12500"/>
              <a:gd name="adj2" fmla="val 1142319"/>
              <a:gd name="adj3" fmla="val 20457681"/>
              <a:gd name="adj4" fmla="val 10800000"/>
              <a:gd name="adj5" fmla="val 2119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ox(in)">
                                      <p:cBhvr>
                                        <p:cTn id="21" dur="500"/>
                                        <p:tgtEl>
                                          <p:spTgt spid="5">
                                            <p:txEl>
                                              <p:pRg st="0" end="0"/>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ox(in)">
                                      <p:cBhvr>
                                        <p:cTn id="24" dur="500"/>
                                        <p:tgtEl>
                                          <p:spTgt spid="5">
                                            <p:txEl>
                                              <p:pRg st="1" end="1"/>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ox(in)">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3" grpId="0"/>
      <p:bldP spid="1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495280" y="-229870"/>
            <a:ext cx="1881505" cy="2880995"/>
          </a:xfrm>
          <a:prstGeom prst="rect">
            <a:avLst/>
          </a:prstGeom>
        </p:spPr>
      </p:pic>
      <p:grpSp>
        <p:nvGrpSpPr>
          <p:cNvPr id="4" name="组合 3"/>
          <p:cNvGrpSpPr/>
          <p:nvPr/>
        </p:nvGrpSpPr>
        <p:grpSpPr>
          <a:xfrm>
            <a:off x="679450" y="513715"/>
            <a:ext cx="9838055" cy="2813685"/>
            <a:chOff x="1409802" y="126423"/>
            <a:chExt cx="5503271" cy="3121933"/>
          </a:xfrm>
        </p:grpSpPr>
        <p:sp>
          <p:nvSpPr>
            <p:cNvPr id="34" name="文本框 33"/>
            <p:cNvSpPr txBox="1"/>
            <p:nvPr/>
          </p:nvSpPr>
          <p:spPr>
            <a:xfrm>
              <a:off x="5100577" y="2056363"/>
              <a:ext cx="184731" cy="1191993"/>
            </a:xfrm>
            <a:prstGeom prst="rect">
              <a:avLst/>
            </a:prstGeom>
            <a:noFill/>
          </p:spPr>
          <p:txBody>
            <a:bodyPr wrap="square" rtlCol="0">
              <a:spAutoFit/>
            </a:bodyPr>
            <a:lstStyle/>
            <a:p>
              <a:pPr>
                <a:lnSpc>
                  <a:spcPct val="150000"/>
                </a:lnSpc>
              </a:pPr>
              <a:endParaRPr lang="en-US" altLang="zh-CN" sz="5400" dirty="0">
                <a:latin typeface="微软雅黑" panose="020B0503020204020204" pitchFamily="34" charset="-122"/>
                <a:ea typeface="微软雅黑" panose="020B0503020204020204" pitchFamily="34" charset="-122"/>
              </a:endParaRPr>
            </a:p>
          </p:txBody>
        </p:sp>
        <p:sp>
          <p:nvSpPr>
            <p:cNvPr id="43" name="矩形 39"/>
            <p:cNvSpPr>
              <a:spLocks noChangeArrowheads="1"/>
            </p:cNvSpPr>
            <p:nvPr/>
          </p:nvSpPr>
          <p:spPr bwMode="auto">
            <a:xfrm>
              <a:off x="1409802" y="126423"/>
              <a:ext cx="5503271" cy="194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3600" b="1" dirty="0" smtClean="0">
                  <a:solidFill>
                    <a:schemeClr val="accent5"/>
                  </a:solidFill>
                  <a:latin typeface="Comic Sans MS" panose="030F0702030302020204" pitchFamily="66" charset="0"/>
                  <a:ea typeface="汉仪小麦体简" panose="00020600040101010101" pitchFamily="18" charset="-122"/>
                </a:rPr>
                <a:t>Tip 3: Can you list some words that represent the chronological order?</a:t>
              </a:r>
              <a:endParaRPr lang="en-US" altLang="zh-CN" sz="3600" b="1" dirty="0" smtClean="0">
                <a:solidFill>
                  <a:schemeClr val="accent5"/>
                </a:solidFill>
                <a:latin typeface="Comic Sans MS" panose="030F0702030302020204" pitchFamily="66" charset="0"/>
                <a:ea typeface="汉仪小麦体简" panose="00020600040101010101" pitchFamily="18" charset="-122"/>
              </a:endParaRPr>
            </a:p>
          </p:txBody>
        </p:sp>
      </p:grpSp>
      <p:sp>
        <p:nvSpPr>
          <p:cNvPr id="45" name="文本框 44"/>
          <p:cNvSpPr txBox="1"/>
          <p:nvPr/>
        </p:nvSpPr>
        <p:spPr>
          <a:xfrm>
            <a:off x="588645" y="2363470"/>
            <a:ext cx="11354435" cy="4631055"/>
          </a:xfrm>
          <a:prstGeom prst="rect">
            <a:avLst/>
          </a:prstGeom>
          <a:noFill/>
        </p:spPr>
        <p:txBody>
          <a:bodyPr wrap="square" rtlCol="0">
            <a:spAutoFit/>
          </a:bodyPr>
          <a:lstStyle/>
          <a:p>
            <a:pPr algn="l" defTabSz="1218565">
              <a:lnSpc>
                <a:spcPct val="150000"/>
              </a:lnSpc>
              <a:spcBef>
                <a:spcPts val="1000"/>
              </a:spcBef>
              <a:defRPr/>
            </a:pPr>
            <a:r>
              <a:rPr lang="en-US" altLang="zh-CN" sz="3600" b="1" dirty="0">
                <a:latin typeface="Comic Sans MS" panose="030F0702030302020204" pitchFamily="66" charset="0"/>
                <a:ea typeface="汉仪小麦体简" panose="00020600040101010101" pitchFamily="18" charset="-122"/>
              </a:rPr>
              <a:t>at first, to begin with, then, after that, later, </a:t>
            </a:r>
            <a:endParaRPr lang="en-US" altLang="zh-CN" sz="3600" b="1" dirty="0">
              <a:latin typeface="Comic Sans MS" panose="030F0702030302020204" pitchFamily="66" charset="0"/>
              <a:ea typeface="汉仪小麦体简" panose="00020600040101010101" pitchFamily="18" charset="-122"/>
            </a:endParaRPr>
          </a:p>
          <a:p>
            <a:pPr algn="l" defTabSz="1218565">
              <a:lnSpc>
                <a:spcPct val="150000"/>
              </a:lnSpc>
              <a:spcBef>
                <a:spcPts val="1000"/>
              </a:spcBef>
              <a:defRPr/>
            </a:pPr>
            <a:r>
              <a:rPr lang="en-US" altLang="zh-CN" sz="3600" b="1" dirty="0">
                <a:latin typeface="Comic Sans MS" panose="030F0702030302020204" pitchFamily="66" charset="0"/>
                <a:ea typeface="汉仪小麦体简" panose="00020600040101010101" pitchFamily="18" charset="-122"/>
              </a:rPr>
              <a:t>soon, from then on, as time goes by/with time going by, recently/lately, since then,</a:t>
            </a:r>
            <a:endParaRPr lang="en-US" altLang="zh-CN" sz="3600" b="1" dirty="0">
              <a:latin typeface="Comic Sans MS" panose="030F0702030302020204" pitchFamily="66" charset="0"/>
              <a:ea typeface="汉仪小麦体简" panose="00020600040101010101" pitchFamily="18" charset="-122"/>
            </a:endParaRPr>
          </a:p>
          <a:p>
            <a:pPr algn="l" defTabSz="1218565">
              <a:lnSpc>
                <a:spcPct val="150000"/>
              </a:lnSpc>
              <a:spcBef>
                <a:spcPts val="1000"/>
              </a:spcBef>
              <a:defRPr/>
            </a:pPr>
            <a:r>
              <a:rPr lang="en-US" altLang="zh-CN" sz="3600" b="1" dirty="0">
                <a:latin typeface="Comic Sans MS" panose="030F0702030302020204" pitchFamily="66" charset="0"/>
                <a:ea typeface="汉仪小麦体简" panose="00020600040101010101" pitchFamily="18" charset="-122"/>
              </a:rPr>
              <a:t>meanwhile/at the same time,</a:t>
            </a:r>
            <a:r>
              <a:rPr lang="en-US" altLang="zh-CN" sz="3600" b="1" dirty="0">
                <a:latin typeface="Comic Sans MS" panose="030F0702030302020204" pitchFamily="66" charset="0"/>
                <a:ea typeface="汉仪小麦体简" panose="00020600040101010101" pitchFamily="18" charset="-122"/>
                <a:sym typeface="+mn-ea"/>
              </a:rPr>
              <a:t>finally/eventually...</a:t>
            </a:r>
            <a:endParaRPr lang="en-US" altLang="zh-CN" sz="3600" b="1" dirty="0">
              <a:latin typeface="Comic Sans MS" panose="030F0702030302020204" pitchFamily="66" charset="0"/>
              <a:ea typeface="汉仪小麦体简" panose="00020600040101010101" pitchFamily="18" charset="-122"/>
            </a:endParaRPr>
          </a:p>
          <a:p>
            <a:pPr defTabSz="1218565">
              <a:lnSpc>
                <a:spcPct val="150000"/>
              </a:lnSpc>
              <a:spcBef>
                <a:spcPts val="1000"/>
              </a:spcBef>
              <a:defRPr/>
            </a:pPr>
            <a:endParaRPr lang="en-US" altLang="zh-CN" sz="3600" b="1" dirty="0">
              <a:latin typeface="Comic Sans MS" panose="030F0702030302020204" pitchFamily="66" charset="0"/>
              <a:ea typeface="汉仪小麦体简" panose="00020600040101010101" pitchFamily="18"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983166"/>
            <a:ext cx="2023533" cy="2023533"/>
          </a:xfrm>
          <a:prstGeom prst="rect">
            <a:avLst/>
          </a:prstGeom>
        </p:spPr>
      </p:pic>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8036" y="-229624"/>
            <a:ext cx="2808354" cy="4300794"/>
          </a:xfrm>
          <a:prstGeom prst="rect">
            <a:avLst/>
          </a:prstGeom>
        </p:spPr>
      </p:pic>
      <p:grpSp>
        <p:nvGrpSpPr>
          <p:cNvPr id="4" name="组合 3"/>
          <p:cNvGrpSpPr/>
          <p:nvPr/>
        </p:nvGrpSpPr>
        <p:grpSpPr>
          <a:xfrm>
            <a:off x="417347" y="359149"/>
            <a:ext cx="5503271" cy="3121933"/>
            <a:chOff x="1409802" y="126423"/>
            <a:chExt cx="5503271" cy="3121933"/>
          </a:xfrm>
        </p:grpSpPr>
        <p:sp>
          <p:nvSpPr>
            <p:cNvPr id="34" name="文本框 33"/>
            <p:cNvSpPr txBox="1"/>
            <p:nvPr/>
          </p:nvSpPr>
          <p:spPr>
            <a:xfrm>
              <a:off x="5100577" y="2056363"/>
              <a:ext cx="184731" cy="1191993"/>
            </a:xfrm>
            <a:prstGeom prst="rect">
              <a:avLst/>
            </a:prstGeom>
            <a:noFill/>
          </p:spPr>
          <p:txBody>
            <a:bodyPr wrap="none" rtlCol="0">
              <a:spAutoFit/>
            </a:bodyPr>
            <a:lstStyle/>
            <a:p>
              <a:pPr>
                <a:lnSpc>
                  <a:spcPct val="150000"/>
                </a:lnSpc>
              </a:pPr>
              <a:endParaRPr lang="en-US" altLang="zh-CN" sz="5400" dirty="0">
                <a:latin typeface="微软雅黑" panose="020B0503020204020204" pitchFamily="34" charset="-122"/>
                <a:ea typeface="微软雅黑" panose="020B0503020204020204" pitchFamily="34" charset="-122"/>
              </a:endParaRPr>
            </a:p>
          </p:txBody>
        </p:sp>
        <p:sp>
          <p:nvSpPr>
            <p:cNvPr id="43" name="矩形 39"/>
            <p:cNvSpPr>
              <a:spLocks noChangeArrowheads="1"/>
            </p:cNvSpPr>
            <p:nvPr/>
          </p:nvSpPr>
          <p:spPr bwMode="auto">
            <a:xfrm>
              <a:off x="1409802" y="126423"/>
              <a:ext cx="55032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3600" b="1" dirty="0" smtClean="0">
                  <a:latin typeface="Comic Sans MS" panose="030F0702030302020204" pitchFamily="66" charset="0"/>
                  <a:ea typeface="汉仪小麦体简" panose="00020600040101010101" pitchFamily="18" charset="-122"/>
                </a:rPr>
                <a:t>Work in groups of four</a:t>
              </a:r>
              <a:endParaRPr lang="zh-CN" altLang="en-US" sz="3600" b="1" dirty="0">
                <a:latin typeface="Comic Sans MS" panose="030F0702030302020204" pitchFamily="66" charset="0"/>
                <a:ea typeface="汉仪小麦体简" panose="00020600040101010101" pitchFamily="18" charset="-122"/>
              </a:endParaRPr>
            </a:p>
          </p:txBody>
        </p:sp>
      </p:grpSp>
      <p:sp>
        <p:nvSpPr>
          <p:cNvPr id="45" name="文本框 44"/>
          <p:cNvSpPr txBox="1"/>
          <p:nvPr/>
        </p:nvSpPr>
        <p:spPr>
          <a:xfrm>
            <a:off x="1059723" y="1867844"/>
            <a:ext cx="9071714" cy="2841804"/>
          </a:xfrm>
          <a:prstGeom prst="rect">
            <a:avLst/>
          </a:prstGeom>
          <a:noFill/>
        </p:spPr>
        <p:txBody>
          <a:bodyPr wrap="none" rtlCol="0">
            <a:spAutoFit/>
          </a:bodyPr>
          <a:lstStyle/>
          <a:p>
            <a:pPr defTabSz="1218565">
              <a:lnSpc>
                <a:spcPct val="150000"/>
              </a:lnSpc>
              <a:spcBef>
                <a:spcPts val="1000"/>
              </a:spcBef>
              <a:defRPr/>
            </a:pPr>
            <a:r>
              <a:rPr lang="en-US" altLang="zh-CN" sz="3600" b="1" dirty="0" smtClean="0">
                <a:latin typeface="Comic Sans MS" panose="030F0702030302020204" pitchFamily="66" charset="0"/>
                <a:ea typeface="汉仪小麦体简" panose="00020600040101010101" pitchFamily="18" charset="-122"/>
              </a:rPr>
              <a:t>Read the text carefully again and </a:t>
            </a:r>
            <a:endParaRPr lang="en-US" altLang="zh-CN" sz="3600" b="1" dirty="0" smtClean="0">
              <a:latin typeface="Comic Sans MS" panose="030F0702030302020204" pitchFamily="66" charset="0"/>
              <a:ea typeface="汉仪小麦体简" panose="00020600040101010101" pitchFamily="18" charset="-122"/>
            </a:endParaRPr>
          </a:p>
          <a:p>
            <a:pPr defTabSz="1218565">
              <a:lnSpc>
                <a:spcPct val="150000"/>
              </a:lnSpc>
              <a:spcBef>
                <a:spcPts val="1000"/>
              </a:spcBef>
              <a:defRPr/>
            </a:pPr>
            <a:r>
              <a:rPr lang="en-US" altLang="zh-CN" sz="3600" b="1" dirty="0" smtClean="0">
                <a:latin typeface="Comic Sans MS" panose="030F0702030302020204" pitchFamily="66" charset="0"/>
                <a:ea typeface="汉仪小麦体简" panose="00020600040101010101" pitchFamily="18" charset="-122"/>
              </a:rPr>
              <a:t>make a detailed mind map about the </a:t>
            </a:r>
            <a:endParaRPr lang="en-US" altLang="zh-CN" sz="3600" b="1" dirty="0" smtClean="0">
              <a:latin typeface="Comic Sans MS" panose="030F0702030302020204" pitchFamily="66" charset="0"/>
              <a:ea typeface="汉仪小麦体简" panose="00020600040101010101" pitchFamily="18" charset="-122"/>
            </a:endParaRPr>
          </a:p>
          <a:p>
            <a:pPr defTabSz="1218565">
              <a:lnSpc>
                <a:spcPct val="150000"/>
              </a:lnSpc>
              <a:spcBef>
                <a:spcPts val="1000"/>
              </a:spcBef>
              <a:defRPr/>
            </a:pPr>
            <a:r>
              <a:rPr lang="en-US" altLang="zh-CN" sz="3600" b="1" dirty="0" smtClean="0">
                <a:latin typeface="Comic Sans MS" panose="030F0702030302020204" pitchFamily="66" charset="0"/>
                <a:ea typeface="汉仪小麦体简" panose="00020600040101010101" pitchFamily="18" charset="-122"/>
              </a:rPr>
              <a:t>development of Chinese writing system.</a:t>
            </a:r>
            <a:endParaRPr lang="en-US" altLang="zh-CN" sz="3600" b="1" dirty="0">
              <a:latin typeface="Comic Sans MS" panose="030F0702030302020204" pitchFamily="66" charset="0"/>
              <a:ea typeface="汉仪小麦体简" panose="00020600040101010101" pitchFamily="18"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392572" y="4261607"/>
            <a:ext cx="2827090" cy="119123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cxnSp>
        <p:nvCxnSpPr>
          <p:cNvPr id="19" name="直接连接符 18"/>
          <p:cNvCxnSpPr/>
          <p:nvPr/>
        </p:nvCxnSpPr>
        <p:spPr>
          <a:xfrm>
            <a:off x="542925" y="4019550"/>
            <a:ext cx="10538932" cy="32333"/>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4" name="直接连接符 23"/>
          <p:cNvCxnSpPr>
            <a:stCxn id="29" idx="4"/>
          </p:cNvCxnSpPr>
          <p:nvPr/>
        </p:nvCxnSpPr>
        <p:spPr>
          <a:xfrm flipH="1">
            <a:off x="956346" y="3499609"/>
            <a:ext cx="5592" cy="485162"/>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29" name="椭圆 28"/>
          <p:cNvSpPr/>
          <p:nvPr/>
        </p:nvSpPr>
        <p:spPr>
          <a:xfrm>
            <a:off x="194345" y="2567031"/>
            <a:ext cx="1535185" cy="93257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32" name="矩形 31"/>
          <p:cNvSpPr/>
          <p:nvPr/>
        </p:nvSpPr>
        <p:spPr>
          <a:xfrm>
            <a:off x="159390" y="419450"/>
            <a:ext cx="2097248" cy="187913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smtClean="0"/>
              <a:t>Written Chinese was a picture-based language whose symbol was carved on animal bones and shells.</a:t>
            </a:r>
            <a:endParaRPr lang="zh-CN" altLang="en-US" dirty="0"/>
          </a:p>
        </p:txBody>
      </p:sp>
      <p:cxnSp>
        <p:nvCxnSpPr>
          <p:cNvPr id="35" name="直接箭头连接符 34"/>
          <p:cNvCxnSpPr/>
          <p:nvPr/>
        </p:nvCxnSpPr>
        <p:spPr>
          <a:xfrm flipV="1">
            <a:off x="956345" y="2332141"/>
            <a:ext cx="0" cy="209723"/>
          </a:xfrm>
          <a:prstGeom prst="straightConnector1">
            <a:avLst/>
          </a:prstGeom>
          <a:ln w="57150"/>
        </p:spPr>
        <p:style>
          <a:lnRef idx="3">
            <a:schemeClr val="accent5"/>
          </a:lnRef>
          <a:fillRef idx="0">
            <a:schemeClr val="accent5"/>
          </a:fillRef>
          <a:effectRef idx="2">
            <a:schemeClr val="accent5"/>
          </a:effectRef>
          <a:fontRef idx="minor">
            <a:schemeClr val="tx1"/>
          </a:fontRef>
        </p:style>
      </p:cxnSp>
      <p:sp>
        <p:nvSpPr>
          <p:cNvPr id="52" name="TextBox 51"/>
          <p:cNvSpPr txBox="1"/>
          <p:nvPr/>
        </p:nvSpPr>
        <p:spPr>
          <a:xfrm>
            <a:off x="1451296" y="4553562"/>
            <a:ext cx="3414319" cy="646331"/>
          </a:xfrm>
          <a:prstGeom prst="rect">
            <a:avLst/>
          </a:prstGeom>
          <a:noFill/>
        </p:spPr>
        <p:txBody>
          <a:bodyPr wrap="square" rtlCol="0">
            <a:spAutoFit/>
          </a:bodyPr>
          <a:lstStyle/>
          <a:p>
            <a:pPr lvl="0"/>
            <a:r>
              <a:rPr lang="en-US" altLang="zh-CN" dirty="0" smtClean="0">
                <a:solidFill>
                  <a:schemeClr val="dk1"/>
                </a:solidFill>
              </a:rPr>
              <a:t>By the Shang Dynasty</a:t>
            </a:r>
            <a:endParaRPr lang="en-US" altLang="zh-CN" dirty="0" smtClean="0">
              <a:solidFill>
                <a:schemeClr val="dk1"/>
              </a:solidFill>
            </a:endParaRPr>
          </a:p>
          <a:p>
            <a:pPr lvl="0"/>
            <a:r>
              <a:rPr lang="en-US" altLang="zh-CN" dirty="0" smtClean="0">
                <a:solidFill>
                  <a:schemeClr val="dk1"/>
                </a:solidFill>
              </a:rPr>
              <a:t>( around 1600-1046 BC)</a:t>
            </a:r>
            <a:endParaRPr lang="en-US" altLang="zh-CN" dirty="0" smtClean="0">
              <a:solidFill>
                <a:schemeClr val="dk1"/>
              </a:solidFill>
            </a:endParaRPr>
          </a:p>
        </p:txBody>
      </p:sp>
      <p:cxnSp>
        <p:nvCxnSpPr>
          <p:cNvPr id="53" name="直接箭头连接符 52"/>
          <p:cNvCxnSpPr/>
          <p:nvPr/>
        </p:nvCxnSpPr>
        <p:spPr>
          <a:xfrm flipH="1" flipV="1">
            <a:off x="2660709" y="4070060"/>
            <a:ext cx="6990" cy="258659"/>
          </a:xfrm>
          <a:prstGeom prst="straightConnector1">
            <a:avLst/>
          </a:prstGeom>
          <a:ln w="57150"/>
        </p:spPr>
        <p:style>
          <a:lnRef idx="3">
            <a:schemeClr val="accent5"/>
          </a:lnRef>
          <a:fillRef idx="0">
            <a:schemeClr val="accent5"/>
          </a:fillRef>
          <a:effectRef idx="2">
            <a:schemeClr val="accent5"/>
          </a:effectRef>
          <a:fontRef idx="minor">
            <a:schemeClr val="tx1"/>
          </a:fontRef>
        </p:style>
      </p:cxnSp>
      <p:sp>
        <p:nvSpPr>
          <p:cNvPr id="57" name="矩形 56"/>
          <p:cNvSpPr/>
          <p:nvPr/>
        </p:nvSpPr>
        <p:spPr>
          <a:xfrm>
            <a:off x="1033244" y="5649986"/>
            <a:ext cx="3572312" cy="7969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smtClean="0"/>
              <a:t>The symbols had become well-developed writing system.</a:t>
            </a:r>
            <a:endParaRPr lang="zh-CN" altLang="en-US" dirty="0"/>
          </a:p>
        </p:txBody>
      </p:sp>
      <p:cxnSp>
        <p:nvCxnSpPr>
          <p:cNvPr id="63" name="直接箭头连接符 62"/>
          <p:cNvCxnSpPr/>
          <p:nvPr/>
        </p:nvCxnSpPr>
        <p:spPr>
          <a:xfrm flipV="1">
            <a:off x="2761376" y="5445855"/>
            <a:ext cx="0" cy="209723"/>
          </a:xfrm>
          <a:prstGeom prst="straightConnector1">
            <a:avLst/>
          </a:prstGeom>
          <a:ln w="57150"/>
        </p:spPr>
        <p:style>
          <a:lnRef idx="3">
            <a:schemeClr val="accent5"/>
          </a:lnRef>
          <a:fillRef idx="0">
            <a:schemeClr val="accent5"/>
          </a:fillRef>
          <a:effectRef idx="2">
            <a:schemeClr val="accent5"/>
          </a:effectRef>
          <a:fontRef idx="minor">
            <a:schemeClr val="tx1"/>
          </a:fontRef>
        </p:style>
      </p:cxnSp>
      <p:sp>
        <p:nvSpPr>
          <p:cNvPr id="66" name="椭圆 65"/>
          <p:cNvSpPr/>
          <p:nvPr/>
        </p:nvSpPr>
        <p:spPr>
          <a:xfrm>
            <a:off x="3987567" y="2667698"/>
            <a:ext cx="1535185" cy="85847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67" name="TextBox 66"/>
          <p:cNvSpPr txBox="1"/>
          <p:nvPr/>
        </p:nvSpPr>
        <p:spPr>
          <a:xfrm>
            <a:off x="4187590" y="2797379"/>
            <a:ext cx="2424420" cy="646331"/>
          </a:xfrm>
          <a:prstGeom prst="rect">
            <a:avLst/>
          </a:prstGeom>
          <a:noFill/>
        </p:spPr>
        <p:txBody>
          <a:bodyPr wrap="square" rtlCol="0">
            <a:spAutoFit/>
          </a:bodyPr>
          <a:lstStyle/>
          <a:p>
            <a:pPr lvl="0"/>
            <a:r>
              <a:rPr lang="en-US" altLang="zh-CN" dirty="0" smtClean="0"/>
              <a:t>Over the</a:t>
            </a:r>
            <a:endParaRPr lang="en-US" altLang="zh-CN" dirty="0" smtClean="0"/>
          </a:p>
          <a:p>
            <a:pPr lvl="0"/>
            <a:r>
              <a:rPr lang="en-US" altLang="zh-CN" dirty="0" smtClean="0"/>
              <a:t> years</a:t>
            </a:r>
            <a:endParaRPr lang="zh-CN" altLang="en-US" dirty="0"/>
          </a:p>
        </p:txBody>
      </p:sp>
      <p:cxnSp>
        <p:nvCxnSpPr>
          <p:cNvPr id="68" name="直接连接符 67"/>
          <p:cNvCxnSpPr/>
          <p:nvPr/>
        </p:nvCxnSpPr>
        <p:spPr>
          <a:xfrm flipH="1">
            <a:off x="4808291" y="3517785"/>
            <a:ext cx="5592" cy="485162"/>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69" name="矩形 68"/>
          <p:cNvSpPr/>
          <p:nvPr/>
        </p:nvSpPr>
        <p:spPr>
          <a:xfrm>
            <a:off x="3440882" y="469784"/>
            <a:ext cx="2632747" cy="196442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smtClean="0"/>
              <a:t>The system developed into different forms because of geography, which led to varieties of dialects and characters.</a:t>
            </a:r>
            <a:endParaRPr lang="zh-CN" altLang="en-US" dirty="0"/>
          </a:p>
        </p:txBody>
      </p:sp>
      <p:cxnSp>
        <p:nvCxnSpPr>
          <p:cNvPr id="70" name="直接箭头连接符 69"/>
          <p:cNvCxnSpPr/>
          <p:nvPr/>
        </p:nvCxnSpPr>
        <p:spPr>
          <a:xfrm flipV="1">
            <a:off x="4766345" y="2425818"/>
            <a:ext cx="0" cy="209723"/>
          </a:xfrm>
          <a:prstGeom prst="straightConnector1">
            <a:avLst/>
          </a:prstGeom>
          <a:ln w="57150"/>
        </p:spPr>
        <p:style>
          <a:lnRef idx="3">
            <a:schemeClr val="accent5"/>
          </a:lnRef>
          <a:fillRef idx="0">
            <a:schemeClr val="accent5"/>
          </a:fillRef>
          <a:effectRef idx="2">
            <a:schemeClr val="accent5"/>
          </a:effectRef>
          <a:fontRef idx="minor">
            <a:schemeClr val="tx1"/>
          </a:fontRef>
        </p:style>
      </p:cxnSp>
      <p:sp>
        <p:nvSpPr>
          <p:cNvPr id="71" name="椭圆 70"/>
          <p:cNvSpPr/>
          <p:nvPr/>
        </p:nvSpPr>
        <p:spPr>
          <a:xfrm>
            <a:off x="6161713" y="4337109"/>
            <a:ext cx="1681993" cy="92698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72" name="TextBox 71"/>
          <p:cNvSpPr txBox="1"/>
          <p:nvPr/>
        </p:nvSpPr>
        <p:spPr>
          <a:xfrm>
            <a:off x="6212658" y="4454991"/>
            <a:ext cx="2424420" cy="646331"/>
          </a:xfrm>
          <a:prstGeom prst="rect">
            <a:avLst/>
          </a:prstGeom>
          <a:noFill/>
        </p:spPr>
        <p:txBody>
          <a:bodyPr wrap="square" rtlCol="0">
            <a:spAutoFit/>
          </a:bodyPr>
          <a:lstStyle/>
          <a:p>
            <a:pPr lvl="0"/>
            <a:r>
              <a:rPr lang="en-US" altLang="zh-CN" dirty="0" smtClean="0">
                <a:solidFill>
                  <a:schemeClr val="dk1"/>
                </a:solidFill>
              </a:rPr>
              <a:t>Qin Dynasty</a:t>
            </a:r>
            <a:endParaRPr lang="en-US" altLang="zh-CN" dirty="0" smtClean="0">
              <a:solidFill>
                <a:schemeClr val="dk1"/>
              </a:solidFill>
            </a:endParaRPr>
          </a:p>
          <a:p>
            <a:pPr lvl="0"/>
            <a:r>
              <a:rPr lang="en-US" altLang="zh-CN" dirty="0" smtClean="0">
                <a:solidFill>
                  <a:schemeClr val="dk1"/>
                </a:solidFill>
              </a:rPr>
              <a:t>(221-207 BC)</a:t>
            </a:r>
            <a:endParaRPr lang="zh-CN" altLang="en-US" dirty="0">
              <a:solidFill>
                <a:schemeClr val="dk1"/>
              </a:solidFill>
            </a:endParaRPr>
          </a:p>
        </p:txBody>
      </p:sp>
      <p:cxnSp>
        <p:nvCxnSpPr>
          <p:cNvPr id="73" name="直接连接符 72"/>
          <p:cNvCxnSpPr/>
          <p:nvPr/>
        </p:nvCxnSpPr>
        <p:spPr>
          <a:xfrm>
            <a:off x="6979640" y="4047689"/>
            <a:ext cx="0" cy="255863"/>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78" name="矩形 77"/>
          <p:cNvSpPr/>
          <p:nvPr/>
        </p:nvSpPr>
        <p:spPr>
          <a:xfrm>
            <a:off x="5086520" y="5461230"/>
            <a:ext cx="5332605" cy="114929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smtClean="0"/>
              <a:t>Emperor </a:t>
            </a:r>
            <a:r>
              <a:rPr lang="en-US" altLang="zh-CN" dirty="0" err="1" smtClean="0"/>
              <a:t>Qinshihuang</a:t>
            </a:r>
            <a:r>
              <a:rPr lang="en-US" altLang="zh-CN" dirty="0" smtClean="0"/>
              <a:t> united the seven major states into one unified country where the Chinese writing system began to develop in one direction.</a:t>
            </a:r>
            <a:endParaRPr lang="zh-CN" altLang="en-US" dirty="0"/>
          </a:p>
        </p:txBody>
      </p:sp>
      <p:cxnSp>
        <p:nvCxnSpPr>
          <p:cNvPr id="80" name="直接连接符 79"/>
          <p:cNvCxnSpPr/>
          <p:nvPr/>
        </p:nvCxnSpPr>
        <p:spPr>
          <a:xfrm>
            <a:off x="7039761" y="5206768"/>
            <a:ext cx="0" cy="255863"/>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81" name="椭圆 80"/>
          <p:cNvSpPr/>
          <p:nvPr/>
        </p:nvSpPr>
        <p:spPr>
          <a:xfrm>
            <a:off x="8015681" y="2634143"/>
            <a:ext cx="2336334" cy="90601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82" name="TextBox 81"/>
          <p:cNvSpPr txBox="1"/>
          <p:nvPr/>
        </p:nvSpPr>
        <p:spPr>
          <a:xfrm>
            <a:off x="8153487" y="2714363"/>
            <a:ext cx="2424420" cy="646331"/>
          </a:xfrm>
          <a:prstGeom prst="rect">
            <a:avLst/>
          </a:prstGeom>
          <a:noFill/>
        </p:spPr>
        <p:txBody>
          <a:bodyPr wrap="square" rtlCol="0">
            <a:spAutoFit/>
          </a:bodyPr>
          <a:lstStyle/>
          <a:p>
            <a:r>
              <a:rPr lang="en-US" altLang="zh-CN" dirty="0" smtClean="0"/>
              <a:t>        Today</a:t>
            </a:r>
            <a:endParaRPr lang="en-US" altLang="zh-CN" dirty="0" smtClean="0"/>
          </a:p>
          <a:p>
            <a:r>
              <a:rPr lang="en-US" altLang="zh-CN" dirty="0" smtClean="0"/>
              <a:t>( In modern times)</a:t>
            </a:r>
            <a:endParaRPr lang="zh-CN" altLang="en-US" dirty="0"/>
          </a:p>
        </p:txBody>
      </p:sp>
      <p:cxnSp>
        <p:nvCxnSpPr>
          <p:cNvPr id="83" name="直接连接符 82"/>
          <p:cNvCxnSpPr/>
          <p:nvPr/>
        </p:nvCxnSpPr>
        <p:spPr>
          <a:xfrm flipH="1">
            <a:off x="9272632" y="3561128"/>
            <a:ext cx="5592" cy="485162"/>
          </a:xfrm>
          <a:prstGeom prst="line">
            <a:avLst/>
          </a:prstGeom>
          <a:ln w="57150"/>
        </p:spPr>
        <p:style>
          <a:lnRef idx="3">
            <a:schemeClr val="accent5"/>
          </a:lnRef>
          <a:fillRef idx="0">
            <a:schemeClr val="accent5"/>
          </a:fillRef>
          <a:effectRef idx="2">
            <a:schemeClr val="accent5"/>
          </a:effectRef>
          <a:fontRef idx="minor">
            <a:schemeClr val="tx1"/>
          </a:fontRef>
        </p:style>
      </p:cxnSp>
      <p:sp>
        <p:nvSpPr>
          <p:cNvPr id="84" name="矩形 83"/>
          <p:cNvSpPr/>
          <p:nvPr/>
        </p:nvSpPr>
        <p:spPr>
          <a:xfrm>
            <a:off x="6560191" y="310393"/>
            <a:ext cx="5444455" cy="20804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buAutoNum type="arabicPeriod"/>
            </a:pPr>
            <a:r>
              <a:rPr lang="en-US" altLang="zh-CN" dirty="0" smtClean="0"/>
              <a:t>People can read the classic works written by ancient Chinese.</a:t>
            </a:r>
            <a:endParaRPr lang="en-US" altLang="zh-CN" dirty="0" smtClean="0"/>
          </a:p>
          <a:p>
            <a:pPr marL="342900" indent="-342900">
              <a:buAutoNum type="arabicPeriod"/>
            </a:pPr>
            <a:r>
              <a:rPr lang="en-US" altLang="zh-CN" dirty="0" smtClean="0"/>
              <a:t>Chinese writing system has developed into an art form, known as Chinese calligraphy.</a:t>
            </a:r>
            <a:endParaRPr lang="en-US" altLang="zh-CN" dirty="0" smtClean="0"/>
          </a:p>
          <a:p>
            <a:pPr marL="342900" indent="-342900">
              <a:buAutoNum type="arabicPeriod"/>
            </a:pPr>
            <a:r>
              <a:rPr lang="en-US" altLang="zh-CN" dirty="0" smtClean="0"/>
              <a:t>A larger number of international students appreciate Chinese culture  and history through this amazing language. </a:t>
            </a:r>
            <a:endParaRPr lang="zh-CN" altLang="en-US" dirty="0"/>
          </a:p>
        </p:txBody>
      </p:sp>
      <p:cxnSp>
        <p:nvCxnSpPr>
          <p:cNvPr id="85" name="直接箭头连接符 84"/>
          <p:cNvCxnSpPr/>
          <p:nvPr/>
        </p:nvCxnSpPr>
        <p:spPr>
          <a:xfrm flipV="1">
            <a:off x="9264242" y="2427216"/>
            <a:ext cx="0" cy="209723"/>
          </a:xfrm>
          <a:prstGeom prst="straightConnector1">
            <a:avLst/>
          </a:prstGeom>
          <a:ln w="57150"/>
        </p:spPr>
        <p:style>
          <a:lnRef idx="3">
            <a:schemeClr val="accent5"/>
          </a:lnRef>
          <a:fillRef idx="0">
            <a:schemeClr val="accent5"/>
          </a:fillRef>
          <a:effectRef idx="2">
            <a:schemeClr val="accent5"/>
          </a:effectRef>
          <a:fontRef idx="minor">
            <a:schemeClr val="tx1"/>
          </a:fontRef>
        </p:style>
      </p:cxnSp>
      <p:sp>
        <p:nvSpPr>
          <p:cNvPr id="30" name="TextBox 29"/>
          <p:cNvSpPr txBox="1"/>
          <p:nvPr/>
        </p:nvSpPr>
        <p:spPr>
          <a:xfrm>
            <a:off x="377504" y="2709643"/>
            <a:ext cx="1459685" cy="646331"/>
          </a:xfrm>
          <a:prstGeom prst="rect">
            <a:avLst/>
          </a:prstGeom>
          <a:noFill/>
        </p:spPr>
        <p:txBody>
          <a:bodyPr wrap="square" rtlCol="0">
            <a:spAutoFit/>
          </a:bodyPr>
          <a:lstStyle/>
          <a:p>
            <a:pPr lvl="0"/>
            <a:r>
              <a:rPr lang="en-US" altLang="zh-CN" dirty="0" smtClean="0"/>
              <a:t>At the beginning</a:t>
            </a:r>
            <a:endParaRPr lang="zh-CN"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ppt_x"/>
                                          </p:val>
                                        </p:tav>
                                        <p:tav tm="100000">
                                          <p:val>
                                            <p:strVal val="#ppt_x"/>
                                          </p:val>
                                        </p:tav>
                                      </p:tavLst>
                                    </p:anim>
                                    <p:anim calcmode="lin" valueType="num">
                                      <p:cBhvr additive="base">
                                        <p:cTn id="3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ppt_x"/>
                                          </p:val>
                                        </p:tav>
                                        <p:tav tm="100000">
                                          <p:val>
                                            <p:strVal val="#ppt_x"/>
                                          </p:val>
                                        </p:tav>
                                      </p:tavLst>
                                    </p:anim>
                                    <p:anim calcmode="lin" valueType="num">
                                      <p:cBhvr additive="base">
                                        <p:cTn id="44"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8"/>
                                        </p:tgtEl>
                                        <p:attrNameLst>
                                          <p:attrName>style.visibility</p:attrName>
                                        </p:attrNameLst>
                                      </p:cBhvr>
                                      <p:to>
                                        <p:strVal val="visible"/>
                                      </p:to>
                                    </p:set>
                                    <p:anim calcmode="lin" valueType="num">
                                      <p:cBhvr additive="base">
                                        <p:cTn id="57" dur="500" fill="hold"/>
                                        <p:tgtEl>
                                          <p:spTgt spid="78"/>
                                        </p:tgtEl>
                                        <p:attrNameLst>
                                          <p:attrName>ppt_x</p:attrName>
                                        </p:attrNameLst>
                                      </p:cBhvr>
                                      <p:tavLst>
                                        <p:tav tm="0">
                                          <p:val>
                                            <p:strVal val="#ppt_x"/>
                                          </p:val>
                                        </p:tav>
                                        <p:tav tm="100000">
                                          <p:val>
                                            <p:strVal val="#ppt_x"/>
                                          </p:val>
                                        </p:tav>
                                      </p:tavLst>
                                    </p:anim>
                                    <p:anim calcmode="lin" valueType="num">
                                      <p:cBhvr additive="base">
                                        <p:cTn id="5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2"/>
                                        </p:tgtEl>
                                        <p:attrNameLst>
                                          <p:attrName>style.visibility</p:attrName>
                                        </p:attrNameLst>
                                      </p:cBhvr>
                                      <p:to>
                                        <p:strVal val="visible"/>
                                      </p:to>
                                    </p:set>
                                    <p:anim calcmode="lin" valueType="num">
                                      <p:cBhvr additive="base">
                                        <p:cTn id="67" dur="500" fill="hold"/>
                                        <p:tgtEl>
                                          <p:spTgt spid="82"/>
                                        </p:tgtEl>
                                        <p:attrNameLst>
                                          <p:attrName>ppt_x</p:attrName>
                                        </p:attrNameLst>
                                      </p:cBhvr>
                                      <p:tavLst>
                                        <p:tav tm="0">
                                          <p:val>
                                            <p:strVal val="#ppt_x"/>
                                          </p:val>
                                        </p:tav>
                                        <p:tav tm="100000">
                                          <p:val>
                                            <p:strVal val="#ppt_x"/>
                                          </p:val>
                                        </p:tav>
                                      </p:tavLst>
                                    </p:anim>
                                    <p:anim calcmode="lin" valueType="num">
                                      <p:cBhvr additive="base">
                                        <p:cTn id="68"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P spid="32" grpId="0" animBg="1"/>
      <p:bldP spid="52" grpId="0"/>
      <p:bldP spid="57" grpId="0" animBg="1"/>
      <p:bldP spid="66" grpId="0" animBg="1"/>
      <p:bldP spid="67" grpId="0"/>
      <p:bldP spid="69" grpId="0" animBg="1"/>
      <p:bldP spid="71" grpId="0" animBg="1"/>
      <p:bldP spid="72" grpId="0"/>
      <p:bldP spid="78" grpId="0" animBg="1"/>
      <p:bldP spid="81" grpId="0" animBg="1"/>
      <p:bldP spid="82" grpId="0"/>
      <p:bldP spid="84" grpId="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17594" y="1089208"/>
            <a:ext cx="831293" cy="1579016"/>
          </a:xfrm>
          <a:prstGeom prst="rect">
            <a:avLst/>
          </a:prstGeom>
        </p:spPr>
      </p:pic>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68393" y="2855594"/>
            <a:ext cx="831293" cy="1579016"/>
          </a:xfrm>
          <a:prstGeom prst="rect">
            <a:avLst/>
          </a:prstGeom>
        </p:spPr>
      </p:pic>
      <p:pic>
        <p:nvPicPr>
          <p:cNvPr id="11" name="图片 10"/>
          <p:cNvPicPr>
            <a:picLocks noChangeAspect="1"/>
          </p:cNvPicPr>
          <p:nvPr/>
        </p:nvPicPr>
        <p:blipFill>
          <a:blip r:embed="rId2" cstate="print">
            <a:clrChange>
              <a:clrFrom>
                <a:srgbClr val="FFFFFF"/>
              </a:clrFrom>
              <a:clrTo>
                <a:srgbClr val="FFFFFF">
                  <a:alpha val="0"/>
                </a:srgbClr>
              </a:clrTo>
            </a:clrChange>
          </a:blip>
          <a:stretch>
            <a:fillRect/>
          </a:stretch>
        </p:blipFill>
        <p:spPr>
          <a:xfrm>
            <a:off x="-1374874" y="2577964"/>
            <a:ext cx="3457674" cy="4286376"/>
          </a:xfrm>
          <a:prstGeom prst="rect">
            <a:avLst/>
          </a:prstGeom>
        </p:spPr>
      </p:pic>
      <p:sp>
        <p:nvSpPr>
          <p:cNvPr id="14" name="矩形 39"/>
          <p:cNvSpPr>
            <a:spLocks noChangeArrowheads="1"/>
          </p:cNvSpPr>
          <p:nvPr/>
        </p:nvSpPr>
        <p:spPr bwMode="auto">
          <a:xfrm>
            <a:off x="293522" y="142614"/>
            <a:ext cx="55032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3600" b="1" dirty="0" smtClean="0">
                <a:latin typeface="Comic Sans MS" panose="030F0702030302020204" pitchFamily="66" charset="0"/>
                <a:ea typeface="汉仪小麦体简" panose="00020600040101010101" pitchFamily="18" charset="-122"/>
              </a:rPr>
              <a:t>Work in pairs</a:t>
            </a:r>
            <a:endParaRPr lang="zh-CN" altLang="en-US" sz="3600" b="1" dirty="0">
              <a:latin typeface="Comic Sans MS" panose="030F0702030302020204" pitchFamily="66" charset="0"/>
              <a:ea typeface="汉仪小麦体简" panose="00020600040101010101" pitchFamily="18" charset="-122"/>
            </a:endParaRPr>
          </a:p>
        </p:txBody>
      </p:sp>
      <p:sp>
        <p:nvSpPr>
          <p:cNvPr id="17" name="矩形 39"/>
          <p:cNvSpPr>
            <a:spLocks noChangeArrowheads="1"/>
          </p:cNvSpPr>
          <p:nvPr/>
        </p:nvSpPr>
        <p:spPr bwMode="auto">
          <a:xfrm>
            <a:off x="826922" y="1066800"/>
            <a:ext cx="9544745" cy="476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3600" b="1" dirty="0" smtClean="0">
                <a:solidFill>
                  <a:schemeClr val="accent5">
                    <a:lumMod val="60000"/>
                    <a:lumOff val="40000"/>
                  </a:schemeClr>
                </a:solidFill>
                <a:latin typeface="Comic Sans MS" panose="030F0702030302020204" pitchFamily="66" charset="0"/>
                <a:ea typeface="汉仪小麦体简" panose="00020600040101010101" pitchFamily="18" charset="-122"/>
              </a:rPr>
              <a:t>Think and discuss the following questions.</a:t>
            </a:r>
            <a:endParaRPr lang="en-US" altLang="zh-CN" sz="3600" b="1" dirty="0" smtClean="0">
              <a:solidFill>
                <a:schemeClr val="accent5">
                  <a:lumMod val="60000"/>
                  <a:lumOff val="40000"/>
                </a:schemeClr>
              </a:solidFill>
              <a:latin typeface="Comic Sans MS" panose="030F0702030302020204" pitchFamily="66" charset="0"/>
              <a:ea typeface="汉仪小麦体简" panose="00020600040101010101" pitchFamily="18" charset="-122"/>
            </a:endParaRPr>
          </a:p>
          <a:p>
            <a:pPr defTabSz="1218565">
              <a:lnSpc>
                <a:spcPct val="150000"/>
              </a:lnSpc>
              <a:spcBef>
                <a:spcPts val="1000"/>
              </a:spcBef>
              <a:defRPr/>
            </a:pPr>
            <a:endParaRPr lang="en-US" altLang="zh-CN" sz="3600" b="1" dirty="0" smtClean="0">
              <a:latin typeface="Comic Sans MS" panose="030F0702030302020204" pitchFamily="66" charset="0"/>
              <a:ea typeface="汉仪小麦体简" panose="00020600040101010101" pitchFamily="18" charset="-122"/>
            </a:endParaRPr>
          </a:p>
          <a:p>
            <a:pPr defTabSz="1218565">
              <a:lnSpc>
                <a:spcPct val="150000"/>
              </a:lnSpc>
              <a:spcBef>
                <a:spcPts val="1000"/>
              </a:spcBef>
              <a:defRPr/>
            </a:pPr>
            <a:endParaRPr lang="en-US" altLang="zh-CN" sz="3600" b="1" dirty="0" smtClean="0">
              <a:latin typeface="Comic Sans MS" panose="030F0702030302020204" pitchFamily="66" charset="0"/>
              <a:ea typeface="汉仪小麦体简" panose="00020600040101010101" pitchFamily="18" charset="-122"/>
            </a:endParaRPr>
          </a:p>
          <a:p>
            <a:pPr defTabSz="1218565">
              <a:lnSpc>
                <a:spcPct val="150000"/>
              </a:lnSpc>
              <a:spcBef>
                <a:spcPts val="1000"/>
              </a:spcBef>
              <a:defRPr/>
            </a:pPr>
            <a:endParaRPr lang="en-US" altLang="zh-CN" sz="3600" b="1" dirty="0" smtClean="0">
              <a:latin typeface="Comic Sans MS" panose="030F0702030302020204" pitchFamily="66" charset="0"/>
              <a:ea typeface="汉仪小麦体简" panose="00020600040101010101" pitchFamily="18" charset="-122"/>
            </a:endParaRPr>
          </a:p>
          <a:p>
            <a:pPr defTabSz="1218565">
              <a:lnSpc>
                <a:spcPct val="150000"/>
              </a:lnSpc>
              <a:spcBef>
                <a:spcPts val="1000"/>
              </a:spcBef>
              <a:defRPr/>
            </a:pPr>
            <a:endParaRPr lang="zh-CN" altLang="en-US" sz="3600" b="1" dirty="0">
              <a:latin typeface="Comic Sans MS" panose="030F0702030302020204" pitchFamily="66" charset="0"/>
              <a:ea typeface="汉仪小麦体简" panose="00020600040101010101" pitchFamily="18" charset="-122"/>
            </a:endParaRPr>
          </a:p>
        </p:txBody>
      </p:sp>
      <p:graphicFrame>
        <p:nvGraphicFramePr>
          <p:cNvPr id="25" name="表格 24"/>
          <p:cNvGraphicFramePr>
            <a:graphicFrameLocks noGrp="1"/>
          </p:cNvGraphicFramePr>
          <p:nvPr/>
        </p:nvGraphicFramePr>
        <p:xfrm>
          <a:off x="1591733" y="2108200"/>
          <a:ext cx="9118600" cy="4552125"/>
        </p:xfrm>
        <a:graphic>
          <a:graphicData uri="http://schemas.openxmlformats.org/drawingml/2006/table">
            <a:tbl>
              <a:tblPr/>
              <a:tblGrid>
                <a:gridCol w="9118600"/>
              </a:tblGrid>
              <a:tr h="4552125">
                <a:tc>
                  <a:txBody>
                    <a:bodyPr/>
                    <a:lstStyle/>
                    <a:p>
                      <a:pPr marL="342900" lvl="0" indent="-342900" algn="just">
                        <a:lnSpc>
                          <a:spcPct val="150000"/>
                        </a:lnSpc>
                        <a:spcAft>
                          <a:spcPts val="0"/>
                        </a:spcAft>
                        <a:buFont typeface="+mj-lt"/>
                        <a:buAutoNum type="arabicPeriod"/>
                      </a:pPr>
                      <a:r>
                        <a:rPr lang="en-US" altLang="zh-CN" sz="3200" b="1" kern="1200" dirty="0" smtClean="0">
                          <a:solidFill>
                            <a:schemeClr val="tx1"/>
                          </a:solidFill>
                          <a:latin typeface="Comic Sans MS" panose="030F0702030302020204" pitchFamily="66" charset="0"/>
                          <a:ea typeface="汉仪小麦体简" panose="00020600040101010101" pitchFamily="18" charset="-122"/>
                          <a:cs typeface="+mn-cs"/>
                        </a:rPr>
                        <a:t>How did written Chinese unify Chinese people divided by geography and dialects? </a:t>
                      </a:r>
                      <a:endParaRPr lang="en-US" altLang="zh-CN" sz="3200" b="1" kern="1200" dirty="0" smtClean="0">
                        <a:solidFill>
                          <a:schemeClr val="tx1"/>
                        </a:solidFill>
                        <a:latin typeface="Comic Sans MS" panose="030F0702030302020204" pitchFamily="66" charset="0"/>
                        <a:ea typeface="汉仪小麦体简" panose="00020600040101010101" pitchFamily="18" charset="-122"/>
                        <a:cs typeface="+mn-cs"/>
                      </a:endParaRPr>
                    </a:p>
                    <a:p>
                      <a:pPr marL="342900" lvl="0" indent="-342900" algn="just">
                        <a:lnSpc>
                          <a:spcPct val="150000"/>
                        </a:lnSpc>
                        <a:spcAft>
                          <a:spcPts val="0"/>
                        </a:spcAft>
                        <a:buFont typeface="+mj-lt"/>
                        <a:buAutoNum type="arabicPeriod"/>
                      </a:pPr>
                      <a:r>
                        <a:rPr lang="en-US" altLang="zh-CN" sz="3200" b="1" kern="1200" dirty="0" smtClean="0">
                          <a:solidFill>
                            <a:schemeClr val="tx1"/>
                          </a:solidFill>
                          <a:latin typeface="Comic Sans MS" panose="030F0702030302020204" pitchFamily="66" charset="0"/>
                          <a:ea typeface="汉仪小麦体简" panose="00020600040101010101" pitchFamily="18" charset="-122"/>
                          <a:cs typeface="+mn-cs"/>
                        </a:rPr>
                        <a:t>How did written Chinese connect Chinese people today with those of the past?</a:t>
                      </a:r>
                      <a:endParaRPr lang="zh-CN" altLang="zh-CN" sz="3200" b="1" kern="1200" dirty="0" smtClean="0">
                        <a:solidFill>
                          <a:schemeClr val="tx1"/>
                        </a:solidFill>
                        <a:latin typeface="Comic Sans MS" panose="030F0702030302020204" pitchFamily="66" charset="0"/>
                        <a:ea typeface="汉仪小麦体简" panose="00020600040101010101" pitchFamily="18" charset="-122"/>
                        <a:cs typeface="+mn-cs"/>
                      </a:endParaRPr>
                    </a:p>
                  </a:txBody>
                  <a:tcPr marL="114300" marR="114300" marT="0" marB="0">
                    <a:lnL>
                      <a:noFill/>
                    </a:lnL>
                    <a:lnR>
                      <a:noFill/>
                    </a:lnR>
                    <a:lnT>
                      <a:noFill/>
                    </a:lnT>
                    <a:lnB>
                      <a:noFill/>
                    </a:lnB>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9623" r="6132"/>
          <a:stretch>
            <a:fillRect/>
          </a:stretch>
        </p:blipFill>
        <p:spPr>
          <a:xfrm rot="5400000">
            <a:off x="2666999" y="-2666999"/>
            <a:ext cx="6858001" cy="12192001"/>
          </a:xfrm>
          <a:prstGeom prst="rect">
            <a:avLst/>
          </a:prstGeom>
        </p:spPr>
      </p:pic>
      <p:sp>
        <p:nvSpPr>
          <p:cNvPr id="106" name="PA_文本框 1"/>
          <p:cNvSpPr txBox="1">
            <a:spLocks noChangeArrowheads="1"/>
          </p:cNvSpPr>
          <p:nvPr>
            <p:custDataLst>
              <p:tags r:id="rId2"/>
            </p:custDataLst>
          </p:nvPr>
        </p:nvSpPr>
        <p:spPr bwMode="auto">
          <a:xfrm>
            <a:off x="-849947" y="0"/>
            <a:ext cx="5980747" cy="1107996"/>
          </a:xfrm>
          <a:prstGeom prst="rect">
            <a:avLst/>
          </a:prstGeom>
          <a:noFill/>
          <a:ln w="9525">
            <a:noFill/>
            <a:miter lim="800000"/>
          </a:ln>
        </p:spPr>
        <p:txBody>
          <a:bodyPr wrap="square">
            <a:spAutoFit/>
          </a:bodyPr>
          <a:lstStyle/>
          <a:p>
            <a:pPr algn="ctr"/>
            <a:r>
              <a:rPr lang="en-US" altLang="zh-CN" sz="6600" b="1" dirty="0" smtClean="0">
                <a:solidFill>
                  <a:srgbClr val="AAD4DC"/>
                </a:solidFill>
                <a:latin typeface="汉仪小麦体简" panose="00020600040101010101" pitchFamily="18" charset="-122"/>
                <a:ea typeface="汉仪小麦体简" panose="00020600040101010101" pitchFamily="18" charset="-122"/>
                <a:cs typeface="+mn-ea"/>
                <a:sym typeface="+mn-lt"/>
              </a:rPr>
              <a:t>Summary</a:t>
            </a:r>
            <a:endPar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87020"/>
            <a:ext cx="2065175" cy="3386886"/>
          </a:xfrm>
          <a:prstGeom prst="rect">
            <a:avLst/>
          </a:prstGeom>
        </p:spPr>
      </p:pic>
      <p:graphicFrame>
        <p:nvGraphicFramePr>
          <p:cNvPr id="5" name="表格 4"/>
          <p:cNvGraphicFramePr>
            <a:graphicFrameLocks noGrp="1"/>
          </p:cNvGraphicFramePr>
          <p:nvPr/>
        </p:nvGraphicFramePr>
        <p:xfrm>
          <a:off x="1879988" y="1187430"/>
          <a:ext cx="8128000" cy="1258349"/>
        </p:xfrm>
        <a:graphic>
          <a:graphicData uri="http://schemas.openxmlformats.org/drawingml/2006/table">
            <a:tbl>
              <a:tblPr/>
              <a:tblGrid>
                <a:gridCol w="8128000"/>
              </a:tblGrid>
              <a:tr h="1258349">
                <a:tc>
                  <a:txBody>
                    <a:bodyPr/>
                    <a:lstStyle/>
                    <a:p>
                      <a:pPr algn="l">
                        <a:lnSpc>
                          <a:spcPts val="2800"/>
                        </a:lnSpc>
                        <a:spcAft>
                          <a:spcPts val="0"/>
                        </a:spcAft>
                      </a:pPr>
                      <a:r>
                        <a:rPr lang="en-US" altLang="zh-CN" sz="3200" b="1" kern="1200" dirty="0" smtClean="0">
                          <a:solidFill>
                            <a:schemeClr val="tx1"/>
                          </a:solidFill>
                          <a:latin typeface="Comic Sans MS" panose="030F0702030302020204" pitchFamily="66" charset="0"/>
                          <a:ea typeface="汉仪小麦体简" panose="00020600040101010101" pitchFamily="18" charset="-122"/>
                          <a:cs typeface="+mn-cs"/>
                        </a:rPr>
                        <a:t>Can you summarize the importance </a:t>
                      </a:r>
                      <a:endParaRPr lang="en-US" altLang="zh-CN" sz="3200" b="1" kern="1200" dirty="0" smtClean="0">
                        <a:solidFill>
                          <a:schemeClr val="tx1"/>
                        </a:solidFill>
                        <a:latin typeface="Comic Sans MS" panose="030F0702030302020204" pitchFamily="66" charset="0"/>
                        <a:ea typeface="汉仪小麦体简" panose="00020600040101010101" pitchFamily="18" charset="-122"/>
                        <a:cs typeface="+mn-cs"/>
                      </a:endParaRPr>
                    </a:p>
                    <a:p>
                      <a:pPr algn="l">
                        <a:lnSpc>
                          <a:spcPts val="2800"/>
                        </a:lnSpc>
                        <a:spcAft>
                          <a:spcPts val="0"/>
                        </a:spcAft>
                      </a:pPr>
                      <a:endParaRPr lang="en-US" altLang="zh-CN" sz="3200" b="1" kern="1200" dirty="0" smtClean="0">
                        <a:solidFill>
                          <a:schemeClr val="tx1"/>
                        </a:solidFill>
                        <a:latin typeface="Comic Sans MS" panose="030F0702030302020204" pitchFamily="66" charset="0"/>
                        <a:ea typeface="汉仪小麦体简" panose="00020600040101010101" pitchFamily="18" charset="-122"/>
                        <a:cs typeface="+mn-cs"/>
                      </a:endParaRPr>
                    </a:p>
                    <a:p>
                      <a:pPr algn="l">
                        <a:lnSpc>
                          <a:spcPts val="2800"/>
                        </a:lnSpc>
                        <a:spcAft>
                          <a:spcPts val="0"/>
                        </a:spcAft>
                      </a:pPr>
                      <a:r>
                        <a:rPr lang="en-US" altLang="zh-CN" sz="3200" b="1" kern="1200" dirty="0" smtClean="0">
                          <a:solidFill>
                            <a:schemeClr val="tx1"/>
                          </a:solidFill>
                          <a:latin typeface="Comic Sans MS" panose="030F0702030302020204" pitchFamily="66" charset="0"/>
                          <a:ea typeface="汉仪小麦体简" panose="00020600040101010101" pitchFamily="18" charset="-122"/>
                          <a:cs typeface="+mn-cs"/>
                        </a:rPr>
                        <a:t>of Chinese characters?</a:t>
                      </a:r>
                      <a:endParaRPr lang="zh-CN" altLang="zh-CN" sz="3200" b="1" kern="1200" dirty="0" smtClean="0">
                        <a:solidFill>
                          <a:schemeClr val="tx1"/>
                        </a:solidFill>
                        <a:latin typeface="Comic Sans MS" panose="030F0702030302020204" pitchFamily="66" charset="0"/>
                        <a:ea typeface="汉仪小麦体简" panose="00020600040101010101" pitchFamily="18" charset="-122"/>
                        <a:cs typeface="+mn-cs"/>
                      </a:endParaRPr>
                    </a:p>
                  </a:txBody>
                  <a:tcPr marL="114300" marR="114300" marT="0" marB="0">
                    <a:lnL>
                      <a:noFill/>
                    </a:lnL>
                    <a:lnR>
                      <a:noFill/>
                    </a:lnR>
                    <a:lnT>
                      <a:noFill/>
                    </a:lnT>
                    <a:lnB>
                      <a:noFill/>
                    </a:lnB>
                  </a:tcPr>
                </a:tc>
              </a:tr>
            </a:tbl>
          </a:graphicData>
        </a:graphic>
      </p:graphicFrame>
      <p:sp>
        <p:nvSpPr>
          <p:cNvPr id="6" name="TextBox 5"/>
          <p:cNvSpPr txBox="1"/>
          <p:nvPr/>
        </p:nvSpPr>
        <p:spPr>
          <a:xfrm>
            <a:off x="2172515" y="2506133"/>
            <a:ext cx="8732551" cy="3693319"/>
          </a:xfrm>
          <a:prstGeom prst="rect">
            <a:avLst/>
          </a:prstGeom>
          <a:noFill/>
        </p:spPr>
        <p:txBody>
          <a:bodyPr wrap="square" rtlCol="0">
            <a:spAutoFit/>
          </a:bodyPr>
          <a:lstStyle/>
          <a:p>
            <a:pPr marL="342900" indent="-342900">
              <a:buAutoNum type="arabicPeriod"/>
            </a:pPr>
            <a:r>
              <a:rPr lang="en-US" altLang="zh-CN" dirty="0" smtClean="0">
                <a:latin typeface="Comic Sans MS" panose="030F0702030302020204" pitchFamily="66" charset="0"/>
              </a:rPr>
              <a:t>Chinese </a:t>
            </a:r>
            <a:r>
              <a:rPr lang="en-US" altLang="zh-CN" dirty="0" err="1" smtClean="0">
                <a:latin typeface="Comic Sans MS" panose="030F0702030302020204" pitchFamily="66" charset="0"/>
              </a:rPr>
              <a:t>civilisation</a:t>
            </a:r>
            <a:r>
              <a:rPr lang="en-US" altLang="zh-CN" dirty="0" smtClean="0">
                <a:latin typeface="Comic Sans MS" panose="030F0702030302020204" pitchFamily="66" charset="0"/>
              </a:rPr>
              <a:t> has continued all the way through into modern times.</a:t>
            </a:r>
            <a:endParaRPr lang="en-US" altLang="zh-CN" dirty="0" smtClean="0">
              <a:latin typeface="Comic Sans MS" panose="030F0702030302020204" pitchFamily="66" charset="0"/>
            </a:endParaRPr>
          </a:p>
          <a:p>
            <a:pPr marL="342900" indent="-342900">
              <a:buAutoNum type="arabicPeriod"/>
            </a:pPr>
            <a:r>
              <a:rPr lang="en-US" altLang="zh-CN" dirty="0" smtClean="0">
                <a:latin typeface="Comic Sans MS" panose="030F0702030302020204" pitchFamily="66" charset="0"/>
              </a:rPr>
              <a:t>The Chinese writing system is of great importance in uniting the Chinese and culture. Even today, no matter where Chinese people live or what dialect they speak, they can still communicate in writing.</a:t>
            </a:r>
            <a:endParaRPr lang="en-US" altLang="zh-CN" dirty="0" smtClean="0">
              <a:latin typeface="Comic Sans MS" panose="030F0702030302020204" pitchFamily="66" charset="0"/>
            </a:endParaRPr>
          </a:p>
          <a:p>
            <a:pPr marL="342900" indent="-342900">
              <a:buFontTx/>
              <a:buAutoNum type="arabicPeriod"/>
            </a:pPr>
            <a:r>
              <a:rPr lang="en-US" altLang="zh-CN" dirty="0" smtClean="0">
                <a:latin typeface="Comic Sans MS" panose="030F0702030302020204" pitchFamily="66" charset="0"/>
              </a:rPr>
              <a:t>Written Chinese has also become an important means by which China’s present is connected with its past.</a:t>
            </a:r>
            <a:endParaRPr lang="en-US" altLang="zh-CN" dirty="0" smtClean="0">
              <a:latin typeface="Comic Sans MS" panose="030F0702030302020204" pitchFamily="66" charset="0"/>
            </a:endParaRPr>
          </a:p>
          <a:p>
            <a:pPr marL="342900" indent="-342900">
              <a:buAutoNum type="arabicPeriod"/>
            </a:pPr>
            <a:r>
              <a:rPr lang="en-US" altLang="zh-CN" dirty="0" smtClean="0">
                <a:latin typeface="Comic Sans MS" panose="030F0702030302020204" pitchFamily="66" charset="0"/>
              </a:rPr>
              <a:t>People can read the classic works written by ancient Chinese.</a:t>
            </a:r>
            <a:endParaRPr lang="en-US" altLang="zh-CN" dirty="0" smtClean="0">
              <a:latin typeface="Comic Sans MS" panose="030F0702030302020204" pitchFamily="66" charset="0"/>
            </a:endParaRPr>
          </a:p>
          <a:p>
            <a:pPr marL="342900" indent="-342900">
              <a:buAutoNum type="arabicPeriod"/>
            </a:pPr>
            <a:r>
              <a:rPr lang="en-US" altLang="zh-CN" dirty="0" smtClean="0">
                <a:latin typeface="Comic Sans MS" panose="030F0702030302020204" pitchFamily="66" charset="0"/>
              </a:rPr>
              <a:t>Chinese writing system has developed into an art form, known as Chinese calligraphy.</a:t>
            </a:r>
            <a:endParaRPr lang="en-US" altLang="zh-CN" dirty="0" smtClean="0">
              <a:latin typeface="Comic Sans MS" panose="030F0702030302020204" pitchFamily="66" charset="0"/>
            </a:endParaRPr>
          </a:p>
          <a:p>
            <a:pPr marL="342900" indent="-342900">
              <a:buAutoNum type="arabicPeriod"/>
            </a:pPr>
            <a:r>
              <a:rPr lang="en-US" altLang="zh-CN" dirty="0" smtClean="0">
                <a:latin typeface="Comic Sans MS" panose="030F0702030302020204" pitchFamily="66" charset="0"/>
              </a:rPr>
              <a:t>A larger number of international students appreciate Chinese culture  and history through this amazing language. </a:t>
            </a:r>
            <a:endParaRPr lang="zh-CN" altLang="en-US" dirty="0" smtClean="0">
              <a:latin typeface="Comic Sans MS" panose="030F0702030302020204" pitchFamily="66" charset="0"/>
            </a:endParaRPr>
          </a:p>
          <a:p>
            <a:pPr marL="342900" indent="-342900">
              <a:buAutoNum type="arabicPeriod"/>
            </a:pPr>
            <a:endParaRPr lang="en-US" altLang="zh-CN" dirty="0" smtClean="0"/>
          </a:p>
          <a:p>
            <a:pPr marL="342900" indent="-342900">
              <a:buAutoNum type="arabicPeriod"/>
            </a:pPr>
            <a:endParaRPr lang="zh-CN"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fltVal val="0"/>
                                          </p:val>
                                        </p:tav>
                                        <p:tav tm="100000">
                                          <p:val>
                                            <p:strVal val="#ppt_h"/>
                                          </p:val>
                                        </p:tav>
                                      </p:tavLst>
                                    </p:anim>
                                    <p:animEffect transition="in" filter="fade">
                                      <p:cBhvr>
                                        <p:cTn id="9" dur="500"/>
                                        <p:tgtEl>
                                          <p:spTgt spid="10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20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20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20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20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9"/>
          <p:cNvSpPr>
            <a:spLocks noChangeArrowheads="1"/>
          </p:cNvSpPr>
          <p:nvPr/>
        </p:nvSpPr>
        <p:spPr bwMode="auto">
          <a:xfrm>
            <a:off x="333370" y="446480"/>
            <a:ext cx="5503271" cy="83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3600" b="1" dirty="0" smtClean="0">
                <a:solidFill>
                  <a:srgbClr val="AAD4DC"/>
                </a:solidFill>
                <a:latin typeface="Comic Sans MS" panose="030F0702030302020204" pitchFamily="66" charset="0"/>
                <a:ea typeface="汉仪小麦体简" panose="00020600040101010101" pitchFamily="18" charset="-122"/>
              </a:rPr>
              <a:t>Summary Writing</a:t>
            </a:r>
            <a:endParaRPr lang="zh-CN" altLang="en-US" sz="3600" b="1" dirty="0">
              <a:solidFill>
                <a:srgbClr val="AAD4DC"/>
              </a:solidFill>
              <a:latin typeface="Comic Sans MS" panose="030F0702030302020204" pitchFamily="66" charset="0"/>
              <a:ea typeface="汉仪小麦体简" panose="00020600040101010101" pitchFamily="18" charset="-122"/>
            </a:endParaRPr>
          </a:p>
        </p:txBody>
      </p:sp>
      <p:sp>
        <p:nvSpPr>
          <p:cNvPr id="6" name="矩形 5"/>
          <p:cNvSpPr/>
          <p:nvPr/>
        </p:nvSpPr>
        <p:spPr>
          <a:xfrm>
            <a:off x="1781262" y="1812022"/>
            <a:ext cx="7790576" cy="2306955"/>
          </a:xfrm>
          <a:prstGeom prst="rect">
            <a:avLst/>
          </a:prstGeom>
        </p:spPr>
        <p:txBody>
          <a:bodyPr wrap="square">
            <a:spAutoFit/>
          </a:bodyPr>
          <a:lstStyle/>
          <a:p>
            <a:pPr marL="342900" lvl="0" indent="-342900" algn="just">
              <a:lnSpc>
                <a:spcPct val="150000"/>
              </a:lnSpc>
              <a:spcAft>
                <a:spcPts val="0"/>
              </a:spcAft>
            </a:pPr>
            <a:r>
              <a:rPr lang="en-US" altLang="zh-CN" sz="3200" b="1" dirty="0" smtClean="0">
                <a:latin typeface="Comic Sans MS" panose="030F0702030302020204" pitchFamily="66" charset="0"/>
                <a:ea typeface="汉仪小麦体简" panose="00020600040101010101" pitchFamily="18" charset="-122"/>
              </a:rPr>
              <a:t>Directions: Please read the passage again and write a summary of it in no more than 120 words.</a:t>
            </a:r>
            <a:endParaRPr lang="zh-CN" altLang="zh-CN" sz="3200" b="1" dirty="0" smtClean="0">
              <a:latin typeface="Comic Sans MS" panose="030F0702030302020204" pitchFamily="66" charset="0"/>
              <a:ea typeface="汉仪小麦体简" panose="00020600040101010101" pitchFamily="18" charset="-122"/>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8415" y="922020"/>
            <a:ext cx="12228195" cy="5706110"/>
          </a:xfrm>
          <a:prstGeom prst="rect">
            <a:avLst/>
          </a:prstGeom>
          <a:solidFill>
            <a:srgbClr val="AAD4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auto">
              <a:lnSpc>
                <a:spcPct val="100000"/>
              </a:lnSpc>
              <a:spcBef>
                <a:spcPts val="1000"/>
              </a:spcBef>
              <a:defRPr/>
            </a:pPr>
            <a:r>
              <a:rPr lang="en-US" altLang="zh-CN" sz="2800" b="1" dirty="0" smtClean="0">
                <a:solidFill>
                  <a:schemeClr val="tx1"/>
                </a:solidFill>
                <a:latin typeface="Comic Sans MS" panose="030F0702030302020204" pitchFamily="66" charset="0"/>
                <a:ea typeface="汉仪小麦体简" panose="00020600040101010101" pitchFamily="18" charset="-122"/>
                <a:sym typeface="+mn-ea"/>
              </a:rPr>
              <a:t>  Chinese writing system plays a significant role in the development </a:t>
            </a:r>
            <a:endParaRPr lang="en-US" altLang="zh-CN" sz="2800" b="1" dirty="0" smtClean="0">
              <a:solidFill>
                <a:schemeClr val="tx1"/>
              </a:solidFill>
              <a:latin typeface="Comic Sans MS" panose="030F0702030302020204" pitchFamily="66" charset="0"/>
              <a:ea typeface="汉仪小麦体简" panose="00020600040101010101" pitchFamily="18" charset="-122"/>
              <a:sym typeface="+mn-ea"/>
            </a:endParaRPr>
          </a:p>
          <a:p>
            <a:pPr algn="just" defTabSz="1218565" fontAlgn="auto">
              <a:lnSpc>
                <a:spcPct val="100000"/>
              </a:lnSpc>
              <a:spcBef>
                <a:spcPts val="1000"/>
              </a:spcBef>
              <a:defRPr/>
            </a:pPr>
            <a:r>
              <a:rPr lang="en-US" altLang="zh-CN" sz="2800" b="1" dirty="0" smtClean="0">
                <a:solidFill>
                  <a:schemeClr val="tx1"/>
                </a:solidFill>
                <a:latin typeface="Comic Sans MS" panose="030F0702030302020204" pitchFamily="66" charset="0"/>
                <a:ea typeface="汉仪小麦体简" panose="00020600040101010101" pitchFamily="18" charset="-122"/>
                <a:sym typeface="+mn-ea"/>
              </a:rPr>
              <a:t>of Chinese ancient civilization. Originally, written Chinese was carved on animal bones, which looked like pictures. As time went by, writing Chinese developed into various dialects and characters because of geography. It's emperor </a:t>
            </a:r>
            <a:r>
              <a:rPr lang="en-US" altLang="zh-CN" sz="2800" b="1" dirty="0" err="1" smtClean="0">
                <a:solidFill>
                  <a:schemeClr val="tx1"/>
                </a:solidFill>
                <a:latin typeface="Comic Sans MS" panose="030F0702030302020204" pitchFamily="66" charset="0"/>
                <a:ea typeface="汉仪小麦体简" panose="00020600040101010101" pitchFamily="18" charset="-122"/>
                <a:sym typeface="+mn-ea"/>
              </a:rPr>
              <a:t>Qinshihuang</a:t>
            </a:r>
            <a:r>
              <a:rPr lang="en-US" altLang="zh-CN" sz="2800" b="1" dirty="0" smtClean="0">
                <a:solidFill>
                  <a:schemeClr val="tx1"/>
                </a:solidFill>
                <a:latin typeface="Comic Sans MS" panose="030F0702030302020204" pitchFamily="66" charset="0"/>
                <a:ea typeface="汉仪小麦体简" panose="00020600040101010101" pitchFamily="18" charset="-122"/>
                <a:sym typeface="+mn-ea"/>
              </a:rPr>
              <a:t> that unified the country. From then on, Chinese writing system began to develop into one direction.</a:t>
            </a:r>
            <a:endParaRPr lang="en-US" altLang="zh-CN" sz="2800" b="1" dirty="0" smtClean="0">
              <a:solidFill>
                <a:schemeClr val="tx1"/>
              </a:solidFill>
              <a:latin typeface="Comic Sans MS" panose="030F0702030302020204" pitchFamily="66" charset="0"/>
              <a:ea typeface="汉仪小麦体简" panose="00020600040101010101" pitchFamily="18" charset="-122"/>
              <a:sym typeface="+mn-ea"/>
            </a:endParaRPr>
          </a:p>
          <a:p>
            <a:pPr algn="just" defTabSz="1218565" fontAlgn="auto">
              <a:lnSpc>
                <a:spcPct val="100000"/>
              </a:lnSpc>
              <a:spcBef>
                <a:spcPts val="1000"/>
              </a:spcBef>
              <a:defRPr/>
            </a:pPr>
            <a:r>
              <a:rPr lang="zh-CN" altLang="en-US" sz="2800" b="1" dirty="0">
                <a:solidFill>
                  <a:schemeClr val="tx1"/>
                </a:solidFill>
                <a:latin typeface="Comic Sans MS" panose="030F0702030302020204" pitchFamily="66" charset="0"/>
                <a:ea typeface="汉仪小麦体简" panose="00020600040101010101" pitchFamily="18" charset="-122"/>
              </a:rPr>
              <a:t>  </a:t>
            </a:r>
            <a:r>
              <a:rPr lang="en-US" altLang="zh-CN" sz="2800" b="1" dirty="0">
                <a:solidFill>
                  <a:schemeClr val="tx1"/>
                </a:solidFill>
                <a:latin typeface="Comic Sans MS" panose="030F0702030302020204" pitchFamily="66" charset="0"/>
                <a:ea typeface="汉仪小麦体简" panose="00020600040101010101" pitchFamily="18" charset="-122"/>
              </a:rPr>
              <a:t>Nowadays, written Chinese can help people have a connection with its past. People can admire classic works written in ancient times. Chinese characters have developed into an art from named Chinese calligraphy. In addition, more and more foreigners learn Chinese to appreciate Chinese culture and history because China plays a significant part at the world stage.   </a:t>
            </a:r>
            <a:endParaRPr lang="en-US" altLang="zh-CN" sz="2800" b="1" dirty="0">
              <a:solidFill>
                <a:schemeClr val="tx1"/>
              </a:solidFill>
              <a:latin typeface="Comic Sans MS" panose="030F0702030302020204" pitchFamily="66" charset="0"/>
              <a:ea typeface="汉仪小麦体简" panose="00020600040101010101" pitchFamily="18" charset="-122"/>
            </a:endParaRPr>
          </a:p>
        </p:txBody>
      </p:sp>
      <p:sp>
        <p:nvSpPr>
          <p:cNvPr id="5" name="矩形 39"/>
          <p:cNvSpPr>
            <a:spLocks noChangeArrowheads="1"/>
          </p:cNvSpPr>
          <p:nvPr/>
        </p:nvSpPr>
        <p:spPr bwMode="auto">
          <a:xfrm>
            <a:off x="107315" y="0"/>
            <a:ext cx="644969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3600" b="1" dirty="0" smtClean="0">
                <a:latin typeface="Comic Sans MS" panose="030F0702030302020204" pitchFamily="66" charset="0"/>
                <a:ea typeface="汉仪小麦体简" panose="00020600040101010101" pitchFamily="18" charset="-122"/>
              </a:rPr>
              <a:t>Possible version </a:t>
            </a:r>
            <a:endPar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6512" y="1873250"/>
            <a:ext cx="12228512" cy="3219450"/>
          </a:xfrm>
          <a:prstGeom prst="rect">
            <a:avLst/>
          </a:prstGeom>
          <a:solidFill>
            <a:srgbClr val="AAD4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lnSpc>
                <a:spcPct val="150000"/>
              </a:lnSpc>
              <a:spcBef>
                <a:spcPts val="1000"/>
              </a:spcBef>
              <a:defRPr/>
            </a:pPr>
            <a:r>
              <a:rPr lang="en-US" altLang="zh-CN" sz="2800" b="1" dirty="0" smtClean="0">
                <a:solidFill>
                  <a:schemeClr val="tx1"/>
                </a:solidFill>
                <a:latin typeface="Comic Sans MS" panose="030F0702030302020204" pitchFamily="66" charset="0"/>
                <a:ea typeface="汉仪小麦体简" panose="00020600040101010101" pitchFamily="18" charset="-122"/>
              </a:rPr>
              <a:t>Our school will receive exchange students from Britain. Please design a brochure in English to introduce the development and importance of Chinese characters to British friends. Attention should be paid to the combination of pictures and texts.</a:t>
            </a:r>
            <a:endParaRPr lang="zh-CN" altLang="en-US" sz="2800" b="1" dirty="0">
              <a:solidFill>
                <a:schemeClr val="tx1"/>
              </a:solidFill>
              <a:latin typeface="Comic Sans MS" panose="030F0702030302020204" pitchFamily="66" charset="0"/>
              <a:ea typeface="汉仪小麦体简" panose="00020600040101010101" pitchFamily="18" charset="-122"/>
            </a:endParaRPr>
          </a:p>
        </p:txBody>
      </p:sp>
      <p:sp>
        <p:nvSpPr>
          <p:cNvPr id="5" name="矩形 39"/>
          <p:cNvSpPr>
            <a:spLocks noChangeArrowheads="1"/>
          </p:cNvSpPr>
          <p:nvPr/>
        </p:nvSpPr>
        <p:spPr bwMode="auto">
          <a:xfrm>
            <a:off x="4609134" y="586643"/>
            <a:ext cx="3153522" cy="162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en-US" altLang="zh-CN" sz="3600" b="1" dirty="0" smtClean="0">
                <a:latin typeface="Comic Sans MS" panose="030F0702030302020204" pitchFamily="66" charset="0"/>
                <a:ea typeface="汉仪小麦体简" panose="00020600040101010101" pitchFamily="18" charset="-122"/>
              </a:rPr>
              <a:t>Homework </a:t>
            </a:r>
            <a:endParaRPr lang="en-US" altLang="zh-CN" sz="3600" b="1" dirty="0" smtClean="0">
              <a:latin typeface="Comic Sans MS" panose="030F0702030302020204" pitchFamily="66" charset="0"/>
              <a:ea typeface="汉仪小麦体简" panose="00020600040101010101" pitchFamily="18" charset="-122"/>
            </a:endParaRPr>
          </a:p>
          <a:p>
            <a:pPr defTabSz="1218565">
              <a:lnSpc>
                <a:spcPct val="150000"/>
              </a:lnSpc>
              <a:spcBef>
                <a:spcPts val="1000"/>
              </a:spcBef>
              <a:defRPr/>
            </a:pPr>
            <a:endParaRPr lang="zh-CN" altLang="en-US" sz="2800" b="1" dirty="0">
              <a:latin typeface="汉仪小麦体简" panose="00020600040101010101" pitchFamily="18" charset="-122"/>
              <a:ea typeface="汉仪小麦体简" panose="00020600040101010101" pitchFamily="18" charset="-122"/>
              <a:cs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9623" r="6132"/>
          <a:stretch>
            <a:fillRect/>
          </a:stretch>
        </p:blipFill>
        <p:spPr>
          <a:xfrm rot="5400000">
            <a:off x="2666999" y="-2667001"/>
            <a:ext cx="6858001" cy="12192001"/>
          </a:xfrm>
          <a:prstGeom prst="rect">
            <a:avLst/>
          </a:prstGeom>
        </p:spPr>
      </p:pic>
      <p:sp>
        <p:nvSpPr>
          <p:cNvPr id="107" name="PA_圆角矩形 1"/>
          <p:cNvSpPr/>
          <p:nvPr>
            <p:custDataLst>
              <p:tags r:id="rId2"/>
            </p:custDataLst>
          </p:nvPr>
        </p:nvSpPr>
        <p:spPr>
          <a:xfrm>
            <a:off x="5312188" y="4796694"/>
            <a:ext cx="1567623" cy="387076"/>
          </a:xfrm>
          <a:prstGeom prst="roundRect">
            <a:avLst>
              <a:gd name="adj" fmla="val 50000"/>
            </a:avLst>
          </a:prstGeom>
          <a:solidFill>
            <a:srgbClr val="F6E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lumMod val="65000"/>
                    <a:lumOff val="35000"/>
                  </a:schemeClr>
                </a:solidFill>
                <a:cs typeface="+mn-ea"/>
                <a:sym typeface="+mn-lt"/>
              </a:rPr>
              <a:t>Kethrine</a:t>
            </a:r>
            <a:endParaRPr lang="zh-CN" altLang="en-US" dirty="0">
              <a:solidFill>
                <a:schemeClr val="tx1">
                  <a:lumMod val="65000"/>
                  <a:lumOff val="35000"/>
                </a:schemeClr>
              </a:solidFill>
              <a:cs typeface="+mn-ea"/>
              <a:sym typeface="+mn-lt"/>
            </a:endParaRPr>
          </a:p>
        </p:txBody>
      </p:sp>
      <p:sp>
        <p:nvSpPr>
          <p:cNvPr id="106" name="PA_文本框 1"/>
          <p:cNvSpPr txBox="1">
            <a:spLocks noChangeArrowheads="1"/>
          </p:cNvSpPr>
          <p:nvPr>
            <p:custDataLst>
              <p:tags r:id="rId3"/>
            </p:custDataLst>
          </p:nvPr>
        </p:nvSpPr>
        <p:spPr bwMode="auto">
          <a:xfrm>
            <a:off x="2343671" y="1418260"/>
            <a:ext cx="6934205" cy="3139321"/>
          </a:xfrm>
          <a:prstGeom prst="rect">
            <a:avLst/>
          </a:prstGeom>
          <a:noFill/>
          <a:ln w="9525">
            <a:noFill/>
            <a:miter lim="800000"/>
          </a:ln>
        </p:spPr>
        <p:txBody>
          <a:bodyPr wrap="square">
            <a:spAutoFit/>
          </a:bodyPr>
          <a:lstStyle/>
          <a:p>
            <a:pPr algn="ctr"/>
            <a:r>
              <a:rPr lang="en-US" altLang="zh-CN" sz="6600" b="1" dirty="0" smtClean="0">
                <a:solidFill>
                  <a:srgbClr val="AAD4DC"/>
                </a:solidFill>
                <a:latin typeface="汉仪小麦体简" panose="00020600040101010101" pitchFamily="18" charset="-122"/>
                <a:ea typeface="汉仪小麦体简" panose="00020600040101010101" pitchFamily="18" charset="-122"/>
                <a:cs typeface="+mn-ea"/>
                <a:sym typeface="+mn-lt"/>
              </a:rPr>
              <a:t>Unit5 Language Around The World</a:t>
            </a:r>
            <a:endParaRPr lang="en-US" altLang="zh-CN" sz="66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pic>
        <p:nvPicPr>
          <p:cNvPr id="5" name="まももP - 歴史を紡ぐ者">
            <a:hlinkClick r:id="" action="ppaction://media"/>
          </p:cNvPr>
          <p:cNvPicPr>
            <a:picLocks noChangeAspect="1"/>
          </p:cNvPicPr>
          <p:nvPr>
            <a:videoFile r:link="rId4"/>
            <p:extLst>
              <p:ext uri="{DAA4B4D4-6D71-4841-9C94-3DE7FCFB9230}">
                <p14:media xmlns:p14="http://schemas.microsoft.com/office/powerpoint/2010/main" r:embed="rId5"/>
              </p:ext>
            </p:extLst>
          </p:nvPr>
        </p:nvPicPr>
        <p:blipFill>
          <a:blip r:embed="rId6" cstate="print"/>
          <a:stretch>
            <a:fillRect/>
          </a:stretch>
        </p:blipFill>
        <p:spPr>
          <a:xfrm>
            <a:off x="5791199" y="-1306251"/>
            <a:ext cx="609600" cy="6096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06"/>
                                        </p:tgtEl>
                                        <p:attrNameLst>
                                          <p:attrName>style.visibility</p:attrName>
                                        </p:attrNameLst>
                                      </p:cBhvr>
                                      <p:to>
                                        <p:strVal val="visible"/>
                                      </p:to>
                                    </p:set>
                                    <p:anim calcmode="lin" valueType="num">
                                      <p:cBhvr>
                                        <p:cTn id="10" dur="500" fill="hold"/>
                                        <p:tgtEl>
                                          <p:spTgt spid="106"/>
                                        </p:tgtEl>
                                        <p:attrNameLst>
                                          <p:attrName>ppt_w</p:attrName>
                                        </p:attrNameLst>
                                      </p:cBhvr>
                                      <p:tavLst>
                                        <p:tav tm="0">
                                          <p:val>
                                            <p:fltVal val="0"/>
                                          </p:val>
                                        </p:tav>
                                        <p:tav tm="100000">
                                          <p:val>
                                            <p:strVal val="#ppt_w"/>
                                          </p:val>
                                        </p:tav>
                                      </p:tavLst>
                                    </p:anim>
                                    <p:anim calcmode="lin" valueType="num">
                                      <p:cBhvr>
                                        <p:cTn id="11" dur="500" fill="hold"/>
                                        <p:tgtEl>
                                          <p:spTgt spid="106"/>
                                        </p:tgtEl>
                                        <p:attrNameLst>
                                          <p:attrName>ppt_h</p:attrName>
                                        </p:attrNameLst>
                                      </p:cBhvr>
                                      <p:tavLst>
                                        <p:tav tm="0">
                                          <p:val>
                                            <p:fltVal val="0"/>
                                          </p:val>
                                        </p:tav>
                                        <p:tav tm="100000">
                                          <p:val>
                                            <p:strVal val="#ppt_h"/>
                                          </p:val>
                                        </p:tav>
                                      </p:tavLst>
                                    </p:anim>
                                    <p:animEffect transition="in" filter="fade">
                                      <p:cBhvr>
                                        <p:cTn id="12" dur="500"/>
                                        <p:tgtEl>
                                          <p:spTgt spid="106"/>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107"/>
                                        </p:tgtEl>
                                        <p:attrNameLst>
                                          <p:attrName>style.visibility</p:attrName>
                                        </p:attrNameLst>
                                      </p:cBhvr>
                                      <p:to>
                                        <p:strVal val="visible"/>
                                      </p:to>
                                    </p:set>
                                    <p:anim calcmode="lin" valueType="num">
                                      <p:cBhvr>
                                        <p:cTn id="15" dur="500" fill="hold"/>
                                        <p:tgtEl>
                                          <p:spTgt spid="107"/>
                                        </p:tgtEl>
                                        <p:attrNameLst>
                                          <p:attrName>ppt_w</p:attrName>
                                        </p:attrNameLst>
                                      </p:cBhvr>
                                      <p:tavLst>
                                        <p:tav tm="0">
                                          <p:val>
                                            <p:fltVal val="0"/>
                                          </p:val>
                                        </p:tav>
                                        <p:tav tm="100000">
                                          <p:val>
                                            <p:strVal val="#ppt_w"/>
                                          </p:val>
                                        </p:tav>
                                      </p:tavLst>
                                    </p:anim>
                                    <p:anim calcmode="lin" valueType="num">
                                      <p:cBhvr>
                                        <p:cTn id="16" dur="500" fill="hold"/>
                                        <p:tgtEl>
                                          <p:spTgt spid="107"/>
                                        </p:tgtEl>
                                        <p:attrNameLst>
                                          <p:attrName>ppt_h</p:attrName>
                                        </p:attrNameLst>
                                      </p:cBhvr>
                                      <p:tavLst>
                                        <p:tav tm="0">
                                          <p:val>
                                            <p:fltVal val="0"/>
                                          </p:val>
                                        </p:tav>
                                        <p:tav tm="100000">
                                          <p:val>
                                            <p:strVal val="#ppt_h"/>
                                          </p:val>
                                        </p:tav>
                                      </p:tavLst>
                                    </p:anim>
                                    <p:animEffect transition="in" filter="fade">
                                      <p:cBhvr>
                                        <p:cTn id="1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18" repeatCount="indefinite" fill="hold" display="0">
                  <p:stCondLst>
                    <p:cond delay="indefinite"/>
                  </p:stCondLst>
                  <p:endCondLst>
                    <p:cond evt="onStopAudio" delay="0">
                      <p:tgtEl>
                        <p:sldTgt/>
                      </p:tgtEl>
                    </p:cond>
                  </p:endCondLst>
                </p:cTn>
                <p:tgtEl>
                  <p:spTgt spid="5"/>
                </p:tgtEl>
              </p:cMediaNode>
            </p:video>
          </p:childTnLst>
        </p:cTn>
      </p:par>
    </p:tnLst>
    <p:bldLst>
      <p:bldP spid="107" grpId="0" animBg="1"/>
      <p:bldP spid="10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9623" r="6132"/>
          <a:stretch>
            <a:fillRect/>
          </a:stretch>
        </p:blipFill>
        <p:spPr>
          <a:xfrm rot="5400000">
            <a:off x="2666999" y="-2666999"/>
            <a:ext cx="6858001" cy="12192001"/>
          </a:xfrm>
          <a:prstGeom prst="rect">
            <a:avLst/>
          </a:prstGeom>
        </p:spPr>
      </p:pic>
      <p:sp>
        <p:nvSpPr>
          <p:cNvPr id="106" name="PA_文本框 1"/>
          <p:cNvSpPr txBox="1">
            <a:spLocks noChangeArrowheads="1"/>
          </p:cNvSpPr>
          <p:nvPr>
            <p:custDataLst>
              <p:tags r:id="rId2"/>
            </p:custDataLst>
          </p:nvPr>
        </p:nvSpPr>
        <p:spPr bwMode="auto">
          <a:xfrm>
            <a:off x="2628896" y="2301467"/>
            <a:ext cx="6934205" cy="1107996"/>
          </a:xfrm>
          <a:prstGeom prst="rect">
            <a:avLst/>
          </a:prstGeom>
          <a:noFill/>
          <a:ln w="9525">
            <a:noFill/>
            <a:miter lim="800000"/>
          </a:ln>
        </p:spPr>
        <p:txBody>
          <a:bodyPr wrap="square">
            <a:spAutoFit/>
          </a:bodyPr>
          <a:lstStyle/>
          <a:p>
            <a:pPr algn="ctr"/>
            <a:r>
              <a:rPr lang="en-US" altLang="zh-CN" sz="6600" b="1" dirty="0" smtClean="0">
                <a:solidFill>
                  <a:srgbClr val="AAD4DC"/>
                </a:solidFill>
                <a:latin typeface="汉仪小麦体简" panose="00020600040101010101" pitchFamily="18" charset="-122"/>
                <a:ea typeface="汉仪小麦体简" panose="00020600040101010101" pitchFamily="18" charset="-122"/>
                <a:cs typeface="+mn-ea"/>
                <a:sym typeface="+mn-lt"/>
              </a:rPr>
              <a:t>Thank you</a:t>
            </a:r>
            <a:r>
              <a:rPr lang="zh-CN" altLang="en-US" sz="6600" b="1" dirty="0" smtClean="0">
                <a:solidFill>
                  <a:srgbClr val="AAD4DC"/>
                </a:solidFill>
                <a:latin typeface="汉仪小麦体简" panose="00020600040101010101" pitchFamily="18" charset="-122"/>
                <a:ea typeface="汉仪小麦体简" panose="00020600040101010101" pitchFamily="18" charset="-122"/>
                <a:cs typeface="+mn-ea"/>
                <a:sym typeface="+mn-lt"/>
              </a:rPr>
              <a:t>！</a:t>
            </a:r>
            <a:endPar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fltVal val="0"/>
                                          </p:val>
                                        </p:tav>
                                        <p:tav tm="100000">
                                          <p:val>
                                            <p:strVal val="#ppt_h"/>
                                          </p:val>
                                        </p:tav>
                                      </p:tavLst>
                                    </p:anim>
                                    <p:animEffect transition="in" filter="fade">
                                      <p:cBhvr>
                                        <p:cTn id="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68036" y="-229624"/>
            <a:ext cx="2808354" cy="4300794"/>
          </a:xfrm>
          <a:prstGeom prst="rect">
            <a:avLst/>
          </a:prstGeom>
        </p:spPr>
      </p:pic>
      <p:grpSp>
        <p:nvGrpSpPr>
          <p:cNvPr id="11" name="组合 10"/>
          <p:cNvGrpSpPr/>
          <p:nvPr/>
        </p:nvGrpSpPr>
        <p:grpSpPr>
          <a:xfrm>
            <a:off x="-182090" y="939567"/>
            <a:ext cx="3789356" cy="5448532"/>
            <a:chOff x="-182090" y="939567"/>
            <a:chExt cx="3789356" cy="5448532"/>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090" y="2670072"/>
              <a:ext cx="3718027" cy="3718027"/>
            </a:xfrm>
            <a:prstGeom prst="rect">
              <a:avLst/>
            </a:prstGeom>
          </p:spPr>
        </p:pic>
        <p:sp>
          <p:nvSpPr>
            <p:cNvPr id="10" name="矩形 9"/>
            <p:cNvSpPr/>
            <p:nvPr/>
          </p:nvSpPr>
          <p:spPr>
            <a:xfrm>
              <a:off x="191120" y="939567"/>
              <a:ext cx="3416146" cy="1754326"/>
            </a:xfrm>
            <a:prstGeom prst="rect">
              <a:avLst/>
            </a:prstGeom>
          </p:spPr>
          <p:txBody>
            <a:bodyPr wrap="square">
              <a:spAutoFit/>
            </a:bodyPr>
            <a:lstStyle/>
            <a:p>
              <a:pPr algn="ctr"/>
              <a:r>
                <a:rPr lang="en-US" altLang="zh-CN" sz="5400" dirty="0" smtClean="0">
                  <a:latin typeface="Comic Sans MS" panose="030F0702030302020204" pitchFamily="66" charset="0"/>
                  <a:ea typeface="汉仪小麦体简" panose="00020600040101010101" pitchFamily="18" charset="-122"/>
                </a:rPr>
                <a:t>Learning </a:t>
              </a:r>
              <a:endParaRPr lang="en-US" altLang="zh-CN" sz="5400" dirty="0" smtClean="0">
                <a:latin typeface="Comic Sans MS" panose="030F0702030302020204" pitchFamily="66" charset="0"/>
                <a:ea typeface="汉仪小麦体简" panose="00020600040101010101" pitchFamily="18" charset="-122"/>
              </a:endParaRPr>
            </a:p>
            <a:p>
              <a:pPr algn="ctr"/>
              <a:r>
                <a:rPr lang="en-US" altLang="zh-CN" sz="5400" dirty="0" smtClean="0">
                  <a:latin typeface="Comic Sans MS" panose="030F0702030302020204" pitchFamily="66" charset="0"/>
                  <a:ea typeface="汉仪小麦体简" panose="00020600040101010101" pitchFamily="18" charset="-122"/>
                </a:rPr>
                <a:t>aims</a:t>
              </a:r>
              <a:endParaRPr lang="zh-CN" altLang="en-US" sz="5400" dirty="0">
                <a:latin typeface="Comic Sans MS" panose="030F0702030302020204" pitchFamily="66" charset="0"/>
                <a:ea typeface="汉仪小麦体简" panose="00020600040101010101" pitchFamily="18" charset="-122"/>
              </a:endParaRPr>
            </a:p>
          </p:txBody>
        </p:sp>
      </p:grpSp>
      <p:sp>
        <p:nvSpPr>
          <p:cNvPr id="13" name="TextBox 1"/>
          <p:cNvSpPr txBox="1"/>
          <p:nvPr/>
        </p:nvSpPr>
        <p:spPr>
          <a:xfrm>
            <a:off x="4845970" y="729842"/>
            <a:ext cx="4465809" cy="707886"/>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lang="en-US" altLang="zh-CN" sz="2000" b="1" spc="300" noProof="0" dirty="0" smtClean="0">
                <a:latin typeface="Comic Sans MS" panose="030F0702030302020204" pitchFamily="66" charset="0"/>
                <a:ea typeface="汉仪小麦体简" panose="00020600040101010101" pitchFamily="18" charset="-122"/>
              </a:rPr>
              <a:t>After class, the students will be able to:</a:t>
            </a:r>
            <a:endParaRPr kumimoji="0" lang="zh-CN" altLang="en-US" sz="2000" b="1" i="0" u="none" strike="noStrike" kern="1200" cap="none" spc="300" normalizeH="0" baseline="0" noProof="0" dirty="0">
              <a:ln>
                <a:noFill/>
              </a:ln>
              <a:effectLst/>
              <a:uLnTx/>
              <a:uFillTx/>
              <a:latin typeface="Comic Sans MS" panose="030F0702030302020204" pitchFamily="66" charset="0"/>
              <a:ea typeface="汉仪小麦体简" panose="00020600040101010101" pitchFamily="18" charset="-122"/>
            </a:endParaRPr>
          </a:p>
        </p:txBody>
      </p:sp>
      <p:grpSp>
        <p:nvGrpSpPr>
          <p:cNvPr id="24" name="组合 23"/>
          <p:cNvGrpSpPr/>
          <p:nvPr/>
        </p:nvGrpSpPr>
        <p:grpSpPr>
          <a:xfrm>
            <a:off x="4290013" y="531575"/>
            <a:ext cx="573518" cy="5733745"/>
            <a:chOff x="5090071" y="0"/>
            <a:chExt cx="573518" cy="5733745"/>
          </a:xfrm>
        </p:grpSpPr>
        <p:cxnSp>
          <p:nvCxnSpPr>
            <p:cNvPr id="25" name="直接连接符 24"/>
            <p:cNvCxnSpPr/>
            <p:nvPr/>
          </p:nvCxnSpPr>
          <p:spPr>
            <a:xfrm>
              <a:off x="5376830" y="0"/>
              <a:ext cx="0" cy="5038725"/>
            </a:xfrm>
            <a:prstGeom prst="line">
              <a:avLst/>
            </a:prstGeom>
            <a:ln>
              <a:solidFill>
                <a:srgbClr val="AAD4DC"/>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5275230" y="1210945"/>
              <a:ext cx="203200" cy="203200"/>
            </a:xfrm>
            <a:prstGeom prst="ellipse">
              <a:avLst/>
            </a:prstGeom>
            <a:solidFill>
              <a:srgbClr val="AAD4D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8619F"/>
                </a:solidFill>
              </a:endParaRPr>
            </a:p>
          </p:txBody>
        </p:sp>
        <p:sp>
          <p:nvSpPr>
            <p:cNvPr id="27" name="椭圆 26"/>
            <p:cNvSpPr/>
            <p:nvPr/>
          </p:nvSpPr>
          <p:spPr>
            <a:xfrm>
              <a:off x="5275230" y="2419138"/>
              <a:ext cx="203200" cy="203200"/>
            </a:xfrm>
            <a:prstGeom prst="ellipse">
              <a:avLst/>
            </a:prstGeom>
            <a:solidFill>
              <a:srgbClr val="AAD4D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8619F"/>
                </a:solidFill>
              </a:endParaRPr>
            </a:p>
          </p:txBody>
        </p:sp>
        <p:sp>
          <p:nvSpPr>
            <p:cNvPr id="28" name="椭圆 27"/>
            <p:cNvSpPr/>
            <p:nvPr/>
          </p:nvSpPr>
          <p:spPr>
            <a:xfrm>
              <a:off x="5275230" y="3627331"/>
              <a:ext cx="203200" cy="203200"/>
            </a:xfrm>
            <a:prstGeom prst="ellipse">
              <a:avLst/>
            </a:prstGeom>
            <a:solidFill>
              <a:srgbClr val="AAD4D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8619F"/>
                </a:solidFill>
              </a:endParaRPr>
            </a:p>
          </p:txBody>
        </p:sp>
        <p:sp>
          <p:nvSpPr>
            <p:cNvPr id="29" name="椭圆 28"/>
            <p:cNvSpPr/>
            <p:nvPr/>
          </p:nvSpPr>
          <p:spPr>
            <a:xfrm>
              <a:off x="5275230" y="4835525"/>
              <a:ext cx="203200" cy="203200"/>
            </a:xfrm>
            <a:prstGeom prst="ellipse">
              <a:avLst/>
            </a:prstGeom>
            <a:solidFill>
              <a:srgbClr val="AAD4D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8619F"/>
                </a:solidFill>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a:off x="5090071" y="5160227"/>
              <a:ext cx="573518" cy="573518"/>
            </a:xfrm>
            <a:prstGeom prst="rect">
              <a:avLst/>
            </a:prstGeom>
          </p:spPr>
        </p:pic>
      </p:grpSp>
      <p:sp>
        <p:nvSpPr>
          <p:cNvPr id="31" name="TextBox 1"/>
          <p:cNvSpPr txBox="1"/>
          <p:nvPr/>
        </p:nvSpPr>
        <p:spPr>
          <a:xfrm>
            <a:off x="4838980" y="1669409"/>
            <a:ext cx="5672425" cy="1015663"/>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lang="en-US" altLang="zh-CN" sz="2000" b="1" spc="300" dirty="0" smtClean="0">
                <a:latin typeface="Comic Sans MS" panose="030F0702030302020204" pitchFamily="66" charset="0"/>
                <a:ea typeface="汉仪小麦体简" panose="00020600040101010101" pitchFamily="18" charset="-122"/>
              </a:rPr>
              <a:t>h</a:t>
            </a:r>
            <a:r>
              <a:rPr kumimoji="0" lang="en-US" altLang="zh-CN" sz="2000" b="1" i="0" u="none" strike="noStrike" kern="1200" cap="none" spc="300" normalizeH="0" baseline="0" noProof="0" dirty="0" err="1" smtClean="0">
                <a:ln>
                  <a:noFill/>
                </a:ln>
                <a:effectLst/>
                <a:uLnTx/>
                <a:uFillTx/>
                <a:latin typeface="Comic Sans MS" panose="030F0702030302020204" pitchFamily="66" charset="0"/>
                <a:ea typeface="汉仪小麦体简" panose="00020600040101010101" pitchFamily="18" charset="-122"/>
              </a:rPr>
              <a:t>ave</a:t>
            </a:r>
            <a:r>
              <a:rPr kumimoji="0" lang="en-US" altLang="zh-CN" sz="2000" b="1" i="0" u="none" strike="noStrike" kern="1200" cap="none" spc="300" normalizeH="0" noProof="0" dirty="0" smtClean="0">
                <a:ln>
                  <a:noFill/>
                </a:ln>
                <a:effectLst/>
                <a:uLnTx/>
                <a:uFillTx/>
                <a:latin typeface="Comic Sans MS" panose="030F0702030302020204" pitchFamily="66" charset="0"/>
                <a:ea typeface="汉仪小麦体简" panose="00020600040101010101" pitchFamily="18" charset="-122"/>
              </a:rPr>
              <a:t> a better understanding of the development of Chinese characters</a:t>
            </a:r>
            <a:r>
              <a:rPr lang="en-US" altLang="zh-CN" sz="2000" b="1" spc="300" dirty="0" smtClean="0">
                <a:latin typeface="Comic Sans MS" panose="030F0702030302020204" pitchFamily="66" charset="0"/>
                <a:ea typeface="汉仪小麦体简" panose="00020600040101010101" pitchFamily="18" charset="-122"/>
              </a:rPr>
              <a:t> and its importance.</a:t>
            </a:r>
            <a:endParaRPr kumimoji="0" lang="zh-CN" altLang="en-US" sz="2000" b="1" i="0" u="none" strike="noStrike" kern="1200" cap="none" spc="300" normalizeH="0" baseline="0" noProof="0" dirty="0">
              <a:ln>
                <a:noFill/>
              </a:ln>
              <a:effectLst/>
              <a:uLnTx/>
              <a:uFillTx/>
              <a:latin typeface="Comic Sans MS" panose="030F0702030302020204" pitchFamily="66" charset="0"/>
              <a:ea typeface="汉仪小麦体简" panose="00020600040101010101" pitchFamily="18" charset="-122"/>
            </a:endParaRPr>
          </a:p>
        </p:txBody>
      </p:sp>
      <p:sp>
        <p:nvSpPr>
          <p:cNvPr id="32" name="TextBox 1"/>
          <p:cNvSpPr txBox="1"/>
          <p:nvPr/>
        </p:nvSpPr>
        <p:spPr>
          <a:xfrm>
            <a:off x="4896304" y="2852257"/>
            <a:ext cx="5321488" cy="707886"/>
          </a:xfrm>
          <a:prstGeom prst="rect">
            <a:avLst/>
          </a:prstGeom>
          <a:noFill/>
        </p:spPr>
        <p:txBody>
          <a:bodyPr wrap="square" rtlCol="0">
            <a:spAutoFit/>
          </a:bodyPr>
          <a:lstStyle/>
          <a:p>
            <a:pPr marL="0" lvl="1">
              <a:defRPr/>
            </a:pPr>
            <a:r>
              <a:rPr lang="en-US" altLang="zh-CN" sz="2000" b="1" spc="300" dirty="0" smtClean="0">
                <a:latin typeface="Comic Sans MS" panose="030F0702030302020204" pitchFamily="66" charset="0"/>
                <a:ea typeface="汉仪小麦体简" panose="00020600040101010101" pitchFamily="18" charset="-122"/>
              </a:rPr>
              <a:t>i</a:t>
            </a:r>
            <a:r>
              <a:rPr kumimoji="0" lang="en-US" altLang="zh-CN" sz="2000" b="1" i="0" u="none" strike="noStrike" kern="1200" cap="none" spc="300" normalizeH="0" baseline="0" noProof="0" dirty="0" err="1" smtClean="0">
                <a:ln>
                  <a:noFill/>
                </a:ln>
                <a:effectLst/>
                <a:uLnTx/>
                <a:uFillTx/>
                <a:latin typeface="Comic Sans MS" panose="030F0702030302020204" pitchFamily="66" charset="0"/>
                <a:ea typeface="汉仪小麦体简" panose="00020600040101010101" pitchFamily="18" charset="-122"/>
              </a:rPr>
              <a:t>ntroduce</a:t>
            </a:r>
            <a:r>
              <a:rPr lang="en-US" altLang="zh-CN" sz="2000" b="1" spc="300" dirty="0" smtClean="0">
                <a:latin typeface="Comic Sans MS" panose="030F0702030302020204" pitchFamily="66" charset="0"/>
                <a:ea typeface="汉仪小麦体简" panose="00020600040101010101" pitchFamily="18" charset="-122"/>
              </a:rPr>
              <a:t> the development of Chinese characters in English.  </a:t>
            </a:r>
            <a:endParaRPr kumimoji="0" lang="zh-CN" altLang="en-US" sz="2000" b="1" i="0" u="none" strike="noStrike" kern="1200" cap="none" spc="300" normalizeH="0" baseline="0" noProof="0" dirty="0">
              <a:ln>
                <a:noFill/>
              </a:ln>
              <a:effectLst/>
              <a:uLnTx/>
              <a:uFillTx/>
              <a:latin typeface="Comic Sans MS" panose="030F0702030302020204" pitchFamily="66" charset="0"/>
              <a:ea typeface="汉仪小麦体简" panose="00020600040101010101" pitchFamily="18" charset="-122"/>
            </a:endParaRPr>
          </a:p>
        </p:txBody>
      </p:sp>
      <p:sp>
        <p:nvSpPr>
          <p:cNvPr id="33" name="TextBox 1"/>
          <p:cNvSpPr txBox="1"/>
          <p:nvPr/>
        </p:nvSpPr>
        <p:spPr>
          <a:xfrm>
            <a:off x="4964814" y="3942826"/>
            <a:ext cx="7227186" cy="1015663"/>
          </a:xfrm>
          <a:prstGeom prst="rect">
            <a:avLst/>
          </a:prstGeom>
          <a:noFill/>
        </p:spPr>
        <p:txBody>
          <a:bodyPr wrap="square" rtlCol="0">
            <a:spAutoFit/>
          </a:bodyPr>
          <a:lstStyle/>
          <a:p>
            <a:pPr marL="0" lvl="1">
              <a:defRPr/>
            </a:pPr>
            <a:r>
              <a:rPr lang="en-US" altLang="zh-CN" sz="2000" b="1" spc="300" dirty="0" smtClean="0">
                <a:latin typeface="Comic Sans MS" panose="030F0702030302020204" pitchFamily="66" charset="0"/>
                <a:ea typeface="汉仪小麦体简" panose="00020600040101010101" pitchFamily="18" charset="-122"/>
              </a:rPr>
              <a:t>i</a:t>
            </a:r>
            <a:r>
              <a:rPr kumimoji="0" lang="en-US" altLang="zh-CN" sz="2000" b="1" i="0" u="none" strike="noStrike" kern="1200" cap="none" spc="300" normalizeH="0" baseline="0" noProof="0" dirty="0" err="1" smtClean="0">
                <a:ln>
                  <a:noFill/>
                </a:ln>
                <a:effectLst/>
                <a:uLnTx/>
                <a:uFillTx/>
                <a:latin typeface="Comic Sans MS" panose="030F0702030302020204" pitchFamily="66" charset="0"/>
                <a:ea typeface="汉仪小麦体简" panose="00020600040101010101" pitchFamily="18" charset="-122"/>
              </a:rPr>
              <a:t>mprove</a:t>
            </a:r>
            <a:r>
              <a:rPr kumimoji="0" lang="en-US" altLang="zh-CN" sz="2000" b="1" i="0" u="none" strike="noStrike" kern="1200" cap="none" spc="300" normalizeH="0" noProof="0" dirty="0" smtClean="0">
                <a:ln>
                  <a:noFill/>
                </a:ln>
                <a:effectLst/>
                <a:uLnTx/>
                <a:uFillTx/>
                <a:latin typeface="Comic Sans MS" panose="030F0702030302020204" pitchFamily="66" charset="0"/>
                <a:ea typeface="汉仪小麦体简" panose="00020600040101010101" pitchFamily="18" charset="-122"/>
              </a:rPr>
              <a:t> the ability of skimming, scanning</a:t>
            </a:r>
            <a:r>
              <a:rPr lang="en-US" altLang="zh-CN" sz="2000" b="1" spc="300" dirty="0" smtClean="0">
                <a:latin typeface="Comic Sans MS" panose="030F0702030302020204" pitchFamily="66" charset="0"/>
                <a:ea typeface="汉仪小麦体简" panose="00020600040101010101" pitchFamily="18" charset="-122"/>
              </a:rPr>
              <a:t>,analyzing discourse and thinking logically.</a:t>
            </a:r>
            <a:endParaRPr kumimoji="0" lang="zh-CN" altLang="en-US" sz="2000" b="1" i="0" u="none" strike="noStrike" kern="1200" cap="none" spc="300" normalizeH="0" baseline="0" noProof="0" dirty="0">
              <a:ln>
                <a:noFill/>
              </a:ln>
              <a:effectLst/>
              <a:uLnTx/>
              <a:uFillTx/>
              <a:latin typeface="Comic Sans MS" panose="030F0702030302020204" pitchFamily="66" charset="0"/>
              <a:ea typeface="汉仪小麦体简" panose="00020600040101010101" pitchFamily="18" charset="-122"/>
            </a:endParaRPr>
          </a:p>
        </p:txBody>
      </p:sp>
      <p:sp>
        <p:nvSpPr>
          <p:cNvPr id="34" name="TextBox 1"/>
          <p:cNvSpPr txBox="1"/>
          <p:nvPr/>
        </p:nvSpPr>
        <p:spPr>
          <a:xfrm>
            <a:off x="4897701" y="5251508"/>
            <a:ext cx="7023055" cy="400110"/>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300" normalizeH="0" baseline="0" noProof="0" dirty="0" smtClean="0">
                <a:ln>
                  <a:noFill/>
                </a:ln>
                <a:effectLst/>
                <a:uLnTx/>
                <a:uFillTx/>
                <a:latin typeface="Comic Sans MS" panose="030F0702030302020204" pitchFamily="66" charset="0"/>
                <a:ea typeface="汉仪小麦体简" panose="00020600040101010101" pitchFamily="18" charset="-122"/>
              </a:rPr>
              <a:t>Enhance</a:t>
            </a:r>
            <a:r>
              <a:rPr kumimoji="0" lang="en-US" altLang="zh-CN" sz="2000" b="1" i="0" u="none" strike="noStrike" kern="1200" cap="none" spc="300" normalizeH="0" noProof="0" dirty="0" smtClean="0">
                <a:ln>
                  <a:noFill/>
                </a:ln>
                <a:effectLst/>
                <a:uLnTx/>
                <a:uFillTx/>
                <a:latin typeface="Comic Sans MS" panose="030F0702030302020204" pitchFamily="66" charset="0"/>
                <a:ea typeface="汉仪小麦体简" panose="00020600040101010101" pitchFamily="18" charset="-122"/>
              </a:rPr>
              <a:t> national confidence and pride.</a:t>
            </a:r>
            <a:endParaRPr kumimoji="0" lang="zh-CN" altLang="en-US" sz="2000" b="1" i="0" u="none" strike="noStrike" kern="1200" cap="none" spc="300" normalizeH="0" baseline="0" noProof="0" dirty="0">
              <a:ln>
                <a:noFill/>
              </a:ln>
              <a:effectLst/>
              <a:uLnTx/>
              <a:uFillTx/>
              <a:latin typeface="Comic Sans MS" panose="030F0702030302020204" pitchFamily="66" charset="0"/>
              <a:ea typeface="汉仪小麦体简" panose="00020600040101010101" pitchFamily="18"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hlinkClick r:id="rId1" action="ppaction://hlinkfile"/>
          </p:cNvPr>
          <p:cNvPicPr>
            <a:picLocks noChangeAspect="1"/>
          </p:cNvPicPr>
          <p:nvPr/>
        </p:nvPicPr>
        <p:blipFill rotWithShape="1">
          <a:blip r:embed="rId2" cstate="print">
            <a:extLst>
              <a:ext uri="{28A0092B-C50C-407E-A947-70E740481C1C}">
                <a14:useLocalDpi xmlns:a14="http://schemas.microsoft.com/office/drawing/2010/main" val="0"/>
              </a:ext>
            </a:extLst>
          </a:blip>
          <a:srcRect l="9623" r="6132"/>
          <a:stretch>
            <a:fillRect/>
          </a:stretch>
        </p:blipFill>
        <p:spPr>
          <a:xfrm rot="5400000">
            <a:off x="2667000" y="-2667001"/>
            <a:ext cx="6858001" cy="12192001"/>
          </a:xfrm>
          <a:prstGeom prst="rect">
            <a:avLst/>
          </a:prstGeom>
        </p:spPr>
      </p:pic>
      <p:sp>
        <p:nvSpPr>
          <p:cNvPr id="105" name="PA_文本框 9"/>
          <p:cNvSpPr txBox="1"/>
          <p:nvPr>
            <p:custDataLst>
              <p:tags r:id="rId3"/>
            </p:custDataLst>
          </p:nvPr>
        </p:nvSpPr>
        <p:spPr>
          <a:xfrm>
            <a:off x="3743737" y="3306298"/>
            <a:ext cx="4704523" cy="403957"/>
          </a:xfrm>
          <a:prstGeom prst="rect">
            <a:avLst/>
          </a:prstGeom>
          <a:noFill/>
        </p:spPr>
        <p:txBody>
          <a:bodyPr wrap="square">
            <a:spAutoFit/>
          </a:bodyPr>
          <a:lstStyle/>
          <a:p>
            <a:pPr lvl="0">
              <a:lnSpc>
                <a:spcPct val="150000"/>
              </a:lnSpc>
              <a:defRPr/>
            </a:pPr>
            <a:endParaRPr lang="en-US" altLang="zh-CN" sz="16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endParaRPr>
          </a:p>
        </p:txBody>
      </p:sp>
      <p:sp>
        <p:nvSpPr>
          <p:cNvPr id="106" name="PA_文本框 1"/>
          <p:cNvSpPr txBox="1">
            <a:spLocks noChangeArrowheads="1"/>
          </p:cNvSpPr>
          <p:nvPr>
            <p:custDataLst>
              <p:tags r:id="rId4"/>
            </p:custDataLst>
          </p:nvPr>
        </p:nvSpPr>
        <p:spPr bwMode="auto">
          <a:xfrm>
            <a:off x="-860976" y="121329"/>
            <a:ext cx="5653187" cy="1107996"/>
          </a:xfrm>
          <a:prstGeom prst="rect">
            <a:avLst/>
          </a:prstGeom>
          <a:noFill/>
          <a:ln w="9525">
            <a:noFill/>
            <a:miter lim="800000"/>
          </a:ln>
        </p:spPr>
        <p:txBody>
          <a:bodyPr wrap="square">
            <a:spAutoFit/>
          </a:bodyPr>
          <a:lstStyle/>
          <a:p>
            <a:pPr algn="ctr"/>
            <a:r>
              <a:rPr lang="en-US" altLang="zh-CN" sz="6600" b="1" dirty="0" smtClean="0">
                <a:solidFill>
                  <a:srgbClr val="AAD4DC"/>
                </a:solidFill>
                <a:latin typeface="汉仪小麦体简" panose="00020600040101010101" pitchFamily="18" charset="-122"/>
                <a:ea typeface="汉仪小麦体简" panose="00020600040101010101" pitchFamily="18" charset="-122"/>
                <a:cs typeface="+mn-ea"/>
                <a:sym typeface="+mn-lt"/>
              </a:rPr>
              <a:t>Lead in</a:t>
            </a:r>
            <a:endPar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pic>
        <p:nvPicPr>
          <p:cNvPr id="8" name="图片 7">
            <a:hlinkClick r:id="rId5" action="ppaction://hlinkfile"/>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4233" y="1698580"/>
            <a:ext cx="2065175" cy="3386886"/>
          </a:xfrm>
          <a:prstGeom prst="rect">
            <a:avLst/>
          </a:prstGeom>
        </p:spPr>
      </p:pic>
      <p:sp>
        <p:nvSpPr>
          <p:cNvPr id="12" name="TextBox 11"/>
          <p:cNvSpPr txBox="1"/>
          <p:nvPr/>
        </p:nvSpPr>
        <p:spPr>
          <a:xfrm>
            <a:off x="3648075" y="1962150"/>
            <a:ext cx="6057900" cy="3970318"/>
          </a:xfrm>
          <a:prstGeom prst="rect">
            <a:avLst/>
          </a:prstGeom>
          <a:noFill/>
        </p:spPr>
        <p:txBody>
          <a:bodyPr wrap="square" rtlCol="0">
            <a:spAutoFit/>
          </a:bodyPr>
          <a:lstStyle/>
          <a:p>
            <a:r>
              <a:rPr lang="en-US" altLang="zh-CN" sz="3600" dirty="0" smtClean="0">
                <a:latin typeface="Comic Sans MS" panose="030F0702030302020204" pitchFamily="66" charset="0"/>
              </a:rPr>
              <a:t>Enjoy the following videos.</a:t>
            </a:r>
            <a:endParaRPr lang="en-US" altLang="zh-CN" sz="3600" dirty="0" smtClean="0">
              <a:latin typeface="Comic Sans MS" panose="030F0702030302020204" pitchFamily="66" charset="0"/>
            </a:endParaRPr>
          </a:p>
          <a:p>
            <a:endParaRPr lang="en-US" altLang="zh-CN" sz="3600" dirty="0" smtClean="0">
              <a:latin typeface="Comic Sans MS" panose="030F0702030302020204" pitchFamily="66" charset="0"/>
              <a:hlinkClick r:id="rId5" action="ppaction://hlinkfile"/>
            </a:endParaRPr>
          </a:p>
          <a:p>
            <a:r>
              <a:rPr lang="en-US" altLang="zh-CN" sz="3600" dirty="0" smtClean="0">
                <a:latin typeface="Comic Sans MS" panose="030F0702030302020204" pitchFamily="66" charset="0"/>
                <a:hlinkClick r:id="rId5" action="ppaction://hlinkfile"/>
              </a:rPr>
              <a:t>001licSElx07vOqrJAsU01041200dsOW0E010.mp4</a:t>
            </a:r>
            <a:endParaRPr lang="en-US" altLang="zh-CN" sz="3600" dirty="0" smtClean="0">
              <a:latin typeface="Comic Sans MS" panose="030F0702030302020204" pitchFamily="66" charset="0"/>
            </a:endParaRPr>
          </a:p>
          <a:p>
            <a:endParaRPr lang="en-US" altLang="zh-CN" sz="3600" dirty="0" smtClean="0">
              <a:latin typeface="Comic Sans MS" panose="030F0702030302020204" pitchFamily="66" charset="0"/>
            </a:endParaRPr>
          </a:p>
          <a:p>
            <a:r>
              <a:rPr lang="zh-CN" altLang="en-US" sz="3600" dirty="0" smtClean="0">
                <a:latin typeface="Comic Sans MS" panose="030F0702030302020204" pitchFamily="66" charset="0"/>
                <a:hlinkClick r:id="rId1" action="ppaction://hlinkfile"/>
              </a:rPr>
              <a:t>厉害了，我的国，看中华城市繁荣发展 高清</a:t>
            </a:r>
            <a:r>
              <a:rPr lang="en-US" altLang="zh-CN" sz="3600" dirty="0" smtClean="0">
                <a:latin typeface="Comic Sans MS" panose="030F0702030302020204" pitchFamily="66" charset="0"/>
                <a:hlinkClick r:id="rId1" action="ppaction://hlinkfile"/>
              </a:rPr>
              <a:t>(480P).</a:t>
            </a:r>
            <a:r>
              <a:rPr lang="en-US" altLang="zh-CN" sz="3600" dirty="0" err="1" smtClean="0">
                <a:latin typeface="Comic Sans MS" panose="030F0702030302020204" pitchFamily="66" charset="0"/>
                <a:hlinkClick r:id="rId1" action="ppaction://hlinkfile"/>
              </a:rPr>
              <a:t>qlv</a:t>
            </a:r>
            <a:endParaRPr lang="zh-CN" altLang="en-US" sz="3600" dirty="0">
              <a:latin typeface="Comic Sans MS" panose="030F0702030302020204" pitchFamily="66"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3791" y="494950"/>
            <a:ext cx="8573548" cy="5192786"/>
          </a:xfrm>
          <a:prstGeom prst="rect">
            <a:avLst/>
          </a:prstGeom>
          <a:solidFill>
            <a:srgbClr val="DF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 name="组合 4"/>
          <p:cNvGrpSpPr/>
          <p:nvPr/>
        </p:nvGrpSpPr>
        <p:grpSpPr>
          <a:xfrm rot="21308474">
            <a:off x="328837" y="584801"/>
            <a:ext cx="1627969" cy="4771902"/>
            <a:chOff x="2822570" y="743589"/>
            <a:chExt cx="1294598" cy="2999823"/>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H="1">
              <a:off x="3172519" y="3110245"/>
              <a:ext cx="633167" cy="633167"/>
            </a:xfrm>
            <a:prstGeom prst="rect">
              <a:avLst/>
            </a:prstGeom>
          </p:spPr>
        </p:pic>
        <p:pic>
          <p:nvPicPr>
            <p:cNvPr id="19" name="图形 21"/>
            <p:cNvPicPr>
              <a:picLocks noChangeAspect="1"/>
            </p:cNvPicPr>
            <p:nvPr/>
          </p:nvPicPr>
          <p:blipFill>
            <a:blip r:embed="rId2" cstate="print"/>
            <a:stretch>
              <a:fillRect/>
            </a:stretch>
          </p:blipFill>
          <p:spPr>
            <a:xfrm rot="17931827">
              <a:off x="2374753" y="1191406"/>
              <a:ext cx="2190232" cy="1294598"/>
            </a:xfrm>
            <a:prstGeom prst="rect">
              <a:avLst/>
            </a:prstGeom>
          </p:spPr>
        </p:pic>
      </p:gr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036" y="-229624"/>
            <a:ext cx="2808354" cy="4300794"/>
          </a:xfrm>
          <a:prstGeom prst="rect">
            <a:avLst/>
          </a:prstGeom>
        </p:spPr>
      </p:pic>
      <p:sp>
        <p:nvSpPr>
          <p:cNvPr id="20" name="矩形 19"/>
          <p:cNvSpPr/>
          <p:nvPr/>
        </p:nvSpPr>
        <p:spPr>
          <a:xfrm>
            <a:off x="1124592" y="567268"/>
            <a:ext cx="8129475" cy="1421928"/>
          </a:xfrm>
          <a:prstGeom prst="rect">
            <a:avLst/>
          </a:prstGeom>
        </p:spPr>
        <p:txBody>
          <a:bodyPr vert="horz" wrap="square">
            <a:spAutoFit/>
          </a:bodyPr>
          <a:lstStyle/>
          <a:p>
            <a:pPr algn="dist">
              <a:lnSpc>
                <a:spcPct val="120000"/>
              </a:lnSpc>
            </a:pPr>
            <a:r>
              <a:rPr lang="en-US" altLang="zh-CN" sz="3600" dirty="0" smtClean="0">
                <a:latin typeface="Comic Sans MS" panose="030F0702030302020204" pitchFamily="66" charset="0"/>
              </a:rPr>
              <a:t>What makes China it is today despite many ups and downs in its history?</a:t>
            </a:r>
            <a:endParaRPr lang="zh-CN" altLang="en-US" sz="3600" b="1" dirty="0">
              <a:latin typeface="Comic Sans MS" panose="030F0702030302020204" pitchFamily="66" charset="0"/>
              <a:ea typeface="汉仪小麦体简" panose="00020600040101010101" pitchFamily="18" charset="-122"/>
            </a:endParaRPr>
          </a:p>
        </p:txBody>
      </p:sp>
      <p:sp>
        <p:nvSpPr>
          <p:cNvPr id="29" name="TextBox 28"/>
          <p:cNvSpPr txBox="1"/>
          <p:nvPr/>
        </p:nvSpPr>
        <p:spPr>
          <a:xfrm>
            <a:off x="1236133" y="2726267"/>
            <a:ext cx="8525934" cy="1754326"/>
          </a:xfrm>
          <a:prstGeom prst="rect">
            <a:avLst/>
          </a:prstGeom>
          <a:noFill/>
        </p:spPr>
        <p:txBody>
          <a:bodyPr wrap="square" rtlCol="0">
            <a:spAutoFit/>
          </a:bodyPr>
          <a:lstStyle/>
          <a:p>
            <a:r>
              <a:rPr lang="en-US" altLang="zh-CN" sz="3600" dirty="0" smtClean="0">
                <a:solidFill>
                  <a:schemeClr val="accent5">
                    <a:lumMod val="75000"/>
                  </a:schemeClr>
                </a:solidFill>
                <a:latin typeface="Comic Sans MS" panose="030F0702030302020204" pitchFamily="66" charset="0"/>
              </a:rPr>
              <a:t>patriotism, Chinese traditional culture, Chinese characters, classical Chinese books...</a:t>
            </a:r>
            <a:endParaRPr lang="zh-CN" altLang="en-US" sz="3600" dirty="0">
              <a:solidFill>
                <a:schemeClr val="accent5">
                  <a:lumMod val="75000"/>
                </a:schemeClr>
              </a:solidFill>
              <a:latin typeface="Comic Sans MS" panose="030F0702030302020204" pitchFamily="66"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 calcmode="lin" valueType="num">
                                      <p:cBhvr additive="base">
                                        <p:cTn id="1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3197341" y="1160729"/>
            <a:ext cx="4759093" cy="4759093"/>
          </a:xfrm>
          <a:prstGeom prst="ellipse">
            <a:avLst/>
          </a:prstGeom>
          <a:solidFill>
            <a:srgbClr val="DF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cstate="print">
            <a:clrChange>
              <a:clrFrom>
                <a:srgbClr val="FFFFFF"/>
              </a:clrFrom>
              <a:clrTo>
                <a:srgbClr val="FFFFFF">
                  <a:alpha val="0"/>
                </a:srgbClr>
              </a:clrTo>
            </a:clrChange>
          </a:blip>
          <a:stretch>
            <a:fillRect/>
          </a:stretch>
        </p:blipFill>
        <p:spPr>
          <a:xfrm>
            <a:off x="-1434140" y="2535071"/>
            <a:ext cx="3813274" cy="4727202"/>
          </a:xfrm>
          <a:prstGeom prst="rect">
            <a:avLst/>
          </a:prstGeom>
        </p:spPr>
      </p:pic>
      <p:sp>
        <p:nvSpPr>
          <p:cNvPr id="11" name="PA_文本框 1"/>
          <p:cNvSpPr txBox="1">
            <a:spLocks noChangeArrowheads="1"/>
          </p:cNvSpPr>
          <p:nvPr>
            <p:custDataLst>
              <p:tags r:id="rId2"/>
            </p:custDataLst>
          </p:nvPr>
        </p:nvSpPr>
        <p:spPr bwMode="auto">
          <a:xfrm>
            <a:off x="-691643" y="143933"/>
            <a:ext cx="5653187" cy="1107996"/>
          </a:xfrm>
          <a:prstGeom prst="rect">
            <a:avLst/>
          </a:prstGeom>
          <a:noFill/>
          <a:ln w="9525">
            <a:noFill/>
            <a:miter lim="800000"/>
          </a:ln>
        </p:spPr>
        <p:txBody>
          <a:bodyPr wrap="square">
            <a:spAutoFit/>
          </a:bodyPr>
          <a:lstStyle/>
          <a:p>
            <a:pPr algn="ctr"/>
            <a:r>
              <a:rPr lang="en-US" altLang="ko-KR" sz="6600" b="1" dirty="0" smtClean="0">
                <a:solidFill>
                  <a:srgbClr val="AAD4DC"/>
                </a:solidFill>
                <a:latin typeface="汉仪小麦体简" panose="00020600040101010101" pitchFamily="18" charset="-122"/>
                <a:ea typeface="汉仪小麦体简" panose="00020600040101010101" pitchFamily="18" charset="-122"/>
                <a:cs typeface="+mn-ea"/>
                <a:sym typeface="+mn-lt"/>
              </a:rPr>
              <a:t>Warm up</a:t>
            </a:r>
            <a:endParaRPr lang="en-US" altLang="ko-KR" sz="6600" b="1" dirty="0">
              <a:solidFill>
                <a:srgbClr val="AAD4DC"/>
              </a:solidFill>
              <a:latin typeface="汉仪小麦体简" panose="00020600040101010101" pitchFamily="18" charset="-122"/>
              <a:ea typeface="汉仪小麦体简" panose="00020600040101010101" pitchFamily="18" charset="-122"/>
              <a:cs typeface="+mn-ea"/>
              <a:sym typeface="+mn-lt"/>
            </a:endParaRPr>
          </a:p>
        </p:txBody>
      </p:sp>
      <p:sp>
        <p:nvSpPr>
          <p:cNvPr id="13" name="矩形 12"/>
          <p:cNvSpPr/>
          <p:nvPr/>
        </p:nvSpPr>
        <p:spPr>
          <a:xfrm>
            <a:off x="6434667" y="159173"/>
            <a:ext cx="4478867" cy="10854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579371" y="367575"/>
            <a:ext cx="4240263" cy="646331"/>
          </a:xfrm>
          <a:prstGeom prst="rect">
            <a:avLst/>
          </a:prstGeom>
        </p:spPr>
        <p:txBody>
          <a:bodyPr wrap="none">
            <a:spAutoFit/>
          </a:bodyPr>
          <a:lstStyle/>
          <a:p>
            <a:pPr algn="ctr"/>
            <a:r>
              <a:rPr lang="en-US" altLang="zh-CN" sz="3600" dirty="0" smtClean="0">
                <a:latin typeface="Comic Sans MS" panose="030F0702030302020204" pitchFamily="66" charset="0"/>
                <a:ea typeface="隶书" panose="02010509060101010101" pitchFamily="49" charset="-122"/>
              </a:rPr>
              <a:t>Quick-minded Drill</a:t>
            </a:r>
            <a:endParaRPr lang="zh-CN" altLang="en-US" sz="3600" dirty="0">
              <a:latin typeface="Comic Sans MS" panose="030F0702030302020204" pitchFamily="66" charset="0"/>
              <a:ea typeface="隶书" panose="02010509060101010101" pitchFamily="49" charset="-122"/>
            </a:endParaRPr>
          </a:p>
        </p:txBody>
      </p:sp>
      <p:pic>
        <p:nvPicPr>
          <p:cNvPr id="1026" name="Picture 2"/>
          <p:cNvPicPr>
            <a:picLocks noChangeAspect="1" noChangeArrowheads="1"/>
          </p:cNvPicPr>
          <p:nvPr/>
        </p:nvPicPr>
        <p:blipFill>
          <a:blip r:embed="rId3" cstate="print"/>
          <a:srcRect/>
          <a:stretch>
            <a:fillRect/>
          </a:stretch>
        </p:blipFill>
        <p:spPr bwMode="auto">
          <a:xfrm>
            <a:off x="2091267" y="1981200"/>
            <a:ext cx="1241325" cy="111539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613400" y="1972733"/>
            <a:ext cx="1151466" cy="106679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7326842" y="1959375"/>
            <a:ext cx="1055158" cy="1091542"/>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162174" y="3501938"/>
            <a:ext cx="1173693" cy="1078529"/>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3909484" y="3555999"/>
            <a:ext cx="1187449" cy="1006992"/>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5689601" y="3547533"/>
            <a:ext cx="1151467" cy="1016000"/>
          </a:xfrm>
          <a:prstGeom prst="rect">
            <a:avLst/>
          </a:prstGeom>
          <a:noFill/>
          <a:ln w="9525">
            <a:noFill/>
            <a:miter lim="800000"/>
            <a:headEnd/>
            <a:tailEnd/>
          </a:ln>
        </p:spPr>
      </p:pic>
      <p:pic>
        <p:nvPicPr>
          <p:cNvPr id="1034" name="Picture 10"/>
          <p:cNvPicPr>
            <a:picLocks noChangeAspect="1" noChangeArrowheads="1"/>
          </p:cNvPicPr>
          <p:nvPr/>
        </p:nvPicPr>
        <p:blipFill>
          <a:blip r:embed="rId9" cstate="print"/>
          <a:srcRect/>
          <a:stretch>
            <a:fillRect/>
          </a:stretch>
        </p:blipFill>
        <p:spPr bwMode="auto">
          <a:xfrm>
            <a:off x="8910107" y="3522133"/>
            <a:ext cx="1085149" cy="1002242"/>
          </a:xfrm>
          <a:prstGeom prst="rect">
            <a:avLst/>
          </a:prstGeom>
          <a:noFill/>
          <a:ln w="9525">
            <a:noFill/>
            <a:miter lim="800000"/>
            <a:headEnd/>
            <a:tailEnd/>
          </a:ln>
        </p:spPr>
      </p:pic>
      <p:pic>
        <p:nvPicPr>
          <p:cNvPr id="1035" name="Picture 11"/>
          <p:cNvPicPr>
            <a:picLocks noChangeAspect="1" noChangeArrowheads="1"/>
          </p:cNvPicPr>
          <p:nvPr/>
        </p:nvPicPr>
        <p:blipFill>
          <a:blip r:embed="rId10" cstate="print"/>
          <a:srcRect/>
          <a:stretch>
            <a:fillRect/>
          </a:stretch>
        </p:blipFill>
        <p:spPr bwMode="auto">
          <a:xfrm>
            <a:off x="8815388" y="1972734"/>
            <a:ext cx="1156438" cy="1024466"/>
          </a:xfrm>
          <a:prstGeom prst="rect">
            <a:avLst/>
          </a:prstGeom>
          <a:noFill/>
          <a:ln w="9525">
            <a:noFill/>
            <a:miter lim="800000"/>
            <a:headEnd/>
            <a:tailEnd/>
          </a:ln>
        </p:spPr>
      </p:pic>
      <p:pic>
        <p:nvPicPr>
          <p:cNvPr id="1037" name="Picture 13"/>
          <p:cNvPicPr>
            <a:picLocks noChangeAspect="1" noChangeArrowheads="1"/>
          </p:cNvPicPr>
          <p:nvPr/>
        </p:nvPicPr>
        <p:blipFill>
          <a:blip r:embed="rId11" cstate="print"/>
          <a:srcRect/>
          <a:stretch>
            <a:fillRect/>
          </a:stretch>
        </p:blipFill>
        <p:spPr bwMode="auto">
          <a:xfrm>
            <a:off x="3860801" y="1995036"/>
            <a:ext cx="1158523" cy="1112231"/>
          </a:xfrm>
          <a:prstGeom prst="rect">
            <a:avLst/>
          </a:prstGeom>
          <a:noFill/>
          <a:ln w="9525">
            <a:noFill/>
            <a:miter lim="800000"/>
            <a:headEnd/>
            <a:tailEnd/>
          </a:ln>
        </p:spPr>
      </p:pic>
      <p:pic>
        <p:nvPicPr>
          <p:cNvPr id="1038" name="Picture 14"/>
          <p:cNvPicPr>
            <a:picLocks noChangeAspect="1" noChangeArrowheads="1"/>
          </p:cNvPicPr>
          <p:nvPr/>
        </p:nvPicPr>
        <p:blipFill>
          <a:blip r:embed="rId12" cstate="print"/>
          <a:srcRect/>
          <a:stretch>
            <a:fillRect/>
          </a:stretch>
        </p:blipFill>
        <p:spPr bwMode="auto">
          <a:xfrm>
            <a:off x="7387697" y="3530072"/>
            <a:ext cx="1114173" cy="1008062"/>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3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03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03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03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03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P spid="13"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9623" r="6132"/>
          <a:stretch>
            <a:fillRect/>
          </a:stretch>
        </p:blipFill>
        <p:spPr>
          <a:xfrm rot="5400000">
            <a:off x="2666999" y="-2667000"/>
            <a:ext cx="6858001" cy="12192001"/>
          </a:xfrm>
          <a:prstGeom prst="rect">
            <a:avLst/>
          </a:prstGeom>
        </p:spPr>
      </p:pic>
      <p:sp>
        <p:nvSpPr>
          <p:cNvPr id="106" name="PA_文本框 1"/>
          <p:cNvSpPr txBox="1">
            <a:spLocks noChangeArrowheads="1"/>
          </p:cNvSpPr>
          <p:nvPr>
            <p:custDataLst>
              <p:tags r:id="rId2"/>
            </p:custDataLst>
          </p:nvPr>
        </p:nvSpPr>
        <p:spPr bwMode="auto">
          <a:xfrm>
            <a:off x="3037808" y="2547508"/>
            <a:ext cx="6934205" cy="1446550"/>
          </a:xfrm>
          <a:prstGeom prst="rect">
            <a:avLst/>
          </a:prstGeom>
          <a:noFill/>
          <a:ln w="9525">
            <a:noFill/>
            <a:miter lim="800000"/>
          </a:ln>
        </p:spPr>
        <p:txBody>
          <a:bodyPr wrap="square">
            <a:spAutoFit/>
          </a:bodyPr>
          <a:lstStyle/>
          <a:p>
            <a:pPr algn="ctr"/>
            <a:r>
              <a:rPr lang="en-US" altLang="zh-CN" sz="4400" dirty="0" smtClean="0">
                <a:latin typeface="Comic Sans MS" panose="030F0702030302020204" pitchFamily="66" charset="0"/>
              </a:rPr>
              <a:t>Now, can you predict what we will learn today?</a:t>
            </a:r>
            <a:endParaRPr lang="en-US" altLang="ko-KR" sz="4400" b="1" dirty="0">
              <a:solidFill>
                <a:srgbClr val="AAD4DC"/>
              </a:solidFill>
              <a:latin typeface="Comic Sans MS" panose="030F0702030302020204" pitchFamily="66" charset="0"/>
              <a:ea typeface="汉仪小麦体简" panose="00020600040101010101" pitchFamily="18" charset="-122"/>
              <a:cs typeface="+mn-ea"/>
              <a:sym typeface="+mn-lt"/>
            </a:endParaRPr>
          </a:p>
        </p:txBody>
      </p:sp>
      <p:grpSp>
        <p:nvGrpSpPr>
          <p:cNvPr id="4" name="组合 3"/>
          <p:cNvGrpSpPr/>
          <p:nvPr/>
        </p:nvGrpSpPr>
        <p:grpSpPr>
          <a:xfrm>
            <a:off x="429129" y="520774"/>
            <a:ext cx="2546605" cy="4453800"/>
            <a:chOff x="982803" y="545941"/>
            <a:chExt cx="2546605" cy="445380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233" y="1612855"/>
              <a:ext cx="2065175" cy="3386886"/>
            </a:xfrm>
            <a:prstGeom prst="rect">
              <a:avLst/>
            </a:prstGeom>
          </p:spPr>
        </p:pic>
        <p:sp>
          <p:nvSpPr>
            <p:cNvPr id="2" name="矩形 1"/>
            <p:cNvSpPr/>
            <p:nvPr/>
          </p:nvSpPr>
          <p:spPr>
            <a:xfrm>
              <a:off x="982803" y="545941"/>
              <a:ext cx="2379177" cy="646331"/>
            </a:xfrm>
            <a:prstGeom prst="rect">
              <a:avLst/>
            </a:prstGeom>
          </p:spPr>
          <p:txBody>
            <a:bodyPr wrap="none">
              <a:spAutoFit/>
            </a:bodyPr>
            <a:lstStyle/>
            <a:p>
              <a:r>
                <a:rPr lang="en-US" altLang="zh-CN" sz="3600" b="1" dirty="0" smtClean="0">
                  <a:latin typeface="Comic Sans MS" panose="030F0702030302020204" pitchFamily="66" charset="0"/>
                  <a:ea typeface="汉仪小麦体简" panose="00020600040101010101" pitchFamily="18" charset="-122"/>
                  <a:cs typeface="+mn-ea"/>
                  <a:sym typeface="+mn-lt"/>
                </a:rPr>
                <a:t>Prediction</a:t>
              </a:r>
              <a:endParaRPr lang="zh-CN" altLang="en-US" sz="3600" dirty="0">
                <a:latin typeface="Comic Sans MS" panose="030F0702030302020204" pitchFamily="66"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p:cTn id="13" dur="500" fill="hold"/>
                                        <p:tgtEl>
                                          <p:spTgt spid="106"/>
                                        </p:tgtEl>
                                        <p:attrNameLst>
                                          <p:attrName>ppt_w</p:attrName>
                                        </p:attrNameLst>
                                      </p:cBhvr>
                                      <p:tavLst>
                                        <p:tav tm="0">
                                          <p:val>
                                            <p:fltVal val="0"/>
                                          </p:val>
                                        </p:tav>
                                        <p:tav tm="100000">
                                          <p:val>
                                            <p:strVal val="#ppt_w"/>
                                          </p:val>
                                        </p:tav>
                                      </p:tavLst>
                                    </p:anim>
                                    <p:anim calcmode="lin" valueType="num">
                                      <p:cBhvr>
                                        <p:cTn id="14" dur="500" fill="hold"/>
                                        <p:tgtEl>
                                          <p:spTgt spid="106"/>
                                        </p:tgtEl>
                                        <p:attrNameLst>
                                          <p:attrName>ppt_h</p:attrName>
                                        </p:attrNameLst>
                                      </p:cBhvr>
                                      <p:tavLst>
                                        <p:tav tm="0">
                                          <p:val>
                                            <p:fltVal val="0"/>
                                          </p:val>
                                        </p:tav>
                                        <p:tav tm="100000">
                                          <p:val>
                                            <p:strVal val="#ppt_h"/>
                                          </p:val>
                                        </p:tav>
                                      </p:tavLst>
                                    </p:anim>
                                    <p:animEffect transition="in" filter="fade">
                                      <p:cBhvr>
                                        <p:cTn id="1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9623" r="6132"/>
          <a:stretch>
            <a:fillRect/>
          </a:stretch>
        </p:blipFill>
        <p:spPr>
          <a:xfrm rot="5400000">
            <a:off x="2666999" y="-2667000"/>
            <a:ext cx="6858001" cy="12192001"/>
          </a:xfrm>
          <a:prstGeom prst="rect">
            <a:avLst/>
          </a:prstGeom>
        </p:spPr>
      </p:pic>
      <p:sp>
        <p:nvSpPr>
          <p:cNvPr id="106" name="PA_文本框 1"/>
          <p:cNvSpPr txBox="1">
            <a:spLocks noChangeArrowheads="1"/>
          </p:cNvSpPr>
          <p:nvPr>
            <p:custDataLst>
              <p:tags r:id="rId2"/>
            </p:custDataLst>
          </p:nvPr>
        </p:nvSpPr>
        <p:spPr bwMode="auto">
          <a:xfrm>
            <a:off x="2847308" y="971550"/>
            <a:ext cx="7211092" cy="5570756"/>
          </a:xfrm>
          <a:prstGeom prst="rect">
            <a:avLst/>
          </a:prstGeom>
          <a:noFill/>
          <a:ln w="9525">
            <a:noFill/>
            <a:miter lim="800000"/>
          </a:ln>
        </p:spPr>
        <p:txBody>
          <a:bodyPr wrap="square">
            <a:spAutoFit/>
          </a:bodyPr>
          <a:lstStyle/>
          <a:p>
            <a:pPr algn="ctr"/>
            <a:r>
              <a:rPr lang="en-US" altLang="ko-KR" sz="4400" b="1" dirty="0" smtClean="0">
                <a:solidFill>
                  <a:srgbClr val="AAD4DC"/>
                </a:solidFill>
                <a:latin typeface="Comic Sans MS" panose="030F0702030302020204" pitchFamily="66" charset="0"/>
                <a:ea typeface="汉仪小麦体简" panose="00020600040101010101" pitchFamily="18" charset="-122"/>
                <a:cs typeface="+mn-ea"/>
                <a:sym typeface="+mn-lt"/>
              </a:rPr>
              <a:t>Possible answers:</a:t>
            </a:r>
            <a:endParaRPr lang="en-US" altLang="ko-KR" sz="4400" b="1" dirty="0" smtClean="0">
              <a:solidFill>
                <a:srgbClr val="AAD4DC"/>
              </a:solidFill>
              <a:latin typeface="Comic Sans MS" panose="030F0702030302020204" pitchFamily="66" charset="0"/>
              <a:ea typeface="汉仪小麦体简" panose="00020600040101010101" pitchFamily="18" charset="-122"/>
              <a:cs typeface="+mn-ea"/>
              <a:sym typeface="+mn-lt"/>
            </a:endParaRPr>
          </a:p>
          <a:p>
            <a:pPr algn="ctr"/>
            <a:endParaRPr lang="en-US" altLang="ko-KR" sz="4400" b="1" dirty="0" smtClean="0">
              <a:solidFill>
                <a:srgbClr val="AAD4DC"/>
              </a:solidFill>
              <a:latin typeface="Comic Sans MS" panose="030F0702030302020204" pitchFamily="66" charset="0"/>
              <a:ea typeface="汉仪小麦体简" panose="00020600040101010101" pitchFamily="18" charset="-122"/>
              <a:cs typeface="+mn-ea"/>
              <a:sym typeface="+mn-lt"/>
            </a:endParaRPr>
          </a:p>
          <a:p>
            <a:r>
              <a:rPr lang="en-US" altLang="ko-KR" sz="3600" b="1" dirty="0" smtClean="0">
                <a:latin typeface="Comic Sans MS" panose="030F0702030302020204" pitchFamily="66" charset="0"/>
                <a:ea typeface="汉仪小麦体简" panose="00020600040101010101" pitchFamily="18" charset="-122"/>
                <a:cs typeface="+mn-ea"/>
                <a:sym typeface="+mn-lt"/>
              </a:rPr>
              <a:t>1. Traditional Chinese culture</a:t>
            </a:r>
            <a:endParaRPr lang="en-US" altLang="ko-KR" sz="3600" b="1" dirty="0" smtClean="0">
              <a:latin typeface="Comic Sans MS" panose="030F0702030302020204" pitchFamily="66" charset="0"/>
              <a:ea typeface="汉仪小麦体简" panose="00020600040101010101" pitchFamily="18" charset="-122"/>
              <a:cs typeface="+mn-ea"/>
              <a:sym typeface="+mn-lt"/>
            </a:endParaRPr>
          </a:p>
          <a:p>
            <a:r>
              <a:rPr lang="en-US" altLang="ko-KR" sz="3600" b="1" dirty="0" smtClean="0">
                <a:latin typeface="Comic Sans MS" panose="030F0702030302020204" pitchFamily="66" charset="0"/>
                <a:ea typeface="汉仪小麦体简" panose="00020600040101010101" pitchFamily="18" charset="-122"/>
                <a:cs typeface="+mn-ea"/>
                <a:sym typeface="+mn-lt"/>
              </a:rPr>
              <a:t>2. The history of Chinese characters</a:t>
            </a:r>
            <a:endParaRPr lang="en-US" altLang="ko-KR" sz="3600" b="1" dirty="0" smtClean="0">
              <a:latin typeface="Comic Sans MS" panose="030F0702030302020204" pitchFamily="66" charset="0"/>
              <a:ea typeface="汉仪小麦体简" panose="00020600040101010101" pitchFamily="18" charset="-122"/>
              <a:cs typeface="+mn-ea"/>
              <a:sym typeface="+mn-lt"/>
            </a:endParaRPr>
          </a:p>
          <a:p>
            <a:r>
              <a:rPr lang="en-US" altLang="ko-KR" sz="3600" b="1" dirty="0" smtClean="0">
                <a:latin typeface="Comic Sans MS" panose="030F0702030302020204" pitchFamily="66" charset="0"/>
                <a:ea typeface="汉仪小麦体简" panose="00020600040101010101" pitchFamily="18" charset="-122"/>
                <a:cs typeface="+mn-ea"/>
                <a:sym typeface="+mn-lt"/>
              </a:rPr>
              <a:t>3. The development of Chinese history…  </a:t>
            </a:r>
            <a:endParaRPr lang="en-US" altLang="ko-KR" sz="3600" b="1" dirty="0" smtClean="0">
              <a:latin typeface="Comic Sans MS" panose="030F0702030302020204" pitchFamily="66" charset="0"/>
              <a:ea typeface="汉仪小麦体简" panose="00020600040101010101" pitchFamily="18" charset="-122"/>
              <a:cs typeface="+mn-ea"/>
              <a:sym typeface="+mn-lt"/>
            </a:endParaRPr>
          </a:p>
          <a:p>
            <a:pPr algn="ctr"/>
            <a:endParaRPr lang="en-US" altLang="ko-KR" sz="4400" b="1" dirty="0" smtClean="0">
              <a:solidFill>
                <a:srgbClr val="AAD4DC"/>
              </a:solidFill>
              <a:latin typeface="Comic Sans MS" panose="030F0702030302020204" pitchFamily="66" charset="0"/>
              <a:ea typeface="汉仪小麦体简" panose="00020600040101010101" pitchFamily="18" charset="-122"/>
              <a:cs typeface="+mn-ea"/>
              <a:sym typeface="+mn-lt"/>
            </a:endParaRPr>
          </a:p>
          <a:p>
            <a:pPr algn="ctr"/>
            <a:endParaRPr lang="en-US" altLang="ko-KR" sz="4400" b="1" dirty="0">
              <a:solidFill>
                <a:srgbClr val="AAD4DC"/>
              </a:solidFill>
              <a:latin typeface="Comic Sans MS" panose="030F0702030302020204" pitchFamily="66" charset="0"/>
              <a:ea typeface="汉仪小麦体简" panose="00020600040101010101" pitchFamily="18" charset="-122"/>
              <a:cs typeface="+mn-ea"/>
              <a:sym typeface="+mn-lt"/>
            </a:endParaRPr>
          </a:p>
        </p:txBody>
      </p:sp>
      <p:grpSp>
        <p:nvGrpSpPr>
          <p:cNvPr id="4" name="组合 3"/>
          <p:cNvGrpSpPr/>
          <p:nvPr/>
        </p:nvGrpSpPr>
        <p:grpSpPr>
          <a:xfrm>
            <a:off x="429129" y="457200"/>
            <a:ext cx="2352171" cy="4517374"/>
            <a:chOff x="982803" y="545941"/>
            <a:chExt cx="2546605" cy="445380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233" y="1612855"/>
              <a:ext cx="2065175" cy="3386886"/>
            </a:xfrm>
            <a:prstGeom prst="rect">
              <a:avLst/>
            </a:prstGeom>
          </p:spPr>
        </p:pic>
        <p:sp>
          <p:nvSpPr>
            <p:cNvPr id="2" name="矩形 1"/>
            <p:cNvSpPr/>
            <p:nvPr/>
          </p:nvSpPr>
          <p:spPr>
            <a:xfrm>
              <a:off x="982803" y="545941"/>
              <a:ext cx="2379177" cy="646331"/>
            </a:xfrm>
            <a:prstGeom prst="rect">
              <a:avLst/>
            </a:prstGeom>
          </p:spPr>
          <p:txBody>
            <a:bodyPr wrap="none">
              <a:spAutoFit/>
            </a:bodyPr>
            <a:lstStyle/>
            <a:p>
              <a:r>
                <a:rPr lang="en-US" altLang="zh-CN" sz="3600" b="1" dirty="0" smtClean="0">
                  <a:latin typeface="Comic Sans MS" panose="030F0702030302020204" pitchFamily="66" charset="0"/>
                  <a:ea typeface="汉仪小麦体简" panose="00020600040101010101" pitchFamily="18" charset="-122"/>
                  <a:cs typeface="+mn-ea"/>
                  <a:sym typeface="+mn-lt"/>
                </a:rPr>
                <a:t>Prediction</a:t>
              </a:r>
              <a:endParaRPr lang="zh-CN" altLang="en-US" sz="3600" dirty="0">
                <a:latin typeface="Comic Sans MS" panose="030F0702030302020204" pitchFamily="66"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p:cTn id="13" dur="500" fill="hold"/>
                                        <p:tgtEl>
                                          <p:spTgt spid="106"/>
                                        </p:tgtEl>
                                        <p:attrNameLst>
                                          <p:attrName>ppt_w</p:attrName>
                                        </p:attrNameLst>
                                      </p:cBhvr>
                                      <p:tavLst>
                                        <p:tav tm="0">
                                          <p:val>
                                            <p:fltVal val="0"/>
                                          </p:val>
                                        </p:tav>
                                        <p:tav tm="100000">
                                          <p:val>
                                            <p:strVal val="#ppt_w"/>
                                          </p:val>
                                        </p:tav>
                                      </p:tavLst>
                                    </p:anim>
                                    <p:anim calcmode="lin" valueType="num">
                                      <p:cBhvr>
                                        <p:cTn id="14" dur="500" fill="hold"/>
                                        <p:tgtEl>
                                          <p:spTgt spid="106"/>
                                        </p:tgtEl>
                                        <p:attrNameLst>
                                          <p:attrName>ppt_h</p:attrName>
                                        </p:attrNameLst>
                                      </p:cBhvr>
                                      <p:tavLst>
                                        <p:tav tm="0">
                                          <p:val>
                                            <p:fltVal val="0"/>
                                          </p:val>
                                        </p:tav>
                                        <p:tav tm="100000">
                                          <p:val>
                                            <p:strVal val="#ppt_h"/>
                                          </p:val>
                                        </p:tav>
                                      </p:tavLst>
                                    </p:anim>
                                    <p:animEffect transition="in" filter="fade">
                                      <p:cBhvr>
                                        <p:cTn id="1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569509" y="2270125"/>
            <a:ext cx="9372600" cy="2047875"/>
          </a:xfrm>
          <a:prstGeom prst="rect">
            <a:avLst/>
          </a:prstGeom>
          <a:solidFill>
            <a:srgbClr val="AAD4D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96222" y="914661"/>
            <a:ext cx="6786694" cy="1200329"/>
          </a:xfrm>
          <a:prstGeom prst="rect">
            <a:avLst/>
          </a:prstGeom>
          <a:noFill/>
        </p:spPr>
        <p:txBody>
          <a:bodyPr wrap="square" rtlCol="0">
            <a:spAutoFit/>
          </a:bodyPr>
          <a:lstStyle/>
          <a:p>
            <a:r>
              <a:rPr lang="en-US" altLang="zh-CN" sz="3600" b="1" dirty="0" smtClean="0">
                <a:latin typeface="Comic Sans MS" panose="030F0702030302020204" pitchFamily="66" charset="0"/>
                <a:ea typeface="汉仪小麦体简" panose="00020600040101010101" pitchFamily="18" charset="-122"/>
              </a:rPr>
              <a:t>Skim the text quickly to find out the main idea. </a:t>
            </a:r>
            <a:endParaRPr lang="en-US" altLang="zh-CN" sz="3600" b="1" dirty="0" smtClean="0">
              <a:latin typeface="Comic Sans MS" panose="030F0702030302020204" pitchFamily="66" charset="0"/>
              <a:ea typeface="汉仪小麦体简" panose="00020600040101010101" pitchFamily="18"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63346" y="1799492"/>
            <a:ext cx="999954" cy="1899383"/>
          </a:xfrm>
          <a:prstGeom prst="rect">
            <a:avLst/>
          </a:prstGeom>
        </p:spPr>
      </p:pic>
      <p:sp>
        <p:nvSpPr>
          <p:cNvPr id="10" name="矩形 9"/>
          <p:cNvSpPr/>
          <p:nvPr/>
        </p:nvSpPr>
        <p:spPr>
          <a:xfrm>
            <a:off x="429129" y="317574"/>
            <a:ext cx="2220480" cy="646331"/>
          </a:xfrm>
          <a:prstGeom prst="rect">
            <a:avLst/>
          </a:prstGeom>
        </p:spPr>
        <p:txBody>
          <a:bodyPr wrap="none">
            <a:spAutoFit/>
          </a:bodyPr>
          <a:lstStyle/>
          <a:p>
            <a:r>
              <a:rPr lang="en-US" altLang="zh-CN" sz="3600" b="1" dirty="0" smtClean="0">
                <a:latin typeface="Comic Sans MS" panose="030F0702030302020204" pitchFamily="66" charset="0"/>
                <a:ea typeface="汉仪小麦体简" panose="00020600040101010101" pitchFamily="18" charset="-122"/>
                <a:cs typeface="+mn-ea"/>
                <a:sym typeface="+mn-lt"/>
              </a:rPr>
              <a:t>Skimming</a:t>
            </a:r>
            <a:endParaRPr lang="zh-CN" altLang="en-US" sz="3600" dirty="0">
              <a:latin typeface="Comic Sans MS" panose="030F0702030302020204" pitchFamily="66" charset="0"/>
            </a:endParaRPr>
          </a:p>
        </p:txBody>
      </p:sp>
      <p:sp>
        <p:nvSpPr>
          <p:cNvPr id="11" name="文本框 4"/>
          <p:cNvSpPr txBox="1"/>
          <p:nvPr/>
        </p:nvSpPr>
        <p:spPr>
          <a:xfrm>
            <a:off x="2493666" y="2470703"/>
            <a:ext cx="6922403" cy="1753235"/>
          </a:xfrm>
          <a:prstGeom prst="rect">
            <a:avLst/>
          </a:prstGeom>
          <a:noFill/>
        </p:spPr>
        <p:txBody>
          <a:bodyPr wrap="square" rtlCol="0">
            <a:spAutoFit/>
          </a:bodyPr>
          <a:lstStyle/>
          <a:p>
            <a:r>
              <a:rPr lang="en-US" altLang="zh-CN" sz="3600" b="1" dirty="0" smtClean="0">
                <a:latin typeface="Comic Sans MS" panose="030F0702030302020204" pitchFamily="66" charset="0"/>
                <a:ea typeface="汉仪小麦体简" panose="00020600040101010101" pitchFamily="18" charset="-122"/>
              </a:rPr>
              <a:t>This text is mainly about the _______ and _______ of Chinese __________.</a:t>
            </a:r>
            <a:endParaRPr lang="en-US" altLang="zh-CN" sz="3600" b="1" dirty="0" smtClean="0">
              <a:latin typeface="Comic Sans MS" panose="030F0702030302020204" pitchFamily="66" charset="0"/>
              <a:ea typeface="汉仪小麦体简" panose="00020600040101010101" pitchFamily="18" charset="-122"/>
            </a:endParaRPr>
          </a:p>
        </p:txBody>
      </p:sp>
      <p:sp>
        <p:nvSpPr>
          <p:cNvPr id="12" name="TextBox 11"/>
          <p:cNvSpPr txBox="1"/>
          <p:nvPr/>
        </p:nvSpPr>
        <p:spPr>
          <a:xfrm>
            <a:off x="2076731" y="3067807"/>
            <a:ext cx="2857500" cy="584775"/>
          </a:xfrm>
          <a:prstGeom prst="rect">
            <a:avLst/>
          </a:prstGeom>
          <a:noFill/>
        </p:spPr>
        <p:txBody>
          <a:bodyPr wrap="square" rtlCol="0">
            <a:spAutoFit/>
          </a:bodyPr>
          <a:lstStyle/>
          <a:p>
            <a:r>
              <a:rPr lang="en-US" altLang="zh-CN" sz="3200" dirty="0" smtClean="0">
                <a:solidFill>
                  <a:schemeClr val="accent5">
                    <a:lumMod val="75000"/>
                  </a:schemeClr>
                </a:solidFill>
              </a:rPr>
              <a:t>development</a:t>
            </a:r>
            <a:endParaRPr lang="zh-CN" altLang="en-US" sz="3200" dirty="0">
              <a:solidFill>
                <a:schemeClr val="accent5">
                  <a:lumMod val="75000"/>
                </a:schemeClr>
              </a:solidFill>
            </a:endParaRPr>
          </a:p>
        </p:txBody>
      </p:sp>
      <p:sp>
        <p:nvSpPr>
          <p:cNvPr id="13" name="TextBox 12"/>
          <p:cNvSpPr txBox="1"/>
          <p:nvPr/>
        </p:nvSpPr>
        <p:spPr>
          <a:xfrm>
            <a:off x="5565775" y="3069098"/>
            <a:ext cx="2857500" cy="584775"/>
          </a:xfrm>
          <a:prstGeom prst="rect">
            <a:avLst/>
          </a:prstGeom>
          <a:noFill/>
        </p:spPr>
        <p:txBody>
          <a:bodyPr wrap="square" rtlCol="0">
            <a:spAutoFit/>
          </a:bodyPr>
          <a:lstStyle/>
          <a:p>
            <a:r>
              <a:rPr lang="en-US" altLang="zh-CN" sz="3200" dirty="0" smtClean="0">
                <a:solidFill>
                  <a:schemeClr val="accent5">
                    <a:lumMod val="75000"/>
                  </a:schemeClr>
                </a:solidFill>
              </a:rPr>
              <a:t>importance</a:t>
            </a:r>
            <a:endParaRPr lang="zh-CN" altLang="en-US" sz="3200" dirty="0">
              <a:solidFill>
                <a:schemeClr val="accent5">
                  <a:lumMod val="75000"/>
                </a:schemeClr>
              </a:solidFill>
            </a:endParaRPr>
          </a:p>
        </p:txBody>
      </p:sp>
      <p:sp>
        <p:nvSpPr>
          <p:cNvPr id="14" name="矩形 13"/>
          <p:cNvSpPr/>
          <p:nvPr/>
        </p:nvSpPr>
        <p:spPr>
          <a:xfrm>
            <a:off x="1857308" y="4538136"/>
            <a:ext cx="11113625" cy="1198880"/>
          </a:xfrm>
          <a:prstGeom prst="rect">
            <a:avLst/>
          </a:prstGeom>
        </p:spPr>
        <p:txBody>
          <a:bodyPr wrap="square">
            <a:spAutoFit/>
          </a:bodyPr>
          <a:lstStyle/>
          <a:p>
            <a:r>
              <a:rPr lang="en-US" altLang="zh-CN" sz="3600" b="1" dirty="0" smtClean="0">
                <a:solidFill>
                  <a:schemeClr val="accent1"/>
                </a:solidFill>
                <a:latin typeface="Comic Sans MS" panose="030F0702030302020204" pitchFamily="66" charset="0"/>
                <a:ea typeface="汉仪小麦体简" panose="00020600040101010101" pitchFamily="18" charset="-122"/>
              </a:rPr>
              <a:t>Tip 1</a:t>
            </a:r>
            <a:r>
              <a:rPr lang="zh-CN" altLang="en-US" sz="3600" b="1" dirty="0" smtClean="0">
                <a:solidFill>
                  <a:schemeClr val="accent1"/>
                </a:solidFill>
                <a:latin typeface="Comic Sans MS" panose="030F0702030302020204" pitchFamily="66" charset="0"/>
                <a:ea typeface="汉仪小麦体简" panose="00020600040101010101" pitchFamily="18" charset="-122"/>
              </a:rPr>
              <a:t>：</a:t>
            </a:r>
            <a:r>
              <a:rPr lang="en-US" altLang="zh-CN" sz="3600" b="1" dirty="0" smtClean="0">
                <a:solidFill>
                  <a:schemeClr val="accent1"/>
                </a:solidFill>
                <a:latin typeface="Comic Sans MS" panose="030F0702030302020204" pitchFamily="66" charset="0"/>
                <a:ea typeface="汉仪小麦体简" panose="00020600040101010101" pitchFamily="18" charset="-122"/>
              </a:rPr>
              <a:t>Where can we find the main</a:t>
            </a:r>
            <a:endParaRPr lang="en-US" altLang="zh-CN" sz="3600" b="1" dirty="0" smtClean="0">
              <a:solidFill>
                <a:schemeClr val="accent1"/>
              </a:solidFill>
              <a:latin typeface="Comic Sans MS" panose="030F0702030302020204" pitchFamily="66" charset="0"/>
              <a:ea typeface="汉仪小麦体简" panose="00020600040101010101" pitchFamily="18" charset="-122"/>
            </a:endParaRPr>
          </a:p>
          <a:p>
            <a:r>
              <a:rPr lang="en-US" altLang="zh-CN" sz="3600" b="1" dirty="0" smtClean="0">
                <a:solidFill>
                  <a:schemeClr val="accent1"/>
                </a:solidFill>
                <a:latin typeface="Comic Sans MS" panose="030F0702030302020204" pitchFamily="66" charset="0"/>
                <a:ea typeface="汉仪小麦体简" panose="00020600040101010101" pitchFamily="18" charset="-122"/>
              </a:rPr>
              <a:t> idea of the whole text?</a:t>
            </a:r>
            <a:endParaRPr lang="zh-CN" altLang="en-US" sz="3600" b="1" dirty="0" smtClean="0">
              <a:solidFill>
                <a:schemeClr val="accent1"/>
              </a:solidFill>
              <a:latin typeface="Comic Sans MS" panose="030F0702030302020204" pitchFamily="66" charset="0"/>
              <a:ea typeface="汉仪小麦体简" panose="00020600040101010101" pitchFamily="18" charset="-122"/>
            </a:endParaRPr>
          </a:p>
        </p:txBody>
      </p:sp>
      <p:sp>
        <p:nvSpPr>
          <p:cNvPr id="2" name="TextBox 12"/>
          <p:cNvSpPr txBox="1"/>
          <p:nvPr/>
        </p:nvSpPr>
        <p:spPr>
          <a:xfrm>
            <a:off x="4667250" y="3639328"/>
            <a:ext cx="2857500" cy="583565"/>
          </a:xfrm>
          <a:prstGeom prst="rect">
            <a:avLst/>
          </a:prstGeom>
          <a:noFill/>
        </p:spPr>
        <p:txBody>
          <a:bodyPr wrap="square" rtlCol="0">
            <a:spAutoFit/>
          </a:bodyPr>
          <a:p>
            <a:r>
              <a:rPr lang="en-US" altLang="zh-CN" sz="3200" dirty="0">
                <a:solidFill>
                  <a:schemeClr val="accent5">
                    <a:lumMod val="75000"/>
                  </a:schemeClr>
                </a:solidFill>
              </a:rPr>
              <a:t>characters</a:t>
            </a:r>
            <a:endParaRPr lang="en-US" altLang="zh-CN" sz="3200" dirty="0">
              <a:solidFill>
                <a:schemeClr val="accent5">
                  <a:lumMod val="75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13" grpId="0"/>
      <p:bldP spid="2"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5.xml><?xml version="1.0" encoding="utf-8"?>
<p:tagLst xmlns:p="http://schemas.openxmlformats.org/presentationml/2006/main">
  <p:tag name="PA" val="v3.0.1"/>
</p:tagLst>
</file>

<file path=ppt/tags/tag66.xml><?xml version="1.0" encoding="utf-8"?>
<p:tagLst xmlns:p="http://schemas.openxmlformats.org/presentationml/2006/main">
  <p:tag name="PA" val="v3.0.1"/>
</p:tagLst>
</file>

<file path=ppt/tags/tag67.xml><?xml version="1.0" encoding="utf-8"?>
<p:tagLst xmlns:p="http://schemas.openxmlformats.org/presentationml/2006/main">
  <p:tag name="PA" val="v3.0.1"/>
</p:tagLst>
</file>

<file path=ppt/tags/tag68.xml><?xml version="1.0" encoding="utf-8"?>
<p:tagLst xmlns:p="http://schemas.openxmlformats.org/presentationml/2006/main">
  <p:tag name="PA" val="v3.0.1"/>
</p:tagLst>
</file>

<file path=ppt/tags/tag69.xml><?xml version="1.0" encoding="utf-8"?>
<p:tagLst xmlns:p="http://schemas.openxmlformats.org/presentationml/2006/main">
  <p:tag name="PA" val="v3.0.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PA" val="v3.0.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4901</Words>
  <Application>WPS 演示</Application>
  <PresentationFormat>自定义</PresentationFormat>
  <Paragraphs>179</Paragraphs>
  <Slides>20</Slides>
  <Notes>8</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20</vt:i4>
      </vt:variant>
    </vt:vector>
  </HeadingPairs>
  <TitlesOfParts>
    <vt:vector size="38" baseType="lpstr">
      <vt:lpstr>Arial</vt:lpstr>
      <vt:lpstr>宋体</vt:lpstr>
      <vt:lpstr>Wingdings</vt:lpstr>
      <vt:lpstr>汉仪小麦体简</vt:lpstr>
      <vt:lpstr>Comic Sans MS</vt:lpstr>
      <vt:lpstr>隶书</vt:lpstr>
      <vt:lpstr>Open Sans</vt:lpstr>
      <vt:lpstr>微软雅黑</vt:lpstr>
      <vt:lpstr>Calibri</vt:lpstr>
      <vt:lpstr>等线</vt:lpstr>
      <vt:lpstr>Arial Unicode MS</vt:lpstr>
      <vt:lpstr>等线 Light</vt:lpstr>
      <vt:lpstr>Times New Roman</vt:lpstr>
      <vt:lpstr>HelveticaNeue</vt:lpstr>
      <vt:lpstr>NumberOnly</vt:lpstr>
      <vt:lpstr>华文新魏</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曹小等</cp:lastModifiedBy>
  <cp:revision>105</cp:revision>
  <dcterms:created xsi:type="dcterms:W3CDTF">2017-06-27T03:48:00Z</dcterms:created>
  <dcterms:modified xsi:type="dcterms:W3CDTF">2019-10-30T05:35:22Z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