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49" r:id="rId3"/>
    <p:sldId id="419" r:id="rId4"/>
    <p:sldId id="430" r:id="rId6"/>
    <p:sldId id="431" r:id="rId7"/>
    <p:sldId id="435" r:id="rId8"/>
    <p:sldId id="432" r:id="rId9"/>
    <p:sldId id="433" r:id="rId10"/>
    <p:sldId id="434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4" r:id="rId19"/>
    <p:sldId id="443" r:id="rId20"/>
    <p:sldId id="428" r:id="rId21"/>
  </p:sldIdLst>
  <p:sldSz cx="12192000" cy="6858000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E6254"/>
    <a:srgbClr val="000000"/>
    <a:srgbClr val="117A68"/>
    <a:srgbClr val="5AC8AD"/>
    <a:srgbClr val="28967B"/>
    <a:srgbClr val="409486"/>
    <a:srgbClr val="32BB99"/>
    <a:srgbClr val="189E79"/>
    <a:srgbClr val="63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0BD5C207-A689-4248-9C74-D5F1806C7B35}" type="datetimeFigureOut">
              <a:rPr lang="zh-CN" altLang="en-US"/>
            </a:fld>
            <a:endParaRPr lang="zh-CN" altLang="en-US"/>
          </a:p>
        </p:txBody>
      </p:sp>
      <p:sp>
        <p:nvSpPr>
          <p:cNvPr id="3891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80214F20-028F-49E4-9378-3BF40B573C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hyperlink" Target="clip1.mp4" TargetMode="Externa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hyperlink" Target="clip1.mp4" TargetMode="Externa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164" y="290864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Lines 16 — 58</a:t>
            </a:r>
            <a:endParaRPr lang="zh-CN" altLang="en-US" sz="2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4853" y="106882"/>
            <a:ext cx="2050030" cy="867455"/>
            <a:chOff x="157978" y="273132"/>
            <a:chExt cx="2050030" cy="867455"/>
          </a:xfrm>
        </p:grpSpPr>
        <p:sp>
          <p:nvSpPr>
            <p:cNvPr id="4" name="TextBox 3"/>
            <p:cNvSpPr txBox="1"/>
            <p:nvPr/>
          </p:nvSpPr>
          <p:spPr>
            <a:xfrm>
              <a:off x="715292" y="399257"/>
              <a:ext cx="1492716" cy="646331"/>
            </a:xfrm>
            <a:prstGeom prst="rect">
              <a:avLst/>
            </a:prstGeom>
            <a:solidFill>
              <a:srgbClr val="006666"/>
            </a:solidFill>
            <a:ln w="28575">
              <a:solidFill>
                <a:srgbClr val="0E625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6666"/>
                  </a:solidFill>
                  <a:latin typeface="Impact" panose="020B0806030902050204" pitchFamily="34" charset="0"/>
                </a:rPr>
                <a:t>     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Plot 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>
              <a:off x="157978" y="273132"/>
              <a:ext cx="1032560" cy="867455"/>
              <a:chOff x="0" y="0"/>
              <a:chExt cx="6822015" cy="6383223"/>
            </a:xfrm>
          </p:grpSpPr>
          <p:pic>
            <p:nvPicPr>
              <p:cNvPr id="6" name="图片 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73" y="0"/>
                <a:ext cx="6818442" cy="638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图片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6822015" cy="638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285006" y="1175664"/>
            <a:ext cx="117684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chemeClr val="tx2"/>
                </a:solidFill>
                <a:latin typeface="Calibri" panose="020F0502020204030204"/>
                <a:ea typeface="Cambria Math" panose="02040503050406030204" pitchFamily="18" charset="0"/>
              </a:rPr>
              <a:t>● </a:t>
            </a:r>
            <a:r>
              <a:rPr lang="en-US" altLang="zh-CN" sz="3000" dirty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What does Higgins think of </a:t>
            </a:r>
            <a:r>
              <a:rPr lang="en-US" altLang="zh-CN" sz="3000" dirty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the newly rich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?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endParaRPr lang="en-US" altLang="zh-CN" sz="3000" dirty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r>
              <a:rPr lang="en-US" altLang="zh-CN" sz="3000" dirty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● What is Higgins’ </a:t>
            </a:r>
            <a:r>
              <a:rPr lang="en-US" altLang="zh-CN" sz="3000" dirty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plan to transform Eliza</a:t>
            </a:r>
            <a:r>
              <a:rPr lang="en-US" altLang="zh-CN" sz="3000" dirty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? 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endParaRPr lang="en-US" altLang="zh-CN" sz="3000" dirty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● </a:t>
            </a:r>
            <a:r>
              <a:rPr lang="en-US" altLang="zh-CN" sz="3000" dirty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What are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Higgins’ </a:t>
            </a:r>
            <a:r>
              <a:rPr lang="en-US" altLang="zh-CN" sz="3000" dirty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attitudes </a:t>
            </a:r>
            <a:r>
              <a:rPr lang="en-US" altLang="zh-CN" sz="3000" dirty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towards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Eliza and Pickering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?    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r>
              <a:rPr lang="en-US" altLang="zh-CN" sz="3000" dirty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  Can you find </a:t>
            </a:r>
            <a:r>
              <a:rPr lang="en-US" altLang="zh-CN" sz="3000" dirty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out the </a:t>
            </a:r>
            <a:r>
              <a:rPr lang="en-US" altLang="zh-CN" sz="3000" dirty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evidence</a:t>
            </a:r>
            <a:r>
              <a:rPr lang="en-US" altLang="zh-CN" sz="3000" dirty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from the play?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0292" y="1740665"/>
            <a:ext cx="10601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They become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wealthy financially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, but their pronunciation still remains poor, which to some degree reveals their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original lower social status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.  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65817" y="3579360"/>
            <a:ext cx="10601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Higgins will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educate Eliza to speak properly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so that she can pass herself off in three months as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a duchess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at an ambassador’s garden party, and perhaps work as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a lady’s maid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or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a shop assistant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.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31896" y="1818711"/>
            <a:ext cx="4588894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45469"/>
                </a:solidFill>
                <a:latin typeface="Calibri" panose="020F0502020204030204"/>
              </a:rPr>
              <a:t>❶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you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 silly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girl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 smtClean="0">
                <a:solidFill>
                  <a:srgbClr val="445469"/>
                </a:solidFill>
                <a:latin typeface="Calibri" panose="020F0502020204030204"/>
              </a:rPr>
              <a:t>❷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(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rudely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) Look at this girl,   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>
                <a:solidFill>
                  <a:srgbClr val="445469"/>
                </a:solidFill>
                <a:latin typeface="Berlin Sans FB" panose="020E0602020502020306" pitchFamily="34" charset="0"/>
              </a:rPr>
              <a:t>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   with her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terrible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English:  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>
                <a:solidFill>
                  <a:srgbClr val="445469"/>
                </a:solidFill>
                <a:latin typeface="Berlin Sans FB" panose="020E0602020502020306" pitchFamily="34" charset="0"/>
              </a:rPr>
              <a:t>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   the  English that will 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>
                <a:solidFill>
                  <a:srgbClr val="445469"/>
                </a:solidFill>
                <a:latin typeface="Berlin Sans FB" panose="020E0602020502020306" pitchFamily="34" charset="0"/>
              </a:rPr>
              <a:t>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  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condemn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her to the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gutter </a:t>
            </a:r>
            <a:endParaRPr lang="en-US" altLang="zh-CN" sz="2800" dirty="0" smtClean="0">
              <a:solidFill>
                <a:srgbClr val="C00000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   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to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the end of her days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.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 smtClean="0">
                <a:solidFill>
                  <a:srgbClr val="445469"/>
                </a:solidFill>
                <a:latin typeface="Calibri" panose="020F0502020204030204"/>
              </a:rPr>
              <a:t>❸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(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ignores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her)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 smtClean="0">
                <a:solidFill>
                  <a:srgbClr val="445469"/>
                </a:solidFill>
                <a:latin typeface="Calibri" panose="020F0502020204030204"/>
              </a:rPr>
              <a:t>❹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(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carelessly throws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a 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>
                <a:solidFill>
                  <a:srgbClr val="445469"/>
                </a:solidFill>
                <a:latin typeface="Berlin Sans FB" panose="020E0602020502020306" pitchFamily="34" charset="0"/>
              </a:rPr>
              <a:t>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   handful of money into her  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>
                <a:solidFill>
                  <a:srgbClr val="445469"/>
                </a:solidFill>
                <a:latin typeface="Berlin Sans FB" panose="020E0602020502020306" pitchFamily="34" charset="0"/>
              </a:rPr>
              <a:t>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   basket</a:t>
            </a:r>
            <a:endParaRPr lang="zh-CN" altLang="en-US" dirty="0"/>
          </a:p>
        </p:txBody>
      </p:sp>
      <p:pic>
        <p:nvPicPr>
          <p:cNvPr id="2" name="Picture 14" descr="{A9DDE78A-4D35-4970-8121-7E6B4F61DEA4}副本"/>
          <p:cNvPicPr>
            <a:picLocks noChangeAspect="1" noChangeArrowheads="1"/>
          </p:cNvPicPr>
          <p:nvPr/>
        </p:nvPicPr>
        <p:blipFill>
          <a:blip r:embed="rId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6" y="382985"/>
            <a:ext cx="1566237" cy="1590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{F309B071-B1FD-41C0-AC08-693A96BBEA56}副本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727" y="382985"/>
            <a:ext cx="1697844" cy="17339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 flipH="1" flipV="1">
            <a:off x="1567543" y="1818711"/>
            <a:ext cx="3313217" cy="31214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圆角矩形 24"/>
          <p:cNvSpPr/>
          <p:nvPr/>
        </p:nvSpPr>
        <p:spPr bwMode="auto">
          <a:xfrm>
            <a:off x="6783615" y="5742159"/>
            <a:ext cx="2187037" cy="599264"/>
          </a:xfrm>
          <a:prstGeom prst="roundRect">
            <a:avLst/>
          </a:prstGeom>
          <a:solidFill>
            <a:srgbClr val="0066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respectful 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3" name="Picture 15" descr="{362D7CE7-5E85-4C26-B843-A0FAE6CBEAA3}副本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70" y="4635874"/>
            <a:ext cx="1759045" cy="18575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圆角矩形 23"/>
          <p:cNvSpPr/>
          <p:nvPr/>
        </p:nvSpPr>
        <p:spPr bwMode="auto">
          <a:xfrm>
            <a:off x="3100770" y="5742159"/>
            <a:ext cx="1911925" cy="599264"/>
          </a:xfrm>
          <a:prstGeom prst="roundRect">
            <a:avLst/>
          </a:prstGeom>
          <a:solidFill>
            <a:srgbClr val="0066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impolite 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945409" y="2776049"/>
            <a:ext cx="4588894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45469"/>
                </a:solidFill>
                <a:latin typeface="Calibri" panose="020F0502020204030204"/>
              </a:rPr>
              <a:t>❶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But,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sir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…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 smtClean="0">
                <a:solidFill>
                  <a:srgbClr val="445469"/>
                </a:solidFill>
                <a:latin typeface="Calibri" panose="020F0502020204030204"/>
              </a:rPr>
              <a:t>❷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We must have a 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>
                <a:solidFill>
                  <a:srgbClr val="445469"/>
                </a:solidFill>
                <a:latin typeface="Berlin Sans FB" panose="020E0602020502020306" pitchFamily="34" charset="0"/>
              </a:rPr>
              <a:t>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   celebration,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my dear man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.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1733807" y="382985"/>
            <a:ext cx="87463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000" dirty="0">
                <a:solidFill>
                  <a:srgbClr val="445469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● </a:t>
            </a:r>
            <a:r>
              <a:rPr lang="en-US" altLang="zh-CN" sz="3000" dirty="0" smtClean="0">
                <a:solidFill>
                  <a:srgbClr val="445469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What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social phenomenon </a:t>
            </a:r>
            <a:r>
              <a:rPr lang="en-US" altLang="zh-CN" sz="3000" dirty="0" smtClean="0">
                <a:solidFill>
                  <a:srgbClr val="445469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can be reflected?</a:t>
            </a:r>
            <a:endParaRPr lang="en-US" altLang="zh-CN" sz="3000" dirty="0">
              <a:solidFill>
                <a:srgbClr val="445469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7447" y="993530"/>
            <a:ext cx="8259059" cy="2246769"/>
          </a:xfrm>
          <a:prstGeom prst="rect">
            <a:avLst/>
          </a:prstGeom>
          <a:solidFill>
            <a:srgbClr val="006666"/>
          </a:solidFill>
          <a:ln>
            <a:solidFill>
              <a:srgbClr val="0E62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The social status of each character influences the way they behave to each other. Generally speaking, people are more polite to those who they think are of a higher social class and less polite to those they consider are members of a lower class.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20" name="直接箭头连接符 19"/>
          <p:cNvCxnSpPr/>
          <p:nvPr/>
        </p:nvCxnSpPr>
        <p:spPr bwMode="auto">
          <a:xfrm flipV="1">
            <a:off x="6771740" y="1854336"/>
            <a:ext cx="3465112" cy="30264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9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69" y="273168"/>
            <a:ext cx="11486080" cy="1384995"/>
          </a:xfrm>
          <a:prstGeom prst="rect">
            <a:avLst/>
          </a:prstGeom>
          <a:solidFill>
            <a:srgbClr val="006666"/>
          </a:solidFill>
          <a:ln>
            <a:solidFill>
              <a:srgbClr val="0E62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Tip 4 : The attraction of the plot lies in </a:t>
            </a:r>
            <a:r>
              <a:rPr lang="en-US" altLang="zh-CN" sz="2800" u="sng" dirty="0" smtClean="0">
                <a:solidFill>
                  <a:schemeClr val="bg1"/>
                </a:solidFill>
                <a:latin typeface="Impact" panose="020B0806030902050204" pitchFamily="34" charset="0"/>
              </a:rPr>
              <a:t>presenting vivid emotions and actions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en-US" altLang="zh-CN" sz="2800" u="sng" dirty="0" smtClean="0">
                <a:solidFill>
                  <a:schemeClr val="bg1"/>
                </a:solidFill>
                <a:latin typeface="Impact" panose="020B0806030902050204" pitchFamily="34" charset="0"/>
              </a:rPr>
              <a:t>creating conflict between characters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, and </a:t>
            </a:r>
            <a:r>
              <a:rPr lang="en-US" altLang="zh-CN" sz="2800" u="sng" dirty="0" smtClean="0">
                <a:solidFill>
                  <a:schemeClr val="bg1"/>
                </a:solidFill>
                <a:latin typeface="Impact" panose="020B0806030902050204" pitchFamily="34" charset="0"/>
              </a:rPr>
              <a:t>reflecting a certain phenomenon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that can strike a chord (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引起共鸣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) with the audience. 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4241" y="1981199"/>
            <a:ext cx="7831614" cy="4407726"/>
            <a:chOff x="1288636" y="1981199"/>
            <a:chExt cx="9667836" cy="44938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484" y="2451261"/>
              <a:ext cx="8912430" cy="355765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6" t="1913" r="13319" b="87249"/>
            <a:stretch>
              <a:fillRect/>
            </a:stretch>
          </p:blipFill>
          <p:spPr>
            <a:xfrm>
              <a:off x="1292926" y="1981199"/>
              <a:ext cx="9663546" cy="42256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6" t="1913" r="13319" b="87249"/>
            <a:stretch>
              <a:fillRect/>
            </a:stretch>
          </p:blipFill>
          <p:spPr>
            <a:xfrm>
              <a:off x="1288636" y="6052456"/>
              <a:ext cx="9663546" cy="422563"/>
            </a:xfrm>
            <a:prstGeom prst="rect">
              <a:avLst/>
            </a:prstGeom>
          </p:spPr>
        </p:pic>
      </p:grpSp>
      <p:pic>
        <p:nvPicPr>
          <p:cNvPr id="10" name="图片 9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361" y="2057173"/>
            <a:ext cx="3087584" cy="446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1913" r="13319" b="87249"/>
          <a:stretch>
            <a:fillRect/>
          </a:stretch>
        </p:blipFill>
        <p:spPr>
          <a:xfrm>
            <a:off x="567716" y="1981199"/>
            <a:ext cx="7828139" cy="4144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1913" r="13319" b="87249"/>
          <a:stretch>
            <a:fillRect/>
          </a:stretch>
        </p:blipFill>
        <p:spPr>
          <a:xfrm>
            <a:off x="564241" y="5974458"/>
            <a:ext cx="7828139" cy="414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369" y="273168"/>
            <a:ext cx="11486080" cy="1384995"/>
          </a:xfrm>
          <a:prstGeom prst="rect">
            <a:avLst/>
          </a:prstGeom>
          <a:solidFill>
            <a:srgbClr val="006666"/>
          </a:solidFill>
          <a:ln>
            <a:solidFill>
              <a:srgbClr val="0E62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Tip 4 : The attraction of the plot lies in </a:t>
            </a:r>
            <a:r>
              <a:rPr lang="en-US" altLang="zh-CN" sz="2800" u="sng" dirty="0" smtClean="0">
                <a:solidFill>
                  <a:schemeClr val="bg1"/>
                </a:solidFill>
                <a:latin typeface="Impact" panose="020B0806030902050204" pitchFamily="34" charset="0"/>
              </a:rPr>
              <a:t>presenting vivid emotions and actions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en-US" altLang="zh-CN" sz="2800" u="sng" dirty="0" smtClean="0">
                <a:solidFill>
                  <a:schemeClr val="bg1"/>
                </a:solidFill>
                <a:latin typeface="Impact" panose="020B0806030902050204" pitchFamily="34" charset="0"/>
              </a:rPr>
              <a:t>creating conflict between characters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, and </a:t>
            </a:r>
            <a:r>
              <a:rPr lang="en-US" altLang="zh-CN" sz="2800" u="sng" dirty="0" smtClean="0">
                <a:solidFill>
                  <a:schemeClr val="bg1"/>
                </a:solidFill>
                <a:latin typeface="Impact" panose="020B0806030902050204" pitchFamily="34" charset="0"/>
              </a:rPr>
              <a:t>reflecting a certain phenomenon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that can strike a chord (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引起共鸣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) with the audience. 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图片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361" y="2057173"/>
            <a:ext cx="3087584" cy="446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6" y="2395666"/>
            <a:ext cx="8065645" cy="357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4853" y="106882"/>
            <a:ext cx="6011051" cy="867455"/>
            <a:chOff x="74853" y="106882"/>
            <a:chExt cx="6011051" cy="867455"/>
          </a:xfrm>
        </p:grpSpPr>
        <p:sp>
          <p:nvSpPr>
            <p:cNvPr id="3" name="TextBox 2"/>
            <p:cNvSpPr txBox="1"/>
            <p:nvPr/>
          </p:nvSpPr>
          <p:spPr>
            <a:xfrm>
              <a:off x="632167" y="233007"/>
              <a:ext cx="5453737" cy="646331"/>
            </a:xfrm>
            <a:prstGeom prst="rect">
              <a:avLst/>
            </a:prstGeom>
            <a:solidFill>
              <a:srgbClr val="006666"/>
            </a:solidFill>
            <a:ln w="28575">
              <a:solidFill>
                <a:srgbClr val="0E625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       Design the following plot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74853" y="106882"/>
              <a:ext cx="1032560" cy="867455"/>
              <a:chOff x="0" y="0"/>
              <a:chExt cx="6822015" cy="6383223"/>
            </a:xfrm>
          </p:grpSpPr>
          <p:pic>
            <p:nvPicPr>
              <p:cNvPr id="5" name="图片 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73" y="0"/>
                <a:ext cx="6818442" cy="638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图片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6822015" cy="638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380006" y="1009414"/>
            <a:ext cx="11792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chemeClr val="tx2"/>
                </a:solidFill>
                <a:latin typeface="Calibri" panose="020F0502020204030204"/>
                <a:ea typeface="Cambria Math" panose="02040503050406030204" pitchFamily="18" charset="0"/>
              </a:rPr>
              <a:t>●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Have a discussion in groups of four. 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r>
              <a:rPr lang="en-US" altLang="zh-CN" sz="3000" dirty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 If you were the playwright, how would you continue to 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r>
              <a:rPr lang="en-US" altLang="zh-CN" sz="3000" dirty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 write the play?</a:t>
            </a:r>
            <a:r>
              <a:rPr lang="en-US" altLang="zh-CN" sz="3000" dirty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(What will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happen next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? What kind of    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r>
              <a:rPr lang="en-US" altLang="zh-CN" sz="3000" dirty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ending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will you design?) 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9308"/>
          <a:stretch>
            <a:fillRect/>
          </a:stretch>
        </p:blipFill>
        <p:spPr>
          <a:xfrm>
            <a:off x="187380" y="2948407"/>
            <a:ext cx="1821458" cy="369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9308"/>
          <a:stretch>
            <a:fillRect/>
          </a:stretch>
        </p:blipFill>
        <p:spPr>
          <a:xfrm>
            <a:off x="10105899" y="2948406"/>
            <a:ext cx="1893309" cy="369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3680489" y="2961441"/>
            <a:ext cx="4780476" cy="523220"/>
          </a:xfrm>
          <a:prstGeom prst="rect">
            <a:avLst/>
          </a:prstGeom>
          <a:solidFill>
            <a:srgbClr val="006666"/>
          </a:solidFill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Berlin Sans FB" panose="020E0602020502020306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George Bernard </a:t>
            </a:r>
            <a:r>
              <a:rPr lang="en-US" altLang="zh-CN" sz="2800" dirty="0" smtClean="0">
                <a:solidFill>
                  <a:schemeClr val="bg1"/>
                </a:solidFill>
                <a:latin typeface="Berlin Sans FB" panose="020E0602020502020306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Shaw’s version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9022" y="3477610"/>
            <a:ext cx="7675003" cy="3170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800" dirty="0" smtClean="0">
                <a:latin typeface="Berlin Sans FB" panose="020E0602020502020306" pitchFamily="34" charset="0"/>
              </a:rPr>
              <a:t>Higgins is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extremely strict </a:t>
            </a:r>
            <a:r>
              <a:rPr lang="en-US" altLang="zh-CN" sz="2800" dirty="0" smtClean="0">
                <a:latin typeface="Berlin Sans FB" panose="020E0602020502020306" pitchFamily="34" charset="0"/>
              </a:rPr>
              <a:t>with Eliza in educating her to speak properly. In the process, a great many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conflicts</a:t>
            </a:r>
            <a:r>
              <a:rPr lang="en-US" altLang="zh-CN" sz="2800" dirty="0" smtClean="0">
                <a:latin typeface="Berlin Sans FB" panose="020E0602020502020306" pitchFamily="34" charset="0"/>
              </a:rPr>
              <a:t> and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funny things </a:t>
            </a:r>
            <a:r>
              <a:rPr lang="en-US" altLang="zh-CN" sz="2800" dirty="0" smtClean="0">
                <a:latin typeface="Berlin Sans FB" panose="020E0602020502020306" pitchFamily="34" charset="0"/>
              </a:rPr>
              <a:t>come about. Through their persistent efforts, Eliza eventually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performs  perfectly</a:t>
            </a:r>
            <a:r>
              <a:rPr lang="en-US" altLang="zh-CN" sz="2800" dirty="0" smtClean="0">
                <a:latin typeface="Berlin Sans FB" panose="020E0602020502020306" pitchFamily="34" charset="0"/>
              </a:rPr>
              <a:t> in a reception dinner hosted by a Greek ambassador and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successfully integrates herself into the upper class</a:t>
            </a:r>
            <a:r>
              <a:rPr lang="en-US" altLang="zh-CN" sz="2800" dirty="0" smtClean="0">
                <a:latin typeface="Berlin Sans FB" panose="020E0602020502020306" pitchFamily="34" charset="0"/>
              </a:rPr>
              <a:t>. Meanwhile, Higgins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develops a deep affection for </a:t>
            </a:r>
            <a:r>
              <a:rPr lang="en-US" altLang="zh-CN" sz="2800" dirty="0" smtClean="0">
                <a:latin typeface="Berlin Sans FB" panose="020E0602020502020306" pitchFamily="34" charset="0"/>
              </a:rPr>
              <a:t>Eliza.  </a:t>
            </a:r>
            <a:endParaRPr lang="zh-CN" altLang="en-US" sz="28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853" y="106882"/>
            <a:ext cx="2596655" cy="867455"/>
            <a:chOff x="157978" y="273132"/>
            <a:chExt cx="2596655" cy="867455"/>
          </a:xfrm>
        </p:grpSpPr>
        <p:sp>
          <p:nvSpPr>
            <p:cNvPr id="3" name="TextBox 2"/>
            <p:cNvSpPr txBox="1"/>
            <p:nvPr/>
          </p:nvSpPr>
          <p:spPr>
            <a:xfrm>
              <a:off x="715292" y="399257"/>
              <a:ext cx="2039341" cy="646331"/>
            </a:xfrm>
            <a:prstGeom prst="rect">
              <a:avLst/>
            </a:prstGeom>
            <a:solidFill>
              <a:srgbClr val="006666"/>
            </a:solidFill>
            <a:ln w="28575">
              <a:solidFill>
                <a:srgbClr val="0E625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6666"/>
                  </a:solidFill>
                  <a:latin typeface="Impact" panose="020B0806030902050204" pitchFamily="34" charset="0"/>
                </a:rPr>
                <a:t>     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Theme 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157978" y="273132"/>
              <a:ext cx="1032560" cy="867455"/>
              <a:chOff x="0" y="0"/>
              <a:chExt cx="6822015" cy="6383223"/>
            </a:xfrm>
          </p:grpSpPr>
          <p:pic>
            <p:nvPicPr>
              <p:cNvPr id="5" name="图片 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73" y="0"/>
                <a:ext cx="6818442" cy="638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图片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6822015" cy="638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130631" y="1056914"/>
            <a:ext cx="12029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chemeClr val="tx2"/>
                </a:solidFill>
                <a:latin typeface="Calibri" panose="020F0502020204030204"/>
                <a:ea typeface="Cambria Math" panose="02040503050406030204" pitchFamily="18" charset="0"/>
              </a:rPr>
              <a:t>●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Why did George Bernard Shaw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title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this play “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Pygmalion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”?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07" y="1731519"/>
            <a:ext cx="2460856" cy="280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51" y="1731519"/>
            <a:ext cx="2460856" cy="284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10" y="1767144"/>
            <a:ext cx="2460856" cy="278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矩形 11"/>
          <p:cNvSpPr/>
          <p:nvPr/>
        </p:nvSpPr>
        <p:spPr>
          <a:xfrm>
            <a:off x="757658" y="4572416"/>
            <a:ext cx="31240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Pygmalion, a gifted artist, makes a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stone statue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of a beautiful woman.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738739" y="4939338"/>
            <a:ext cx="31240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He asks the Greek Goddess to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bring her to life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.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8446451" y="5273532"/>
            <a:ext cx="3124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Finally,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his wish is granted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.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3881721" y="2873960"/>
            <a:ext cx="629392" cy="522515"/>
            <a:chOff x="11376561" y="3598223"/>
            <a:chExt cx="629392" cy="522515"/>
          </a:xfrm>
        </p:grpSpPr>
        <p:sp>
          <p:nvSpPr>
            <p:cNvPr id="16" name="圆角矩形 15"/>
            <p:cNvSpPr/>
            <p:nvPr/>
          </p:nvSpPr>
          <p:spPr bwMode="auto">
            <a:xfrm>
              <a:off x="11376561" y="3598223"/>
              <a:ext cx="629392" cy="522515"/>
            </a:xfrm>
            <a:prstGeom prst="roundRect">
              <a:avLst/>
            </a:prstGeom>
            <a:solidFill>
              <a:srgbClr val="0066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稻壳儿小白白(http://dwz.cn/Wu2UP)"/>
            <p:cNvSpPr>
              <a:spLocks noEditPoints="1"/>
            </p:cNvSpPr>
            <p:nvPr/>
          </p:nvSpPr>
          <p:spPr bwMode="auto">
            <a:xfrm>
              <a:off x="11475400" y="3726751"/>
              <a:ext cx="471178" cy="275234"/>
            </a:xfrm>
            <a:custGeom>
              <a:avLst/>
              <a:gdLst>
                <a:gd name="T0" fmla="*/ 2097708874 w 48"/>
                <a:gd name="T1" fmla="*/ 1248251011 h 34"/>
                <a:gd name="T2" fmla="*/ 1874552478 w 48"/>
                <a:gd name="T3" fmla="*/ 1471151070 h 34"/>
                <a:gd name="T4" fmla="*/ 1071174753 w 48"/>
                <a:gd name="T5" fmla="*/ 1515732417 h 34"/>
                <a:gd name="T6" fmla="*/ 267790348 w 48"/>
                <a:gd name="T7" fmla="*/ 1471151070 h 34"/>
                <a:gd name="T8" fmla="*/ 44633952 w 48"/>
                <a:gd name="T9" fmla="*/ 1248251011 h 34"/>
                <a:gd name="T10" fmla="*/ 0 w 48"/>
                <a:gd name="T11" fmla="*/ 757869547 h 34"/>
                <a:gd name="T12" fmla="*/ 44633952 w 48"/>
                <a:gd name="T13" fmla="*/ 222900059 h 34"/>
                <a:gd name="T14" fmla="*/ 267790348 w 48"/>
                <a:gd name="T15" fmla="*/ 0 h 34"/>
                <a:gd name="T16" fmla="*/ 1071174753 w 48"/>
                <a:gd name="T17" fmla="*/ 0 h 34"/>
                <a:gd name="T18" fmla="*/ 1874552478 w 48"/>
                <a:gd name="T19" fmla="*/ 0 h 34"/>
                <a:gd name="T20" fmla="*/ 2097708874 w 48"/>
                <a:gd name="T21" fmla="*/ 222900059 h 34"/>
                <a:gd name="T22" fmla="*/ 2142342826 w 48"/>
                <a:gd name="T23" fmla="*/ 757869547 h 34"/>
                <a:gd name="T24" fmla="*/ 2097708874 w 48"/>
                <a:gd name="T25" fmla="*/ 1248251011 h 34"/>
                <a:gd name="T26" fmla="*/ 1517494227 w 48"/>
                <a:gd name="T27" fmla="*/ 668706853 h 34"/>
                <a:gd name="T28" fmla="*/ 892645628 w 48"/>
                <a:gd name="T29" fmla="*/ 312062753 h 34"/>
                <a:gd name="T30" fmla="*/ 803377724 w 48"/>
                <a:gd name="T31" fmla="*/ 312062753 h 34"/>
                <a:gd name="T32" fmla="*/ 758743773 w 48"/>
                <a:gd name="T33" fmla="*/ 356644100 h 34"/>
                <a:gd name="T34" fmla="*/ 758743773 w 48"/>
                <a:gd name="T35" fmla="*/ 1114506970 h 34"/>
                <a:gd name="T36" fmla="*/ 803377724 w 48"/>
                <a:gd name="T37" fmla="*/ 1203669664 h 34"/>
                <a:gd name="T38" fmla="*/ 848011676 w 48"/>
                <a:gd name="T39" fmla="*/ 1203669664 h 34"/>
                <a:gd name="T40" fmla="*/ 892645628 w 48"/>
                <a:gd name="T41" fmla="*/ 1203669664 h 34"/>
                <a:gd name="T42" fmla="*/ 1517494227 w 48"/>
                <a:gd name="T43" fmla="*/ 802444217 h 34"/>
                <a:gd name="T44" fmla="*/ 1517494227 w 48"/>
                <a:gd name="T45" fmla="*/ 757869547 h 34"/>
                <a:gd name="T46" fmla="*/ 1517494227 w 48"/>
                <a:gd name="T47" fmla="*/ 668706853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8" h="34">
                  <a:moveTo>
                    <a:pt x="47" y="28"/>
                  </a:moveTo>
                  <a:cubicBezTo>
                    <a:pt x="47" y="31"/>
                    <a:pt x="45" y="33"/>
                    <a:pt x="42" y="33"/>
                  </a:cubicBezTo>
                  <a:cubicBezTo>
                    <a:pt x="36" y="34"/>
                    <a:pt x="30" y="34"/>
                    <a:pt x="24" y="34"/>
                  </a:cubicBezTo>
                  <a:cubicBezTo>
                    <a:pt x="18" y="34"/>
                    <a:pt x="12" y="34"/>
                    <a:pt x="6" y="33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5"/>
                    <a:pt x="0" y="21"/>
                    <a:pt x="0" y="17"/>
                  </a:cubicBezTo>
                  <a:cubicBezTo>
                    <a:pt x="0" y="13"/>
                    <a:pt x="0" y="9"/>
                    <a:pt x="1" y="5"/>
                  </a:cubicBezTo>
                  <a:cubicBezTo>
                    <a:pt x="2" y="3"/>
                    <a:pt x="4" y="1"/>
                    <a:pt x="6" y="0"/>
                  </a:cubicBezTo>
                  <a:cubicBezTo>
                    <a:pt x="12" y="0"/>
                    <a:pt x="18" y="0"/>
                    <a:pt x="24" y="0"/>
                  </a:cubicBezTo>
                  <a:cubicBezTo>
                    <a:pt x="30" y="0"/>
                    <a:pt x="36" y="0"/>
                    <a:pt x="42" y="0"/>
                  </a:cubicBezTo>
                  <a:cubicBezTo>
                    <a:pt x="45" y="1"/>
                    <a:pt x="47" y="3"/>
                    <a:pt x="47" y="5"/>
                  </a:cubicBezTo>
                  <a:cubicBezTo>
                    <a:pt x="48" y="9"/>
                    <a:pt x="48" y="13"/>
                    <a:pt x="48" y="17"/>
                  </a:cubicBezTo>
                  <a:cubicBezTo>
                    <a:pt x="48" y="21"/>
                    <a:pt x="48" y="25"/>
                    <a:pt x="47" y="28"/>
                  </a:cubicBezTo>
                  <a:close/>
                  <a:moveTo>
                    <a:pt x="34" y="15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9" y="6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8" y="27"/>
                    <a:pt x="18" y="27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19" y="27"/>
                    <a:pt x="20" y="27"/>
                    <a:pt x="20" y="2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7"/>
                    <a:pt x="34" y="17"/>
                  </a:cubicBezTo>
                  <a:cubicBezTo>
                    <a:pt x="34" y="16"/>
                    <a:pt x="34" y="16"/>
                    <a:pt x="34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656095" y="2836238"/>
            <a:ext cx="629392" cy="522515"/>
            <a:chOff x="11376561" y="3598223"/>
            <a:chExt cx="629392" cy="522515"/>
          </a:xfrm>
        </p:grpSpPr>
        <p:sp>
          <p:nvSpPr>
            <p:cNvPr id="19" name="圆角矩形 18"/>
            <p:cNvSpPr/>
            <p:nvPr/>
          </p:nvSpPr>
          <p:spPr bwMode="auto">
            <a:xfrm>
              <a:off x="11376561" y="3598223"/>
              <a:ext cx="629392" cy="522515"/>
            </a:xfrm>
            <a:prstGeom prst="roundRect">
              <a:avLst/>
            </a:prstGeom>
            <a:solidFill>
              <a:srgbClr val="0066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稻壳儿小白白(http://dwz.cn/Wu2UP)"/>
            <p:cNvSpPr>
              <a:spLocks noEditPoints="1"/>
            </p:cNvSpPr>
            <p:nvPr/>
          </p:nvSpPr>
          <p:spPr bwMode="auto">
            <a:xfrm>
              <a:off x="11475400" y="3726751"/>
              <a:ext cx="471178" cy="275234"/>
            </a:xfrm>
            <a:custGeom>
              <a:avLst/>
              <a:gdLst>
                <a:gd name="T0" fmla="*/ 2097708874 w 48"/>
                <a:gd name="T1" fmla="*/ 1248251011 h 34"/>
                <a:gd name="T2" fmla="*/ 1874552478 w 48"/>
                <a:gd name="T3" fmla="*/ 1471151070 h 34"/>
                <a:gd name="T4" fmla="*/ 1071174753 w 48"/>
                <a:gd name="T5" fmla="*/ 1515732417 h 34"/>
                <a:gd name="T6" fmla="*/ 267790348 w 48"/>
                <a:gd name="T7" fmla="*/ 1471151070 h 34"/>
                <a:gd name="T8" fmla="*/ 44633952 w 48"/>
                <a:gd name="T9" fmla="*/ 1248251011 h 34"/>
                <a:gd name="T10" fmla="*/ 0 w 48"/>
                <a:gd name="T11" fmla="*/ 757869547 h 34"/>
                <a:gd name="T12" fmla="*/ 44633952 w 48"/>
                <a:gd name="T13" fmla="*/ 222900059 h 34"/>
                <a:gd name="T14" fmla="*/ 267790348 w 48"/>
                <a:gd name="T15" fmla="*/ 0 h 34"/>
                <a:gd name="T16" fmla="*/ 1071174753 w 48"/>
                <a:gd name="T17" fmla="*/ 0 h 34"/>
                <a:gd name="T18" fmla="*/ 1874552478 w 48"/>
                <a:gd name="T19" fmla="*/ 0 h 34"/>
                <a:gd name="T20" fmla="*/ 2097708874 w 48"/>
                <a:gd name="T21" fmla="*/ 222900059 h 34"/>
                <a:gd name="T22" fmla="*/ 2142342826 w 48"/>
                <a:gd name="T23" fmla="*/ 757869547 h 34"/>
                <a:gd name="T24" fmla="*/ 2097708874 w 48"/>
                <a:gd name="T25" fmla="*/ 1248251011 h 34"/>
                <a:gd name="T26" fmla="*/ 1517494227 w 48"/>
                <a:gd name="T27" fmla="*/ 668706853 h 34"/>
                <a:gd name="T28" fmla="*/ 892645628 w 48"/>
                <a:gd name="T29" fmla="*/ 312062753 h 34"/>
                <a:gd name="T30" fmla="*/ 803377724 w 48"/>
                <a:gd name="T31" fmla="*/ 312062753 h 34"/>
                <a:gd name="T32" fmla="*/ 758743773 w 48"/>
                <a:gd name="T33" fmla="*/ 356644100 h 34"/>
                <a:gd name="T34" fmla="*/ 758743773 w 48"/>
                <a:gd name="T35" fmla="*/ 1114506970 h 34"/>
                <a:gd name="T36" fmla="*/ 803377724 w 48"/>
                <a:gd name="T37" fmla="*/ 1203669664 h 34"/>
                <a:gd name="T38" fmla="*/ 848011676 w 48"/>
                <a:gd name="T39" fmla="*/ 1203669664 h 34"/>
                <a:gd name="T40" fmla="*/ 892645628 w 48"/>
                <a:gd name="T41" fmla="*/ 1203669664 h 34"/>
                <a:gd name="T42" fmla="*/ 1517494227 w 48"/>
                <a:gd name="T43" fmla="*/ 802444217 h 34"/>
                <a:gd name="T44" fmla="*/ 1517494227 w 48"/>
                <a:gd name="T45" fmla="*/ 757869547 h 34"/>
                <a:gd name="T46" fmla="*/ 1517494227 w 48"/>
                <a:gd name="T47" fmla="*/ 668706853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8" h="34">
                  <a:moveTo>
                    <a:pt x="47" y="28"/>
                  </a:moveTo>
                  <a:cubicBezTo>
                    <a:pt x="47" y="31"/>
                    <a:pt x="45" y="33"/>
                    <a:pt x="42" y="33"/>
                  </a:cubicBezTo>
                  <a:cubicBezTo>
                    <a:pt x="36" y="34"/>
                    <a:pt x="30" y="34"/>
                    <a:pt x="24" y="34"/>
                  </a:cubicBezTo>
                  <a:cubicBezTo>
                    <a:pt x="18" y="34"/>
                    <a:pt x="12" y="34"/>
                    <a:pt x="6" y="33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5"/>
                    <a:pt x="0" y="21"/>
                    <a:pt x="0" y="17"/>
                  </a:cubicBezTo>
                  <a:cubicBezTo>
                    <a:pt x="0" y="13"/>
                    <a:pt x="0" y="9"/>
                    <a:pt x="1" y="5"/>
                  </a:cubicBezTo>
                  <a:cubicBezTo>
                    <a:pt x="2" y="3"/>
                    <a:pt x="4" y="1"/>
                    <a:pt x="6" y="0"/>
                  </a:cubicBezTo>
                  <a:cubicBezTo>
                    <a:pt x="12" y="0"/>
                    <a:pt x="18" y="0"/>
                    <a:pt x="24" y="0"/>
                  </a:cubicBezTo>
                  <a:cubicBezTo>
                    <a:pt x="30" y="0"/>
                    <a:pt x="36" y="0"/>
                    <a:pt x="42" y="0"/>
                  </a:cubicBezTo>
                  <a:cubicBezTo>
                    <a:pt x="45" y="1"/>
                    <a:pt x="47" y="3"/>
                    <a:pt x="47" y="5"/>
                  </a:cubicBezTo>
                  <a:cubicBezTo>
                    <a:pt x="48" y="9"/>
                    <a:pt x="48" y="13"/>
                    <a:pt x="48" y="17"/>
                  </a:cubicBezTo>
                  <a:cubicBezTo>
                    <a:pt x="48" y="21"/>
                    <a:pt x="48" y="25"/>
                    <a:pt x="47" y="28"/>
                  </a:cubicBezTo>
                  <a:close/>
                  <a:moveTo>
                    <a:pt x="34" y="15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9" y="6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8" y="27"/>
                    <a:pt x="18" y="27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19" y="27"/>
                    <a:pt x="20" y="27"/>
                    <a:pt x="20" y="2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7"/>
                    <a:pt x="34" y="17"/>
                  </a:cubicBezTo>
                  <a:cubicBezTo>
                    <a:pt x="34" y="16"/>
                    <a:pt x="34" y="16"/>
                    <a:pt x="34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853" y="106882"/>
            <a:ext cx="2596655" cy="867455"/>
            <a:chOff x="157978" y="273132"/>
            <a:chExt cx="2596655" cy="867455"/>
          </a:xfrm>
        </p:grpSpPr>
        <p:sp>
          <p:nvSpPr>
            <p:cNvPr id="3" name="TextBox 2"/>
            <p:cNvSpPr txBox="1"/>
            <p:nvPr/>
          </p:nvSpPr>
          <p:spPr>
            <a:xfrm>
              <a:off x="715292" y="399257"/>
              <a:ext cx="2039341" cy="646331"/>
            </a:xfrm>
            <a:prstGeom prst="rect">
              <a:avLst/>
            </a:prstGeom>
            <a:solidFill>
              <a:srgbClr val="006666"/>
            </a:solidFill>
            <a:ln w="28575">
              <a:solidFill>
                <a:srgbClr val="0E625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6666"/>
                  </a:solidFill>
                  <a:latin typeface="Impact" panose="020B0806030902050204" pitchFamily="34" charset="0"/>
                </a:rPr>
                <a:t>     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Theme 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157978" y="273132"/>
              <a:ext cx="1032560" cy="867455"/>
              <a:chOff x="0" y="0"/>
              <a:chExt cx="6822015" cy="6383223"/>
            </a:xfrm>
          </p:grpSpPr>
          <p:pic>
            <p:nvPicPr>
              <p:cNvPr id="5" name="图片 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73" y="0"/>
                <a:ext cx="6818442" cy="638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图片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6822015" cy="638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130631" y="1056914"/>
            <a:ext cx="12029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chemeClr val="tx2"/>
                </a:solidFill>
                <a:latin typeface="Calibri" panose="020F0502020204030204"/>
                <a:ea typeface="Cambria Math" panose="02040503050406030204" pitchFamily="18" charset="0"/>
              </a:rPr>
              <a:t>●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Why did George Bernard Shaw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title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this play “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Pygmalion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”?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07" y="1731519"/>
            <a:ext cx="2460856" cy="280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51" y="1731519"/>
            <a:ext cx="2460856" cy="284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10" y="1767144"/>
            <a:ext cx="2460856" cy="278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组合 16"/>
          <p:cNvGrpSpPr/>
          <p:nvPr/>
        </p:nvGrpSpPr>
        <p:grpSpPr>
          <a:xfrm>
            <a:off x="3881721" y="2873960"/>
            <a:ext cx="629392" cy="522515"/>
            <a:chOff x="11376561" y="3598223"/>
            <a:chExt cx="629392" cy="522515"/>
          </a:xfrm>
        </p:grpSpPr>
        <p:sp>
          <p:nvSpPr>
            <p:cNvPr id="16" name="圆角矩形 15"/>
            <p:cNvSpPr/>
            <p:nvPr/>
          </p:nvSpPr>
          <p:spPr bwMode="auto">
            <a:xfrm>
              <a:off x="11376561" y="3598223"/>
              <a:ext cx="629392" cy="522515"/>
            </a:xfrm>
            <a:prstGeom prst="roundRect">
              <a:avLst/>
            </a:prstGeom>
            <a:solidFill>
              <a:srgbClr val="0066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稻壳儿小白白(http://dwz.cn/Wu2UP)"/>
            <p:cNvSpPr>
              <a:spLocks noEditPoints="1"/>
            </p:cNvSpPr>
            <p:nvPr/>
          </p:nvSpPr>
          <p:spPr bwMode="auto">
            <a:xfrm>
              <a:off x="11475400" y="3726751"/>
              <a:ext cx="471178" cy="275234"/>
            </a:xfrm>
            <a:custGeom>
              <a:avLst/>
              <a:gdLst>
                <a:gd name="T0" fmla="*/ 2097708874 w 48"/>
                <a:gd name="T1" fmla="*/ 1248251011 h 34"/>
                <a:gd name="T2" fmla="*/ 1874552478 w 48"/>
                <a:gd name="T3" fmla="*/ 1471151070 h 34"/>
                <a:gd name="T4" fmla="*/ 1071174753 w 48"/>
                <a:gd name="T5" fmla="*/ 1515732417 h 34"/>
                <a:gd name="T6" fmla="*/ 267790348 w 48"/>
                <a:gd name="T7" fmla="*/ 1471151070 h 34"/>
                <a:gd name="T8" fmla="*/ 44633952 w 48"/>
                <a:gd name="T9" fmla="*/ 1248251011 h 34"/>
                <a:gd name="T10" fmla="*/ 0 w 48"/>
                <a:gd name="T11" fmla="*/ 757869547 h 34"/>
                <a:gd name="T12" fmla="*/ 44633952 w 48"/>
                <a:gd name="T13" fmla="*/ 222900059 h 34"/>
                <a:gd name="T14" fmla="*/ 267790348 w 48"/>
                <a:gd name="T15" fmla="*/ 0 h 34"/>
                <a:gd name="T16" fmla="*/ 1071174753 w 48"/>
                <a:gd name="T17" fmla="*/ 0 h 34"/>
                <a:gd name="T18" fmla="*/ 1874552478 w 48"/>
                <a:gd name="T19" fmla="*/ 0 h 34"/>
                <a:gd name="T20" fmla="*/ 2097708874 w 48"/>
                <a:gd name="T21" fmla="*/ 222900059 h 34"/>
                <a:gd name="T22" fmla="*/ 2142342826 w 48"/>
                <a:gd name="T23" fmla="*/ 757869547 h 34"/>
                <a:gd name="T24" fmla="*/ 2097708874 w 48"/>
                <a:gd name="T25" fmla="*/ 1248251011 h 34"/>
                <a:gd name="T26" fmla="*/ 1517494227 w 48"/>
                <a:gd name="T27" fmla="*/ 668706853 h 34"/>
                <a:gd name="T28" fmla="*/ 892645628 w 48"/>
                <a:gd name="T29" fmla="*/ 312062753 h 34"/>
                <a:gd name="T30" fmla="*/ 803377724 w 48"/>
                <a:gd name="T31" fmla="*/ 312062753 h 34"/>
                <a:gd name="T32" fmla="*/ 758743773 w 48"/>
                <a:gd name="T33" fmla="*/ 356644100 h 34"/>
                <a:gd name="T34" fmla="*/ 758743773 w 48"/>
                <a:gd name="T35" fmla="*/ 1114506970 h 34"/>
                <a:gd name="T36" fmla="*/ 803377724 w 48"/>
                <a:gd name="T37" fmla="*/ 1203669664 h 34"/>
                <a:gd name="T38" fmla="*/ 848011676 w 48"/>
                <a:gd name="T39" fmla="*/ 1203669664 h 34"/>
                <a:gd name="T40" fmla="*/ 892645628 w 48"/>
                <a:gd name="T41" fmla="*/ 1203669664 h 34"/>
                <a:gd name="T42" fmla="*/ 1517494227 w 48"/>
                <a:gd name="T43" fmla="*/ 802444217 h 34"/>
                <a:gd name="T44" fmla="*/ 1517494227 w 48"/>
                <a:gd name="T45" fmla="*/ 757869547 h 34"/>
                <a:gd name="T46" fmla="*/ 1517494227 w 48"/>
                <a:gd name="T47" fmla="*/ 668706853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8" h="34">
                  <a:moveTo>
                    <a:pt x="47" y="28"/>
                  </a:moveTo>
                  <a:cubicBezTo>
                    <a:pt x="47" y="31"/>
                    <a:pt x="45" y="33"/>
                    <a:pt x="42" y="33"/>
                  </a:cubicBezTo>
                  <a:cubicBezTo>
                    <a:pt x="36" y="34"/>
                    <a:pt x="30" y="34"/>
                    <a:pt x="24" y="34"/>
                  </a:cubicBezTo>
                  <a:cubicBezTo>
                    <a:pt x="18" y="34"/>
                    <a:pt x="12" y="34"/>
                    <a:pt x="6" y="33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5"/>
                    <a:pt x="0" y="21"/>
                    <a:pt x="0" y="17"/>
                  </a:cubicBezTo>
                  <a:cubicBezTo>
                    <a:pt x="0" y="13"/>
                    <a:pt x="0" y="9"/>
                    <a:pt x="1" y="5"/>
                  </a:cubicBezTo>
                  <a:cubicBezTo>
                    <a:pt x="2" y="3"/>
                    <a:pt x="4" y="1"/>
                    <a:pt x="6" y="0"/>
                  </a:cubicBezTo>
                  <a:cubicBezTo>
                    <a:pt x="12" y="0"/>
                    <a:pt x="18" y="0"/>
                    <a:pt x="24" y="0"/>
                  </a:cubicBezTo>
                  <a:cubicBezTo>
                    <a:pt x="30" y="0"/>
                    <a:pt x="36" y="0"/>
                    <a:pt x="42" y="0"/>
                  </a:cubicBezTo>
                  <a:cubicBezTo>
                    <a:pt x="45" y="1"/>
                    <a:pt x="47" y="3"/>
                    <a:pt x="47" y="5"/>
                  </a:cubicBezTo>
                  <a:cubicBezTo>
                    <a:pt x="48" y="9"/>
                    <a:pt x="48" y="13"/>
                    <a:pt x="48" y="17"/>
                  </a:cubicBezTo>
                  <a:cubicBezTo>
                    <a:pt x="48" y="21"/>
                    <a:pt x="48" y="25"/>
                    <a:pt x="47" y="28"/>
                  </a:cubicBezTo>
                  <a:close/>
                  <a:moveTo>
                    <a:pt x="34" y="15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9" y="6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8" y="27"/>
                    <a:pt x="18" y="27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19" y="27"/>
                    <a:pt x="20" y="27"/>
                    <a:pt x="20" y="2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7"/>
                    <a:pt x="34" y="17"/>
                  </a:cubicBezTo>
                  <a:cubicBezTo>
                    <a:pt x="34" y="16"/>
                    <a:pt x="34" y="16"/>
                    <a:pt x="34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656095" y="2836238"/>
            <a:ext cx="629392" cy="522515"/>
            <a:chOff x="11376561" y="3598223"/>
            <a:chExt cx="629392" cy="522515"/>
          </a:xfrm>
        </p:grpSpPr>
        <p:sp>
          <p:nvSpPr>
            <p:cNvPr id="19" name="圆角矩形 18"/>
            <p:cNvSpPr/>
            <p:nvPr/>
          </p:nvSpPr>
          <p:spPr bwMode="auto">
            <a:xfrm>
              <a:off x="11376561" y="3598223"/>
              <a:ext cx="629392" cy="522515"/>
            </a:xfrm>
            <a:prstGeom prst="roundRect">
              <a:avLst/>
            </a:prstGeom>
            <a:solidFill>
              <a:srgbClr val="0066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稻壳儿小白白(http://dwz.cn/Wu2UP)"/>
            <p:cNvSpPr>
              <a:spLocks noEditPoints="1"/>
            </p:cNvSpPr>
            <p:nvPr/>
          </p:nvSpPr>
          <p:spPr bwMode="auto">
            <a:xfrm>
              <a:off x="11475400" y="3726751"/>
              <a:ext cx="471178" cy="275234"/>
            </a:xfrm>
            <a:custGeom>
              <a:avLst/>
              <a:gdLst>
                <a:gd name="T0" fmla="*/ 2097708874 w 48"/>
                <a:gd name="T1" fmla="*/ 1248251011 h 34"/>
                <a:gd name="T2" fmla="*/ 1874552478 w 48"/>
                <a:gd name="T3" fmla="*/ 1471151070 h 34"/>
                <a:gd name="T4" fmla="*/ 1071174753 w 48"/>
                <a:gd name="T5" fmla="*/ 1515732417 h 34"/>
                <a:gd name="T6" fmla="*/ 267790348 w 48"/>
                <a:gd name="T7" fmla="*/ 1471151070 h 34"/>
                <a:gd name="T8" fmla="*/ 44633952 w 48"/>
                <a:gd name="T9" fmla="*/ 1248251011 h 34"/>
                <a:gd name="T10" fmla="*/ 0 w 48"/>
                <a:gd name="T11" fmla="*/ 757869547 h 34"/>
                <a:gd name="T12" fmla="*/ 44633952 w 48"/>
                <a:gd name="T13" fmla="*/ 222900059 h 34"/>
                <a:gd name="T14" fmla="*/ 267790348 w 48"/>
                <a:gd name="T15" fmla="*/ 0 h 34"/>
                <a:gd name="T16" fmla="*/ 1071174753 w 48"/>
                <a:gd name="T17" fmla="*/ 0 h 34"/>
                <a:gd name="T18" fmla="*/ 1874552478 w 48"/>
                <a:gd name="T19" fmla="*/ 0 h 34"/>
                <a:gd name="T20" fmla="*/ 2097708874 w 48"/>
                <a:gd name="T21" fmla="*/ 222900059 h 34"/>
                <a:gd name="T22" fmla="*/ 2142342826 w 48"/>
                <a:gd name="T23" fmla="*/ 757869547 h 34"/>
                <a:gd name="T24" fmla="*/ 2097708874 w 48"/>
                <a:gd name="T25" fmla="*/ 1248251011 h 34"/>
                <a:gd name="T26" fmla="*/ 1517494227 w 48"/>
                <a:gd name="T27" fmla="*/ 668706853 h 34"/>
                <a:gd name="T28" fmla="*/ 892645628 w 48"/>
                <a:gd name="T29" fmla="*/ 312062753 h 34"/>
                <a:gd name="T30" fmla="*/ 803377724 w 48"/>
                <a:gd name="T31" fmla="*/ 312062753 h 34"/>
                <a:gd name="T32" fmla="*/ 758743773 w 48"/>
                <a:gd name="T33" fmla="*/ 356644100 h 34"/>
                <a:gd name="T34" fmla="*/ 758743773 w 48"/>
                <a:gd name="T35" fmla="*/ 1114506970 h 34"/>
                <a:gd name="T36" fmla="*/ 803377724 w 48"/>
                <a:gd name="T37" fmla="*/ 1203669664 h 34"/>
                <a:gd name="T38" fmla="*/ 848011676 w 48"/>
                <a:gd name="T39" fmla="*/ 1203669664 h 34"/>
                <a:gd name="T40" fmla="*/ 892645628 w 48"/>
                <a:gd name="T41" fmla="*/ 1203669664 h 34"/>
                <a:gd name="T42" fmla="*/ 1517494227 w 48"/>
                <a:gd name="T43" fmla="*/ 802444217 h 34"/>
                <a:gd name="T44" fmla="*/ 1517494227 w 48"/>
                <a:gd name="T45" fmla="*/ 757869547 h 34"/>
                <a:gd name="T46" fmla="*/ 1517494227 w 48"/>
                <a:gd name="T47" fmla="*/ 668706853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8" h="34">
                  <a:moveTo>
                    <a:pt x="47" y="28"/>
                  </a:moveTo>
                  <a:cubicBezTo>
                    <a:pt x="47" y="31"/>
                    <a:pt x="45" y="33"/>
                    <a:pt x="42" y="33"/>
                  </a:cubicBezTo>
                  <a:cubicBezTo>
                    <a:pt x="36" y="34"/>
                    <a:pt x="30" y="34"/>
                    <a:pt x="24" y="34"/>
                  </a:cubicBezTo>
                  <a:cubicBezTo>
                    <a:pt x="18" y="34"/>
                    <a:pt x="12" y="34"/>
                    <a:pt x="6" y="33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5"/>
                    <a:pt x="0" y="21"/>
                    <a:pt x="0" y="17"/>
                  </a:cubicBezTo>
                  <a:cubicBezTo>
                    <a:pt x="0" y="13"/>
                    <a:pt x="0" y="9"/>
                    <a:pt x="1" y="5"/>
                  </a:cubicBezTo>
                  <a:cubicBezTo>
                    <a:pt x="2" y="3"/>
                    <a:pt x="4" y="1"/>
                    <a:pt x="6" y="0"/>
                  </a:cubicBezTo>
                  <a:cubicBezTo>
                    <a:pt x="12" y="0"/>
                    <a:pt x="18" y="0"/>
                    <a:pt x="24" y="0"/>
                  </a:cubicBezTo>
                  <a:cubicBezTo>
                    <a:pt x="30" y="0"/>
                    <a:pt x="36" y="0"/>
                    <a:pt x="42" y="0"/>
                  </a:cubicBezTo>
                  <a:cubicBezTo>
                    <a:pt x="45" y="1"/>
                    <a:pt x="47" y="3"/>
                    <a:pt x="47" y="5"/>
                  </a:cubicBezTo>
                  <a:cubicBezTo>
                    <a:pt x="48" y="9"/>
                    <a:pt x="48" y="13"/>
                    <a:pt x="48" y="17"/>
                  </a:cubicBezTo>
                  <a:cubicBezTo>
                    <a:pt x="48" y="21"/>
                    <a:pt x="48" y="25"/>
                    <a:pt x="47" y="28"/>
                  </a:cubicBezTo>
                  <a:close/>
                  <a:moveTo>
                    <a:pt x="34" y="15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9" y="6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8" y="27"/>
                    <a:pt x="18" y="27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19" y="27"/>
                    <a:pt x="20" y="27"/>
                    <a:pt x="20" y="2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7"/>
                    <a:pt x="34" y="17"/>
                  </a:cubicBezTo>
                  <a:cubicBezTo>
                    <a:pt x="34" y="16"/>
                    <a:pt x="34" y="16"/>
                    <a:pt x="34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5531" y="4748064"/>
            <a:ext cx="11663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chemeClr val="tx2"/>
                </a:solidFill>
                <a:latin typeface="Calibri" panose="020F0502020204030204"/>
                <a:ea typeface="Cambria Math" panose="02040503050406030204" pitchFamily="18" charset="0"/>
              </a:rPr>
              <a:t>●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On the basis of this classic Greek story, can you work out   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r>
              <a:rPr lang="en-US" altLang="zh-CN" sz="3000" dirty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 the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theme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of the play “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Pygmalion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”?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165" y="5918102"/>
            <a:ext cx="11624910" cy="523220"/>
          </a:xfrm>
          <a:prstGeom prst="rect">
            <a:avLst/>
          </a:prstGeom>
          <a:solidFill>
            <a:srgbClr val="006666"/>
          </a:solidFill>
          <a:ln>
            <a:solidFill>
              <a:srgbClr val="0E62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The </a:t>
            </a:r>
            <a:r>
              <a:rPr lang="en-US" altLang="zh-CN" sz="2800" u="sng" dirty="0" smtClean="0">
                <a:solidFill>
                  <a:schemeClr val="bg1"/>
                </a:solidFill>
                <a:latin typeface="Impact" panose="020B0806030902050204" pitchFamily="34" charset="0"/>
              </a:rPr>
              <a:t>greater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the </a:t>
            </a:r>
            <a:r>
              <a:rPr lang="en-US" altLang="zh-CN" sz="2800" u="sng" dirty="0" smtClean="0">
                <a:solidFill>
                  <a:schemeClr val="bg1"/>
                </a:solidFill>
                <a:latin typeface="Impact" panose="020B0806030902050204" pitchFamily="34" charset="0"/>
              </a:rPr>
              <a:t>expectation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placed on people, the </a:t>
            </a:r>
            <a:r>
              <a:rPr lang="en-US" altLang="zh-CN" sz="2800" u="sng" dirty="0" smtClean="0">
                <a:solidFill>
                  <a:schemeClr val="bg1"/>
                </a:solidFill>
                <a:latin typeface="Impact" panose="020B0806030902050204" pitchFamily="34" charset="0"/>
              </a:rPr>
              <a:t>better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they will </a:t>
            </a:r>
            <a:r>
              <a:rPr lang="en-US" altLang="zh-CN" sz="2800" u="sng" dirty="0" smtClean="0">
                <a:solidFill>
                  <a:schemeClr val="bg1"/>
                </a:solidFill>
                <a:latin typeface="Impact" panose="020B0806030902050204" pitchFamily="34" charset="0"/>
              </a:rPr>
              <a:t>perform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21306" y="324308"/>
            <a:ext cx="3658927" cy="646331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Pygmalion Effect</a:t>
            </a:r>
            <a:endParaRPr lang="zh-CN" altLang="en-US" sz="36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801" y="4324316"/>
            <a:ext cx="2986632" cy="2309191"/>
            <a:chOff x="635000" y="3116263"/>
            <a:chExt cx="5019675" cy="4330700"/>
          </a:xfrm>
        </p:grpSpPr>
        <p:sp>
          <p:nvSpPr>
            <p:cNvPr id="3" name="稻壳儿小白白(http://dwz.cn/Wu2UP)"/>
            <p:cNvSpPr>
              <a:spLocks noChangeArrowheads="1"/>
            </p:cNvSpPr>
            <p:nvPr/>
          </p:nvSpPr>
          <p:spPr bwMode="auto">
            <a:xfrm>
              <a:off x="4741863" y="3643313"/>
              <a:ext cx="912812" cy="3803650"/>
            </a:xfrm>
            <a:prstGeom prst="rect">
              <a:avLst/>
            </a:prstGeom>
            <a:solidFill>
              <a:srgbClr val="32B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4" name="稻壳儿小白白(http://dwz.cn/Wu2UP)"/>
            <p:cNvSpPr/>
            <p:nvPr/>
          </p:nvSpPr>
          <p:spPr bwMode="auto">
            <a:xfrm>
              <a:off x="4284663" y="3116263"/>
              <a:ext cx="457200" cy="1063625"/>
            </a:xfrm>
            <a:custGeom>
              <a:avLst/>
              <a:gdLst>
                <a:gd name="T0" fmla="*/ 521276409 w 401"/>
                <a:gd name="T1" fmla="*/ 600443045 h 935"/>
                <a:gd name="T2" fmla="*/ 0 w 401"/>
                <a:gd name="T3" fmla="*/ 0 h 935"/>
                <a:gd name="T4" fmla="*/ 0 w 401"/>
                <a:gd name="T5" fmla="*/ 609501490 h 935"/>
                <a:gd name="T6" fmla="*/ 521276409 w 401"/>
                <a:gd name="T7" fmla="*/ 1209944535 h 935"/>
                <a:gd name="T8" fmla="*/ 521276409 w 401"/>
                <a:gd name="T9" fmla="*/ 600443045 h 9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" h="935">
                  <a:moveTo>
                    <a:pt x="401" y="464"/>
                  </a:moveTo>
                  <a:lnTo>
                    <a:pt x="0" y="0"/>
                  </a:lnTo>
                  <a:lnTo>
                    <a:pt x="0" y="471"/>
                  </a:lnTo>
                  <a:lnTo>
                    <a:pt x="401" y="935"/>
                  </a:lnTo>
                  <a:lnTo>
                    <a:pt x="401" y="464"/>
                  </a:lnTo>
                  <a:close/>
                </a:path>
              </a:pathLst>
            </a:custGeom>
            <a:solidFill>
              <a:srgbClr val="289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稻壳儿小白白(http://dwz.cn/Wu2UP)"/>
            <p:cNvSpPr/>
            <p:nvPr/>
          </p:nvSpPr>
          <p:spPr bwMode="auto">
            <a:xfrm>
              <a:off x="4284663" y="3116263"/>
              <a:ext cx="1370012" cy="527050"/>
            </a:xfrm>
            <a:custGeom>
              <a:avLst/>
              <a:gdLst>
                <a:gd name="T0" fmla="*/ 1037982486 w 1205"/>
                <a:gd name="T1" fmla="*/ 0 h 464"/>
                <a:gd name="T2" fmla="*/ 0 w 1205"/>
                <a:gd name="T3" fmla="*/ 0 h 464"/>
                <a:gd name="T4" fmla="*/ 518345461 w 1205"/>
                <a:gd name="T5" fmla="*/ 598667462 h 464"/>
                <a:gd name="T6" fmla="*/ 1557620647 w 1205"/>
                <a:gd name="T7" fmla="*/ 598667462 h 464"/>
                <a:gd name="T8" fmla="*/ 1037982486 w 1205"/>
                <a:gd name="T9" fmla="*/ 0 h 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5" h="463">
                  <a:moveTo>
                    <a:pt x="803" y="0"/>
                  </a:moveTo>
                  <a:lnTo>
                    <a:pt x="0" y="0"/>
                  </a:lnTo>
                  <a:lnTo>
                    <a:pt x="401" y="464"/>
                  </a:lnTo>
                  <a:lnTo>
                    <a:pt x="1205" y="46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5AC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稻壳儿小白白(http://dwz.cn/Wu2UP)"/>
            <p:cNvSpPr>
              <a:spLocks noChangeArrowheads="1"/>
            </p:cNvSpPr>
            <p:nvPr/>
          </p:nvSpPr>
          <p:spPr bwMode="auto">
            <a:xfrm>
              <a:off x="3829050" y="4179888"/>
              <a:ext cx="912813" cy="3267075"/>
            </a:xfrm>
            <a:prstGeom prst="rect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zh-CN" sz="1200">
                <a:sym typeface="Arial" panose="020B0604020202020204" pitchFamily="34" charset="0"/>
              </a:endParaRPr>
            </a:p>
          </p:txBody>
        </p:sp>
        <p:sp>
          <p:nvSpPr>
            <p:cNvPr id="7" name="稻壳儿小白白(http://dwz.cn/Wu2UP)"/>
            <p:cNvSpPr/>
            <p:nvPr/>
          </p:nvSpPr>
          <p:spPr bwMode="auto">
            <a:xfrm>
              <a:off x="3373438" y="3652838"/>
              <a:ext cx="455612" cy="1060450"/>
            </a:xfrm>
            <a:custGeom>
              <a:avLst/>
              <a:gdLst>
                <a:gd name="T0" fmla="*/ 517661582 w 401"/>
                <a:gd name="T1" fmla="*/ 596863224 h 935"/>
                <a:gd name="T2" fmla="*/ 0 w 401"/>
                <a:gd name="T3" fmla="*/ 0 h 935"/>
                <a:gd name="T4" fmla="*/ 0 w 401"/>
                <a:gd name="T5" fmla="*/ 607154693 h 935"/>
                <a:gd name="T6" fmla="*/ 517661582 w 401"/>
                <a:gd name="T7" fmla="*/ 1202731767 h 935"/>
                <a:gd name="T8" fmla="*/ 517661582 w 401"/>
                <a:gd name="T9" fmla="*/ 596863224 h 9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" h="935">
                  <a:moveTo>
                    <a:pt x="401" y="464"/>
                  </a:moveTo>
                  <a:lnTo>
                    <a:pt x="0" y="0"/>
                  </a:lnTo>
                  <a:lnTo>
                    <a:pt x="0" y="472"/>
                  </a:lnTo>
                  <a:lnTo>
                    <a:pt x="401" y="935"/>
                  </a:lnTo>
                  <a:lnTo>
                    <a:pt x="401" y="464"/>
                  </a:lnTo>
                  <a:close/>
                </a:path>
              </a:pathLst>
            </a:custGeom>
            <a:solidFill>
              <a:srgbClr val="0E6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稻壳儿小白白(http://dwz.cn/Wu2UP)"/>
            <p:cNvSpPr/>
            <p:nvPr/>
          </p:nvSpPr>
          <p:spPr bwMode="auto">
            <a:xfrm>
              <a:off x="3373438" y="3651250"/>
              <a:ext cx="1368425" cy="527050"/>
            </a:xfrm>
            <a:custGeom>
              <a:avLst/>
              <a:gdLst>
                <a:gd name="T0" fmla="*/ 1037300247 w 1204"/>
                <a:gd name="T1" fmla="*/ 0 h 464"/>
                <a:gd name="T2" fmla="*/ 0 w 1204"/>
                <a:gd name="T3" fmla="*/ 0 h 464"/>
                <a:gd name="T4" fmla="*/ 518004554 w 1204"/>
                <a:gd name="T5" fmla="*/ 598667462 h 464"/>
                <a:gd name="T6" fmla="*/ 1555304801 w 1204"/>
                <a:gd name="T7" fmla="*/ 598667462 h 464"/>
                <a:gd name="T8" fmla="*/ 1037300247 w 1204"/>
                <a:gd name="T9" fmla="*/ 0 h 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4" h="463">
                  <a:moveTo>
                    <a:pt x="803" y="0"/>
                  </a:moveTo>
                  <a:lnTo>
                    <a:pt x="0" y="0"/>
                  </a:lnTo>
                  <a:lnTo>
                    <a:pt x="401" y="464"/>
                  </a:lnTo>
                  <a:lnTo>
                    <a:pt x="1204" y="46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409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稻壳儿小白白(http://dwz.cn/Wu2UP)"/>
            <p:cNvSpPr/>
            <p:nvPr/>
          </p:nvSpPr>
          <p:spPr bwMode="auto">
            <a:xfrm>
              <a:off x="2459038" y="4187825"/>
              <a:ext cx="457200" cy="1062038"/>
            </a:xfrm>
            <a:custGeom>
              <a:avLst/>
              <a:gdLst>
                <a:gd name="T0" fmla="*/ 519979701 w 402"/>
                <a:gd name="T1" fmla="*/ 598642621 h 934"/>
                <a:gd name="T2" fmla="*/ 0 w 402"/>
                <a:gd name="T3" fmla="*/ 0 h 934"/>
                <a:gd name="T4" fmla="*/ 0 w 402"/>
                <a:gd name="T5" fmla="*/ 608985552 h 934"/>
                <a:gd name="T6" fmla="*/ 519979701 w 402"/>
                <a:gd name="T7" fmla="*/ 1207628173 h 934"/>
                <a:gd name="T8" fmla="*/ 519979701 w 402"/>
                <a:gd name="T9" fmla="*/ 598642621 h 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" h="934">
                  <a:moveTo>
                    <a:pt x="402" y="463"/>
                  </a:moveTo>
                  <a:lnTo>
                    <a:pt x="0" y="0"/>
                  </a:lnTo>
                  <a:lnTo>
                    <a:pt x="0" y="471"/>
                  </a:lnTo>
                  <a:lnTo>
                    <a:pt x="402" y="934"/>
                  </a:lnTo>
                  <a:lnTo>
                    <a:pt x="402" y="463"/>
                  </a:lnTo>
                  <a:close/>
                </a:path>
              </a:pathLst>
            </a:custGeom>
            <a:solidFill>
              <a:srgbClr val="289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稻壳儿小白白(http://dwz.cn/Wu2UP)"/>
            <p:cNvSpPr>
              <a:spLocks noChangeArrowheads="1"/>
            </p:cNvSpPr>
            <p:nvPr/>
          </p:nvSpPr>
          <p:spPr bwMode="auto">
            <a:xfrm>
              <a:off x="2916238" y="4714875"/>
              <a:ext cx="954087" cy="2732088"/>
            </a:xfrm>
            <a:prstGeom prst="rect">
              <a:avLst/>
            </a:prstGeom>
            <a:solidFill>
              <a:srgbClr val="32B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1" name="稻壳儿小白白(http://dwz.cn/Wu2UP)"/>
            <p:cNvSpPr/>
            <p:nvPr/>
          </p:nvSpPr>
          <p:spPr bwMode="auto">
            <a:xfrm>
              <a:off x="2459038" y="4187825"/>
              <a:ext cx="1370012" cy="525463"/>
            </a:xfrm>
            <a:custGeom>
              <a:avLst/>
              <a:gdLst>
                <a:gd name="T0" fmla="*/ 1039275186 w 1205"/>
                <a:gd name="T1" fmla="*/ 0 h 463"/>
                <a:gd name="T2" fmla="*/ 0 w 1205"/>
                <a:gd name="T3" fmla="*/ 0 h 463"/>
                <a:gd name="T4" fmla="*/ 519638161 w 1205"/>
                <a:gd name="T5" fmla="*/ 596352839 h 463"/>
                <a:gd name="T6" fmla="*/ 1557620647 w 1205"/>
                <a:gd name="T7" fmla="*/ 596352839 h 463"/>
                <a:gd name="T8" fmla="*/ 1039275186 w 120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5" h="462">
                  <a:moveTo>
                    <a:pt x="804" y="0"/>
                  </a:moveTo>
                  <a:lnTo>
                    <a:pt x="0" y="0"/>
                  </a:lnTo>
                  <a:lnTo>
                    <a:pt x="402" y="463"/>
                  </a:lnTo>
                  <a:lnTo>
                    <a:pt x="1205" y="463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5AC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稻壳儿小白白(http://dwz.cn/Wu2UP)"/>
            <p:cNvSpPr/>
            <p:nvPr/>
          </p:nvSpPr>
          <p:spPr bwMode="auto">
            <a:xfrm>
              <a:off x="635000" y="5257800"/>
              <a:ext cx="1370013" cy="528638"/>
            </a:xfrm>
            <a:custGeom>
              <a:avLst/>
              <a:gdLst>
                <a:gd name="T0" fmla="*/ 1037984381 w 1205"/>
                <a:gd name="T1" fmla="*/ 0 h 464"/>
                <a:gd name="T2" fmla="*/ 0 w 1205"/>
                <a:gd name="T3" fmla="*/ 0 h 464"/>
                <a:gd name="T4" fmla="*/ 517053139 w 1205"/>
                <a:gd name="T5" fmla="*/ 602280463 h 464"/>
                <a:gd name="T6" fmla="*/ 1557622921 w 1205"/>
                <a:gd name="T7" fmla="*/ 602280463 h 464"/>
                <a:gd name="T8" fmla="*/ 1037984381 w 1205"/>
                <a:gd name="T9" fmla="*/ 0 h 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5" h="463">
                  <a:moveTo>
                    <a:pt x="803" y="0"/>
                  </a:moveTo>
                  <a:lnTo>
                    <a:pt x="0" y="0"/>
                  </a:lnTo>
                  <a:lnTo>
                    <a:pt x="400" y="464"/>
                  </a:lnTo>
                  <a:lnTo>
                    <a:pt x="1205" y="46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5AC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稻壳儿小白白(http://dwz.cn/Wu2UP)"/>
            <p:cNvSpPr>
              <a:spLocks noChangeArrowheads="1"/>
            </p:cNvSpPr>
            <p:nvPr/>
          </p:nvSpPr>
          <p:spPr bwMode="auto">
            <a:xfrm>
              <a:off x="1089025" y="5784850"/>
              <a:ext cx="914400" cy="1662113"/>
            </a:xfrm>
            <a:prstGeom prst="rect">
              <a:avLst/>
            </a:prstGeom>
            <a:solidFill>
              <a:srgbClr val="32B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4" name="稻壳儿小白白(http://dwz.cn/Wu2UP)"/>
            <p:cNvSpPr/>
            <p:nvPr/>
          </p:nvSpPr>
          <p:spPr bwMode="auto">
            <a:xfrm>
              <a:off x="635000" y="5257800"/>
              <a:ext cx="454025" cy="2189163"/>
            </a:xfrm>
            <a:custGeom>
              <a:avLst/>
              <a:gdLst>
                <a:gd name="T0" fmla="*/ 515346752 w 400"/>
                <a:gd name="T1" fmla="*/ 598840029 h 1927"/>
                <a:gd name="T2" fmla="*/ 0 w 400"/>
                <a:gd name="T3" fmla="*/ 0 h 1927"/>
                <a:gd name="T4" fmla="*/ 0 w 400"/>
                <a:gd name="T5" fmla="*/ 1888152519 h 1927"/>
                <a:gd name="T6" fmla="*/ 515346752 w 400"/>
                <a:gd name="T7" fmla="*/ 2147483647 h 1927"/>
                <a:gd name="T8" fmla="*/ 515346752 w 400"/>
                <a:gd name="T9" fmla="*/ 598840029 h 19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0" h="1927">
                  <a:moveTo>
                    <a:pt x="400" y="464"/>
                  </a:moveTo>
                  <a:lnTo>
                    <a:pt x="0" y="0"/>
                  </a:lnTo>
                  <a:lnTo>
                    <a:pt x="0" y="1463"/>
                  </a:lnTo>
                  <a:lnTo>
                    <a:pt x="400" y="1927"/>
                  </a:lnTo>
                  <a:lnTo>
                    <a:pt x="400" y="464"/>
                  </a:lnTo>
                  <a:close/>
                </a:path>
              </a:pathLst>
            </a:custGeom>
            <a:solidFill>
              <a:srgbClr val="289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稻壳儿小白白(http://dwz.cn/Wu2UP)"/>
            <p:cNvSpPr>
              <a:spLocks noChangeArrowheads="1"/>
            </p:cNvSpPr>
            <p:nvPr/>
          </p:nvSpPr>
          <p:spPr bwMode="auto">
            <a:xfrm>
              <a:off x="2005013" y="5249863"/>
              <a:ext cx="911225" cy="2197100"/>
            </a:xfrm>
            <a:prstGeom prst="rect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zh-CN" sz="1200">
                <a:sym typeface="Arial" panose="020B0604020202020204" pitchFamily="34" charset="0"/>
              </a:endParaRPr>
            </a:p>
          </p:txBody>
        </p:sp>
        <p:sp>
          <p:nvSpPr>
            <p:cNvPr id="16" name="稻壳儿小白白(http://dwz.cn/Wu2UP)"/>
            <p:cNvSpPr/>
            <p:nvPr/>
          </p:nvSpPr>
          <p:spPr bwMode="auto">
            <a:xfrm>
              <a:off x="1547813" y="4722813"/>
              <a:ext cx="457200" cy="1063625"/>
            </a:xfrm>
            <a:custGeom>
              <a:avLst/>
              <a:gdLst>
                <a:gd name="T0" fmla="*/ 519979701 w 402"/>
                <a:gd name="T1" fmla="*/ 599148494 h 935"/>
                <a:gd name="T2" fmla="*/ 0 w 402"/>
                <a:gd name="T3" fmla="*/ 0 h 935"/>
                <a:gd name="T4" fmla="*/ 0 w 402"/>
                <a:gd name="T5" fmla="*/ 609501490 h 935"/>
                <a:gd name="T6" fmla="*/ 519979701 w 402"/>
                <a:gd name="T7" fmla="*/ 1209944535 h 935"/>
                <a:gd name="T8" fmla="*/ 519979701 w 402"/>
                <a:gd name="T9" fmla="*/ 599148494 h 9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" h="935">
                  <a:moveTo>
                    <a:pt x="402" y="463"/>
                  </a:moveTo>
                  <a:lnTo>
                    <a:pt x="0" y="0"/>
                  </a:lnTo>
                  <a:lnTo>
                    <a:pt x="0" y="471"/>
                  </a:lnTo>
                  <a:lnTo>
                    <a:pt x="402" y="935"/>
                  </a:lnTo>
                  <a:lnTo>
                    <a:pt x="402" y="463"/>
                  </a:lnTo>
                  <a:close/>
                </a:path>
              </a:pathLst>
            </a:custGeom>
            <a:solidFill>
              <a:srgbClr val="0E6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稻壳儿小白白(http://dwz.cn/Wu2UP)"/>
            <p:cNvSpPr/>
            <p:nvPr/>
          </p:nvSpPr>
          <p:spPr bwMode="auto">
            <a:xfrm>
              <a:off x="1547813" y="4722813"/>
              <a:ext cx="1368425" cy="527050"/>
            </a:xfrm>
            <a:custGeom>
              <a:avLst/>
              <a:gdLst>
                <a:gd name="T0" fmla="*/ 1035579751 w 1205"/>
                <a:gd name="T1" fmla="*/ 0 h 463"/>
                <a:gd name="T2" fmla="*/ 0 w 1205"/>
                <a:gd name="T3" fmla="*/ 0 h 463"/>
                <a:gd name="T4" fmla="*/ 518434341 w 1205"/>
                <a:gd name="T5" fmla="*/ 599960481 h 463"/>
                <a:gd name="T6" fmla="*/ 1554014092 w 1205"/>
                <a:gd name="T7" fmla="*/ 599960481 h 463"/>
                <a:gd name="T8" fmla="*/ 1035579751 w 120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5" h="462">
                  <a:moveTo>
                    <a:pt x="803" y="0"/>
                  </a:moveTo>
                  <a:lnTo>
                    <a:pt x="0" y="0"/>
                  </a:lnTo>
                  <a:lnTo>
                    <a:pt x="402" y="463"/>
                  </a:lnTo>
                  <a:lnTo>
                    <a:pt x="1205" y="463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409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稻壳儿小白白(http://dwz.cn/Wu2UP)"/>
          <p:cNvSpPr>
            <a:spLocks noChangeArrowheads="1"/>
          </p:cNvSpPr>
          <p:nvPr/>
        </p:nvSpPr>
        <p:spPr bwMode="auto">
          <a:xfrm>
            <a:off x="926164" y="2014128"/>
            <a:ext cx="1949450" cy="3224213"/>
          </a:xfrm>
          <a:custGeom>
            <a:avLst/>
            <a:gdLst>
              <a:gd name="T0" fmla="*/ 2147483647 w 1077"/>
              <a:gd name="T1" fmla="*/ 2147483647 h 1781"/>
              <a:gd name="T2" fmla="*/ 2147483647 w 1077"/>
              <a:gd name="T3" fmla="*/ 2147483647 h 1781"/>
              <a:gd name="T4" fmla="*/ 2147483647 w 1077"/>
              <a:gd name="T5" fmla="*/ 2147483647 h 1781"/>
              <a:gd name="T6" fmla="*/ 2147483647 w 1077"/>
              <a:gd name="T7" fmla="*/ 2147483647 h 1781"/>
              <a:gd name="T8" fmla="*/ 2147483647 w 1077"/>
              <a:gd name="T9" fmla="*/ 2147483647 h 1781"/>
              <a:gd name="T10" fmla="*/ 2147483647 w 1077"/>
              <a:gd name="T11" fmla="*/ 2147483647 h 1781"/>
              <a:gd name="T12" fmla="*/ 2147483647 w 1077"/>
              <a:gd name="T13" fmla="*/ 2147483647 h 1781"/>
              <a:gd name="T14" fmla="*/ 2147483647 w 1077"/>
              <a:gd name="T15" fmla="*/ 2147483647 h 1781"/>
              <a:gd name="T16" fmla="*/ 2147483647 w 1077"/>
              <a:gd name="T17" fmla="*/ 2147483647 h 1781"/>
              <a:gd name="T18" fmla="*/ 2147483647 w 1077"/>
              <a:gd name="T19" fmla="*/ 2147483647 h 1781"/>
              <a:gd name="T20" fmla="*/ 2147483647 w 1077"/>
              <a:gd name="T21" fmla="*/ 2147483647 h 1781"/>
              <a:gd name="T22" fmla="*/ 2147483647 w 1077"/>
              <a:gd name="T23" fmla="*/ 2147483647 h 1781"/>
              <a:gd name="T24" fmla="*/ 2147483647 w 1077"/>
              <a:gd name="T25" fmla="*/ 2147483647 h 1781"/>
              <a:gd name="T26" fmla="*/ 2147483647 w 1077"/>
              <a:gd name="T27" fmla="*/ 2147483647 h 1781"/>
              <a:gd name="T28" fmla="*/ 2147483647 w 1077"/>
              <a:gd name="T29" fmla="*/ 2147483647 h 1781"/>
              <a:gd name="T30" fmla="*/ 2147483647 w 1077"/>
              <a:gd name="T31" fmla="*/ 2147483647 h 1781"/>
              <a:gd name="T32" fmla="*/ 2147483647 w 1077"/>
              <a:gd name="T33" fmla="*/ 2147483647 h 1781"/>
              <a:gd name="T34" fmla="*/ 2147483647 w 1077"/>
              <a:gd name="T35" fmla="*/ 2147483647 h 1781"/>
              <a:gd name="T36" fmla="*/ 2147483647 w 1077"/>
              <a:gd name="T37" fmla="*/ 2147483647 h 1781"/>
              <a:gd name="T38" fmla="*/ 2147483647 w 1077"/>
              <a:gd name="T39" fmla="*/ 2147483647 h 1781"/>
              <a:gd name="T40" fmla="*/ 2147483647 w 1077"/>
              <a:gd name="T41" fmla="*/ 2147483647 h 1781"/>
              <a:gd name="T42" fmla="*/ 2147483647 w 1077"/>
              <a:gd name="T43" fmla="*/ 2147483647 h 1781"/>
              <a:gd name="T44" fmla="*/ 2147483647 w 1077"/>
              <a:gd name="T45" fmla="*/ 2147483647 h 1781"/>
              <a:gd name="T46" fmla="*/ 2147483647 w 1077"/>
              <a:gd name="T47" fmla="*/ 2147483647 h 1781"/>
              <a:gd name="T48" fmla="*/ 2147483647 w 1077"/>
              <a:gd name="T49" fmla="*/ 2147483647 h 1781"/>
              <a:gd name="T50" fmla="*/ 2147483647 w 1077"/>
              <a:gd name="T51" fmla="*/ 2147483647 h 1781"/>
              <a:gd name="T52" fmla="*/ 2147483647 w 1077"/>
              <a:gd name="T53" fmla="*/ 2147483647 h 1781"/>
              <a:gd name="T54" fmla="*/ 2147483647 w 1077"/>
              <a:gd name="T55" fmla="*/ 2147483647 h 1781"/>
              <a:gd name="T56" fmla="*/ 2147483647 w 1077"/>
              <a:gd name="T57" fmla="*/ 2147483647 h 1781"/>
              <a:gd name="T58" fmla="*/ 2147483647 w 1077"/>
              <a:gd name="T59" fmla="*/ 2147483647 h 1781"/>
              <a:gd name="T60" fmla="*/ 2147483647 w 1077"/>
              <a:gd name="T61" fmla="*/ 2147483647 h 1781"/>
              <a:gd name="T62" fmla="*/ 2147483647 w 1077"/>
              <a:gd name="T63" fmla="*/ 2147483647 h 1781"/>
              <a:gd name="T64" fmla="*/ 2147483647 w 1077"/>
              <a:gd name="T65" fmla="*/ 2147483647 h 1781"/>
              <a:gd name="T66" fmla="*/ 2147483647 w 1077"/>
              <a:gd name="T67" fmla="*/ 2147483647 h 1781"/>
              <a:gd name="T68" fmla="*/ 2147483647 w 1077"/>
              <a:gd name="T69" fmla="*/ 2147483647 h 1781"/>
              <a:gd name="T70" fmla="*/ 2147483647 w 1077"/>
              <a:gd name="T71" fmla="*/ 2147483647 h 1781"/>
              <a:gd name="T72" fmla="*/ 2147483647 w 1077"/>
              <a:gd name="T73" fmla="*/ 2147483647 h 1781"/>
              <a:gd name="T74" fmla="*/ 2147483647 w 1077"/>
              <a:gd name="T75" fmla="*/ 2147483647 h 1781"/>
              <a:gd name="T76" fmla="*/ 2147483647 w 1077"/>
              <a:gd name="T77" fmla="*/ 2147483647 h 1781"/>
              <a:gd name="T78" fmla="*/ 2147483647 w 1077"/>
              <a:gd name="T79" fmla="*/ 2147483647 h 1781"/>
              <a:gd name="T80" fmla="*/ 2147483647 w 1077"/>
              <a:gd name="T81" fmla="*/ 2147483647 h 1781"/>
              <a:gd name="T82" fmla="*/ 2147483647 w 1077"/>
              <a:gd name="T83" fmla="*/ 2147483647 h 1781"/>
              <a:gd name="T84" fmla="*/ 2147483647 w 1077"/>
              <a:gd name="T85" fmla="*/ 2147483647 h 1781"/>
              <a:gd name="T86" fmla="*/ 2147483647 w 1077"/>
              <a:gd name="T87" fmla="*/ 2147483647 h 1781"/>
              <a:gd name="T88" fmla="*/ 2147483647 w 1077"/>
              <a:gd name="T89" fmla="*/ 2147483647 h 1781"/>
              <a:gd name="T90" fmla="*/ 2147483647 w 1077"/>
              <a:gd name="T91" fmla="*/ 2147483647 h 1781"/>
              <a:gd name="T92" fmla="*/ 2147483647 w 1077"/>
              <a:gd name="T93" fmla="*/ 2147483647 h 1781"/>
              <a:gd name="T94" fmla="*/ 2147483647 w 1077"/>
              <a:gd name="T95" fmla="*/ 2147483647 h 1781"/>
              <a:gd name="T96" fmla="*/ 2147483647 w 1077"/>
              <a:gd name="T97" fmla="*/ 2147483647 h 1781"/>
              <a:gd name="T98" fmla="*/ 2147483647 w 1077"/>
              <a:gd name="T99" fmla="*/ 2147483647 h 1781"/>
              <a:gd name="T100" fmla="*/ 2147483647 w 1077"/>
              <a:gd name="T101" fmla="*/ 2147483647 h 1781"/>
              <a:gd name="T102" fmla="*/ 2147483647 w 1077"/>
              <a:gd name="T103" fmla="*/ 2147483647 h 1781"/>
              <a:gd name="T104" fmla="*/ 2147483647 w 1077"/>
              <a:gd name="T105" fmla="*/ 2147483647 h 1781"/>
              <a:gd name="T106" fmla="*/ 2147483647 w 1077"/>
              <a:gd name="T107" fmla="*/ 2147483647 h 1781"/>
              <a:gd name="T108" fmla="*/ 2147483647 w 1077"/>
              <a:gd name="T109" fmla="*/ 2147483647 h 1781"/>
              <a:gd name="T110" fmla="*/ 2147483647 w 1077"/>
              <a:gd name="T111" fmla="*/ 2147483647 h 1781"/>
              <a:gd name="T112" fmla="*/ 2147483647 w 1077"/>
              <a:gd name="T113" fmla="*/ 2147483647 h 1781"/>
              <a:gd name="T114" fmla="*/ 2147483647 w 1077"/>
              <a:gd name="T115" fmla="*/ 2147483647 h 178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77"/>
              <a:gd name="T175" fmla="*/ 0 h 1781"/>
              <a:gd name="T176" fmla="*/ 1077 w 1077"/>
              <a:gd name="T177" fmla="*/ 1781 h 178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77" h="1781">
                <a:moveTo>
                  <a:pt x="1033" y="280"/>
                </a:moveTo>
                <a:cubicBezTo>
                  <a:pt x="1018" y="287"/>
                  <a:pt x="970" y="303"/>
                  <a:pt x="966" y="315"/>
                </a:cubicBezTo>
                <a:cubicBezTo>
                  <a:pt x="962" y="326"/>
                  <a:pt x="967" y="350"/>
                  <a:pt x="951" y="359"/>
                </a:cubicBezTo>
                <a:cubicBezTo>
                  <a:pt x="936" y="368"/>
                  <a:pt x="803" y="466"/>
                  <a:pt x="793" y="486"/>
                </a:cubicBezTo>
                <a:cubicBezTo>
                  <a:pt x="793" y="486"/>
                  <a:pt x="745" y="390"/>
                  <a:pt x="717" y="375"/>
                </a:cubicBezTo>
                <a:cubicBezTo>
                  <a:pt x="717" y="375"/>
                  <a:pt x="708" y="301"/>
                  <a:pt x="650" y="297"/>
                </a:cubicBezTo>
                <a:cubicBezTo>
                  <a:pt x="629" y="296"/>
                  <a:pt x="617" y="294"/>
                  <a:pt x="609" y="291"/>
                </a:cubicBezTo>
                <a:cubicBezTo>
                  <a:pt x="625" y="266"/>
                  <a:pt x="625" y="266"/>
                  <a:pt x="625" y="266"/>
                </a:cubicBezTo>
                <a:cubicBezTo>
                  <a:pt x="609" y="266"/>
                  <a:pt x="609" y="266"/>
                  <a:pt x="609" y="266"/>
                </a:cubicBezTo>
                <a:cubicBezTo>
                  <a:pt x="617" y="253"/>
                  <a:pt x="628" y="236"/>
                  <a:pt x="632" y="236"/>
                </a:cubicBezTo>
                <a:cubicBezTo>
                  <a:pt x="637" y="235"/>
                  <a:pt x="674" y="230"/>
                  <a:pt x="679" y="228"/>
                </a:cubicBezTo>
                <a:cubicBezTo>
                  <a:pt x="683" y="225"/>
                  <a:pt x="687" y="201"/>
                  <a:pt x="682" y="187"/>
                </a:cubicBezTo>
                <a:cubicBezTo>
                  <a:pt x="677" y="173"/>
                  <a:pt x="687" y="159"/>
                  <a:pt x="687" y="159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84" y="128"/>
                  <a:pt x="676" y="117"/>
                </a:cubicBezTo>
                <a:cubicBezTo>
                  <a:pt x="667" y="106"/>
                  <a:pt x="669" y="92"/>
                  <a:pt x="665" y="82"/>
                </a:cubicBezTo>
                <a:cubicBezTo>
                  <a:pt x="661" y="72"/>
                  <a:pt x="672" y="65"/>
                  <a:pt x="672" y="65"/>
                </a:cubicBezTo>
                <a:cubicBezTo>
                  <a:pt x="672" y="65"/>
                  <a:pt x="668" y="55"/>
                  <a:pt x="661" y="50"/>
                </a:cubicBezTo>
                <a:cubicBezTo>
                  <a:pt x="653" y="46"/>
                  <a:pt x="666" y="44"/>
                  <a:pt x="649" y="36"/>
                </a:cubicBezTo>
                <a:cubicBezTo>
                  <a:pt x="632" y="28"/>
                  <a:pt x="641" y="32"/>
                  <a:pt x="627" y="24"/>
                </a:cubicBezTo>
                <a:cubicBezTo>
                  <a:pt x="612" y="16"/>
                  <a:pt x="634" y="21"/>
                  <a:pt x="612" y="16"/>
                </a:cubicBezTo>
                <a:cubicBezTo>
                  <a:pt x="591" y="11"/>
                  <a:pt x="579" y="3"/>
                  <a:pt x="576" y="3"/>
                </a:cubicBezTo>
                <a:cubicBezTo>
                  <a:pt x="573" y="3"/>
                  <a:pt x="582" y="6"/>
                  <a:pt x="573" y="3"/>
                </a:cubicBezTo>
                <a:cubicBezTo>
                  <a:pt x="563" y="0"/>
                  <a:pt x="498" y="33"/>
                  <a:pt x="492" y="48"/>
                </a:cubicBezTo>
                <a:cubicBezTo>
                  <a:pt x="485" y="64"/>
                  <a:pt x="475" y="83"/>
                  <a:pt x="475" y="83"/>
                </a:cubicBezTo>
                <a:cubicBezTo>
                  <a:pt x="475" y="83"/>
                  <a:pt x="469" y="104"/>
                  <a:pt x="471" y="119"/>
                </a:cubicBezTo>
                <a:cubicBezTo>
                  <a:pt x="474" y="134"/>
                  <a:pt x="484" y="147"/>
                  <a:pt x="488" y="152"/>
                </a:cubicBezTo>
                <a:cubicBezTo>
                  <a:pt x="491" y="156"/>
                  <a:pt x="508" y="184"/>
                  <a:pt x="513" y="199"/>
                </a:cubicBezTo>
                <a:cubicBezTo>
                  <a:pt x="517" y="212"/>
                  <a:pt x="521" y="228"/>
                  <a:pt x="506" y="235"/>
                </a:cubicBezTo>
                <a:cubicBezTo>
                  <a:pt x="495" y="223"/>
                  <a:pt x="495" y="223"/>
                  <a:pt x="495" y="223"/>
                </a:cubicBezTo>
                <a:cubicBezTo>
                  <a:pt x="476" y="237"/>
                  <a:pt x="476" y="237"/>
                  <a:pt x="476" y="237"/>
                </a:cubicBezTo>
                <a:cubicBezTo>
                  <a:pt x="454" y="233"/>
                  <a:pt x="427" y="222"/>
                  <a:pt x="386" y="230"/>
                </a:cubicBezTo>
                <a:cubicBezTo>
                  <a:pt x="333" y="241"/>
                  <a:pt x="313" y="257"/>
                  <a:pt x="281" y="265"/>
                </a:cubicBezTo>
                <a:cubicBezTo>
                  <a:pt x="249" y="272"/>
                  <a:pt x="128" y="293"/>
                  <a:pt x="106" y="313"/>
                </a:cubicBezTo>
                <a:cubicBezTo>
                  <a:pt x="84" y="332"/>
                  <a:pt x="76" y="418"/>
                  <a:pt x="82" y="553"/>
                </a:cubicBezTo>
                <a:cubicBezTo>
                  <a:pt x="82" y="553"/>
                  <a:pt x="62" y="616"/>
                  <a:pt x="60" y="630"/>
                </a:cubicBezTo>
                <a:cubicBezTo>
                  <a:pt x="59" y="644"/>
                  <a:pt x="67" y="703"/>
                  <a:pt x="139" y="690"/>
                </a:cubicBezTo>
                <a:cubicBezTo>
                  <a:pt x="203" y="679"/>
                  <a:pt x="151" y="622"/>
                  <a:pt x="138" y="599"/>
                </a:cubicBezTo>
                <a:cubicBezTo>
                  <a:pt x="146" y="594"/>
                  <a:pt x="154" y="590"/>
                  <a:pt x="154" y="590"/>
                </a:cubicBezTo>
                <a:cubicBezTo>
                  <a:pt x="154" y="590"/>
                  <a:pt x="168" y="554"/>
                  <a:pt x="169" y="527"/>
                </a:cubicBezTo>
                <a:cubicBezTo>
                  <a:pt x="169" y="510"/>
                  <a:pt x="174" y="454"/>
                  <a:pt x="176" y="409"/>
                </a:cubicBezTo>
                <a:cubicBezTo>
                  <a:pt x="176" y="408"/>
                  <a:pt x="176" y="407"/>
                  <a:pt x="176" y="406"/>
                </a:cubicBezTo>
                <a:cubicBezTo>
                  <a:pt x="178" y="394"/>
                  <a:pt x="179" y="384"/>
                  <a:pt x="180" y="378"/>
                </a:cubicBezTo>
                <a:cubicBezTo>
                  <a:pt x="190" y="376"/>
                  <a:pt x="204" y="375"/>
                  <a:pt x="220" y="373"/>
                </a:cubicBezTo>
                <a:cubicBezTo>
                  <a:pt x="224" y="373"/>
                  <a:pt x="229" y="373"/>
                  <a:pt x="234" y="372"/>
                </a:cubicBezTo>
                <a:cubicBezTo>
                  <a:pt x="265" y="370"/>
                  <a:pt x="294" y="364"/>
                  <a:pt x="308" y="360"/>
                </a:cubicBezTo>
                <a:cubicBezTo>
                  <a:pt x="308" y="360"/>
                  <a:pt x="308" y="360"/>
                  <a:pt x="308" y="360"/>
                </a:cubicBezTo>
                <a:cubicBezTo>
                  <a:pt x="311" y="360"/>
                  <a:pt x="314" y="359"/>
                  <a:pt x="317" y="358"/>
                </a:cubicBezTo>
                <a:cubicBezTo>
                  <a:pt x="317" y="360"/>
                  <a:pt x="319" y="371"/>
                  <a:pt x="322" y="385"/>
                </a:cubicBezTo>
                <a:cubicBezTo>
                  <a:pt x="310" y="466"/>
                  <a:pt x="270" y="740"/>
                  <a:pt x="256" y="760"/>
                </a:cubicBezTo>
                <a:cubicBezTo>
                  <a:pt x="240" y="784"/>
                  <a:pt x="232" y="799"/>
                  <a:pt x="232" y="799"/>
                </a:cubicBezTo>
                <a:cubicBezTo>
                  <a:pt x="232" y="799"/>
                  <a:pt x="242" y="797"/>
                  <a:pt x="254" y="794"/>
                </a:cubicBezTo>
                <a:cubicBezTo>
                  <a:pt x="250" y="811"/>
                  <a:pt x="249" y="832"/>
                  <a:pt x="252" y="861"/>
                </a:cubicBezTo>
                <a:cubicBezTo>
                  <a:pt x="252" y="861"/>
                  <a:pt x="254" y="876"/>
                  <a:pt x="261" y="896"/>
                </a:cubicBezTo>
                <a:cubicBezTo>
                  <a:pt x="247" y="979"/>
                  <a:pt x="227" y="1177"/>
                  <a:pt x="200" y="1256"/>
                </a:cubicBezTo>
                <a:cubicBezTo>
                  <a:pt x="174" y="1282"/>
                  <a:pt x="141" y="1326"/>
                  <a:pt x="123" y="1406"/>
                </a:cubicBezTo>
                <a:cubicBezTo>
                  <a:pt x="123" y="1406"/>
                  <a:pt x="123" y="1406"/>
                  <a:pt x="123" y="1406"/>
                </a:cubicBezTo>
                <a:cubicBezTo>
                  <a:pt x="86" y="1483"/>
                  <a:pt x="47" y="1577"/>
                  <a:pt x="47" y="1578"/>
                </a:cubicBezTo>
                <a:cubicBezTo>
                  <a:pt x="25" y="1596"/>
                  <a:pt x="10" y="1604"/>
                  <a:pt x="5" y="1627"/>
                </a:cubicBezTo>
                <a:cubicBezTo>
                  <a:pt x="4" y="1630"/>
                  <a:pt x="4" y="1631"/>
                  <a:pt x="4" y="1633"/>
                </a:cubicBezTo>
                <a:cubicBezTo>
                  <a:pt x="0" y="1665"/>
                  <a:pt x="0" y="1665"/>
                  <a:pt x="0" y="1665"/>
                </a:cubicBezTo>
                <a:cubicBezTo>
                  <a:pt x="0" y="1665"/>
                  <a:pt x="44" y="1698"/>
                  <a:pt x="56" y="1688"/>
                </a:cubicBezTo>
                <a:cubicBezTo>
                  <a:pt x="64" y="1682"/>
                  <a:pt x="74" y="1683"/>
                  <a:pt x="85" y="1692"/>
                </a:cubicBezTo>
                <a:cubicBezTo>
                  <a:pt x="91" y="1698"/>
                  <a:pt x="97" y="1705"/>
                  <a:pt x="104" y="1714"/>
                </a:cubicBezTo>
                <a:cubicBezTo>
                  <a:pt x="105" y="1715"/>
                  <a:pt x="105" y="1716"/>
                  <a:pt x="106" y="1717"/>
                </a:cubicBezTo>
                <a:cubicBezTo>
                  <a:pt x="111" y="1724"/>
                  <a:pt x="116" y="1731"/>
                  <a:pt x="122" y="1741"/>
                </a:cubicBezTo>
                <a:cubicBezTo>
                  <a:pt x="122" y="1741"/>
                  <a:pt x="153" y="1781"/>
                  <a:pt x="193" y="1765"/>
                </a:cubicBezTo>
                <a:cubicBezTo>
                  <a:pt x="193" y="1765"/>
                  <a:pt x="208" y="1732"/>
                  <a:pt x="174" y="1703"/>
                </a:cubicBezTo>
                <a:cubicBezTo>
                  <a:pt x="147" y="1680"/>
                  <a:pt x="145" y="1650"/>
                  <a:pt x="148" y="1630"/>
                </a:cubicBezTo>
                <a:cubicBezTo>
                  <a:pt x="161" y="1636"/>
                  <a:pt x="161" y="1636"/>
                  <a:pt x="161" y="1636"/>
                </a:cubicBezTo>
                <a:cubicBezTo>
                  <a:pt x="161" y="1636"/>
                  <a:pt x="161" y="1636"/>
                  <a:pt x="170" y="1587"/>
                </a:cubicBezTo>
                <a:cubicBezTo>
                  <a:pt x="179" y="1539"/>
                  <a:pt x="301" y="1314"/>
                  <a:pt x="323" y="1294"/>
                </a:cubicBezTo>
                <a:cubicBezTo>
                  <a:pt x="336" y="1282"/>
                  <a:pt x="352" y="1230"/>
                  <a:pt x="365" y="1185"/>
                </a:cubicBezTo>
                <a:cubicBezTo>
                  <a:pt x="372" y="1176"/>
                  <a:pt x="379" y="1165"/>
                  <a:pt x="385" y="1152"/>
                </a:cubicBezTo>
                <a:cubicBezTo>
                  <a:pt x="404" y="1111"/>
                  <a:pt x="437" y="960"/>
                  <a:pt x="437" y="960"/>
                </a:cubicBezTo>
                <a:cubicBezTo>
                  <a:pt x="437" y="960"/>
                  <a:pt x="470" y="949"/>
                  <a:pt x="481" y="943"/>
                </a:cubicBezTo>
                <a:cubicBezTo>
                  <a:pt x="492" y="938"/>
                  <a:pt x="508" y="937"/>
                  <a:pt x="573" y="923"/>
                </a:cubicBezTo>
                <a:cubicBezTo>
                  <a:pt x="637" y="908"/>
                  <a:pt x="699" y="879"/>
                  <a:pt x="699" y="879"/>
                </a:cubicBezTo>
                <a:cubicBezTo>
                  <a:pt x="699" y="879"/>
                  <a:pt x="679" y="928"/>
                  <a:pt x="681" y="965"/>
                </a:cubicBezTo>
                <a:cubicBezTo>
                  <a:pt x="681" y="969"/>
                  <a:pt x="682" y="972"/>
                  <a:pt x="682" y="976"/>
                </a:cubicBezTo>
                <a:cubicBezTo>
                  <a:pt x="673" y="1023"/>
                  <a:pt x="663" y="1072"/>
                  <a:pt x="657" y="1085"/>
                </a:cubicBezTo>
                <a:cubicBezTo>
                  <a:pt x="645" y="1110"/>
                  <a:pt x="632" y="1141"/>
                  <a:pt x="632" y="1141"/>
                </a:cubicBezTo>
                <a:cubicBezTo>
                  <a:pt x="632" y="1141"/>
                  <a:pt x="639" y="1142"/>
                  <a:pt x="649" y="1143"/>
                </a:cubicBezTo>
                <a:cubicBezTo>
                  <a:pt x="633" y="1177"/>
                  <a:pt x="615" y="1211"/>
                  <a:pt x="618" y="1225"/>
                </a:cubicBezTo>
                <a:cubicBezTo>
                  <a:pt x="614" y="1247"/>
                  <a:pt x="614" y="1247"/>
                  <a:pt x="614" y="1247"/>
                </a:cubicBezTo>
                <a:cubicBezTo>
                  <a:pt x="670" y="1269"/>
                  <a:pt x="670" y="1269"/>
                  <a:pt x="670" y="1269"/>
                </a:cubicBezTo>
                <a:cubicBezTo>
                  <a:pt x="670" y="1269"/>
                  <a:pt x="694" y="1263"/>
                  <a:pt x="728" y="1274"/>
                </a:cubicBezTo>
                <a:cubicBezTo>
                  <a:pt x="728" y="1274"/>
                  <a:pt x="728" y="1274"/>
                  <a:pt x="728" y="1274"/>
                </a:cubicBezTo>
                <a:cubicBezTo>
                  <a:pt x="752" y="1285"/>
                  <a:pt x="777" y="1293"/>
                  <a:pt x="795" y="1285"/>
                </a:cubicBezTo>
                <a:cubicBezTo>
                  <a:pt x="825" y="1273"/>
                  <a:pt x="867" y="1244"/>
                  <a:pt x="867" y="1226"/>
                </a:cubicBezTo>
                <a:cubicBezTo>
                  <a:pt x="867" y="1208"/>
                  <a:pt x="855" y="1215"/>
                  <a:pt x="830" y="1219"/>
                </a:cubicBezTo>
                <a:cubicBezTo>
                  <a:pt x="806" y="1223"/>
                  <a:pt x="766" y="1195"/>
                  <a:pt x="753" y="1179"/>
                </a:cubicBezTo>
                <a:cubicBezTo>
                  <a:pt x="750" y="1176"/>
                  <a:pt x="748" y="1171"/>
                  <a:pt x="746" y="1165"/>
                </a:cubicBezTo>
                <a:cubicBezTo>
                  <a:pt x="753" y="1179"/>
                  <a:pt x="766" y="1180"/>
                  <a:pt x="766" y="1180"/>
                </a:cubicBezTo>
                <a:cubicBezTo>
                  <a:pt x="766" y="1180"/>
                  <a:pt x="817" y="952"/>
                  <a:pt x="840" y="864"/>
                </a:cubicBezTo>
                <a:cubicBezTo>
                  <a:pt x="840" y="864"/>
                  <a:pt x="840" y="864"/>
                  <a:pt x="840" y="864"/>
                </a:cubicBezTo>
                <a:cubicBezTo>
                  <a:pt x="856" y="847"/>
                  <a:pt x="886" y="780"/>
                  <a:pt x="831" y="762"/>
                </a:cubicBezTo>
                <a:cubicBezTo>
                  <a:pt x="777" y="744"/>
                  <a:pt x="577" y="746"/>
                  <a:pt x="521" y="760"/>
                </a:cubicBezTo>
                <a:cubicBezTo>
                  <a:pt x="514" y="762"/>
                  <a:pt x="510" y="761"/>
                  <a:pt x="507" y="757"/>
                </a:cubicBezTo>
                <a:cubicBezTo>
                  <a:pt x="508" y="757"/>
                  <a:pt x="508" y="757"/>
                  <a:pt x="508" y="757"/>
                </a:cubicBezTo>
                <a:cubicBezTo>
                  <a:pt x="508" y="758"/>
                  <a:pt x="508" y="758"/>
                  <a:pt x="508" y="758"/>
                </a:cubicBezTo>
                <a:cubicBezTo>
                  <a:pt x="536" y="738"/>
                  <a:pt x="536" y="738"/>
                  <a:pt x="536" y="738"/>
                </a:cubicBezTo>
                <a:cubicBezTo>
                  <a:pt x="536" y="738"/>
                  <a:pt x="543" y="691"/>
                  <a:pt x="560" y="658"/>
                </a:cubicBezTo>
                <a:cubicBezTo>
                  <a:pt x="576" y="625"/>
                  <a:pt x="599" y="520"/>
                  <a:pt x="607" y="511"/>
                </a:cubicBezTo>
                <a:cubicBezTo>
                  <a:pt x="607" y="511"/>
                  <a:pt x="607" y="511"/>
                  <a:pt x="607" y="511"/>
                </a:cubicBezTo>
                <a:cubicBezTo>
                  <a:pt x="611" y="506"/>
                  <a:pt x="615" y="500"/>
                  <a:pt x="620" y="491"/>
                </a:cubicBezTo>
                <a:cubicBezTo>
                  <a:pt x="634" y="465"/>
                  <a:pt x="643" y="449"/>
                  <a:pt x="643" y="449"/>
                </a:cubicBezTo>
                <a:cubicBezTo>
                  <a:pt x="643" y="449"/>
                  <a:pt x="695" y="520"/>
                  <a:pt x="715" y="529"/>
                </a:cubicBezTo>
                <a:cubicBezTo>
                  <a:pt x="734" y="537"/>
                  <a:pt x="767" y="599"/>
                  <a:pt x="784" y="596"/>
                </a:cubicBezTo>
                <a:cubicBezTo>
                  <a:pt x="795" y="594"/>
                  <a:pt x="812" y="585"/>
                  <a:pt x="836" y="566"/>
                </a:cubicBezTo>
                <a:cubicBezTo>
                  <a:pt x="836" y="566"/>
                  <a:pt x="836" y="566"/>
                  <a:pt x="836" y="566"/>
                </a:cubicBezTo>
                <a:cubicBezTo>
                  <a:pt x="872" y="554"/>
                  <a:pt x="1000" y="429"/>
                  <a:pt x="1013" y="425"/>
                </a:cubicBezTo>
                <a:cubicBezTo>
                  <a:pt x="1019" y="423"/>
                  <a:pt x="1010" y="412"/>
                  <a:pt x="999" y="402"/>
                </a:cubicBezTo>
                <a:cubicBezTo>
                  <a:pt x="1000" y="401"/>
                  <a:pt x="1000" y="401"/>
                  <a:pt x="1001" y="401"/>
                </a:cubicBezTo>
                <a:cubicBezTo>
                  <a:pt x="1016" y="396"/>
                  <a:pt x="1030" y="394"/>
                  <a:pt x="1042" y="374"/>
                </a:cubicBezTo>
                <a:cubicBezTo>
                  <a:pt x="1054" y="355"/>
                  <a:pt x="1077" y="306"/>
                  <a:pt x="1072" y="296"/>
                </a:cubicBezTo>
                <a:cubicBezTo>
                  <a:pt x="1067" y="287"/>
                  <a:pt x="1047" y="274"/>
                  <a:pt x="1033" y="280"/>
                </a:cubicBez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1200">
                <a:sym typeface="Arial" panose="020B0604020202020204" pitchFamily="34" charset="0"/>
              </a:rPr>
              <a:t> </a:t>
            </a:r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06933" y="405328"/>
            <a:ext cx="874651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erlin Sans FB" panose="020E0602020502020306" pitchFamily="34" charset="0"/>
              </a:rPr>
              <a:t>As Shakespeare put it, “</a:t>
            </a:r>
            <a:r>
              <a:rPr lang="en-US" altLang="zh-CN" sz="28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Life is a stage</a:t>
            </a:r>
            <a:r>
              <a:rPr lang="en-US" altLang="zh-CN" sz="2800" dirty="0">
                <a:latin typeface="Berlin Sans FB" panose="020E0602020502020306" pitchFamily="34" charset="0"/>
              </a:rPr>
              <a:t>”. </a:t>
            </a:r>
            <a:endParaRPr lang="en-US" altLang="zh-CN" sz="2800" dirty="0" smtClean="0">
              <a:latin typeface="Berlin Sans FB" panose="020E0602020502020306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800" dirty="0" smtClean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Berlin Sans FB" panose="020E0602020502020306" pitchFamily="34" charset="0"/>
              </a:rPr>
              <a:t>Everyone </a:t>
            </a:r>
            <a:r>
              <a:rPr lang="en-US" altLang="zh-CN" sz="2800" dirty="0">
                <a:latin typeface="Berlin Sans FB" panose="020E0602020502020306" pitchFamily="34" charset="0"/>
              </a:rPr>
              <a:t>is a </a:t>
            </a:r>
            <a:r>
              <a:rPr lang="en-US" altLang="zh-CN" sz="28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playwright</a:t>
            </a:r>
            <a:r>
              <a:rPr lang="en-US" altLang="zh-CN" sz="2800" dirty="0">
                <a:latin typeface="Berlin Sans FB" panose="020E0602020502020306" pitchFamily="34" charset="0"/>
              </a:rPr>
              <a:t> to create the </a:t>
            </a:r>
            <a:r>
              <a:rPr lang="en-US" altLang="zh-CN" sz="28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play</a:t>
            </a:r>
            <a:r>
              <a:rPr lang="en-US" altLang="zh-CN" sz="2800" dirty="0">
                <a:latin typeface="Berlin Sans FB" panose="020E0602020502020306" pitchFamily="34" charset="0"/>
              </a:rPr>
              <a:t> of </a:t>
            </a:r>
            <a:r>
              <a:rPr lang="en-US" altLang="zh-CN" sz="2800" dirty="0" smtClean="0">
                <a:latin typeface="Berlin Sans FB" panose="020E0602020502020306" pitchFamily="34" charset="0"/>
              </a:rPr>
              <a:t>his </a:t>
            </a:r>
            <a:r>
              <a:rPr lang="en-US" altLang="zh-CN" sz="2800" dirty="0">
                <a:latin typeface="Berlin Sans FB" panose="020E0602020502020306" pitchFamily="34" charset="0"/>
              </a:rPr>
              <a:t>own. </a:t>
            </a:r>
            <a:endParaRPr lang="en-US" altLang="zh-CN" sz="2800" dirty="0" smtClean="0">
              <a:latin typeface="Berlin Sans FB" panose="020E0602020502020306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800" dirty="0" smtClean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Berlin Sans FB" panose="020E0602020502020306" pitchFamily="34" charset="0"/>
              </a:rPr>
              <a:t>Everyone </a:t>
            </a:r>
            <a:r>
              <a:rPr lang="en-US" altLang="zh-CN" sz="2800" dirty="0">
                <a:latin typeface="Berlin Sans FB" panose="020E0602020502020306" pitchFamily="34" charset="0"/>
              </a:rPr>
              <a:t>is an </a:t>
            </a:r>
            <a:r>
              <a:rPr lang="en-US" altLang="zh-CN" sz="28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actor/ actress </a:t>
            </a:r>
            <a:r>
              <a:rPr lang="en-US" altLang="zh-CN" sz="2800" dirty="0">
                <a:latin typeface="Berlin Sans FB" panose="020E0602020502020306" pitchFamily="34" charset="0"/>
              </a:rPr>
              <a:t>to determine how to </a:t>
            </a:r>
            <a:r>
              <a:rPr lang="en-US" altLang="zh-CN" sz="28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perform</a:t>
            </a:r>
            <a:r>
              <a:rPr lang="en-US" altLang="zh-CN" sz="2800" dirty="0">
                <a:latin typeface="Berlin Sans FB" panose="020E0602020502020306" pitchFamily="34" charset="0"/>
              </a:rPr>
              <a:t> on the stage. </a:t>
            </a:r>
            <a:endParaRPr lang="en-US" altLang="zh-CN" sz="2800" dirty="0" smtClean="0">
              <a:latin typeface="Berlin Sans FB" panose="020E0602020502020306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800" dirty="0" smtClean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Berlin Sans FB" panose="020E0602020502020306" pitchFamily="34" charset="0"/>
              </a:rPr>
              <a:t>As </a:t>
            </a:r>
            <a:r>
              <a:rPr lang="en-US" altLang="zh-CN" sz="2800" dirty="0">
                <a:latin typeface="Berlin Sans FB" panose="020E0602020502020306" pitchFamily="34" charset="0"/>
              </a:rPr>
              <a:t>for us now, the </a:t>
            </a:r>
            <a:r>
              <a:rPr lang="en-US" altLang="zh-CN" sz="28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College Entrance Examination </a:t>
            </a:r>
            <a:r>
              <a:rPr lang="en-US" altLang="zh-CN" sz="2800" dirty="0">
                <a:latin typeface="Berlin Sans FB" panose="020E0602020502020306" pitchFamily="34" charset="0"/>
              </a:rPr>
              <a:t>is also a </a:t>
            </a:r>
            <a:r>
              <a:rPr lang="en-US" altLang="zh-CN" sz="28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stage</a:t>
            </a:r>
            <a:r>
              <a:rPr lang="en-US" altLang="zh-CN" sz="2800" dirty="0">
                <a:latin typeface="Berlin Sans FB" panose="020E0602020502020306" pitchFamily="34" charset="0"/>
              </a:rPr>
              <a:t>. </a:t>
            </a:r>
            <a:endParaRPr lang="en-US" altLang="zh-CN" sz="2800" dirty="0" smtClean="0">
              <a:latin typeface="Berlin Sans FB" panose="020E0602020502020306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800" dirty="0" smtClean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Berlin Sans FB" panose="020E0602020502020306" pitchFamily="34" charset="0"/>
              </a:rPr>
              <a:t>So </a:t>
            </a:r>
            <a:r>
              <a:rPr lang="en-US" altLang="zh-CN" sz="2800" dirty="0">
                <a:latin typeface="Berlin Sans FB" panose="020E0602020502020306" pitchFamily="34" charset="0"/>
              </a:rPr>
              <a:t>strive </a:t>
            </a:r>
            <a:r>
              <a:rPr lang="en-US" altLang="zh-CN" sz="2800" dirty="0" smtClean="0">
                <a:latin typeface="Berlin Sans FB" panose="020E0602020502020306" pitchFamily="34" charset="0"/>
              </a:rPr>
              <a:t>to </a:t>
            </a:r>
            <a:r>
              <a:rPr lang="en-US" altLang="zh-CN" sz="2800" dirty="0">
                <a:latin typeface="Berlin Sans FB" panose="020E0602020502020306" pitchFamily="34" charset="0"/>
              </a:rPr>
              <a:t>write </a:t>
            </a:r>
            <a:r>
              <a:rPr lang="en-US" altLang="zh-CN" sz="28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the best version of your play </a:t>
            </a:r>
            <a:r>
              <a:rPr lang="en-US" altLang="zh-CN" sz="2800" dirty="0">
                <a:latin typeface="Berlin Sans FB" panose="020E0602020502020306" pitchFamily="34" charset="0"/>
              </a:rPr>
              <a:t>and </a:t>
            </a:r>
            <a:r>
              <a:rPr lang="en-US" altLang="zh-CN" sz="28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perform with all your efforts</a:t>
            </a:r>
            <a:r>
              <a:rPr lang="en-US" altLang="zh-CN" sz="2800" dirty="0">
                <a:latin typeface="Berlin Sans FB" panose="020E0602020502020306" pitchFamily="34" charset="0"/>
              </a:rPr>
              <a:t>. </a:t>
            </a:r>
            <a:endParaRPr lang="en-US" altLang="zh-CN" sz="2800" dirty="0" smtClean="0">
              <a:latin typeface="Berlin Sans FB" panose="020E0602020502020306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800" dirty="0" smtClean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Berlin Sans FB" panose="020E0602020502020306" pitchFamily="34" charset="0"/>
              </a:rPr>
              <a:t>Meantime</a:t>
            </a:r>
            <a:r>
              <a:rPr lang="en-US" altLang="zh-CN" sz="2800" dirty="0">
                <a:latin typeface="Berlin Sans FB" panose="020E0602020502020306" pitchFamily="34" charset="0"/>
              </a:rPr>
              <a:t>, keep the </a:t>
            </a:r>
            <a:r>
              <a:rPr lang="en-US" altLang="zh-CN" sz="28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Pygmalion Effect</a:t>
            </a:r>
            <a:r>
              <a:rPr lang="en-US" altLang="zh-CN" sz="2800" dirty="0">
                <a:latin typeface="Berlin Sans FB" panose="020E0602020502020306" pitchFamily="34" charset="0"/>
              </a:rPr>
              <a:t> in mind. </a:t>
            </a:r>
            <a:endParaRPr lang="en-US" altLang="zh-CN" sz="2800" dirty="0" smtClean="0">
              <a:latin typeface="Berlin Sans FB" panose="020E0602020502020306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800" dirty="0" smtClean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Berlin Sans FB" panose="020E0602020502020306" pitchFamily="34" charset="0"/>
              </a:rPr>
              <a:t>Always </a:t>
            </a:r>
            <a:r>
              <a:rPr lang="en-US" altLang="zh-CN" sz="28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believe you can achieve success</a:t>
            </a:r>
            <a:r>
              <a:rPr lang="en-US" altLang="zh-CN" sz="2800" dirty="0">
                <a:latin typeface="Berlin Sans FB" panose="020E0602020502020306" pitchFamily="34" charset="0"/>
              </a:rPr>
              <a:t> and your </a:t>
            </a:r>
            <a:r>
              <a:rPr lang="en-US" altLang="zh-CN" sz="28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belief will be granted</a:t>
            </a:r>
            <a:r>
              <a:rPr lang="en-US" altLang="zh-CN" sz="2800" dirty="0">
                <a:latin typeface="Berlin Sans FB" panose="020E0602020502020306" pitchFamily="34" charset="0"/>
              </a:rPr>
              <a:t>. </a:t>
            </a:r>
            <a:endParaRPr lang="en-US" altLang="zh-CN" sz="2800" dirty="0" smtClean="0">
              <a:latin typeface="Berlin Sans FB" panose="020E0602020502020306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69853" y="201882"/>
            <a:ext cx="2514901" cy="867455"/>
            <a:chOff x="157978" y="273132"/>
            <a:chExt cx="2514901" cy="867455"/>
          </a:xfrm>
        </p:grpSpPr>
        <p:sp>
          <p:nvSpPr>
            <p:cNvPr id="24" name="TextBox 23"/>
            <p:cNvSpPr txBox="1"/>
            <p:nvPr/>
          </p:nvSpPr>
          <p:spPr>
            <a:xfrm>
              <a:off x="715292" y="399257"/>
              <a:ext cx="1957587" cy="646331"/>
            </a:xfrm>
            <a:prstGeom prst="rect">
              <a:avLst/>
            </a:prstGeom>
            <a:solidFill>
              <a:srgbClr val="006666"/>
            </a:solidFill>
            <a:ln w="28575">
              <a:solidFill>
                <a:srgbClr val="0E625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6666"/>
                  </a:solidFill>
                  <a:latin typeface="Impact" panose="020B0806030902050204" pitchFamily="34" charset="0"/>
                </a:rPr>
                <a:t>     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Ending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157978" y="273132"/>
              <a:ext cx="1032560" cy="867455"/>
              <a:chOff x="0" y="0"/>
              <a:chExt cx="6822015" cy="6383223"/>
            </a:xfrm>
          </p:grpSpPr>
          <p:pic>
            <p:nvPicPr>
              <p:cNvPr id="26" name="图片 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73" y="0"/>
                <a:ext cx="6818442" cy="638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图片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6822015" cy="638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24423">
            <a:off x="981299" y="704711"/>
            <a:ext cx="9864371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6"/>
          <p:cNvSpPr txBox="1">
            <a:spLocks noChangeArrowheads="1"/>
          </p:cNvSpPr>
          <p:nvPr/>
        </p:nvSpPr>
        <p:spPr bwMode="auto">
          <a:xfrm>
            <a:off x="2759075" y="2014538"/>
            <a:ext cx="674846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2000" dirty="0">
                <a:solidFill>
                  <a:schemeClr val="bg1"/>
                </a:solidFill>
                <a:latin typeface="Impact" panose="020B0806030902050204" pitchFamily="34" charset="0"/>
              </a:rPr>
              <a:t>THANKS</a:t>
            </a:r>
            <a:endParaRPr lang="zh-CN" altLang="en-US" sz="1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2"/>
    </mc:Choice>
    <mc:Fallback>
      <p:transition spd="slow" advTm="111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24423">
            <a:off x="276666" y="621643"/>
            <a:ext cx="10841370" cy="544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6"/>
          <p:cNvSpPr txBox="1">
            <a:spLocks noChangeArrowheads="1"/>
          </p:cNvSpPr>
          <p:nvPr/>
        </p:nvSpPr>
        <p:spPr bwMode="auto">
          <a:xfrm>
            <a:off x="2161330" y="1028038"/>
            <a:ext cx="6873796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8000" dirty="0" smtClean="0">
                <a:solidFill>
                  <a:schemeClr val="bg1"/>
                </a:solidFill>
                <a:latin typeface="Impact" panose="020B0806030902050204" pitchFamily="34" charset="0"/>
              </a:rPr>
              <a:t>How </a:t>
            </a:r>
            <a:r>
              <a:rPr lang="en-US" altLang="zh-CN" sz="8000" dirty="0" smtClean="0">
                <a:solidFill>
                  <a:schemeClr val="bg1"/>
                </a:solidFill>
                <a:latin typeface="Impact" panose="020B0806030902050204" pitchFamily="34" charset="0"/>
              </a:rPr>
              <a:t>to Appreciate </a:t>
            </a:r>
            <a:endParaRPr lang="en-US" altLang="zh-CN" sz="80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 eaLnBrk="1" hangingPunct="1"/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</a:rPr>
              <a:t>a</a:t>
            </a:r>
            <a:r>
              <a:rPr lang="en-US" altLang="zh-CN" sz="8000" dirty="0" smtClean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altLang="zh-CN" sz="8000" dirty="0" smtClean="0">
                <a:solidFill>
                  <a:schemeClr val="bg1"/>
                </a:solidFill>
                <a:latin typeface="Impact" panose="020B0806030902050204" pitchFamily="34" charset="0"/>
              </a:rPr>
              <a:t>Play</a:t>
            </a:r>
            <a:endParaRPr lang="en-US" altLang="zh-CN" sz="80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 eaLnBrk="1" hangingPunct="1"/>
            <a:r>
              <a:rPr lang="en-US" altLang="zh-CN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M8U4 Reading </a:t>
            </a:r>
            <a:endParaRPr lang="en-US" altLang="zh-CN" sz="6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 eaLnBrk="1" hangingPunct="1"/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52" name="文本框 24"/>
          <p:cNvSpPr txBox="1">
            <a:spLocks noChangeArrowheads="1"/>
          </p:cNvSpPr>
          <p:nvPr/>
        </p:nvSpPr>
        <p:spPr bwMode="auto">
          <a:xfrm>
            <a:off x="7833720" y="5737401"/>
            <a:ext cx="38990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solidFill>
                  <a:schemeClr val="tx2"/>
                </a:solidFill>
                <a:latin typeface="+mj-lt"/>
              </a:rPr>
              <a:t>浙江省桐乡市高级中学</a:t>
            </a:r>
            <a:endParaRPr lang="en-US" altLang="zh-CN" sz="2400" b="1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/>
            <a:r>
              <a:rPr lang="zh-CN" altLang="en-US" sz="2400" b="1" dirty="0">
                <a:solidFill>
                  <a:schemeClr val="tx2"/>
                </a:solidFill>
                <a:latin typeface="+mj-lt"/>
              </a:rPr>
              <a:t>沈萃萃</a:t>
            </a:r>
            <a:endParaRPr lang="zh-CN" altLang="en-US" sz="24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88">
        <p:fade/>
      </p:transition>
    </mc:Choice>
    <mc:Fallback>
      <p:transition spd="med" advTm="17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2510" y="347044"/>
            <a:ext cx="2244436" cy="646331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Free talk</a:t>
            </a:r>
            <a:endParaRPr lang="zh-CN" altLang="en-US" sz="36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881" y="1246914"/>
            <a:ext cx="1179887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00" dirty="0" smtClean="0">
                <a:solidFill>
                  <a:schemeClr val="tx2"/>
                </a:solidFill>
                <a:latin typeface="Calibri" panose="020F0502020204030204"/>
                <a:ea typeface="Cambria Math" panose="02040503050406030204" pitchFamily="18" charset="0"/>
              </a:rPr>
              <a:t>● </a:t>
            </a:r>
            <a:r>
              <a:rPr lang="en-US" altLang="zh-CN" sz="34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Which foreign movie do you like best? Why?</a:t>
            </a:r>
            <a:endParaRPr lang="en-US" altLang="zh-CN" sz="34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r>
              <a:rPr lang="en-US" altLang="zh-CN" sz="3400" dirty="0">
                <a:solidFill>
                  <a:schemeClr val="tx2"/>
                </a:solidFill>
                <a:latin typeface="Calibri" panose="020F0502020204030204"/>
                <a:ea typeface="Cambria Math" panose="02040503050406030204" pitchFamily="18" charset="0"/>
              </a:rPr>
              <a:t>● </a:t>
            </a:r>
            <a:r>
              <a:rPr lang="en-US" altLang="zh-CN" sz="34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Which line (</a:t>
            </a:r>
            <a:r>
              <a:rPr lang="zh-CN" altLang="en-US" sz="3400" dirty="0" smtClean="0">
                <a:solidFill>
                  <a:schemeClr val="tx2"/>
                </a:solidFill>
                <a:latin typeface="Cooper Black" panose="0208090404030B020404" pitchFamily="18" charset="0"/>
                <a:ea typeface="黑体" panose="02010609060101010101" pitchFamily="49" charset="-122"/>
              </a:rPr>
              <a:t>台词</a:t>
            </a:r>
            <a:r>
              <a:rPr lang="en-US" altLang="zh-CN" sz="34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) in the movie impresses you most?</a:t>
            </a:r>
            <a:endParaRPr lang="en-US" altLang="zh-CN" sz="34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8" y="2577304"/>
            <a:ext cx="3009131" cy="379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15848" y="2577304"/>
            <a:ext cx="7642508" cy="2677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● Facing 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teasing and scorn (</a:t>
            </a:r>
            <a:r>
              <a:rPr lang="zh-CN" altLang="en-US" sz="2800" dirty="0" smtClean="0">
                <a:solidFill>
                  <a:schemeClr val="tx2"/>
                </a:solidFill>
                <a:latin typeface="Berlin Sans FB" panose="020E0602020502020306" pitchFamily="34" charset="0"/>
                <a:cs typeface="Ebrima" panose="02000000000000000000" pitchFamily="2" charset="0"/>
              </a:rPr>
              <a:t>轻蔑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), Forrest Gump, with an IQ of 75, is always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kind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honest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 and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brave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, which finally helps him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achieve incredible success 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and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win respect from others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. This movie inspires us to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stay true to the original self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2800" dirty="0">
                <a:solidFill>
                  <a:schemeClr val="tx2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and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remain kind 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  <a:ea typeface="Ebrima" panose="02000000000000000000" pitchFamily="2" charset="0"/>
                <a:cs typeface="Ebrima" panose="02000000000000000000" pitchFamily="2" charset="0"/>
              </a:rPr>
              <a:t>whatever the difficulties. </a:t>
            </a:r>
            <a:endParaRPr lang="zh-CN" altLang="en-US" sz="2800" dirty="0">
              <a:solidFill>
                <a:schemeClr val="tx2"/>
              </a:solidFill>
              <a:latin typeface="Berlin Sans FB" panose="020E0602020502020306" pitchFamily="34" charset="0"/>
              <a:cs typeface="Ebrima" panose="02000000000000000000" pitchFamily="2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15849" y="5416020"/>
            <a:ext cx="7642508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● </a:t>
            </a:r>
            <a:r>
              <a:rPr lang="en-US" altLang="zh-CN" sz="2800" dirty="0">
                <a:solidFill>
                  <a:schemeClr val="tx2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Life is like a box of 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chocolates. You </a:t>
            </a:r>
            <a:endParaRPr lang="en-US" altLang="zh-CN" sz="2800" dirty="0" smtClean="0">
              <a:solidFill>
                <a:schemeClr val="tx2"/>
              </a:solidFill>
              <a:latin typeface="Berlin Sans FB" panose="020E0602020502020306" pitchFamily="34" charset="0"/>
              <a:ea typeface="Cambria Math" panose="02040503050406030204" pitchFamily="18" charset="0"/>
            </a:endParaRPr>
          </a:p>
          <a:p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never </a:t>
            </a:r>
            <a:r>
              <a:rPr lang="en-US" altLang="zh-CN" sz="2800" dirty="0">
                <a:solidFill>
                  <a:schemeClr val="tx2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know what 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you’re </a:t>
            </a:r>
            <a:r>
              <a:rPr lang="en-US" altLang="zh-CN" sz="2800" dirty="0" err="1" smtClean="0">
                <a:solidFill>
                  <a:schemeClr val="tx2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gonna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 get</a:t>
            </a:r>
            <a:r>
              <a:rPr lang="en-US" altLang="zh-CN" sz="2800" dirty="0">
                <a:solidFill>
                  <a:schemeClr val="tx2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.</a:t>
            </a:r>
            <a:endParaRPr lang="zh-CN" altLang="en-US" sz="2800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0" name="Picture 2" descr="http://file06.16sucai.com/2016/0810/b8f77b0d461d73cc15cfae0c4c43cd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86" y="5385585"/>
            <a:ext cx="2122471" cy="1006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892033" y="2786211"/>
            <a:ext cx="2149635" cy="2118298"/>
            <a:chOff x="4353214" y="1793175"/>
            <a:chExt cx="2403846" cy="2315687"/>
          </a:xfrm>
        </p:grpSpPr>
        <p:grpSp>
          <p:nvGrpSpPr>
            <p:cNvPr id="21" name="组合 20"/>
            <p:cNvGrpSpPr/>
            <p:nvPr/>
          </p:nvGrpSpPr>
          <p:grpSpPr>
            <a:xfrm>
              <a:off x="4353214" y="1793175"/>
              <a:ext cx="2403846" cy="2315687"/>
              <a:chOff x="1111250" y="2534587"/>
              <a:chExt cx="2951163" cy="3056588"/>
            </a:xfrm>
          </p:grpSpPr>
          <p:pic>
            <p:nvPicPr>
              <p:cNvPr id="18" name="稻壳儿小白白(http://dwz.cn/Wu2UP)"/>
              <p:cNvPicPr>
                <a:picLocks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81326" y="2534587"/>
                <a:ext cx="1073158" cy="1182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稻壳儿小白白(http://dwz.cn/Wu2UP)"/>
              <p:cNvSpPr/>
              <p:nvPr/>
            </p:nvSpPr>
            <p:spPr bwMode="auto">
              <a:xfrm>
                <a:off x="1497013" y="3030538"/>
                <a:ext cx="2176462" cy="2174875"/>
              </a:xfrm>
              <a:custGeom>
                <a:avLst/>
                <a:gdLst>
                  <a:gd name="T0" fmla="*/ 2147483647 w 765"/>
                  <a:gd name="T1" fmla="*/ 2147483647 h 765"/>
                  <a:gd name="T2" fmla="*/ 0 w 765"/>
                  <a:gd name="T3" fmla="*/ 2147483647 h 765"/>
                  <a:gd name="T4" fmla="*/ 2147483647 w 765"/>
                  <a:gd name="T5" fmla="*/ 0 h 765"/>
                  <a:gd name="T6" fmla="*/ 2147483647 w 765"/>
                  <a:gd name="T7" fmla="*/ 363713017 h 765"/>
                  <a:gd name="T8" fmla="*/ 2147483647 w 765"/>
                  <a:gd name="T9" fmla="*/ 751673759 h 765"/>
                  <a:gd name="T10" fmla="*/ 2147483647 w 765"/>
                  <a:gd name="T11" fmla="*/ 468783645 h 765"/>
                  <a:gd name="T12" fmla="*/ 1238426793 w 765"/>
                  <a:gd name="T13" fmla="*/ 1236622553 h 765"/>
                  <a:gd name="T14" fmla="*/ 469469966 w 765"/>
                  <a:gd name="T15" fmla="*/ 2147483647 h 765"/>
                  <a:gd name="T16" fmla="*/ 1238426793 w 765"/>
                  <a:gd name="T17" fmla="*/ 2147483647 h 765"/>
                  <a:gd name="T18" fmla="*/ 2147483647 w 765"/>
                  <a:gd name="T19" fmla="*/ 2147483647 h 765"/>
                  <a:gd name="T20" fmla="*/ 2147483647 w 765"/>
                  <a:gd name="T21" fmla="*/ 2147483647 h 765"/>
                  <a:gd name="T22" fmla="*/ 2147483647 w 765"/>
                  <a:gd name="T23" fmla="*/ 2147483647 h 765"/>
                  <a:gd name="T24" fmla="*/ 2147483647 w 765"/>
                  <a:gd name="T25" fmla="*/ 1503344674 h 765"/>
                  <a:gd name="T26" fmla="*/ 2147483647 w 765"/>
                  <a:gd name="T27" fmla="*/ 1155796806 h 765"/>
                  <a:gd name="T28" fmla="*/ 2147483647 w 765"/>
                  <a:gd name="T29" fmla="*/ 2147483647 h 765"/>
                  <a:gd name="T30" fmla="*/ 2147483647 w 765"/>
                  <a:gd name="T31" fmla="*/ 2147483647 h 7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65" h="765">
                    <a:moveTo>
                      <a:pt x="383" y="765"/>
                    </a:moveTo>
                    <a:cubicBezTo>
                      <a:pt x="171" y="765"/>
                      <a:pt x="0" y="594"/>
                      <a:pt x="0" y="383"/>
                    </a:cubicBezTo>
                    <a:cubicBezTo>
                      <a:pt x="0" y="171"/>
                      <a:pt x="171" y="0"/>
                      <a:pt x="383" y="0"/>
                    </a:cubicBezTo>
                    <a:cubicBezTo>
                      <a:pt x="447" y="0"/>
                      <a:pt x="508" y="16"/>
                      <a:pt x="562" y="45"/>
                    </a:cubicBezTo>
                    <a:cubicBezTo>
                      <a:pt x="529" y="93"/>
                      <a:pt x="529" y="93"/>
                      <a:pt x="529" y="93"/>
                    </a:cubicBezTo>
                    <a:cubicBezTo>
                      <a:pt x="485" y="71"/>
                      <a:pt x="435" y="58"/>
                      <a:pt x="383" y="58"/>
                    </a:cubicBezTo>
                    <a:cubicBezTo>
                      <a:pt x="293" y="59"/>
                      <a:pt x="212" y="95"/>
                      <a:pt x="153" y="153"/>
                    </a:cubicBezTo>
                    <a:cubicBezTo>
                      <a:pt x="95" y="212"/>
                      <a:pt x="59" y="293"/>
                      <a:pt x="58" y="383"/>
                    </a:cubicBezTo>
                    <a:cubicBezTo>
                      <a:pt x="59" y="472"/>
                      <a:pt x="95" y="553"/>
                      <a:pt x="153" y="612"/>
                    </a:cubicBezTo>
                    <a:cubicBezTo>
                      <a:pt x="212" y="671"/>
                      <a:pt x="293" y="707"/>
                      <a:pt x="383" y="707"/>
                    </a:cubicBezTo>
                    <a:cubicBezTo>
                      <a:pt x="472" y="707"/>
                      <a:pt x="553" y="671"/>
                      <a:pt x="612" y="612"/>
                    </a:cubicBezTo>
                    <a:cubicBezTo>
                      <a:pt x="671" y="553"/>
                      <a:pt x="707" y="472"/>
                      <a:pt x="707" y="383"/>
                    </a:cubicBezTo>
                    <a:cubicBezTo>
                      <a:pt x="707" y="309"/>
                      <a:pt x="682" y="240"/>
                      <a:pt x="640" y="186"/>
                    </a:cubicBezTo>
                    <a:cubicBezTo>
                      <a:pt x="680" y="143"/>
                      <a:pt x="680" y="143"/>
                      <a:pt x="680" y="143"/>
                    </a:cubicBezTo>
                    <a:cubicBezTo>
                      <a:pt x="733" y="208"/>
                      <a:pt x="765" y="292"/>
                      <a:pt x="765" y="383"/>
                    </a:cubicBezTo>
                    <a:cubicBezTo>
                      <a:pt x="765" y="594"/>
                      <a:pt x="594" y="765"/>
                      <a:pt x="383" y="765"/>
                    </a:cubicBezTo>
                    <a:close/>
                  </a:path>
                </a:pathLst>
              </a:custGeom>
              <a:solidFill>
                <a:srgbClr val="117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稻壳儿小白白(http://dwz.cn/Wu2UP)"/>
              <p:cNvSpPr/>
              <p:nvPr/>
            </p:nvSpPr>
            <p:spPr bwMode="auto">
              <a:xfrm>
                <a:off x="1111250" y="2643188"/>
                <a:ext cx="2951163" cy="2947987"/>
              </a:xfrm>
              <a:custGeom>
                <a:avLst/>
                <a:gdLst>
                  <a:gd name="T0" fmla="*/ 2147483647 w 1038"/>
                  <a:gd name="T1" fmla="*/ 0 h 1037"/>
                  <a:gd name="T2" fmla="*/ 2147483647 w 1038"/>
                  <a:gd name="T3" fmla="*/ 549545145 h 1037"/>
                  <a:gd name="T4" fmla="*/ 2147483647 w 1038"/>
                  <a:gd name="T5" fmla="*/ 961703292 h 1037"/>
                  <a:gd name="T6" fmla="*/ 2147483647 w 1038"/>
                  <a:gd name="T7" fmla="*/ 501055449 h 1037"/>
                  <a:gd name="T8" fmla="*/ 1584336690 w 1038"/>
                  <a:gd name="T9" fmla="*/ 1583978716 h 1037"/>
                  <a:gd name="T10" fmla="*/ 501168889 w 1038"/>
                  <a:gd name="T11" fmla="*/ 2147483647 h 1037"/>
                  <a:gd name="T12" fmla="*/ 1584336690 w 1038"/>
                  <a:gd name="T13" fmla="*/ 2147483647 h 1037"/>
                  <a:gd name="T14" fmla="*/ 2147483647 w 1038"/>
                  <a:gd name="T15" fmla="*/ 2147483647 h 1037"/>
                  <a:gd name="T16" fmla="*/ 2147483647 w 1038"/>
                  <a:gd name="T17" fmla="*/ 2147483647 h 1037"/>
                  <a:gd name="T18" fmla="*/ 2147483647 w 1038"/>
                  <a:gd name="T19" fmla="*/ 2147483647 h 1037"/>
                  <a:gd name="T20" fmla="*/ 2147483647 w 1038"/>
                  <a:gd name="T21" fmla="*/ 1810263014 h 1037"/>
                  <a:gd name="T22" fmla="*/ 2147483647 w 1038"/>
                  <a:gd name="T23" fmla="*/ 1438512472 h 1037"/>
                  <a:gd name="T24" fmla="*/ 2147483647 w 1038"/>
                  <a:gd name="T25" fmla="*/ 2147483647 h 1037"/>
                  <a:gd name="T26" fmla="*/ 2147483647 w 1038"/>
                  <a:gd name="T27" fmla="*/ 2147483647 h 1037"/>
                  <a:gd name="T28" fmla="*/ 0 w 1038"/>
                  <a:gd name="T29" fmla="*/ 2147483647 h 1037"/>
                  <a:gd name="T30" fmla="*/ 2147483647 w 1038"/>
                  <a:gd name="T31" fmla="*/ 0 h 10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38" h="1037">
                    <a:moveTo>
                      <a:pt x="519" y="0"/>
                    </a:moveTo>
                    <a:cubicBezTo>
                      <a:pt x="612" y="0"/>
                      <a:pt x="700" y="25"/>
                      <a:pt x="775" y="68"/>
                    </a:cubicBezTo>
                    <a:cubicBezTo>
                      <a:pt x="740" y="119"/>
                      <a:pt x="740" y="119"/>
                      <a:pt x="740" y="119"/>
                    </a:cubicBezTo>
                    <a:cubicBezTo>
                      <a:pt x="675" y="83"/>
                      <a:pt x="599" y="62"/>
                      <a:pt x="519" y="62"/>
                    </a:cubicBezTo>
                    <a:cubicBezTo>
                      <a:pt x="392" y="62"/>
                      <a:pt x="278" y="113"/>
                      <a:pt x="196" y="196"/>
                    </a:cubicBezTo>
                    <a:cubicBezTo>
                      <a:pt x="113" y="278"/>
                      <a:pt x="62" y="392"/>
                      <a:pt x="62" y="519"/>
                    </a:cubicBezTo>
                    <a:cubicBezTo>
                      <a:pt x="62" y="645"/>
                      <a:pt x="113" y="759"/>
                      <a:pt x="196" y="842"/>
                    </a:cubicBezTo>
                    <a:cubicBezTo>
                      <a:pt x="278" y="925"/>
                      <a:pt x="392" y="976"/>
                      <a:pt x="519" y="976"/>
                    </a:cubicBezTo>
                    <a:cubicBezTo>
                      <a:pt x="645" y="976"/>
                      <a:pt x="759" y="925"/>
                      <a:pt x="842" y="842"/>
                    </a:cubicBezTo>
                    <a:cubicBezTo>
                      <a:pt x="925" y="759"/>
                      <a:pt x="976" y="645"/>
                      <a:pt x="976" y="519"/>
                    </a:cubicBezTo>
                    <a:cubicBezTo>
                      <a:pt x="976" y="406"/>
                      <a:pt x="935" y="303"/>
                      <a:pt x="867" y="224"/>
                    </a:cubicBezTo>
                    <a:cubicBezTo>
                      <a:pt x="910" y="178"/>
                      <a:pt x="910" y="178"/>
                      <a:pt x="910" y="178"/>
                    </a:cubicBezTo>
                    <a:cubicBezTo>
                      <a:pt x="989" y="269"/>
                      <a:pt x="1037" y="388"/>
                      <a:pt x="1038" y="519"/>
                    </a:cubicBezTo>
                    <a:cubicBezTo>
                      <a:pt x="1037" y="805"/>
                      <a:pt x="805" y="1037"/>
                      <a:pt x="519" y="1037"/>
                    </a:cubicBezTo>
                    <a:cubicBezTo>
                      <a:pt x="232" y="1037"/>
                      <a:pt x="0" y="805"/>
                      <a:pt x="0" y="519"/>
                    </a:cubicBezTo>
                    <a:cubicBezTo>
                      <a:pt x="0" y="232"/>
                      <a:pt x="232" y="0"/>
                      <a:pt x="519" y="0"/>
                    </a:cubicBezTo>
                    <a:close/>
                  </a:path>
                </a:pathLst>
              </a:custGeom>
              <a:solidFill>
                <a:srgbClr val="117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882518" y="2531411"/>
              <a:ext cx="12490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006666"/>
                  </a:solidFill>
                  <a:latin typeface="Impact" panose="020B0806030902050204" pitchFamily="34" charset="0"/>
                </a:rPr>
                <a:t>Play</a:t>
              </a:r>
              <a:endParaRPr lang="zh-CN" altLang="en-US" sz="4800" dirty="0">
                <a:solidFill>
                  <a:srgbClr val="006666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8756" y="1223164"/>
            <a:ext cx="1068882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00" dirty="0" smtClean="0">
                <a:solidFill>
                  <a:schemeClr val="tx2"/>
                </a:solidFill>
                <a:latin typeface="Calibri" panose="020F0502020204030204"/>
                <a:ea typeface="Cambria Math" panose="02040503050406030204" pitchFamily="18" charset="0"/>
              </a:rPr>
              <a:t>● </a:t>
            </a:r>
            <a:r>
              <a:rPr lang="en-US" altLang="zh-CN" sz="34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What</a:t>
            </a:r>
            <a:r>
              <a:rPr lang="en-US" altLang="zh-CN" sz="3400" dirty="0" smtClean="0">
                <a:solidFill>
                  <a:srgbClr val="006666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34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elements</a:t>
            </a:r>
            <a:r>
              <a:rPr lang="en-US" altLang="zh-CN" sz="3400" dirty="0" smtClean="0">
                <a:solidFill>
                  <a:srgbClr val="006666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34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does</a:t>
            </a:r>
            <a:r>
              <a:rPr lang="en-US" altLang="zh-CN" sz="3400" dirty="0" smtClean="0">
                <a:solidFill>
                  <a:srgbClr val="006666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34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a high quality play </a:t>
            </a:r>
            <a:r>
              <a:rPr lang="en-US" altLang="zh-CN" sz="34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cover?</a:t>
            </a:r>
            <a:endParaRPr lang="en-US" altLang="zh-CN" sz="34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54908" y="3615895"/>
            <a:ext cx="3801457" cy="998537"/>
            <a:chOff x="426158" y="3461520"/>
            <a:chExt cx="3801457" cy="998537"/>
          </a:xfrm>
          <a:solidFill>
            <a:srgbClr val="0E6254"/>
          </a:solidFill>
        </p:grpSpPr>
        <p:sp>
          <p:nvSpPr>
            <p:cNvPr id="36" name="稻壳儿小白白(http://dwz.cn/Wu2UP)"/>
            <p:cNvSpPr>
              <a:spLocks noChangeArrowheads="1"/>
            </p:cNvSpPr>
            <p:nvPr/>
          </p:nvSpPr>
          <p:spPr bwMode="auto">
            <a:xfrm flipH="1">
              <a:off x="426158" y="3461520"/>
              <a:ext cx="3801457" cy="998537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b="1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8753" y="3604801"/>
              <a:ext cx="3276265" cy="810478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altLang="zh-CN" sz="3000" b="1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Characters </a:t>
              </a:r>
              <a:r>
                <a:rPr lang="en-US" altLang="zh-CN" sz="3000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with obvious personality</a:t>
              </a:r>
              <a:endParaRPr lang="zh-CN" altLang="en-US" sz="300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9373" y="2172014"/>
            <a:ext cx="4613257" cy="998537"/>
            <a:chOff x="349373" y="2172014"/>
            <a:chExt cx="4613257" cy="998537"/>
          </a:xfrm>
          <a:solidFill>
            <a:srgbClr val="0E6254"/>
          </a:solidFill>
        </p:grpSpPr>
        <p:sp>
          <p:nvSpPr>
            <p:cNvPr id="35" name="稻壳儿小白白(http://dwz.cn/Wu2UP)"/>
            <p:cNvSpPr>
              <a:spLocks noChangeArrowheads="1"/>
            </p:cNvSpPr>
            <p:nvPr/>
          </p:nvSpPr>
          <p:spPr bwMode="auto">
            <a:xfrm flipH="1">
              <a:off x="349373" y="2172014"/>
              <a:ext cx="4613257" cy="998537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b="1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4915" y="2266044"/>
              <a:ext cx="4362171" cy="810478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altLang="zh-CN" sz="3000" b="1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Settings</a:t>
              </a:r>
              <a:r>
                <a:rPr lang="en-US" altLang="zh-CN" sz="3000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 of each Act </a:t>
              </a:r>
              <a:endParaRPr lang="en-US" altLang="zh-CN" sz="3000" dirty="0" smtClean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  <a:p>
              <a:pPr algn="ctr">
                <a:lnSpc>
                  <a:spcPts val="2800"/>
                </a:lnSpc>
              </a:pPr>
              <a:r>
                <a:rPr lang="en-US" altLang="zh-CN" sz="3000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(time, place, surroundings)</a:t>
              </a:r>
              <a:endParaRPr lang="zh-CN" altLang="en-US" sz="300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411338" y="2306006"/>
            <a:ext cx="4440230" cy="1773532"/>
            <a:chOff x="7316338" y="2127881"/>
            <a:chExt cx="4440230" cy="1773532"/>
          </a:xfrm>
          <a:solidFill>
            <a:srgbClr val="0E6254"/>
          </a:solidFill>
        </p:grpSpPr>
        <p:sp>
          <p:nvSpPr>
            <p:cNvPr id="37" name="稻壳儿小白白(http://dwz.cn/Wu2UP)"/>
            <p:cNvSpPr>
              <a:spLocks noChangeArrowheads="1"/>
            </p:cNvSpPr>
            <p:nvPr/>
          </p:nvSpPr>
          <p:spPr bwMode="auto">
            <a:xfrm flipH="1">
              <a:off x="7316338" y="2127881"/>
              <a:ext cx="4440230" cy="177353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b="1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06243" y="2271836"/>
              <a:ext cx="4267200" cy="1528624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altLang="zh-CN" sz="3000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Well-organized and appealing </a:t>
              </a:r>
              <a:r>
                <a:rPr lang="en-US" altLang="zh-CN" sz="3000" b="1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plots</a:t>
              </a:r>
              <a:r>
                <a:rPr lang="en-US" altLang="zh-CN" sz="3000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 (beginning, development, climax, ending)</a:t>
              </a:r>
              <a:endParaRPr lang="zh-CN" altLang="en-US" sz="300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101" y="5033185"/>
            <a:ext cx="3095111" cy="557268"/>
            <a:chOff x="869907" y="5009436"/>
            <a:chExt cx="3095111" cy="557268"/>
          </a:xfrm>
          <a:solidFill>
            <a:srgbClr val="0E6254"/>
          </a:solidFill>
        </p:grpSpPr>
        <p:sp>
          <p:nvSpPr>
            <p:cNvPr id="38" name="稻壳儿小白白(http://dwz.cn/Wu2UP)"/>
            <p:cNvSpPr>
              <a:spLocks noChangeArrowheads="1"/>
            </p:cNvSpPr>
            <p:nvPr/>
          </p:nvSpPr>
          <p:spPr bwMode="auto">
            <a:xfrm flipH="1">
              <a:off x="869907" y="5009436"/>
              <a:ext cx="3095111" cy="55726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b="1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5476" y="5091547"/>
              <a:ext cx="2818379" cy="451406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altLang="zh-CN" sz="3000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Attractive </a:t>
              </a:r>
              <a:r>
                <a:rPr lang="en-US" altLang="zh-CN" sz="3000" b="1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lines</a:t>
              </a:r>
              <a:endParaRPr lang="zh-CN" altLang="en-US" sz="3000" b="1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375712" y="4982718"/>
            <a:ext cx="4302671" cy="557268"/>
            <a:chOff x="7268837" y="4982718"/>
            <a:chExt cx="4302671" cy="557268"/>
          </a:xfrm>
          <a:solidFill>
            <a:srgbClr val="0E6254"/>
          </a:solidFill>
        </p:grpSpPr>
        <p:sp>
          <p:nvSpPr>
            <p:cNvPr id="39" name="稻壳儿小白白(http://dwz.cn/Wu2UP)"/>
            <p:cNvSpPr>
              <a:spLocks noChangeArrowheads="1"/>
            </p:cNvSpPr>
            <p:nvPr/>
          </p:nvSpPr>
          <p:spPr bwMode="auto">
            <a:xfrm flipH="1">
              <a:off x="7268837" y="4982718"/>
              <a:ext cx="4302671" cy="55726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b="1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72552" y="5088580"/>
              <a:ext cx="3992082" cy="451406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altLang="zh-CN" sz="3000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Clear </a:t>
              </a:r>
              <a:r>
                <a:rPr lang="en-US" altLang="zh-CN" sz="3000" b="1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stage directions</a:t>
              </a:r>
              <a:endParaRPr lang="zh-CN" altLang="en-US" sz="3000" b="1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081861" y="5842735"/>
            <a:ext cx="3755853" cy="557268"/>
            <a:chOff x="4069986" y="5878360"/>
            <a:chExt cx="3755853" cy="557268"/>
          </a:xfrm>
          <a:solidFill>
            <a:srgbClr val="0E6254"/>
          </a:solidFill>
        </p:grpSpPr>
        <p:sp>
          <p:nvSpPr>
            <p:cNvPr id="40" name="稻壳儿小白白(http://dwz.cn/Wu2UP)"/>
            <p:cNvSpPr>
              <a:spLocks noChangeArrowheads="1"/>
            </p:cNvSpPr>
            <p:nvPr/>
          </p:nvSpPr>
          <p:spPr bwMode="auto">
            <a:xfrm flipH="1">
              <a:off x="4069986" y="5878360"/>
              <a:ext cx="3755853" cy="55726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b="1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16475" y="5984222"/>
              <a:ext cx="3614743" cy="451406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altLang="zh-CN" sz="3000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A highlighted </a:t>
              </a:r>
              <a:r>
                <a:rPr lang="en-US" altLang="zh-CN" sz="3000" b="1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theme</a:t>
              </a:r>
              <a:endParaRPr lang="zh-CN" altLang="en-US" sz="3000" b="1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cxnSp>
        <p:nvCxnSpPr>
          <p:cNvPr id="48" name="直接连接符 47"/>
          <p:cNvCxnSpPr>
            <a:stCxn id="35" idx="1"/>
          </p:cNvCxnSpPr>
          <p:nvPr/>
        </p:nvCxnSpPr>
        <p:spPr bwMode="auto">
          <a:xfrm>
            <a:off x="4962630" y="2671283"/>
            <a:ext cx="402732" cy="40523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接连接符 49"/>
          <p:cNvCxnSpPr/>
          <p:nvPr/>
        </p:nvCxnSpPr>
        <p:spPr bwMode="auto">
          <a:xfrm>
            <a:off x="4152471" y="4073585"/>
            <a:ext cx="78769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连接符 52"/>
          <p:cNvCxnSpPr/>
          <p:nvPr/>
        </p:nvCxnSpPr>
        <p:spPr bwMode="auto">
          <a:xfrm flipV="1">
            <a:off x="3995049" y="4370121"/>
            <a:ext cx="1168947" cy="71845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接连接符 54"/>
          <p:cNvCxnSpPr>
            <a:endCxn id="37" idx="3"/>
          </p:cNvCxnSpPr>
          <p:nvPr/>
        </p:nvCxnSpPr>
        <p:spPr bwMode="auto">
          <a:xfrm flipV="1">
            <a:off x="6863938" y="3192772"/>
            <a:ext cx="547400" cy="2276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直接连接符 56"/>
          <p:cNvCxnSpPr/>
          <p:nvPr/>
        </p:nvCxnSpPr>
        <p:spPr bwMode="auto">
          <a:xfrm>
            <a:off x="6766491" y="4532990"/>
            <a:ext cx="609221" cy="582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直接连接符 60"/>
          <p:cNvCxnSpPr/>
          <p:nvPr/>
        </p:nvCxnSpPr>
        <p:spPr bwMode="auto">
          <a:xfrm>
            <a:off x="5988659" y="4824143"/>
            <a:ext cx="0" cy="101859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4455693" y="3420374"/>
            <a:ext cx="2847254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E6254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rgbClr val="0E6254"/>
                </a:solidFill>
                <a:latin typeface="Impact" panose="020B0806030902050204" pitchFamily="34" charset="0"/>
              </a:rPr>
              <a:t>Pygmalion</a:t>
            </a:r>
            <a:endParaRPr lang="zh-CN" altLang="en-US" sz="4800" dirty="0">
              <a:solidFill>
                <a:srgbClr val="0E6254"/>
              </a:solidFill>
              <a:latin typeface="Impact" panose="020B080603090205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2510" y="347044"/>
            <a:ext cx="2244436" cy="646331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Free talk</a:t>
            </a:r>
            <a:endParaRPr lang="zh-CN" altLang="en-US" sz="36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标注 12"/>
          <p:cNvSpPr/>
          <p:nvPr/>
        </p:nvSpPr>
        <p:spPr bwMode="auto">
          <a:xfrm>
            <a:off x="4061168" y="5172677"/>
            <a:ext cx="5391590" cy="1182933"/>
          </a:xfrm>
          <a:prstGeom prst="wedgeRoundRectCallout">
            <a:avLst>
              <a:gd name="adj1" fmla="val -59378"/>
              <a:gd name="adj2" fmla="val -39896"/>
              <a:gd name="adj3" fmla="val 16667"/>
            </a:avLst>
          </a:prstGeom>
          <a:solidFill>
            <a:srgbClr val="0E6254"/>
          </a:solidFill>
          <a:ln w="9525" cap="flat" cmpd="sng" algn="ctr">
            <a:solidFill>
              <a:srgbClr val="0E625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4488871" y="3715822"/>
            <a:ext cx="5347855" cy="1169551"/>
          </a:xfrm>
          <a:prstGeom prst="wedgeRoundRectCallout">
            <a:avLst>
              <a:gd name="adj1" fmla="val 49337"/>
              <a:gd name="adj2" fmla="val 68112"/>
              <a:gd name="adj3" fmla="val 16667"/>
            </a:avLst>
          </a:prstGeom>
          <a:solidFill>
            <a:srgbClr val="0E6254"/>
          </a:solidFill>
          <a:ln w="9525" cap="flat" cmpd="sng" algn="ctr">
            <a:solidFill>
              <a:srgbClr val="0E625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50" name="Picture 2" descr="http://5b0988e595225.cdn.sohucs.com/images/20190420/6255fa20fb9d449b93f71c0d663b02f2.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6" y="1458922"/>
            <a:ext cx="3068582" cy="3793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0635" y="358919"/>
            <a:ext cx="3871356" cy="646331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About  the  author</a:t>
            </a:r>
            <a:endParaRPr lang="zh-CN" altLang="en-US" sz="36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05745" y="358919"/>
            <a:ext cx="7505205" cy="310854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tx2"/>
                </a:solidFill>
                <a:latin typeface="Calibri" panose="020F0502020204030204"/>
              </a:rPr>
              <a:t>● 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An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Irish </a:t>
            </a:r>
            <a:r>
              <a:rPr lang="en-US" altLang="zh-CN" sz="2800" dirty="0">
                <a:solidFill>
                  <a:srgbClr val="C00000"/>
                </a:solidFill>
                <a:latin typeface="Berlin Sans FB" panose="020E0602020502020306" pitchFamily="34" charset="0"/>
              </a:rPr>
              <a:t>dramatist</a:t>
            </a:r>
            <a:r>
              <a:rPr lang="en-US" altLang="zh-CN" sz="2800" dirty="0">
                <a:solidFill>
                  <a:schemeClr val="tx2"/>
                </a:solidFill>
                <a:latin typeface="Berlin Sans FB" panose="020E0602020502020306" pitchFamily="34" charset="0"/>
              </a:rPr>
              <a:t>, 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a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literary critic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,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socialist spokesman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, and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humorous playwright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.</a:t>
            </a:r>
            <a:endParaRPr lang="en-US" altLang="zh-CN" sz="2800" dirty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>
                <a:solidFill>
                  <a:schemeClr val="tx2"/>
                </a:solidFill>
                <a:latin typeface="Calibri" panose="020F0502020204030204"/>
              </a:rPr>
              <a:t>● 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A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defender </a:t>
            </a:r>
            <a:r>
              <a:rPr lang="en-US" altLang="zh-CN" sz="2800" dirty="0">
                <a:solidFill>
                  <a:srgbClr val="C00000"/>
                </a:solidFill>
                <a:latin typeface="Berlin Sans FB" panose="020E0602020502020306" pitchFamily="34" charset="0"/>
              </a:rPr>
              <a:t>of women’s rights</a:t>
            </a:r>
            <a:r>
              <a:rPr lang="en-US" altLang="zh-CN" sz="2800" dirty="0">
                <a:solidFill>
                  <a:schemeClr val="tx2"/>
                </a:solidFill>
                <a:latin typeface="Berlin Sans FB" panose="020E0602020502020306" pitchFamily="34" charset="0"/>
              </a:rPr>
              <a:t>, and </a:t>
            </a:r>
            <a:r>
              <a:rPr lang="en-US" altLang="zh-CN" sz="2800" dirty="0">
                <a:solidFill>
                  <a:srgbClr val="C00000"/>
                </a:solidFill>
                <a:latin typeface="Berlin Sans FB" panose="020E0602020502020306" pitchFamily="34" charset="0"/>
              </a:rPr>
              <a:t>advocate of equality of income</a:t>
            </a:r>
            <a:r>
              <a:rPr lang="en-US" altLang="zh-CN" sz="2800" dirty="0">
                <a:solidFill>
                  <a:schemeClr val="tx2"/>
                </a:solidFill>
                <a:latin typeface="Berlin Sans FB" panose="020E0602020502020306" pitchFamily="34" charset="0"/>
              </a:rPr>
              <a:t>. </a:t>
            </a:r>
            <a:endParaRPr lang="en-US" altLang="zh-CN" sz="2800" dirty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>
                <a:solidFill>
                  <a:schemeClr val="tx2"/>
                </a:solidFill>
                <a:latin typeface="Calibri" panose="020F0502020204030204"/>
              </a:rPr>
              <a:t>● 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In </a:t>
            </a:r>
            <a:r>
              <a:rPr lang="en-US" altLang="zh-CN" sz="2800" dirty="0">
                <a:solidFill>
                  <a:schemeClr val="tx2"/>
                </a:solidFill>
                <a:latin typeface="Berlin Sans FB" panose="020E0602020502020306" pitchFamily="34" charset="0"/>
              </a:rPr>
              <a:t>1925 he was awarded </a:t>
            </a:r>
            <a:r>
              <a:rPr lang="en-US" altLang="zh-CN" sz="2800" dirty="0">
                <a:solidFill>
                  <a:srgbClr val="C00000"/>
                </a:solidFill>
                <a:latin typeface="Berlin Sans FB" panose="020E0602020502020306" pitchFamily="34" charset="0"/>
              </a:rPr>
              <a:t>the Nobel Prize for Literature</a:t>
            </a:r>
            <a:r>
              <a:rPr lang="en-US" altLang="zh-CN" sz="2800" dirty="0">
                <a:solidFill>
                  <a:schemeClr val="tx2"/>
                </a:solidFill>
                <a:latin typeface="Berlin Sans FB" panose="020E0602020502020306" pitchFamily="34" charset="0"/>
              </a:rPr>
              <a:t>. 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He accepted </a:t>
            </a:r>
            <a:r>
              <a:rPr lang="en-US" altLang="zh-CN" sz="2800" dirty="0">
                <a:solidFill>
                  <a:schemeClr val="tx2"/>
                </a:solidFill>
                <a:latin typeface="Berlin Sans FB" panose="020E0602020502020306" pitchFamily="34" charset="0"/>
              </a:rPr>
              <a:t>the 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honor </a:t>
            </a:r>
            <a:r>
              <a:rPr lang="en-US" altLang="zh-CN" sz="2800" dirty="0">
                <a:solidFill>
                  <a:schemeClr val="tx2"/>
                </a:solidFill>
                <a:latin typeface="Berlin Sans FB" panose="020E0602020502020306" pitchFamily="34" charset="0"/>
              </a:rPr>
              <a:t>but refused the money. </a:t>
            </a:r>
            <a:endParaRPr lang="en-US" altLang="zh-CN" sz="2800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93933" y="5580725"/>
            <a:ext cx="3477234" cy="5232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George Bernard Shaw</a:t>
            </a:r>
            <a:endParaRPr lang="en-US" altLang="zh-CN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" panose="020E0602020502020306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28450" y="6094000"/>
            <a:ext cx="2514600" cy="523220"/>
          </a:xfrm>
          <a:prstGeom prst="rect">
            <a:avLst/>
          </a:prstGeom>
          <a:noFill/>
          <a:ln w="10160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ea typeface="宋体" panose="02010600030101010101" pitchFamily="2" charset="-122"/>
              </a:rPr>
              <a:t>(1856-1950)</a:t>
            </a:r>
            <a:endParaRPr lang="en-US" altLang="zh-CN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" panose="020E0602020502020306" pitchFamily="34" charset="0"/>
              <a:ea typeface="宋体" panose="02010600030101010101" pitchFamily="2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937">
            <a:off x="9862921" y="3900323"/>
            <a:ext cx="1923934" cy="2544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4500746" y="3751448"/>
            <a:ext cx="53478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“</a:t>
            </a:r>
            <a:r>
              <a:rPr lang="en-US" altLang="zh-CN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You’re so skinny. When </a:t>
            </a:r>
            <a:r>
              <a:rPr lang="en-US" altLang="zh-CN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people see you, they will know </a:t>
            </a:r>
            <a:r>
              <a:rPr lang="en-US" altLang="zh-CN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how </a:t>
            </a:r>
            <a:r>
              <a:rPr lang="en-US" altLang="zh-CN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poor your country </a:t>
            </a:r>
            <a:r>
              <a:rPr lang="en-US" altLang="zh-CN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is.”</a:t>
            </a:r>
            <a:endParaRPr lang="en-US" altLang="zh-CN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20543" y="5192992"/>
            <a:ext cx="52372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“You’re a meat ball. When </a:t>
            </a:r>
            <a:r>
              <a:rPr lang="en-US" altLang="zh-CN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people see </a:t>
            </a:r>
            <a:r>
              <a:rPr lang="en-US" altLang="zh-CN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you, they </a:t>
            </a:r>
            <a:r>
              <a:rPr lang="en-US" altLang="zh-CN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will know the reason </a:t>
            </a:r>
            <a:r>
              <a:rPr lang="en-US" altLang="zh-CN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why </a:t>
            </a:r>
            <a:r>
              <a:rPr lang="en-US" altLang="zh-CN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our country is so </a:t>
            </a:r>
            <a:r>
              <a:rPr lang="en-US" altLang="zh-CN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poor</a:t>
            </a:r>
            <a:r>
              <a:rPr lang="en-US" altLang="zh-CN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.”</a:t>
            </a:r>
            <a:endParaRPr lang="en-US" altLang="zh-CN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370117" y="358919"/>
            <a:ext cx="7505205" cy="3108543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7" grpId="0"/>
      <p:bldP spid="8" grpId="0"/>
      <p:bldP spid="9" grpId="0"/>
      <p:bldP spid="11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3778" y="1129907"/>
            <a:ext cx="6422035" cy="954107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Eliza Doolittle (E): 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a poor flower girl who is ambitious to improve herself.</a:t>
            </a:r>
            <a:endParaRPr lang="zh-CN" altLang="en-US" sz="2800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3778" y="2154635"/>
            <a:ext cx="6422035" cy="1815882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Professor Higgins (H): 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an expert in phonetics, convinced that the quality of a person’s English decides his/ her position in society</a:t>
            </a:r>
            <a:endParaRPr lang="zh-CN" altLang="en-US" sz="2800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3778" y="4042022"/>
            <a:ext cx="6422035" cy="13849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Colonel Pickering (CP): </a:t>
            </a:r>
            <a:r>
              <a:rPr lang="en-US" altLang="zh-CN" sz="2800" dirty="0" smtClean="0">
                <a:solidFill>
                  <a:schemeClr val="tx2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an official in the army and later a friend of Higgins who sets him a task</a:t>
            </a:r>
            <a:endParaRPr lang="zh-CN" altLang="en-US" sz="2800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6728" y="106882"/>
            <a:ext cx="3428613" cy="867455"/>
            <a:chOff x="157978" y="273132"/>
            <a:chExt cx="3428613" cy="867455"/>
          </a:xfrm>
        </p:grpSpPr>
        <p:sp>
          <p:nvSpPr>
            <p:cNvPr id="5" name="TextBox 4"/>
            <p:cNvSpPr txBox="1"/>
            <p:nvPr/>
          </p:nvSpPr>
          <p:spPr>
            <a:xfrm>
              <a:off x="715292" y="399257"/>
              <a:ext cx="2871299" cy="646331"/>
            </a:xfrm>
            <a:prstGeom prst="rect">
              <a:avLst/>
            </a:prstGeom>
            <a:solidFill>
              <a:srgbClr val="006666"/>
            </a:solidFill>
            <a:ln w="28575">
              <a:solidFill>
                <a:srgbClr val="0E625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6666"/>
                  </a:solidFill>
                  <a:latin typeface="Impact" panose="020B0806030902050204" pitchFamily="34" charset="0"/>
                </a:rPr>
                <a:t>     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Characters 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0" name="组合 4"/>
            <p:cNvGrpSpPr>
              <a:grpSpLocks noChangeAspect="1"/>
            </p:cNvGrpSpPr>
            <p:nvPr/>
          </p:nvGrpSpPr>
          <p:grpSpPr>
            <a:xfrm>
              <a:off x="157978" y="273132"/>
              <a:ext cx="1032560" cy="867455"/>
              <a:chOff x="0" y="0"/>
              <a:chExt cx="6822015" cy="6383223"/>
            </a:xfrm>
          </p:grpSpPr>
          <p:pic>
            <p:nvPicPr>
              <p:cNvPr id="11" name="图片 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73" y="0"/>
                <a:ext cx="6818442" cy="638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图片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6822015" cy="638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Picture 14" descr="{A9DDE78A-4D35-4970-8121-7E6B4F61DEA4}副本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02" y="391896"/>
            <a:ext cx="2464983" cy="25027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{362D7CE7-5E85-4C26-B843-A0FAE6CBEAA3}副本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279" y="1829416"/>
            <a:ext cx="2396043" cy="25301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{F309B071-B1FD-41C0-AC08-693A96BBEA56}副本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76" y="2940595"/>
            <a:ext cx="2525334" cy="25790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3699559" y="1129907"/>
            <a:ext cx="2820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a poor flower girl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42381" y="1557472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ambitious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37866" y="2146140"/>
            <a:ext cx="2053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an expert in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9052" y="2582194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phonetics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98954" y="2573640"/>
            <a:ext cx="1665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convinced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21668" y="4038701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an official in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2982" y="4464510"/>
            <a:ext cx="1638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the army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36682" y="4461034"/>
            <a:ext cx="2978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Berlin Sans FB" panose="020E0602020502020306" pitchFamily="34" charset="0"/>
                <a:ea typeface="Cambria Math" panose="02040503050406030204" pitchFamily="18" charset="0"/>
              </a:rPr>
              <a:t>a friend of Higgins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25313" y="511191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Impact" panose="020B0806030902050204" pitchFamily="34" charset="0"/>
              </a:rPr>
              <a:t>lower class</a:t>
            </a:r>
            <a:endParaRPr lang="zh-CN" altLang="en-US" sz="24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99431" y="1356252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Impact" panose="020B0806030902050204" pitchFamily="34" charset="0"/>
              </a:rPr>
              <a:t>middle class</a:t>
            </a:r>
            <a:endParaRPr lang="zh-CN" altLang="en-US" sz="24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79279" y="4810977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Impact" panose="020B0806030902050204" pitchFamily="34" charset="0"/>
              </a:rPr>
              <a:t>upper class</a:t>
            </a:r>
            <a:endParaRPr lang="zh-CN" altLang="en-US" sz="24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751" y="5640815"/>
            <a:ext cx="10901575" cy="954107"/>
          </a:xfrm>
          <a:prstGeom prst="rect">
            <a:avLst/>
          </a:prstGeom>
          <a:solidFill>
            <a:srgbClr val="006666"/>
          </a:solidFill>
          <a:ln>
            <a:solidFill>
              <a:srgbClr val="0E62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Tip 1 : Characters with </a:t>
            </a:r>
            <a:r>
              <a:rPr lang="en-US" altLang="zh-CN" sz="2800" u="sng" dirty="0" smtClean="0">
                <a:solidFill>
                  <a:schemeClr val="bg1"/>
                </a:solidFill>
                <a:latin typeface="Impact" panose="020B0806030902050204" pitchFamily="34" charset="0"/>
              </a:rPr>
              <a:t>different social status and personality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help </a:t>
            </a:r>
            <a:r>
              <a:rPr lang="en-US" altLang="zh-CN" sz="2800" u="sng" dirty="0" smtClean="0">
                <a:solidFill>
                  <a:schemeClr val="bg1"/>
                </a:solidFill>
                <a:latin typeface="Impact" panose="020B0806030902050204" pitchFamily="34" charset="0"/>
              </a:rPr>
              <a:t>create conflict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and </a:t>
            </a:r>
            <a:r>
              <a:rPr lang="en-US" altLang="zh-CN" sz="2800" u="sng" dirty="0" smtClean="0">
                <a:solidFill>
                  <a:schemeClr val="bg1"/>
                </a:solidFill>
                <a:latin typeface="Impact" panose="020B0806030902050204" pitchFamily="34" charset="0"/>
              </a:rPr>
              <a:t>make the plot more appealing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1949" y="318524"/>
            <a:ext cx="411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Social status &amp; personality</a:t>
            </a:r>
            <a:endParaRPr lang="zh-CN" altLang="en-US" sz="2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/>
      <p:bldP spid="18" grpId="0"/>
      <p:bldP spid="20" grpId="0"/>
      <p:bldP spid="21" grpId="0"/>
      <p:bldP spid="22" grpId="0"/>
      <p:bldP spid="23" grpId="0"/>
      <p:bldP spid="24" grpId="0"/>
      <p:bldP spid="2" grpId="0"/>
      <p:bldP spid="26" grpId="0"/>
      <p:bldP spid="27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728" y="213757"/>
            <a:ext cx="8162281" cy="867455"/>
            <a:chOff x="157978" y="273132"/>
            <a:chExt cx="8162281" cy="867455"/>
          </a:xfrm>
        </p:grpSpPr>
        <p:sp>
          <p:nvSpPr>
            <p:cNvPr id="3" name="TextBox 2"/>
            <p:cNvSpPr txBox="1"/>
            <p:nvPr/>
          </p:nvSpPr>
          <p:spPr>
            <a:xfrm>
              <a:off x="715292" y="399257"/>
              <a:ext cx="7604967" cy="646331"/>
            </a:xfrm>
            <a:prstGeom prst="rect">
              <a:avLst/>
            </a:prstGeom>
            <a:solidFill>
              <a:srgbClr val="006666"/>
            </a:solidFill>
            <a:ln w="28575">
              <a:solidFill>
                <a:srgbClr val="0E625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6666"/>
                  </a:solidFill>
                  <a:latin typeface="Impact" panose="020B0806030902050204" pitchFamily="34" charset="0"/>
                </a:rPr>
                <a:t>     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Setting of Act one “ Fateful Meetings”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" name="组合 4"/>
            <p:cNvGrpSpPr>
              <a:grpSpLocks noChangeAspect="1"/>
            </p:cNvGrpSpPr>
            <p:nvPr/>
          </p:nvGrpSpPr>
          <p:grpSpPr>
            <a:xfrm>
              <a:off x="157978" y="273132"/>
              <a:ext cx="1032560" cy="867455"/>
              <a:chOff x="0" y="0"/>
              <a:chExt cx="6822015" cy="6383223"/>
            </a:xfrm>
          </p:grpSpPr>
          <p:pic>
            <p:nvPicPr>
              <p:cNvPr id="5" name="图片 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73" y="0"/>
                <a:ext cx="6818442" cy="638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图片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6822015" cy="638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24955" y="1365662"/>
          <a:ext cx="11721622" cy="914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07248"/>
                <a:gridCol w="1504119"/>
                <a:gridCol w="997527"/>
                <a:gridCol w="2945081"/>
                <a:gridCol w="2481943"/>
                <a:gridCol w="2885704"/>
              </a:tblGrid>
              <a:tr h="496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dirty="0" smtClean="0">
                          <a:solidFill>
                            <a:srgbClr val="0E6254"/>
                          </a:solidFill>
                          <a:latin typeface="Impact" panose="020B0806030902050204" pitchFamily="34" charset="0"/>
                        </a:rPr>
                        <a:t>Time</a:t>
                      </a:r>
                      <a:endParaRPr lang="en-US" altLang="zh-CN" sz="2800" b="0" dirty="0" smtClean="0">
                        <a:solidFill>
                          <a:srgbClr val="0E6254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rgbClr val="0E6254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0" dirty="0" smtClean="0">
                          <a:solidFill>
                            <a:srgbClr val="0E6254"/>
                          </a:solidFill>
                          <a:latin typeface="Impact" panose="020B0806030902050204" pitchFamily="34" charset="0"/>
                        </a:rPr>
                        <a:t>Place </a:t>
                      </a:r>
                      <a:endParaRPr lang="zh-CN" altLang="en-US" sz="2800" b="0" dirty="0">
                        <a:solidFill>
                          <a:srgbClr val="0E6254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rgbClr val="0E6254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rgbClr val="0E6254"/>
                          </a:solidFill>
                          <a:latin typeface="Impact" panose="020B0806030902050204" pitchFamily="34" charset="0"/>
                        </a:rPr>
                        <a:t>Surroundings</a:t>
                      </a:r>
                      <a:endParaRPr lang="zh-CN" altLang="en-US" sz="2800" b="0" dirty="0">
                        <a:solidFill>
                          <a:srgbClr val="0E6254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altLang="zh-CN" dirty="0" smtClean="0"/>
                    </a:p>
                    <a:p>
                      <a:pPr algn="l"/>
                      <a:endParaRPr lang="en-US" altLang="zh-CN" dirty="0" smtClean="0"/>
                    </a:p>
                    <a:p>
                      <a:pPr algn="l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26949" y="2278519"/>
          <a:ext cx="11719628" cy="30285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41882"/>
                <a:gridCol w="3621974"/>
                <a:gridCol w="5355772"/>
              </a:tblGrid>
              <a:tr h="5597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rgbClr val="006666"/>
                          </a:solidFill>
                          <a:latin typeface="Impact" panose="020B0806030902050204" pitchFamily="34" charset="0"/>
                        </a:rPr>
                        <a:t>Characters </a:t>
                      </a:r>
                      <a:endParaRPr lang="zh-CN" altLang="en-US" sz="2800" b="0" dirty="0">
                        <a:solidFill>
                          <a:srgbClr val="006666"/>
                        </a:solidFill>
                        <a:latin typeface="Impact" panose="020B080603090205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rgbClr val="006666"/>
                          </a:solidFill>
                          <a:latin typeface="Impact" panose="020B0806030902050204" pitchFamily="34" charset="0"/>
                        </a:rPr>
                        <a:t>Appearance </a:t>
                      </a:r>
                      <a:endParaRPr lang="zh-CN" altLang="en-US" sz="2800" b="0" dirty="0">
                        <a:solidFill>
                          <a:srgbClr val="006666"/>
                        </a:solidFill>
                        <a:latin typeface="Impact" panose="020B080603090205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rgbClr val="006666"/>
                          </a:solidFill>
                          <a:latin typeface="Impact" panose="020B0806030902050204" pitchFamily="34" charset="0"/>
                        </a:rPr>
                        <a:t>Action</a:t>
                      </a:r>
                      <a:r>
                        <a:rPr lang="en-US" altLang="zh-CN" sz="2800" b="0" baseline="0" dirty="0" smtClean="0">
                          <a:solidFill>
                            <a:srgbClr val="006666"/>
                          </a:solidFill>
                          <a:latin typeface="Impact" panose="020B0806030902050204" pitchFamily="34" charset="0"/>
                        </a:rPr>
                        <a:t> </a:t>
                      </a:r>
                      <a:endParaRPr lang="zh-CN" altLang="en-US" sz="2800" b="0" dirty="0">
                        <a:solidFill>
                          <a:srgbClr val="006666"/>
                        </a:solidFill>
                        <a:latin typeface="Impact" panose="020B0806030902050204" pitchFamily="34" charset="0"/>
                      </a:endParaRPr>
                    </a:p>
                  </a:txBody>
                  <a:tcPr/>
                </a:tc>
              </a:tr>
              <a:tr h="58909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8909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8909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60086" y="1339937"/>
            <a:ext cx="1491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11:15 pm, </a:t>
            </a:r>
            <a:endParaRPr lang="en-US" altLang="zh-CN" sz="2800" dirty="0" smtClean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in 1941</a:t>
            </a:r>
            <a:endParaRPr lang="zh-CN" altLang="en-US" sz="28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640" y="1339937"/>
            <a:ext cx="27911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London, England,</a:t>
            </a:r>
            <a:endParaRPr lang="en-US" altLang="zh-CN" sz="2800" dirty="0" smtClean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outside a theatre</a:t>
            </a:r>
            <a:endParaRPr lang="zh-CN" altLang="en-US" sz="28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51926" y="1314208"/>
            <a:ext cx="2794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rain pouring, cab whistles blowing</a:t>
            </a:r>
            <a:endParaRPr lang="zh-CN" altLang="en-US" sz="28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6829" y="3022215"/>
            <a:ext cx="2720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Professor Higgins</a:t>
            </a:r>
            <a:endParaRPr lang="zh-CN" altLang="en-US" sz="28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6830" y="3914972"/>
            <a:ext cx="2720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Eliza Doolittle</a:t>
            </a:r>
            <a:endParaRPr lang="zh-CN" altLang="en-US" sz="28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4330" y="4735067"/>
            <a:ext cx="2720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A gentleman</a:t>
            </a:r>
            <a:endParaRPr lang="zh-CN" altLang="en-US" sz="28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80705" y="3713725"/>
            <a:ext cx="3764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wearing dark garments and a woolen scarf</a:t>
            </a:r>
            <a:endParaRPr lang="zh-CN" altLang="en-US" sz="28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78930" y="2814452"/>
            <a:ext cx="5155877" cy="95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hiding from the rain, listening, watching reactions, making notes</a:t>
            </a:r>
            <a:endParaRPr lang="zh-CN" altLang="en-US" sz="28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75936" y="3922972"/>
            <a:ext cx="3764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sheltering from the rain</a:t>
            </a:r>
            <a:endParaRPr lang="zh-CN" altLang="en-US" sz="28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57119" y="4699442"/>
            <a:ext cx="5253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passing, hesitating for a moment</a:t>
            </a:r>
            <a:endParaRPr lang="zh-CN" altLang="en-US" sz="28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2956955" y="2814452"/>
            <a:ext cx="3621975" cy="9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接连接符 32"/>
          <p:cNvCxnSpPr/>
          <p:nvPr/>
        </p:nvCxnSpPr>
        <p:spPr bwMode="auto">
          <a:xfrm flipV="1">
            <a:off x="2980705" y="4667832"/>
            <a:ext cx="3561084" cy="6063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650501" y="5617065"/>
            <a:ext cx="10901575" cy="954107"/>
          </a:xfrm>
          <a:prstGeom prst="rect">
            <a:avLst/>
          </a:prstGeom>
          <a:solidFill>
            <a:srgbClr val="006666"/>
          </a:solidFill>
          <a:ln>
            <a:solidFill>
              <a:srgbClr val="0E62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Tip 2 : The setting of an Act is intended to help the audience </a:t>
            </a:r>
            <a:r>
              <a:rPr lang="en-US" altLang="zh-CN" sz="2800" u="sng" dirty="0" smtClean="0">
                <a:solidFill>
                  <a:schemeClr val="bg1"/>
                </a:solidFill>
                <a:latin typeface="Impact" panose="020B0806030902050204" pitchFamily="34" charset="0"/>
              </a:rPr>
              <a:t>picture a particular place or type of surroundings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where the Act takes place.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4853" y="106882"/>
            <a:ext cx="2050030" cy="867455"/>
            <a:chOff x="157978" y="273132"/>
            <a:chExt cx="2050030" cy="867455"/>
          </a:xfrm>
        </p:grpSpPr>
        <p:sp>
          <p:nvSpPr>
            <p:cNvPr id="8" name="TextBox 7"/>
            <p:cNvSpPr txBox="1"/>
            <p:nvPr/>
          </p:nvSpPr>
          <p:spPr>
            <a:xfrm>
              <a:off x="715292" y="399257"/>
              <a:ext cx="1492716" cy="646331"/>
            </a:xfrm>
            <a:prstGeom prst="rect">
              <a:avLst/>
            </a:prstGeom>
            <a:solidFill>
              <a:srgbClr val="006666"/>
            </a:solidFill>
            <a:ln w="28575">
              <a:solidFill>
                <a:srgbClr val="0E625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6666"/>
                  </a:solidFill>
                  <a:latin typeface="Impact" panose="020B0806030902050204" pitchFamily="34" charset="0"/>
                </a:rPr>
                <a:t>     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Plot 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9" name="组合 4"/>
            <p:cNvGrpSpPr>
              <a:grpSpLocks noChangeAspect="1"/>
            </p:cNvGrpSpPr>
            <p:nvPr/>
          </p:nvGrpSpPr>
          <p:grpSpPr>
            <a:xfrm>
              <a:off x="157978" y="273132"/>
              <a:ext cx="1032560" cy="867455"/>
              <a:chOff x="0" y="0"/>
              <a:chExt cx="6822015" cy="6383223"/>
            </a:xfrm>
          </p:grpSpPr>
          <p:pic>
            <p:nvPicPr>
              <p:cNvPr id="10" name="图片 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73" y="0"/>
                <a:ext cx="6818442" cy="638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图片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6822015" cy="638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2303164" y="290864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Lines 1 — 15</a:t>
            </a:r>
            <a:endParaRPr lang="zh-CN" altLang="en-US" sz="2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006" y="1009414"/>
            <a:ext cx="11469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>
                <a:solidFill>
                  <a:schemeClr val="tx2"/>
                </a:solidFill>
                <a:latin typeface="Calibri" panose="020F0502020204030204"/>
                <a:ea typeface="Cambria Math" panose="02040503050406030204" pitchFamily="18" charset="0"/>
              </a:rPr>
              <a:t>●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Please find out all the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broken sentences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by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Eliza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.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r>
              <a:rPr lang="en-US" altLang="zh-CN" sz="3000" dirty="0">
                <a:solidFill>
                  <a:schemeClr val="tx2"/>
                </a:solidFill>
                <a:latin typeface="Calibri" panose="020F0502020204030204"/>
                <a:ea typeface="Cambria Math" panose="02040503050406030204" pitchFamily="18" charset="0"/>
              </a:rPr>
              <a:t>●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Can you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correct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them in terms of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grammar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and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spelling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?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7510" y="2061302"/>
            <a:ext cx="1113704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45469"/>
                </a:solidFill>
                <a:latin typeface="Calibri" panose="020F0502020204030204"/>
              </a:rPr>
              <a:t>❶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Come </a:t>
            </a:r>
            <a:r>
              <a:rPr lang="en-US" altLang="zh-CN" sz="2800" dirty="0" err="1" smtClean="0">
                <a:solidFill>
                  <a:srgbClr val="445469"/>
                </a:solidFill>
                <a:latin typeface="Berlin Sans FB" panose="020E0602020502020306" pitchFamily="34" charset="0"/>
              </a:rPr>
              <a:t>over’ere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, </a:t>
            </a:r>
            <a:r>
              <a:rPr lang="en-US" altLang="zh-CN" sz="2800" dirty="0" err="1" smtClean="0">
                <a:solidFill>
                  <a:srgbClr val="445469"/>
                </a:solidFill>
                <a:latin typeface="Berlin Sans FB" panose="020E0602020502020306" pitchFamily="34" charset="0"/>
              </a:rPr>
              <a:t>cap’in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, and buy me flowers off a poor girl.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    Come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over here captain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, and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buy some flowers from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a poor girl.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endParaRPr lang="en-US" altLang="zh-CN" sz="800" dirty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❷ I can </a:t>
            </a:r>
            <a:r>
              <a:rPr lang="en-US" altLang="zh-CN" sz="2800" dirty="0" err="1" smtClean="0">
                <a:solidFill>
                  <a:srgbClr val="445469"/>
                </a:solidFill>
                <a:latin typeface="Berlin Sans FB" panose="020E0602020502020306" pitchFamily="34" charset="0"/>
              </a:rPr>
              <a:t>giv’ou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change, </a:t>
            </a:r>
            <a:r>
              <a:rPr lang="en-US" altLang="zh-CN" sz="2800" dirty="0" err="1" smtClean="0">
                <a:solidFill>
                  <a:srgbClr val="445469"/>
                </a:solidFill>
                <a:latin typeface="Berlin Sans FB" panose="020E0602020502020306" pitchFamily="34" charset="0"/>
              </a:rPr>
              <a:t>cap’in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.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    I can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give you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change,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captain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.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endParaRPr lang="en-US" altLang="zh-CN" sz="800" dirty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❸ I </a:t>
            </a:r>
            <a:r>
              <a:rPr lang="en-US" altLang="zh-CN" sz="2800" dirty="0" err="1" smtClean="0">
                <a:solidFill>
                  <a:srgbClr val="445469"/>
                </a:solidFill>
                <a:latin typeface="Berlin Sans FB" panose="020E0602020502020306" pitchFamily="34" charset="0"/>
              </a:rPr>
              <a:t>ain’t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done nothing wrong by speaking to that gentleman.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    I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haven’t done anything wrong </a:t>
            </a:r>
            <a:r>
              <a:rPr lang="en-US" altLang="zh-CN" sz="2800" dirty="0">
                <a:solidFill>
                  <a:srgbClr val="445469"/>
                </a:solidFill>
                <a:latin typeface="Berlin Sans FB" panose="020E0602020502020306" pitchFamily="34" charset="0"/>
              </a:rPr>
              <a:t>by speaking to that gentleman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.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endParaRPr lang="en-US" altLang="zh-CN" sz="800" dirty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❹ I </a:t>
            </a:r>
            <a:r>
              <a:rPr lang="en-US" altLang="zh-CN" sz="2800" dirty="0" err="1" smtClean="0">
                <a:solidFill>
                  <a:srgbClr val="445469"/>
                </a:solidFill>
                <a:latin typeface="Berlin Sans FB" panose="020E0602020502020306" pitchFamily="34" charset="0"/>
              </a:rPr>
              <a:t>ain’t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no thief. I’m an honest girl I am!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    I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am not a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thief</a:t>
            </a:r>
            <a:r>
              <a:rPr lang="en-US" altLang="zh-CN" sz="2800" dirty="0">
                <a:solidFill>
                  <a:srgbClr val="445469"/>
                </a:solidFill>
                <a:latin typeface="Berlin Sans FB" panose="020E0602020502020306" pitchFamily="34" charset="0"/>
              </a:rPr>
              <a:t>. I’m an honest 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girl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! </a:t>
            </a:r>
            <a:r>
              <a:rPr lang="en-US" altLang="zh-CN" sz="2800" dirty="0">
                <a:solidFill>
                  <a:srgbClr val="445469"/>
                </a:solidFill>
                <a:latin typeface="Berlin Sans FB" panose="020E0602020502020306" pitchFamily="34" charset="0"/>
              </a:rPr>
              <a:t>I am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!</a:t>
            </a:r>
            <a:endParaRPr lang="en-US" altLang="zh-CN" sz="2800" dirty="0">
              <a:solidFill>
                <a:srgbClr val="445469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756" y="5972962"/>
            <a:ext cx="94621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>
                <a:solidFill>
                  <a:schemeClr val="tx2"/>
                </a:solidFill>
                <a:latin typeface="Calibri" panose="020F0502020204030204"/>
                <a:ea typeface="Cambria Math" panose="02040503050406030204" pitchFamily="18" charset="0"/>
              </a:rPr>
              <a:t>●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Guess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: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why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does Eliza become Higgins’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target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?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68968" y="5114214"/>
            <a:ext cx="3063845" cy="861774"/>
          </a:xfrm>
          <a:prstGeom prst="rect">
            <a:avLst/>
          </a:prstGeom>
          <a:ln w="28575">
            <a:solidFill>
              <a:srgbClr val="0E6254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poor pronunciation</a:t>
            </a: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 &amp; </a:t>
            </a:r>
            <a:r>
              <a:rPr lang="en-US" altLang="zh-CN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low social status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 build="p"/>
      <p:bldP spid="14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164" y="290864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Lines 16 — 58</a:t>
            </a:r>
            <a:endParaRPr lang="zh-CN" altLang="en-US" sz="2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853" y="106882"/>
            <a:ext cx="2050030" cy="867455"/>
            <a:chOff x="157978" y="273132"/>
            <a:chExt cx="2050030" cy="867455"/>
          </a:xfrm>
        </p:grpSpPr>
        <p:sp>
          <p:nvSpPr>
            <p:cNvPr id="5" name="TextBox 4"/>
            <p:cNvSpPr txBox="1"/>
            <p:nvPr/>
          </p:nvSpPr>
          <p:spPr>
            <a:xfrm>
              <a:off x="715292" y="399257"/>
              <a:ext cx="1492716" cy="646331"/>
            </a:xfrm>
            <a:prstGeom prst="rect">
              <a:avLst/>
            </a:prstGeom>
            <a:solidFill>
              <a:srgbClr val="006666"/>
            </a:solidFill>
            <a:ln w="28575">
              <a:solidFill>
                <a:srgbClr val="0E625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6666"/>
                  </a:solidFill>
                  <a:latin typeface="Impact" panose="020B0806030902050204" pitchFamily="34" charset="0"/>
                </a:rPr>
                <a:t>     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Plot 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6" name="组合 4"/>
            <p:cNvGrpSpPr>
              <a:grpSpLocks noChangeAspect="1"/>
            </p:cNvGrpSpPr>
            <p:nvPr/>
          </p:nvGrpSpPr>
          <p:grpSpPr>
            <a:xfrm>
              <a:off x="157978" y="273132"/>
              <a:ext cx="1032560" cy="867455"/>
              <a:chOff x="0" y="0"/>
              <a:chExt cx="6822015" cy="6383223"/>
            </a:xfrm>
          </p:grpSpPr>
          <p:pic>
            <p:nvPicPr>
              <p:cNvPr id="7" name="图片 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73" y="0"/>
                <a:ext cx="6818442" cy="638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图片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6822015" cy="638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285006" y="1009414"/>
            <a:ext cx="11499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>
                <a:solidFill>
                  <a:schemeClr val="tx2"/>
                </a:solidFill>
                <a:latin typeface="Calibri" panose="020F0502020204030204"/>
                <a:ea typeface="Cambria Math" panose="02040503050406030204" pitchFamily="18" charset="0"/>
              </a:rPr>
              <a:t>●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Please find out all the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stage directions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and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classify 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them 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  <a:p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   into </a:t>
            </a:r>
            <a:r>
              <a:rPr lang="en-US" altLang="zh-CN" sz="3000" dirty="0" smtClean="0">
                <a:solidFill>
                  <a:srgbClr val="C00000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three categories</a:t>
            </a:r>
            <a:r>
              <a:rPr lang="en-US" altLang="zh-CN" sz="3000" dirty="0" smtClean="0">
                <a:solidFill>
                  <a:schemeClr val="tx2"/>
                </a:solidFill>
                <a:latin typeface="Cooper Black" panose="0208090404030B020404" pitchFamily="18" charset="0"/>
                <a:ea typeface="Cambria Math" panose="02040503050406030204" pitchFamily="18" charset="0"/>
              </a:rPr>
              <a:t>.</a:t>
            </a:r>
            <a:endParaRPr lang="en-US" altLang="zh-CN" sz="3000" dirty="0" smtClean="0">
              <a:solidFill>
                <a:schemeClr val="tx2"/>
              </a:solidFill>
              <a:latin typeface="Cooper Black" panose="0208090404030B0204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4385" y="2561737"/>
            <a:ext cx="2672526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kindly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still worried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looking confused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rudely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proudly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28858" y="2180283"/>
            <a:ext cx="8215711" cy="4324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gives her a handkerchief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hands over the paper covered in writing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pushes it back at him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reads imitating Eliza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has been watching the girl and now speaks to Higgins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ignores her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carelessly throws a handful of money into her basket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leave together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looking at the collected money in amazement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imitates him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goes out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2426" y="5322525"/>
            <a:ext cx="26944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in his own voice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445469"/>
                </a:solidFill>
                <a:latin typeface="Berlin Sans FB" panose="020E0602020502020306" pitchFamily="34" charset="0"/>
              </a:rPr>
              <a:t>in her own voice</a:t>
            </a:r>
            <a:endParaRPr lang="en-US" altLang="zh-CN" sz="2800" dirty="0" smtClean="0">
              <a:solidFill>
                <a:srgbClr val="445469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439385" y="2489033"/>
            <a:ext cx="2791275" cy="215989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3524991" y="2072578"/>
            <a:ext cx="8259059" cy="4479466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415636" y="5237012"/>
            <a:ext cx="2791275" cy="1023575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415636" y="3034590"/>
            <a:ext cx="2815024" cy="712519"/>
          </a:xfrm>
          <a:prstGeom prst="roundRect">
            <a:avLst/>
          </a:prstGeom>
          <a:solidFill>
            <a:srgbClr val="0066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emotion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3524990" y="3040083"/>
            <a:ext cx="8259059" cy="712519"/>
          </a:xfrm>
          <a:prstGeom prst="roundRect">
            <a:avLst/>
          </a:prstGeom>
          <a:solidFill>
            <a:srgbClr val="0066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action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391887" y="5397152"/>
            <a:ext cx="2815024" cy="712519"/>
          </a:xfrm>
          <a:prstGeom prst="roundRect">
            <a:avLst/>
          </a:prstGeom>
          <a:solidFill>
            <a:srgbClr val="0066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sound effect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4990" y="4144526"/>
            <a:ext cx="8259059" cy="1815882"/>
          </a:xfrm>
          <a:prstGeom prst="rect">
            <a:avLst/>
          </a:prstGeom>
          <a:solidFill>
            <a:srgbClr val="006666"/>
          </a:solidFill>
          <a:ln>
            <a:solidFill>
              <a:srgbClr val="0E62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Tip 3 :  Stage </a:t>
            </a:r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directions are instructions in a play to indicate the </a:t>
            </a:r>
            <a:r>
              <a:rPr lang="en-US" altLang="zh-CN" sz="2800" u="sng" dirty="0">
                <a:solidFill>
                  <a:schemeClr val="bg1"/>
                </a:solidFill>
                <a:latin typeface="Impact" panose="020B0806030902050204" pitchFamily="34" charset="0"/>
              </a:rPr>
              <a:t>movements</a:t>
            </a:r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en-US" altLang="zh-CN" sz="2800" u="sng" dirty="0">
                <a:solidFill>
                  <a:schemeClr val="bg1"/>
                </a:solidFill>
                <a:latin typeface="Impact" panose="020B0806030902050204" pitchFamily="34" charset="0"/>
              </a:rPr>
              <a:t>positions</a:t>
            </a:r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 or </a:t>
            </a:r>
            <a:r>
              <a:rPr lang="en-US" altLang="zh-CN" sz="2800" u="sng" dirty="0">
                <a:solidFill>
                  <a:schemeClr val="bg1"/>
                </a:solidFill>
                <a:latin typeface="Impact" panose="020B0806030902050204" pitchFamily="34" charset="0"/>
              </a:rPr>
              <a:t>tones</a:t>
            </a:r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 of an actor/ actress, or the </a:t>
            </a:r>
            <a:r>
              <a:rPr lang="en-US" altLang="zh-CN" sz="2800" u="sng" dirty="0">
                <a:solidFill>
                  <a:schemeClr val="bg1"/>
                </a:solidFill>
                <a:latin typeface="Impact" panose="020B0806030902050204" pitchFamily="34" charset="0"/>
              </a:rPr>
              <a:t>sound effects</a:t>
            </a:r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 and </a:t>
            </a:r>
            <a:r>
              <a:rPr lang="en-US" altLang="zh-CN" sz="2800" u="sng" dirty="0">
                <a:solidFill>
                  <a:schemeClr val="bg1"/>
                </a:solidFill>
                <a:latin typeface="Impact" panose="020B0806030902050204" pitchFamily="34" charset="0"/>
              </a:rPr>
              <a:t>lighting</a:t>
            </a:r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, which help us to understand the lines and </a:t>
            </a:r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the plot </a:t>
            </a:r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better.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 animBg="1"/>
      <p:bldP spid="14" grpId="0" animBg="1"/>
      <p:bldP spid="15" grpId="0" animBg="1"/>
      <p:bldP spid="10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2.0"/>
  <p:tag name="AS_VERSION" val="16.9.0.0"/>
  <p:tag name="ISPRING_PRESENTATION_TITLE" val="www.33ppt.com"/>
</p:tagLst>
</file>

<file path=ppt/theme/theme1.xml><?xml version="1.0" encoding="utf-8"?>
<a:theme xmlns:a="http://schemas.openxmlformats.org/drawingml/2006/main" name="www.33ppt.com">
  <a:themeElements>
    <a:clrScheme name="1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1_Office 主题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1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6972</Words>
  <Application>WPS 演示</Application>
  <PresentationFormat>自定义</PresentationFormat>
  <Paragraphs>301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等线</vt:lpstr>
      <vt:lpstr>Impact</vt:lpstr>
      <vt:lpstr>Calibri</vt:lpstr>
      <vt:lpstr>Cambria Math</vt:lpstr>
      <vt:lpstr>Cooper Black</vt:lpstr>
      <vt:lpstr>黑体</vt:lpstr>
      <vt:lpstr>Berlin Sans FB</vt:lpstr>
      <vt:lpstr>Ebrima</vt:lpstr>
      <vt:lpstr>Times New Roman</vt:lpstr>
      <vt:lpstr>Arial Unicode MS</vt:lpstr>
      <vt:lpstr>HelveticaNeue</vt:lpstr>
      <vt:lpstr>NumberOnly</vt:lpstr>
      <vt:lpstr>华文新魏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苏州珀菲科特网络科技有限公司</Company>
  <LinksUpToDate>false</LinksUpToDate>
  <SharedDoc>false</SharedDoc>
  <HyperlinksChanged>false</HyperlinksChanged>
  <AppVersion>14.0000</AppVersion>
  <Manager>www.515ppt.com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www.515ppt.com</dc:title>
  <dc:creator>www.515ppt.com</dc:creator>
  <cp:keywords>更多精品文档，请访问www.515ppt.com</cp:keywords>
  <dc:description>更多精品文档，请访问www.515ppt.com</dc:description>
  <dc:subject>www.515ppt.com</dc:subject>
  <cp:category>www.515ppt.com</cp:category>
  <cp:lastModifiedBy>曹小等</cp:lastModifiedBy>
  <cp:revision>94</cp:revision>
  <dcterms:created xsi:type="dcterms:W3CDTF">2015-07-10T05:07:00Z</dcterms:created>
  <dcterms:modified xsi:type="dcterms:W3CDTF">2020-07-16T06:00:55Z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