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31"/>
  </p:handoutMasterIdLst>
  <p:sldIdLst>
    <p:sldId id="372" r:id="rId3"/>
    <p:sldId id="256" r:id="rId4"/>
    <p:sldId id="316" r:id="rId6"/>
    <p:sldId id="314" r:id="rId7"/>
    <p:sldId id="302" r:id="rId8"/>
    <p:sldId id="277" r:id="rId9"/>
    <p:sldId id="279" r:id="rId10"/>
    <p:sldId id="311" r:id="rId11"/>
    <p:sldId id="313" r:id="rId12"/>
    <p:sldId id="354" r:id="rId13"/>
    <p:sldId id="280" r:id="rId14"/>
    <p:sldId id="281" r:id="rId15"/>
    <p:sldId id="310" r:id="rId16"/>
    <p:sldId id="323" r:id="rId17"/>
    <p:sldId id="283" r:id="rId18"/>
    <p:sldId id="303" r:id="rId19"/>
    <p:sldId id="309" r:id="rId20"/>
    <p:sldId id="324" r:id="rId21"/>
    <p:sldId id="298" r:id="rId22"/>
    <p:sldId id="305" r:id="rId23"/>
    <p:sldId id="306" r:id="rId24"/>
    <p:sldId id="325" r:id="rId25"/>
    <p:sldId id="300" r:id="rId26"/>
    <p:sldId id="307" r:id="rId27"/>
    <p:sldId id="308" r:id="rId28"/>
    <p:sldId id="321" r:id="rId29"/>
    <p:sldId id="320" r:id="rId30"/>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86374"/>
  </p:normalViewPr>
  <p:slideViewPr>
    <p:cSldViewPr snapToGrid="0" showGuides="1">
      <p:cViewPr varScale="1">
        <p:scale>
          <a:sx n="127" d="100"/>
          <a:sy n="127" d="100"/>
        </p:scale>
        <p:origin x="1952" y="184"/>
      </p:cViewPr>
      <p:guideLst>
        <p:guide orient="horz" pos="2160"/>
        <p:guide pos="3812"/>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tx1">
                    <a:lumMod val="75000"/>
                    <a:lumOff val="25000"/>
                  </a:schemeClr>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4400" b="0">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49" y="469127"/>
            <a:ext cx="10307927" cy="4093347"/>
          </a:xfrm>
        </p:spPr>
        <p:txBody>
          <a:bodyPr anchor="b">
            <a:normAutofit/>
          </a:bodyPr>
          <a:lstStyle>
            <a:lvl1pPr>
              <a:defRPr sz="6000">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10307926" cy="647555"/>
          </a:xfr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4400" b="0" i="0">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9788" y="1744961"/>
            <a:ext cx="5157787"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400" b="0">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3200" b="0">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4400"/>
            </a:lvl1pPr>
          </a:lstStyle>
          <a:p>
            <a:r>
              <a:rPr lang="zh-CN" altLang="en-US" dirty="0"/>
              <a:t>单击此处编辑母版标题样式</a:t>
            </a:r>
            <a:endParaRPr lang="zh-CN" altLang="en-US" dirty="0"/>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3.jpeg"/><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pic>
        <p:nvPicPr>
          <p:cNvPr id="2" name="图片 6" descr="logo横版 png"/>
          <p:cNvPicPr>
            <a:picLocks noChangeAspect="1"/>
          </p:cNvPicPr>
          <p:nvPr/>
        </p:nvPicPr>
        <p:blipFill>
          <a:blip r:embed="rId3"/>
          <a:stretch>
            <a:fillRect/>
          </a:stretch>
        </p:blipFill>
        <p:spPr>
          <a:xfrm>
            <a:off x="11477625" y="82550"/>
            <a:ext cx="608013" cy="642938"/>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08635" y="4853940"/>
            <a:ext cx="11405235" cy="1383665"/>
          </a:xfrm>
          <a:prstGeom prst="rect">
            <a:avLst/>
          </a:prstGeom>
          <a:noFill/>
          <a:ln w="38100">
            <a:solidFill>
              <a:schemeClr val="accent1">
                <a:lumMod val="75000"/>
              </a:schemeClr>
            </a:solidFill>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32. What does Levine want to explain by mentioning the rubber band?</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 The right way of exercising.                   B. The causes of a heart attack.</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C. The difficulty of keeping fit.                   D. The aging process of the heart.</a:t>
            </a:r>
            <a:endParaRPr lang="zh-CN" altLang="en-US" sz="2800"/>
          </a:p>
        </p:txBody>
      </p:sp>
      <p:sp>
        <p:nvSpPr>
          <p:cNvPr id="3" name="文本框 2"/>
          <p:cNvSpPr txBox="1"/>
          <p:nvPr/>
        </p:nvSpPr>
        <p:spPr>
          <a:xfrm>
            <a:off x="68580" y="99060"/>
            <a:ext cx="12054205" cy="3322955"/>
          </a:xfrm>
          <a:prstGeom prst="rect">
            <a:avLst/>
          </a:prstGeom>
          <a:solidFill>
            <a:schemeClr val="bg2"/>
          </a:solidFill>
          <a:ln w="38100">
            <a:noFill/>
            <a:prstDash val="lgDashDot"/>
          </a:ln>
        </p:spPr>
        <p:txBody>
          <a:bodyPr wrap="square" rtlCol="0" anchor="t">
            <a:spAutoFit/>
          </a:bodyPr>
          <a:p>
            <a:pPr marL="0" indent="0" algn="l" fontAlgn="auto">
              <a:lnSpc>
                <a:spcPct val="150000"/>
              </a:lnSpc>
            </a:pPr>
            <a:r>
              <a:rPr lang="en-US" sz="2800">
                <a:latin typeface="Calibri" panose="020F0502020204030204" charset="0"/>
                <a:ea typeface="Calibri" panose="020F0502020204030204" charset="0"/>
                <a:cs typeface="Times New Roman Regular" panose="02020603050405020304" charset="0"/>
                <a:sym typeface="+mn-ea"/>
              </a:rPr>
              <a:t>②</a:t>
            </a:r>
            <a:r>
              <a:rPr sz="2800">
                <a:latin typeface="Times New Roman Regular" panose="02020603050405020304" charset="0"/>
                <a:cs typeface="Times New Roman Regular" panose="02020603050405020304" charset="0"/>
                <a:sym typeface="+mn-ea"/>
              </a:rPr>
              <a:t>“Think of a rubber band. In the beginning, it is flexible, but put it in a drawer for 20 years and it will become dry and easily broken,” says Dr. Ben Levine, a heart specialist at the University of Texas. That's what happens to the heart. Fortunately for those in midlife, Levine is finding that even if you haven't been an enthusiastic exerciser, getting in shape now may help improve your aging heart.</a:t>
            </a:r>
            <a:endParaRPr lang="zh-CN" altLang="en-US" sz="2800"/>
          </a:p>
        </p:txBody>
      </p:sp>
      <p:sp>
        <p:nvSpPr>
          <p:cNvPr id="5" name="矩形 4"/>
          <p:cNvSpPr/>
          <p:nvPr/>
        </p:nvSpPr>
        <p:spPr>
          <a:xfrm>
            <a:off x="3663950" y="5048250"/>
            <a:ext cx="2270760" cy="394335"/>
          </a:xfrm>
          <a:prstGeom prst="rect">
            <a:avLst/>
          </a:prstGeom>
          <a:solidFill>
            <a:schemeClr val="accent6">
              <a:lumMod val="40000"/>
              <a:lumOff val="60000"/>
              <a:alpha val="54000"/>
            </a:schemeClr>
          </a:solidFill>
          <a:ln>
            <a:solidFill>
              <a:schemeClr val="accent6">
                <a:lumMod val="60000"/>
                <a:lumOff val="4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a:off x="1837690" y="4307840"/>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推理判断</a:t>
            </a:r>
            <a:endParaRPr lang="zh-CN" altLang="en-US" sz="2400" b="1"/>
          </a:p>
        </p:txBody>
      </p:sp>
      <p:sp>
        <p:nvSpPr>
          <p:cNvPr id="7" name="矩形 6"/>
          <p:cNvSpPr/>
          <p:nvPr/>
        </p:nvSpPr>
        <p:spPr>
          <a:xfrm>
            <a:off x="1936115" y="338455"/>
            <a:ext cx="2270760" cy="394335"/>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8232775" y="5048250"/>
            <a:ext cx="2270760" cy="394335"/>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a:off x="68580" y="6141720"/>
            <a:ext cx="11943715" cy="8305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2: </a:t>
            </a:r>
            <a:r>
              <a:rPr lang="zh-CN" altLang="en-US" sz="2800" b="1">
                <a:latin typeface="黑体" panose="02010609060101010101" charset="-122"/>
                <a:ea typeface="黑体" panose="02010609060101010101" charset="-122"/>
                <a:cs typeface="黑体" panose="02010609060101010101" charset="-122"/>
              </a:rPr>
              <a:t>分析题干，找出定位词，并关注设问方式，判断所考查的题型</a:t>
            </a:r>
            <a:endParaRPr lang="zh-CN" altLang="en-US" sz="2800" b="1">
              <a:latin typeface="黑体" panose="02010609060101010101" charset="-122"/>
              <a:ea typeface="黑体" panose="02010609060101010101" charset="-122"/>
              <a:cs typeface="黑体" panose="02010609060101010101" charset="-122"/>
            </a:endParaRPr>
          </a:p>
        </p:txBody>
      </p:sp>
      <p:sp>
        <p:nvSpPr>
          <p:cNvPr id="11" name="矩形 10"/>
          <p:cNvSpPr/>
          <p:nvPr/>
        </p:nvSpPr>
        <p:spPr>
          <a:xfrm>
            <a:off x="159385" y="909320"/>
            <a:ext cx="121793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矩形 11"/>
          <p:cNvSpPr/>
          <p:nvPr/>
        </p:nvSpPr>
        <p:spPr>
          <a:xfrm>
            <a:off x="5431790" y="1595755"/>
            <a:ext cx="472186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1503680" y="2246630"/>
            <a:ext cx="144843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文本框 13"/>
          <p:cNvSpPr txBox="1"/>
          <p:nvPr/>
        </p:nvSpPr>
        <p:spPr>
          <a:xfrm>
            <a:off x="7185025" y="584835"/>
            <a:ext cx="1826895" cy="46037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r>
              <a:rPr lang="en-US" altLang="zh-CN" sz="2400" b="1">
                <a:solidFill>
                  <a:srgbClr val="7030A0"/>
                </a:solidFill>
                <a:effectLst>
                  <a:outerShdw blurRad="38100" dist="38100" dir="2700000" algn="tl">
                    <a:srgbClr val="000000">
                      <a:alpha val="43137"/>
                    </a:srgbClr>
                  </a:outerShdw>
                </a:effectLst>
              </a:rPr>
              <a:t>=resilient</a:t>
            </a:r>
            <a:endParaRPr lang="en-US" altLang="zh-CN" sz="2400" b="1">
              <a:solidFill>
                <a:srgbClr val="7030A0"/>
              </a:solidFill>
              <a:effectLst>
                <a:outerShdw blurRad="38100" dist="38100" dir="2700000" algn="tl">
                  <a:srgbClr val="000000">
                    <a:alpha val="43137"/>
                  </a:srgbClr>
                </a:outerShdw>
              </a:effectLst>
            </a:endParaRPr>
          </a:p>
        </p:txBody>
      </p:sp>
      <p:sp>
        <p:nvSpPr>
          <p:cNvPr id="15" name="椭圆 14"/>
          <p:cNvSpPr/>
          <p:nvPr/>
        </p:nvSpPr>
        <p:spPr>
          <a:xfrm>
            <a:off x="1545590" y="885825"/>
            <a:ext cx="2188210" cy="756920"/>
          </a:xfrm>
          <a:prstGeom prst="ellipse">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400" b="1" i="1">
                <a:solidFill>
                  <a:srgbClr val="C00000"/>
                </a:solidFill>
                <a:effectLst>
                  <a:outerShdw blurRad="38100" dist="38100" dir="2700000" algn="tl">
                    <a:srgbClr val="000000">
                      <a:alpha val="43137"/>
                    </a:srgbClr>
                  </a:outerShdw>
                </a:effectLst>
              </a:rPr>
              <a:t>rubber aging</a:t>
            </a:r>
            <a:endParaRPr lang="en-US" altLang="zh-CN" sz="2400" b="1" i="1">
              <a:solidFill>
                <a:srgbClr val="C00000"/>
              </a:solidFill>
              <a:effectLst>
                <a:outerShdw blurRad="38100" dist="38100" dir="2700000" algn="tl">
                  <a:srgbClr val="000000">
                    <a:alpha val="43137"/>
                  </a:srgbClr>
                </a:outerShdw>
              </a:effectLst>
            </a:endParaRPr>
          </a:p>
        </p:txBody>
      </p:sp>
      <p:sp>
        <p:nvSpPr>
          <p:cNvPr id="16" name="椭圆 15"/>
          <p:cNvSpPr/>
          <p:nvPr/>
        </p:nvSpPr>
        <p:spPr>
          <a:xfrm>
            <a:off x="2752090" y="1649730"/>
            <a:ext cx="2188210" cy="756920"/>
          </a:xfrm>
          <a:prstGeom prst="ellipse">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400" b="1" i="1">
                <a:solidFill>
                  <a:srgbClr val="C00000"/>
                </a:solidFill>
                <a:effectLst>
                  <a:outerShdw blurRad="38100" dist="38100" dir="2700000" algn="tl">
                    <a:srgbClr val="000000">
                      <a:alpha val="43137"/>
                    </a:srgbClr>
                  </a:outerShdw>
                </a:effectLst>
              </a:rPr>
              <a:t>heart aging</a:t>
            </a:r>
            <a:endParaRPr lang="en-US" altLang="zh-CN" sz="2400" b="1" i="1">
              <a:solidFill>
                <a:srgbClr val="C00000"/>
              </a:solidFill>
              <a:effectLst>
                <a:outerShdw blurRad="38100" dist="38100" dir="2700000" algn="tl">
                  <a:srgbClr val="000000">
                    <a:alpha val="43137"/>
                  </a:srgbClr>
                </a:outerShdw>
              </a:effectLst>
            </a:endParaRPr>
          </a:p>
        </p:txBody>
      </p:sp>
      <p:cxnSp>
        <p:nvCxnSpPr>
          <p:cNvPr id="17" name="直接箭头连接符 16"/>
          <p:cNvCxnSpPr/>
          <p:nvPr/>
        </p:nvCxnSpPr>
        <p:spPr>
          <a:xfrm>
            <a:off x="4042410" y="2439670"/>
            <a:ext cx="4392930" cy="343852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7783830" y="5777865"/>
            <a:ext cx="2024380" cy="459740"/>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圆角矩形 18"/>
          <p:cNvSpPr/>
          <p:nvPr/>
        </p:nvSpPr>
        <p:spPr>
          <a:xfrm>
            <a:off x="123825" y="3449955"/>
            <a:ext cx="11943715" cy="8305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3: </a:t>
            </a:r>
            <a:r>
              <a:rPr lang="zh-CN" altLang="en-US" sz="2800" b="1">
                <a:latin typeface="黑体" panose="02010609060101010101" charset="-122"/>
                <a:ea typeface="黑体" panose="02010609060101010101" charset="-122"/>
                <a:cs typeface="黑体" panose="02010609060101010101" charset="-122"/>
              </a:rPr>
              <a:t>分析选项，找出原文与选项中的上下义词、同义词</a:t>
            </a:r>
            <a:endParaRPr lang="zh-CN" altLang="en-US" sz="2800" b="1">
              <a:latin typeface="黑体" panose="02010609060101010101" charset="-122"/>
              <a:ea typeface="黑体" panose="02010609060101010101" charset="-122"/>
              <a:cs typeface="黑体" panose="02010609060101010101" charset="-122"/>
            </a:endParaRPr>
          </a:p>
        </p:txBody>
      </p:sp>
      <p:sp>
        <p:nvSpPr>
          <p:cNvPr id="21" name="圆角矩形 20"/>
          <p:cNvSpPr/>
          <p:nvPr/>
        </p:nvSpPr>
        <p:spPr>
          <a:xfrm>
            <a:off x="3560445" y="1209675"/>
            <a:ext cx="938530" cy="546735"/>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类比</a:t>
            </a:r>
            <a:endParaRPr lang="zh-CN" altLang="en-US" sz="2400" b="1"/>
          </a:p>
        </p:txBody>
      </p:sp>
      <p:sp>
        <p:nvSpPr>
          <p:cNvPr id="22" name="笑脸 21"/>
          <p:cNvSpPr/>
          <p:nvPr/>
        </p:nvSpPr>
        <p:spPr>
          <a:xfrm>
            <a:off x="6707505" y="5801995"/>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圆角矩形 22"/>
          <p:cNvSpPr/>
          <p:nvPr/>
        </p:nvSpPr>
        <p:spPr>
          <a:xfrm>
            <a:off x="9525635" y="4425315"/>
            <a:ext cx="1595755" cy="5467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solidFill>
                  <a:srgbClr val="7030A0"/>
                </a:solidFill>
                <a:effectLst>
                  <a:outerShdw blurRad="38100" dist="38100" dir="2700000" algn="tl">
                    <a:srgbClr val="000000">
                      <a:alpha val="43137"/>
                    </a:srgbClr>
                  </a:outerShdw>
                </a:effectLst>
              </a:rPr>
              <a:t>定位词</a:t>
            </a:r>
            <a:endParaRPr lang="zh-CN" altLang="en-US" sz="2400" b="1">
              <a:solidFill>
                <a:srgbClr val="7030A0"/>
              </a:solidFill>
              <a:effectLst>
                <a:outerShdw blurRad="38100" dist="38100" dir="2700000" algn="tl">
                  <a:srgbClr val="000000">
                    <a:alpha val="43137"/>
                  </a:srgbClr>
                </a:outerShdw>
              </a:effectLst>
            </a:endParaRPr>
          </a:p>
        </p:txBody>
      </p:sp>
      <p:sp>
        <p:nvSpPr>
          <p:cNvPr id="20" name="云形标注 19">
            <a:hlinkClick r:id="" action="ppaction://hlinkshowjump?jump=nextslide"/>
          </p:cNvPr>
          <p:cNvSpPr/>
          <p:nvPr/>
        </p:nvSpPr>
        <p:spPr>
          <a:xfrm>
            <a:off x="6124575" y="1560195"/>
            <a:ext cx="5942965" cy="2452370"/>
          </a:xfrm>
          <a:prstGeom prst="cloudCallout">
            <a:avLst>
              <a:gd name="adj1" fmla="val -39993"/>
              <a:gd name="adj2" fmla="val 71206"/>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rPr>
              <a:t>用类比引出话题的</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a:p>
            <a:pPr algn="ct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同类考法链接：</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2024.10</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强基联盟</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blinds(horizontal)">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blinds(horizontal)">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linds(horizontal)">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linds(horizontal)">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blinds(horizontal)">
                                      <p:cBhvr>
                                        <p:cTn id="72" dur="500"/>
                                        <p:tgtEl>
                                          <p:spTgt spid="22"/>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animEffect transition="in" filter="blinds(horizontal)">
                                      <p:cBhvr>
                                        <p:cTn id="77" dur="500"/>
                                        <p:tgtEl>
                                          <p:spTgt spid="19"/>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blinds(horizontal)">
                                      <p:cBhvr>
                                        <p:cTn id="8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7" grpId="0" bldLvl="0" animBg="1"/>
      <p:bldP spid="5" grpId="0" bldLvl="0" animBg="1"/>
      <p:bldP spid="6" grpId="0" bldLvl="0" animBg="1"/>
      <p:bldP spid="14" grpId="0"/>
      <p:bldP spid="11" grpId="0" bldLvl="0" animBg="1"/>
      <p:bldP spid="15" grpId="0" bldLvl="0" animBg="1"/>
      <p:bldP spid="12" grpId="0" bldLvl="0" animBg="1"/>
      <p:bldP spid="13" grpId="0" bldLvl="0" animBg="1"/>
      <p:bldP spid="16" grpId="0" bldLvl="0" animBg="1"/>
      <p:bldP spid="21" grpId="0" bldLvl="0" animBg="1"/>
      <p:bldP spid="18" grpId="0" bldLvl="0" animBg="1"/>
      <p:bldP spid="22" grpId="0" bldLvl="0" animBg="1"/>
      <p:bldP spid="19" grpId="0" bldLvl="0" animBg="1"/>
      <p:bldP spid="20"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231775" y="0"/>
            <a:ext cx="11560810" cy="4831080"/>
          </a:xfrm>
          <a:prstGeom prst="rect">
            <a:avLst/>
          </a:prstGeom>
          <a:noFill/>
          <a:ln w="9525">
            <a:noFill/>
          </a:ln>
        </p:spPr>
        <p:txBody>
          <a:bodyPr wrap="square">
            <a:spAutoFit/>
          </a:bodyPr>
          <a:p>
            <a:pPr indent="266700"/>
            <a:r>
              <a:rPr lang="en-US" sz="2800" b="0">
                <a:latin typeface="Times New Roman Regular" panose="02020603050405020304" charset="0"/>
                <a:cs typeface="宋体" panose="02010600030101010101" pitchFamily="2" charset="-122"/>
              </a:rPr>
              <a:t>    </a:t>
            </a:r>
            <a:r>
              <a:rPr lang="en-US" altLang="zh-CN"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2024.10</a:t>
            </a:r>
            <a:r>
              <a:rPr lang="zh-CN" alt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强基联盟</a:t>
            </a:r>
            <a:endParaRPr lang="en-US" sz="2800" b="0">
              <a:latin typeface="Times New Roman Regular" panose="02020603050405020304" charset="0"/>
              <a:cs typeface="宋体" panose="02010600030101010101" pitchFamily="2" charset="-122"/>
            </a:endParaRPr>
          </a:p>
          <a:p>
            <a:pPr indent="266700"/>
            <a:r>
              <a:rPr lang="en-US" sz="2800" b="0">
                <a:latin typeface="Times New Roman Regular" panose="02020603050405020304" charset="0"/>
                <a:cs typeface="宋体" panose="02010600030101010101" pitchFamily="2" charset="-122"/>
              </a:rPr>
              <a:t>     The sea cow, belonging to the extinct group Culebratherium, was first attacked by a crocodile. Evidence then shows that after the initial attack, the sea cow's remains were searched by a tiger shark, a tooth of which was found near the unlucky animal's neck.        “</a:t>
            </a:r>
            <a:r>
              <a:rPr lang="en-US" sz="2800" b="0">
                <a:highlight>
                  <a:srgbClr val="FFFF00"/>
                </a:highlight>
                <a:latin typeface="Times New Roman Regular" panose="02020603050405020304" charset="0"/>
                <a:cs typeface="宋体" panose="02010600030101010101" pitchFamily="2" charset="-122"/>
              </a:rPr>
              <a:t>Have you seen the Batman movie? There is a scene where he and Alfred are shooting bullets to try and figure out which specific type of bullet they are trying to find</a:t>
            </a:r>
            <a:r>
              <a:rPr lang="en-US" sz="2800" b="0">
                <a:latin typeface="Times New Roman Regular" panose="02020603050405020304" charset="0"/>
                <a:cs typeface="宋体" panose="02010600030101010101" pitchFamily="2" charset="-122"/>
              </a:rPr>
              <a:t>,” said Benites- Palomino, lead author of the research. “</a:t>
            </a:r>
            <a:r>
              <a:rPr lang="en-US" sz="2800" b="0">
                <a:solidFill>
                  <a:srgbClr val="FF0000"/>
                </a:solidFill>
                <a:latin typeface="Times New Roman Regular" panose="02020603050405020304" charset="0"/>
                <a:cs typeface="宋体" panose="02010600030101010101" pitchFamily="2" charset="-122"/>
              </a:rPr>
              <a:t>Our research was conducted in exactly the same way.</a:t>
            </a:r>
            <a:r>
              <a:rPr lang="en-US" sz="2800" b="0">
                <a:latin typeface="Times New Roman Regular" panose="02020603050405020304" charset="0"/>
                <a:cs typeface="宋体" panose="02010600030101010101" pitchFamily="2" charset="-122"/>
              </a:rPr>
              <a:t> We have these experiments in the wild where predators are attacking their prey, and then afterwards we try to compare which is the best scene for what we're finding there.”</a:t>
            </a:r>
            <a:endParaRPr lang="zh-CN" altLang="en-US" sz="2800"/>
          </a:p>
        </p:txBody>
      </p:sp>
      <p:sp>
        <p:nvSpPr>
          <p:cNvPr id="2" name="文本框 1"/>
          <p:cNvSpPr txBox="1"/>
          <p:nvPr/>
        </p:nvSpPr>
        <p:spPr>
          <a:xfrm>
            <a:off x="231775" y="5067935"/>
            <a:ext cx="11561445" cy="1383665"/>
          </a:xfrm>
          <a:prstGeom prst="rect">
            <a:avLst/>
          </a:prstGeom>
          <a:noFill/>
          <a:ln w="9525">
            <a:noFill/>
          </a:ln>
        </p:spPr>
        <p:txBody>
          <a:bodyPr wrap="square">
            <a:spAutoFit/>
          </a:bodyPr>
          <a:p>
            <a:pPr marL="0" indent="0" algn="l"/>
            <a:r>
              <a:rPr lang="en-US" sz="2800" b="0">
                <a:latin typeface="Times New Roman Regular" panose="02020603050405020304" charset="0"/>
                <a:cs typeface="宋体" panose="02010600030101010101" pitchFamily="2" charset="-122"/>
              </a:rPr>
              <a:t>33.What does paragraph 3 mainly talk about?A.The scene of animal fights.              B.The method of the research.     </a:t>
            </a:r>
            <a:endParaRPr lang="en-US" sz="2800" b="0">
              <a:latin typeface="Times New Roman Regular" panose="02020603050405020304" charset="0"/>
              <a:cs typeface="宋体" panose="02010600030101010101" pitchFamily="2" charset="-122"/>
            </a:endParaRPr>
          </a:p>
          <a:p>
            <a:pPr marL="0" indent="0" algn="l"/>
            <a:r>
              <a:rPr lang="en-US" sz="2800" b="0">
                <a:latin typeface="Times New Roman Regular" panose="02020603050405020304" charset="0"/>
                <a:cs typeface="宋体" panose="02010600030101010101" pitchFamily="2" charset="-122"/>
              </a:rPr>
              <a:t>C.The introduction of a movie.            D.The danger of the experiments.</a:t>
            </a:r>
            <a:endParaRPr lang="zh-CN" altLang="en-US" sz="2800"/>
          </a:p>
        </p:txBody>
      </p:sp>
      <p:sp>
        <p:nvSpPr>
          <p:cNvPr id="13" name="矩形 12"/>
          <p:cNvSpPr/>
          <p:nvPr/>
        </p:nvSpPr>
        <p:spPr>
          <a:xfrm>
            <a:off x="5288280" y="3398520"/>
            <a:ext cx="197421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6670040" y="5486400"/>
            <a:ext cx="118554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7" name="直接箭头连接符 16"/>
          <p:cNvCxnSpPr>
            <a:endCxn id="3" idx="0"/>
          </p:cNvCxnSpPr>
          <p:nvPr/>
        </p:nvCxnSpPr>
        <p:spPr>
          <a:xfrm>
            <a:off x="6477000" y="3945255"/>
            <a:ext cx="786130" cy="154114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圆角矩形 20"/>
          <p:cNvSpPr/>
          <p:nvPr/>
        </p:nvSpPr>
        <p:spPr>
          <a:xfrm>
            <a:off x="3313430" y="2969895"/>
            <a:ext cx="938530" cy="546735"/>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类比</a:t>
            </a:r>
            <a:endParaRPr lang="zh-CN" altLang="en-US" sz="2400" b="1"/>
          </a:p>
        </p:txBody>
      </p:sp>
      <p:sp>
        <p:nvSpPr>
          <p:cNvPr id="4" name="矩形 3"/>
          <p:cNvSpPr/>
          <p:nvPr/>
        </p:nvSpPr>
        <p:spPr>
          <a:xfrm>
            <a:off x="4614545" y="2587625"/>
            <a:ext cx="549465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1549400" y="3827780"/>
            <a:ext cx="571373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笑脸 21"/>
          <p:cNvSpPr/>
          <p:nvPr/>
        </p:nvSpPr>
        <p:spPr>
          <a:xfrm>
            <a:off x="5572125" y="5554345"/>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linds(horizontal)">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linds(horizontal)">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blinds(horizontal)">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5" grpId="0" animBg="1"/>
      <p:bldP spid="21" grpId="0" animBg="1"/>
      <p:bldP spid="3" grpId="0" animBg="1"/>
      <p:bldP spid="2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21640" y="4853940"/>
            <a:ext cx="11405235" cy="1383665"/>
          </a:xfrm>
          <a:prstGeom prst="rect">
            <a:avLst/>
          </a:prstGeom>
          <a:noFill/>
          <a:ln w="38100">
            <a:solidFill>
              <a:schemeClr val="accent1">
                <a:lumMod val="75000"/>
              </a:schemeClr>
            </a:solidFill>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33. In which aspect were the two groups different in terms of research design?</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 Diet plan.     </a:t>
            </a:r>
            <a:r>
              <a:rPr lang="en-US" sz="2800">
                <a:latin typeface="Times New Roman Regular" panose="02020603050405020304" charset="0"/>
                <a:cs typeface="Times New Roman Regular" panose="02020603050405020304" charset="0"/>
                <a:sym typeface="+mn-ea"/>
              </a:rPr>
              <a:t>                      </a:t>
            </a:r>
            <a:r>
              <a:rPr sz="2800">
                <a:latin typeface="Times New Roman Regular" panose="02020603050405020304" charset="0"/>
                <a:cs typeface="Times New Roman Regular" panose="02020603050405020304" charset="0"/>
                <a:sym typeface="+mn-ea"/>
              </a:rPr>
              <a:t>B. Professional background.     </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C. Exercise type.      </a:t>
            </a:r>
            <a:r>
              <a:rPr lang="en-US" sz="2800">
                <a:latin typeface="Times New Roman Regular" panose="02020603050405020304" charset="0"/>
                <a:cs typeface="Times New Roman Regular" panose="02020603050405020304" charset="0"/>
                <a:sym typeface="+mn-ea"/>
              </a:rPr>
              <a:t>              </a:t>
            </a:r>
            <a:r>
              <a:rPr sz="2800">
                <a:latin typeface="Times New Roman Regular" panose="02020603050405020304" charset="0"/>
                <a:cs typeface="Times New Roman Regular" panose="02020603050405020304" charset="0"/>
                <a:sym typeface="+mn-ea"/>
              </a:rPr>
              <a:t>D. Previous physical condition.</a:t>
            </a:r>
            <a:endParaRPr lang="zh-CN" altLang="en-US" sz="2800"/>
          </a:p>
        </p:txBody>
      </p:sp>
      <p:sp>
        <p:nvSpPr>
          <p:cNvPr id="4" name="文本框 3"/>
          <p:cNvSpPr txBox="1"/>
          <p:nvPr/>
        </p:nvSpPr>
        <p:spPr>
          <a:xfrm>
            <a:off x="68580" y="99060"/>
            <a:ext cx="12054205" cy="4615815"/>
          </a:xfrm>
          <a:prstGeom prst="rect">
            <a:avLst/>
          </a:prstGeom>
          <a:solidFill>
            <a:schemeClr val="bg2"/>
          </a:solidFill>
          <a:ln w="38100">
            <a:noFill/>
            <a:prstDash val="lgDashDot"/>
          </a:ln>
        </p:spPr>
        <p:txBody>
          <a:bodyPr wrap="square" rtlCol="0" anchor="t">
            <a:spAutoFit/>
          </a:bodyPr>
          <a:p>
            <a:pPr marL="0" indent="0" algn="l" fontAlgn="auto">
              <a:lnSpc>
                <a:spcPct val="150000"/>
              </a:lnSpc>
            </a:pPr>
            <a:r>
              <a:rPr sz="2800">
                <a:latin typeface="Times New Roman Regular" panose="02020603050405020304" charset="0"/>
                <a:cs typeface="Times New Roman Regular" panose="02020603050405020304" charset="0"/>
                <a:sym typeface="+mn-ea"/>
              </a:rPr>
              <a:t>  ③Levine and his research team selected volunteers aged between 45 and 64 who did not exercise much but were otherwise healthy. Participants were randomly divided into two groups. The first group participated in a program of nonaerobic (无氧) exercise—balance training and weight training—three times a week. The second group did high-intensity aerobic exercise under the guidance of a trainer for four or more days a week. After two years, the second group saw remarkable improvements in heart health.</a:t>
            </a:r>
            <a:endParaRPr sz="2800">
              <a:latin typeface="Times New Roman Regular" panose="02020603050405020304" charset="0"/>
              <a:cs typeface="Times New Roman Regular" panose="02020603050405020304" charset="0"/>
              <a:sym typeface="+mn-ea"/>
            </a:endParaRPr>
          </a:p>
        </p:txBody>
      </p:sp>
      <p:sp>
        <p:nvSpPr>
          <p:cNvPr id="8" name="矩形 7"/>
          <p:cNvSpPr/>
          <p:nvPr/>
        </p:nvSpPr>
        <p:spPr>
          <a:xfrm>
            <a:off x="9318625" y="4965700"/>
            <a:ext cx="2270760" cy="394335"/>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a:off x="4535170" y="4418965"/>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细节理解</a:t>
            </a:r>
            <a:endParaRPr lang="zh-CN" altLang="en-US" sz="2400" b="1"/>
          </a:p>
        </p:txBody>
      </p:sp>
      <p:sp>
        <p:nvSpPr>
          <p:cNvPr id="7" name="矩形 6"/>
          <p:cNvSpPr/>
          <p:nvPr/>
        </p:nvSpPr>
        <p:spPr>
          <a:xfrm>
            <a:off x="4666615" y="4965700"/>
            <a:ext cx="3077845" cy="394335"/>
          </a:xfrm>
          <a:prstGeom prst="rect">
            <a:avLst/>
          </a:prstGeom>
          <a:solidFill>
            <a:schemeClr val="accent6">
              <a:lumMod val="40000"/>
              <a:lumOff val="60000"/>
              <a:alpha val="54000"/>
            </a:schemeClr>
          </a:solidFill>
          <a:ln>
            <a:solidFill>
              <a:schemeClr val="accent6">
                <a:lumMod val="60000"/>
                <a:lumOff val="4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矩形 11"/>
          <p:cNvSpPr/>
          <p:nvPr/>
        </p:nvSpPr>
        <p:spPr>
          <a:xfrm>
            <a:off x="9956165" y="1578610"/>
            <a:ext cx="182626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68580" y="2265045"/>
            <a:ext cx="227012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2708910" y="2811780"/>
            <a:ext cx="440944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笑脸 21"/>
          <p:cNvSpPr/>
          <p:nvPr/>
        </p:nvSpPr>
        <p:spPr>
          <a:xfrm>
            <a:off x="405765" y="5719445"/>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文本框 10"/>
          <p:cNvSpPr txBox="1"/>
          <p:nvPr/>
        </p:nvSpPr>
        <p:spPr>
          <a:xfrm>
            <a:off x="7594600" y="4853940"/>
            <a:ext cx="1724025" cy="521970"/>
          </a:xfrm>
          <a:prstGeom prst="rect">
            <a:avLst/>
          </a:prstGeom>
          <a:noFill/>
          <a:ln>
            <a:noFill/>
          </a:ln>
        </p:spPr>
        <p:txBody>
          <a:bodyPr wrap="none" rtlCol="0" anchor="t">
            <a:spAutoFit/>
          </a:bodyPr>
          <a:p>
            <a:r>
              <a:rPr sz="2800">
                <a:solidFill>
                  <a:srgbClr val="FF0000"/>
                </a:solidFill>
                <a:latin typeface="Times New Roman Regular" panose="02020603050405020304" charset="0"/>
                <a:cs typeface="Times New Roman Regular" panose="02020603050405020304" charset="0"/>
                <a:sym typeface="+mn-ea"/>
              </a:rPr>
              <a:t>in terms of</a:t>
            </a:r>
            <a:endParaRPr lang="zh-CN" altLang="en-US" sz="2800">
              <a:solidFill>
                <a:srgbClr val="FF0000"/>
              </a:solidFill>
              <a:latin typeface="Times New Roman Regular" panose="02020603050405020304" charset="0"/>
              <a:cs typeface="Times New Roman Regular" panose="02020603050405020304" charset="0"/>
              <a:sym typeface="+mn-ea"/>
            </a:endParaRPr>
          </a:p>
        </p:txBody>
      </p:sp>
      <p:sp>
        <p:nvSpPr>
          <p:cNvPr id="14" name="文本框 13"/>
          <p:cNvSpPr txBox="1"/>
          <p:nvPr/>
        </p:nvSpPr>
        <p:spPr>
          <a:xfrm>
            <a:off x="7594600" y="4418965"/>
            <a:ext cx="4528185" cy="46037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r>
              <a:rPr lang="en-US" altLang="zh-CN" sz="2400" b="1">
                <a:solidFill>
                  <a:srgbClr val="7030A0"/>
                </a:solidFill>
                <a:effectLst>
                  <a:outerShdw blurRad="38100" dist="38100" dir="2700000" algn="tl">
                    <a:srgbClr val="000000">
                      <a:alpha val="43137"/>
                    </a:srgbClr>
                  </a:outerShdw>
                </a:effectLst>
              </a:rPr>
              <a:t>/concerning/about/regarding</a:t>
            </a:r>
            <a:endParaRPr lang="en-US" altLang="zh-CN" sz="2400" b="1">
              <a:solidFill>
                <a:srgbClr val="7030A0"/>
              </a:solidFill>
              <a:effectLst>
                <a:outerShdw blurRad="38100" dist="38100" dir="2700000" algn="tl">
                  <a:srgbClr val="000000">
                    <a:alpha val="43137"/>
                  </a:srgbClr>
                </a:outerShdw>
              </a:effectLst>
            </a:endParaRPr>
          </a:p>
        </p:txBody>
      </p:sp>
      <p:sp>
        <p:nvSpPr>
          <p:cNvPr id="23" name="圆角矩形 22"/>
          <p:cNvSpPr/>
          <p:nvPr/>
        </p:nvSpPr>
        <p:spPr>
          <a:xfrm>
            <a:off x="9655810" y="5446395"/>
            <a:ext cx="1595755" cy="5467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solidFill>
                  <a:srgbClr val="7030A0"/>
                </a:solidFill>
                <a:effectLst>
                  <a:outerShdw blurRad="38100" dist="38100" dir="2700000" algn="tl">
                    <a:srgbClr val="000000">
                      <a:alpha val="43137"/>
                    </a:srgbClr>
                  </a:outerShdw>
                </a:effectLst>
              </a:rPr>
              <a:t>定位词</a:t>
            </a:r>
            <a:endParaRPr lang="zh-CN" altLang="en-US" sz="2400" b="1">
              <a:solidFill>
                <a:srgbClr val="7030A0"/>
              </a:solidFill>
              <a:effectLst>
                <a:outerShdw blurRad="38100" dist="38100" dir="2700000" algn="tl">
                  <a:srgbClr val="000000">
                    <a:alpha val="43137"/>
                  </a:srgbClr>
                </a:outerShdw>
              </a:effectLst>
            </a:endParaRPr>
          </a:p>
        </p:txBody>
      </p:sp>
      <p:sp>
        <p:nvSpPr>
          <p:cNvPr id="13" name="文本框 12"/>
          <p:cNvSpPr txBox="1"/>
          <p:nvPr/>
        </p:nvSpPr>
        <p:spPr>
          <a:xfrm>
            <a:off x="2734310" y="165100"/>
            <a:ext cx="7221855" cy="2245360"/>
          </a:xfrm>
          <a:prstGeom prst="rect">
            <a:avLst/>
          </a:prstGeom>
          <a:solidFill>
            <a:schemeClr val="accent1">
              <a:lumMod val="20000"/>
              <a:lumOff val="80000"/>
            </a:schemeClr>
          </a:solidFill>
          <a:ln>
            <a:solidFill>
              <a:srgbClr val="323232"/>
            </a:solidFill>
          </a:ln>
          <a:effectLst>
            <a:outerShdw blurRad="50800" dist="38100" dir="2700000" algn="tl" rotWithShape="0">
              <a:prstClr val="black">
                <a:alpha val="40000"/>
              </a:prstClr>
            </a:outerShdw>
          </a:effectLst>
        </p:spPr>
        <p:txBody>
          <a:bodyPr wrap="square" rtlCol="0">
            <a:spAutoFit/>
          </a:bodyPr>
          <a:p>
            <a:r>
              <a:rPr lang="en-US" altLang="zh-CN" sz="2800" b="1"/>
              <a:t>aer-, aero-</a:t>
            </a:r>
            <a:r>
              <a:rPr lang="zh-CN" altLang="en-US" sz="2800" b="1"/>
              <a:t>气、空气</a:t>
            </a:r>
            <a:endParaRPr lang="zh-CN" altLang="en-US" sz="2800" b="1"/>
          </a:p>
          <a:p>
            <a:r>
              <a:rPr lang="en-US" altLang="zh-CN" sz="2800" b="1"/>
              <a:t>aerobic</a:t>
            </a:r>
            <a:r>
              <a:rPr lang="zh-CN" altLang="en-US" sz="2800" b="1"/>
              <a:t>有氧的</a:t>
            </a:r>
            <a:endParaRPr lang="zh-CN" altLang="en-US" sz="2800" b="1"/>
          </a:p>
          <a:p>
            <a:r>
              <a:rPr lang="en-US" altLang="zh-CN" sz="2800" b="1"/>
              <a:t>aerial</a:t>
            </a:r>
            <a:r>
              <a:rPr lang="zh-CN" altLang="en-US" sz="2800" b="1"/>
              <a:t>空中的</a:t>
            </a:r>
            <a:r>
              <a:rPr lang="en-US" altLang="zh-CN" sz="2800" b="1"/>
              <a:t> [aerial photography</a:t>
            </a:r>
            <a:r>
              <a:rPr lang="zh-CN" altLang="en-US" sz="2800" b="1"/>
              <a:t>航拍</a:t>
            </a:r>
            <a:r>
              <a:rPr lang="en-US" altLang="zh-CN" sz="2800" b="1"/>
              <a:t>]</a:t>
            </a:r>
            <a:endParaRPr lang="zh-CN" altLang="en-US" sz="2800" b="1"/>
          </a:p>
          <a:p>
            <a:r>
              <a:rPr lang="en-US" altLang="zh-CN" sz="2800" b="1"/>
              <a:t>aeroplane</a:t>
            </a:r>
            <a:r>
              <a:rPr lang="zh-CN" altLang="en-US" sz="2800" b="1"/>
              <a:t>飞机</a:t>
            </a:r>
            <a:endParaRPr lang="zh-CN" altLang="en-US" sz="2800" b="1"/>
          </a:p>
          <a:p>
            <a:r>
              <a:rPr lang="en-US" altLang="zh-CN" sz="2800" b="1"/>
              <a:t>aerospace</a:t>
            </a:r>
            <a:r>
              <a:rPr lang="zh-CN" altLang="en-US" sz="2800" b="1"/>
              <a:t>航空航天</a:t>
            </a:r>
            <a:endParaRPr lang="zh-CN" altLang="en-US" sz="2800" b="1"/>
          </a:p>
        </p:txBody>
      </p:sp>
      <p:sp>
        <p:nvSpPr>
          <p:cNvPr id="25" name="矩形 24"/>
          <p:cNvSpPr/>
          <p:nvPr/>
        </p:nvSpPr>
        <p:spPr>
          <a:xfrm>
            <a:off x="9956165" y="1640205"/>
            <a:ext cx="621665" cy="443230"/>
          </a:xfrm>
          <a:prstGeom prst="rect">
            <a:avLst/>
          </a:prstGeom>
          <a:solidFill>
            <a:srgbClr val="FFFF00">
              <a:alpha val="48000"/>
            </a:srgb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文本框 16"/>
          <p:cNvSpPr txBox="1"/>
          <p:nvPr/>
        </p:nvSpPr>
        <p:spPr>
          <a:xfrm>
            <a:off x="216535" y="161925"/>
            <a:ext cx="10257155" cy="2306955"/>
          </a:xfrm>
          <a:prstGeom prst="rect">
            <a:avLst/>
          </a:prstGeom>
          <a:solidFill>
            <a:schemeClr val="accent6">
              <a:lumMod val="20000"/>
              <a:lumOff val="80000"/>
            </a:schemeClr>
          </a:solidFill>
          <a:effectLst>
            <a:outerShdw blurRad="50800" dist="38100" dir="2700000" algn="tl" rotWithShape="0">
              <a:prstClr val="black">
                <a:alpha val="40000"/>
              </a:prstClr>
            </a:outerShdw>
          </a:effectLst>
        </p:spPr>
        <p:txBody>
          <a:bodyPr wrap="square" rtlCol="0" anchor="t">
            <a:spAutoFit/>
          </a:bodyPr>
          <a:p>
            <a:r>
              <a:rPr lang="zh-CN" altLang="en-US" sz="2400" i="1">
                <a:latin typeface="Comic Sans MS" panose="030F0702030302020204" charset="0"/>
                <a:cs typeface="Comic Sans MS" panose="030F0702030302020204" charset="0"/>
              </a:rPr>
              <a:t>Aerobic exercise is a physical activity that uses large muscle groups in your body. This type of exercise is usually rhythmic and repetitive</a:t>
            </a:r>
            <a:r>
              <a:rPr lang="en-US" altLang="zh-CN" sz="2400" i="1">
                <a:latin typeface="Comic Sans MS" panose="030F0702030302020204" charset="0"/>
                <a:cs typeface="Comic Sans MS" panose="030F0702030302020204" charset="0"/>
              </a:rPr>
              <a:t>, eg. jogging, swimming, cycling, playing badminton.</a:t>
            </a:r>
            <a:endParaRPr lang="en-US" altLang="zh-CN" sz="2400" i="1">
              <a:latin typeface="Comic Sans MS" panose="030F0702030302020204" charset="0"/>
              <a:cs typeface="Comic Sans MS" panose="030F0702030302020204" charset="0"/>
            </a:endParaRPr>
          </a:p>
          <a:p>
            <a:r>
              <a:rPr lang="en-US" altLang="zh-CN" sz="2400" i="1">
                <a:latin typeface="Comic Sans MS" panose="030F0702030302020204" charset="0"/>
                <a:cs typeface="Comic Sans MS" panose="030F0702030302020204" charset="0"/>
              </a:rPr>
              <a:t>When you engage in a quick, high-speed activity, your cells aren’t using oxygen to produce energy, which is called nonaerobic exercise, eg. weight-lifting, push-up, sit-up, sprinting</a:t>
            </a:r>
            <a:r>
              <a:rPr lang="zh-CN" altLang="en-US" sz="2400" i="1">
                <a:latin typeface="Comic Sans MS" panose="030F0702030302020204" charset="0"/>
                <a:cs typeface="Comic Sans MS" panose="030F0702030302020204" charset="0"/>
              </a:rPr>
              <a:t>短跑</a:t>
            </a:r>
            <a:r>
              <a:rPr lang="en-US" altLang="zh-CN" sz="2400" i="1">
                <a:latin typeface="Comic Sans MS" panose="030F0702030302020204" charset="0"/>
                <a:cs typeface="Comic Sans MS" panose="030F0702030302020204" charset="0"/>
              </a:rPr>
              <a:t>.</a:t>
            </a:r>
            <a:endParaRPr lang="en-US" altLang="zh-CN" sz="2400" i="1">
              <a:latin typeface="Comic Sans MS" panose="030F0702030302020204" charset="0"/>
              <a:cs typeface="Comic Sans MS" panose="030F0702030302020204" charset="0"/>
            </a:endParaRPr>
          </a:p>
        </p:txBody>
      </p:sp>
      <p:cxnSp>
        <p:nvCxnSpPr>
          <p:cNvPr id="18" name="直接箭头连接符 17"/>
          <p:cNvCxnSpPr/>
          <p:nvPr/>
        </p:nvCxnSpPr>
        <p:spPr>
          <a:xfrm flipH="1">
            <a:off x="2038985" y="2967355"/>
            <a:ext cx="394970" cy="286956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圆角矩形 20"/>
          <p:cNvSpPr/>
          <p:nvPr/>
        </p:nvSpPr>
        <p:spPr>
          <a:xfrm>
            <a:off x="2708910" y="2380615"/>
            <a:ext cx="938530" cy="546735"/>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对比</a:t>
            </a:r>
            <a:endParaRPr lang="zh-CN" altLang="en-US" sz="2400" b="1"/>
          </a:p>
        </p:txBody>
      </p:sp>
      <p:sp>
        <p:nvSpPr>
          <p:cNvPr id="19" name="圆角矩形 18"/>
          <p:cNvSpPr/>
          <p:nvPr/>
        </p:nvSpPr>
        <p:spPr>
          <a:xfrm>
            <a:off x="123825" y="3474085"/>
            <a:ext cx="11943715"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4: </a:t>
            </a:r>
            <a:r>
              <a:rPr lang="zh-CN" altLang="en-US" sz="2800" b="1">
                <a:latin typeface="黑体" panose="02010609060101010101" charset="-122"/>
                <a:ea typeface="黑体" panose="02010609060101010101" charset="-122"/>
                <a:cs typeface="黑体" panose="02010609060101010101" charset="-122"/>
              </a:rPr>
              <a:t>积累各种前后缀词根，熟练掌握英语构词法，如派生、合成、转换等来理解词义</a:t>
            </a:r>
            <a:endParaRPr lang="zh-CN" altLang="en-US" sz="2800" b="1">
              <a:latin typeface="黑体" panose="02010609060101010101" charset="-122"/>
              <a:ea typeface="黑体" panose="02010609060101010101" charset="-122"/>
              <a:cs typeface="黑体" panose="02010609060101010101" charset="-122"/>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linds(horizont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linds(horizontal)">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linds(horizont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linds(horizont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blinds(horizontal)">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blinds(horizontal)">
                                      <p:cBhvr>
                                        <p:cTn id="62" dur="500"/>
                                        <p:tgtEl>
                                          <p:spTgt spid="2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linds(horizontal)">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blinds(horizontal)">
                                      <p:cBhvr>
                                        <p:cTn id="72" dur="500"/>
                                        <p:tgtEl>
                                          <p:spTgt spid="22"/>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blinds(horizontal)">
                                      <p:cBhvr>
                                        <p:cTn id="77" dur="5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xit" presetSubtype="4" fill="hold" grpId="1" nodeType="clickEffect">
                                  <p:stCondLst>
                                    <p:cond delay="0"/>
                                  </p:stCondLst>
                                  <p:childTnLst>
                                    <p:animEffect transition="out" filter="wipe(down)">
                                      <p:cBhvr>
                                        <p:cTn id="81" dur="500"/>
                                        <p:tgtEl>
                                          <p:spTgt spid="17"/>
                                        </p:tgtEl>
                                      </p:cBhvr>
                                    </p:animEffect>
                                    <p:set>
                                      <p:cBhvr>
                                        <p:cTn id="82" dur="1" fill="hold">
                                          <p:stCondLst>
                                            <p:cond delay="499"/>
                                          </p:stCondLst>
                                        </p:cTn>
                                        <p:tgtEl>
                                          <p:spTgt spid="17"/>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3"/>
                                        </p:tgtEl>
                                        <p:attrNameLst>
                                          <p:attrName>style.visibility</p:attrName>
                                        </p:attrNameLst>
                                      </p:cBhvr>
                                      <p:to>
                                        <p:strVal val="visible"/>
                                      </p:to>
                                    </p:set>
                                    <p:animEffect transition="in" filter="blinds(horizontal)">
                                      <p:cBhvr>
                                        <p:cTn id="87" dur="500"/>
                                        <p:tgtEl>
                                          <p:spTgt spid="13"/>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19"/>
                                        </p:tgtEl>
                                        <p:attrNameLst>
                                          <p:attrName>style.visibility</p:attrName>
                                        </p:attrNameLst>
                                      </p:cBhvr>
                                      <p:to>
                                        <p:strVal val="visible"/>
                                      </p:to>
                                    </p:set>
                                    <p:animEffect transition="in" filter="blinds(horizontal)">
                                      <p:cBhvr>
                                        <p:cTn id="9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1" grpId="0"/>
      <p:bldP spid="14" grpId="0"/>
      <p:bldP spid="8" grpId="0" animBg="1"/>
      <p:bldP spid="7" grpId="0" animBg="1"/>
      <p:bldP spid="6" grpId="0" animBg="1"/>
      <p:bldP spid="12" grpId="0" animBg="1"/>
      <p:bldP spid="9" grpId="0" animBg="1"/>
      <p:bldP spid="10" grpId="0" animBg="1"/>
      <p:bldP spid="21" grpId="0" animBg="1"/>
      <p:bldP spid="22" grpId="0" animBg="1"/>
      <p:bldP spid="17" grpId="0" bldLvl="0" animBg="1"/>
      <p:bldP spid="13" grpId="0" bldLvl="0" animBg="1"/>
      <p:bldP spid="19" grpId="0" animBg="1"/>
      <p:bldP spid="17" grpId="1" bldLvl="0" animBg="1"/>
      <p:bldP spid="4" grpId="0" animBg="1"/>
      <p:bldP spid="2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圆角矩形 18"/>
          <p:cNvSpPr/>
          <p:nvPr/>
        </p:nvSpPr>
        <p:spPr>
          <a:xfrm>
            <a:off x="0" y="0"/>
            <a:ext cx="12192000"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4: </a:t>
            </a:r>
            <a:r>
              <a:rPr lang="zh-CN" altLang="en-US" sz="2800" b="1">
                <a:latin typeface="黑体" panose="02010609060101010101" charset="-122"/>
                <a:ea typeface="黑体" panose="02010609060101010101" charset="-122"/>
                <a:cs typeface="黑体" panose="02010609060101010101" charset="-122"/>
              </a:rPr>
              <a:t>积累各种前后缀词根，熟练掌握英语构词法，如派生、合成、转换等来理解词义</a:t>
            </a:r>
            <a:endParaRPr lang="zh-CN" altLang="en-US" sz="2800" b="1">
              <a:latin typeface="黑体" panose="02010609060101010101" charset="-122"/>
              <a:ea typeface="黑体" panose="02010609060101010101" charset="-122"/>
              <a:cs typeface="黑体" panose="02010609060101010101" charset="-122"/>
            </a:endParaRPr>
          </a:p>
        </p:txBody>
      </p:sp>
      <p:sp>
        <p:nvSpPr>
          <p:cNvPr id="24" name="文本框 23"/>
          <p:cNvSpPr txBox="1"/>
          <p:nvPr/>
        </p:nvSpPr>
        <p:spPr>
          <a:xfrm>
            <a:off x="174625" y="1198880"/>
            <a:ext cx="11842750" cy="5723890"/>
          </a:xfrm>
          <a:prstGeom prst="rect">
            <a:avLst/>
          </a:prstGeom>
          <a:solidFill>
            <a:schemeClr val="bg1"/>
          </a:solidFill>
          <a:ln>
            <a:solidFill>
              <a:srgbClr val="323232"/>
            </a:solidFill>
          </a:ln>
          <a:effectLst>
            <a:outerShdw blurRad="50800" dist="38100" dir="2700000" algn="tl" rotWithShape="0">
              <a:prstClr val="black">
                <a:alpha val="40000"/>
              </a:prstClr>
            </a:outerShdw>
          </a:effectLst>
        </p:spPr>
        <p:txBody>
          <a:bodyPr wrap="square" rtlCol="0">
            <a:spAutoFit/>
          </a:bodyPr>
          <a:p>
            <a:pPr fontAlgn="auto">
              <a:lnSpc>
                <a:spcPts val="3660"/>
              </a:lnSpc>
            </a:pPr>
            <a:r>
              <a:rPr lang="en-US" altLang="zh-CN" sz="2400" b="1"/>
              <a:t>pre-:_________  prehistoric:________     sub-:________      sub-category:________      </a:t>
            </a:r>
            <a:endParaRPr lang="en-US" altLang="zh-CN" sz="2400" b="1"/>
          </a:p>
          <a:p>
            <a:pPr fontAlgn="auto">
              <a:lnSpc>
                <a:spcPts val="3660"/>
              </a:lnSpc>
            </a:pPr>
            <a:r>
              <a:rPr lang="en-US" altLang="zh-CN" sz="2400" b="1"/>
              <a:t>cyber-:___________________      cybertaxi:_______________         </a:t>
            </a:r>
            <a:endParaRPr lang="en-US" altLang="zh-CN" sz="2400" b="1"/>
          </a:p>
          <a:p>
            <a:pPr fontAlgn="auto">
              <a:lnSpc>
                <a:spcPts val="3660"/>
              </a:lnSpc>
            </a:pPr>
            <a:r>
              <a:rPr lang="en-US" altLang="zh-CN" sz="2400" b="1"/>
              <a:t>self-: _______________     self-adjustable:_____________       </a:t>
            </a:r>
            <a:endParaRPr lang="en-US" altLang="zh-CN" sz="2400" b="1"/>
          </a:p>
          <a:p>
            <a:pPr fontAlgn="auto">
              <a:lnSpc>
                <a:spcPts val="3660"/>
              </a:lnSpc>
            </a:pPr>
            <a:r>
              <a:rPr lang="en-US" altLang="zh-CN" sz="2400" b="1"/>
              <a:t>de-:___________       deficiency_____________     </a:t>
            </a:r>
            <a:endParaRPr lang="en-US" altLang="zh-CN" sz="2400" b="1"/>
          </a:p>
          <a:p>
            <a:pPr fontAlgn="auto">
              <a:lnSpc>
                <a:spcPts val="3660"/>
              </a:lnSpc>
            </a:pPr>
            <a:r>
              <a:rPr lang="en-US" altLang="zh-CN" sz="2400" b="1"/>
              <a:t>auto-:________________    autobiography________     </a:t>
            </a:r>
            <a:endParaRPr lang="en-US" altLang="zh-CN" sz="2400" b="1"/>
          </a:p>
          <a:p>
            <a:pPr fontAlgn="auto">
              <a:lnSpc>
                <a:spcPts val="3660"/>
              </a:lnSpc>
            </a:pPr>
            <a:r>
              <a:rPr lang="en-US" altLang="zh-CN" sz="2400" b="1"/>
              <a:t>mis-:_________     misinformation:_________   </a:t>
            </a:r>
            <a:endParaRPr lang="en-US" altLang="zh-CN" sz="2400" b="1"/>
          </a:p>
          <a:p>
            <a:pPr fontAlgn="auto">
              <a:lnSpc>
                <a:spcPts val="3660"/>
              </a:lnSpc>
            </a:pPr>
            <a:r>
              <a:rPr lang="en-US" altLang="zh-CN" sz="2400" b="1"/>
              <a:t>-ship: __________________    membership___________________    </a:t>
            </a:r>
            <a:endParaRPr lang="en-US" altLang="zh-CN" sz="2400" b="1"/>
          </a:p>
          <a:p>
            <a:pPr fontAlgn="auto">
              <a:lnSpc>
                <a:spcPts val="3660"/>
              </a:lnSpc>
            </a:pPr>
            <a:r>
              <a:rPr lang="en-US" altLang="zh-CN" sz="2400" b="1"/>
              <a:t>-nov-:_______       innovate:______        -cred-:______        credibility:__________         </a:t>
            </a:r>
            <a:endParaRPr lang="en-US" altLang="zh-CN" sz="2400" b="1"/>
          </a:p>
          <a:p>
            <a:pPr fontAlgn="auto">
              <a:lnSpc>
                <a:spcPts val="3660"/>
              </a:lnSpc>
            </a:pPr>
            <a:r>
              <a:rPr lang="en-US" altLang="zh-CN" sz="2400" b="1"/>
              <a:t> -vis-:__________    supervise:____________   shareholder_______     brain-burning_________   hair-raising______________   outdated__________       document(v.)_________  market(v.)________        showcase(v.)_________      mirror(v.)__________    grill(v.)_________</a:t>
            </a:r>
            <a:endParaRPr lang="zh-CN" altLang="en-US" sz="2400" b="1"/>
          </a:p>
        </p:txBody>
      </p:sp>
      <p:sp>
        <p:nvSpPr>
          <p:cNvPr id="2" name="文本框 1"/>
          <p:cNvSpPr txBox="1"/>
          <p:nvPr/>
        </p:nvSpPr>
        <p:spPr>
          <a:xfrm>
            <a:off x="973455" y="1198880"/>
            <a:ext cx="1352550" cy="460375"/>
          </a:xfrm>
          <a:prstGeom prst="rect">
            <a:avLst/>
          </a:prstGeom>
          <a:noFill/>
        </p:spPr>
        <p:txBody>
          <a:bodyPr wrap="none" rtlCol="0" anchor="t">
            <a:spAutoFit/>
          </a:bodyPr>
          <a:p>
            <a:r>
              <a:rPr lang="zh-CN" altLang="en-US" sz="2400" b="1">
                <a:solidFill>
                  <a:srgbClr val="FF0000"/>
                </a:solidFill>
                <a:sym typeface="+mn-ea"/>
              </a:rPr>
              <a:t>在</a:t>
            </a:r>
            <a:r>
              <a:rPr lang="en-US" altLang="zh-CN" sz="2400" b="1">
                <a:solidFill>
                  <a:srgbClr val="FF0000"/>
                </a:solidFill>
                <a:sym typeface="+mn-ea"/>
              </a:rPr>
              <a:t>...</a:t>
            </a:r>
            <a:r>
              <a:rPr lang="zh-CN" altLang="en-US" sz="2400" b="1">
                <a:solidFill>
                  <a:srgbClr val="FF0000"/>
                </a:solidFill>
                <a:sym typeface="+mn-ea"/>
              </a:rPr>
              <a:t>之前</a:t>
            </a:r>
            <a:endParaRPr lang="zh-CN" altLang="en-US" sz="2400" b="1">
              <a:solidFill>
                <a:srgbClr val="FF0000"/>
              </a:solidFill>
              <a:sym typeface="+mn-ea"/>
            </a:endParaRPr>
          </a:p>
        </p:txBody>
      </p:sp>
      <p:sp>
        <p:nvSpPr>
          <p:cNvPr id="3" name="文本框 2"/>
          <p:cNvSpPr txBox="1"/>
          <p:nvPr/>
        </p:nvSpPr>
        <p:spPr>
          <a:xfrm>
            <a:off x="4156075" y="1198880"/>
            <a:ext cx="1099185" cy="460375"/>
          </a:xfrm>
          <a:prstGeom prst="rect">
            <a:avLst/>
          </a:prstGeom>
          <a:noFill/>
        </p:spPr>
        <p:txBody>
          <a:bodyPr wrap="none" rtlCol="0" anchor="t">
            <a:spAutoFit/>
          </a:bodyPr>
          <a:p>
            <a:r>
              <a:rPr lang="zh-CN" altLang="en-US" sz="2400" b="1">
                <a:solidFill>
                  <a:srgbClr val="FF0000"/>
                </a:solidFill>
                <a:sym typeface="+mn-ea"/>
              </a:rPr>
              <a:t>史前的</a:t>
            </a:r>
            <a:endParaRPr lang="zh-CN" altLang="en-US" sz="2400" b="1">
              <a:solidFill>
                <a:srgbClr val="FF0000"/>
              </a:solidFill>
              <a:sym typeface="+mn-ea"/>
            </a:endParaRPr>
          </a:p>
        </p:txBody>
      </p:sp>
      <p:sp>
        <p:nvSpPr>
          <p:cNvPr id="4" name="文本框 3"/>
          <p:cNvSpPr txBox="1"/>
          <p:nvPr/>
        </p:nvSpPr>
        <p:spPr>
          <a:xfrm>
            <a:off x="6535420" y="1198880"/>
            <a:ext cx="1352550" cy="460375"/>
          </a:xfrm>
          <a:prstGeom prst="rect">
            <a:avLst/>
          </a:prstGeom>
          <a:noFill/>
        </p:spPr>
        <p:txBody>
          <a:bodyPr wrap="none" rtlCol="0" anchor="t">
            <a:spAutoFit/>
          </a:bodyPr>
          <a:p>
            <a:r>
              <a:rPr lang="zh-CN" altLang="en-US" sz="2400" b="1">
                <a:solidFill>
                  <a:srgbClr val="FF0000"/>
                </a:solidFill>
                <a:sym typeface="+mn-ea"/>
              </a:rPr>
              <a:t>在</a:t>
            </a:r>
            <a:r>
              <a:rPr lang="en-US" altLang="zh-CN" sz="2400" b="1">
                <a:solidFill>
                  <a:srgbClr val="FF0000"/>
                </a:solidFill>
                <a:sym typeface="+mn-ea"/>
              </a:rPr>
              <a:t>...</a:t>
            </a:r>
            <a:r>
              <a:rPr lang="zh-CN" altLang="en-US" sz="2400" b="1">
                <a:solidFill>
                  <a:srgbClr val="FF0000"/>
                </a:solidFill>
                <a:sym typeface="+mn-ea"/>
              </a:rPr>
              <a:t>下面</a:t>
            </a:r>
            <a:endParaRPr lang="zh-CN" altLang="en-US" sz="2400" b="1">
              <a:solidFill>
                <a:srgbClr val="FF0000"/>
              </a:solidFill>
              <a:sym typeface="+mn-ea"/>
            </a:endParaRPr>
          </a:p>
        </p:txBody>
      </p:sp>
      <p:sp>
        <p:nvSpPr>
          <p:cNvPr id="5" name="文本框 4"/>
          <p:cNvSpPr txBox="1"/>
          <p:nvPr/>
        </p:nvSpPr>
        <p:spPr>
          <a:xfrm>
            <a:off x="10260330" y="1198880"/>
            <a:ext cx="1183640" cy="460375"/>
          </a:xfrm>
          <a:prstGeom prst="rect">
            <a:avLst/>
          </a:prstGeom>
          <a:noFill/>
        </p:spPr>
        <p:txBody>
          <a:bodyPr wrap="none" rtlCol="0" anchor="t">
            <a:spAutoFit/>
          </a:bodyPr>
          <a:p>
            <a:r>
              <a:rPr lang="zh-CN" altLang="en-US" sz="2400" b="1">
                <a:solidFill>
                  <a:srgbClr val="FF0000"/>
                </a:solidFill>
                <a:sym typeface="+mn-ea"/>
              </a:rPr>
              <a:t>子目录</a:t>
            </a:r>
            <a:r>
              <a:rPr lang="en-US" altLang="zh-CN" sz="2400" b="1">
                <a:solidFill>
                  <a:srgbClr val="FF0000"/>
                </a:solidFill>
                <a:sym typeface="+mn-ea"/>
              </a:rPr>
              <a:t> </a:t>
            </a:r>
            <a:endParaRPr lang="en-US" altLang="zh-CN" sz="2400" b="1">
              <a:solidFill>
                <a:srgbClr val="FF0000"/>
              </a:solidFill>
              <a:sym typeface="+mn-ea"/>
            </a:endParaRPr>
          </a:p>
        </p:txBody>
      </p:sp>
      <p:sp>
        <p:nvSpPr>
          <p:cNvPr id="6" name="文本框 5"/>
          <p:cNvSpPr txBox="1"/>
          <p:nvPr/>
        </p:nvSpPr>
        <p:spPr>
          <a:xfrm>
            <a:off x="1224280" y="1659255"/>
            <a:ext cx="2931795" cy="460375"/>
          </a:xfrm>
          <a:prstGeom prst="rect">
            <a:avLst/>
          </a:prstGeom>
          <a:noFill/>
        </p:spPr>
        <p:txBody>
          <a:bodyPr wrap="none" rtlCol="0" anchor="t">
            <a:spAutoFit/>
          </a:bodyPr>
          <a:p>
            <a:r>
              <a:rPr lang="zh-CN" altLang="en-US" sz="2400" b="1">
                <a:solidFill>
                  <a:srgbClr val="FF0000"/>
                </a:solidFill>
                <a:sym typeface="+mn-ea"/>
              </a:rPr>
              <a:t>电脑的、自动控制的</a:t>
            </a:r>
            <a:endParaRPr lang="zh-CN" altLang="en-US" sz="2400" b="1">
              <a:solidFill>
                <a:srgbClr val="FF0000"/>
              </a:solidFill>
              <a:sym typeface="+mn-ea"/>
            </a:endParaRPr>
          </a:p>
        </p:txBody>
      </p:sp>
      <p:sp>
        <p:nvSpPr>
          <p:cNvPr id="7" name="文本框 6"/>
          <p:cNvSpPr txBox="1"/>
          <p:nvPr/>
        </p:nvSpPr>
        <p:spPr>
          <a:xfrm>
            <a:off x="6050915" y="1659255"/>
            <a:ext cx="2320925" cy="460375"/>
          </a:xfrm>
          <a:prstGeom prst="rect">
            <a:avLst/>
          </a:prstGeom>
          <a:noFill/>
        </p:spPr>
        <p:txBody>
          <a:bodyPr wrap="none" rtlCol="0" anchor="t">
            <a:spAutoFit/>
          </a:bodyPr>
          <a:p>
            <a:r>
              <a:rPr lang="zh-CN" altLang="en-US" sz="2400" b="1">
                <a:solidFill>
                  <a:srgbClr val="FF0000"/>
                </a:solidFill>
                <a:sym typeface="+mn-ea"/>
              </a:rPr>
              <a:t>自动驾驶出租车</a:t>
            </a:r>
            <a:endParaRPr lang="zh-CN" altLang="en-US" sz="2400" b="1">
              <a:solidFill>
                <a:srgbClr val="FF0000"/>
              </a:solidFill>
              <a:sym typeface="+mn-ea"/>
            </a:endParaRPr>
          </a:p>
        </p:txBody>
      </p:sp>
      <p:sp>
        <p:nvSpPr>
          <p:cNvPr id="8" name="文本框 7"/>
          <p:cNvSpPr txBox="1"/>
          <p:nvPr/>
        </p:nvSpPr>
        <p:spPr>
          <a:xfrm>
            <a:off x="973455" y="2176145"/>
            <a:ext cx="2320925" cy="460375"/>
          </a:xfrm>
          <a:prstGeom prst="rect">
            <a:avLst/>
          </a:prstGeom>
          <a:noFill/>
        </p:spPr>
        <p:txBody>
          <a:bodyPr wrap="none" rtlCol="0" anchor="t">
            <a:spAutoFit/>
          </a:bodyPr>
          <a:p>
            <a:r>
              <a:rPr lang="zh-CN" altLang="en-US" sz="2400" b="1">
                <a:solidFill>
                  <a:srgbClr val="FF0000"/>
                </a:solidFill>
                <a:sym typeface="+mn-ea"/>
              </a:rPr>
              <a:t>自己的、自动的</a:t>
            </a:r>
            <a:endParaRPr lang="zh-CN" altLang="en-US" sz="2400" b="1">
              <a:solidFill>
                <a:srgbClr val="FF0000"/>
              </a:solidFill>
              <a:sym typeface="+mn-ea"/>
            </a:endParaRPr>
          </a:p>
        </p:txBody>
      </p:sp>
      <p:sp>
        <p:nvSpPr>
          <p:cNvPr id="9" name="文本框 8"/>
          <p:cNvSpPr txBox="1"/>
          <p:nvPr/>
        </p:nvSpPr>
        <p:spPr>
          <a:xfrm>
            <a:off x="6177915" y="2235200"/>
            <a:ext cx="1710055" cy="460375"/>
          </a:xfrm>
          <a:prstGeom prst="rect">
            <a:avLst/>
          </a:prstGeom>
          <a:noFill/>
        </p:spPr>
        <p:txBody>
          <a:bodyPr wrap="none" rtlCol="0" anchor="t">
            <a:spAutoFit/>
          </a:bodyPr>
          <a:p>
            <a:r>
              <a:rPr lang="zh-CN" altLang="en-US" sz="2400" b="1">
                <a:solidFill>
                  <a:srgbClr val="FF0000"/>
                </a:solidFill>
                <a:sym typeface="+mn-ea"/>
              </a:rPr>
              <a:t>自动调节的</a:t>
            </a:r>
            <a:endParaRPr lang="zh-CN" altLang="en-US" sz="2400" b="1">
              <a:solidFill>
                <a:srgbClr val="FF0000"/>
              </a:solidFill>
              <a:sym typeface="+mn-ea"/>
            </a:endParaRPr>
          </a:p>
        </p:txBody>
      </p:sp>
      <p:sp>
        <p:nvSpPr>
          <p:cNvPr id="10" name="文本框 9"/>
          <p:cNvSpPr txBox="1"/>
          <p:nvPr/>
        </p:nvSpPr>
        <p:spPr>
          <a:xfrm>
            <a:off x="795020" y="2636520"/>
            <a:ext cx="1573530" cy="460375"/>
          </a:xfrm>
          <a:prstGeom prst="rect">
            <a:avLst/>
          </a:prstGeom>
          <a:noFill/>
        </p:spPr>
        <p:txBody>
          <a:bodyPr wrap="none" rtlCol="0" anchor="t">
            <a:spAutoFit/>
          </a:bodyPr>
          <a:p>
            <a:r>
              <a:rPr lang="zh-CN" altLang="en-US" sz="2400" b="1">
                <a:solidFill>
                  <a:srgbClr val="FF0000"/>
                </a:solidFill>
                <a:sym typeface="+mn-ea"/>
              </a:rPr>
              <a:t>减少</a:t>
            </a:r>
            <a:r>
              <a:rPr lang="en-US" altLang="zh-CN" sz="2400" b="1">
                <a:solidFill>
                  <a:srgbClr val="FF0000"/>
                </a:solidFill>
                <a:sym typeface="+mn-ea"/>
              </a:rPr>
              <a:t>; </a:t>
            </a:r>
            <a:r>
              <a:rPr lang="zh-CN" altLang="en-US" sz="2400" b="1">
                <a:solidFill>
                  <a:srgbClr val="FF0000"/>
                </a:solidFill>
                <a:sym typeface="+mn-ea"/>
              </a:rPr>
              <a:t>离开</a:t>
            </a:r>
            <a:endParaRPr lang="zh-CN" altLang="en-US" sz="2400" b="1">
              <a:solidFill>
                <a:srgbClr val="FF0000"/>
              </a:solidFill>
              <a:sym typeface="+mn-ea"/>
            </a:endParaRPr>
          </a:p>
        </p:txBody>
      </p:sp>
      <p:sp>
        <p:nvSpPr>
          <p:cNvPr id="11" name="文本框 10"/>
          <p:cNvSpPr txBox="1"/>
          <p:nvPr/>
        </p:nvSpPr>
        <p:spPr>
          <a:xfrm>
            <a:off x="4599940" y="2695575"/>
            <a:ext cx="1710055" cy="460375"/>
          </a:xfrm>
          <a:prstGeom prst="rect">
            <a:avLst/>
          </a:prstGeom>
          <a:noFill/>
        </p:spPr>
        <p:txBody>
          <a:bodyPr wrap="none" rtlCol="0" anchor="t">
            <a:spAutoFit/>
          </a:bodyPr>
          <a:p>
            <a:r>
              <a:rPr lang="zh-CN" altLang="en-US" sz="2400" b="1">
                <a:solidFill>
                  <a:srgbClr val="FF0000"/>
                </a:solidFill>
                <a:sym typeface="+mn-ea"/>
              </a:rPr>
              <a:t>不足、缺乏</a:t>
            </a:r>
            <a:endParaRPr lang="zh-CN" altLang="en-US" sz="2400" b="1">
              <a:solidFill>
                <a:srgbClr val="FF0000"/>
              </a:solidFill>
              <a:sym typeface="+mn-ea"/>
            </a:endParaRPr>
          </a:p>
        </p:txBody>
      </p:sp>
      <p:sp>
        <p:nvSpPr>
          <p:cNvPr id="12" name="文本框 11"/>
          <p:cNvSpPr txBox="1"/>
          <p:nvPr/>
        </p:nvSpPr>
        <p:spPr>
          <a:xfrm>
            <a:off x="1224280" y="3106420"/>
            <a:ext cx="2320925" cy="460375"/>
          </a:xfrm>
          <a:prstGeom prst="rect">
            <a:avLst/>
          </a:prstGeom>
          <a:noFill/>
        </p:spPr>
        <p:txBody>
          <a:bodyPr wrap="none" rtlCol="0" anchor="t">
            <a:spAutoFit/>
          </a:bodyPr>
          <a:p>
            <a:r>
              <a:rPr lang="zh-CN" altLang="en-US" sz="2400" b="1">
                <a:solidFill>
                  <a:srgbClr val="FF0000"/>
                </a:solidFill>
                <a:sym typeface="+mn-ea"/>
              </a:rPr>
              <a:t>自动的、自己的</a:t>
            </a:r>
            <a:endParaRPr lang="zh-CN" altLang="en-US" sz="2400" b="1">
              <a:solidFill>
                <a:srgbClr val="FF0000"/>
              </a:solidFill>
              <a:sym typeface="+mn-ea"/>
            </a:endParaRPr>
          </a:p>
        </p:txBody>
      </p:sp>
      <p:sp>
        <p:nvSpPr>
          <p:cNvPr id="13" name="文本框 12"/>
          <p:cNvSpPr txBox="1"/>
          <p:nvPr/>
        </p:nvSpPr>
        <p:spPr>
          <a:xfrm>
            <a:off x="6309995" y="3106420"/>
            <a:ext cx="793750" cy="460375"/>
          </a:xfrm>
          <a:prstGeom prst="rect">
            <a:avLst/>
          </a:prstGeom>
          <a:noFill/>
        </p:spPr>
        <p:txBody>
          <a:bodyPr wrap="none" rtlCol="0" anchor="t">
            <a:spAutoFit/>
          </a:bodyPr>
          <a:p>
            <a:r>
              <a:rPr lang="zh-CN" altLang="en-US" sz="2400" b="1">
                <a:solidFill>
                  <a:srgbClr val="FF0000"/>
                </a:solidFill>
                <a:sym typeface="+mn-ea"/>
              </a:rPr>
              <a:t>自传</a:t>
            </a:r>
            <a:endParaRPr lang="zh-CN" altLang="en-US" sz="2400" b="1">
              <a:solidFill>
                <a:srgbClr val="FF0000"/>
              </a:solidFill>
              <a:sym typeface="+mn-ea"/>
            </a:endParaRPr>
          </a:p>
        </p:txBody>
      </p:sp>
      <p:sp>
        <p:nvSpPr>
          <p:cNvPr id="14" name="文本框 13"/>
          <p:cNvSpPr txBox="1"/>
          <p:nvPr/>
        </p:nvSpPr>
        <p:spPr>
          <a:xfrm>
            <a:off x="1099820" y="3561080"/>
            <a:ext cx="1099185" cy="460375"/>
          </a:xfrm>
          <a:prstGeom prst="rect">
            <a:avLst/>
          </a:prstGeom>
          <a:noFill/>
        </p:spPr>
        <p:txBody>
          <a:bodyPr wrap="none" rtlCol="0" anchor="t">
            <a:spAutoFit/>
          </a:bodyPr>
          <a:p>
            <a:r>
              <a:rPr lang="zh-CN" altLang="en-US" sz="2400" b="1">
                <a:solidFill>
                  <a:srgbClr val="FF0000"/>
                </a:solidFill>
                <a:sym typeface="+mn-ea"/>
              </a:rPr>
              <a:t>错误的</a:t>
            </a:r>
            <a:endParaRPr lang="zh-CN" altLang="en-US" sz="2400" b="1">
              <a:solidFill>
                <a:srgbClr val="FF0000"/>
              </a:solidFill>
              <a:sym typeface="+mn-ea"/>
            </a:endParaRPr>
          </a:p>
        </p:txBody>
      </p:sp>
      <p:sp>
        <p:nvSpPr>
          <p:cNvPr id="15" name="文本框 14"/>
          <p:cNvSpPr txBox="1"/>
          <p:nvPr/>
        </p:nvSpPr>
        <p:spPr>
          <a:xfrm>
            <a:off x="5074920" y="3561080"/>
            <a:ext cx="1710055" cy="460375"/>
          </a:xfrm>
          <a:prstGeom prst="rect">
            <a:avLst/>
          </a:prstGeom>
          <a:noFill/>
        </p:spPr>
        <p:txBody>
          <a:bodyPr wrap="none" rtlCol="0" anchor="t">
            <a:spAutoFit/>
          </a:bodyPr>
          <a:p>
            <a:r>
              <a:rPr lang="zh-CN" altLang="en-US" sz="2400" b="1">
                <a:solidFill>
                  <a:srgbClr val="FF0000"/>
                </a:solidFill>
                <a:sym typeface="+mn-ea"/>
              </a:rPr>
              <a:t>错误的信息</a:t>
            </a:r>
            <a:endParaRPr lang="zh-CN" altLang="en-US" sz="2400" b="1">
              <a:solidFill>
                <a:srgbClr val="FF0000"/>
              </a:solidFill>
              <a:sym typeface="+mn-ea"/>
            </a:endParaRPr>
          </a:p>
        </p:txBody>
      </p:sp>
      <p:sp>
        <p:nvSpPr>
          <p:cNvPr id="16" name="文本框 15"/>
          <p:cNvSpPr txBox="1"/>
          <p:nvPr/>
        </p:nvSpPr>
        <p:spPr>
          <a:xfrm>
            <a:off x="1139825" y="4036695"/>
            <a:ext cx="3100705" cy="460375"/>
          </a:xfrm>
          <a:prstGeom prst="rect">
            <a:avLst/>
          </a:prstGeom>
          <a:noFill/>
        </p:spPr>
        <p:txBody>
          <a:bodyPr wrap="none" rtlCol="0" anchor="t">
            <a:spAutoFit/>
          </a:bodyPr>
          <a:p>
            <a:r>
              <a:rPr lang="zh-CN" altLang="en-US" sz="2400" b="1">
                <a:solidFill>
                  <a:srgbClr val="FF0000"/>
                </a:solidFill>
                <a:sym typeface="+mn-ea"/>
              </a:rPr>
              <a:t>集体</a:t>
            </a:r>
            <a:r>
              <a:rPr lang="en-US" altLang="zh-CN" sz="2400" b="1">
                <a:solidFill>
                  <a:srgbClr val="FF0000"/>
                </a:solidFill>
                <a:sym typeface="+mn-ea"/>
              </a:rPr>
              <a:t>; </a:t>
            </a:r>
            <a:r>
              <a:rPr lang="zh-CN" altLang="en-US" sz="2400" b="1">
                <a:solidFill>
                  <a:srgbClr val="FF0000"/>
                </a:solidFill>
                <a:sym typeface="+mn-ea"/>
              </a:rPr>
              <a:t>某种关系或状态</a:t>
            </a:r>
            <a:endParaRPr lang="zh-CN" altLang="en-US" sz="2400" b="1">
              <a:solidFill>
                <a:srgbClr val="FF0000"/>
              </a:solidFill>
              <a:sym typeface="+mn-ea"/>
            </a:endParaRPr>
          </a:p>
        </p:txBody>
      </p:sp>
      <p:sp>
        <p:nvSpPr>
          <p:cNvPr id="18" name="文本框 17"/>
          <p:cNvSpPr txBox="1"/>
          <p:nvPr/>
        </p:nvSpPr>
        <p:spPr>
          <a:xfrm>
            <a:off x="6050915" y="4036060"/>
            <a:ext cx="2931795" cy="460375"/>
          </a:xfrm>
          <a:prstGeom prst="rect">
            <a:avLst/>
          </a:prstGeom>
          <a:noFill/>
        </p:spPr>
        <p:txBody>
          <a:bodyPr wrap="none" rtlCol="0" anchor="t">
            <a:spAutoFit/>
          </a:bodyPr>
          <a:p>
            <a:r>
              <a:rPr lang="zh-CN" altLang="en-US" sz="2400" b="1">
                <a:solidFill>
                  <a:srgbClr val="FF0000"/>
                </a:solidFill>
                <a:sym typeface="+mn-ea"/>
              </a:rPr>
              <a:t>全体成员、会员资格</a:t>
            </a:r>
            <a:endParaRPr lang="zh-CN" altLang="en-US" sz="2400" b="1">
              <a:solidFill>
                <a:srgbClr val="FF0000"/>
              </a:solidFill>
              <a:sym typeface="+mn-ea"/>
            </a:endParaRPr>
          </a:p>
        </p:txBody>
      </p:sp>
      <p:sp>
        <p:nvSpPr>
          <p:cNvPr id="20" name="文本框 19"/>
          <p:cNvSpPr txBox="1"/>
          <p:nvPr/>
        </p:nvSpPr>
        <p:spPr>
          <a:xfrm>
            <a:off x="1224280" y="4512310"/>
            <a:ext cx="793750" cy="460375"/>
          </a:xfrm>
          <a:prstGeom prst="rect">
            <a:avLst/>
          </a:prstGeom>
          <a:noFill/>
        </p:spPr>
        <p:txBody>
          <a:bodyPr wrap="none" rtlCol="0" anchor="t">
            <a:spAutoFit/>
          </a:bodyPr>
          <a:p>
            <a:r>
              <a:rPr lang="zh-CN" altLang="en-US" sz="2400" b="1">
                <a:solidFill>
                  <a:srgbClr val="FF0000"/>
                </a:solidFill>
                <a:sym typeface="+mn-ea"/>
              </a:rPr>
              <a:t>新的</a:t>
            </a:r>
            <a:endParaRPr lang="zh-CN" altLang="en-US" sz="2400" b="1">
              <a:solidFill>
                <a:srgbClr val="FF0000"/>
              </a:solidFill>
              <a:sym typeface="+mn-ea"/>
            </a:endParaRPr>
          </a:p>
        </p:txBody>
      </p:sp>
      <p:sp>
        <p:nvSpPr>
          <p:cNvPr id="21" name="文本框 20"/>
          <p:cNvSpPr txBox="1"/>
          <p:nvPr/>
        </p:nvSpPr>
        <p:spPr>
          <a:xfrm>
            <a:off x="4240530" y="4551045"/>
            <a:ext cx="793750" cy="460375"/>
          </a:xfrm>
          <a:prstGeom prst="rect">
            <a:avLst/>
          </a:prstGeom>
          <a:noFill/>
        </p:spPr>
        <p:txBody>
          <a:bodyPr wrap="none" rtlCol="0" anchor="t">
            <a:spAutoFit/>
          </a:bodyPr>
          <a:p>
            <a:r>
              <a:rPr lang="zh-CN" altLang="en-US" sz="2400" b="1">
                <a:solidFill>
                  <a:srgbClr val="FF0000"/>
                </a:solidFill>
                <a:sym typeface="+mn-ea"/>
              </a:rPr>
              <a:t>革新</a:t>
            </a:r>
            <a:endParaRPr lang="zh-CN" altLang="en-US" sz="2400" b="1">
              <a:solidFill>
                <a:srgbClr val="FF0000"/>
              </a:solidFill>
              <a:sym typeface="+mn-ea"/>
            </a:endParaRPr>
          </a:p>
        </p:txBody>
      </p:sp>
      <p:sp>
        <p:nvSpPr>
          <p:cNvPr id="22" name="文本框 21"/>
          <p:cNvSpPr txBox="1"/>
          <p:nvPr/>
        </p:nvSpPr>
        <p:spPr>
          <a:xfrm>
            <a:off x="6772275" y="4491990"/>
            <a:ext cx="878205" cy="460375"/>
          </a:xfrm>
          <a:prstGeom prst="rect">
            <a:avLst/>
          </a:prstGeom>
          <a:noFill/>
        </p:spPr>
        <p:txBody>
          <a:bodyPr wrap="none" rtlCol="0" anchor="t">
            <a:spAutoFit/>
          </a:bodyPr>
          <a:p>
            <a:r>
              <a:rPr lang="zh-CN" altLang="en-US" sz="2400" b="1">
                <a:solidFill>
                  <a:srgbClr val="FF0000"/>
                </a:solidFill>
                <a:sym typeface="+mn-ea"/>
              </a:rPr>
              <a:t>信用</a:t>
            </a:r>
            <a:r>
              <a:rPr lang="en-US" altLang="zh-CN" sz="2400" b="1">
                <a:solidFill>
                  <a:srgbClr val="FF0000"/>
                </a:solidFill>
                <a:sym typeface="+mn-ea"/>
              </a:rPr>
              <a:t> </a:t>
            </a:r>
            <a:endParaRPr lang="en-US" altLang="zh-CN" sz="2400" b="1">
              <a:solidFill>
                <a:srgbClr val="FF0000"/>
              </a:solidFill>
              <a:sym typeface="+mn-ea"/>
            </a:endParaRPr>
          </a:p>
        </p:txBody>
      </p:sp>
      <p:sp>
        <p:nvSpPr>
          <p:cNvPr id="23" name="文本框 22"/>
          <p:cNvSpPr txBox="1"/>
          <p:nvPr/>
        </p:nvSpPr>
        <p:spPr>
          <a:xfrm>
            <a:off x="9880600" y="4491990"/>
            <a:ext cx="1404620" cy="460375"/>
          </a:xfrm>
          <a:prstGeom prst="rect">
            <a:avLst/>
          </a:prstGeom>
          <a:noFill/>
        </p:spPr>
        <p:txBody>
          <a:bodyPr wrap="none" rtlCol="0" anchor="t">
            <a:spAutoFit/>
          </a:bodyPr>
          <a:p>
            <a:r>
              <a:rPr lang="zh-CN" altLang="en-US" sz="2400" b="1">
                <a:solidFill>
                  <a:srgbClr val="FF0000"/>
                </a:solidFill>
                <a:sym typeface="+mn-ea"/>
              </a:rPr>
              <a:t>信用额度</a:t>
            </a:r>
            <a:endParaRPr lang="zh-CN" altLang="en-US" sz="2400" b="1">
              <a:solidFill>
                <a:srgbClr val="FF0000"/>
              </a:solidFill>
              <a:sym typeface="+mn-ea"/>
            </a:endParaRPr>
          </a:p>
        </p:txBody>
      </p:sp>
      <p:sp>
        <p:nvSpPr>
          <p:cNvPr id="25" name="文本框 24"/>
          <p:cNvSpPr txBox="1"/>
          <p:nvPr/>
        </p:nvSpPr>
        <p:spPr>
          <a:xfrm>
            <a:off x="1112520" y="4987925"/>
            <a:ext cx="1404620" cy="460375"/>
          </a:xfrm>
          <a:prstGeom prst="rect">
            <a:avLst/>
          </a:prstGeom>
          <a:noFill/>
        </p:spPr>
        <p:txBody>
          <a:bodyPr wrap="none" rtlCol="0" anchor="t">
            <a:spAutoFit/>
          </a:bodyPr>
          <a:p>
            <a:r>
              <a:rPr lang="zh-CN" altLang="en-US" sz="2400" b="1">
                <a:solidFill>
                  <a:srgbClr val="FF0000"/>
                </a:solidFill>
                <a:sym typeface="+mn-ea"/>
              </a:rPr>
              <a:t>看、视野</a:t>
            </a:r>
            <a:endParaRPr lang="zh-CN" altLang="en-US" sz="2400" b="1">
              <a:solidFill>
                <a:srgbClr val="FF0000"/>
              </a:solidFill>
              <a:sym typeface="+mn-ea"/>
            </a:endParaRPr>
          </a:p>
        </p:txBody>
      </p:sp>
      <p:sp>
        <p:nvSpPr>
          <p:cNvPr id="26" name="文本框 25"/>
          <p:cNvSpPr txBox="1"/>
          <p:nvPr/>
        </p:nvSpPr>
        <p:spPr>
          <a:xfrm>
            <a:off x="4467860" y="5006340"/>
            <a:ext cx="1710055" cy="460375"/>
          </a:xfrm>
          <a:prstGeom prst="rect">
            <a:avLst/>
          </a:prstGeom>
          <a:noFill/>
        </p:spPr>
        <p:txBody>
          <a:bodyPr wrap="none" rtlCol="0" anchor="t">
            <a:spAutoFit/>
          </a:bodyPr>
          <a:p>
            <a:r>
              <a:rPr lang="zh-CN" altLang="en-US" sz="2400" b="1">
                <a:solidFill>
                  <a:srgbClr val="FF0000"/>
                </a:solidFill>
                <a:sym typeface="+mn-ea"/>
              </a:rPr>
              <a:t>监管、监督</a:t>
            </a:r>
            <a:endParaRPr lang="zh-CN" altLang="en-US" sz="2400" b="1">
              <a:solidFill>
                <a:srgbClr val="FF0000"/>
              </a:solidFill>
              <a:sym typeface="+mn-ea"/>
            </a:endParaRPr>
          </a:p>
        </p:txBody>
      </p:sp>
      <p:sp>
        <p:nvSpPr>
          <p:cNvPr id="27" name="文本框 26"/>
          <p:cNvSpPr txBox="1"/>
          <p:nvPr/>
        </p:nvSpPr>
        <p:spPr>
          <a:xfrm>
            <a:off x="8371840" y="5006340"/>
            <a:ext cx="793750" cy="460375"/>
          </a:xfrm>
          <a:prstGeom prst="rect">
            <a:avLst/>
          </a:prstGeom>
          <a:noFill/>
        </p:spPr>
        <p:txBody>
          <a:bodyPr wrap="none" rtlCol="0" anchor="t">
            <a:spAutoFit/>
          </a:bodyPr>
          <a:p>
            <a:r>
              <a:rPr lang="zh-CN" altLang="en-US" sz="2400" b="1">
                <a:solidFill>
                  <a:srgbClr val="FF0000"/>
                </a:solidFill>
                <a:sym typeface="+mn-ea"/>
              </a:rPr>
              <a:t>股东</a:t>
            </a:r>
            <a:endParaRPr lang="zh-CN" altLang="en-US" sz="2400" b="1">
              <a:solidFill>
                <a:srgbClr val="FF0000"/>
              </a:solidFill>
              <a:sym typeface="+mn-ea"/>
            </a:endParaRPr>
          </a:p>
        </p:txBody>
      </p:sp>
      <p:sp>
        <p:nvSpPr>
          <p:cNvPr id="28" name="文本框 27"/>
          <p:cNvSpPr txBox="1"/>
          <p:nvPr/>
        </p:nvSpPr>
        <p:spPr>
          <a:xfrm>
            <a:off x="1584325" y="5436870"/>
            <a:ext cx="1099185" cy="460375"/>
          </a:xfrm>
          <a:prstGeom prst="rect">
            <a:avLst/>
          </a:prstGeom>
          <a:noFill/>
        </p:spPr>
        <p:txBody>
          <a:bodyPr wrap="none" rtlCol="0" anchor="t">
            <a:spAutoFit/>
          </a:bodyPr>
          <a:p>
            <a:r>
              <a:rPr lang="zh-CN" altLang="en-US" sz="2400" b="1">
                <a:solidFill>
                  <a:srgbClr val="FF0000"/>
                </a:solidFill>
                <a:sym typeface="+mn-ea"/>
              </a:rPr>
              <a:t>烧脑的</a:t>
            </a:r>
            <a:endParaRPr lang="zh-CN" altLang="en-US" sz="2400" b="1">
              <a:solidFill>
                <a:srgbClr val="FF0000"/>
              </a:solidFill>
              <a:sym typeface="+mn-ea"/>
            </a:endParaRPr>
          </a:p>
        </p:txBody>
      </p:sp>
      <p:sp>
        <p:nvSpPr>
          <p:cNvPr id="29" name="文本框 28"/>
          <p:cNvSpPr txBox="1"/>
          <p:nvPr/>
        </p:nvSpPr>
        <p:spPr>
          <a:xfrm>
            <a:off x="4599940" y="5462905"/>
            <a:ext cx="2320925" cy="460375"/>
          </a:xfrm>
          <a:prstGeom prst="rect">
            <a:avLst/>
          </a:prstGeom>
          <a:noFill/>
        </p:spPr>
        <p:txBody>
          <a:bodyPr wrap="none" rtlCol="0" anchor="t">
            <a:spAutoFit/>
          </a:bodyPr>
          <a:p>
            <a:r>
              <a:rPr lang="zh-CN" altLang="en-US" sz="2400" b="1">
                <a:solidFill>
                  <a:srgbClr val="FF0000"/>
                </a:solidFill>
                <a:sym typeface="+mn-ea"/>
              </a:rPr>
              <a:t>令人寒毛直竖的</a:t>
            </a:r>
            <a:endParaRPr lang="zh-CN" altLang="en-US" sz="2400" b="1">
              <a:solidFill>
                <a:srgbClr val="FF0000"/>
              </a:solidFill>
              <a:sym typeface="+mn-ea"/>
            </a:endParaRPr>
          </a:p>
        </p:txBody>
      </p:sp>
      <p:sp>
        <p:nvSpPr>
          <p:cNvPr id="30" name="文本框 29"/>
          <p:cNvSpPr txBox="1"/>
          <p:nvPr/>
        </p:nvSpPr>
        <p:spPr>
          <a:xfrm>
            <a:off x="8530590" y="5441950"/>
            <a:ext cx="1099185" cy="460375"/>
          </a:xfrm>
          <a:prstGeom prst="rect">
            <a:avLst/>
          </a:prstGeom>
          <a:noFill/>
        </p:spPr>
        <p:txBody>
          <a:bodyPr wrap="none" rtlCol="0" anchor="t">
            <a:spAutoFit/>
          </a:bodyPr>
          <a:p>
            <a:r>
              <a:rPr lang="zh-CN" altLang="en-US" sz="2400" b="1">
                <a:solidFill>
                  <a:srgbClr val="FF0000"/>
                </a:solidFill>
                <a:sym typeface="+mn-ea"/>
              </a:rPr>
              <a:t>过时的</a:t>
            </a:r>
            <a:endParaRPr lang="zh-CN" altLang="en-US" sz="2400" b="1">
              <a:solidFill>
                <a:srgbClr val="FF0000"/>
              </a:solidFill>
              <a:sym typeface="+mn-ea"/>
            </a:endParaRPr>
          </a:p>
        </p:txBody>
      </p:sp>
      <p:sp>
        <p:nvSpPr>
          <p:cNvPr id="31" name="文本框 30"/>
          <p:cNvSpPr txBox="1"/>
          <p:nvPr/>
        </p:nvSpPr>
        <p:spPr>
          <a:xfrm>
            <a:off x="2272665" y="5897245"/>
            <a:ext cx="793750" cy="460375"/>
          </a:xfrm>
          <a:prstGeom prst="rect">
            <a:avLst/>
          </a:prstGeom>
          <a:noFill/>
        </p:spPr>
        <p:txBody>
          <a:bodyPr wrap="none" rtlCol="0" anchor="t">
            <a:spAutoFit/>
          </a:bodyPr>
          <a:p>
            <a:r>
              <a:rPr lang="zh-CN" altLang="en-US" sz="2400" b="1">
                <a:solidFill>
                  <a:srgbClr val="FF0000"/>
                </a:solidFill>
                <a:sym typeface="+mn-ea"/>
              </a:rPr>
              <a:t>记录</a:t>
            </a:r>
            <a:endParaRPr lang="zh-CN" altLang="en-US" sz="2400" b="1">
              <a:solidFill>
                <a:srgbClr val="FF0000"/>
              </a:solidFill>
              <a:sym typeface="+mn-ea"/>
            </a:endParaRPr>
          </a:p>
        </p:txBody>
      </p:sp>
      <p:sp>
        <p:nvSpPr>
          <p:cNvPr id="32" name="文本框 31"/>
          <p:cNvSpPr txBox="1"/>
          <p:nvPr/>
        </p:nvSpPr>
        <p:spPr>
          <a:xfrm>
            <a:off x="5299710" y="5936615"/>
            <a:ext cx="878205" cy="460375"/>
          </a:xfrm>
          <a:prstGeom prst="rect">
            <a:avLst/>
          </a:prstGeom>
          <a:noFill/>
        </p:spPr>
        <p:txBody>
          <a:bodyPr wrap="none" rtlCol="0" anchor="t">
            <a:spAutoFit/>
          </a:bodyPr>
          <a:p>
            <a:r>
              <a:rPr lang="zh-CN" altLang="en-US" sz="2400" b="1">
                <a:solidFill>
                  <a:srgbClr val="FF0000"/>
                </a:solidFill>
                <a:sym typeface="+mn-ea"/>
              </a:rPr>
              <a:t>推销</a:t>
            </a:r>
            <a:r>
              <a:rPr lang="en-US" altLang="zh-CN" sz="2400" b="1">
                <a:solidFill>
                  <a:srgbClr val="FF0000"/>
                </a:solidFill>
                <a:sym typeface="+mn-ea"/>
              </a:rPr>
              <a:t> </a:t>
            </a:r>
            <a:endParaRPr lang="en-US" altLang="zh-CN" sz="2400" b="1">
              <a:solidFill>
                <a:srgbClr val="FF0000"/>
              </a:solidFill>
              <a:sym typeface="+mn-ea"/>
            </a:endParaRPr>
          </a:p>
        </p:txBody>
      </p:sp>
      <p:sp>
        <p:nvSpPr>
          <p:cNvPr id="33" name="文本框 32"/>
          <p:cNvSpPr txBox="1"/>
          <p:nvPr/>
        </p:nvSpPr>
        <p:spPr>
          <a:xfrm>
            <a:off x="9165590" y="5936615"/>
            <a:ext cx="793750" cy="460375"/>
          </a:xfrm>
          <a:prstGeom prst="rect">
            <a:avLst/>
          </a:prstGeom>
          <a:noFill/>
        </p:spPr>
        <p:txBody>
          <a:bodyPr wrap="none" rtlCol="0" anchor="t">
            <a:spAutoFit/>
          </a:bodyPr>
          <a:p>
            <a:r>
              <a:rPr lang="zh-CN" altLang="en-US" sz="2400" b="1">
                <a:solidFill>
                  <a:srgbClr val="FF0000"/>
                </a:solidFill>
                <a:sym typeface="+mn-ea"/>
              </a:rPr>
              <a:t>展示</a:t>
            </a:r>
            <a:endParaRPr lang="zh-CN" altLang="en-US" sz="2400" b="1">
              <a:solidFill>
                <a:srgbClr val="FF0000"/>
              </a:solidFill>
              <a:sym typeface="+mn-ea"/>
            </a:endParaRPr>
          </a:p>
        </p:txBody>
      </p:sp>
      <p:sp>
        <p:nvSpPr>
          <p:cNvPr id="34" name="文本框 33"/>
          <p:cNvSpPr txBox="1"/>
          <p:nvPr/>
        </p:nvSpPr>
        <p:spPr>
          <a:xfrm>
            <a:off x="1737360" y="6351905"/>
            <a:ext cx="793750" cy="460375"/>
          </a:xfrm>
          <a:prstGeom prst="rect">
            <a:avLst/>
          </a:prstGeom>
          <a:noFill/>
        </p:spPr>
        <p:txBody>
          <a:bodyPr wrap="none" rtlCol="0" anchor="t">
            <a:spAutoFit/>
          </a:bodyPr>
          <a:p>
            <a:r>
              <a:rPr lang="zh-CN" altLang="en-US" sz="2400" b="1">
                <a:solidFill>
                  <a:srgbClr val="FF0000"/>
                </a:solidFill>
                <a:sym typeface="+mn-ea"/>
              </a:rPr>
              <a:t>映照</a:t>
            </a:r>
            <a:endParaRPr lang="zh-CN" altLang="en-US" sz="2400" b="1">
              <a:solidFill>
                <a:srgbClr val="FF0000"/>
              </a:solidFill>
              <a:sym typeface="+mn-ea"/>
            </a:endParaRPr>
          </a:p>
        </p:txBody>
      </p:sp>
      <p:sp>
        <p:nvSpPr>
          <p:cNvPr id="35" name="文本框 34"/>
          <p:cNvSpPr txBox="1"/>
          <p:nvPr/>
        </p:nvSpPr>
        <p:spPr>
          <a:xfrm>
            <a:off x="4599940" y="6295390"/>
            <a:ext cx="793750" cy="560705"/>
          </a:xfrm>
          <a:prstGeom prst="rect">
            <a:avLst/>
          </a:prstGeom>
          <a:noFill/>
        </p:spPr>
        <p:txBody>
          <a:bodyPr wrap="none" rtlCol="0" anchor="t">
            <a:spAutoFit/>
          </a:bodyPr>
          <a:p>
            <a:pPr fontAlgn="auto">
              <a:lnSpc>
                <a:spcPts val="3660"/>
              </a:lnSpc>
            </a:pPr>
            <a:r>
              <a:rPr lang="zh-CN" altLang="en-US" sz="2400" b="1">
                <a:solidFill>
                  <a:srgbClr val="FF0000"/>
                </a:solidFill>
                <a:sym typeface="+mn-ea"/>
              </a:rPr>
              <a:t>拷问</a:t>
            </a:r>
            <a:endParaRPr lang="zh-CN" altLang="en-US" sz="2400" b="1">
              <a:solidFill>
                <a:srgbClr val="FF0000"/>
              </a:solidFill>
              <a:sym typeface="+mn-ea"/>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strips(down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linds(horizont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linds(horizont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linds(horizont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linds(horizont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blinds(horizontal)">
                                      <p:cBhvr>
                                        <p:cTn id="57" dur="5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blinds(horizontal)">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blinds(horizontal)">
                                      <p:cBhvr>
                                        <p:cTn id="67" dur="500"/>
                                        <p:tgtEl>
                                          <p:spTgt spid="1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blinds(horizontal)">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blinds(horizontal)">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blinds(horizontal)">
                                      <p:cBhvr>
                                        <p:cTn id="82" dur="5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blinds(horizontal)">
                                      <p:cBhvr>
                                        <p:cTn id="87" dur="500"/>
                                        <p:tgtEl>
                                          <p:spTgt spid="18"/>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blinds(horizontal)">
                                      <p:cBhvr>
                                        <p:cTn id="92" dur="500"/>
                                        <p:tgtEl>
                                          <p:spTgt spid="20"/>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blinds(horizontal)">
                                      <p:cBhvr>
                                        <p:cTn id="97" dur="500"/>
                                        <p:tgtEl>
                                          <p:spTgt spid="2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22"/>
                                        </p:tgtEl>
                                        <p:attrNameLst>
                                          <p:attrName>style.visibility</p:attrName>
                                        </p:attrNameLst>
                                      </p:cBhvr>
                                      <p:to>
                                        <p:strVal val="visible"/>
                                      </p:to>
                                    </p:set>
                                    <p:animEffect transition="in" filter="blinds(horizontal)">
                                      <p:cBhvr>
                                        <p:cTn id="102" dur="500"/>
                                        <p:tgtEl>
                                          <p:spTgt spid="22"/>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3"/>
                                        </p:tgtEl>
                                        <p:attrNameLst>
                                          <p:attrName>style.visibility</p:attrName>
                                        </p:attrNameLst>
                                      </p:cBhvr>
                                      <p:to>
                                        <p:strVal val="visible"/>
                                      </p:to>
                                    </p:set>
                                    <p:animEffect transition="in" filter="blinds(horizontal)">
                                      <p:cBhvr>
                                        <p:cTn id="107" dur="500"/>
                                        <p:tgtEl>
                                          <p:spTgt spid="23"/>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blinds(horizontal)">
                                      <p:cBhvr>
                                        <p:cTn id="112" dur="500"/>
                                        <p:tgtEl>
                                          <p:spTgt spid="25"/>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26"/>
                                        </p:tgtEl>
                                        <p:attrNameLst>
                                          <p:attrName>style.visibility</p:attrName>
                                        </p:attrNameLst>
                                      </p:cBhvr>
                                      <p:to>
                                        <p:strVal val="visible"/>
                                      </p:to>
                                    </p:set>
                                    <p:animEffect transition="in" filter="blinds(horizontal)">
                                      <p:cBhvr>
                                        <p:cTn id="117" dur="500"/>
                                        <p:tgtEl>
                                          <p:spTgt spid="26"/>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27"/>
                                        </p:tgtEl>
                                        <p:attrNameLst>
                                          <p:attrName>style.visibility</p:attrName>
                                        </p:attrNameLst>
                                      </p:cBhvr>
                                      <p:to>
                                        <p:strVal val="visible"/>
                                      </p:to>
                                    </p:set>
                                    <p:animEffect transition="in" filter="blinds(horizontal)">
                                      <p:cBhvr>
                                        <p:cTn id="122" dur="500"/>
                                        <p:tgtEl>
                                          <p:spTgt spid="27"/>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28"/>
                                        </p:tgtEl>
                                        <p:attrNameLst>
                                          <p:attrName>style.visibility</p:attrName>
                                        </p:attrNameLst>
                                      </p:cBhvr>
                                      <p:to>
                                        <p:strVal val="visible"/>
                                      </p:to>
                                    </p:set>
                                    <p:animEffect transition="in" filter="blinds(horizontal)">
                                      <p:cBhvr>
                                        <p:cTn id="127" dur="500"/>
                                        <p:tgtEl>
                                          <p:spTgt spid="28"/>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29"/>
                                        </p:tgtEl>
                                        <p:attrNameLst>
                                          <p:attrName>style.visibility</p:attrName>
                                        </p:attrNameLst>
                                      </p:cBhvr>
                                      <p:to>
                                        <p:strVal val="visible"/>
                                      </p:to>
                                    </p:set>
                                    <p:animEffect transition="in" filter="blinds(horizontal)">
                                      <p:cBhvr>
                                        <p:cTn id="132" dur="500"/>
                                        <p:tgtEl>
                                          <p:spTgt spid="29"/>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30"/>
                                        </p:tgtEl>
                                        <p:attrNameLst>
                                          <p:attrName>style.visibility</p:attrName>
                                        </p:attrNameLst>
                                      </p:cBhvr>
                                      <p:to>
                                        <p:strVal val="visible"/>
                                      </p:to>
                                    </p:set>
                                    <p:animEffect transition="in" filter="blinds(horizontal)">
                                      <p:cBhvr>
                                        <p:cTn id="137" dur="500"/>
                                        <p:tgtEl>
                                          <p:spTgt spid="30"/>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31"/>
                                        </p:tgtEl>
                                        <p:attrNameLst>
                                          <p:attrName>style.visibility</p:attrName>
                                        </p:attrNameLst>
                                      </p:cBhvr>
                                      <p:to>
                                        <p:strVal val="visible"/>
                                      </p:to>
                                    </p:set>
                                    <p:animEffect transition="in" filter="blinds(horizontal)">
                                      <p:cBhvr>
                                        <p:cTn id="142" dur="500"/>
                                        <p:tgtEl>
                                          <p:spTgt spid="31"/>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32"/>
                                        </p:tgtEl>
                                        <p:attrNameLst>
                                          <p:attrName>style.visibility</p:attrName>
                                        </p:attrNameLst>
                                      </p:cBhvr>
                                      <p:to>
                                        <p:strVal val="visible"/>
                                      </p:to>
                                    </p:set>
                                    <p:animEffect transition="in" filter="blinds(horizontal)">
                                      <p:cBhvr>
                                        <p:cTn id="147" dur="500"/>
                                        <p:tgtEl>
                                          <p:spTgt spid="32"/>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33"/>
                                        </p:tgtEl>
                                        <p:attrNameLst>
                                          <p:attrName>style.visibility</p:attrName>
                                        </p:attrNameLst>
                                      </p:cBhvr>
                                      <p:to>
                                        <p:strVal val="visible"/>
                                      </p:to>
                                    </p:set>
                                    <p:animEffect transition="in" filter="blinds(horizontal)">
                                      <p:cBhvr>
                                        <p:cTn id="152" dur="500"/>
                                        <p:tgtEl>
                                          <p:spTgt spid="33"/>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34"/>
                                        </p:tgtEl>
                                        <p:attrNameLst>
                                          <p:attrName>style.visibility</p:attrName>
                                        </p:attrNameLst>
                                      </p:cBhvr>
                                      <p:to>
                                        <p:strVal val="visible"/>
                                      </p:to>
                                    </p:set>
                                    <p:animEffect transition="in" filter="blinds(horizontal)">
                                      <p:cBhvr>
                                        <p:cTn id="157" dur="500"/>
                                        <p:tgtEl>
                                          <p:spTgt spid="34"/>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35"/>
                                        </p:tgtEl>
                                        <p:attrNameLst>
                                          <p:attrName>style.visibility</p:attrName>
                                        </p:attrNameLst>
                                      </p:cBhvr>
                                      <p:to>
                                        <p:strVal val="visible"/>
                                      </p:to>
                                    </p:set>
                                    <p:animEffect transition="in" filter="blinds(horizontal)">
                                      <p:cBhvr>
                                        <p:cTn id="16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8" grpId="0"/>
      <p:bldP spid="20" grpId="0"/>
      <p:bldP spid="21" grpId="0"/>
      <p:bldP spid="22" grpId="0"/>
      <p:bldP spid="23" grpId="0"/>
      <p:bldP spid="25" grpId="0"/>
      <p:bldP spid="26" grpId="0"/>
      <p:bldP spid="27" grpId="0"/>
      <p:bldP spid="28" grpId="0"/>
      <p:bldP spid="29" grpId="0"/>
      <p:bldP spid="30" grpId="0"/>
      <p:bldP spid="31" grpId="0"/>
      <p:bldP spid="32" grpId="0"/>
      <p:bldP spid="33" grpId="0"/>
      <p:bldP spid="34" grpId="0"/>
      <p:bldP spid="35" grpId="0"/>
      <p:bldP spid="2" grpId="1"/>
      <p:bldP spid="3" grpId="1"/>
      <p:bldP spid="4" grpId="1"/>
      <p:bldP spid="5" grpId="1"/>
      <p:bldP spid="6" grpId="1"/>
      <p:bldP spid="7" grpId="1"/>
      <p:bldP spid="8" grpId="1"/>
      <p:bldP spid="9" grpId="1"/>
      <p:bldP spid="10" grpId="1"/>
      <p:bldP spid="11" grpId="1"/>
      <p:bldP spid="12" grpId="1"/>
      <p:bldP spid="13" grpId="1"/>
      <p:bldP spid="14" grpId="1"/>
      <p:bldP spid="15" grpId="1"/>
      <p:bldP spid="16" grpId="1"/>
      <p:bldP spid="18" grpId="1"/>
      <p:bldP spid="20" grpId="1"/>
      <p:bldP spid="21" grpId="1"/>
      <p:bldP spid="22" grpId="1"/>
      <p:bldP spid="23" grpId="1"/>
      <p:bldP spid="25" grpId="1"/>
      <p:bldP spid="26" grpId="1"/>
      <p:bldP spid="27" grpId="1"/>
      <p:bldP spid="28" grpId="1"/>
      <p:bldP spid="29" grpId="1"/>
      <p:bldP spid="30" grpId="1"/>
      <p:bldP spid="31" grpId="1"/>
      <p:bldP spid="32" grpId="1"/>
      <p:bldP spid="33" grpId="1"/>
      <p:bldP spid="34" grpId="1"/>
      <p:bldP spid="35"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21640" y="4853940"/>
            <a:ext cx="11405235" cy="1383665"/>
          </a:xfrm>
          <a:prstGeom prst="rect">
            <a:avLst/>
          </a:prstGeom>
          <a:noFill/>
          <a:ln w="38100">
            <a:solidFill>
              <a:schemeClr val="accent1">
                <a:lumMod val="75000"/>
              </a:schemeClr>
            </a:solidFill>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33. In which aspect were the two groups different in terms of research design?</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 Diet plan.     </a:t>
            </a:r>
            <a:r>
              <a:rPr lang="en-US" sz="2800">
                <a:latin typeface="Times New Roman Regular" panose="02020603050405020304" charset="0"/>
                <a:cs typeface="Times New Roman Regular" panose="02020603050405020304" charset="0"/>
                <a:sym typeface="+mn-ea"/>
              </a:rPr>
              <a:t>                      </a:t>
            </a:r>
            <a:r>
              <a:rPr sz="2800">
                <a:latin typeface="Times New Roman Regular" panose="02020603050405020304" charset="0"/>
                <a:cs typeface="Times New Roman Regular" panose="02020603050405020304" charset="0"/>
                <a:sym typeface="+mn-ea"/>
              </a:rPr>
              <a:t>B. Professional background.     </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C. Exercise type.      </a:t>
            </a:r>
            <a:r>
              <a:rPr lang="en-US" sz="2800">
                <a:latin typeface="Times New Roman Regular" panose="02020603050405020304" charset="0"/>
                <a:cs typeface="Times New Roman Regular" panose="02020603050405020304" charset="0"/>
                <a:sym typeface="+mn-ea"/>
              </a:rPr>
              <a:t>              </a:t>
            </a:r>
            <a:r>
              <a:rPr sz="2800">
                <a:latin typeface="Times New Roman Regular" panose="02020603050405020304" charset="0"/>
                <a:cs typeface="Times New Roman Regular" panose="02020603050405020304" charset="0"/>
                <a:sym typeface="+mn-ea"/>
              </a:rPr>
              <a:t>D. Previous physical condition.</a:t>
            </a:r>
            <a:endParaRPr lang="zh-CN" altLang="en-US" sz="2800"/>
          </a:p>
        </p:txBody>
      </p:sp>
      <p:sp>
        <p:nvSpPr>
          <p:cNvPr id="4" name="文本框 3"/>
          <p:cNvSpPr txBox="1"/>
          <p:nvPr/>
        </p:nvSpPr>
        <p:spPr>
          <a:xfrm>
            <a:off x="68580" y="99060"/>
            <a:ext cx="12054205" cy="4615815"/>
          </a:xfrm>
          <a:prstGeom prst="rect">
            <a:avLst/>
          </a:prstGeom>
          <a:solidFill>
            <a:schemeClr val="bg2"/>
          </a:solidFill>
          <a:ln w="38100">
            <a:noFill/>
            <a:prstDash val="lgDashDot"/>
          </a:ln>
        </p:spPr>
        <p:txBody>
          <a:bodyPr wrap="square" rtlCol="0" anchor="t">
            <a:spAutoFit/>
          </a:bodyPr>
          <a:p>
            <a:pPr marL="0" indent="0" algn="l" fontAlgn="auto">
              <a:lnSpc>
                <a:spcPct val="150000"/>
              </a:lnSpc>
            </a:pPr>
            <a:r>
              <a:rPr sz="2800">
                <a:latin typeface="Times New Roman Regular" panose="02020603050405020304" charset="0"/>
                <a:cs typeface="Times New Roman Regular" panose="02020603050405020304" charset="0"/>
                <a:sym typeface="+mn-ea"/>
              </a:rPr>
              <a:t>  ③Levine and his research team selected volunteers aged between 45 and 64 who did not exercise much but were otherwise healthy. Participants were randomly divided into two groups. The first group participated in a program of nonaerobic (无氧) exercise—balance training and weight training—three times a week. The second group did high-intensity aerobic exercise under the guidance of a trainer for four or more days a week. After two years, the second group saw remarkable improvements in heart health.</a:t>
            </a:r>
            <a:endParaRPr sz="2800">
              <a:latin typeface="Times New Roman Regular" panose="02020603050405020304" charset="0"/>
              <a:cs typeface="Times New Roman Regular" panose="02020603050405020304" charset="0"/>
              <a:sym typeface="+mn-ea"/>
            </a:endParaRPr>
          </a:p>
        </p:txBody>
      </p:sp>
      <p:sp>
        <p:nvSpPr>
          <p:cNvPr id="8" name="矩形 7"/>
          <p:cNvSpPr/>
          <p:nvPr/>
        </p:nvSpPr>
        <p:spPr>
          <a:xfrm>
            <a:off x="9318625" y="4965700"/>
            <a:ext cx="2270760" cy="394335"/>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a:off x="4535170" y="4418965"/>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细节理解</a:t>
            </a:r>
            <a:endParaRPr lang="zh-CN" altLang="en-US" sz="2400" b="1"/>
          </a:p>
        </p:txBody>
      </p:sp>
      <p:sp>
        <p:nvSpPr>
          <p:cNvPr id="7" name="矩形 6"/>
          <p:cNvSpPr/>
          <p:nvPr/>
        </p:nvSpPr>
        <p:spPr>
          <a:xfrm>
            <a:off x="4666615" y="4965700"/>
            <a:ext cx="3077845" cy="394335"/>
          </a:xfrm>
          <a:prstGeom prst="rect">
            <a:avLst/>
          </a:prstGeom>
          <a:solidFill>
            <a:schemeClr val="accent6">
              <a:lumMod val="40000"/>
              <a:lumOff val="60000"/>
              <a:alpha val="54000"/>
            </a:schemeClr>
          </a:solidFill>
          <a:ln>
            <a:solidFill>
              <a:schemeClr val="accent6">
                <a:lumMod val="60000"/>
                <a:lumOff val="4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矩形 11"/>
          <p:cNvSpPr/>
          <p:nvPr/>
        </p:nvSpPr>
        <p:spPr>
          <a:xfrm>
            <a:off x="9956165" y="1578610"/>
            <a:ext cx="182626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68580" y="2265045"/>
            <a:ext cx="227012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2708910" y="2811780"/>
            <a:ext cx="440944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笑脸 21"/>
          <p:cNvSpPr/>
          <p:nvPr/>
        </p:nvSpPr>
        <p:spPr>
          <a:xfrm>
            <a:off x="405765" y="5719445"/>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文本框 10"/>
          <p:cNvSpPr txBox="1"/>
          <p:nvPr/>
        </p:nvSpPr>
        <p:spPr>
          <a:xfrm>
            <a:off x="7594600" y="4853940"/>
            <a:ext cx="1724025" cy="521970"/>
          </a:xfrm>
          <a:prstGeom prst="rect">
            <a:avLst/>
          </a:prstGeom>
          <a:noFill/>
          <a:ln>
            <a:noFill/>
          </a:ln>
        </p:spPr>
        <p:txBody>
          <a:bodyPr wrap="none" rtlCol="0" anchor="t">
            <a:spAutoFit/>
          </a:bodyPr>
          <a:p>
            <a:r>
              <a:rPr sz="2800">
                <a:solidFill>
                  <a:srgbClr val="FF0000"/>
                </a:solidFill>
                <a:latin typeface="Times New Roman Regular" panose="02020603050405020304" charset="0"/>
                <a:cs typeface="Times New Roman Regular" panose="02020603050405020304" charset="0"/>
                <a:sym typeface="+mn-ea"/>
              </a:rPr>
              <a:t>in terms of</a:t>
            </a:r>
            <a:endParaRPr lang="zh-CN" altLang="en-US" sz="2800">
              <a:solidFill>
                <a:srgbClr val="FF0000"/>
              </a:solidFill>
              <a:latin typeface="Times New Roman Regular" panose="02020603050405020304" charset="0"/>
              <a:cs typeface="Times New Roman Regular" panose="02020603050405020304" charset="0"/>
              <a:sym typeface="+mn-ea"/>
            </a:endParaRPr>
          </a:p>
        </p:txBody>
      </p:sp>
      <p:sp>
        <p:nvSpPr>
          <p:cNvPr id="14" name="文本框 13"/>
          <p:cNvSpPr txBox="1"/>
          <p:nvPr/>
        </p:nvSpPr>
        <p:spPr>
          <a:xfrm>
            <a:off x="7594600" y="4418965"/>
            <a:ext cx="4528185" cy="46037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r>
              <a:rPr lang="en-US" altLang="zh-CN" sz="2400" b="1">
                <a:solidFill>
                  <a:srgbClr val="7030A0"/>
                </a:solidFill>
                <a:effectLst>
                  <a:outerShdw blurRad="38100" dist="38100" dir="2700000" algn="tl">
                    <a:srgbClr val="000000">
                      <a:alpha val="43137"/>
                    </a:srgbClr>
                  </a:outerShdw>
                </a:effectLst>
              </a:rPr>
              <a:t>/concerning/about/regarding</a:t>
            </a:r>
            <a:endParaRPr lang="en-US" altLang="zh-CN" sz="2400" b="1">
              <a:solidFill>
                <a:srgbClr val="7030A0"/>
              </a:solidFill>
              <a:effectLst>
                <a:outerShdw blurRad="38100" dist="38100" dir="2700000" algn="tl">
                  <a:srgbClr val="000000">
                    <a:alpha val="43137"/>
                  </a:srgbClr>
                </a:outerShdw>
              </a:effectLst>
            </a:endParaRPr>
          </a:p>
        </p:txBody>
      </p:sp>
      <p:sp>
        <p:nvSpPr>
          <p:cNvPr id="23" name="圆角矩形 22"/>
          <p:cNvSpPr/>
          <p:nvPr/>
        </p:nvSpPr>
        <p:spPr>
          <a:xfrm>
            <a:off x="9655810" y="5446395"/>
            <a:ext cx="1595755" cy="5467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solidFill>
                  <a:srgbClr val="7030A0"/>
                </a:solidFill>
                <a:effectLst>
                  <a:outerShdw blurRad="38100" dist="38100" dir="2700000" algn="tl">
                    <a:srgbClr val="000000">
                      <a:alpha val="43137"/>
                    </a:srgbClr>
                  </a:outerShdw>
                </a:effectLst>
              </a:rPr>
              <a:t>定位词</a:t>
            </a:r>
            <a:endParaRPr lang="zh-CN" altLang="en-US" sz="2400" b="1">
              <a:solidFill>
                <a:srgbClr val="7030A0"/>
              </a:solidFill>
              <a:effectLst>
                <a:outerShdw blurRad="38100" dist="38100" dir="2700000" algn="tl">
                  <a:srgbClr val="000000">
                    <a:alpha val="43137"/>
                  </a:srgbClr>
                </a:outerShdw>
              </a:effectLst>
            </a:endParaRPr>
          </a:p>
        </p:txBody>
      </p:sp>
      <p:cxnSp>
        <p:nvCxnSpPr>
          <p:cNvPr id="18" name="直接箭头连接符 17"/>
          <p:cNvCxnSpPr/>
          <p:nvPr/>
        </p:nvCxnSpPr>
        <p:spPr>
          <a:xfrm flipH="1">
            <a:off x="2038985" y="2967355"/>
            <a:ext cx="394970" cy="286956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圆角矩形 20"/>
          <p:cNvSpPr/>
          <p:nvPr/>
        </p:nvSpPr>
        <p:spPr>
          <a:xfrm>
            <a:off x="2708910" y="2380615"/>
            <a:ext cx="938530" cy="546735"/>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对比</a:t>
            </a:r>
            <a:endParaRPr lang="zh-CN" altLang="en-US" sz="2400" b="1"/>
          </a:p>
        </p:txBody>
      </p:sp>
      <p:sp>
        <p:nvSpPr>
          <p:cNvPr id="19" name="圆角矩形 18"/>
          <p:cNvSpPr/>
          <p:nvPr/>
        </p:nvSpPr>
        <p:spPr>
          <a:xfrm>
            <a:off x="123825" y="3474085"/>
            <a:ext cx="11943715"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4: </a:t>
            </a:r>
            <a:r>
              <a:rPr lang="zh-CN" altLang="en-US" sz="2800" b="1">
                <a:latin typeface="黑体" panose="02010609060101010101" charset="-122"/>
                <a:ea typeface="黑体" panose="02010609060101010101" charset="-122"/>
                <a:cs typeface="黑体" panose="02010609060101010101" charset="-122"/>
              </a:rPr>
              <a:t>积累各种前后缀词根，熟练掌握英语构词法，如派生、合成、转换等来理解词义</a:t>
            </a:r>
            <a:endParaRPr lang="zh-CN" altLang="en-US" sz="2800" b="1">
              <a:latin typeface="黑体" panose="02010609060101010101" charset="-122"/>
              <a:ea typeface="黑体" panose="02010609060101010101" charset="-122"/>
              <a:cs typeface="黑体" panose="02010609060101010101" charset="-122"/>
            </a:endParaRPr>
          </a:p>
        </p:txBody>
      </p:sp>
      <p:sp>
        <p:nvSpPr>
          <p:cNvPr id="20" name="云形标注 19">
            <a:hlinkClick r:id="" action="ppaction://hlinkshowjump?jump=nextslide"/>
          </p:cNvPr>
          <p:cNvSpPr/>
          <p:nvPr/>
        </p:nvSpPr>
        <p:spPr>
          <a:xfrm>
            <a:off x="3926205" y="2406015"/>
            <a:ext cx="6120765" cy="2452370"/>
          </a:xfrm>
          <a:prstGeom prst="cloudCallout">
            <a:avLst>
              <a:gd name="adj1" fmla="val -39993"/>
              <a:gd name="adj2" fmla="val 71206"/>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rPr>
              <a:t>考察对照实验过程的</a:t>
            </a:r>
            <a:endPar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endParaRPr>
          </a:p>
          <a:p>
            <a:pPr algn="ct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同类考法链接：</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a:p>
            <a:pPr algn="ctr"/>
            <a:r>
              <a:rPr 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2021</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浙江卷</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C</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篇</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231775" y="0"/>
            <a:ext cx="11560810" cy="4399915"/>
          </a:xfrm>
          <a:prstGeom prst="rect">
            <a:avLst/>
          </a:prstGeom>
          <a:noFill/>
          <a:ln w="9525">
            <a:noFill/>
          </a:ln>
        </p:spPr>
        <p:txBody>
          <a:bodyPr wrap="square">
            <a:spAutoFit/>
          </a:bodyPr>
          <a:p>
            <a:pPr indent="266700"/>
            <a:r>
              <a:rPr 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2021</a:t>
            </a:r>
            <a:r>
              <a:rPr lang="zh-CN" alt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浙江卷</a:t>
            </a:r>
            <a:r>
              <a:rPr lang="en-US" altLang="zh-CN"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C</a:t>
            </a:r>
            <a:r>
              <a:rPr lang="zh-CN" alt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篇</a:t>
            </a:r>
            <a:r>
              <a:rPr lang="en-US" altLang="zh-CN"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  </a:t>
            </a:r>
            <a:endParaRPr lang="en-US" altLang="zh-CN"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endParaRPr>
          </a:p>
          <a:p>
            <a:pPr indent="266700"/>
            <a:r>
              <a:rPr lang="en-US" sz="2800" b="0">
                <a:latin typeface="Times New Roman Regular" panose="02020603050405020304" charset="0"/>
                <a:cs typeface="宋体" panose="02010600030101010101" pitchFamily="2" charset="-122"/>
              </a:rPr>
              <a:t>Researchers trained a group of 11 dogs to distinguish between images(图像)of the same person making either a happy or an angry face. During the training stage, each dog was shown only the upper half or the lower half of the person's face. The researchers then tested the dogs' ability to distinguish between human facial expressions by showing them the other half of the person's face on images totally different from the ones used in training. The researchers found that the dogs were able to pick the angry or happy face by touching a picture of it with their noses more often than one would expect by random chance.</a:t>
            </a:r>
            <a:endParaRPr lang="en-US" sz="2800" b="0">
              <a:latin typeface="Times New Roman Regular" panose="02020603050405020304" charset="0"/>
              <a:cs typeface="宋体" panose="02010600030101010101" pitchFamily="2" charset="-122"/>
            </a:endParaRPr>
          </a:p>
        </p:txBody>
      </p:sp>
      <p:sp>
        <p:nvSpPr>
          <p:cNvPr id="3" name="文本框 2"/>
          <p:cNvSpPr txBox="1"/>
          <p:nvPr/>
        </p:nvSpPr>
        <p:spPr>
          <a:xfrm>
            <a:off x="1157605" y="4249420"/>
            <a:ext cx="10304780" cy="2245360"/>
          </a:xfrm>
          <a:prstGeom prst="rect">
            <a:avLst/>
          </a:prstGeom>
          <a:noFill/>
        </p:spPr>
        <p:txBody>
          <a:bodyPr wrap="square" rtlCol="0" anchor="t">
            <a:spAutoFit/>
          </a:bodyPr>
          <a:p>
            <a:r>
              <a:rPr lang="zh-CN" altLang="en-US" sz="2800">
                <a:latin typeface="Times New Roman Regular" panose="02020603050405020304" charset="0"/>
                <a:cs typeface="Times New Roman Regular" panose="02020603050405020304" charset="0"/>
              </a:rPr>
              <a:t>9. What can we learn about the study from paragraph 2?</a:t>
            </a:r>
            <a:endParaRPr lang="zh-CN" altLang="en-US" sz="2800">
              <a:latin typeface="Times New Roman Regular" panose="02020603050405020304" charset="0"/>
              <a:cs typeface="Times New Roman Regular" panose="02020603050405020304" charset="0"/>
            </a:endParaRPr>
          </a:p>
          <a:p>
            <a:r>
              <a:rPr lang="zh-CN" altLang="en-US" sz="2800">
                <a:latin typeface="Times New Roman Regular" panose="02020603050405020304" charset="0"/>
                <a:cs typeface="Times New Roman Regular" panose="02020603050405020304" charset="0"/>
              </a:rPr>
              <a:t>A. Researchers tested the dogs in random order.</a:t>
            </a:r>
            <a:endParaRPr lang="zh-CN" altLang="en-US" sz="2800">
              <a:latin typeface="Times New Roman Regular" panose="02020603050405020304" charset="0"/>
              <a:cs typeface="Times New Roman Regular" panose="02020603050405020304" charset="0"/>
            </a:endParaRPr>
          </a:p>
          <a:p>
            <a:r>
              <a:rPr lang="zh-CN" altLang="en-US" sz="2800">
                <a:latin typeface="Times New Roman Regular" panose="02020603050405020304" charset="0"/>
                <a:cs typeface="Times New Roman Regular" panose="02020603050405020304" charset="0"/>
              </a:rPr>
              <a:t>B. Diverse methods were adopted during training.</a:t>
            </a:r>
            <a:endParaRPr lang="zh-CN" altLang="en-US" sz="2800">
              <a:latin typeface="Times New Roman Regular" panose="02020603050405020304" charset="0"/>
              <a:cs typeface="Times New Roman Regular" panose="02020603050405020304" charset="0"/>
            </a:endParaRPr>
          </a:p>
          <a:p>
            <a:r>
              <a:rPr lang="zh-CN" altLang="en-US" sz="2800">
                <a:latin typeface="Times New Roman Regular" panose="02020603050405020304" charset="0"/>
                <a:cs typeface="Times New Roman Regular" panose="02020603050405020304" charset="0"/>
              </a:rPr>
              <a:t>C. Pictures used in the two stages were different</a:t>
            </a:r>
            <a:endParaRPr lang="zh-CN" altLang="en-US" sz="2800">
              <a:latin typeface="Times New Roman Regular" panose="02020603050405020304" charset="0"/>
              <a:cs typeface="Times New Roman Regular" panose="02020603050405020304" charset="0"/>
            </a:endParaRPr>
          </a:p>
          <a:p>
            <a:r>
              <a:rPr lang="zh-CN" altLang="en-US" sz="2800">
                <a:latin typeface="Times New Roman Regular" panose="02020603050405020304" charset="0"/>
                <a:cs typeface="Times New Roman Regular" panose="02020603050405020304" charset="0"/>
              </a:rPr>
              <a:t>D. The dogs were photographed before the lest.</a:t>
            </a:r>
            <a:endParaRPr lang="zh-CN" altLang="en-US" sz="2800">
              <a:latin typeface="Times New Roman Regular" panose="02020603050405020304" charset="0"/>
              <a:cs typeface="Times New Roman Regular" panose="02020603050405020304" charset="0"/>
            </a:endParaRPr>
          </a:p>
        </p:txBody>
      </p:sp>
      <p:sp>
        <p:nvSpPr>
          <p:cNvPr id="9" name="矩形 8"/>
          <p:cNvSpPr/>
          <p:nvPr/>
        </p:nvSpPr>
        <p:spPr>
          <a:xfrm>
            <a:off x="6600190" y="471170"/>
            <a:ext cx="401447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5382895" y="1294130"/>
            <a:ext cx="623506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7735570" y="2117090"/>
            <a:ext cx="302641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231775" y="2540635"/>
            <a:ext cx="1016635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圆角矩形 20"/>
          <p:cNvSpPr/>
          <p:nvPr/>
        </p:nvSpPr>
        <p:spPr>
          <a:xfrm>
            <a:off x="6410960" y="1840865"/>
            <a:ext cx="938530" cy="546735"/>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对比</a:t>
            </a:r>
            <a:endParaRPr lang="zh-CN" altLang="en-US" sz="2400" b="1"/>
          </a:p>
        </p:txBody>
      </p:sp>
      <p:sp>
        <p:nvSpPr>
          <p:cNvPr id="22" name="笑脸 21"/>
          <p:cNvSpPr/>
          <p:nvPr/>
        </p:nvSpPr>
        <p:spPr>
          <a:xfrm>
            <a:off x="1157605" y="5588000"/>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1635125" y="5520690"/>
            <a:ext cx="126492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7" name="直接箭头连接符 16"/>
          <p:cNvCxnSpPr>
            <a:endCxn id="7" idx="0"/>
          </p:cNvCxnSpPr>
          <p:nvPr/>
        </p:nvCxnSpPr>
        <p:spPr>
          <a:xfrm flipH="1">
            <a:off x="2267585" y="3041650"/>
            <a:ext cx="544830" cy="247904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6788785" y="5588635"/>
            <a:ext cx="1549400" cy="411480"/>
          </a:xfrm>
          <a:prstGeom prst="rect">
            <a:avLst/>
          </a:prstGeom>
          <a:solidFill>
            <a:schemeClr val="accent6">
              <a:lumMod val="40000"/>
              <a:lumOff val="60000"/>
              <a:alpha val="54000"/>
            </a:schemeClr>
          </a:solidFill>
          <a:ln>
            <a:solidFill>
              <a:schemeClr val="accent6">
                <a:lumMod val="60000"/>
                <a:lumOff val="4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矩形 24"/>
          <p:cNvSpPr/>
          <p:nvPr/>
        </p:nvSpPr>
        <p:spPr>
          <a:xfrm>
            <a:off x="7735570" y="2190115"/>
            <a:ext cx="1969770" cy="443230"/>
          </a:xfrm>
          <a:prstGeom prst="rect">
            <a:avLst/>
          </a:prstGeom>
          <a:solidFill>
            <a:srgbClr val="FFFF00">
              <a:alpha val="48000"/>
            </a:srgb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823970" y="2663825"/>
            <a:ext cx="2903220" cy="443230"/>
          </a:xfrm>
          <a:prstGeom prst="rect">
            <a:avLst/>
          </a:prstGeom>
          <a:solidFill>
            <a:srgbClr val="FFFF00">
              <a:alpha val="48000"/>
            </a:srgb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1" name="直接箭头连接符 10"/>
          <p:cNvCxnSpPr>
            <a:endCxn id="8" idx="0"/>
          </p:cNvCxnSpPr>
          <p:nvPr/>
        </p:nvCxnSpPr>
        <p:spPr>
          <a:xfrm>
            <a:off x="6122035" y="3041650"/>
            <a:ext cx="1441450" cy="254698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a:endCxn id="8" idx="0"/>
          </p:cNvCxnSpPr>
          <p:nvPr/>
        </p:nvCxnSpPr>
        <p:spPr>
          <a:xfrm flipH="1">
            <a:off x="7563485" y="2663825"/>
            <a:ext cx="1238885" cy="292481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linds(horizontal)">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linds(horizontal)">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linds(horizontal)">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linds(horizont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blinds(horizontal)">
                                      <p:cBhvr>
                                        <p:cTn id="62" dur="500"/>
                                        <p:tgtEl>
                                          <p:spTgt spid="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blinds(horizontal)">
                                      <p:cBhvr>
                                        <p:cTn id="6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5" grpId="0" animBg="1"/>
      <p:bldP spid="6" grpId="0" animBg="1"/>
      <p:bldP spid="25" grpId="0" animBg="1"/>
      <p:bldP spid="10" grpId="0" animBg="1"/>
      <p:bldP spid="21" grpId="0" animBg="1"/>
      <p:bldP spid="7" grpId="0" animBg="1"/>
      <p:bldP spid="8"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8580" y="99060"/>
            <a:ext cx="12054205" cy="3969385"/>
          </a:xfrm>
          <a:prstGeom prst="rect">
            <a:avLst/>
          </a:prstGeom>
          <a:solidFill>
            <a:schemeClr val="bg2"/>
          </a:solidFill>
          <a:ln w="38100">
            <a:noFill/>
            <a:prstDash val="lgDashDot"/>
          </a:ln>
        </p:spPr>
        <p:txBody>
          <a:bodyPr wrap="square" rtlCol="0" anchor="t">
            <a:spAutoFit/>
          </a:bodyPr>
          <a:p>
            <a:pPr marL="0" indent="0" algn="l" fontAlgn="auto">
              <a:lnSpc>
                <a:spcPct val="150000"/>
              </a:lnSpc>
            </a:pPr>
            <a:r>
              <a:rPr sz="2800">
                <a:latin typeface="Times New Roman Regular" panose="02020603050405020304" charset="0"/>
                <a:cs typeface="Times New Roman Regular" panose="02020603050405020304" charset="0"/>
                <a:sym typeface="+mn-ea"/>
              </a:rPr>
              <a:t>  </a:t>
            </a:r>
            <a:r>
              <a:rPr lang="en-US" sz="2800">
                <a:latin typeface="Times New Roman Regular" panose="02020603050405020304" charset="0"/>
                <a:cs typeface="Times New Roman Regular" panose="02020603050405020304" charset="0"/>
                <a:sym typeface="+mn-ea"/>
              </a:rPr>
              <a:t>      </a:t>
            </a:r>
            <a:r>
              <a:rPr sz="2800">
                <a:latin typeface="Times New Roman Regular" panose="02020603050405020304" charset="0"/>
                <a:cs typeface="Times New Roman Regular" panose="02020603050405020304" charset="0"/>
                <a:sym typeface="+mn-ea"/>
              </a:rPr>
              <a:t>③Levine and his research team selected volunteers aged between 45 and 64 who did not exercise much but were otherwise healthy. Participants were randomly divided into two groups. </a:t>
            </a:r>
            <a:r>
              <a:rPr lang="en-US" sz="2800">
                <a:latin typeface="Times New Roman Regular" panose="02020603050405020304" charset="0"/>
                <a:cs typeface="Times New Roman Regular" panose="02020603050405020304" charset="0"/>
                <a:sym typeface="+mn-ea"/>
              </a:rPr>
              <a:t>... ...</a:t>
            </a:r>
            <a:r>
              <a:rPr sz="2800">
                <a:latin typeface="Times New Roman Regular" panose="02020603050405020304" charset="0"/>
                <a:cs typeface="Times New Roman Regular" panose="02020603050405020304" charset="0"/>
                <a:sym typeface="+mn-ea"/>
              </a:rPr>
              <a:t> After two years, the second group saw remarkable improvements in heart health.</a:t>
            </a:r>
            <a:endParaRPr sz="2800">
              <a:latin typeface="Times New Roman Regular" panose="02020603050405020304" charset="0"/>
              <a:cs typeface="Times New Roman Regular" panose="02020603050405020304" charset="0"/>
              <a:sym typeface="+mn-ea"/>
            </a:endParaRPr>
          </a:p>
          <a:p>
            <a:pPr marL="0" indent="0" algn="l" fontAlgn="auto">
              <a:lnSpc>
                <a:spcPct val="150000"/>
              </a:lnSpc>
            </a:pPr>
            <a:r>
              <a:rPr sz="2800">
                <a:latin typeface="Times New Roman Regular" panose="02020603050405020304" charset="0"/>
                <a:cs typeface="Times New Roman Regular" panose="02020603050405020304" charset="0"/>
                <a:sym typeface="+mn-ea"/>
              </a:rPr>
              <a:t> </a:t>
            </a:r>
            <a:r>
              <a:rPr lang="en-US" sz="2800">
                <a:latin typeface="Times New Roman Regular" panose="02020603050405020304" charset="0"/>
                <a:cs typeface="Times New Roman Regular" panose="02020603050405020304" charset="0"/>
                <a:sym typeface="+mn-ea"/>
              </a:rPr>
              <a:t>       </a:t>
            </a:r>
            <a:r>
              <a:rPr lang="en-US" sz="2800">
                <a:latin typeface="PingFang SC" panose="020B0400000000000000" charset="-122"/>
                <a:ea typeface="PingFang SC" panose="020B0400000000000000" charset="-122"/>
                <a:cs typeface="Times New Roman Regular" panose="02020603050405020304" charset="0"/>
                <a:sym typeface="+mn-ea"/>
              </a:rPr>
              <a:t>④</a:t>
            </a:r>
            <a:r>
              <a:rPr sz="2800">
                <a:latin typeface="Times New Roman Regular" panose="02020603050405020304" charset="0"/>
                <a:cs typeface="Times New Roman Regular" panose="02020603050405020304" charset="0"/>
                <a:sym typeface="+mn-ea"/>
              </a:rPr>
              <a:t>“We took these 50-year-old hearts and turned the clock back to 30-or 35-year-old hearts,” says Levine. </a:t>
            </a:r>
            <a:r>
              <a:rPr lang="en-US" sz="2800">
                <a:latin typeface="Times New Roman Regular" panose="02020603050405020304" charset="0"/>
                <a:cs typeface="Times New Roman Regular" panose="02020603050405020304" charset="0"/>
                <a:sym typeface="+mn-ea"/>
              </a:rPr>
              <a:t>... ...</a:t>
            </a:r>
            <a:endParaRPr lang="en-US" sz="2800">
              <a:latin typeface="Times New Roman Regular" panose="02020603050405020304" charset="0"/>
              <a:cs typeface="Times New Roman Regular" panose="02020603050405020304" charset="0"/>
              <a:sym typeface="+mn-ea"/>
            </a:endParaRPr>
          </a:p>
        </p:txBody>
      </p:sp>
      <p:sp>
        <p:nvSpPr>
          <p:cNvPr id="2" name="文本框 1"/>
          <p:cNvSpPr txBox="1"/>
          <p:nvPr/>
        </p:nvSpPr>
        <p:spPr>
          <a:xfrm>
            <a:off x="393700" y="4628515"/>
            <a:ext cx="11405235" cy="2245360"/>
          </a:xfrm>
          <a:prstGeom prst="rect">
            <a:avLst/>
          </a:prstGeom>
          <a:noFill/>
          <a:ln w="38100">
            <a:solidFill>
              <a:schemeClr val="accent1">
                <a:lumMod val="75000"/>
              </a:schemeClr>
            </a:solidFill>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34. What does Levine's research find?</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 Middle-aged hearts get younger with aerobic exercise.</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B. High-intensity exercise is more suitable for the young.</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C. It is never too late for people to start taking exercise.</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D. The more exercise we do the stronger our hearts get.</a:t>
            </a:r>
            <a:endParaRPr sz="2800">
              <a:latin typeface="Times New Roman Regular" panose="02020603050405020304" charset="0"/>
              <a:cs typeface="Times New Roman Regular" panose="02020603050405020304" charset="0"/>
              <a:sym typeface="+mn-ea"/>
            </a:endParaRPr>
          </a:p>
        </p:txBody>
      </p:sp>
      <p:sp>
        <p:nvSpPr>
          <p:cNvPr id="8" name="矩形 7"/>
          <p:cNvSpPr/>
          <p:nvPr/>
        </p:nvSpPr>
        <p:spPr>
          <a:xfrm>
            <a:off x="5172075" y="4714875"/>
            <a:ext cx="690245"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圆角矩形 22"/>
          <p:cNvSpPr/>
          <p:nvPr/>
        </p:nvSpPr>
        <p:spPr>
          <a:xfrm>
            <a:off x="6134735" y="4611370"/>
            <a:ext cx="1595755" cy="5467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solidFill>
                  <a:srgbClr val="7030A0"/>
                </a:solidFill>
                <a:effectLst>
                  <a:outerShdw blurRad="38100" dist="38100" dir="2700000" algn="tl">
                    <a:srgbClr val="000000">
                      <a:alpha val="43137"/>
                    </a:srgbClr>
                  </a:outerShdw>
                </a:effectLst>
              </a:rPr>
              <a:t>定位词</a:t>
            </a:r>
            <a:endParaRPr lang="zh-CN" altLang="en-US" sz="2400" b="1">
              <a:solidFill>
                <a:srgbClr val="7030A0"/>
              </a:solidFill>
              <a:effectLst>
                <a:outerShdw blurRad="38100" dist="38100" dir="2700000" algn="tl">
                  <a:srgbClr val="000000">
                    <a:alpha val="43137"/>
                  </a:srgbClr>
                </a:outerShdw>
              </a:effectLst>
            </a:endParaRPr>
          </a:p>
        </p:txBody>
      </p:sp>
      <p:cxnSp>
        <p:nvCxnSpPr>
          <p:cNvPr id="17" name="直接箭头连接符 16"/>
          <p:cNvCxnSpPr/>
          <p:nvPr/>
        </p:nvCxnSpPr>
        <p:spPr>
          <a:xfrm flipH="1">
            <a:off x="4918710" y="3325495"/>
            <a:ext cx="2811780" cy="171640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 name="圆角矩形 5"/>
          <p:cNvSpPr/>
          <p:nvPr/>
        </p:nvSpPr>
        <p:spPr>
          <a:xfrm>
            <a:off x="8371205" y="4578985"/>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细节理解</a:t>
            </a:r>
            <a:endParaRPr lang="zh-CN" altLang="en-US" sz="2400" b="1"/>
          </a:p>
        </p:txBody>
      </p:sp>
      <p:sp>
        <p:nvSpPr>
          <p:cNvPr id="5" name="矩形 4"/>
          <p:cNvSpPr/>
          <p:nvPr/>
        </p:nvSpPr>
        <p:spPr>
          <a:xfrm>
            <a:off x="6798310" y="1581785"/>
            <a:ext cx="483616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8580" y="2232025"/>
            <a:ext cx="440753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1335405" y="2778760"/>
            <a:ext cx="1046289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矩形 10"/>
          <p:cNvSpPr/>
          <p:nvPr/>
        </p:nvSpPr>
        <p:spPr>
          <a:xfrm>
            <a:off x="68580" y="3498850"/>
            <a:ext cx="246697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文本框 12"/>
          <p:cNvSpPr txBox="1"/>
          <p:nvPr/>
        </p:nvSpPr>
        <p:spPr>
          <a:xfrm>
            <a:off x="5297805" y="3411855"/>
            <a:ext cx="7020560" cy="521970"/>
          </a:xfrm>
          <a:prstGeom prst="rect">
            <a:avLst/>
          </a:prstGeom>
          <a:solidFill>
            <a:schemeClr val="accent1">
              <a:lumMod val="20000"/>
              <a:lumOff val="80000"/>
            </a:schemeClr>
          </a:solidFill>
          <a:ln>
            <a:solidFill>
              <a:srgbClr val="323232"/>
            </a:solidFill>
          </a:ln>
          <a:effectLst>
            <a:outerShdw blurRad="50800" dist="38100" dir="2700000" algn="tl" rotWithShape="0">
              <a:prstClr val="black">
                <a:alpha val="40000"/>
              </a:prstClr>
            </a:outerShdw>
          </a:effectLst>
        </p:spPr>
        <p:txBody>
          <a:bodyPr wrap="square" rtlCol="0">
            <a:spAutoFit/>
          </a:bodyPr>
          <a:p>
            <a:r>
              <a:rPr lang="en-US" sz="2800" b="1"/>
              <a:t>turn the clock back: </a:t>
            </a:r>
            <a:r>
              <a:rPr lang="zh-CN" altLang="en-US" sz="2800" b="1"/>
              <a:t>时光倒流；返老还童</a:t>
            </a:r>
            <a:endParaRPr lang="zh-CN" altLang="en-US" sz="2800" b="1"/>
          </a:p>
        </p:txBody>
      </p:sp>
      <p:sp>
        <p:nvSpPr>
          <p:cNvPr id="12" name="矩形 11"/>
          <p:cNvSpPr/>
          <p:nvPr/>
        </p:nvSpPr>
        <p:spPr>
          <a:xfrm>
            <a:off x="3667760" y="5040630"/>
            <a:ext cx="182626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笑脸 21"/>
          <p:cNvSpPr/>
          <p:nvPr/>
        </p:nvSpPr>
        <p:spPr>
          <a:xfrm>
            <a:off x="393700" y="5108575"/>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矩形 17"/>
          <p:cNvSpPr/>
          <p:nvPr/>
        </p:nvSpPr>
        <p:spPr>
          <a:xfrm flipH="1">
            <a:off x="9248140" y="1604010"/>
            <a:ext cx="783590" cy="442595"/>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文本框 20"/>
          <p:cNvSpPr txBox="1"/>
          <p:nvPr/>
        </p:nvSpPr>
        <p:spPr>
          <a:xfrm>
            <a:off x="4665980" y="2045970"/>
            <a:ext cx="8052435" cy="82994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r>
              <a:rPr lang="en-US" altLang="zh-CN" sz="2400" b="1">
                <a:solidFill>
                  <a:srgbClr val="7030A0"/>
                </a:solidFill>
                <a:effectLst>
                  <a:outerShdw blurRad="38100" dist="38100" dir="2700000" algn="tl">
                    <a:srgbClr val="000000">
                      <a:alpha val="43137"/>
                    </a:srgbClr>
                  </a:outerShdw>
                </a:effectLst>
              </a:rPr>
              <a:t>witness/discover/show/indicate/state/suggest/</a:t>
            </a:r>
            <a:endParaRPr lang="en-US" altLang="zh-CN" sz="2400" b="1">
              <a:solidFill>
                <a:srgbClr val="7030A0"/>
              </a:solidFill>
              <a:effectLst>
                <a:outerShdw blurRad="38100" dist="38100" dir="2700000" algn="tl">
                  <a:srgbClr val="000000">
                    <a:alpha val="43137"/>
                  </a:srgbClr>
                </a:outerShdw>
              </a:effectLst>
            </a:endParaRPr>
          </a:p>
          <a:p>
            <a:r>
              <a:rPr lang="en-US" altLang="zh-CN" sz="2400" b="1">
                <a:solidFill>
                  <a:srgbClr val="7030A0"/>
                </a:solidFill>
                <a:effectLst>
                  <a:outerShdw blurRad="38100" dist="38100" dir="2700000" algn="tl">
                    <a:srgbClr val="000000">
                      <a:alpha val="43137"/>
                    </a:srgbClr>
                  </a:outerShdw>
                </a:effectLst>
              </a:rPr>
              <a:t>conclude</a:t>
            </a:r>
            <a:endParaRPr lang="en-US" altLang="zh-CN" sz="2400" b="1">
              <a:solidFill>
                <a:srgbClr val="7030A0"/>
              </a:solidFill>
              <a:effectLst>
                <a:outerShdw blurRad="38100" dist="38100" dir="2700000" algn="tl">
                  <a:srgbClr val="000000">
                    <a:alpha val="43137"/>
                  </a:srgbClr>
                </a:outerShdw>
              </a:effectLst>
            </a:endParaRPr>
          </a:p>
        </p:txBody>
      </p:sp>
      <p:sp>
        <p:nvSpPr>
          <p:cNvPr id="19" name="圆角矩形 18"/>
          <p:cNvSpPr/>
          <p:nvPr/>
        </p:nvSpPr>
        <p:spPr>
          <a:xfrm>
            <a:off x="179070" y="5939155"/>
            <a:ext cx="11943715"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5: </a:t>
            </a:r>
            <a:r>
              <a:rPr lang="zh-CN" altLang="en-US" sz="2800" b="1">
                <a:latin typeface="黑体" panose="02010609060101010101" charset="-122"/>
                <a:ea typeface="黑体" panose="02010609060101010101" charset="-122"/>
                <a:cs typeface="黑体" panose="02010609060101010101" charset="-122"/>
              </a:rPr>
              <a:t>积累英语惯用表达和习语，并结合主题语境理解含义</a:t>
            </a:r>
            <a:endParaRPr lang="zh-CN" altLang="en-US" sz="2800" b="1">
              <a:latin typeface="黑体" panose="02010609060101010101" charset="-122"/>
              <a:ea typeface="黑体" panose="02010609060101010101" charset="-122"/>
              <a:cs typeface="黑体" panose="02010609060101010101" charset="-122"/>
            </a:endParaRPr>
          </a:p>
        </p:txBody>
      </p:sp>
      <p:sp>
        <p:nvSpPr>
          <p:cNvPr id="25" name="文本框 24"/>
          <p:cNvSpPr txBox="1"/>
          <p:nvPr/>
        </p:nvSpPr>
        <p:spPr>
          <a:xfrm>
            <a:off x="871220" y="1819910"/>
            <a:ext cx="689610" cy="706755"/>
          </a:xfrm>
          <a:prstGeom prst="rect">
            <a:avLst/>
          </a:prstGeom>
          <a:noFill/>
        </p:spPr>
        <p:txBody>
          <a:bodyPr wrap="square" rtlCol="0">
            <a:spAutoFit/>
          </a:bodyPr>
          <a:p>
            <a:r>
              <a:rPr lang="zh-CN" altLang="en-US" sz="4000" b="1">
                <a:solidFill>
                  <a:srgbClr val="FF0000"/>
                </a:solidFill>
                <a:latin typeface="黑体" panose="02010609060101010101" charset="-122"/>
                <a:ea typeface="黑体" panose="02010609060101010101" charset="-122"/>
              </a:rPr>
              <a:t>？</a:t>
            </a:r>
            <a:endParaRPr lang="zh-CN" altLang="en-US" sz="4000" b="1">
              <a:solidFill>
                <a:srgbClr val="FF0000"/>
              </a:solidFill>
              <a:latin typeface="黑体" panose="02010609060101010101" charset="-122"/>
              <a:ea typeface="黑体" panose="02010609060101010101" charset="-122"/>
            </a:endParaRPr>
          </a:p>
        </p:txBody>
      </p:sp>
      <p:sp>
        <p:nvSpPr>
          <p:cNvPr id="26" name="左弧形箭头 25"/>
          <p:cNvSpPr/>
          <p:nvPr/>
        </p:nvSpPr>
        <p:spPr>
          <a:xfrm>
            <a:off x="381000" y="2644140"/>
            <a:ext cx="503555" cy="737235"/>
          </a:xfrm>
          <a:prstGeom prst="curv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linds(horizont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linds(horizontal)">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blinds(horizontal)">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blinds(horizontal)">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blinds(horizontal)">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blinds(horizontal)">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blinds(horizontal)">
                                      <p:cBhvr>
                                        <p:cTn id="67" dur="500"/>
                                        <p:tgtEl>
                                          <p:spTgt spid="1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linds(horizont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blinds(horizontal)">
                                      <p:cBhvr>
                                        <p:cTn id="77" dur="500"/>
                                        <p:tgtEl>
                                          <p:spTgt spid="1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blinds(horizontal)">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blinds(horizontal)">
                                      <p:cBhvr>
                                        <p:cTn id="8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8" grpId="0" animBg="1"/>
      <p:bldP spid="4" grpId="0" animBg="1"/>
      <p:bldP spid="5" grpId="0" animBg="1"/>
      <p:bldP spid="7" grpId="0" animBg="1"/>
      <p:bldP spid="18" grpId="0" animBg="1"/>
      <p:bldP spid="21" grpId="0"/>
      <p:bldP spid="10" grpId="0" animBg="1"/>
      <p:bldP spid="11" grpId="0" animBg="1"/>
      <p:bldP spid="13" grpId="0" bldLvl="0" animBg="1"/>
      <p:bldP spid="12" grpId="0" animBg="1"/>
      <p:bldP spid="22" grpId="0" animBg="1"/>
      <p:bldP spid="19" grpId="0" bldLvl="0" animBg="1"/>
      <p:bldP spid="6" grpId="0" animBg="1"/>
      <p:bldP spid="25" grpId="0"/>
      <p:bldP spid="26"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圆角矩形 18"/>
          <p:cNvSpPr/>
          <p:nvPr/>
        </p:nvSpPr>
        <p:spPr>
          <a:xfrm>
            <a:off x="123825" y="0"/>
            <a:ext cx="11943715"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5: </a:t>
            </a:r>
            <a:r>
              <a:rPr lang="zh-CN" altLang="en-US" sz="2800" b="1">
                <a:latin typeface="黑体" panose="02010609060101010101" charset="-122"/>
                <a:ea typeface="黑体" panose="02010609060101010101" charset="-122"/>
                <a:cs typeface="黑体" panose="02010609060101010101" charset="-122"/>
              </a:rPr>
              <a:t>积累英语惯用表达和习语，并结合主题语境理解含义</a:t>
            </a:r>
            <a:endParaRPr lang="zh-CN" altLang="en-US" sz="2800" b="1">
              <a:latin typeface="黑体" panose="02010609060101010101" charset="-122"/>
              <a:ea typeface="黑体" panose="02010609060101010101" charset="-122"/>
              <a:cs typeface="黑体" panose="02010609060101010101" charset="-122"/>
            </a:endParaRPr>
          </a:p>
        </p:txBody>
      </p:sp>
      <p:sp>
        <p:nvSpPr>
          <p:cNvPr id="24" name="文本框 23"/>
          <p:cNvSpPr txBox="1"/>
          <p:nvPr/>
        </p:nvSpPr>
        <p:spPr>
          <a:xfrm>
            <a:off x="174625" y="944880"/>
            <a:ext cx="11842750" cy="5859780"/>
          </a:xfrm>
          <a:prstGeom prst="rect">
            <a:avLst/>
          </a:prstGeom>
          <a:solidFill>
            <a:schemeClr val="bg1"/>
          </a:solidFill>
          <a:ln>
            <a:solidFill>
              <a:srgbClr val="323232"/>
            </a:solidFill>
          </a:ln>
          <a:effectLst>
            <a:outerShdw blurRad="50800" dist="38100" dir="2700000" algn="tl" rotWithShape="0">
              <a:prstClr val="black">
                <a:alpha val="40000"/>
              </a:prstClr>
            </a:outerShdw>
          </a:effectLst>
        </p:spPr>
        <p:txBody>
          <a:bodyPr wrap="square" rtlCol="0">
            <a:spAutoFit/>
          </a:bodyPr>
          <a:p>
            <a:pPr fontAlgn="auto">
              <a:lnSpc>
                <a:spcPts val="3460"/>
              </a:lnSpc>
            </a:pPr>
            <a:r>
              <a:rPr lang="en-US" altLang="zh-CN" sz="2400" b="1"/>
              <a:t>pipe dream__________                              roll up one’s sleeves___________________ </a:t>
            </a:r>
            <a:endParaRPr lang="en-US" altLang="zh-CN" sz="2400" b="1"/>
          </a:p>
          <a:p>
            <a:pPr fontAlgn="auto">
              <a:lnSpc>
                <a:spcPts val="3460"/>
              </a:lnSpc>
            </a:pPr>
            <a:r>
              <a:rPr lang="en-US" altLang="zh-CN" sz="2400" b="1"/>
              <a:t>break the ice____________________         bite the bullet________________________</a:t>
            </a:r>
            <a:endParaRPr lang="en-US" altLang="zh-CN" sz="2400" b="1"/>
          </a:p>
          <a:p>
            <a:pPr fontAlgn="auto">
              <a:lnSpc>
                <a:spcPts val="3460"/>
              </a:lnSpc>
            </a:pPr>
            <a:r>
              <a:rPr lang="en-US" altLang="zh-CN" sz="2400" b="1"/>
              <a:t>cost an arm and a leg___________________       break a leg __________</a:t>
            </a:r>
            <a:endParaRPr lang="en-US" altLang="zh-CN" sz="2400" b="1"/>
          </a:p>
          <a:p>
            <a:pPr fontAlgn="auto">
              <a:lnSpc>
                <a:spcPts val="3460"/>
              </a:lnSpc>
            </a:pPr>
            <a:r>
              <a:rPr lang="en-US" altLang="zh-CN" sz="2400" b="1"/>
              <a:t>once in a blue moon___________                          the tip of the iceberg ___________</a:t>
            </a:r>
            <a:endParaRPr lang="zh-CN" altLang="en-US" sz="2400" b="1"/>
          </a:p>
          <a:p>
            <a:pPr fontAlgn="auto">
              <a:lnSpc>
                <a:spcPts val="3460"/>
              </a:lnSpc>
            </a:pPr>
            <a:r>
              <a:rPr lang="en-US" altLang="zh-CN" sz="2400" b="1">
                <a:sym typeface="+mn-ea"/>
              </a:rPr>
              <a:t>broken windows ___________________                 small fry_______________</a:t>
            </a:r>
            <a:endParaRPr lang="zh-CN" altLang="en-US" sz="2400" b="1"/>
          </a:p>
          <a:p>
            <a:pPr fontAlgn="auto">
              <a:lnSpc>
                <a:spcPts val="3460"/>
              </a:lnSpc>
            </a:pPr>
            <a:r>
              <a:rPr lang="en-US" altLang="zh-CN" sz="2400" b="1"/>
              <a:t>sweet spot _______________________________    </a:t>
            </a:r>
            <a:endParaRPr lang="en-US" altLang="zh-CN" sz="2400" b="1"/>
          </a:p>
          <a:p>
            <a:pPr fontAlgn="auto">
              <a:lnSpc>
                <a:spcPts val="3460"/>
              </a:lnSpc>
            </a:pPr>
            <a:r>
              <a:rPr lang="en-US" altLang="zh-CN" sz="2400" b="1"/>
              <a:t>leave no stone unturned ______________________________</a:t>
            </a:r>
            <a:endParaRPr lang="zh-CN" altLang="en-US" sz="2400" b="1"/>
          </a:p>
          <a:p>
            <a:pPr fontAlgn="auto">
              <a:lnSpc>
                <a:spcPts val="3460"/>
              </a:lnSpc>
            </a:pPr>
            <a:r>
              <a:rPr lang="en-US" altLang="zh-CN" sz="2400" b="1"/>
              <a:t>sit on the fence ___________                                  spill the tea ________________</a:t>
            </a:r>
            <a:endParaRPr lang="zh-CN" altLang="en-US" sz="2400" b="1"/>
          </a:p>
          <a:p>
            <a:pPr fontAlgn="auto">
              <a:lnSpc>
                <a:spcPts val="3460"/>
              </a:lnSpc>
            </a:pPr>
            <a:r>
              <a:rPr lang="zh-CN" altLang="en-US" sz="2400" b="1"/>
              <a:t>【用适当的词组填空】</a:t>
            </a:r>
            <a:r>
              <a:rPr lang="en-US" altLang="zh-CN" sz="2400" b="1"/>
              <a:t>We used to see him </a:t>
            </a:r>
            <a:r>
              <a:rPr lang="en-US" altLang="zh-CN" sz="2400" b="1">
                <a:solidFill>
                  <a:srgbClr val="0070C0"/>
                </a:solidFill>
              </a:rPr>
              <a:t>all the time</a:t>
            </a:r>
            <a:r>
              <a:rPr lang="en-US" altLang="zh-CN" sz="2400" b="1"/>
              <a:t>, </a:t>
            </a:r>
            <a:r>
              <a:rPr lang="en-US" altLang="zh-CN" sz="2400" b="1">
                <a:solidFill>
                  <a:srgbClr val="0070C0"/>
                </a:solidFill>
              </a:rPr>
              <a:t>but </a:t>
            </a:r>
            <a:r>
              <a:rPr lang="en-US" altLang="zh-CN" sz="2400" b="1"/>
              <a:t>now he just visits us _____________________.</a:t>
            </a:r>
            <a:endParaRPr lang="en-US" altLang="zh-CN" sz="2400" b="1"/>
          </a:p>
          <a:p>
            <a:pPr fontAlgn="auto">
              <a:lnSpc>
                <a:spcPts val="3460"/>
              </a:lnSpc>
            </a:pPr>
            <a:r>
              <a:rPr lang="en-US" altLang="zh-CN" sz="2400" b="1"/>
              <a:t>He said he would _______________________</a:t>
            </a:r>
            <a:r>
              <a:rPr lang="en-US" altLang="zh-CN" sz="2400" b="1">
                <a:solidFill>
                  <a:srgbClr val="FF0000"/>
                </a:solidFill>
              </a:rPr>
              <a:t> </a:t>
            </a:r>
            <a:r>
              <a:rPr lang="en-US" altLang="zh-CN" sz="2400" b="1"/>
              <a:t>in the search for peace.</a:t>
            </a:r>
            <a:endParaRPr lang="en-US" altLang="zh-CN" sz="2400" b="1"/>
          </a:p>
          <a:p>
            <a:pPr fontAlgn="auto">
              <a:lnSpc>
                <a:spcPts val="3460"/>
              </a:lnSpc>
            </a:pPr>
            <a:r>
              <a:rPr lang="en-US" altLang="zh-CN" sz="2400" b="1"/>
              <a:t>I know the exam will be </a:t>
            </a:r>
            <a:r>
              <a:rPr lang="en-US" altLang="zh-CN" sz="2400" b="1">
                <a:solidFill>
                  <a:srgbClr val="0070C0"/>
                </a:solidFill>
              </a:rPr>
              <a:t>tough</a:t>
            </a:r>
            <a:r>
              <a:rPr lang="en-US" altLang="zh-CN" sz="2400" b="1"/>
              <a:t>, but you have to ______________ and do your best.</a:t>
            </a:r>
            <a:endParaRPr lang="en-US" altLang="zh-CN" sz="2400" b="1"/>
          </a:p>
          <a:p>
            <a:pPr fontAlgn="auto">
              <a:lnSpc>
                <a:spcPts val="3460"/>
              </a:lnSpc>
            </a:pPr>
            <a:r>
              <a:rPr lang="en-US" altLang="zh-CN" sz="2400" b="1"/>
              <a:t>Buying an </a:t>
            </a:r>
            <a:r>
              <a:rPr lang="en-US" altLang="zh-CN" sz="2400" b="1">
                <a:solidFill>
                  <a:srgbClr val="0070C0"/>
                </a:solidFill>
              </a:rPr>
              <a:t>luxury </a:t>
            </a:r>
            <a:r>
              <a:rPr lang="en-US" altLang="zh-CN" sz="2400" b="1"/>
              <a:t>car can _______________________.</a:t>
            </a:r>
            <a:endParaRPr lang="en-US" altLang="zh-CN" sz="2400" b="1"/>
          </a:p>
        </p:txBody>
      </p:sp>
      <p:sp>
        <p:nvSpPr>
          <p:cNvPr id="2" name="文本框 1"/>
          <p:cNvSpPr txBox="1"/>
          <p:nvPr/>
        </p:nvSpPr>
        <p:spPr>
          <a:xfrm>
            <a:off x="352425" y="4881245"/>
            <a:ext cx="3123565" cy="460375"/>
          </a:xfrm>
          <a:prstGeom prst="rect">
            <a:avLst/>
          </a:prstGeom>
          <a:noFill/>
        </p:spPr>
        <p:txBody>
          <a:bodyPr wrap="none" rtlCol="0" anchor="t">
            <a:spAutoFit/>
          </a:bodyPr>
          <a:p>
            <a:r>
              <a:rPr lang="en-US" altLang="zh-CN" sz="2400" b="1">
                <a:solidFill>
                  <a:srgbClr val="FF0000"/>
                </a:solidFill>
                <a:sym typeface="+mn-ea"/>
              </a:rPr>
              <a:t>once in a blue moon</a:t>
            </a:r>
            <a:endParaRPr lang="zh-CN" altLang="en-US" sz="2400"/>
          </a:p>
        </p:txBody>
      </p:sp>
      <p:sp>
        <p:nvSpPr>
          <p:cNvPr id="3" name="文本框 2"/>
          <p:cNvSpPr txBox="1"/>
          <p:nvPr/>
        </p:nvSpPr>
        <p:spPr>
          <a:xfrm>
            <a:off x="2783840" y="5341620"/>
            <a:ext cx="3691255" cy="460375"/>
          </a:xfrm>
          <a:prstGeom prst="rect">
            <a:avLst/>
          </a:prstGeom>
          <a:noFill/>
        </p:spPr>
        <p:txBody>
          <a:bodyPr wrap="none" rtlCol="0" anchor="t">
            <a:spAutoFit/>
          </a:bodyPr>
          <a:p>
            <a:r>
              <a:rPr lang="en-US" altLang="zh-CN" sz="2400" b="1">
                <a:solidFill>
                  <a:srgbClr val="FF0000"/>
                </a:solidFill>
                <a:sym typeface="+mn-ea"/>
              </a:rPr>
              <a:t>leave no stone unturned</a:t>
            </a:r>
            <a:endParaRPr lang="zh-CN" altLang="en-US" sz="2400"/>
          </a:p>
        </p:txBody>
      </p:sp>
      <p:sp>
        <p:nvSpPr>
          <p:cNvPr id="4" name="文本框 3"/>
          <p:cNvSpPr txBox="1"/>
          <p:nvPr/>
        </p:nvSpPr>
        <p:spPr>
          <a:xfrm>
            <a:off x="7021830" y="5801995"/>
            <a:ext cx="2169795" cy="460375"/>
          </a:xfrm>
          <a:prstGeom prst="rect">
            <a:avLst/>
          </a:prstGeom>
          <a:noFill/>
        </p:spPr>
        <p:txBody>
          <a:bodyPr wrap="none" rtlCol="0" anchor="t">
            <a:spAutoFit/>
          </a:bodyPr>
          <a:p>
            <a:r>
              <a:rPr lang="en-US" altLang="zh-CN" sz="2400" b="1">
                <a:solidFill>
                  <a:srgbClr val="FF0000"/>
                </a:solidFill>
                <a:sym typeface="+mn-ea"/>
              </a:rPr>
              <a:t>bite the bullet</a:t>
            </a:r>
            <a:endParaRPr lang="zh-CN" altLang="en-US" sz="2400"/>
          </a:p>
        </p:txBody>
      </p:sp>
      <p:sp>
        <p:nvSpPr>
          <p:cNvPr id="5" name="文本框 4"/>
          <p:cNvSpPr txBox="1"/>
          <p:nvPr/>
        </p:nvSpPr>
        <p:spPr>
          <a:xfrm>
            <a:off x="3874135" y="6262370"/>
            <a:ext cx="3321685" cy="460375"/>
          </a:xfrm>
          <a:prstGeom prst="rect">
            <a:avLst/>
          </a:prstGeom>
          <a:noFill/>
        </p:spPr>
        <p:txBody>
          <a:bodyPr wrap="none" rtlCol="0" anchor="t">
            <a:spAutoFit/>
          </a:bodyPr>
          <a:p>
            <a:r>
              <a:rPr lang="en-US" altLang="zh-CN" sz="2400" b="1">
                <a:solidFill>
                  <a:srgbClr val="FF0000"/>
                </a:solidFill>
                <a:sym typeface="+mn-ea"/>
              </a:rPr>
              <a:t>cost an arm and a leg</a:t>
            </a:r>
            <a:endParaRPr lang="zh-CN" altLang="en-US" sz="2400"/>
          </a:p>
        </p:txBody>
      </p:sp>
      <p:sp>
        <p:nvSpPr>
          <p:cNvPr id="6" name="文本框 5"/>
          <p:cNvSpPr txBox="1"/>
          <p:nvPr/>
        </p:nvSpPr>
        <p:spPr>
          <a:xfrm>
            <a:off x="2038350" y="944880"/>
            <a:ext cx="1099185" cy="460375"/>
          </a:xfrm>
          <a:prstGeom prst="rect">
            <a:avLst/>
          </a:prstGeom>
          <a:noFill/>
        </p:spPr>
        <p:txBody>
          <a:bodyPr wrap="none" rtlCol="0" anchor="t">
            <a:spAutoFit/>
          </a:bodyPr>
          <a:p>
            <a:r>
              <a:rPr lang="zh-CN" altLang="en-US" sz="2400" b="1">
                <a:solidFill>
                  <a:srgbClr val="FF0000"/>
                </a:solidFill>
                <a:sym typeface="+mn-ea"/>
              </a:rPr>
              <a:t>白日梦</a:t>
            </a:r>
            <a:endParaRPr lang="zh-CN" altLang="en-US" sz="2400" b="1">
              <a:solidFill>
                <a:srgbClr val="FF0000"/>
              </a:solidFill>
              <a:sym typeface="+mn-ea"/>
            </a:endParaRPr>
          </a:p>
        </p:txBody>
      </p:sp>
      <p:sp>
        <p:nvSpPr>
          <p:cNvPr id="7" name="文本框 6"/>
          <p:cNvSpPr txBox="1"/>
          <p:nvPr/>
        </p:nvSpPr>
        <p:spPr>
          <a:xfrm>
            <a:off x="8911590" y="944880"/>
            <a:ext cx="2931795" cy="460375"/>
          </a:xfrm>
          <a:prstGeom prst="rect">
            <a:avLst/>
          </a:prstGeom>
          <a:noFill/>
        </p:spPr>
        <p:txBody>
          <a:bodyPr wrap="none" rtlCol="0" anchor="t">
            <a:spAutoFit/>
          </a:bodyPr>
          <a:p>
            <a:r>
              <a:rPr lang="zh-CN" altLang="en-US" sz="2400" b="1">
                <a:solidFill>
                  <a:srgbClr val="FF0000"/>
                </a:solidFill>
                <a:sym typeface="+mn-ea"/>
              </a:rPr>
              <a:t>准备行动、摩拳擦掌</a:t>
            </a:r>
            <a:endParaRPr lang="zh-CN" altLang="en-US" sz="2400" b="1">
              <a:solidFill>
                <a:srgbClr val="FF0000"/>
              </a:solidFill>
              <a:sym typeface="+mn-ea"/>
            </a:endParaRPr>
          </a:p>
        </p:txBody>
      </p:sp>
      <p:sp>
        <p:nvSpPr>
          <p:cNvPr id="8" name="文本框 7"/>
          <p:cNvSpPr txBox="1"/>
          <p:nvPr/>
        </p:nvSpPr>
        <p:spPr>
          <a:xfrm>
            <a:off x="2221230" y="1443990"/>
            <a:ext cx="2931795" cy="460375"/>
          </a:xfrm>
          <a:prstGeom prst="rect">
            <a:avLst/>
          </a:prstGeom>
          <a:noFill/>
        </p:spPr>
        <p:txBody>
          <a:bodyPr wrap="none" rtlCol="0" anchor="t">
            <a:spAutoFit/>
          </a:bodyPr>
          <a:p>
            <a:r>
              <a:rPr lang="zh-CN" altLang="en-US" sz="2400" b="1">
                <a:solidFill>
                  <a:srgbClr val="FF0000"/>
                </a:solidFill>
                <a:sym typeface="+mn-ea"/>
              </a:rPr>
              <a:t>打破僵局</a:t>
            </a:r>
            <a:r>
              <a:rPr lang="en-US" altLang="zh-CN" sz="2400" b="1">
                <a:solidFill>
                  <a:srgbClr val="FF0000"/>
                </a:solidFill>
                <a:sym typeface="+mn-ea"/>
              </a:rPr>
              <a:t>、</a:t>
            </a:r>
            <a:r>
              <a:rPr lang="zh-CN" altLang="en-US" sz="2400" b="1">
                <a:solidFill>
                  <a:srgbClr val="FF0000"/>
                </a:solidFill>
                <a:sym typeface="+mn-ea"/>
              </a:rPr>
              <a:t>打破沉默</a:t>
            </a:r>
            <a:endParaRPr lang="zh-CN" altLang="en-US" sz="2400" b="1">
              <a:solidFill>
                <a:srgbClr val="FF0000"/>
              </a:solidFill>
              <a:sym typeface="+mn-ea"/>
            </a:endParaRPr>
          </a:p>
        </p:txBody>
      </p:sp>
      <p:sp>
        <p:nvSpPr>
          <p:cNvPr id="9" name="文本框 8"/>
          <p:cNvSpPr txBox="1"/>
          <p:nvPr/>
        </p:nvSpPr>
        <p:spPr>
          <a:xfrm>
            <a:off x="8104505" y="1405255"/>
            <a:ext cx="3237230" cy="460375"/>
          </a:xfrm>
          <a:prstGeom prst="rect">
            <a:avLst/>
          </a:prstGeom>
          <a:noFill/>
        </p:spPr>
        <p:txBody>
          <a:bodyPr wrap="none" rtlCol="0" anchor="t">
            <a:spAutoFit/>
          </a:bodyPr>
          <a:p>
            <a:r>
              <a:rPr lang="zh-CN" altLang="en-US" sz="2400" b="1">
                <a:solidFill>
                  <a:srgbClr val="FF0000"/>
                </a:solidFill>
                <a:sym typeface="+mn-ea"/>
              </a:rPr>
              <a:t>硬着头皮咬牙坚持下去</a:t>
            </a:r>
            <a:endParaRPr lang="zh-CN" altLang="en-US" sz="2400" b="1">
              <a:solidFill>
                <a:srgbClr val="FF0000"/>
              </a:solidFill>
              <a:sym typeface="+mn-ea"/>
            </a:endParaRPr>
          </a:p>
        </p:txBody>
      </p:sp>
      <p:sp>
        <p:nvSpPr>
          <p:cNvPr id="10" name="文本框 9"/>
          <p:cNvSpPr txBox="1"/>
          <p:nvPr/>
        </p:nvSpPr>
        <p:spPr>
          <a:xfrm>
            <a:off x="3341370" y="1865630"/>
            <a:ext cx="2931795" cy="460375"/>
          </a:xfrm>
          <a:prstGeom prst="rect">
            <a:avLst/>
          </a:prstGeom>
          <a:noFill/>
        </p:spPr>
        <p:txBody>
          <a:bodyPr wrap="none" rtlCol="0" anchor="t">
            <a:spAutoFit/>
          </a:bodyPr>
          <a:p>
            <a:r>
              <a:rPr lang="zh-CN" altLang="en-US" sz="2400" b="1">
                <a:solidFill>
                  <a:srgbClr val="FF0000"/>
                </a:solidFill>
                <a:sym typeface="+mn-ea"/>
              </a:rPr>
              <a:t>价格昂贵，花费极大</a:t>
            </a:r>
            <a:endParaRPr lang="zh-CN" altLang="en-US" sz="2400" b="1">
              <a:solidFill>
                <a:srgbClr val="FF0000"/>
              </a:solidFill>
              <a:sym typeface="+mn-ea"/>
            </a:endParaRPr>
          </a:p>
        </p:txBody>
      </p:sp>
      <p:sp>
        <p:nvSpPr>
          <p:cNvPr id="11" name="文本框 10"/>
          <p:cNvSpPr txBox="1"/>
          <p:nvPr/>
        </p:nvSpPr>
        <p:spPr>
          <a:xfrm>
            <a:off x="8728075" y="1791335"/>
            <a:ext cx="1099185" cy="534670"/>
          </a:xfrm>
          <a:prstGeom prst="rect">
            <a:avLst/>
          </a:prstGeom>
          <a:noFill/>
        </p:spPr>
        <p:txBody>
          <a:bodyPr wrap="none" rtlCol="0" anchor="t">
            <a:spAutoFit/>
          </a:bodyPr>
          <a:p>
            <a:pPr fontAlgn="auto">
              <a:lnSpc>
                <a:spcPts val="3460"/>
              </a:lnSpc>
            </a:pPr>
            <a:r>
              <a:rPr lang="zh-CN" altLang="en-US" sz="2400" b="1">
                <a:solidFill>
                  <a:srgbClr val="FF0000"/>
                </a:solidFill>
                <a:sym typeface="+mn-ea"/>
              </a:rPr>
              <a:t>祝好运</a:t>
            </a:r>
            <a:endParaRPr lang="zh-CN" altLang="en-US" sz="2400" b="1">
              <a:solidFill>
                <a:srgbClr val="FF0000"/>
              </a:solidFill>
              <a:sym typeface="+mn-ea"/>
            </a:endParaRPr>
          </a:p>
        </p:txBody>
      </p:sp>
      <p:sp>
        <p:nvSpPr>
          <p:cNvPr id="12" name="文本框 11"/>
          <p:cNvSpPr txBox="1"/>
          <p:nvPr/>
        </p:nvSpPr>
        <p:spPr>
          <a:xfrm>
            <a:off x="3137535" y="2327910"/>
            <a:ext cx="1710055" cy="460375"/>
          </a:xfrm>
          <a:prstGeom prst="rect">
            <a:avLst/>
          </a:prstGeom>
          <a:noFill/>
        </p:spPr>
        <p:txBody>
          <a:bodyPr wrap="none" rtlCol="0" anchor="t">
            <a:spAutoFit/>
          </a:bodyPr>
          <a:p>
            <a:r>
              <a:rPr lang="zh-CN" altLang="en-US" sz="2400" b="1">
                <a:solidFill>
                  <a:srgbClr val="FF0000"/>
                </a:solidFill>
                <a:sym typeface="+mn-ea"/>
              </a:rPr>
              <a:t>很少、罕见</a:t>
            </a:r>
            <a:endParaRPr lang="zh-CN" altLang="en-US" sz="2400" b="1">
              <a:solidFill>
                <a:srgbClr val="FF0000"/>
              </a:solidFill>
              <a:sym typeface="+mn-ea"/>
            </a:endParaRPr>
          </a:p>
        </p:txBody>
      </p:sp>
      <p:sp>
        <p:nvSpPr>
          <p:cNvPr id="13" name="文本框 12"/>
          <p:cNvSpPr txBox="1"/>
          <p:nvPr/>
        </p:nvSpPr>
        <p:spPr>
          <a:xfrm>
            <a:off x="10260330" y="2237740"/>
            <a:ext cx="1404620" cy="460375"/>
          </a:xfrm>
          <a:prstGeom prst="rect">
            <a:avLst/>
          </a:prstGeom>
          <a:noFill/>
        </p:spPr>
        <p:txBody>
          <a:bodyPr wrap="none" rtlCol="0" anchor="t">
            <a:spAutoFit/>
          </a:bodyPr>
          <a:p>
            <a:r>
              <a:rPr lang="zh-CN" altLang="en-US" sz="2400" b="1">
                <a:solidFill>
                  <a:srgbClr val="FF0000"/>
                </a:solidFill>
                <a:sym typeface="+mn-ea"/>
              </a:rPr>
              <a:t>冰山一角</a:t>
            </a:r>
            <a:endParaRPr lang="zh-CN" altLang="en-US" sz="2400" b="1">
              <a:solidFill>
                <a:srgbClr val="FF0000"/>
              </a:solidFill>
              <a:sym typeface="+mn-ea"/>
            </a:endParaRPr>
          </a:p>
        </p:txBody>
      </p:sp>
      <p:sp>
        <p:nvSpPr>
          <p:cNvPr id="14" name="文本框 13"/>
          <p:cNvSpPr txBox="1"/>
          <p:nvPr/>
        </p:nvSpPr>
        <p:spPr>
          <a:xfrm>
            <a:off x="2783840" y="2788285"/>
            <a:ext cx="3016250" cy="460375"/>
          </a:xfrm>
          <a:prstGeom prst="rect">
            <a:avLst/>
          </a:prstGeom>
          <a:noFill/>
        </p:spPr>
        <p:txBody>
          <a:bodyPr wrap="none" rtlCol="0" anchor="t">
            <a:spAutoFit/>
          </a:bodyPr>
          <a:p>
            <a:r>
              <a:rPr lang="zh-CN" altLang="en-US" sz="2400" b="1">
                <a:solidFill>
                  <a:srgbClr val="FF0000"/>
                </a:solidFill>
                <a:sym typeface="+mn-ea"/>
              </a:rPr>
              <a:t>令人感到困扰的事物</a:t>
            </a:r>
            <a:r>
              <a:rPr lang="en-US" altLang="zh-CN" sz="2400" b="1">
                <a:solidFill>
                  <a:srgbClr val="FF0000"/>
                </a:solidFill>
                <a:sym typeface="+mn-ea"/>
              </a:rPr>
              <a:t> </a:t>
            </a:r>
            <a:endParaRPr lang="en-US" altLang="zh-CN" sz="2400" b="1">
              <a:solidFill>
                <a:srgbClr val="FF0000"/>
              </a:solidFill>
              <a:sym typeface="+mn-ea"/>
            </a:endParaRPr>
          </a:p>
        </p:txBody>
      </p:sp>
      <p:sp>
        <p:nvSpPr>
          <p:cNvPr id="15" name="文本框 14"/>
          <p:cNvSpPr txBox="1"/>
          <p:nvPr/>
        </p:nvSpPr>
        <p:spPr>
          <a:xfrm>
            <a:off x="8288655" y="2712085"/>
            <a:ext cx="2320925" cy="460375"/>
          </a:xfrm>
          <a:prstGeom prst="rect">
            <a:avLst/>
          </a:prstGeom>
          <a:noFill/>
        </p:spPr>
        <p:txBody>
          <a:bodyPr wrap="none" rtlCol="0" anchor="t">
            <a:spAutoFit/>
          </a:bodyPr>
          <a:p>
            <a:r>
              <a:rPr lang="zh-CN" altLang="en-US" sz="2400" b="1">
                <a:solidFill>
                  <a:srgbClr val="FF0000"/>
                </a:solidFill>
                <a:sym typeface="+mn-ea"/>
              </a:rPr>
              <a:t>小鱼苗，小人物</a:t>
            </a:r>
            <a:endParaRPr lang="zh-CN" altLang="en-US" sz="2400" b="1">
              <a:solidFill>
                <a:srgbClr val="FF0000"/>
              </a:solidFill>
              <a:sym typeface="+mn-ea"/>
            </a:endParaRPr>
          </a:p>
        </p:txBody>
      </p:sp>
      <p:sp>
        <p:nvSpPr>
          <p:cNvPr id="16" name="文本框 15"/>
          <p:cNvSpPr txBox="1"/>
          <p:nvPr/>
        </p:nvSpPr>
        <p:spPr>
          <a:xfrm>
            <a:off x="1909445" y="3162935"/>
            <a:ext cx="4764405" cy="460375"/>
          </a:xfrm>
          <a:prstGeom prst="rect">
            <a:avLst/>
          </a:prstGeom>
          <a:noFill/>
        </p:spPr>
        <p:txBody>
          <a:bodyPr wrap="none" rtlCol="0" anchor="t">
            <a:spAutoFit/>
          </a:bodyPr>
          <a:p>
            <a:r>
              <a:rPr lang="zh-CN" altLang="en-US" sz="2400" b="1">
                <a:solidFill>
                  <a:srgbClr val="FF0000"/>
                </a:solidFill>
                <a:sym typeface="+mn-ea"/>
              </a:rPr>
              <a:t>最佳击球点、最佳时机、最佳效果</a:t>
            </a:r>
            <a:endParaRPr lang="zh-CN" altLang="en-US" sz="2400" b="1">
              <a:solidFill>
                <a:srgbClr val="FF0000"/>
              </a:solidFill>
              <a:sym typeface="+mn-ea"/>
            </a:endParaRPr>
          </a:p>
        </p:txBody>
      </p:sp>
      <p:sp>
        <p:nvSpPr>
          <p:cNvPr id="17" name="文本框 16"/>
          <p:cNvSpPr txBox="1"/>
          <p:nvPr/>
        </p:nvSpPr>
        <p:spPr>
          <a:xfrm>
            <a:off x="3829685" y="3623310"/>
            <a:ext cx="4458970" cy="460375"/>
          </a:xfrm>
          <a:prstGeom prst="rect">
            <a:avLst/>
          </a:prstGeom>
          <a:noFill/>
        </p:spPr>
        <p:txBody>
          <a:bodyPr wrap="none" rtlCol="0" anchor="t">
            <a:spAutoFit/>
          </a:bodyPr>
          <a:p>
            <a:r>
              <a:rPr lang="zh-CN" altLang="en-US" sz="2400" b="1">
                <a:solidFill>
                  <a:srgbClr val="FF0000"/>
                </a:solidFill>
                <a:sym typeface="+mn-ea"/>
              </a:rPr>
              <a:t>想方设法、竭尽全力、不遗余力</a:t>
            </a:r>
            <a:endParaRPr lang="zh-CN" altLang="en-US" sz="2400" b="1">
              <a:solidFill>
                <a:srgbClr val="FF0000"/>
              </a:solidFill>
              <a:sym typeface="+mn-ea"/>
            </a:endParaRPr>
          </a:p>
        </p:txBody>
      </p:sp>
      <p:sp>
        <p:nvSpPr>
          <p:cNvPr id="18" name="文本框 17"/>
          <p:cNvSpPr txBox="1"/>
          <p:nvPr/>
        </p:nvSpPr>
        <p:spPr>
          <a:xfrm>
            <a:off x="2665730" y="4022090"/>
            <a:ext cx="1404620" cy="460375"/>
          </a:xfrm>
          <a:prstGeom prst="rect">
            <a:avLst/>
          </a:prstGeom>
          <a:noFill/>
        </p:spPr>
        <p:txBody>
          <a:bodyPr wrap="none" rtlCol="0" anchor="t">
            <a:spAutoFit/>
          </a:bodyPr>
          <a:p>
            <a:r>
              <a:rPr lang="zh-CN" altLang="en-US" sz="2400" b="1">
                <a:solidFill>
                  <a:srgbClr val="FF0000"/>
                </a:solidFill>
                <a:sym typeface="+mn-ea"/>
              </a:rPr>
              <a:t>保持中立</a:t>
            </a:r>
            <a:endParaRPr lang="zh-CN" altLang="en-US" sz="2400" b="1">
              <a:solidFill>
                <a:srgbClr val="FF0000"/>
              </a:solidFill>
              <a:sym typeface="+mn-ea"/>
            </a:endParaRPr>
          </a:p>
        </p:txBody>
      </p:sp>
      <p:sp>
        <p:nvSpPr>
          <p:cNvPr id="20" name="文本框 19"/>
          <p:cNvSpPr txBox="1"/>
          <p:nvPr/>
        </p:nvSpPr>
        <p:spPr>
          <a:xfrm>
            <a:off x="8911590" y="4045585"/>
            <a:ext cx="2320925" cy="460375"/>
          </a:xfrm>
          <a:prstGeom prst="rect">
            <a:avLst/>
          </a:prstGeom>
          <a:noFill/>
        </p:spPr>
        <p:txBody>
          <a:bodyPr wrap="none" rtlCol="0" anchor="t">
            <a:spAutoFit/>
          </a:bodyPr>
          <a:p>
            <a:r>
              <a:rPr lang="zh-CN" altLang="en-US" sz="2400" b="1">
                <a:solidFill>
                  <a:srgbClr val="FF0000"/>
                </a:solidFill>
                <a:sym typeface="+mn-ea"/>
              </a:rPr>
              <a:t>泄露秘密、爆料</a:t>
            </a:r>
            <a:endParaRPr lang="zh-CN" altLang="en-US" sz="2400" b="1">
              <a:solidFill>
                <a:srgbClr val="FF0000"/>
              </a:solidFill>
              <a:sym typeface="+mn-ea"/>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strips(down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linds(horizontal)">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blinds(horizont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linds(horizontal)">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blinds(horizontal)">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blinds(horizontal)">
                                      <p:cBhvr>
                                        <p:cTn id="72" dur="500"/>
                                        <p:tgtEl>
                                          <p:spTgt spid="18"/>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blinds(horizontal)">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
                                        </p:tgtEl>
                                        <p:attrNameLst>
                                          <p:attrName>style.visibility</p:attrName>
                                        </p:attrNameLst>
                                      </p:cBhvr>
                                      <p:to>
                                        <p:strVal val="visible"/>
                                      </p:to>
                                    </p:set>
                                    <p:animEffect transition="in" filter="blinds(horizontal)">
                                      <p:cBhvr>
                                        <p:cTn id="82" dur="500"/>
                                        <p:tgtEl>
                                          <p:spTgt spid="2"/>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blinds(horizontal)">
                                      <p:cBhvr>
                                        <p:cTn id="87" dur="500"/>
                                        <p:tgtEl>
                                          <p:spTgt spid="3"/>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
                                        </p:tgtEl>
                                        <p:attrNameLst>
                                          <p:attrName>style.visibility</p:attrName>
                                        </p:attrNameLst>
                                      </p:cBhvr>
                                      <p:to>
                                        <p:strVal val="visible"/>
                                      </p:to>
                                    </p:set>
                                    <p:animEffect transition="in" filter="blinds(horizontal)">
                                      <p:cBhvr>
                                        <p:cTn id="92" dur="500"/>
                                        <p:tgtEl>
                                          <p:spTgt spid="4"/>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5"/>
                                        </p:tgtEl>
                                        <p:attrNameLst>
                                          <p:attrName>style.visibility</p:attrName>
                                        </p:attrNameLst>
                                      </p:cBhvr>
                                      <p:to>
                                        <p:strVal val="visible"/>
                                      </p:to>
                                    </p:set>
                                    <p:animEffect transition="in" filter="blinds(horizontal)">
                                      <p:cBhvr>
                                        <p:cTn id="9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8580" y="99060"/>
            <a:ext cx="12054205" cy="3969385"/>
          </a:xfrm>
          <a:prstGeom prst="rect">
            <a:avLst/>
          </a:prstGeom>
          <a:solidFill>
            <a:schemeClr val="bg2"/>
          </a:solidFill>
          <a:ln w="38100">
            <a:noFill/>
            <a:prstDash val="lgDashDot"/>
          </a:ln>
        </p:spPr>
        <p:txBody>
          <a:bodyPr wrap="square" rtlCol="0" anchor="t">
            <a:spAutoFit/>
          </a:bodyPr>
          <a:p>
            <a:pPr marL="0" indent="0" algn="l" fontAlgn="auto">
              <a:lnSpc>
                <a:spcPct val="150000"/>
              </a:lnSpc>
            </a:pPr>
            <a:r>
              <a:rPr sz="2800">
                <a:latin typeface="Times New Roman Regular" panose="02020603050405020304" charset="0"/>
                <a:cs typeface="Times New Roman Regular" panose="02020603050405020304" charset="0"/>
                <a:sym typeface="+mn-ea"/>
              </a:rPr>
              <a:t>  </a:t>
            </a:r>
            <a:r>
              <a:rPr lang="en-US" sz="2800">
                <a:latin typeface="Times New Roman Regular" panose="02020603050405020304" charset="0"/>
                <a:cs typeface="Times New Roman Regular" panose="02020603050405020304" charset="0"/>
                <a:sym typeface="+mn-ea"/>
              </a:rPr>
              <a:t>      </a:t>
            </a:r>
            <a:r>
              <a:rPr sz="2800">
                <a:latin typeface="Times New Roman Regular" panose="02020603050405020304" charset="0"/>
                <a:cs typeface="Times New Roman Regular" panose="02020603050405020304" charset="0"/>
                <a:sym typeface="+mn-ea"/>
              </a:rPr>
              <a:t>③Levine and his research team selected volunteers aged between 45 and 64 who did not exercise much but were otherwise healthy. Participants were randomly divided into two groups. </a:t>
            </a:r>
            <a:r>
              <a:rPr lang="en-US" sz="2800">
                <a:latin typeface="Times New Roman Regular" panose="02020603050405020304" charset="0"/>
                <a:cs typeface="Times New Roman Regular" panose="02020603050405020304" charset="0"/>
                <a:sym typeface="+mn-ea"/>
              </a:rPr>
              <a:t>... ...</a:t>
            </a:r>
            <a:r>
              <a:rPr sz="2800">
                <a:latin typeface="Times New Roman Regular" panose="02020603050405020304" charset="0"/>
                <a:cs typeface="Times New Roman Regular" panose="02020603050405020304" charset="0"/>
                <a:sym typeface="+mn-ea"/>
              </a:rPr>
              <a:t> After two years, the second group saw remarkable improvements in heart health.</a:t>
            </a:r>
            <a:endParaRPr sz="2800">
              <a:latin typeface="Times New Roman Regular" panose="02020603050405020304" charset="0"/>
              <a:cs typeface="Times New Roman Regular" panose="02020603050405020304" charset="0"/>
              <a:sym typeface="+mn-ea"/>
            </a:endParaRPr>
          </a:p>
          <a:p>
            <a:pPr marL="0" indent="0" algn="l" fontAlgn="auto">
              <a:lnSpc>
                <a:spcPct val="150000"/>
              </a:lnSpc>
            </a:pPr>
            <a:r>
              <a:rPr sz="2800">
                <a:latin typeface="Times New Roman Regular" panose="02020603050405020304" charset="0"/>
                <a:cs typeface="Times New Roman Regular" panose="02020603050405020304" charset="0"/>
                <a:sym typeface="+mn-ea"/>
              </a:rPr>
              <a:t> </a:t>
            </a:r>
            <a:r>
              <a:rPr lang="en-US" sz="2800">
                <a:latin typeface="Times New Roman Regular" panose="02020603050405020304" charset="0"/>
                <a:cs typeface="Times New Roman Regular" panose="02020603050405020304" charset="0"/>
                <a:sym typeface="+mn-ea"/>
              </a:rPr>
              <a:t>       </a:t>
            </a:r>
            <a:r>
              <a:rPr lang="en-US" sz="2800">
                <a:latin typeface="PingFang SC" panose="020B0400000000000000" charset="-122"/>
                <a:ea typeface="PingFang SC" panose="020B0400000000000000" charset="-122"/>
                <a:cs typeface="Times New Roman Regular" panose="02020603050405020304" charset="0"/>
                <a:sym typeface="+mn-ea"/>
              </a:rPr>
              <a:t>④</a:t>
            </a:r>
            <a:r>
              <a:rPr sz="2800">
                <a:latin typeface="Times New Roman Regular" panose="02020603050405020304" charset="0"/>
                <a:cs typeface="Times New Roman Regular" panose="02020603050405020304" charset="0"/>
                <a:sym typeface="+mn-ea"/>
              </a:rPr>
              <a:t>“We took these 50-year-old hearts and turned the clock back to 30-or 35-year-old hearts,” says Levine. </a:t>
            </a:r>
            <a:r>
              <a:rPr lang="en-US" sz="2800">
                <a:latin typeface="Times New Roman Regular" panose="02020603050405020304" charset="0"/>
                <a:cs typeface="Times New Roman Regular" panose="02020603050405020304" charset="0"/>
                <a:sym typeface="+mn-ea"/>
              </a:rPr>
              <a:t>... ...</a:t>
            </a:r>
            <a:endParaRPr lang="en-US" sz="2800">
              <a:latin typeface="Times New Roman Regular" panose="02020603050405020304" charset="0"/>
              <a:cs typeface="Times New Roman Regular" panose="02020603050405020304" charset="0"/>
              <a:sym typeface="+mn-ea"/>
            </a:endParaRPr>
          </a:p>
        </p:txBody>
      </p:sp>
      <p:sp>
        <p:nvSpPr>
          <p:cNvPr id="2" name="文本框 1"/>
          <p:cNvSpPr txBox="1"/>
          <p:nvPr/>
        </p:nvSpPr>
        <p:spPr>
          <a:xfrm>
            <a:off x="393700" y="4628515"/>
            <a:ext cx="11405235" cy="2245360"/>
          </a:xfrm>
          <a:prstGeom prst="rect">
            <a:avLst/>
          </a:prstGeom>
          <a:noFill/>
          <a:ln w="38100">
            <a:solidFill>
              <a:schemeClr val="accent1">
                <a:lumMod val="75000"/>
              </a:schemeClr>
            </a:solidFill>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34. What does Levine's research find?</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 Middle-aged hearts get younger with aerobic exercise.</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B. High-intensity exercise is more suitable for the young.</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C. It is never too late for people to start taking exercise.</a:t>
            </a:r>
            <a:endParaRPr sz="2800">
              <a:latin typeface="Times New Roman Regular" panose="02020603050405020304" charset="0"/>
              <a:cs typeface="Times New Roman Regular" panose="02020603050405020304" charset="0"/>
              <a:sym typeface="+mn-ea"/>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D. The more exercise we do the stronger our hearts get.</a:t>
            </a:r>
            <a:endParaRPr sz="2800">
              <a:latin typeface="Times New Roman Regular" panose="02020603050405020304" charset="0"/>
              <a:cs typeface="Times New Roman Regular" panose="02020603050405020304" charset="0"/>
              <a:sym typeface="+mn-ea"/>
            </a:endParaRPr>
          </a:p>
        </p:txBody>
      </p:sp>
      <p:sp>
        <p:nvSpPr>
          <p:cNvPr id="8" name="矩形 7"/>
          <p:cNvSpPr/>
          <p:nvPr/>
        </p:nvSpPr>
        <p:spPr>
          <a:xfrm>
            <a:off x="5172075" y="4714875"/>
            <a:ext cx="690245"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圆角矩形 22"/>
          <p:cNvSpPr/>
          <p:nvPr/>
        </p:nvSpPr>
        <p:spPr>
          <a:xfrm>
            <a:off x="6134735" y="4611370"/>
            <a:ext cx="1595755" cy="5467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solidFill>
                  <a:srgbClr val="7030A0"/>
                </a:solidFill>
                <a:effectLst>
                  <a:outerShdw blurRad="38100" dist="38100" dir="2700000" algn="tl">
                    <a:srgbClr val="000000">
                      <a:alpha val="43137"/>
                    </a:srgbClr>
                  </a:outerShdw>
                </a:effectLst>
              </a:rPr>
              <a:t>定位词</a:t>
            </a:r>
            <a:endParaRPr lang="zh-CN" altLang="en-US" sz="2400" b="1">
              <a:solidFill>
                <a:srgbClr val="7030A0"/>
              </a:solidFill>
              <a:effectLst>
                <a:outerShdw blurRad="38100" dist="38100" dir="2700000" algn="tl">
                  <a:srgbClr val="000000">
                    <a:alpha val="43137"/>
                  </a:srgbClr>
                </a:outerShdw>
              </a:effectLst>
            </a:endParaRPr>
          </a:p>
        </p:txBody>
      </p:sp>
      <p:cxnSp>
        <p:nvCxnSpPr>
          <p:cNvPr id="17" name="直接箭头连接符 16"/>
          <p:cNvCxnSpPr/>
          <p:nvPr/>
        </p:nvCxnSpPr>
        <p:spPr>
          <a:xfrm flipH="1">
            <a:off x="4918710" y="3325495"/>
            <a:ext cx="2811780" cy="171640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 name="圆角矩形 5"/>
          <p:cNvSpPr/>
          <p:nvPr/>
        </p:nvSpPr>
        <p:spPr>
          <a:xfrm>
            <a:off x="8371205" y="4578985"/>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细节理解</a:t>
            </a:r>
            <a:endParaRPr lang="zh-CN" altLang="en-US" sz="2400" b="1"/>
          </a:p>
        </p:txBody>
      </p:sp>
      <p:sp>
        <p:nvSpPr>
          <p:cNvPr id="5" name="矩形 4"/>
          <p:cNvSpPr/>
          <p:nvPr/>
        </p:nvSpPr>
        <p:spPr>
          <a:xfrm>
            <a:off x="6798310" y="1581785"/>
            <a:ext cx="483616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8580" y="2232025"/>
            <a:ext cx="440753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1335405" y="2778760"/>
            <a:ext cx="1046289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矩形 10"/>
          <p:cNvSpPr/>
          <p:nvPr/>
        </p:nvSpPr>
        <p:spPr>
          <a:xfrm>
            <a:off x="68580" y="3498850"/>
            <a:ext cx="246697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文本框 12"/>
          <p:cNvSpPr txBox="1"/>
          <p:nvPr/>
        </p:nvSpPr>
        <p:spPr>
          <a:xfrm>
            <a:off x="5297805" y="3411855"/>
            <a:ext cx="7020560" cy="521970"/>
          </a:xfrm>
          <a:prstGeom prst="rect">
            <a:avLst/>
          </a:prstGeom>
          <a:solidFill>
            <a:schemeClr val="accent1">
              <a:lumMod val="20000"/>
              <a:lumOff val="80000"/>
            </a:schemeClr>
          </a:solidFill>
          <a:ln>
            <a:solidFill>
              <a:srgbClr val="323232"/>
            </a:solidFill>
          </a:ln>
          <a:effectLst>
            <a:outerShdw blurRad="50800" dist="38100" dir="2700000" algn="tl" rotWithShape="0">
              <a:prstClr val="black">
                <a:alpha val="40000"/>
              </a:prstClr>
            </a:outerShdw>
          </a:effectLst>
        </p:spPr>
        <p:txBody>
          <a:bodyPr wrap="square" rtlCol="0">
            <a:spAutoFit/>
          </a:bodyPr>
          <a:p>
            <a:r>
              <a:rPr lang="en-US" sz="2800" b="1"/>
              <a:t>turn the clock back: </a:t>
            </a:r>
            <a:r>
              <a:rPr lang="zh-CN" altLang="en-US" sz="2800" b="1"/>
              <a:t>时光倒流；返老还童</a:t>
            </a:r>
            <a:endParaRPr lang="zh-CN" altLang="en-US" sz="2800" b="1"/>
          </a:p>
        </p:txBody>
      </p:sp>
      <p:sp>
        <p:nvSpPr>
          <p:cNvPr id="12" name="矩形 11"/>
          <p:cNvSpPr/>
          <p:nvPr/>
        </p:nvSpPr>
        <p:spPr>
          <a:xfrm>
            <a:off x="3667760" y="5040630"/>
            <a:ext cx="182626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笑脸 21"/>
          <p:cNvSpPr/>
          <p:nvPr/>
        </p:nvSpPr>
        <p:spPr>
          <a:xfrm>
            <a:off x="393700" y="5108575"/>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矩形 17"/>
          <p:cNvSpPr/>
          <p:nvPr/>
        </p:nvSpPr>
        <p:spPr>
          <a:xfrm flipH="1">
            <a:off x="9248140" y="1604010"/>
            <a:ext cx="783590" cy="442595"/>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文本框 20"/>
          <p:cNvSpPr txBox="1"/>
          <p:nvPr/>
        </p:nvSpPr>
        <p:spPr>
          <a:xfrm>
            <a:off x="4665980" y="2045970"/>
            <a:ext cx="8052435" cy="829945"/>
          </a:xfrm>
          <a:prstGeom prst="rect">
            <a:avLst/>
          </a:prstGeom>
          <a:noFill/>
          <a:extLst>
            <a:ext uri="{909E8E84-426E-40DD-AFC4-6F175D3DCCD1}">
              <a14:hiddenFill xmlns:a14="http://schemas.microsoft.com/office/drawing/2010/main">
                <a:solidFill>
                  <a:schemeClr val="bg1"/>
                </a:solidFill>
              </a14:hiddenFill>
            </a:ext>
          </a:extLst>
        </p:spPr>
        <p:txBody>
          <a:bodyPr wrap="square" rtlCol="0">
            <a:spAutoFit/>
          </a:bodyPr>
          <a:p>
            <a:r>
              <a:rPr lang="en-US" altLang="zh-CN" sz="2400" b="1">
                <a:solidFill>
                  <a:srgbClr val="7030A0"/>
                </a:solidFill>
                <a:effectLst>
                  <a:outerShdw blurRad="38100" dist="38100" dir="2700000" algn="tl">
                    <a:srgbClr val="000000">
                      <a:alpha val="43137"/>
                    </a:srgbClr>
                  </a:outerShdw>
                </a:effectLst>
              </a:rPr>
              <a:t>witness/discover/show/indicate/state/suggest/</a:t>
            </a:r>
            <a:endParaRPr lang="en-US" altLang="zh-CN" sz="2400" b="1">
              <a:solidFill>
                <a:srgbClr val="7030A0"/>
              </a:solidFill>
              <a:effectLst>
                <a:outerShdw blurRad="38100" dist="38100" dir="2700000" algn="tl">
                  <a:srgbClr val="000000">
                    <a:alpha val="43137"/>
                  </a:srgbClr>
                </a:outerShdw>
              </a:effectLst>
            </a:endParaRPr>
          </a:p>
          <a:p>
            <a:r>
              <a:rPr lang="en-US" altLang="zh-CN" sz="2400" b="1">
                <a:solidFill>
                  <a:srgbClr val="7030A0"/>
                </a:solidFill>
                <a:effectLst>
                  <a:outerShdw blurRad="38100" dist="38100" dir="2700000" algn="tl">
                    <a:srgbClr val="000000">
                      <a:alpha val="43137"/>
                    </a:srgbClr>
                  </a:outerShdw>
                </a:effectLst>
              </a:rPr>
              <a:t>conclude</a:t>
            </a:r>
            <a:endParaRPr lang="en-US" altLang="zh-CN" sz="2400" b="1">
              <a:solidFill>
                <a:srgbClr val="7030A0"/>
              </a:solidFill>
              <a:effectLst>
                <a:outerShdw blurRad="38100" dist="38100" dir="2700000" algn="tl">
                  <a:srgbClr val="000000">
                    <a:alpha val="43137"/>
                  </a:srgbClr>
                </a:outerShdw>
              </a:effectLst>
            </a:endParaRPr>
          </a:p>
        </p:txBody>
      </p:sp>
      <p:sp>
        <p:nvSpPr>
          <p:cNvPr id="19" name="圆角矩形 18"/>
          <p:cNvSpPr/>
          <p:nvPr/>
        </p:nvSpPr>
        <p:spPr>
          <a:xfrm>
            <a:off x="68580" y="3744595"/>
            <a:ext cx="11943715"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5: </a:t>
            </a:r>
            <a:r>
              <a:rPr lang="zh-CN" altLang="en-US" sz="2800" b="1">
                <a:latin typeface="黑体" panose="02010609060101010101" charset="-122"/>
                <a:ea typeface="黑体" panose="02010609060101010101" charset="-122"/>
                <a:cs typeface="黑体" panose="02010609060101010101" charset="-122"/>
              </a:rPr>
              <a:t>积累英语惯用表达和习语，并结合主题语境理解含义</a:t>
            </a:r>
            <a:endParaRPr lang="zh-CN" altLang="en-US" sz="2800" b="1">
              <a:latin typeface="黑体" panose="02010609060101010101" charset="-122"/>
              <a:ea typeface="黑体" panose="02010609060101010101" charset="-122"/>
              <a:cs typeface="黑体" panose="02010609060101010101" charset="-122"/>
            </a:endParaRPr>
          </a:p>
        </p:txBody>
      </p:sp>
      <p:sp>
        <p:nvSpPr>
          <p:cNvPr id="20" name="云形标注 19">
            <a:hlinkClick r:id="" action="ppaction://hlinkshowjump?jump=nextslide"/>
          </p:cNvPr>
          <p:cNvSpPr/>
          <p:nvPr/>
        </p:nvSpPr>
        <p:spPr>
          <a:xfrm>
            <a:off x="6091555" y="1567815"/>
            <a:ext cx="5542915" cy="2452370"/>
          </a:xfrm>
          <a:prstGeom prst="cloudCallout">
            <a:avLst>
              <a:gd name="adj1" fmla="val -39993"/>
              <a:gd name="adj2" fmla="val 71206"/>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rPr>
              <a:t>提问研究发现的</a:t>
            </a:r>
            <a:endPar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endParaRPr>
          </a:p>
          <a:p>
            <a:pPr algn="ct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同类考法链接：</a:t>
            </a:r>
            <a:r>
              <a:rPr 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2022</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浙江首考</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C</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篇</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p:txBody>
      </p:sp>
      <p:sp>
        <p:nvSpPr>
          <p:cNvPr id="3" name="文本框 2"/>
          <p:cNvSpPr txBox="1"/>
          <p:nvPr/>
        </p:nvSpPr>
        <p:spPr>
          <a:xfrm>
            <a:off x="871220" y="1819910"/>
            <a:ext cx="689610" cy="706755"/>
          </a:xfrm>
          <a:prstGeom prst="rect">
            <a:avLst/>
          </a:prstGeom>
          <a:noFill/>
        </p:spPr>
        <p:txBody>
          <a:bodyPr wrap="square" rtlCol="0">
            <a:spAutoFit/>
          </a:bodyPr>
          <a:p>
            <a:r>
              <a:rPr lang="zh-CN" altLang="en-US" sz="4000" b="1">
                <a:solidFill>
                  <a:srgbClr val="FF0000"/>
                </a:solidFill>
                <a:latin typeface="黑体" panose="02010609060101010101" charset="-122"/>
                <a:ea typeface="黑体" panose="02010609060101010101" charset="-122"/>
              </a:rPr>
              <a:t>？</a:t>
            </a:r>
            <a:endParaRPr lang="zh-CN" altLang="en-US" sz="4000" b="1">
              <a:solidFill>
                <a:srgbClr val="FF0000"/>
              </a:solidFill>
              <a:latin typeface="黑体" panose="02010609060101010101" charset="-122"/>
              <a:ea typeface="黑体" panose="02010609060101010101" charset="-122"/>
            </a:endParaRPr>
          </a:p>
        </p:txBody>
      </p:sp>
      <p:sp>
        <p:nvSpPr>
          <p:cNvPr id="14" name="左弧形箭头 13"/>
          <p:cNvSpPr/>
          <p:nvPr/>
        </p:nvSpPr>
        <p:spPr>
          <a:xfrm>
            <a:off x="381000" y="2644140"/>
            <a:ext cx="503555" cy="737235"/>
          </a:xfrm>
          <a:prstGeom prst="curv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67640" y="180975"/>
            <a:ext cx="11560810" cy="3107690"/>
          </a:xfrm>
          <a:prstGeom prst="rect">
            <a:avLst/>
          </a:prstGeom>
          <a:noFill/>
          <a:ln w="9525">
            <a:noFill/>
          </a:ln>
        </p:spPr>
        <p:txBody>
          <a:bodyPr wrap="square">
            <a:spAutoFit/>
          </a:bodyPr>
          <a:p>
            <a:pPr indent="266700"/>
            <a:r>
              <a:rPr 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2022</a:t>
            </a:r>
            <a:r>
              <a:rPr lang="zh-CN" alt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浙江首考</a:t>
            </a:r>
            <a:r>
              <a:rPr lang="en-US" altLang="zh-CN"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C</a:t>
            </a:r>
            <a:r>
              <a:rPr lang="zh-CN" alt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篇</a:t>
            </a:r>
            <a:r>
              <a:rPr lang="en-US" altLang="zh-CN"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  </a:t>
            </a:r>
            <a:endParaRPr lang="en-US" altLang="zh-CN"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endParaRPr>
          </a:p>
          <a:p>
            <a:pPr indent="266700"/>
            <a:r>
              <a:rPr lang="en-US" sz="2800">
                <a:latin typeface="Times New Roman Regular" panose="02020603050405020304" charset="0"/>
                <a:cs typeface="宋体" panose="02010600030101010101" pitchFamily="2" charset="-122"/>
                <a:sym typeface="+mn-ea"/>
              </a:rPr>
              <a:t> The benefits of regular exercise are well documented but there’s a new bonus to add to the ever-growing list. New researchers found that middle-aged women who were physically fit could be nearly 90 percent less likely to develop dementia in later life, and as they did, it came on a decade later than less sporty women. </a:t>
            </a:r>
            <a:endParaRPr lang="en-US" sz="2800">
              <a:latin typeface="Times New Roman Regular" panose="02020603050405020304" charset="0"/>
              <a:cs typeface="宋体" panose="02010600030101010101" pitchFamily="2" charset="-122"/>
              <a:sym typeface="+mn-ea"/>
            </a:endParaRPr>
          </a:p>
          <a:p>
            <a:pPr indent="266700"/>
            <a:endParaRPr lang="en-US" sz="2800" b="0">
              <a:latin typeface="Times New Roman Regular" panose="02020603050405020304" charset="0"/>
              <a:cs typeface="宋体" panose="02010600030101010101" pitchFamily="2" charset="-122"/>
            </a:endParaRPr>
          </a:p>
        </p:txBody>
      </p:sp>
      <p:sp>
        <p:nvSpPr>
          <p:cNvPr id="4" name="文本框 3"/>
          <p:cNvSpPr txBox="1"/>
          <p:nvPr/>
        </p:nvSpPr>
        <p:spPr>
          <a:xfrm>
            <a:off x="1661795" y="4234815"/>
            <a:ext cx="8115300" cy="2245360"/>
          </a:xfrm>
          <a:prstGeom prst="rect">
            <a:avLst/>
          </a:prstGeom>
          <a:noFill/>
        </p:spPr>
        <p:txBody>
          <a:bodyPr wrap="none" rtlCol="0" anchor="t">
            <a:spAutoFit/>
          </a:bodyPr>
          <a:p>
            <a:pPr marL="0" indent="0" algn="l"/>
            <a:r>
              <a:rPr lang="en-US" sz="2800">
                <a:latin typeface="Times New Roman Regular" panose="02020603050405020304" charset="0"/>
                <a:cs typeface="宋体" panose="02010600030101010101" pitchFamily="2" charset="-122"/>
                <a:sym typeface="+mn-ea"/>
              </a:rPr>
              <a:t>10. Which of the following is the best title for the text?A. More Women Are Exercising to Prevent Dementia   </a:t>
            </a:r>
            <a:endParaRPr lang="en-US" sz="2800">
              <a:latin typeface="Times New Roman Regular" panose="02020603050405020304" charset="0"/>
              <a:cs typeface="宋体" panose="02010600030101010101" pitchFamily="2" charset="-122"/>
              <a:sym typeface="+mn-ea"/>
            </a:endParaRPr>
          </a:p>
          <a:p>
            <a:pPr marL="0" indent="0" algn="l"/>
            <a:r>
              <a:rPr lang="en-US" sz="2800">
                <a:latin typeface="Times New Roman Regular" panose="02020603050405020304" charset="0"/>
                <a:cs typeface="宋体" panose="02010600030101010101" pitchFamily="2" charset="-122"/>
                <a:sym typeface="+mn-ea"/>
              </a:rPr>
              <a:t>B. Middle-Aged Women Need to Do More ExerciseC. Fit Women Are Less Likely to Develop Dementia   </a:t>
            </a:r>
            <a:endParaRPr lang="en-US" sz="2800">
              <a:latin typeface="Times New Roman Regular" panose="02020603050405020304" charset="0"/>
              <a:cs typeface="宋体" panose="02010600030101010101" pitchFamily="2" charset="-122"/>
              <a:sym typeface="+mn-ea"/>
            </a:endParaRPr>
          </a:p>
          <a:p>
            <a:pPr marL="0" indent="0" algn="l"/>
            <a:r>
              <a:rPr lang="en-US" sz="2800">
                <a:latin typeface="Times New Roman Regular" panose="02020603050405020304" charset="0"/>
                <a:cs typeface="宋体" panose="02010600030101010101" pitchFamily="2" charset="-122"/>
                <a:sym typeface="+mn-ea"/>
              </a:rPr>
              <a:t>D. Biking Improves Women's Cardiovascular Fitness</a:t>
            </a:r>
            <a:endParaRPr lang="zh-CN" altLang="en-US" sz="2800"/>
          </a:p>
        </p:txBody>
      </p:sp>
      <p:sp>
        <p:nvSpPr>
          <p:cNvPr id="5" name="矩形 4"/>
          <p:cNvSpPr/>
          <p:nvPr/>
        </p:nvSpPr>
        <p:spPr>
          <a:xfrm>
            <a:off x="6425565" y="4338320"/>
            <a:ext cx="1403350" cy="411480"/>
          </a:xfrm>
          <a:prstGeom prst="rect">
            <a:avLst/>
          </a:prstGeom>
          <a:solidFill>
            <a:schemeClr val="accent6">
              <a:lumMod val="40000"/>
              <a:lumOff val="60000"/>
              <a:alpha val="54000"/>
            </a:schemeClr>
          </a:solidFill>
          <a:ln>
            <a:solidFill>
              <a:schemeClr val="accent6">
                <a:lumMod val="60000"/>
                <a:lumOff val="4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a:off x="5868035" y="3688080"/>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主旨大意</a:t>
            </a:r>
            <a:endParaRPr lang="zh-CN" altLang="en-US" sz="2400" b="1"/>
          </a:p>
        </p:txBody>
      </p:sp>
      <p:sp>
        <p:nvSpPr>
          <p:cNvPr id="7" name="矩形 6"/>
          <p:cNvSpPr/>
          <p:nvPr/>
        </p:nvSpPr>
        <p:spPr>
          <a:xfrm>
            <a:off x="8133715" y="1095375"/>
            <a:ext cx="854710"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7" name="直接箭头连接符 16"/>
          <p:cNvCxnSpPr/>
          <p:nvPr/>
        </p:nvCxnSpPr>
        <p:spPr>
          <a:xfrm flipH="1">
            <a:off x="2267585" y="1988185"/>
            <a:ext cx="396875" cy="353250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643745" y="991870"/>
            <a:ext cx="195707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167640" y="1461770"/>
            <a:ext cx="4590415"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矩形 10"/>
          <p:cNvSpPr/>
          <p:nvPr/>
        </p:nvSpPr>
        <p:spPr>
          <a:xfrm>
            <a:off x="167640" y="2008505"/>
            <a:ext cx="4391025" cy="44259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2103755" y="5520690"/>
            <a:ext cx="1710690" cy="54673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矩形 13"/>
          <p:cNvSpPr/>
          <p:nvPr/>
        </p:nvSpPr>
        <p:spPr>
          <a:xfrm>
            <a:off x="7031355" y="1538605"/>
            <a:ext cx="3568700" cy="41211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5" name="直接箭头连接符 14"/>
          <p:cNvCxnSpPr/>
          <p:nvPr/>
        </p:nvCxnSpPr>
        <p:spPr>
          <a:xfrm flipH="1">
            <a:off x="6136005" y="1983740"/>
            <a:ext cx="2496820" cy="365760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4375150" y="5572760"/>
            <a:ext cx="4966335" cy="44259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笑脸 21"/>
          <p:cNvSpPr/>
          <p:nvPr/>
        </p:nvSpPr>
        <p:spPr>
          <a:xfrm>
            <a:off x="1626235" y="5603875"/>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linds(horizontal)">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linds(horizontal)">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blinds(horizontal)">
                                      <p:cBhvr>
                                        <p:cTn id="6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4" grpId="0" animBg="1"/>
      <p:bldP spid="11" grpId="0" animBg="1"/>
      <p:bldP spid="13" grpId="0" animBg="1"/>
      <p:bldP spid="16"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R-C.f955a3bb42d1cc2f1bc1a12f5f0cc9c8"/>
          <p:cNvPicPr>
            <a:picLocks noChangeAspect="1"/>
          </p:cNvPicPr>
          <p:nvPr/>
        </p:nvPicPr>
        <p:blipFill>
          <a:blip r:embed="rId1"/>
          <a:stretch>
            <a:fillRect/>
          </a:stretch>
        </p:blipFill>
        <p:spPr>
          <a:xfrm>
            <a:off x="0" y="0"/>
            <a:ext cx="12192000" cy="6858000"/>
          </a:xfrm>
          <a:prstGeom prst="rect">
            <a:avLst/>
          </a:prstGeom>
        </p:spPr>
      </p:pic>
      <p:sp>
        <p:nvSpPr>
          <p:cNvPr id="8" name="矩形 7"/>
          <p:cNvSpPr/>
          <p:nvPr/>
        </p:nvSpPr>
        <p:spPr>
          <a:xfrm>
            <a:off x="0" y="2598420"/>
            <a:ext cx="12192635" cy="166116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文本框 6"/>
          <p:cNvSpPr txBox="1"/>
          <p:nvPr/>
        </p:nvSpPr>
        <p:spPr>
          <a:xfrm>
            <a:off x="116205" y="2090420"/>
            <a:ext cx="12193270" cy="2676525"/>
          </a:xfrm>
          <a:prstGeom prst="rect">
            <a:avLst/>
          </a:prstGeom>
          <a:solidFill>
            <a:schemeClr val="bg1">
              <a:lumMod val="85000"/>
              <a:alpha val="75000"/>
            </a:schemeClr>
          </a:solidFill>
        </p:spPr>
        <p:txBody>
          <a:bodyPr wrap="square" rtlCol="0" anchor="t">
            <a:spAutoFit/>
          </a:bodyPr>
          <a:p>
            <a:pPr algn="ctr"/>
            <a:endParaRPr lang="zh-CN" altLang="en-US" sz="6600" b="1" dirty="0">
              <a:effectLst/>
              <a:latin typeface="黑体" panose="02010609060101010101" charset="-122"/>
              <a:ea typeface="黑体" panose="02010609060101010101" charset="-122"/>
              <a:sym typeface="+mn-ea"/>
            </a:endParaRPr>
          </a:p>
          <a:p>
            <a:pPr algn="ctr"/>
            <a:r>
              <a:rPr lang="zh-CN" altLang="en-US" sz="6600" b="1" dirty="0">
                <a:effectLst/>
                <a:latin typeface="黑体" panose="02010609060101010101" charset="-122"/>
                <a:ea typeface="黑体" panose="02010609060101010101" charset="-122"/>
                <a:sym typeface="+mn-ea"/>
              </a:rPr>
              <a:t>研究类说明文阅读技巧提升</a:t>
            </a:r>
            <a:endParaRPr lang="zh-CN" altLang="en-US" sz="6600" b="1" dirty="0">
              <a:effectLst/>
              <a:latin typeface="黑体" panose="02010609060101010101" charset="-122"/>
              <a:ea typeface="黑体" panose="02010609060101010101" charset="-122"/>
              <a:sym typeface="+mn-ea"/>
            </a:endParaRPr>
          </a:p>
          <a:p>
            <a:pPr algn="ctr"/>
            <a:endParaRPr lang="zh-CN" altLang="en-US" sz="3600"/>
          </a:p>
        </p:txBody>
      </p:sp>
      <p:sp>
        <p:nvSpPr>
          <p:cNvPr id="9" name="文本框 8"/>
          <p:cNvSpPr txBox="1"/>
          <p:nvPr/>
        </p:nvSpPr>
        <p:spPr>
          <a:xfrm>
            <a:off x="8855710" y="6274435"/>
            <a:ext cx="3336925" cy="583565"/>
          </a:xfrm>
          <a:prstGeom prst="rect">
            <a:avLst/>
          </a:prstGeom>
          <a:noFill/>
        </p:spPr>
        <p:txBody>
          <a:bodyPr wrap="square" rtlCol="0">
            <a:spAutoFit/>
          </a:bodyPr>
          <a:p>
            <a:r>
              <a:rPr lang="zh-CN" altLang="en-US" sz="3200" b="1">
                <a:gradFill>
                  <a:gsLst>
                    <a:gs pos="0">
                      <a:srgbClr val="012D86"/>
                    </a:gs>
                    <a:gs pos="100000">
                      <a:srgbClr val="0E2557"/>
                    </a:gs>
                  </a:gsLst>
                  <a:lin scaled="0"/>
                </a:gradFill>
                <a:cs typeface="+mn-lt"/>
              </a:rPr>
              <a:t>开课教师：</a:t>
            </a:r>
            <a:r>
              <a:rPr lang="en-US" altLang="zh-CN" sz="3200" b="1">
                <a:gradFill>
                  <a:gsLst>
                    <a:gs pos="0">
                      <a:srgbClr val="012D86"/>
                    </a:gs>
                    <a:gs pos="100000">
                      <a:srgbClr val="0E2557"/>
                    </a:gs>
                  </a:gsLst>
                  <a:lin scaled="0"/>
                </a:gradFill>
                <a:cs typeface="+mn-lt"/>
              </a:rPr>
              <a:t>Yilia</a:t>
            </a:r>
            <a:endParaRPr lang="en-US" altLang="zh-CN" sz="3200" b="1">
              <a:gradFill>
                <a:gsLst>
                  <a:gs pos="0">
                    <a:srgbClr val="012D86"/>
                  </a:gs>
                  <a:gs pos="100000">
                    <a:srgbClr val="0E2557"/>
                  </a:gs>
                </a:gsLst>
                <a:lin scaled="0"/>
              </a:gradFill>
              <a:cs typeface="+mn-lt"/>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22" presetClass="exit" presetSubtype="4" fill="hold" grpId="0" nodeType="withEffect">
                                  <p:stCondLst>
                                    <p:cond delay="0"/>
                                  </p:stCondLst>
                                  <p:childTnLst>
                                    <p:animEffect transition="out" filter="wipe(down)">
                                      <p:cBhvr>
                                        <p:cTn id="9" dur="500"/>
                                        <p:tgtEl>
                                          <p:spTgt spid="8"/>
                                        </p:tgtEl>
                                      </p:cBhvr>
                                    </p:animEffect>
                                    <p:set>
                                      <p:cBhvr>
                                        <p:cTn id="1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8580" y="99060"/>
            <a:ext cx="12054205" cy="2676525"/>
          </a:xfrm>
          <a:prstGeom prst="rect">
            <a:avLst/>
          </a:prstGeom>
          <a:solidFill>
            <a:schemeClr val="bg2"/>
          </a:solidFill>
          <a:ln w="38100">
            <a:noFill/>
            <a:prstDash val="lgDashDot"/>
          </a:ln>
        </p:spPr>
        <p:txBody>
          <a:bodyPr wrap="square" rtlCol="0" anchor="t">
            <a:spAutoFit/>
          </a:bodyPr>
          <a:p>
            <a:pPr marL="0" indent="0" algn="l" fontAlgn="auto">
              <a:lnSpc>
                <a:spcPct val="150000"/>
              </a:lnSpc>
            </a:pPr>
            <a:r>
              <a:rPr lang="en-US" sz="2800">
                <a:latin typeface="Times New Roman Regular" panose="02020603050405020304" charset="0"/>
                <a:cs typeface="Times New Roman Regular" panose="02020603050405020304" charset="0"/>
                <a:sym typeface="+mn-ea"/>
              </a:rPr>
              <a:t>        ⑥</a:t>
            </a:r>
            <a:r>
              <a:rPr sz="2800">
                <a:latin typeface="Times New Roman Regular" panose="02020603050405020304" charset="0"/>
                <a:cs typeface="Times New Roman Regular" panose="02020603050405020304" charset="0"/>
                <a:sym typeface="+mn-ea"/>
              </a:rPr>
              <a:t>Dr. Nieca Goldberg, a spokeswoman for the American Heart Association, says Levine’s findings are a great start. But the study was small and needs to be repeated with far larger groups of people to determine exactly which aspects of an exercise routine make the biggest difference.</a:t>
            </a:r>
            <a:endParaRPr lang="en-US" sz="2800">
              <a:latin typeface="Times New Roman Regular" panose="02020603050405020304" charset="0"/>
              <a:cs typeface="Times New Roman Regular" panose="02020603050405020304" charset="0"/>
              <a:sym typeface="+mn-ea"/>
            </a:endParaRPr>
          </a:p>
        </p:txBody>
      </p:sp>
      <p:sp>
        <p:nvSpPr>
          <p:cNvPr id="5" name="文本框 4"/>
          <p:cNvSpPr txBox="1"/>
          <p:nvPr/>
        </p:nvSpPr>
        <p:spPr>
          <a:xfrm>
            <a:off x="393700" y="4612640"/>
            <a:ext cx="11405235" cy="1383665"/>
          </a:xfrm>
          <a:prstGeom prst="rect">
            <a:avLst/>
          </a:prstGeom>
          <a:noFill/>
          <a:ln w="38100">
            <a:solidFill>
              <a:schemeClr val="accent1">
                <a:lumMod val="75000"/>
              </a:schemeClr>
            </a:solidFill>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35. What does Dr. Nieca Goldberg suggest?</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A.Making use of the findings.              B.Interviewing the study participants.</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C.Conducting further research.             D.Clarifying the purpose of the study. </a:t>
            </a:r>
            <a:endParaRPr sz="2800">
              <a:latin typeface="Times New Roman Regular" panose="02020603050405020304" charset="0"/>
              <a:cs typeface="Times New Roman Regular" panose="02020603050405020304" charset="0"/>
              <a:sym typeface="+mn-ea"/>
            </a:endParaRPr>
          </a:p>
        </p:txBody>
      </p:sp>
      <p:sp>
        <p:nvSpPr>
          <p:cNvPr id="8" name="矩形 7"/>
          <p:cNvSpPr/>
          <p:nvPr/>
        </p:nvSpPr>
        <p:spPr>
          <a:xfrm>
            <a:off x="2572385" y="4662805"/>
            <a:ext cx="2878455"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圆角矩形 22"/>
          <p:cNvSpPr/>
          <p:nvPr/>
        </p:nvSpPr>
        <p:spPr>
          <a:xfrm>
            <a:off x="7434580" y="4611370"/>
            <a:ext cx="1595755" cy="5467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solidFill>
                  <a:srgbClr val="7030A0"/>
                </a:solidFill>
                <a:effectLst>
                  <a:outerShdw blurRad="38100" dist="38100" dir="2700000" algn="tl">
                    <a:srgbClr val="000000">
                      <a:alpha val="43137"/>
                    </a:srgbClr>
                  </a:outerShdw>
                </a:effectLst>
              </a:rPr>
              <a:t>定位词</a:t>
            </a:r>
            <a:endParaRPr lang="zh-CN" altLang="en-US" sz="2400" b="1">
              <a:solidFill>
                <a:srgbClr val="7030A0"/>
              </a:solidFill>
              <a:effectLst>
                <a:outerShdw blurRad="38100" dist="38100" dir="2700000" algn="tl">
                  <a:srgbClr val="000000">
                    <a:alpha val="43137"/>
                  </a:srgbClr>
                </a:outerShdw>
              </a:effectLst>
            </a:endParaRPr>
          </a:p>
        </p:txBody>
      </p:sp>
      <p:sp>
        <p:nvSpPr>
          <p:cNvPr id="6" name="矩形 5"/>
          <p:cNvSpPr/>
          <p:nvPr/>
        </p:nvSpPr>
        <p:spPr>
          <a:xfrm>
            <a:off x="5550535" y="4662805"/>
            <a:ext cx="1216025"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a:off x="9328150" y="4612640"/>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细节理解</a:t>
            </a:r>
            <a:endParaRPr lang="zh-CN" altLang="en-US" sz="2400" b="1"/>
          </a:p>
        </p:txBody>
      </p:sp>
      <p:sp>
        <p:nvSpPr>
          <p:cNvPr id="11" name="矩形 10"/>
          <p:cNvSpPr/>
          <p:nvPr/>
        </p:nvSpPr>
        <p:spPr>
          <a:xfrm>
            <a:off x="9839960" y="1005840"/>
            <a:ext cx="1216025"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7" name="直接箭头连接符 16"/>
          <p:cNvCxnSpPr/>
          <p:nvPr/>
        </p:nvCxnSpPr>
        <p:spPr>
          <a:xfrm flipH="1">
            <a:off x="2366645" y="2120265"/>
            <a:ext cx="1433195" cy="346456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167640" y="1646555"/>
            <a:ext cx="11693525" cy="44259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笑脸 21"/>
          <p:cNvSpPr/>
          <p:nvPr/>
        </p:nvSpPr>
        <p:spPr>
          <a:xfrm>
            <a:off x="393700" y="5584825"/>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文本框 13"/>
          <p:cNvSpPr txBox="1"/>
          <p:nvPr/>
        </p:nvSpPr>
        <p:spPr>
          <a:xfrm>
            <a:off x="455930" y="3242945"/>
            <a:ext cx="11405235" cy="953135"/>
          </a:xfrm>
          <a:prstGeom prst="rect">
            <a:avLst/>
          </a:prstGeom>
          <a:noFill/>
          <a:ln w="38100">
            <a:solidFill>
              <a:schemeClr val="accent1">
                <a:lumMod val="75000"/>
              </a:schemeClr>
            </a:solidFill>
            <a:prstDash val="dash"/>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35. What </a:t>
            </a:r>
            <a:r>
              <a:rPr lang="en-US" sz="2800">
                <a:latin typeface="Times New Roman Regular" panose="02020603050405020304" charset="0"/>
                <a:cs typeface="Times New Roman Regular" panose="02020603050405020304" charset="0"/>
                <a:sym typeface="+mn-ea"/>
              </a:rPr>
              <a:t>is</a:t>
            </a:r>
            <a:r>
              <a:rPr sz="2800">
                <a:latin typeface="Times New Roman Regular" panose="02020603050405020304" charset="0"/>
                <a:cs typeface="Times New Roman Regular" panose="02020603050405020304" charset="0"/>
                <a:sym typeface="+mn-ea"/>
              </a:rPr>
              <a:t> Dr. Nieca Goldberg</a:t>
            </a:r>
            <a:r>
              <a:rPr lang="en-US" sz="2800">
                <a:latin typeface="Times New Roman Regular" panose="02020603050405020304" charset="0"/>
                <a:cs typeface="Times New Roman Regular" panose="02020603050405020304" charset="0"/>
                <a:sym typeface="+mn-ea"/>
              </a:rPr>
              <a:t>’s attitude toward</a:t>
            </a:r>
            <a:r>
              <a:rPr sz="2800">
                <a:latin typeface="Times New Roman Regular" panose="02020603050405020304" charset="0"/>
                <a:cs typeface="Times New Roman Regular" panose="02020603050405020304" charset="0"/>
                <a:sym typeface="+mn-ea"/>
              </a:rPr>
              <a:t> </a:t>
            </a:r>
            <a:r>
              <a:rPr lang="en-US" sz="2800">
                <a:latin typeface="Times New Roman Regular" panose="02020603050405020304" charset="0"/>
                <a:cs typeface="Times New Roman Regular" panose="02020603050405020304" charset="0"/>
                <a:sym typeface="+mn-ea"/>
              </a:rPr>
              <a:t>the research</a:t>
            </a:r>
            <a:r>
              <a:rPr sz="2800">
                <a:latin typeface="Times New Roman Regular" panose="02020603050405020304" charset="0"/>
                <a:cs typeface="Times New Roman Regular" panose="02020603050405020304" charset="0"/>
                <a:sym typeface="+mn-ea"/>
              </a:rPr>
              <a:t>?</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a:t>
            </a:r>
            <a:r>
              <a:rPr lang="en-US" sz="2800">
                <a:latin typeface="Times New Roman Regular" panose="02020603050405020304" charset="0"/>
                <a:cs typeface="Times New Roman Regular" panose="02020603050405020304" charset="0"/>
                <a:sym typeface="+mn-ea"/>
              </a:rPr>
              <a:t>unclear</a:t>
            </a:r>
            <a:r>
              <a:rPr sz="2800">
                <a:latin typeface="Times New Roman Regular" panose="02020603050405020304" charset="0"/>
                <a:cs typeface="Times New Roman Regular" panose="02020603050405020304" charset="0"/>
                <a:sym typeface="+mn-ea"/>
              </a:rPr>
              <a:t>              B.</a:t>
            </a:r>
            <a:r>
              <a:rPr lang="en-US" sz="2800">
                <a:latin typeface="Times New Roman Regular" panose="02020603050405020304" charset="0"/>
                <a:cs typeface="Times New Roman Regular" panose="02020603050405020304" charset="0"/>
                <a:sym typeface="+mn-ea"/>
              </a:rPr>
              <a:t>doubtful        </a:t>
            </a:r>
            <a:r>
              <a:rPr sz="2800">
                <a:latin typeface="Times New Roman Regular" panose="02020603050405020304" charset="0"/>
                <a:cs typeface="Times New Roman Regular" panose="02020603050405020304" charset="0"/>
                <a:sym typeface="+mn-ea"/>
              </a:rPr>
              <a:t>C.</a:t>
            </a:r>
            <a:r>
              <a:rPr lang="en-US" sz="2800">
                <a:latin typeface="Times New Roman Regular" panose="02020603050405020304" charset="0"/>
                <a:cs typeface="Times New Roman Regular" panose="02020603050405020304" charset="0"/>
                <a:sym typeface="+mn-ea"/>
              </a:rPr>
              <a:t>dismissive</a:t>
            </a:r>
            <a:r>
              <a:rPr sz="2800">
                <a:latin typeface="Times New Roman Regular" panose="02020603050405020304" charset="0"/>
                <a:cs typeface="Times New Roman Regular" panose="02020603050405020304" charset="0"/>
                <a:sym typeface="+mn-ea"/>
              </a:rPr>
              <a:t>             D.</a:t>
            </a:r>
            <a:r>
              <a:rPr lang="en-US" sz="2800">
                <a:latin typeface="Times New Roman Regular" panose="02020603050405020304" charset="0"/>
                <a:cs typeface="Times New Roman Regular" panose="02020603050405020304" charset="0"/>
                <a:sym typeface="+mn-ea"/>
              </a:rPr>
              <a:t>approving</a:t>
            </a:r>
            <a:r>
              <a:rPr sz="2800">
                <a:latin typeface="Times New Roman Regular" panose="02020603050405020304" charset="0"/>
                <a:cs typeface="Times New Roman Regular" panose="02020603050405020304" charset="0"/>
                <a:sym typeface="+mn-ea"/>
              </a:rPr>
              <a:t> </a:t>
            </a:r>
            <a:endParaRPr sz="2800">
              <a:latin typeface="Times New Roman Regular" panose="02020603050405020304" charset="0"/>
              <a:cs typeface="Times New Roman Regular" panose="02020603050405020304" charset="0"/>
              <a:sym typeface="+mn-ea"/>
            </a:endParaRPr>
          </a:p>
        </p:txBody>
      </p:sp>
      <p:sp>
        <p:nvSpPr>
          <p:cNvPr id="15" name="圆角矩形 14"/>
          <p:cNvSpPr/>
          <p:nvPr/>
        </p:nvSpPr>
        <p:spPr>
          <a:xfrm>
            <a:off x="9734550" y="3242945"/>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观点态度</a:t>
            </a:r>
            <a:endParaRPr lang="zh-CN" altLang="en-US" sz="2400" b="1"/>
          </a:p>
        </p:txBody>
      </p:sp>
      <p:sp>
        <p:nvSpPr>
          <p:cNvPr id="18" name="圆角矩形 17"/>
          <p:cNvSpPr/>
          <p:nvPr/>
        </p:nvSpPr>
        <p:spPr>
          <a:xfrm>
            <a:off x="0" y="5920740"/>
            <a:ext cx="12243435"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6: </a:t>
            </a:r>
            <a:r>
              <a:rPr lang="zh-CN" altLang="en-US" sz="2800" b="1">
                <a:latin typeface="黑体" panose="02010609060101010101" charset="-122"/>
                <a:ea typeface="黑体" panose="02010609060101010101" charset="-122"/>
                <a:cs typeface="黑体" panose="02010609060101010101" charset="-122"/>
              </a:rPr>
              <a:t>关注</a:t>
            </a:r>
            <a:r>
              <a:rPr lang="zh-CN" altLang="en-US" sz="2800" b="1">
                <a:latin typeface="黑体" panose="02010609060101010101" charset="-122"/>
                <a:ea typeface="黑体" panose="02010609060101010101" charset="-122"/>
                <a:cs typeface="黑体" panose="02010609060101010101" charset="-122"/>
                <a:sym typeface="+mn-ea"/>
              </a:rPr>
              <a:t>逻辑关系词和有情感倾向性</a:t>
            </a:r>
            <a:r>
              <a:rPr lang="zh-CN" altLang="en-US" sz="2800" b="1">
                <a:latin typeface="黑体" panose="02010609060101010101" charset="-122"/>
                <a:ea typeface="黑体" panose="02010609060101010101" charset="-122"/>
                <a:cs typeface="黑体" panose="02010609060101010101" charset="-122"/>
              </a:rPr>
              <a:t>的词汇，理解研究的评价或意义</a:t>
            </a:r>
            <a:endParaRPr lang="zh-CN" altLang="en-US" sz="2800" b="1">
              <a:latin typeface="黑体" panose="02010609060101010101" charset="-122"/>
              <a:ea typeface="黑体" panose="02010609060101010101" charset="-122"/>
              <a:cs typeface="黑体" panose="02010609060101010101" charset="-122"/>
            </a:endParaRPr>
          </a:p>
        </p:txBody>
      </p:sp>
      <p:sp>
        <p:nvSpPr>
          <p:cNvPr id="16" name="笑脸 15"/>
          <p:cNvSpPr/>
          <p:nvPr/>
        </p:nvSpPr>
        <p:spPr>
          <a:xfrm>
            <a:off x="8204200" y="3784600"/>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3887470" y="1014095"/>
            <a:ext cx="1850390" cy="44259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1" name="直接箭头连接符 20"/>
          <p:cNvCxnSpPr/>
          <p:nvPr/>
        </p:nvCxnSpPr>
        <p:spPr>
          <a:xfrm>
            <a:off x="4882515" y="1456690"/>
            <a:ext cx="3952240" cy="239204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388610" y="3334385"/>
            <a:ext cx="1216025" cy="411480"/>
          </a:xfrm>
          <a:prstGeom prst="rect">
            <a:avLst/>
          </a:prstGeom>
          <a:solidFill>
            <a:schemeClr val="accent6">
              <a:lumMod val="40000"/>
              <a:lumOff val="60000"/>
              <a:alpha val="54000"/>
            </a:schemeClr>
          </a:solidFill>
          <a:ln>
            <a:solidFill>
              <a:schemeClr val="accent6">
                <a:lumMod val="60000"/>
                <a:lumOff val="4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矩形 25"/>
          <p:cNvSpPr/>
          <p:nvPr/>
        </p:nvSpPr>
        <p:spPr>
          <a:xfrm>
            <a:off x="1150620" y="287655"/>
            <a:ext cx="2877820"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blinds(horizontal)">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linds(horizontal)">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linds(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linds(horizontal)">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blinds(horizontal)">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blinds(horizontal)">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linds(horizontal)">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blinds(horizontal)">
                                      <p:cBhvr>
                                        <p:cTn id="77" dur="500"/>
                                        <p:tgtEl>
                                          <p:spTgt spid="21"/>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blinds(horizontal)">
                                      <p:cBhvr>
                                        <p:cTn id="82" dur="5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blinds(horizontal)">
                                      <p:cBhvr>
                                        <p:cTn id="8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8" grpId="0" animBg="1"/>
      <p:bldP spid="6" grpId="0" animBg="1"/>
      <p:bldP spid="9" grpId="0" animBg="1"/>
      <p:bldP spid="4" grpId="0" animBg="1"/>
      <p:bldP spid="11" grpId="0" animBg="1"/>
      <p:bldP spid="12" grpId="0" animBg="1"/>
      <p:bldP spid="22" grpId="0" animBg="1"/>
      <p:bldP spid="14" grpId="0" animBg="1"/>
      <p:bldP spid="24" grpId="0" animBg="1"/>
      <p:bldP spid="15" grpId="0" animBg="1"/>
      <p:bldP spid="19" grpId="0" animBg="1"/>
      <p:bldP spid="16" grpId="0" animBg="1"/>
      <p:bldP spid="18" grpId="0" bldLvl="0" animBg="1"/>
      <p:bldP spid="26"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圆角矩形 17"/>
          <p:cNvSpPr/>
          <p:nvPr/>
        </p:nvSpPr>
        <p:spPr>
          <a:xfrm>
            <a:off x="-25400" y="0"/>
            <a:ext cx="12243435"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6: </a:t>
            </a:r>
            <a:r>
              <a:rPr lang="zh-CN" altLang="en-US" sz="2800" b="1">
                <a:latin typeface="黑体" panose="02010609060101010101" charset="-122"/>
                <a:ea typeface="黑体" panose="02010609060101010101" charset="-122"/>
                <a:cs typeface="黑体" panose="02010609060101010101" charset="-122"/>
              </a:rPr>
              <a:t>关注</a:t>
            </a:r>
            <a:r>
              <a:rPr lang="zh-CN" altLang="en-US" sz="2800" b="1">
                <a:latin typeface="黑体" panose="02010609060101010101" charset="-122"/>
                <a:ea typeface="黑体" panose="02010609060101010101" charset="-122"/>
                <a:cs typeface="黑体" panose="02010609060101010101" charset="-122"/>
                <a:sym typeface="+mn-ea"/>
              </a:rPr>
              <a:t>逻辑关系词和有情感倾向性</a:t>
            </a:r>
            <a:r>
              <a:rPr lang="zh-CN" altLang="en-US" sz="2800" b="1">
                <a:latin typeface="黑体" panose="02010609060101010101" charset="-122"/>
                <a:ea typeface="黑体" panose="02010609060101010101" charset="-122"/>
                <a:cs typeface="黑体" panose="02010609060101010101" charset="-122"/>
              </a:rPr>
              <a:t>的词汇，理解研究的评价或意义</a:t>
            </a:r>
            <a:endParaRPr lang="zh-CN" altLang="en-US" sz="2800" b="1">
              <a:latin typeface="黑体" panose="02010609060101010101" charset="-122"/>
              <a:ea typeface="黑体" panose="02010609060101010101" charset="-122"/>
              <a:cs typeface="黑体" panose="02010609060101010101" charset="-122"/>
            </a:endParaRPr>
          </a:p>
        </p:txBody>
      </p:sp>
      <p:sp>
        <p:nvSpPr>
          <p:cNvPr id="25" name="文本框 24"/>
          <p:cNvSpPr txBox="1"/>
          <p:nvPr/>
        </p:nvSpPr>
        <p:spPr>
          <a:xfrm>
            <a:off x="175260" y="1077595"/>
            <a:ext cx="11842750" cy="5253990"/>
          </a:xfrm>
          <a:prstGeom prst="rect">
            <a:avLst/>
          </a:prstGeom>
          <a:solidFill>
            <a:schemeClr val="bg1"/>
          </a:solidFill>
          <a:ln>
            <a:solidFill>
              <a:srgbClr val="323232"/>
            </a:solidFill>
          </a:ln>
          <a:effectLst>
            <a:outerShdw blurRad="50800" dist="38100" dir="2700000" algn="tl" rotWithShape="0">
              <a:prstClr val="black">
                <a:alpha val="40000"/>
              </a:prstClr>
            </a:outerShdw>
          </a:effectLst>
        </p:spPr>
        <p:txBody>
          <a:bodyPr wrap="square" rtlCol="0">
            <a:spAutoFit/>
          </a:bodyPr>
          <a:p>
            <a:pPr fontAlgn="auto">
              <a:lnSpc>
                <a:spcPts val="3660"/>
              </a:lnSpc>
            </a:pPr>
            <a:r>
              <a:rPr lang="zh-CN" altLang="en-US" sz="2800" b="1">
                <a:highlight>
                  <a:srgbClr val="FFFF00"/>
                </a:highlight>
              </a:rPr>
              <a:t>赞成</a:t>
            </a:r>
            <a:r>
              <a:rPr lang="zh-CN" altLang="en-US" sz="2800" b="1"/>
              <a:t>：</a:t>
            </a:r>
            <a:r>
              <a:rPr lang="en-US" altLang="zh-CN" sz="2800" b="1"/>
              <a:t>positive</a:t>
            </a:r>
            <a:r>
              <a:rPr lang="zh-CN" altLang="en-US" sz="2800" b="1"/>
              <a:t>积极的</a:t>
            </a:r>
            <a:r>
              <a:rPr lang="en-US" altLang="zh-CN" sz="2800" b="1"/>
              <a:t>    supportive</a:t>
            </a:r>
            <a:r>
              <a:rPr lang="zh-CN" altLang="en-US" sz="2800" b="1"/>
              <a:t>支持的</a:t>
            </a:r>
            <a:r>
              <a:rPr lang="en-US" altLang="zh-CN" sz="2800" b="1"/>
              <a:t>      approving</a:t>
            </a:r>
            <a:r>
              <a:rPr lang="zh-CN" altLang="en-US" sz="2800" b="1"/>
              <a:t>赞成的</a:t>
            </a:r>
            <a:r>
              <a:rPr lang="en-US" altLang="zh-CN" sz="2800" b="1"/>
              <a:t>            favorable</a:t>
            </a:r>
            <a:r>
              <a:rPr lang="zh-CN" altLang="en-US" sz="2800" b="1"/>
              <a:t>赞许的</a:t>
            </a:r>
            <a:r>
              <a:rPr lang="en-US" altLang="zh-CN" sz="2800" b="1"/>
              <a:t>         concerned</a:t>
            </a:r>
            <a:r>
              <a:rPr lang="zh-CN" altLang="en-US" sz="2800" b="1"/>
              <a:t>关心的</a:t>
            </a:r>
            <a:r>
              <a:rPr lang="en-US" altLang="zh-CN" sz="2800" b="1"/>
              <a:t>     authoritative</a:t>
            </a:r>
            <a:r>
              <a:rPr lang="zh-CN" altLang="en-US" sz="2800" b="1"/>
              <a:t>权威的</a:t>
            </a:r>
            <a:r>
              <a:rPr lang="en-US" altLang="zh-CN" sz="2800" b="1"/>
              <a:t>      defensive</a:t>
            </a:r>
            <a:r>
              <a:rPr lang="zh-CN" altLang="en-US" sz="2800" b="1"/>
              <a:t>为</a:t>
            </a:r>
            <a:r>
              <a:rPr lang="en-US" altLang="zh-CN" sz="2800" b="1"/>
              <a:t>...</a:t>
            </a:r>
            <a:r>
              <a:rPr lang="zh-CN" altLang="en-US" sz="2800" b="1"/>
              <a:t>辩护的</a:t>
            </a:r>
            <a:r>
              <a:rPr lang="en-US" altLang="zh-CN" sz="2800" b="1"/>
              <a:t>  </a:t>
            </a:r>
            <a:endParaRPr lang="en-US" altLang="zh-CN" sz="2800" b="1"/>
          </a:p>
          <a:p>
            <a:pPr fontAlgn="auto">
              <a:lnSpc>
                <a:spcPts val="3660"/>
              </a:lnSpc>
            </a:pPr>
            <a:r>
              <a:rPr lang="zh-CN" altLang="en-US" sz="2800" b="1">
                <a:highlight>
                  <a:srgbClr val="FFFF00"/>
                </a:highlight>
              </a:rPr>
              <a:t>反对</a:t>
            </a:r>
            <a:r>
              <a:rPr lang="zh-CN" altLang="en-US" sz="2800" b="1"/>
              <a:t>：</a:t>
            </a:r>
            <a:r>
              <a:rPr lang="en-US" altLang="zh-CN" sz="2800" b="1"/>
              <a:t>negative</a:t>
            </a:r>
            <a:r>
              <a:rPr lang="zh-CN" altLang="en-US" sz="2800" b="1"/>
              <a:t>消极的</a:t>
            </a:r>
            <a:r>
              <a:rPr lang="en-US" altLang="zh-CN" sz="2800" b="1"/>
              <a:t>     disapproving</a:t>
            </a:r>
            <a:r>
              <a:rPr lang="zh-CN" altLang="en-US" sz="2800" b="1"/>
              <a:t>不赞成的</a:t>
            </a:r>
            <a:r>
              <a:rPr lang="en-US" altLang="zh-CN" sz="2800" b="1"/>
              <a:t>      dissatisfied</a:t>
            </a:r>
            <a:r>
              <a:rPr lang="zh-CN" altLang="en-US" sz="2800" b="1"/>
              <a:t>不满意的</a:t>
            </a:r>
            <a:r>
              <a:rPr lang="en-US" altLang="zh-CN" sz="2800" b="1"/>
              <a:t>      worried</a:t>
            </a:r>
            <a:r>
              <a:rPr lang="zh-CN" altLang="en-US" sz="2800" b="1"/>
              <a:t>担忧的</a:t>
            </a:r>
            <a:r>
              <a:rPr lang="en-US" altLang="zh-CN" sz="2800" b="1"/>
              <a:t>       doubtful</a:t>
            </a:r>
            <a:r>
              <a:rPr lang="zh-CN" altLang="en-US" sz="2800" b="1"/>
              <a:t>怀疑的</a:t>
            </a:r>
            <a:r>
              <a:rPr lang="en-US" altLang="zh-CN" sz="2800" b="1"/>
              <a:t>        critical</a:t>
            </a:r>
            <a:r>
              <a:rPr lang="zh-CN" altLang="en-US" sz="2800" b="1"/>
              <a:t>批判的</a:t>
            </a:r>
            <a:r>
              <a:rPr lang="en-US" altLang="zh-CN" sz="2800" b="1"/>
              <a:t>      suspicious</a:t>
            </a:r>
            <a:r>
              <a:rPr lang="zh-CN" altLang="en-US" sz="2800" b="1"/>
              <a:t>怀疑的</a:t>
            </a:r>
            <a:r>
              <a:rPr lang="en-US" altLang="zh-CN" sz="2800" b="1"/>
              <a:t>        dismissive</a:t>
            </a:r>
            <a:r>
              <a:rPr lang="zh-CN" altLang="en-US" sz="2800" b="1"/>
              <a:t>轻视的</a:t>
            </a:r>
            <a:r>
              <a:rPr lang="en-US" altLang="zh-CN" sz="2800" b="1"/>
              <a:t>、</a:t>
            </a:r>
            <a:r>
              <a:rPr lang="zh-CN" altLang="en-US" sz="2800" b="1"/>
              <a:t>拒绝的</a:t>
            </a:r>
            <a:r>
              <a:rPr lang="en-US" altLang="zh-CN" sz="2800" b="1"/>
              <a:t>      pessimistic</a:t>
            </a:r>
            <a:r>
              <a:rPr lang="zh-CN" altLang="en-US" sz="2800" b="1"/>
              <a:t>悲观的</a:t>
            </a:r>
            <a:r>
              <a:rPr lang="en-US" altLang="zh-CN" sz="2800" b="1"/>
              <a:t>           skeptical</a:t>
            </a:r>
            <a:r>
              <a:rPr lang="zh-CN" altLang="en-US" sz="2800" b="1"/>
              <a:t>怀疑的</a:t>
            </a:r>
            <a:r>
              <a:rPr lang="en-US" altLang="zh-CN" sz="2800" b="1"/>
              <a:t>        controversial</a:t>
            </a:r>
            <a:r>
              <a:rPr lang="zh-CN" altLang="en-US" sz="2800" b="1"/>
              <a:t>有争议的</a:t>
            </a:r>
            <a:r>
              <a:rPr lang="en-US" altLang="zh-CN" sz="2800" b="1"/>
              <a:t>       contradictory</a:t>
            </a:r>
            <a:r>
              <a:rPr lang="zh-CN" altLang="en-US" sz="2800" b="1"/>
              <a:t>矛盾的</a:t>
            </a:r>
            <a:r>
              <a:rPr lang="en-US" altLang="zh-CN" sz="2800" b="1"/>
              <a:t>   </a:t>
            </a:r>
            <a:endParaRPr lang="zh-CN" altLang="en-US" sz="2800" b="1"/>
          </a:p>
          <a:p>
            <a:pPr fontAlgn="auto">
              <a:lnSpc>
                <a:spcPts val="3660"/>
              </a:lnSpc>
            </a:pPr>
            <a:r>
              <a:rPr lang="zh-CN" altLang="en-US" sz="2800" b="1">
                <a:highlight>
                  <a:srgbClr val="FFFF00"/>
                </a:highlight>
              </a:rPr>
              <a:t>中立</a:t>
            </a:r>
            <a:r>
              <a:rPr lang="zh-CN" altLang="en-US" sz="2800" b="1"/>
              <a:t>：</a:t>
            </a:r>
            <a:r>
              <a:rPr lang="en-US" altLang="zh-CN" sz="2800" b="1"/>
              <a:t>objective</a:t>
            </a:r>
            <a:r>
              <a:rPr lang="zh-CN" altLang="en-US" sz="2800" b="1"/>
              <a:t>客观的</a:t>
            </a:r>
            <a:r>
              <a:rPr lang="en-US" altLang="zh-CN" sz="2800" b="1"/>
              <a:t>       neutral</a:t>
            </a:r>
            <a:r>
              <a:rPr lang="zh-CN" altLang="en-US" sz="2800" b="1"/>
              <a:t>中立的</a:t>
            </a:r>
            <a:r>
              <a:rPr lang="en-US" altLang="zh-CN" sz="2800" b="1"/>
              <a:t>    indifferent</a:t>
            </a:r>
            <a:r>
              <a:rPr lang="zh-CN" altLang="en-US" sz="2800" b="1"/>
              <a:t>漠不关心的</a:t>
            </a:r>
            <a:r>
              <a:rPr lang="en-US" altLang="zh-CN" sz="2800" b="1"/>
              <a:t>     impartial</a:t>
            </a:r>
            <a:r>
              <a:rPr lang="zh-CN" altLang="en-US" sz="2800" b="1"/>
              <a:t>公正的</a:t>
            </a:r>
            <a:r>
              <a:rPr lang="en-US" altLang="zh-CN" sz="2800" b="1"/>
              <a:t>      conservative</a:t>
            </a:r>
            <a:r>
              <a:rPr lang="zh-CN" altLang="en-US" sz="2800" b="1"/>
              <a:t>保守的</a:t>
            </a:r>
            <a:r>
              <a:rPr lang="en-US" altLang="zh-CN" sz="2800" b="1"/>
              <a:t>       </a:t>
            </a:r>
            <a:endParaRPr lang="zh-CN" altLang="en-US" sz="2800" b="1"/>
          </a:p>
          <a:p>
            <a:pPr fontAlgn="auto">
              <a:lnSpc>
                <a:spcPts val="3660"/>
              </a:lnSpc>
            </a:pPr>
            <a:r>
              <a:rPr lang="zh-CN" altLang="en-US" sz="2800" b="1">
                <a:highlight>
                  <a:srgbClr val="FFFF00"/>
                </a:highlight>
              </a:rPr>
              <a:t>不清楚的</a:t>
            </a:r>
            <a:r>
              <a:rPr lang="zh-CN" altLang="en-US" sz="2800" b="1"/>
              <a:t>：</a:t>
            </a:r>
            <a:r>
              <a:rPr lang="en-US" altLang="zh-CN" sz="2800" b="1"/>
              <a:t>unclear</a:t>
            </a:r>
            <a:r>
              <a:rPr lang="zh-CN" altLang="en-US" sz="2800" b="1"/>
              <a:t>不清楚的</a:t>
            </a:r>
            <a:r>
              <a:rPr lang="en-US" altLang="zh-CN" sz="2800" b="1"/>
              <a:t>      vague</a:t>
            </a:r>
            <a:r>
              <a:rPr lang="zh-CN" altLang="en-US" sz="2800" b="1"/>
              <a:t>模糊的</a:t>
            </a:r>
            <a:r>
              <a:rPr lang="en-US" altLang="zh-CN" sz="2800" b="1"/>
              <a:t>      ambiguous</a:t>
            </a:r>
            <a:r>
              <a:rPr lang="zh-CN" altLang="en-US" sz="2800" b="1"/>
              <a:t>模棱两可的</a:t>
            </a:r>
            <a:endParaRPr lang="zh-CN" altLang="en-US" sz="2800" b="1"/>
          </a:p>
          <a:p>
            <a:pPr fontAlgn="auto">
              <a:lnSpc>
                <a:spcPts val="3660"/>
              </a:lnSpc>
            </a:pPr>
            <a:r>
              <a:rPr lang="en-US" altLang="zh-CN" sz="2800" b="1"/>
              <a:t>    </a:t>
            </a:r>
            <a:endParaRPr lang="en-US" altLang="zh-CN" sz="2800" b="1"/>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blinds(horizontal)">
                                      <p:cBhvr>
                                        <p:cTn id="7" dur="500"/>
                                        <p:tgtEl>
                                          <p:spTgt spid="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
                                            <p:txEl>
                                              <p:pRg st="1" end="1"/>
                                            </p:txEl>
                                          </p:spTgt>
                                        </p:tgtEl>
                                        <p:attrNameLst>
                                          <p:attrName>style.visibility</p:attrName>
                                        </p:attrNameLst>
                                      </p:cBhvr>
                                      <p:to>
                                        <p:strVal val="visible"/>
                                      </p:to>
                                    </p:set>
                                    <p:animEffect transition="in" filter="blinds(horizontal)">
                                      <p:cBhvr>
                                        <p:cTn id="12" dur="500"/>
                                        <p:tgtEl>
                                          <p:spTgt spid="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5">
                                            <p:txEl>
                                              <p:pRg st="2" end="2"/>
                                            </p:txEl>
                                          </p:spTgt>
                                        </p:tgtEl>
                                        <p:attrNameLst>
                                          <p:attrName>style.visibility</p:attrName>
                                        </p:attrNameLst>
                                      </p:cBhvr>
                                      <p:to>
                                        <p:strVal val="visible"/>
                                      </p:to>
                                    </p:set>
                                    <p:animEffect transition="in" filter="blinds(horizontal)">
                                      <p:cBhvr>
                                        <p:cTn id="17" dur="500"/>
                                        <p:tgtEl>
                                          <p:spTgt spid="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5">
                                            <p:txEl>
                                              <p:pRg st="3" end="3"/>
                                            </p:txEl>
                                          </p:spTgt>
                                        </p:tgtEl>
                                        <p:attrNameLst>
                                          <p:attrName>style.visibility</p:attrName>
                                        </p:attrNameLst>
                                      </p:cBhvr>
                                      <p:to>
                                        <p:strVal val="visible"/>
                                      </p:to>
                                    </p:set>
                                    <p:animEffect transition="in" filter="blinds(horizontal)">
                                      <p:cBhvr>
                                        <p:cTn id="22" dur="500"/>
                                        <p:tgtEl>
                                          <p:spTgt spid="2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8580" y="99060"/>
            <a:ext cx="12054205" cy="2676525"/>
          </a:xfrm>
          <a:prstGeom prst="rect">
            <a:avLst/>
          </a:prstGeom>
          <a:solidFill>
            <a:schemeClr val="bg2"/>
          </a:solidFill>
          <a:ln w="38100">
            <a:noFill/>
            <a:prstDash val="lgDashDot"/>
          </a:ln>
        </p:spPr>
        <p:txBody>
          <a:bodyPr wrap="square" rtlCol="0" anchor="t">
            <a:spAutoFit/>
          </a:bodyPr>
          <a:p>
            <a:pPr marL="0" indent="0" algn="l" fontAlgn="auto">
              <a:lnSpc>
                <a:spcPct val="150000"/>
              </a:lnSpc>
            </a:pPr>
            <a:r>
              <a:rPr lang="en-US" sz="2800">
                <a:latin typeface="Times New Roman Regular" panose="02020603050405020304" charset="0"/>
                <a:cs typeface="Times New Roman Regular" panose="02020603050405020304" charset="0"/>
                <a:sym typeface="+mn-ea"/>
              </a:rPr>
              <a:t>        ⑥</a:t>
            </a:r>
            <a:r>
              <a:rPr sz="2800">
                <a:latin typeface="Times New Roman Regular" panose="02020603050405020304" charset="0"/>
                <a:cs typeface="Times New Roman Regular" panose="02020603050405020304" charset="0"/>
                <a:sym typeface="+mn-ea"/>
              </a:rPr>
              <a:t>Dr. Nieca Goldberg, a spokeswoman for the American Heart Association, says Levine’s findings are a great start. But the study was small and needs to be repeated with far larger groups of people to determine exactly which aspects of an exercise routine make the biggest difference.</a:t>
            </a:r>
            <a:endParaRPr lang="en-US" sz="2800">
              <a:latin typeface="Times New Roman Regular" panose="02020603050405020304" charset="0"/>
              <a:cs typeface="Times New Roman Regular" panose="02020603050405020304" charset="0"/>
              <a:sym typeface="+mn-ea"/>
            </a:endParaRPr>
          </a:p>
        </p:txBody>
      </p:sp>
      <p:sp>
        <p:nvSpPr>
          <p:cNvPr id="5" name="文本框 4"/>
          <p:cNvSpPr txBox="1"/>
          <p:nvPr/>
        </p:nvSpPr>
        <p:spPr>
          <a:xfrm>
            <a:off x="393700" y="4612640"/>
            <a:ext cx="11405235" cy="1383665"/>
          </a:xfrm>
          <a:prstGeom prst="rect">
            <a:avLst/>
          </a:prstGeom>
          <a:noFill/>
          <a:ln w="38100">
            <a:solidFill>
              <a:schemeClr val="accent1">
                <a:lumMod val="75000"/>
              </a:schemeClr>
            </a:solidFill>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35. What does Dr. Nieca Goldberg suggest?</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A.Making use of the findings.              B.Interviewing the study participants.</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C.Conducting further research.             D.Clarifying the purpose of the study. </a:t>
            </a:r>
            <a:endParaRPr sz="2800">
              <a:latin typeface="Times New Roman Regular" panose="02020603050405020304" charset="0"/>
              <a:cs typeface="Times New Roman Regular" panose="02020603050405020304" charset="0"/>
              <a:sym typeface="+mn-ea"/>
            </a:endParaRPr>
          </a:p>
        </p:txBody>
      </p:sp>
      <p:sp>
        <p:nvSpPr>
          <p:cNvPr id="8" name="矩形 7"/>
          <p:cNvSpPr/>
          <p:nvPr/>
        </p:nvSpPr>
        <p:spPr>
          <a:xfrm>
            <a:off x="2572385" y="4662805"/>
            <a:ext cx="2878455"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圆角矩形 22"/>
          <p:cNvSpPr/>
          <p:nvPr/>
        </p:nvSpPr>
        <p:spPr>
          <a:xfrm>
            <a:off x="7434580" y="4611370"/>
            <a:ext cx="1595755" cy="5467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solidFill>
                  <a:srgbClr val="7030A0"/>
                </a:solidFill>
                <a:effectLst>
                  <a:outerShdw blurRad="38100" dist="38100" dir="2700000" algn="tl">
                    <a:srgbClr val="000000">
                      <a:alpha val="43137"/>
                    </a:srgbClr>
                  </a:outerShdw>
                </a:effectLst>
              </a:rPr>
              <a:t>定位词</a:t>
            </a:r>
            <a:endParaRPr lang="zh-CN" altLang="en-US" sz="2400" b="1">
              <a:solidFill>
                <a:srgbClr val="7030A0"/>
              </a:solidFill>
              <a:effectLst>
                <a:outerShdw blurRad="38100" dist="38100" dir="2700000" algn="tl">
                  <a:srgbClr val="000000">
                    <a:alpha val="43137"/>
                  </a:srgbClr>
                </a:outerShdw>
              </a:effectLst>
            </a:endParaRPr>
          </a:p>
        </p:txBody>
      </p:sp>
      <p:sp>
        <p:nvSpPr>
          <p:cNvPr id="6" name="矩形 5"/>
          <p:cNvSpPr/>
          <p:nvPr/>
        </p:nvSpPr>
        <p:spPr>
          <a:xfrm>
            <a:off x="5550535" y="4662805"/>
            <a:ext cx="1216025"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a:off x="9328150" y="4612640"/>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细节理解</a:t>
            </a:r>
            <a:endParaRPr lang="zh-CN" altLang="en-US" sz="2400" b="1"/>
          </a:p>
        </p:txBody>
      </p:sp>
      <p:sp>
        <p:nvSpPr>
          <p:cNvPr id="11" name="矩形 10"/>
          <p:cNvSpPr/>
          <p:nvPr/>
        </p:nvSpPr>
        <p:spPr>
          <a:xfrm>
            <a:off x="9839960" y="1005840"/>
            <a:ext cx="1216025" cy="443230"/>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7" name="直接箭头连接符 16"/>
          <p:cNvCxnSpPr/>
          <p:nvPr/>
        </p:nvCxnSpPr>
        <p:spPr>
          <a:xfrm flipH="1">
            <a:off x="2366645" y="2120265"/>
            <a:ext cx="1433195" cy="346456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167640" y="1646555"/>
            <a:ext cx="11693525" cy="44259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笑脸 21"/>
          <p:cNvSpPr/>
          <p:nvPr/>
        </p:nvSpPr>
        <p:spPr>
          <a:xfrm>
            <a:off x="393700" y="5584825"/>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文本框 13"/>
          <p:cNvSpPr txBox="1"/>
          <p:nvPr/>
        </p:nvSpPr>
        <p:spPr>
          <a:xfrm>
            <a:off x="455930" y="3242945"/>
            <a:ext cx="11405235" cy="953135"/>
          </a:xfrm>
          <a:prstGeom prst="rect">
            <a:avLst/>
          </a:prstGeom>
          <a:noFill/>
          <a:ln w="38100">
            <a:solidFill>
              <a:schemeClr val="accent1">
                <a:lumMod val="75000"/>
              </a:schemeClr>
            </a:solidFill>
            <a:prstDash val="dash"/>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35. What </a:t>
            </a:r>
            <a:r>
              <a:rPr lang="en-US" sz="2800">
                <a:latin typeface="Times New Roman Regular" panose="02020603050405020304" charset="0"/>
                <a:cs typeface="Times New Roman Regular" panose="02020603050405020304" charset="0"/>
                <a:sym typeface="+mn-ea"/>
              </a:rPr>
              <a:t>is</a:t>
            </a:r>
            <a:r>
              <a:rPr sz="2800">
                <a:latin typeface="Times New Roman Regular" panose="02020603050405020304" charset="0"/>
                <a:cs typeface="Times New Roman Regular" panose="02020603050405020304" charset="0"/>
                <a:sym typeface="+mn-ea"/>
              </a:rPr>
              <a:t> Dr. Nieca Goldberg</a:t>
            </a:r>
            <a:r>
              <a:rPr lang="en-US" sz="2800">
                <a:latin typeface="Times New Roman Regular" panose="02020603050405020304" charset="0"/>
                <a:cs typeface="Times New Roman Regular" panose="02020603050405020304" charset="0"/>
                <a:sym typeface="+mn-ea"/>
              </a:rPr>
              <a:t>’s attitude toward</a:t>
            </a:r>
            <a:r>
              <a:rPr sz="2800">
                <a:latin typeface="Times New Roman Regular" panose="02020603050405020304" charset="0"/>
                <a:cs typeface="Times New Roman Regular" panose="02020603050405020304" charset="0"/>
                <a:sym typeface="+mn-ea"/>
              </a:rPr>
              <a:t> </a:t>
            </a:r>
            <a:r>
              <a:rPr lang="en-US" sz="2800">
                <a:latin typeface="Times New Roman Regular" panose="02020603050405020304" charset="0"/>
                <a:cs typeface="Times New Roman Regular" panose="02020603050405020304" charset="0"/>
                <a:sym typeface="+mn-ea"/>
              </a:rPr>
              <a:t>the research</a:t>
            </a:r>
            <a:r>
              <a:rPr sz="2800">
                <a:latin typeface="Times New Roman Regular" panose="02020603050405020304" charset="0"/>
                <a:cs typeface="Times New Roman Regular" panose="02020603050405020304" charset="0"/>
                <a:sym typeface="+mn-ea"/>
              </a:rPr>
              <a:t>?</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a:t>
            </a:r>
            <a:r>
              <a:rPr lang="en-US" sz="2800">
                <a:latin typeface="Times New Roman Regular" panose="02020603050405020304" charset="0"/>
                <a:cs typeface="Times New Roman Regular" panose="02020603050405020304" charset="0"/>
                <a:sym typeface="+mn-ea"/>
              </a:rPr>
              <a:t>unclear</a:t>
            </a:r>
            <a:r>
              <a:rPr sz="2800">
                <a:latin typeface="Times New Roman Regular" panose="02020603050405020304" charset="0"/>
                <a:cs typeface="Times New Roman Regular" panose="02020603050405020304" charset="0"/>
                <a:sym typeface="+mn-ea"/>
              </a:rPr>
              <a:t>              B.</a:t>
            </a:r>
            <a:r>
              <a:rPr lang="en-US" sz="2800">
                <a:latin typeface="Times New Roman Regular" panose="02020603050405020304" charset="0"/>
                <a:cs typeface="Times New Roman Regular" panose="02020603050405020304" charset="0"/>
                <a:sym typeface="+mn-ea"/>
              </a:rPr>
              <a:t>doubtful        </a:t>
            </a:r>
            <a:r>
              <a:rPr sz="2800">
                <a:latin typeface="Times New Roman Regular" panose="02020603050405020304" charset="0"/>
                <a:cs typeface="Times New Roman Regular" panose="02020603050405020304" charset="0"/>
                <a:sym typeface="+mn-ea"/>
              </a:rPr>
              <a:t>C.</a:t>
            </a:r>
            <a:r>
              <a:rPr lang="en-US" sz="2800">
                <a:latin typeface="Times New Roman Regular" panose="02020603050405020304" charset="0"/>
                <a:cs typeface="Times New Roman Regular" panose="02020603050405020304" charset="0"/>
                <a:sym typeface="+mn-ea"/>
              </a:rPr>
              <a:t>dismissive</a:t>
            </a:r>
            <a:r>
              <a:rPr sz="2800">
                <a:latin typeface="Times New Roman Regular" panose="02020603050405020304" charset="0"/>
                <a:cs typeface="Times New Roman Regular" panose="02020603050405020304" charset="0"/>
                <a:sym typeface="+mn-ea"/>
              </a:rPr>
              <a:t>             D.</a:t>
            </a:r>
            <a:r>
              <a:rPr lang="en-US" sz="2800">
                <a:latin typeface="Times New Roman Regular" panose="02020603050405020304" charset="0"/>
                <a:cs typeface="Times New Roman Regular" panose="02020603050405020304" charset="0"/>
                <a:sym typeface="+mn-ea"/>
              </a:rPr>
              <a:t>approving</a:t>
            </a:r>
            <a:r>
              <a:rPr sz="2800">
                <a:latin typeface="Times New Roman Regular" panose="02020603050405020304" charset="0"/>
                <a:cs typeface="Times New Roman Regular" panose="02020603050405020304" charset="0"/>
                <a:sym typeface="+mn-ea"/>
              </a:rPr>
              <a:t> </a:t>
            </a:r>
            <a:endParaRPr sz="2800">
              <a:latin typeface="Times New Roman Regular" panose="02020603050405020304" charset="0"/>
              <a:cs typeface="Times New Roman Regular" panose="02020603050405020304" charset="0"/>
              <a:sym typeface="+mn-ea"/>
            </a:endParaRPr>
          </a:p>
        </p:txBody>
      </p:sp>
      <p:sp>
        <p:nvSpPr>
          <p:cNvPr id="15" name="圆角矩形 14"/>
          <p:cNvSpPr/>
          <p:nvPr/>
        </p:nvSpPr>
        <p:spPr>
          <a:xfrm>
            <a:off x="9734550" y="3242945"/>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观点态度</a:t>
            </a:r>
            <a:endParaRPr lang="zh-CN" altLang="en-US" sz="2400" b="1"/>
          </a:p>
        </p:txBody>
      </p:sp>
      <p:sp>
        <p:nvSpPr>
          <p:cNvPr id="18" name="圆角矩形 17"/>
          <p:cNvSpPr/>
          <p:nvPr/>
        </p:nvSpPr>
        <p:spPr>
          <a:xfrm>
            <a:off x="-26035" y="5920740"/>
            <a:ext cx="12243435"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6: </a:t>
            </a:r>
            <a:r>
              <a:rPr lang="zh-CN" altLang="en-US" sz="2800" b="1">
                <a:latin typeface="黑体" panose="02010609060101010101" charset="-122"/>
                <a:ea typeface="黑体" panose="02010609060101010101" charset="-122"/>
                <a:cs typeface="黑体" panose="02010609060101010101" charset="-122"/>
              </a:rPr>
              <a:t>关注</a:t>
            </a:r>
            <a:r>
              <a:rPr lang="zh-CN" altLang="en-US" sz="2800" b="1">
                <a:latin typeface="黑体" panose="02010609060101010101" charset="-122"/>
                <a:ea typeface="黑体" panose="02010609060101010101" charset="-122"/>
                <a:cs typeface="黑体" panose="02010609060101010101" charset="-122"/>
                <a:sym typeface="+mn-ea"/>
              </a:rPr>
              <a:t>逻辑关系词和有情感倾向性</a:t>
            </a:r>
            <a:r>
              <a:rPr lang="zh-CN" altLang="en-US" sz="2800" b="1">
                <a:latin typeface="黑体" panose="02010609060101010101" charset="-122"/>
                <a:ea typeface="黑体" panose="02010609060101010101" charset="-122"/>
                <a:cs typeface="黑体" panose="02010609060101010101" charset="-122"/>
              </a:rPr>
              <a:t>的词汇，理解研究的评价或意义</a:t>
            </a:r>
            <a:endParaRPr lang="zh-CN" altLang="en-US" sz="2800" b="1">
              <a:latin typeface="黑体" panose="02010609060101010101" charset="-122"/>
              <a:ea typeface="黑体" panose="02010609060101010101" charset="-122"/>
              <a:cs typeface="黑体" panose="02010609060101010101" charset="-122"/>
            </a:endParaRPr>
          </a:p>
        </p:txBody>
      </p:sp>
      <p:sp>
        <p:nvSpPr>
          <p:cNvPr id="16" name="笑脸 15"/>
          <p:cNvSpPr/>
          <p:nvPr/>
        </p:nvSpPr>
        <p:spPr>
          <a:xfrm>
            <a:off x="8204200" y="3784600"/>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3887470" y="1014095"/>
            <a:ext cx="1850390" cy="44259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1" name="直接箭头连接符 20"/>
          <p:cNvCxnSpPr/>
          <p:nvPr/>
        </p:nvCxnSpPr>
        <p:spPr>
          <a:xfrm>
            <a:off x="4882515" y="1456690"/>
            <a:ext cx="3952240" cy="239204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388610" y="3334385"/>
            <a:ext cx="1216025" cy="411480"/>
          </a:xfrm>
          <a:prstGeom prst="rect">
            <a:avLst/>
          </a:prstGeom>
          <a:solidFill>
            <a:schemeClr val="accent6">
              <a:lumMod val="40000"/>
              <a:lumOff val="60000"/>
              <a:alpha val="54000"/>
            </a:schemeClr>
          </a:solidFill>
          <a:ln>
            <a:solidFill>
              <a:schemeClr val="accent6">
                <a:lumMod val="60000"/>
                <a:lumOff val="4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云形标注 19">
            <a:hlinkClick r:id="" action="ppaction://hlinkshowjump?jump=nextslide"/>
          </p:cNvPr>
          <p:cNvSpPr/>
          <p:nvPr/>
        </p:nvSpPr>
        <p:spPr>
          <a:xfrm>
            <a:off x="5737860" y="99060"/>
            <a:ext cx="6660515" cy="2452370"/>
          </a:xfrm>
          <a:prstGeom prst="cloudCallout">
            <a:avLst>
              <a:gd name="adj1" fmla="val -39993"/>
              <a:gd name="adj2" fmla="val 71206"/>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rPr>
              <a:t>考察研究评价与态度的</a:t>
            </a:r>
            <a:endPar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endParaRPr>
          </a:p>
          <a:p>
            <a:pPr algn="ct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同类考法链接：</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a:p>
            <a:pPr algn="ctr"/>
            <a:r>
              <a:rPr 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2023</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新高考</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I</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卷</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D</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篇</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67640" y="180975"/>
            <a:ext cx="11560810" cy="4399915"/>
          </a:xfrm>
          <a:prstGeom prst="rect">
            <a:avLst/>
          </a:prstGeom>
          <a:noFill/>
          <a:ln w="9525">
            <a:noFill/>
          </a:ln>
        </p:spPr>
        <p:txBody>
          <a:bodyPr wrap="square">
            <a:spAutoFit/>
          </a:bodyPr>
          <a:p>
            <a:pPr indent="266700"/>
            <a:r>
              <a:rPr 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2023</a:t>
            </a:r>
            <a:r>
              <a:rPr lang="zh-CN" alt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新高考</a:t>
            </a:r>
            <a:r>
              <a:rPr lang="en-US" altLang="zh-CN"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I</a:t>
            </a:r>
            <a:r>
              <a:rPr lang="zh-CN" alt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卷</a:t>
            </a:r>
            <a:r>
              <a:rPr lang="en-US" altLang="zh-CN"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D</a:t>
            </a:r>
            <a:r>
              <a:rPr lang="zh-CN" altLang="en-US" sz="2800" b="1">
                <a:solidFill>
                  <a:schemeClr val="tx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sym typeface="+mn-ea"/>
              </a:rPr>
              <a:t>篇</a:t>
            </a:r>
            <a:endParaRPr lang="zh-CN" altLang="en-US" sz="28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a:p>
            <a:pPr indent="266700"/>
            <a:r>
              <a:rPr lang="en-US" sz="2800">
                <a:latin typeface="PingFang SC" panose="020B0400000000000000" charset="-122"/>
                <a:ea typeface="PingFang SC" panose="020B0400000000000000" charset="-122"/>
                <a:cs typeface="宋体" panose="02010600030101010101" pitchFamily="2" charset="-122"/>
                <a:sym typeface="+mn-ea"/>
              </a:rPr>
              <a:t>    ④</a:t>
            </a:r>
            <a:r>
              <a:rPr lang="en-US" sz="2800">
                <a:latin typeface="Times New Roman Regular" panose="02020603050405020304" charset="0"/>
                <a:cs typeface="宋体" panose="02010600030101010101" pitchFamily="2" charset="-122"/>
                <a:sym typeface="+mn-ea"/>
              </a:rPr>
              <a:t>In a follow-up study with 100 university students, the researchers tried to get a better sense of what the group members actually did in their discussion. Did they tend to go with those most confident about their estimates? Did they follow those least willing to change their minds? This happened some of the time, but it wasn't the dominant response. Most frequently, the groups reported that they “shared arguments and reasoned together.” Somehow, these arguments and reasoning resulted in a global reduction in error. Although the studies led by Navajas have limitations and many questions remain, the potential implications for group discussion and decision-making are enormous.</a:t>
            </a:r>
            <a:endParaRPr lang="en-US" sz="2800" b="0">
              <a:latin typeface="Times New Roman Regular" panose="02020603050405020304" charset="0"/>
              <a:cs typeface="宋体" panose="02010600030101010101" pitchFamily="2" charset="-122"/>
            </a:endParaRPr>
          </a:p>
        </p:txBody>
      </p:sp>
      <p:sp>
        <p:nvSpPr>
          <p:cNvPr id="4" name="文本框 3"/>
          <p:cNvSpPr txBox="1"/>
          <p:nvPr/>
        </p:nvSpPr>
        <p:spPr>
          <a:xfrm>
            <a:off x="476885" y="5288280"/>
            <a:ext cx="10614660" cy="953135"/>
          </a:xfrm>
          <a:prstGeom prst="rect">
            <a:avLst/>
          </a:prstGeom>
          <a:noFill/>
        </p:spPr>
        <p:txBody>
          <a:bodyPr wrap="non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35. What is the author's attitude toward Navajas’ studies?</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 Unclear.         B. Dismissive.           C. Doubtful.            D. Approving.</a:t>
            </a:r>
            <a:endParaRPr lang="zh-CN" altLang="en-US" sz="2800"/>
          </a:p>
        </p:txBody>
      </p:sp>
      <p:sp>
        <p:nvSpPr>
          <p:cNvPr id="5" name="矩形 4"/>
          <p:cNvSpPr/>
          <p:nvPr/>
        </p:nvSpPr>
        <p:spPr>
          <a:xfrm>
            <a:off x="3974465" y="5288280"/>
            <a:ext cx="1156335" cy="411480"/>
          </a:xfrm>
          <a:prstGeom prst="rect">
            <a:avLst/>
          </a:prstGeom>
          <a:solidFill>
            <a:schemeClr val="accent6">
              <a:lumMod val="40000"/>
              <a:lumOff val="60000"/>
              <a:alpha val="54000"/>
            </a:schemeClr>
          </a:solidFill>
          <a:ln>
            <a:solidFill>
              <a:schemeClr val="accent6">
                <a:lumMod val="60000"/>
                <a:lumOff val="4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圆角矩形 14"/>
          <p:cNvSpPr/>
          <p:nvPr/>
        </p:nvSpPr>
        <p:spPr>
          <a:xfrm>
            <a:off x="8944610" y="5288280"/>
            <a:ext cx="1826260" cy="5467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t>观点态度</a:t>
            </a:r>
            <a:endParaRPr lang="zh-CN" altLang="en-US" sz="2400" b="1"/>
          </a:p>
        </p:txBody>
      </p:sp>
      <p:sp>
        <p:nvSpPr>
          <p:cNvPr id="19" name="矩形 18"/>
          <p:cNvSpPr/>
          <p:nvPr/>
        </p:nvSpPr>
        <p:spPr>
          <a:xfrm>
            <a:off x="9415780" y="3208020"/>
            <a:ext cx="1850390" cy="44259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167640" y="3650615"/>
            <a:ext cx="10307320" cy="44259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167640" y="4093210"/>
            <a:ext cx="11426190" cy="442595"/>
          </a:xfrm>
          <a:prstGeom prst="rect">
            <a:avLst/>
          </a:prstGeom>
          <a:noFill/>
          <a:ln w="38100">
            <a:solidFill>
              <a:srgbClr val="C0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1" name="直接箭头连接符 20"/>
          <p:cNvCxnSpPr/>
          <p:nvPr/>
        </p:nvCxnSpPr>
        <p:spPr>
          <a:xfrm>
            <a:off x="7595235" y="4580890"/>
            <a:ext cx="1272540" cy="1208405"/>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2" name="笑脸 21"/>
          <p:cNvSpPr/>
          <p:nvPr/>
        </p:nvSpPr>
        <p:spPr>
          <a:xfrm>
            <a:off x="8752205" y="5798820"/>
            <a:ext cx="477520" cy="411480"/>
          </a:xfrm>
          <a:prstGeom prst="smileyFace">
            <a:avLst/>
          </a:prstGeom>
          <a:solidFill>
            <a:schemeClr val="tx2">
              <a:lumMod val="20000"/>
              <a:lumOff val="80000"/>
            </a:schemeClr>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矩形 24"/>
          <p:cNvSpPr/>
          <p:nvPr/>
        </p:nvSpPr>
        <p:spPr>
          <a:xfrm>
            <a:off x="9276080" y="3207385"/>
            <a:ext cx="1494790" cy="443230"/>
          </a:xfrm>
          <a:prstGeom prst="rect">
            <a:avLst/>
          </a:prstGeom>
          <a:solidFill>
            <a:srgbClr val="FFFF00">
              <a:alpha val="48000"/>
            </a:srgb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4210685" y="3650615"/>
            <a:ext cx="4542155" cy="443230"/>
          </a:xfrm>
          <a:prstGeom prst="rect">
            <a:avLst/>
          </a:prstGeom>
          <a:solidFill>
            <a:srgbClr val="FFFF00">
              <a:alpha val="48000"/>
            </a:srgb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167640" y="4092575"/>
            <a:ext cx="3264535" cy="443230"/>
          </a:xfrm>
          <a:prstGeom prst="rect">
            <a:avLst/>
          </a:prstGeom>
          <a:solidFill>
            <a:srgbClr val="FFFF00">
              <a:alpha val="48000"/>
            </a:srgb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10019030" y="4092575"/>
            <a:ext cx="1574800" cy="443230"/>
          </a:xfrm>
          <a:prstGeom prst="rect">
            <a:avLst/>
          </a:prstGeom>
          <a:solidFill>
            <a:srgbClr val="FFFF00">
              <a:alpha val="48000"/>
            </a:srgbClr>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linds(horizontal)">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blinds(horizontal)">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blinds(horizontal)">
                                      <p:cBhvr>
                                        <p:cTn id="5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9" grpId="0" animBg="1"/>
      <p:bldP spid="6" grpId="0" animBg="1"/>
      <p:bldP spid="7" grpId="0" animBg="1"/>
      <p:bldP spid="22" grpId="0" animBg="1"/>
      <p:bldP spid="25" grpId="0" bldLvl="0" animBg="1"/>
      <p:bldP spid="8" grpId="0" bldLvl="0" animBg="1"/>
      <p:bldP spid="9" grpId="0" bldLvl="0" animBg="1"/>
      <p:bldP spid="10"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云形标注 19">
            <a:hlinkClick r:id="" action="ppaction://hlinkshowjump?jump=nextslide"/>
          </p:cNvPr>
          <p:cNvSpPr/>
          <p:nvPr/>
        </p:nvSpPr>
        <p:spPr>
          <a:xfrm>
            <a:off x="252095" y="1092835"/>
            <a:ext cx="5623560" cy="2371090"/>
          </a:xfrm>
          <a:prstGeom prst="cloudCallout">
            <a:avLst>
              <a:gd name="adj1" fmla="val -39993"/>
              <a:gd name="adj2" fmla="val 71206"/>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rPr>
              <a:t>用类比引出话题的</a:t>
            </a:r>
            <a:endPar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endParaRPr>
          </a:p>
          <a:p>
            <a:pPr algn="ct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同类考法链接：</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2024.10</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强基联盟</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p:txBody>
      </p:sp>
      <p:sp>
        <p:nvSpPr>
          <p:cNvPr id="2" name="云形标注 1">
            <a:hlinkClick r:id="" action="ppaction://hlinkshowjump?jump=nextslide"/>
          </p:cNvPr>
          <p:cNvSpPr/>
          <p:nvPr/>
        </p:nvSpPr>
        <p:spPr>
          <a:xfrm>
            <a:off x="6000750" y="1092835"/>
            <a:ext cx="5951220" cy="2371725"/>
          </a:xfrm>
          <a:prstGeom prst="cloudCallout">
            <a:avLst>
              <a:gd name="adj1" fmla="val -39993"/>
              <a:gd name="adj2" fmla="val 71206"/>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buClrTx/>
              <a:buSzTx/>
              <a:buFontTx/>
            </a:pPr>
            <a:r>
              <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rPr>
              <a:t>考察对照实验过程的</a:t>
            </a:r>
            <a:endPar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endParaRPr>
          </a:p>
          <a:p>
            <a:pPr algn="ct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同类考法链接：</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a:p>
            <a:pPr algn="ctr"/>
            <a:r>
              <a:rPr 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2021</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浙江卷</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C</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篇</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p:txBody>
      </p:sp>
      <p:sp>
        <p:nvSpPr>
          <p:cNvPr id="3" name="云形标注 2">
            <a:hlinkClick r:id="" action="ppaction://hlinkshowjump?jump=nextslide"/>
          </p:cNvPr>
          <p:cNvSpPr/>
          <p:nvPr/>
        </p:nvSpPr>
        <p:spPr>
          <a:xfrm>
            <a:off x="252095" y="3997325"/>
            <a:ext cx="5493385" cy="2371725"/>
          </a:xfrm>
          <a:prstGeom prst="cloudCallout">
            <a:avLst>
              <a:gd name="adj1" fmla="val -39993"/>
              <a:gd name="adj2" fmla="val 71206"/>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buClrTx/>
              <a:buSzTx/>
              <a:buFontTx/>
            </a:pPr>
            <a:r>
              <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rPr>
              <a:t>提问研究发现的</a:t>
            </a:r>
            <a:endPar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endParaRPr>
          </a:p>
          <a:p>
            <a:pPr algn="ct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同类考法链接：</a:t>
            </a:r>
            <a:r>
              <a:rPr 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2022</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浙江首考</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C</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篇</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p:txBody>
      </p:sp>
      <p:sp>
        <p:nvSpPr>
          <p:cNvPr id="4" name="云形标注 3">
            <a:hlinkClick r:id="" action="ppaction://hlinkshowjump?jump=nextslide"/>
          </p:cNvPr>
          <p:cNvSpPr/>
          <p:nvPr/>
        </p:nvSpPr>
        <p:spPr>
          <a:xfrm>
            <a:off x="5875655" y="3916680"/>
            <a:ext cx="6647815" cy="2452370"/>
          </a:xfrm>
          <a:prstGeom prst="cloudCallout">
            <a:avLst>
              <a:gd name="adj1" fmla="val -39993"/>
              <a:gd name="adj2" fmla="val 71206"/>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buClrTx/>
              <a:buSzTx/>
              <a:buFontTx/>
            </a:pPr>
            <a:r>
              <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rPr>
              <a:t>考察研究评价与态度的</a:t>
            </a:r>
            <a:endParaRPr lang="zh-CN" altLang="en-US" sz="3200" b="1">
              <a:solidFill>
                <a:srgbClr val="FF0000"/>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Regular" panose="02020603050405020304" charset="0"/>
            </a:endParaRPr>
          </a:p>
          <a:p>
            <a:pPr algn="ct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同类考法链接：</a:t>
            </a:r>
            <a:r>
              <a:rPr 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2023</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新高考</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I</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卷</a:t>
            </a:r>
            <a:r>
              <a:rPr lang="en-US" altLang="zh-CN"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D</a:t>
            </a:r>
            <a:r>
              <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rPr>
              <a:t>篇</a:t>
            </a:r>
            <a:endParaRPr lang="zh-CN" altLang="en-US" sz="3200" b="1">
              <a:solidFill>
                <a:schemeClr val="bg1"/>
              </a:solidFill>
              <a:effectLst>
                <a:outerShdw blurRad="38100" dist="38100" dir="2700000" algn="tl">
                  <a:srgbClr val="000000">
                    <a:alpha val="43137"/>
                  </a:srgbClr>
                </a:outerShdw>
              </a:effectLst>
              <a:latin typeface="Times New Roman Regular" panose="02020603050405020304" charset="0"/>
              <a:cs typeface="Times New Roman Regular" panose="02020603050405020304" charset="0"/>
            </a:endParaRPr>
          </a:p>
        </p:txBody>
      </p:sp>
      <p:sp>
        <p:nvSpPr>
          <p:cNvPr id="18" name="圆角矩形 17"/>
          <p:cNvSpPr/>
          <p:nvPr/>
        </p:nvSpPr>
        <p:spPr>
          <a:xfrm>
            <a:off x="-51435" y="0"/>
            <a:ext cx="12243435" cy="944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7: </a:t>
            </a:r>
            <a:r>
              <a:rPr lang="zh-CN" altLang="en-US" sz="2800" b="1">
                <a:latin typeface="黑体" panose="02010609060101010101" charset="-122"/>
                <a:ea typeface="黑体" panose="02010609060101010101" charset="-122"/>
                <a:cs typeface="黑体" panose="02010609060101010101" charset="-122"/>
              </a:rPr>
              <a:t>同类题型反复练，摸清研究类说明文的提问焦点，从研究方法、研究对象、研究发现和批判性思维等方面把握考点。</a:t>
            </a:r>
            <a:endParaRPr lang="zh-CN" altLang="en-US" sz="2800" b="1">
              <a:latin typeface="黑体" panose="02010609060101010101" charset="-122"/>
              <a:ea typeface="黑体" panose="02010609060101010101" charset="-122"/>
              <a:cs typeface="黑体" panose="02010609060101010101" charset="-122"/>
            </a:endParaRPr>
          </a:p>
        </p:txBody>
      </p:sp>
      <p:sp>
        <p:nvSpPr>
          <p:cNvPr id="5" name="爆炸形 1 4"/>
          <p:cNvSpPr/>
          <p:nvPr/>
        </p:nvSpPr>
        <p:spPr>
          <a:xfrm>
            <a:off x="-204470" y="790575"/>
            <a:ext cx="12601575" cy="5740400"/>
          </a:xfrm>
          <a:prstGeom prst="irregularSeal1">
            <a:avLst/>
          </a:prstGeom>
          <a:solidFill>
            <a:schemeClr val="bg1">
              <a:lumMod val="85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rgbClr val="7030A0"/>
                </a:solidFill>
              </a:rPr>
              <a:t>研究方法</a:t>
            </a:r>
            <a:r>
              <a:rPr lang="en-US" altLang="zh-CN" sz="2800" b="1">
                <a:solidFill>
                  <a:srgbClr val="7030A0"/>
                </a:solidFill>
              </a:rPr>
              <a:t>/</a:t>
            </a:r>
            <a:r>
              <a:rPr lang="zh-CN" altLang="en-US" sz="2800" b="1">
                <a:solidFill>
                  <a:srgbClr val="7030A0"/>
                </a:solidFill>
              </a:rPr>
              <a:t>过程</a:t>
            </a:r>
            <a:r>
              <a:rPr lang="en-US" altLang="zh-CN" sz="2800" b="1">
                <a:solidFill>
                  <a:srgbClr val="7030A0"/>
                </a:solidFill>
              </a:rPr>
              <a:t>/</a:t>
            </a:r>
            <a:r>
              <a:rPr lang="zh-CN" altLang="en-US" sz="2800" b="1">
                <a:solidFill>
                  <a:srgbClr val="7030A0"/>
                </a:solidFill>
              </a:rPr>
              <a:t>对象</a:t>
            </a:r>
            <a:r>
              <a:rPr lang="zh-CN" altLang="en-US" sz="2800" b="1">
                <a:solidFill>
                  <a:srgbClr val="7030A0"/>
                </a:solidFill>
                <a:latin typeface="Arial" panose="020B0604020202020204" pitchFamily="34" charset="0"/>
                <a:cs typeface="Arial" panose="020B0604020202020204" pitchFamily="34" charset="0"/>
              </a:rPr>
              <a:t>→细节理解、推理判断</a:t>
            </a:r>
            <a:endParaRPr lang="zh-CN" altLang="en-US" sz="2800" b="1">
              <a:solidFill>
                <a:srgbClr val="7030A0"/>
              </a:solidFill>
              <a:latin typeface="Arial" panose="020B0604020202020204" pitchFamily="34" charset="0"/>
              <a:cs typeface="Arial" panose="020B0604020202020204" pitchFamily="34" charset="0"/>
            </a:endParaRPr>
          </a:p>
          <a:p>
            <a:pPr algn="ctr"/>
            <a:r>
              <a:rPr lang="zh-CN" altLang="en-US" sz="2800" b="1">
                <a:solidFill>
                  <a:srgbClr val="7030A0"/>
                </a:solidFill>
                <a:latin typeface="Arial" panose="020B0604020202020204" pitchFamily="34" charset="0"/>
                <a:cs typeface="Arial" panose="020B0604020202020204" pitchFamily="34" charset="0"/>
              </a:rPr>
              <a:t>研究结果→细节理解、主旨大意</a:t>
            </a:r>
            <a:r>
              <a:rPr lang="en-US" altLang="zh-CN" sz="2800" b="1">
                <a:solidFill>
                  <a:srgbClr val="7030A0"/>
                </a:solidFill>
                <a:latin typeface="Arial" panose="020B0604020202020204" pitchFamily="34" charset="0"/>
                <a:cs typeface="Arial" panose="020B0604020202020204" pitchFamily="34" charset="0"/>
              </a:rPr>
              <a:t>/</a:t>
            </a:r>
            <a:r>
              <a:rPr lang="zh-CN" altLang="en-US" sz="2800" b="1">
                <a:solidFill>
                  <a:srgbClr val="7030A0"/>
                </a:solidFill>
                <a:latin typeface="Arial" panose="020B0604020202020204" pitchFamily="34" charset="0"/>
                <a:cs typeface="Arial" panose="020B0604020202020204" pitchFamily="34" charset="0"/>
              </a:rPr>
              <a:t>最佳标题</a:t>
            </a:r>
            <a:endParaRPr lang="zh-CN" altLang="en-US" sz="2800" b="1">
              <a:solidFill>
                <a:srgbClr val="7030A0"/>
              </a:solidFill>
              <a:latin typeface="Arial" panose="020B0604020202020204" pitchFamily="34" charset="0"/>
              <a:cs typeface="Arial" panose="020B0604020202020204" pitchFamily="34" charset="0"/>
            </a:endParaRPr>
          </a:p>
          <a:p>
            <a:pPr algn="ctr"/>
            <a:r>
              <a:rPr lang="zh-CN" altLang="en-US" sz="2800" b="1">
                <a:solidFill>
                  <a:srgbClr val="7030A0"/>
                </a:solidFill>
                <a:latin typeface="Arial" panose="020B0604020202020204" pitchFamily="34" charset="0"/>
                <a:cs typeface="Arial" panose="020B0604020202020204" pitchFamily="34" charset="0"/>
              </a:rPr>
              <a:t>结论阐释→细节理解、推理判断</a:t>
            </a:r>
            <a:endParaRPr lang="zh-CN" altLang="en-US" sz="2800" b="1">
              <a:solidFill>
                <a:srgbClr val="7030A0"/>
              </a:solidFill>
              <a:latin typeface="Arial" panose="020B0604020202020204" pitchFamily="34" charset="0"/>
              <a:cs typeface="Arial" panose="020B0604020202020204" pitchFamily="34" charset="0"/>
            </a:endParaRPr>
          </a:p>
          <a:p>
            <a:pPr algn="ctr"/>
            <a:r>
              <a:rPr lang="zh-CN" altLang="en-US" sz="2800" b="1">
                <a:solidFill>
                  <a:srgbClr val="7030A0"/>
                </a:solidFill>
                <a:latin typeface="Arial" panose="020B0604020202020204" pitchFamily="34" charset="0"/>
                <a:cs typeface="Arial" panose="020B0604020202020204" pitchFamily="34" charset="0"/>
              </a:rPr>
              <a:t>专家评议→推理判断、情感态度</a:t>
            </a:r>
            <a:endParaRPr lang="zh-CN" altLang="en-US" sz="2800" b="1">
              <a:solidFill>
                <a:srgbClr val="7030A0"/>
              </a:solidFill>
              <a:latin typeface="Arial" panose="020B0604020202020204" pitchFamily="34" charset="0"/>
              <a:cs typeface="Arial" panose="020B0604020202020204" pitchFamily="34" charset="0"/>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linds(horizont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linds(horizontal)">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 grpId="0" animBg="1"/>
      <p:bldP spid="3" grpId="0" animBg="1"/>
      <p:bldP spid="4" grpId="0" animBg="1"/>
      <p:bldP spid="5"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117475"/>
            <a:ext cx="12371705" cy="7093585"/>
          </a:xfrm>
          <a:prstGeom prst="rect">
            <a:avLst/>
          </a:prstGeom>
          <a:noFill/>
          <a:ln w="9525">
            <a:noFill/>
          </a:ln>
        </p:spPr>
        <p:txBody>
          <a:bodyPr wrap="square">
            <a:spAutoFit/>
          </a:bodyPr>
          <a:p>
            <a:pPr marL="0" indent="0" algn="l" fontAlgn="auto">
              <a:lnSpc>
                <a:spcPts val="2100"/>
              </a:lnSpc>
            </a:pPr>
            <a:r>
              <a:rPr lang="zh-CN" altLang="en-US" b="1">
                <a:latin typeface="Times New Roman Regular" panose="02020603050405020304" charset="0"/>
                <a:cs typeface="宋体" panose="02010600030101010101" pitchFamily="2" charset="-122"/>
              </a:rPr>
              <a:t>（</a:t>
            </a:r>
            <a:r>
              <a:rPr lang="en-US" b="1">
                <a:latin typeface="Times New Roman Regular" panose="02020603050405020304" charset="0"/>
                <a:cs typeface="宋体" panose="02010600030101010101" pitchFamily="2" charset="-122"/>
              </a:rPr>
              <a:t>2021</a:t>
            </a:r>
            <a:r>
              <a:rPr lang="zh-CN" b="1">
                <a:cs typeface="宋体" panose="02010600030101010101" pitchFamily="2" charset="-122"/>
              </a:rPr>
              <a:t>年浙江卷  阅读理解</a:t>
            </a:r>
            <a:r>
              <a:rPr lang="en-US" b="1">
                <a:latin typeface="Times New Roman Regular" panose="02020603050405020304" charset="0"/>
                <a:cs typeface="宋体" panose="02010600030101010101" pitchFamily="2" charset="-122"/>
              </a:rPr>
              <a:t>C</a:t>
            </a:r>
            <a:r>
              <a:rPr lang="zh-CN" b="1">
                <a:latin typeface="Times New Roman Regular" panose="02020603050405020304" charset="0"/>
                <a:cs typeface="宋体" panose="02010600030101010101" pitchFamily="2" charset="-122"/>
              </a:rPr>
              <a:t>篇</a:t>
            </a:r>
            <a:r>
              <a:rPr lang="zh-CN" b="1">
                <a:cs typeface="宋体" panose="02010600030101010101" pitchFamily="2" charset="-122"/>
              </a:rPr>
              <a:t>）</a:t>
            </a:r>
            <a:r>
              <a:rPr lang="en-US" b="0">
                <a:latin typeface="Times New Roman Regular" panose="02020603050405020304" charset="0"/>
                <a:cs typeface="宋体" panose="02010600030101010101" pitchFamily="2" charset="-122"/>
              </a:rPr>
              <a:t>        </a:t>
            </a:r>
            <a:r>
              <a:rPr lang="en-US" b="0">
                <a:latin typeface="Calibri" panose="020F0502020204030204" charset="0"/>
                <a:ea typeface="Calibri" panose="020F0502020204030204" charset="0"/>
                <a:cs typeface="宋体" panose="02010600030101010101" pitchFamily="2" charset="-122"/>
              </a:rPr>
              <a:t>①</a:t>
            </a:r>
            <a:r>
              <a:rPr lang="en-US" b="0">
                <a:latin typeface="Times New Roman Regular" panose="02020603050405020304" charset="0"/>
                <a:cs typeface="宋体" panose="02010600030101010101" pitchFamily="2" charset="-122"/>
              </a:rPr>
              <a:t>If you ever get the impression that your dog can "tell" whether you look content or annoyed, you may be onto something. Dogs may indeed be able to distinguish between happy and angry human faces, according to a new study.        </a:t>
            </a:r>
            <a:r>
              <a:rPr lang="en-US" b="0">
                <a:latin typeface="Calibri" panose="020F0502020204030204" charset="0"/>
                <a:ea typeface="Calibri" panose="020F0502020204030204" charset="0"/>
                <a:cs typeface="宋体" panose="02010600030101010101" pitchFamily="2" charset="-122"/>
              </a:rPr>
              <a:t>②</a:t>
            </a:r>
            <a:r>
              <a:rPr lang="en-US" b="0">
                <a:latin typeface="Times New Roman Regular" panose="02020603050405020304" charset="0"/>
                <a:cs typeface="宋体" panose="02010600030101010101" pitchFamily="2" charset="-122"/>
              </a:rPr>
              <a:t>Researchers trained a group of 11 dogs to distinguish between images(</a:t>
            </a:r>
            <a:r>
              <a:rPr lang="zh-CN" b="0">
                <a:cs typeface="宋体" panose="02010600030101010101" pitchFamily="2" charset="-122"/>
              </a:rPr>
              <a:t>图像</a:t>
            </a:r>
            <a:r>
              <a:rPr lang="en-US" b="0">
                <a:latin typeface="Times New Roman Regular" panose="02020603050405020304" charset="0"/>
                <a:cs typeface="宋体" panose="02010600030101010101" pitchFamily="2" charset="-122"/>
              </a:rPr>
              <a:t>) of the same person making either a happy or an angry face. During the training stage, each dog was shown only the upper half or the lower half of the person's face. The researchers then tested the dogs' ability to distinguish between human facial expressions by showing them the other half of the person's face on images totally different from the ones used in training. The researchers found that the dogs were able to pick the angry or happy face by touching a picture of it with their noses more often than one would expect by random chance.        </a:t>
            </a:r>
            <a:r>
              <a:rPr lang="en-US" b="0">
                <a:latin typeface="Calibri" panose="020F0502020204030204" charset="0"/>
                <a:ea typeface="Calibri" panose="020F0502020204030204" charset="0"/>
                <a:cs typeface="宋体" panose="02010600030101010101" pitchFamily="2" charset="-122"/>
              </a:rPr>
              <a:t>③</a:t>
            </a:r>
            <a:r>
              <a:rPr lang="en-US" b="0">
                <a:latin typeface="Times New Roman Regular" panose="02020603050405020304" charset="0"/>
                <a:cs typeface="宋体" panose="02010600030101010101" pitchFamily="2" charset="-122"/>
              </a:rPr>
              <a:t>The study showed the animals had figured out how to apply what they learned about human faces during training to new faces in the testing stage. "We can rule out that the dogs simply distinguish between the pictures based on a simple cue, such as the sight of teeth," said study author Corsin Muller.” "Instead, our results suggest that the successful dogs realized that a smiling mouth means the same thing as smiling eyes, and the same rule applies to an angry mouth having the same meaning as angry eyes."        </a:t>
            </a:r>
            <a:r>
              <a:rPr lang="en-US" b="0">
                <a:latin typeface="PingFang SC" panose="020B0400000000000000" charset="-122"/>
                <a:ea typeface="PingFang SC" panose="020B0400000000000000" charset="-122"/>
                <a:cs typeface="宋体" panose="02010600030101010101" pitchFamily="2" charset="-122"/>
              </a:rPr>
              <a:t>④</a:t>
            </a:r>
            <a:r>
              <a:rPr lang="en-US" b="0">
                <a:latin typeface="Times New Roman Regular" panose="02020603050405020304" charset="0"/>
                <a:cs typeface="宋体" panose="02010600030101010101" pitchFamily="2" charset="-122"/>
              </a:rPr>
              <a:t>"With our study, we think we can now confidently conclude that at least some dogs can distinguish human facial expressions," Muller told Live Science.        </a:t>
            </a:r>
            <a:r>
              <a:rPr lang="en-US" b="0">
                <a:latin typeface="PingFang SC" panose="020B0400000000000000" charset="-122"/>
                <a:ea typeface="PingFang SC" panose="020B0400000000000000" charset="-122"/>
                <a:cs typeface="宋体" panose="02010600030101010101" pitchFamily="2" charset="-122"/>
              </a:rPr>
              <a:t>⑤</a:t>
            </a:r>
            <a:r>
              <a:rPr lang="en-US" b="0">
                <a:latin typeface="Times New Roman Regular" panose="02020603050405020304" charset="0"/>
                <a:cs typeface="宋体" panose="02010600030101010101" pitchFamily="2" charset="-122"/>
              </a:rPr>
              <a:t>At this point, it is not clear why dogs seem to be equipped with the ability to recognize different facial expressions in humans. "To us, the most likely explanation appears to be that the basis lies in their living with humans, which gives them a lot of exposure to human facial expressions," and this exposure has provided them with many chances to learn to distinguish between them, Muller said.8. The new study focused on whether dogs can_________.A. distinguish shapes                  B. make sense of human faces    C. feel happy or angry                 D. communicate with each other</a:t>
            </a:r>
            <a:r>
              <a:rPr lang="en-US" b="0">
                <a:highlight>
                  <a:srgbClr val="FFFF00"/>
                </a:highlight>
                <a:latin typeface="Times New Roman Regular" panose="02020603050405020304" charset="0"/>
                <a:cs typeface="宋体" panose="02010600030101010101" pitchFamily="2" charset="-122"/>
              </a:rPr>
              <a:t>9. What can we learn about the study from paragraph 2?A. Researchers tested the dogs in random order.    B. Diverse methods were adopted during training.C. Pictures used in the two stages were different    D. The dogs were photographed before the lest.</a:t>
            </a:r>
            <a:r>
              <a:rPr lang="en-US" b="0">
                <a:latin typeface="Times New Roman Regular" panose="02020603050405020304" charset="0"/>
                <a:cs typeface="宋体" panose="02010600030101010101" pitchFamily="2" charset="-122"/>
              </a:rPr>
              <a:t>10. What is the last paragraph mainly about?A. A suggestion for future studies.                   B. A possible reason for the study findings.C. A major limitation of the study                   D. An explanation of the research method.</a:t>
            </a:r>
            <a:endParaRPr lang="zh-CN" altLang="en-US"/>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77470"/>
            <a:ext cx="12192000" cy="7539355"/>
          </a:xfrm>
          <a:prstGeom prst="rect">
            <a:avLst/>
          </a:prstGeom>
          <a:noFill/>
          <a:ln w="9525">
            <a:noFill/>
          </a:ln>
        </p:spPr>
        <p:txBody>
          <a:bodyPr wrap="square">
            <a:spAutoFit/>
          </a:bodyPr>
          <a:p>
            <a:pPr marL="0" indent="0" algn="l" fontAlgn="auto">
              <a:lnSpc>
                <a:spcPts val="1760"/>
              </a:lnSpc>
            </a:pPr>
            <a:r>
              <a:rPr lang="en-US" b="1">
                <a:solidFill>
                  <a:schemeClr val="tx1"/>
                </a:solidFill>
                <a:uFillTx/>
                <a:latin typeface="Times New Roman Regular" panose="02020603050405020304" charset="0"/>
                <a:cs typeface="宋体" panose="02010600030101010101" pitchFamily="2" charset="-122"/>
              </a:rPr>
              <a:t>2022</a:t>
            </a:r>
            <a:r>
              <a:rPr lang="zh-CN" b="1">
                <a:solidFill>
                  <a:schemeClr val="tx1"/>
                </a:solidFill>
                <a:uFillTx/>
                <a:cs typeface="宋体" panose="02010600030101010101" pitchFamily="2" charset="-122"/>
              </a:rPr>
              <a:t>年浙江卷</a:t>
            </a:r>
            <a:r>
              <a:rPr lang="en-US" altLang="zh-CN" b="1">
                <a:solidFill>
                  <a:schemeClr val="tx1"/>
                </a:solidFill>
                <a:uFillTx/>
                <a:cs typeface="宋体" panose="02010600030101010101" pitchFamily="2" charset="-122"/>
              </a:rPr>
              <a:t>(</a:t>
            </a:r>
            <a:r>
              <a:rPr lang="en-US" b="1">
                <a:solidFill>
                  <a:schemeClr val="tx1"/>
                </a:solidFill>
                <a:uFillTx/>
                <a:latin typeface="Times New Roman Regular" panose="02020603050405020304" charset="0"/>
                <a:cs typeface="宋体" panose="02010600030101010101" pitchFamily="2" charset="-122"/>
              </a:rPr>
              <a:t>1</a:t>
            </a:r>
            <a:r>
              <a:rPr lang="zh-CN" b="1">
                <a:solidFill>
                  <a:schemeClr val="tx1"/>
                </a:solidFill>
                <a:uFillTx/>
                <a:cs typeface="宋体" panose="02010600030101010101" pitchFamily="2" charset="-122"/>
              </a:rPr>
              <a:t>月</a:t>
            </a:r>
            <a:r>
              <a:rPr lang="en-US" altLang="zh-CN" b="1">
                <a:solidFill>
                  <a:schemeClr val="tx1"/>
                </a:solidFill>
                <a:uFillTx/>
                <a:cs typeface="宋体" panose="02010600030101010101" pitchFamily="2" charset="-122"/>
              </a:rPr>
              <a:t>)</a:t>
            </a:r>
            <a:r>
              <a:rPr lang="zh-CN" altLang="en-US" b="1">
                <a:solidFill>
                  <a:schemeClr val="tx1"/>
                </a:solidFill>
                <a:uFillTx/>
                <a:cs typeface="宋体" panose="02010600030101010101" pitchFamily="2" charset="-122"/>
              </a:rPr>
              <a:t>首考</a:t>
            </a:r>
            <a:r>
              <a:rPr lang="en-US" altLang="zh-CN" b="1">
                <a:solidFill>
                  <a:schemeClr val="tx1"/>
                </a:solidFill>
                <a:uFillTx/>
                <a:cs typeface="宋体" panose="02010600030101010101" pitchFamily="2" charset="-122"/>
              </a:rPr>
              <a:t> </a:t>
            </a:r>
            <a:r>
              <a:rPr lang="zh-CN" b="1">
                <a:solidFill>
                  <a:schemeClr val="tx1"/>
                </a:solidFill>
                <a:uFillTx/>
                <a:cs typeface="宋体" panose="02010600030101010101" pitchFamily="2" charset="-122"/>
              </a:rPr>
              <a:t>阅读理解</a:t>
            </a:r>
            <a:r>
              <a:rPr lang="en-US" b="1">
                <a:solidFill>
                  <a:schemeClr val="tx1"/>
                </a:solidFill>
                <a:uFillTx/>
                <a:latin typeface="Times New Roman Regular" panose="02020603050405020304" charset="0"/>
                <a:cs typeface="宋体" panose="02010600030101010101" pitchFamily="2" charset="-122"/>
              </a:rPr>
              <a:t>C</a:t>
            </a:r>
            <a:r>
              <a:rPr lang="en-US" b="0">
                <a:solidFill>
                  <a:schemeClr val="tx1"/>
                </a:solidFill>
                <a:uFillTx/>
                <a:latin typeface="Times New Roman Regular" panose="02020603050405020304" charset="0"/>
                <a:cs typeface="宋体" panose="02010600030101010101" pitchFamily="2" charset="-122"/>
              </a:rPr>
              <a:t>        </a:t>
            </a:r>
            <a:r>
              <a:rPr lang="en-US" b="0">
                <a:solidFill>
                  <a:schemeClr val="tx1"/>
                </a:solidFill>
                <a:uFillTx/>
                <a:latin typeface="Calibri" panose="020F0502020204030204" charset="0"/>
                <a:ea typeface="Calibri" panose="020F0502020204030204" charset="0"/>
                <a:cs typeface="宋体" panose="02010600030101010101" pitchFamily="2" charset="-122"/>
              </a:rPr>
              <a:t>①</a:t>
            </a:r>
            <a:r>
              <a:rPr lang="en-US" b="0">
                <a:solidFill>
                  <a:schemeClr val="tx1"/>
                </a:solidFill>
                <a:uFillTx/>
                <a:latin typeface="Times New Roman Regular" panose="02020603050405020304" charset="0"/>
                <a:cs typeface="宋体" panose="02010600030101010101" pitchFamily="2" charset="-122"/>
              </a:rPr>
              <a:t>The benefits of regular exercise are well documented but there’s a new bonus to add to the ever-growing list. New researchers found that middle-aged women who were physically fit could be nearly 90 percent less likely to develop dementia in later life, and as they did, it came on a decade later than less sporty women.         </a:t>
            </a:r>
            <a:r>
              <a:rPr lang="en-US" b="0">
                <a:solidFill>
                  <a:schemeClr val="tx1"/>
                </a:solidFill>
                <a:uFillTx/>
                <a:latin typeface="Calibri" panose="020F0502020204030204" charset="0"/>
                <a:ea typeface="Calibri" panose="020F0502020204030204" charset="0"/>
                <a:cs typeface="宋体" panose="02010600030101010101" pitchFamily="2" charset="-122"/>
              </a:rPr>
              <a:t>②</a:t>
            </a:r>
            <a:r>
              <a:rPr lang="en-US" b="0">
                <a:solidFill>
                  <a:schemeClr val="tx1"/>
                </a:solidFill>
                <a:uFillTx/>
                <a:latin typeface="Times New Roman Regular" panose="02020603050405020304" charset="0"/>
                <a:cs typeface="宋体" panose="02010600030101010101" pitchFamily="2" charset="-122"/>
              </a:rPr>
              <a:t>Lead researcher Dr. Helena Horder, of the University of Gothenburg in Sweden, said, "These findings are exciting because it’s possible that improving people's cardiovascular</a:t>
            </a:r>
            <a:r>
              <a:rPr lang="zh-CN" b="0">
                <a:solidFill>
                  <a:schemeClr val="tx1"/>
                </a:solidFill>
                <a:uFillTx/>
                <a:cs typeface="宋体" panose="02010600030101010101" pitchFamily="2" charset="-122"/>
              </a:rPr>
              <a:t>（心血管的）</a:t>
            </a:r>
            <a:r>
              <a:rPr lang="en-US" b="0">
                <a:solidFill>
                  <a:schemeClr val="tx1"/>
                </a:solidFill>
                <a:uFillTx/>
                <a:latin typeface="Times New Roman Regular" panose="02020603050405020304" charset="0"/>
                <a:cs typeface="宋体" panose="02010600030101010101" pitchFamily="2" charset="-122"/>
              </a:rPr>
              <a:t>fitness in middle age could delay or even prevent them from developing dementia. "        </a:t>
            </a:r>
            <a:r>
              <a:rPr lang="en-US" b="0">
                <a:solidFill>
                  <a:schemeClr val="tx1"/>
                </a:solidFill>
                <a:uFillTx/>
                <a:latin typeface="Calibri" panose="020F0502020204030204" charset="0"/>
                <a:ea typeface="Calibri" panose="020F0502020204030204" charset="0"/>
                <a:cs typeface="宋体" panose="02010600030101010101" pitchFamily="2" charset="-122"/>
              </a:rPr>
              <a:t>③</a:t>
            </a:r>
            <a:r>
              <a:rPr lang="en-US" b="0">
                <a:solidFill>
                  <a:schemeClr val="tx1"/>
                </a:solidFill>
                <a:uFillTx/>
                <a:latin typeface="Times New Roman Regular" panose="02020603050405020304" charset="0"/>
                <a:cs typeface="宋体" panose="02010600030101010101" pitchFamily="2" charset="-122"/>
              </a:rPr>
              <a:t>For the study, 191 women with an average age of 50 took a bicycle exercise test until they were exhausted to measure their peak</a:t>
            </a:r>
            <a:r>
              <a:rPr lang="zh-CN" b="0">
                <a:solidFill>
                  <a:schemeClr val="tx1"/>
                </a:solidFill>
                <a:uFillTx/>
                <a:cs typeface="宋体" panose="02010600030101010101" pitchFamily="2" charset="-122"/>
              </a:rPr>
              <a:t>（最大值的）</a:t>
            </a:r>
            <a:r>
              <a:rPr lang="en-US" b="0">
                <a:solidFill>
                  <a:schemeClr val="tx1"/>
                </a:solidFill>
                <a:uFillTx/>
                <a:latin typeface="Times New Roman Regular" panose="02020603050405020304" charset="0"/>
                <a:cs typeface="宋体" panose="02010600030101010101" pitchFamily="2" charset="-122"/>
              </a:rPr>
              <a:t>cardiovascular capacity. The average peak workload was measured at 103 watts. A total of 40 women met the criteria for a high fitness level, or 120 watts or higher. A total of 92 women were in the medium fitness category; and 59 women were in the low fitness category, defined as a peak workload of 80 watts or less, or having their exercise tests stopped because of high blood pressure, chest pain or other cardiovascular problems.         </a:t>
            </a:r>
            <a:r>
              <a:rPr lang="en-US" b="0">
                <a:solidFill>
                  <a:schemeClr val="tx1"/>
                </a:solidFill>
                <a:uFillTx/>
                <a:latin typeface="PingFang SC" panose="020B0400000000000000" charset="-122"/>
                <a:ea typeface="PingFang SC" panose="020B0400000000000000" charset="-122"/>
                <a:cs typeface="宋体" panose="02010600030101010101" pitchFamily="2" charset="-122"/>
              </a:rPr>
              <a:t>④</a:t>
            </a:r>
            <a:r>
              <a:rPr lang="en-US" b="0">
                <a:solidFill>
                  <a:schemeClr val="tx1"/>
                </a:solidFill>
                <a:uFillTx/>
                <a:latin typeface="Times New Roman Regular" panose="02020603050405020304" charset="0"/>
                <a:cs typeface="宋体" panose="02010600030101010101" pitchFamily="2" charset="-122"/>
              </a:rPr>
              <a:t>These women were then tested for dementia six times over the following four decades. During that time, 44 of the women developed dementia. Five percent of the highly fit women developed dementia, compared to 25 percent of the women with medium fitness and 32 percent of the women with low fitness.         </a:t>
            </a:r>
            <a:r>
              <a:rPr lang="en-US" b="0">
                <a:solidFill>
                  <a:schemeClr val="tx1"/>
                </a:solidFill>
                <a:uFillTx/>
                <a:latin typeface="PingFang SC" panose="020B0400000000000000" charset="-122"/>
                <a:ea typeface="PingFang SC" panose="020B0400000000000000" charset="-122"/>
                <a:cs typeface="宋体" panose="02010600030101010101" pitchFamily="2" charset="-122"/>
              </a:rPr>
              <a:t>⑤</a:t>
            </a:r>
            <a:r>
              <a:rPr lang="en-US" b="0">
                <a:solidFill>
                  <a:schemeClr val="tx1"/>
                </a:solidFill>
                <a:uFillTx/>
                <a:latin typeface="Times New Roman Regular" panose="02020603050405020304" charset="0"/>
                <a:cs typeface="宋体" panose="02010600030101010101" pitchFamily="2" charset="-122"/>
              </a:rPr>
              <a:t>"However, this study does not show cause and effect between cardiovascular fitness and dementia, it only shows an association. More research is needed to see if improved fitness could have a positive effect on the risk of dementia and also to look at when during a lifetime a high fitness level is most important. " She also admitted that a relatively small number of women were studied, all of whom were from Sweden, so the results might not be applicable to other groups.</a:t>
            </a:r>
            <a:endParaRPr lang="en-US" b="0">
              <a:solidFill>
                <a:schemeClr val="tx1"/>
              </a:solidFill>
              <a:uFillTx/>
              <a:latin typeface="Times New Roman Regular" panose="02020603050405020304" charset="0"/>
              <a:cs typeface="宋体" panose="02010600030101010101" pitchFamily="2" charset="-122"/>
            </a:endParaRPr>
          </a:p>
          <a:p>
            <a:pPr marL="0" indent="0" algn="l" fontAlgn="auto">
              <a:lnSpc>
                <a:spcPts val="1760"/>
              </a:lnSpc>
            </a:pPr>
            <a:r>
              <a:rPr lang="en-US">
                <a:latin typeface="Times New Roman Regular" panose="02020603050405020304" charset="0"/>
                <a:cs typeface="宋体" panose="02010600030101010101" pitchFamily="2" charset="-122"/>
                <a:sym typeface="+mn-ea"/>
              </a:rPr>
              <a:t>7. What is on the ever-growing list mentioned in the first paragraph?A. Positive effects of doing exercises.                   B. Exercises suitable for the middle-aged.C. Experimental studies on diseases.                    D. Advantages of sporty woman over man8. Why did the researchers ask the woman to do bicycle exercise?A. To predict their maximum heart rate.                 B. To assess their cardiovascular capacityC. To change their habits of working out                 D. To detect their potential health problems9. What do we know about Dr Horder's study?A. It aimed to find a cure for dementia.                  B. Data collection was a lengthy process.C. Some participants withdrew from it.                  D. The results were far from satisfactory.</a:t>
            </a:r>
            <a:endParaRPr lang="en-US">
              <a:latin typeface="Times New Roman Regular" panose="02020603050405020304" charset="0"/>
              <a:cs typeface="宋体" panose="02010600030101010101" pitchFamily="2" charset="-122"/>
              <a:sym typeface="+mn-ea"/>
            </a:endParaRPr>
          </a:p>
          <a:p>
            <a:pPr marL="0" indent="0" algn="l" fontAlgn="auto">
              <a:lnSpc>
                <a:spcPts val="1760"/>
              </a:lnSpc>
            </a:pPr>
            <a:r>
              <a:rPr lang="en-US">
                <a:highlight>
                  <a:srgbClr val="FFFF00"/>
                </a:highlight>
                <a:latin typeface="Times New Roman Regular" panose="02020603050405020304" charset="0"/>
                <a:cs typeface="宋体" panose="02010600030101010101" pitchFamily="2" charset="-122"/>
                <a:sym typeface="+mn-ea"/>
              </a:rPr>
              <a:t>10. Which of the following is the best title for the text?A. More Women Are Exercising to Prevent Dementia   B. Middle-Aged Women Need to Do More ExerciseC. Fit Women Are Less Likely to Develop Dementia   D. Biking Improves Women's Cardiovascular Fitness</a:t>
            </a:r>
            <a:endParaRPr lang="zh-CN" altLang="en-US"/>
          </a:p>
          <a:p>
            <a:pPr marL="0" indent="0" algn="l" fontAlgn="auto">
              <a:lnSpc>
                <a:spcPts val="1760"/>
              </a:lnSpc>
            </a:pPr>
            <a:endParaRPr lang="en-US">
              <a:solidFill>
                <a:schemeClr val="tx1"/>
              </a:solidFill>
              <a:uFillTx/>
              <a:latin typeface="Times New Roman Regular" panose="02020603050405020304" charset="0"/>
              <a:cs typeface="宋体" panose="02010600030101010101" pitchFamily="2" charset="-122"/>
              <a:sym typeface="+mn-ea"/>
            </a:endParaRPr>
          </a:p>
          <a:p>
            <a:endParaRPr lang="en-US" altLang="en-US">
              <a:solidFill>
                <a:schemeClr val="tx1"/>
              </a:solidFill>
              <a:highlight>
                <a:srgbClr val="FFFF00"/>
              </a:highlight>
              <a:uFillTx/>
              <a:latin typeface="Times New Roman Regular" panose="02020603050405020304" charset="0"/>
              <a:cs typeface="宋体" panose="02010600030101010101" pitchFamily="2" charset="-122"/>
              <a:sym typeface="+mn-ea"/>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0"/>
            <a:ext cx="12371705" cy="7285355"/>
          </a:xfrm>
          <a:prstGeom prst="rect">
            <a:avLst/>
          </a:prstGeom>
          <a:noFill/>
          <a:ln w="9525">
            <a:noFill/>
          </a:ln>
        </p:spPr>
        <p:txBody>
          <a:bodyPr wrap="square">
            <a:spAutoFit/>
          </a:bodyPr>
          <a:p>
            <a:pPr marL="0" indent="0" algn="l" fontAlgn="auto">
              <a:lnSpc>
                <a:spcPts val="1700"/>
              </a:lnSpc>
            </a:pPr>
            <a:r>
              <a:rPr sz="2000">
                <a:latin typeface="Times New Roman Regular" panose="02020603050405020304" charset="0"/>
                <a:cs typeface="Times New Roman Regular" panose="02020603050405020304" charset="0"/>
                <a:sym typeface="+mn-ea"/>
              </a:rPr>
              <a:t>2023</a:t>
            </a:r>
            <a:r>
              <a:rPr lang="zh-CN" sz="2000">
                <a:latin typeface="Times New Roman Regular" panose="02020603050405020304" charset="0"/>
                <a:cs typeface="Times New Roman Regular" panose="02020603050405020304" charset="0"/>
                <a:sym typeface="+mn-ea"/>
              </a:rPr>
              <a:t>年</a:t>
            </a:r>
            <a:r>
              <a:rPr sz="2000">
                <a:latin typeface="Times New Roman Regular" panose="02020603050405020304" charset="0"/>
                <a:cs typeface="Times New Roman Regular" panose="02020603050405020304" charset="0"/>
                <a:sym typeface="+mn-ea"/>
              </a:rPr>
              <a:t>新高考</a:t>
            </a:r>
            <a:r>
              <a:rPr lang="en-US" sz="2000">
                <a:latin typeface="Times New Roman Regular" panose="02020603050405020304" charset="0"/>
                <a:cs typeface="Times New Roman Regular" panose="02020603050405020304" charset="0"/>
                <a:sym typeface="+mn-ea"/>
              </a:rPr>
              <a:t>I</a:t>
            </a:r>
            <a:r>
              <a:rPr sz="2000">
                <a:latin typeface="Times New Roman Regular" panose="02020603050405020304" charset="0"/>
                <a:cs typeface="Times New Roman Regular" panose="02020603050405020304" charset="0"/>
                <a:sym typeface="+mn-ea"/>
              </a:rPr>
              <a:t>卷 </a:t>
            </a:r>
            <a:r>
              <a:rPr lang="en-US" sz="2000">
                <a:latin typeface="Times New Roman Regular" panose="02020603050405020304" charset="0"/>
                <a:cs typeface="Times New Roman Regular" panose="02020603050405020304" charset="0"/>
                <a:sym typeface="+mn-ea"/>
              </a:rPr>
              <a:t> </a:t>
            </a:r>
            <a:r>
              <a:rPr lang="zh-CN" sz="2000">
                <a:latin typeface="Times New Roman Regular" panose="02020603050405020304" charset="0"/>
                <a:cs typeface="Times New Roman Regular" panose="02020603050405020304" charset="0"/>
                <a:sym typeface="+mn-ea"/>
              </a:rPr>
              <a:t>阅读理解</a:t>
            </a:r>
            <a:r>
              <a:rPr sz="2000">
                <a:latin typeface="Times New Roman Regular" panose="02020603050405020304" charset="0"/>
                <a:cs typeface="Times New Roman Regular" panose="02020603050405020304" charset="0"/>
                <a:sym typeface="+mn-ea"/>
              </a:rPr>
              <a:t>D篇</a:t>
            </a:r>
            <a:endParaRPr sz="2000">
              <a:latin typeface="Times New Roman Regular" panose="02020603050405020304" charset="0"/>
              <a:cs typeface="Times New Roman Regular" panose="02020603050405020304" charset="0"/>
            </a:endParaRPr>
          </a:p>
          <a:p>
            <a:pPr marL="0" indent="0" algn="l" fontAlgn="auto">
              <a:lnSpc>
                <a:spcPts val="1700"/>
              </a:lnSpc>
            </a:pPr>
            <a:r>
              <a:rPr lang="en-US" sz="2000">
                <a:latin typeface="Times New Roman Regular" panose="02020603050405020304" charset="0"/>
                <a:cs typeface="Times New Roman Regular" panose="02020603050405020304" charset="0"/>
                <a:sym typeface="+mn-ea"/>
              </a:rPr>
              <a:t>        </a:t>
            </a:r>
            <a:r>
              <a:rPr lang="en-US" sz="2000">
                <a:latin typeface="Calibri" panose="020F0502020204030204" charset="0"/>
                <a:ea typeface="Calibri" panose="020F0502020204030204" charset="0"/>
                <a:cs typeface="Times New Roman Regular" panose="02020603050405020304" charset="0"/>
                <a:sym typeface="+mn-ea"/>
              </a:rPr>
              <a:t>①</a:t>
            </a:r>
            <a:r>
              <a:rPr sz="2000">
                <a:latin typeface="Times New Roman Regular" panose="02020603050405020304" charset="0"/>
                <a:cs typeface="Times New Roman Regular" panose="02020603050405020304" charset="0"/>
                <a:sym typeface="+mn-ea"/>
              </a:rPr>
              <a:t>On March 7, 1907, the English statistician Francis Galton published a paper which illustrated what has come to be known as the “wisdom of crowds” effect. The experiment of estimation he conducted showed that in some cases, the average of a large number of independent estimates could be quite accurate.</a:t>
            </a:r>
            <a:endParaRPr sz="2000">
              <a:latin typeface="Times New Roman Regular" panose="02020603050405020304" charset="0"/>
              <a:cs typeface="Times New Roman Regular" panose="02020603050405020304" charset="0"/>
            </a:endParaRPr>
          </a:p>
          <a:p>
            <a:pPr marL="0" indent="0" algn="l" fontAlgn="auto">
              <a:lnSpc>
                <a:spcPts val="1700"/>
              </a:lnSpc>
            </a:pPr>
            <a:r>
              <a:rPr lang="en-US" sz="2000">
                <a:latin typeface="Times New Roman Regular" panose="02020603050405020304" charset="0"/>
                <a:cs typeface="Times New Roman Regular" panose="02020603050405020304" charset="0"/>
                <a:sym typeface="+mn-ea"/>
              </a:rPr>
              <a:t>        </a:t>
            </a:r>
            <a:r>
              <a:rPr lang="en-US" sz="2000">
                <a:latin typeface="Calibri" panose="020F0502020204030204" charset="0"/>
                <a:ea typeface="Calibri" panose="020F0502020204030204" charset="0"/>
                <a:cs typeface="Times New Roman Regular" panose="02020603050405020304" charset="0"/>
                <a:sym typeface="+mn-ea"/>
              </a:rPr>
              <a:t>②</a:t>
            </a:r>
            <a:r>
              <a:rPr sz="2000">
                <a:latin typeface="Times New Roman Regular" panose="02020603050405020304" charset="0"/>
                <a:cs typeface="Times New Roman Regular" panose="02020603050405020304" charset="0"/>
                <a:sym typeface="+mn-ea"/>
              </a:rPr>
              <a:t>This effect capitalizes on the fact that when people make errors, those errors aren't always the same. Some people will tend to overestimate, and some to underestimate. When enough of these errors are averaged together, they cancel each other out, resulting in a more accurate estimate. If people are similar and tend to make the same errors, then their errors won't cancel each other out. In more technical terms, the wisdom of crowds requires that people's estimates be independent. If for whatever reasons, people's errors become correlated or dependent, the accuracy of the estimate will go down.</a:t>
            </a:r>
            <a:endParaRPr sz="2000">
              <a:latin typeface="Times New Roman Regular" panose="02020603050405020304" charset="0"/>
              <a:cs typeface="Times New Roman Regular" panose="02020603050405020304" charset="0"/>
            </a:endParaRPr>
          </a:p>
          <a:p>
            <a:pPr marL="0" indent="0" algn="l" fontAlgn="auto">
              <a:lnSpc>
                <a:spcPts val="1700"/>
              </a:lnSpc>
            </a:pPr>
            <a:r>
              <a:rPr lang="en-US" sz="2000">
                <a:latin typeface="Times New Roman Regular" panose="02020603050405020304" charset="0"/>
                <a:cs typeface="Times New Roman Regular" panose="02020603050405020304" charset="0"/>
                <a:sym typeface="+mn-ea"/>
              </a:rPr>
              <a:t>        </a:t>
            </a:r>
            <a:r>
              <a:rPr lang="en-US" sz="2000">
                <a:latin typeface="Calibri" panose="020F0502020204030204" charset="0"/>
                <a:ea typeface="Calibri" panose="020F0502020204030204" charset="0"/>
                <a:cs typeface="Times New Roman Regular" panose="02020603050405020304" charset="0"/>
                <a:sym typeface="+mn-ea"/>
              </a:rPr>
              <a:t>③</a:t>
            </a:r>
            <a:r>
              <a:rPr sz="2000">
                <a:latin typeface="Times New Roman Regular" panose="02020603050405020304" charset="0"/>
                <a:cs typeface="Times New Roman Regular" panose="02020603050405020304" charset="0"/>
                <a:sym typeface="+mn-ea"/>
              </a:rPr>
              <a:t>But a new study led by Joaquin Navajas offered an interesting twist (转折) on this classic phenomenon. The key finding of the study was that when crowds were further divided into smaller groups that were allowed to have a discussion, the averages from these groups were more accurate than those from an equal number of independent individuals. For instance, the average obtained from the estimates of four discussion groups of five was significantly more accurate than the average obtained from 20 independent individuals.</a:t>
            </a:r>
            <a:endParaRPr sz="2000">
              <a:latin typeface="Times New Roman Regular" panose="02020603050405020304" charset="0"/>
              <a:cs typeface="Times New Roman Regular" panose="02020603050405020304" charset="0"/>
            </a:endParaRPr>
          </a:p>
          <a:p>
            <a:pPr marL="0" indent="0" algn="l" fontAlgn="auto">
              <a:lnSpc>
                <a:spcPts val="1700"/>
              </a:lnSpc>
            </a:pPr>
            <a:r>
              <a:rPr lang="en-US" sz="2000">
                <a:latin typeface="Times New Roman Regular" panose="02020603050405020304" charset="0"/>
                <a:cs typeface="Times New Roman Regular" panose="02020603050405020304" charset="0"/>
                <a:sym typeface="+mn-ea"/>
              </a:rPr>
              <a:t>        </a:t>
            </a:r>
            <a:r>
              <a:rPr lang="en-US" sz="2000">
                <a:latin typeface="PingFang SC" panose="020B0400000000000000" charset="-122"/>
                <a:ea typeface="PingFang SC" panose="020B0400000000000000" charset="-122"/>
                <a:cs typeface="Times New Roman Regular" panose="02020603050405020304" charset="0"/>
                <a:sym typeface="+mn-ea"/>
              </a:rPr>
              <a:t>④</a:t>
            </a:r>
            <a:r>
              <a:rPr sz="2000">
                <a:latin typeface="Times New Roman Regular" panose="02020603050405020304" charset="0"/>
                <a:cs typeface="Times New Roman Regular" panose="02020603050405020304" charset="0"/>
                <a:sym typeface="+mn-ea"/>
              </a:rPr>
              <a:t>In a follow-up study with 100 university students, the researchers tried to get a better sense of what the group members actually did in their discussion. Did they tend to go with those most confident about their estimates? Did they follow those least willing to change their minds? This happened some of the time, but it wasn't the dominant response. Most frequently, the groups reported that they “shared arguments and reasoned together.” Somehow, these arguments and reasoning resulted in a global reduction in error. Although the studies led by Navajas have limitations and many questions remain, the potential implications for group discussion and decision-making are enormous.</a:t>
            </a:r>
            <a:endParaRPr lang="en-US" sz="2000">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uFillTx/>
                <a:latin typeface="Times New Roman Regular" panose="02020603050405020304" charset="0"/>
                <a:cs typeface="宋体" panose="02010600030101010101" pitchFamily="2" charset="-122"/>
                <a:sym typeface="+mn-ea"/>
              </a:rPr>
              <a:t>32. What is paragraph 2 of the text mainly about?</a:t>
            </a:r>
            <a:endParaRPr lang="en-US" sz="2000">
              <a:solidFill>
                <a:schemeClr val="tx1"/>
              </a:solidFill>
              <a:uFillTx/>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uFillTx/>
                <a:latin typeface="Times New Roman Regular" panose="02020603050405020304" charset="0"/>
                <a:cs typeface="宋体" panose="02010600030101010101" pitchFamily="2" charset="-122"/>
                <a:sym typeface="+mn-ea"/>
              </a:rPr>
              <a:t>A. The methods of estimation.                     B. The underlying logic of the effect.</a:t>
            </a:r>
            <a:endParaRPr lang="en-US" sz="2000">
              <a:solidFill>
                <a:schemeClr val="tx1"/>
              </a:solidFill>
              <a:uFillTx/>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uFillTx/>
                <a:latin typeface="Times New Roman Regular" panose="02020603050405020304" charset="0"/>
                <a:cs typeface="宋体" panose="02010600030101010101" pitchFamily="2" charset="-122"/>
                <a:sym typeface="+mn-ea"/>
              </a:rPr>
              <a:t>C. The causes of people's errors.                    D. The design of Galton's experiment.</a:t>
            </a:r>
            <a:endParaRPr lang="en-US" sz="2000">
              <a:solidFill>
                <a:schemeClr val="tx1"/>
              </a:solidFill>
              <a:uFillTx/>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uFillTx/>
                <a:latin typeface="Times New Roman Regular" panose="02020603050405020304" charset="0"/>
                <a:cs typeface="宋体" panose="02010600030101010101" pitchFamily="2" charset="-122"/>
                <a:sym typeface="+mn-ea"/>
              </a:rPr>
              <a:t>33. Navajas’ study found that the average accuracy could increase even if ________.</a:t>
            </a:r>
            <a:endParaRPr lang="en-US" sz="2000">
              <a:solidFill>
                <a:schemeClr val="tx1"/>
              </a:solidFill>
              <a:uFillTx/>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uFillTx/>
                <a:latin typeface="Times New Roman Regular" panose="02020603050405020304" charset="0"/>
                <a:cs typeface="宋体" panose="02010600030101010101" pitchFamily="2" charset="-122"/>
                <a:sym typeface="+mn-ea"/>
              </a:rPr>
              <a:t>A. the crowds were relatively small                 B. there were occasional underestimates</a:t>
            </a:r>
            <a:endParaRPr lang="en-US" sz="2000">
              <a:solidFill>
                <a:schemeClr val="tx1"/>
              </a:solidFill>
              <a:uFillTx/>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uFillTx/>
                <a:latin typeface="Times New Roman Regular" panose="02020603050405020304" charset="0"/>
                <a:cs typeface="宋体" panose="02010600030101010101" pitchFamily="2" charset="-122"/>
                <a:sym typeface="+mn-ea"/>
              </a:rPr>
              <a:t>C. individuals did not communicate                 D. estimates were not fully independent</a:t>
            </a:r>
            <a:endParaRPr lang="en-US" sz="2000">
              <a:solidFill>
                <a:schemeClr val="tx1"/>
              </a:solidFill>
              <a:uFillTx/>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uFillTx/>
                <a:latin typeface="Times New Roman Regular" panose="02020603050405020304" charset="0"/>
                <a:cs typeface="宋体" panose="02010600030101010101" pitchFamily="2" charset="-122"/>
                <a:sym typeface="+mn-ea"/>
              </a:rPr>
              <a:t>34. What did the follow-up study focus on?</a:t>
            </a:r>
            <a:endParaRPr lang="en-US" sz="2000">
              <a:solidFill>
                <a:schemeClr val="tx1"/>
              </a:solidFill>
              <a:uFillTx/>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uFillTx/>
                <a:latin typeface="Times New Roman Regular" panose="02020603050405020304" charset="0"/>
                <a:cs typeface="宋体" panose="02010600030101010101" pitchFamily="2" charset="-122"/>
                <a:sym typeface="+mn-ea"/>
              </a:rPr>
              <a:t>A. The size of the groups.      B. The dominant members.    C. The discussion process.      D. The individual estimates.</a:t>
            </a:r>
            <a:endParaRPr lang="en-US" sz="2000">
              <a:solidFill>
                <a:schemeClr val="tx1"/>
              </a:solidFill>
              <a:uFillTx/>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highlight>
                  <a:srgbClr val="FFFF00"/>
                </a:highlight>
                <a:uFillTx/>
                <a:latin typeface="Times New Roman Regular" panose="02020603050405020304" charset="0"/>
                <a:cs typeface="宋体" panose="02010600030101010101" pitchFamily="2" charset="-122"/>
                <a:sym typeface="+mn-ea"/>
              </a:rPr>
              <a:t>35. What is the author's attitude toward Navajas’ studies?</a:t>
            </a:r>
            <a:endParaRPr lang="en-US" sz="2000">
              <a:solidFill>
                <a:schemeClr val="tx1"/>
              </a:solidFill>
              <a:highlight>
                <a:srgbClr val="FFFF00"/>
              </a:highlight>
              <a:uFillTx/>
              <a:latin typeface="Times New Roman Regular" panose="02020603050405020304" charset="0"/>
              <a:cs typeface="宋体" panose="02010600030101010101" pitchFamily="2" charset="-122"/>
              <a:sym typeface="+mn-ea"/>
            </a:endParaRPr>
          </a:p>
          <a:p>
            <a:pPr marL="0" indent="0" algn="l" fontAlgn="auto">
              <a:lnSpc>
                <a:spcPts val="1700"/>
              </a:lnSpc>
            </a:pPr>
            <a:r>
              <a:rPr lang="en-US" sz="2000">
                <a:highlight>
                  <a:srgbClr val="FFFF00"/>
                </a:highlight>
                <a:uFillTx/>
                <a:latin typeface="Times New Roman Regular" panose="02020603050405020304" charset="0"/>
                <a:cs typeface="宋体" panose="02010600030101010101" pitchFamily="2" charset="-122"/>
                <a:sym typeface="+mn-ea"/>
              </a:rPr>
              <a:t>A. Unclear.         B. Dismissive.           C. Doubtful.            D. Approving</a:t>
            </a:r>
            <a:endParaRPr lang="en-US" sz="2000">
              <a:solidFill>
                <a:schemeClr val="tx1"/>
              </a:solidFill>
              <a:highlight>
                <a:srgbClr val="FFFF00"/>
              </a:highlight>
              <a:uFillTx/>
              <a:latin typeface="Times New Roman Regular" panose="02020603050405020304" charset="0"/>
              <a:cs typeface="宋体" panose="02010600030101010101" pitchFamily="2" charset="-122"/>
              <a:sym typeface="+mn-ea"/>
            </a:endParaRPr>
          </a:p>
          <a:p>
            <a:pPr marL="0" indent="0" algn="l" fontAlgn="auto">
              <a:lnSpc>
                <a:spcPts val="1700"/>
              </a:lnSpc>
            </a:pPr>
            <a:endParaRPr sz="2000">
              <a:latin typeface="Times New Roman Regular" panose="02020603050405020304" charset="0"/>
              <a:cs typeface="Times New Roman Regular" panose="02020603050405020304" charset="0"/>
            </a:endParaRPr>
          </a:p>
          <a:p>
            <a:pPr marL="0" indent="0" algn="l" fontAlgn="auto">
              <a:lnSpc>
                <a:spcPts val="1700"/>
              </a:lnSpc>
            </a:pPr>
            <a:endParaRPr lang="zh-CN" altLang="en-US" sz="2000"/>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2771730131133_.pic"/>
          <p:cNvPicPr>
            <a:picLocks noChangeAspect="1"/>
          </p:cNvPicPr>
          <p:nvPr/>
        </p:nvPicPr>
        <p:blipFill>
          <a:blip r:embed="rId1"/>
          <a:stretch>
            <a:fillRect/>
          </a:stretch>
        </p:blipFill>
        <p:spPr>
          <a:xfrm>
            <a:off x="2388870" y="0"/>
            <a:ext cx="7632065" cy="6858000"/>
          </a:xfrm>
          <a:prstGeom prst="rect">
            <a:avLst/>
          </a:prstGeom>
        </p:spPr>
      </p:pic>
      <p:sp>
        <p:nvSpPr>
          <p:cNvPr id="5" name="文本框 4"/>
          <p:cNvSpPr txBox="1"/>
          <p:nvPr/>
        </p:nvSpPr>
        <p:spPr>
          <a:xfrm>
            <a:off x="916305" y="264795"/>
            <a:ext cx="613410" cy="6328410"/>
          </a:xfrm>
          <a:prstGeom prst="rect">
            <a:avLst/>
          </a:prstGeom>
          <a:solidFill>
            <a:schemeClr val="tx2">
              <a:lumMod val="20000"/>
              <a:lumOff val="80000"/>
            </a:schemeClr>
          </a:solidFill>
        </p:spPr>
        <p:txBody>
          <a:bodyPr vert="eaVert" wrap="square" rtlCol="0">
            <a:spAutoFit/>
          </a:bodyPr>
          <a:p>
            <a:pPr algn="ctr"/>
            <a:r>
              <a:rPr lang="zh-CN" altLang="en-US" sz="2800" b="1" spc="10">
                <a:solidFill>
                  <a:schemeClr val="accent5">
                    <a:lumMod val="50000"/>
                  </a:schemeClr>
                </a:solidFill>
                <a:uFillTx/>
                <a:latin typeface="黑体" panose="02010609060101010101" charset="-122"/>
                <a:ea typeface="黑体" panose="02010609060101010101" charset="-122"/>
              </a:rPr>
              <a:t>近年高考英语</a:t>
            </a:r>
            <a:r>
              <a:rPr lang="zh-CN" altLang="en-US" sz="2800" b="1" spc="10">
                <a:solidFill>
                  <a:schemeClr val="accent5">
                    <a:lumMod val="50000"/>
                  </a:schemeClr>
                </a:solidFill>
                <a:uFillTx/>
                <a:latin typeface="黑体" panose="02010609060101010101" charset="-122"/>
                <a:ea typeface="黑体" panose="02010609060101010101" charset="-122"/>
                <a:sym typeface="+mn-ea"/>
              </a:rPr>
              <a:t>阅读理解之</a:t>
            </a:r>
            <a:r>
              <a:rPr lang="zh-CN" altLang="en-US" sz="2800" b="1" spc="10">
                <a:solidFill>
                  <a:schemeClr val="accent5">
                    <a:lumMod val="50000"/>
                  </a:schemeClr>
                </a:solidFill>
                <a:uFillTx/>
                <a:latin typeface="黑体" panose="02010609060101010101" charset="-122"/>
                <a:ea typeface="黑体" panose="02010609060101010101" charset="-122"/>
              </a:rPr>
              <a:t>研究类说明文</a:t>
            </a:r>
            <a:endParaRPr lang="zh-CN" altLang="en-US" sz="2800" b="1" spc="10">
              <a:solidFill>
                <a:schemeClr val="accent5">
                  <a:lumMod val="50000"/>
                </a:schemeClr>
              </a:solidFill>
              <a:uFillTx/>
              <a:latin typeface="黑体" panose="02010609060101010101" charset="-122"/>
              <a:ea typeface="黑体" panose="02010609060101010101" charset="-122"/>
            </a:endParaRPr>
          </a:p>
        </p:txBody>
      </p:sp>
      <p:sp>
        <p:nvSpPr>
          <p:cNvPr id="7" name="五角星 6"/>
          <p:cNvSpPr/>
          <p:nvPr/>
        </p:nvSpPr>
        <p:spPr>
          <a:xfrm>
            <a:off x="2685415" y="4784725"/>
            <a:ext cx="296545" cy="27114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五角星 7"/>
          <p:cNvSpPr/>
          <p:nvPr/>
        </p:nvSpPr>
        <p:spPr>
          <a:xfrm>
            <a:off x="2685415" y="4265930"/>
            <a:ext cx="296545" cy="27114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五角星 8"/>
          <p:cNvSpPr/>
          <p:nvPr/>
        </p:nvSpPr>
        <p:spPr>
          <a:xfrm>
            <a:off x="2685415" y="5389880"/>
            <a:ext cx="296545" cy="27114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五角星 9"/>
          <p:cNvSpPr/>
          <p:nvPr/>
        </p:nvSpPr>
        <p:spPr>
          <a:xfrm>
            <a:off x="2685415" y="5661025"/>
            <a:ext cx="296545" cy="271145"/>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241935" y="3320415"/>
            <a:ext cx="2978785" cy="460375"/>
          </a:xfrm>
          <a:prstGeom prst="rect">
            <a:avLst/>
          </a:prstGeom>
          <a:solidFill>
            <a:schemeClr val="accent3">
              <a:lumMod val="20000"/>
              <a:lumOff val="80000"/>
            </a:schemeClr>
          </a:solidFill>
        </p:spPr>
        <p:txBody>
          <a:bodyPr wrap="square" rtlCol="0">
            <a:spAutoFit/>
          </a:bodyPr>
          <a:p>
            <a:pPr algn="ctr"/>
            <a:r>
              <a:rPr lang="en-US" altLang="zh-CN" sz="2400" b="1">
                <a:solidFill>
                  <a:schemeClr val="tx1"/>
                </a:solidFill>
                <a:effectLst>
                  <a:outerShdw blurRad="38100" dist="38100" dir="2700000" algn="tl">
                    <a:srgbClr val="000000">
                      <a:alpha val="43137"/>
                    </a:srgbClr>
                  </a:outerShdw>
                </a:effectLst>
              </a:rPr>
              <a:t> a research</a:t>
            </a:r>
            <a:endParaRPr lang="en-US" altLang="zh-CN" sz="2400" b="1">
              <a:solidFill>
                <a:schemeClr val="tx1"/>
              </a:solidFill>
              <a:effectLst>
                <a:outerShdw blurRad="38100" dist="38100" dir="2700000" algn="tl">
                  <a:srgbClr val="000000">
                    <a:alpha val="43137"/>
                  </a:srgbClr>
                </a:outerShdw>
              </a:effectLst>
            </a:endParaRPr>
          </a:p>
        </p:txBody>
      </p:sp>
      <p:sp>
        <p:nvSpPr>
          <p:cNvPr id="2" name="文本框 1"/>
          <p:cNvSpPr txBox="1"/>
          <p:nvPr/>
        </p:nvSpPr>
        <p:spPr>
          <a:xfrm>
            <a:off x="3867150" y="1000125"/>
            <a:ext cx="1887220" cy="460375"/>
          </a:xfrm>
          <a:prstGeom prst="rect">
            <a:avLst/>
          </a:prstGeom>
          <a:solidFill>
            <a:schemeClr val="accent3">
              <a:lumMod val="20000"/>
              <a:lumOff val="80000"/>
            </a:schemeClr>
          </a:solidFill>
        </p:spPr>
        <p:txBody>
          <a:bodyPr wrap="square" rtlCol="0">
            <a:spAutoFit/>
          </a:bodyPr>
          <a:p>
            <a:r>
              <a:rPr lang="en-US" altLang="zh-CN" sz="2400" b="1">
                <a:solidFill>
                  <a:schemeClr val="tx1"/>
                </a:solidFill>
                <a:effectLst>
                  <a:outerShdw blurRad="38100" dist="38100" dir="2700000" algn="tl">
                    <a:srgbClr val="000000">
                      <a:alpha val="43137"/>
                    </a:srgbClr>
                  </a:outerShdw>
                </a:effectLst>
              </a:rPr>
              <a:t>1. topic</a:t>
            </a:r>
            <a:endParaRPr lang="en-US" altLang="zh-CN" sz="2400" b="1">
              <a:solidFill>
                <a:schemeClr val="tx1"/>
              </a:solidFill>
              <a:effectLst>
                <a:outerShdw blurRad="38100" dist="38100" dir="2700000" algn="tl">
                  <a:srgbClr val="000000">
                    <a:alpha val="43137"/>
                  </a:srgbClr>
                </a:outerShdw>
              </a:effectLst>
            </a:endParaRPr>
          </a:p>
        </p:txBody>
      </p:sp>
      <p:sp>
        <p:nvSpPr>
          <p:cNvPr id="3" name="文本框 2"/>
          <p:cNvSpPr txBox="1"/>
          <p:nvPr/>
        </p:nvSpPr>
        <p:spPr>
          <a:xfrm>
            <a:off x="3867150" y="1796415"/>
            <a:ext cx="1887220" cy="460375"/>
          </a:xfrm>
          <a:prstGeom prst="rect">
            <a:avLst/>
          </a:prstGeom>
          <a:solidFill>
            <a:schemeClr val="accent3">
              <a:lumMod val="20000"/>
              <a:lumOff val="80000"/>
            </a:schemeClr>
          </a:solidFill>
        </p:spPr>
        <p:txBody>
          <a:bodyPr wrap="square" rtlCol="0">
            <a:spAutoFit/>
          </a:bodyPr>
          <a:p>
            <a:r>
              <a:rPr lang="en-US" altLang="zh-CN" sz="2400" b="1">
                <a:solidFill>
                  <a:schemeClr val="tx1"/>
                </a:solidFill>
                <a:effectLst>
                  <a:outerShdw blurRad="38100" dist="38100" dir="2700000" algn="tl">
                    <a:srgbClr val="000000">
                      <a:alpha val="43137"/>
                    </a:srgbClr>
                  </a:outerShdw>
                </a:effectLst>
              </a:rPr>
              <a:t>2. process</a:t>
            </a:r>
            <a:endParaRPr lang="en-US" altLang="zh-CN" sz="2400" b="1">
              <a:solidFill>
                <a:schemeClr val="tx1"/>
              </a:solidFill>
              <a:effectLst>
                <a:outerShdw blurRad="38100" dist="38100" dir="2700000" algn="tl">
                  <a:srgbClr val="000000">
                    <a:alpha val="43137"/>
                  </a:srgbClr>
                </a:outerShdw>
              </a:effectLst>
            </a:endParaRPr>
          </a:p>
        </p:txBody>
      </p:sp>
      <p:sp>
        <p:nvSpPr>
          <p:cNvPr id="4" name="文本框 3"/>
          <p:cNvSpPr txBox="1"/>
          <p:nvPr/>
        </p:nvSpPr>
        <p:spPr>
          <a:xfrm>
            <a:off x="6415405" y="1103630"/>
            <a:ext cx="2095500" cy="460375"/>
          </a:xfrm>
          <a:prstGeom prst="rect">
            <a:avLst/>
          </a:prstGeom>
          <a:solidFill>
            <a:schemeClr val="accent4">
              <a:lumMod val="20000"/>
              <a:lumOff val="80000"/>
            </a:schemeClr>
          </a:solidFill>
        </p:spPr>
        <p:txBody>
          <a:bodyPr wrap="square" rtlCol="0">
            <a:spAutoFit/>
          </a:bodyPr>
          <a:p>
            <a:r>
              <a:rPr lang="en-US" altLang="zh-CN" sz="2400" b="1" i="1">
                <a:solidFill>
                  <a:schemeClr val="bg2">
                    <a:lumMod val="25000"/>
                  </a:schemeClr>
                </a:solidFill>
                <a:effectLst>
                  <a:outerShdw blurRad="38100" dist="38100" dir="2700000" algn="tl">
                    <a:srgbClr val="000000">
                      <a:alpha val="43137"/>
                    </a:srgbClr>
                  </a:outerShdw>
                </a:effectLst>
              </a:rPr>
              <a:t>researchers</a:t>
            </a:r>
            <a:endParaRPr lang="en-US" altLang="zh-CN" sz="2400" b="1" i="1">
              <a:solidFill>
                <a:schemeClr val="bg2">
                  <a:lumMod val="25000"/>
                </a:schemeClr>
              </a:solidFill>
              <a:effectLst>
                <a:outerShdw blurRad="38100" dist="38100" dir="2700000" algn="tl">
                  <a:srgbClr val="000000">
                    <a:alpha val="43137"/>
                  </a:srgbClr>
                </a:outerShdw>
              </a:effectLst>
            </a:endParaRPr>
          </a:p>
        </p:txBody>
      </p:sp>
      <p:sp>
        <p:nvSpPr>
          <p:cNvPr id="5" name="文本框 4"/>
          <p:cNvSpPr txBox="1"/>
          <p:nvPr/>
        </p:nvSpPr>
        <p:spPr>
          <a:xfrm>
            <a:off x="6415405" y="1761490"/>
            <a:ext cx="2313940" cy="460375"/>
          </a:xfrm>
          <a:prstGeom prst="rect">
            <a:avLst/>
          </a:prstGeom>
          <a:solidFill>
            <a:schemeClr val="accent4">
              <a:lumMod val="20000"/>
              <a:lumOff val="80000"/>
            </a:schemeClr>
          </a:solidFill>
        </p:spPr>
        <p:txBody>
          <a:bodyPr wrap="square" rtlCol="0">
            <a:spAutoFit/>
          </a:bodyPr>
          <a:p>
            <a:r>
              <a:rPr lang="en-US" altLang="zh-CN" sz="2400" b="1" i="1">
                <a:solidFill>
                  <a:schemeClr val="bg2">
                    <a:lumMod val="25000"/>
                  </a:schemeClr>
                </a:solidFill>
                <a:effectLst>
                  <a:outerShdw blurRad="38100" dist="38100" dir="2700000" algn="tl">
                    <a:srgbClr val="000000">
                      <a:alpha val="43137"/>
                    </a:srgbClr>
                  </a:outerShdw>
                </a:effectLst>
              </a:rPr>
              <a:t>object</a:t>
            </a:r>
            <a:r>
              <a:rPr lang="zh-CN" altLang="en-US" sz="2400" b="1" i="1">
                <a:solidFill>
                  <a:schemeClr val="bg2">
                    <a:lumMod val="25000"/>
                  </a:schemeClr>
                </a:solidFill>
                <a:effectLst>
                  <a:outerShdw blurRad="38100" dist="38100" dir="2700000" algn="tl">
                    <a:srgbClr val="000000">
                      <a:alpha val="43137"/>
                    </a:srgbClr>
                  </a:outerShdw>
                </a:effectLst>
              </a:rPr>
              <a:t>研究对象</a:t>
            </a:r>
            <a:endParaRPr lang="zh-CN" altLang="en-US" sz="2400" b="1" i="1">
              <a:solidFill>
                <a:schemeClr val="bg2">
                  <a:lumMod val="25000"/>
                </a:schemeClr>
              </a:solidFill>
              <a:effectLst>
                <a:outerShdw blurRad="38100" dist="38100" dir="2700000" algn="tl">
                  <a:srgbClr val="000000">
                    <a:alpha val="43137"/>
                  </a:srgbClr>
                </a:outerShdw>
              </a:effectLst>
            </a:endParaRPr>
          </a:p>
        </p:txBody>
      </p:sp>
      <p:sp>
        <p:nvSpPr>
          <p:cNvPr id="6" name="文本框 5"/>
          <p:cNvSpPr txBox="1"/>
          <p:nvPr/>
        </p:nvSpPr>
        <p:spPr>
          <a:xfrm>
            <a:off x="6415405" y="2535555"/>
            <a:ext cx="1553845" cy="460375"/>
          </a:xfrm>
          <a:prstGeom prst="rect">
            <a:avLst/>
          </a:prstGeom>
          <a:solidFill>
            <a:schemeClr val="accent4">
              <a:lumMod val="20000"/>
              <a:lumOff val="80000"/>
            </a:schemeClr>
          </a:solidFill>
        </p:spPr>
        <p:txBody>
          <a:bodyPr wrap="square" rtlCol="0">
            <a:spAutoFit/>
          </a:bodyPr>
          <a:p>
            <a:r>
              <a:rPr lang="en-US" altLang="zh-CN" sz="2400" b="1" i="1">
                <a:solidFill>
                  <a:schemeClr val="bg2">
                    <a:lumMod val="25000"/>
                  </a:schemeClr>
                </a:solidFill>
                <a:effectLst>
                  <a:outerShdw blurRad="38100" dist="38100" dir="2700000" algn="tl">
                    <a:srgbClr val="000000">
                      <a:alpha val="43137"/>
                    </a:srgbClr>
                  </a:outerShdw>
                </a:effectLst>
              </a:rPr>
              <a:t>methods</a:t>
            </a:r>
            <a:endParaRPr lang="en-US" altLang="zh-CN" sz="2400" b="1" i="1">
              <a:solidFill>
                <a:schemeClr val="bg2">
                  <a:lumMod val="25000"/>
                </a:schemeClr>
              </a:solidFill>
              <a:effectLst>
                <a:outerShdw blurRad="38100" dist="38100" dir="2700000" algn="tl">
                  <a:srgbClr val="000000">
                    <a:alpha val="43137"/>
                  </a:srgbClr>
                </a:outerShdw>
              </a:effectLst>
            </a:endParaRPr>
          </a:p>
        </p:txBody>
      </p:sp>
      <p:sp>
        <p:nvSpPr>
          <p:cNvPr id="8" name="文本框 7"/>
          <p:cNvSpPr txBox="1"/>
          <p:nvPr/>
        </p:nvSpPr>
        <p:spPr>
          <a:xfrm>
            <a:off x="9171940" y="1315720"/>
            <a:ext cx="2095500" cy="460375"/>
          </a:xfrm>
          <a:prstGeom prst="rect">
            <a:avLst/>
          </a:prstGeom>
          <a:solidFill>
            <a:schemeClr val="accent6">
              <a:lumMod val="20000"/>
              <a:lumOff val="80000"/>
            </a:schemeClr>
          </a:solidFill>
        </p:spPr>
        <p:txBody>
          <a:bodyPr wrap="square" rtlCol="0">
            <a:spAutoFit/>
          </a:bodyPr>
          <a:p>
            <a:r>
              <a:rPr lang="en-US" altLang="zh-CN" sz="2400" b="1" i="1">
                <a:solidFill>
                  <a:schemeClr val="bg2">
                    <a:lumMod val="25000"/>
                  </a:schemeClr>
                </a:solidFill>
                <a:effectLst>
                  <a:outerShdw blurRad="38100" dist="38100" dir="2700000" algn="tl">
                    <a:srgbClr val="000000">
                      <a:alpha val="43137"/>
                    </a:srgbClr>
                  </a:outerShdw>
                </a:effectLst>
              </a:rPr>
              <a:t>experiment</a:t>
            </a:r>
            <a:endParaRPr lang="en-US" altLang="zh-CN" sz="2400" b="1" i="1">
              <a:solidFill>
                <a:schemeClr val="bg2">
                  <a:lumMod val="25000"/>
                </a:schemeClr>
              </a:solidFill>
              <a:effectLst>
                <a:outerShdw blurRad="38100" dist="38100" dir="2700000" algn="tl">
                  <a:srgbClr val="000000">
                    <a:alpha val="43137"/>
                  </a:srgbClr>
                </a:outerShdw>
              </a:effectLst>
            </a:endParaRPr>
          </a:p>
        </p:txBody>
      </p:sp>
      <p:sp>
        <p:nvSpPr>
          <p:cNvPr id="11" name="文本框 10"/>
          <p:cNvSpPr txBox="1"/>
          <p:nvPr/>
        </p:nvSpPr>
        <p:spPr>
          <a:xfrm>
            <a:off x="9171940" y="2008505"/>
            <a:ext cx="2095500" cy="460375"/>
          </a:xfrm>
          <a:prstGeom prst="rect">
            <a:avLst/>
          </a:prstGeom>
          <a:solidFill>
            <a:schemeClr val="accent6">
              <a:lumMod val="20000"/>
              <a:lumOff val="80000"/>
            </a:schemeClr>
          </a:solidFill>
        </p:spPr>
        <p:txBody>
          <a:bodyPr wrap="square" rtlCol="0">
            <a:spAutoFit/>
          </a:bodyPr>
          <a:p>
            <a:r>
              <a:rPr lang="en-US" altLang="zh-CN" sz="2400" b="1" i="1">
                <a:solidFill>
                  <a:schemeClr val="bg2">
                    <a:lumMod val="25000"/>
                  </a:schemeClr>
                </a:solidFill>
                <a:effectLst>
                  <a:outerShdw blurRad="38100" dist="38100" dir="2700000" algn="tl">
                    <a:srgbClr val="000000">
                      <a:alpha val="43137"/>
                    </a:srgbClr>
                  </a:outerShdw>
                </a:effectLst>
              </a:rPr>
              <a:t>interviews</a:t>
            </a:r>
            <a:endParaRPr lang="en-US" altLang="zh-CN" sz="2400" b="1" i="1">
              <a:solidFill>
                <a:schemeClr val="bg2">
                  <a:lumMod val="25000"/>
                </a:schemeClr>
              </a:solidFill>
              <a:effectLst>
                <a:outerShdw blurRad="38100" dist="38100" dir="2700000" algn="tl">
                  <a:srgbClr val="000000">
                    <a:alpha val="43137"/>
                  </a:srgbClr>
                </a:outerShdw>
              </a:effectLst>
            </a:endParaRPr>
          </a:p>
        </p:txBody>
      </p:sp>
      <p:sp>
        <p:nvSpPr>
          <p:cNvPr id="12" name="文本框 11"/>
          <p:cNvSpPr txBox="1"/>
          <p:nvPr/>
        </p:nvSpPr>
        <p:spPr>
          <a:xfrm>
            <a:off x="9195435" y="2701290"/>
            <a:ext cx="2613660" cy="460375"/>
          </a:xfrm>
          <a:prstGeom prst="rect">
            <a:avLst/>
          </a:prstGeom>
          <a:solidFill>
            <a:schemeClr val="accent6">
              <a:lumMod val="20000"/>
              <a:lumOff val="80000"/>
            </a:schemeClr>
          </a:solidFill>
        </p:spPr>
        <p:txBody>
          <a:bodyPr wrap="square" rtlCol="0">
            <a:spAutoFit/>
          </a:bodyPr>
          <a:p>
            <a:r>
              <a:rPr lang="en-US" altLang="zh-CN" sz="2400" b="1" i="1">
                <a:solidFill>
                  <a:schemeClr val="bg2">
                    <a:lumMod val="25000"/>
                  </a:schemeClr>
                </a:solidFill>
                <a:effectLst>
                  <a:outerShdw blurRad="38100" dist="38100" dir="2700000" algn="tl">
                    <a:srgbClr val="000000">
                      <a:alpha val="43137"/>
                    </a:srgbClr>
                  </a:outerShdw>
                </a:effectLst>
              </a:rPr>
              <a:t>questionnaires</a:t>
            </a:r>
            <a:endParaRPr lang="en-US" altLang="zh-CN" sz="2400" b="1" i="1">
              <a:solidFill>
                <a:schemeClr val="bg2">
                  <a:lumMod val="25000"/>
                </a:schemeClr>
              </a:solidFill>
              <a:effectLst>
                <a:outerShdw blurRad="38100" dist="38100" dir="2700000" algn="tl">
                  <a:srgbClr val="000000">
                    <a:alpha val="43137"/>
                  </a:srgbClr>
                </a:outerShdw>
              </a:effectLst>
            </a:endParaRPr>
          </a:p>
        </p:txBody>
      </p:sp>
      <p:sp>
        <p:nvSpPr>
          <p:cNvPr id="13" name="文本框 12"/>
          <p:cNvSpPr txBox="1"/>
          <p:nvPr/>
        </p:nvSpPr>
        <p:spPr>
          <a:xfrm>
            <a:off x="9195435" y="3290570"/>
            <a:ext cx="2499360" cy="460375"/>
          </a:xfrm>
          <a:prstGeom prst="rect">
            <a:avLst/>
          </a:prstGeom>
          <a:solidFill>
            <a:schemeClr val="accent6">
              <a:lumMod val="20000"/>
              <a:lumOff val="80000"/>
            </a:schemeClr>
          </a:solidFill>
        </p:spPr>
        <p:txBody>
          <a:bodyPr wrap="square" rtlCol="0">
            <a:spAutoFit/>
          </a:bodyPr>
          <a:p>
            <a:r>
              <a:rPr lang="en-US" altLang="zh-CN" sz="2400" b="1" i="1">
                <a:solidFill>
                  <a:schemeClr val="bg2">
                    <a:lumMod val="25000"/>
                  </a:schemeClr>
                </a:solidFill>
                <a:effectLst>
                  <a:outerShdw blurRad="38100" dist="38100" dir="2700000" algn="tl">
                    <a:srgbClr val="000000">
                      <a:alpha val="43137"/>
                    </a:srgbClr>
                  </a:outerShdw>
                </a:effectLst>
              </a:rPr>
              <a:t>analyzing data</a:t>
            </a:r>
            <a:endParaRPr lang="en-US" altLang="zh-CN" sz="2400" b="1" i="1">
              <a:solidFill>
                <a:schemeClr val="bg2">
                  <a:lumMod val="25000"/>
                </a:schemeClr>
              </a:solidFill>
              <a:effectLst>
                <a:outerShdw blurRad="38100" dist="38100" dir="2700000" algn="tl">
                  <a:srgbClr val="000000">
                    <a:alpha val="43137"/>
                  </a:srgbClr>
                </a:outerShdw>
              </a:effectLst>
            </a:endParaRPr>
          </a:p>
        </p:txBody>
      </p:sp>
      <p:sp>
        <p:nvSpPr>
          <p:cNvPr id="14" name="文本框 13"/>
          <p:cNvSpPr txBox="1"/>
          <p:nvPr/>
        </p:nvSpPr>
        <p:spPr>
          <a:xfrm>
            <a:off x="3936365" y="3614420"/>
            <a:ext cx="3150870" cy="460375"/>
          </a:xfrm>
          <a:prstGeom prst="rect">
            <a:avLst/>
          </a:prstGeom>
          <a:solidFill>
            <a:schemeClr val="accent3">
              <a:lumMod val="20000"/>
              <a:lumOff val="80000"/>
            </a:schemeClr>
          </a:solidFill>
        </p:spPr>
        <p:txBody>
          <a:bodyPr wrap="square" rtlCol="0">
            <a:spAutoFit/>
          </a:bodyPr>
          <a:p>
            <a:r>
              <a:rPr lang="en-US" altLang="zh-CN" sz="2400" b="1">
                <a:solidFill>
                  <a:schemeClr val="tx1"/>
                </a:solidFill>
                <a:effectLst>
                  <a:outerShdw blurRad="38100" dist="38100" dir="2700000" algn="tl">
                    <a:srgbClr val="000000">
                      <a:alpha val="43137"/>
                    </a:srgbClr>
                  </a:outerShdw>
                </a:effectLst>
              </a:rPr>
              <a:t>3. experts’ opinions</a:t>
            </a:r>
            <a:endParaRPr lang="en-US" altLang="zh-CN" sz="2400" b="1">
              <a:solidFill>
                <a:schemeClr val="tx1"/>
              </a:solidFill>
              <a:effectLst>
                <a:outerShdw blurRad="38100" dist="38100" dir="2700000" algn="tl">
                  <a:srgbClr val="000000">
                    <a:alpha val="43137"/>
                  </a:srgbClr>
                </a:outerShdw>
              </a:effectLst>
            </a:endParaRPr>
          </a:p>
        </p:txBody>
      </p:sp>
      <p:sp>
        <p:nvSpPr>
          <p:cNvPr id="15" name="文本框 14"/>
          <p:cNvSpPr txBox="1"/>
          <p:nvPr/>
        </p:nvSpPr>
        <p:spPr>
          <a:xfrm>
            <a:off x="3867150" y="4290060"/>
            <a:ext cx="3150870" cy="460375"/>
          </a:xfrm>
          <a:prstGeom prst="rect">
            <a:avLst/>
          </a:prstGeom>
          <a:solidFill>
            <a:schemeClr val="accent3">
              <a:lumMod val="20000"/>
              <a:lumOff val="80000"/>
            </a:schemeClr>
          </a:solidFill>
        </p:spPr>
        <p:txBody>
          <a:bodyPr wrap="square" rtlCol="0">
            <a:spAutoFit/>
          </a:bodyPr>
          <a:p>
            <a:r>
              <a:rPr lang="en-US" altLang="zh-CN" sz="2400" b="1">
                <a:solidFill>
                  <a:schemeClr val="tx1"/>
                </a:solidFill>
                <a:effectLst>
                  <a:outerShdw blurRad="38100" dist="38100" dir="2700000" algn="tl">
                    <a:srgbClr val="000000">
                      <a:alpha val="43137"/>
                    </a:srgbClr>
                  </a:outerShdw>
                </a:effectLst>
              </a:rPr>
              <a:t>4. further studies</a:t>
            </a:r>
            <a:endParaRPr lang="en-US" altLang="zh-CN" sz="2400" b="1">
              <a:solidFill>
                <a:schemeClr val="tx1"/>
              </a:solidFill>
              <a:effectLst>
                <a:outerShdw blurRad="38100" dist="38100" dir="2700000" algn="tl">
                  <a:srgbClr val="000000">
                    <a:alpha val="43137"/>
                  </a:srgbClr>
                </a:outerShdw>
              </a:effectLst>
            </a:endParaRPr>
          </a:p>
        </p:txBody>
      </p:sp>
      <p:sp>
        <p:nvSpPr>
          <p:cNvPr id="16" name="文本框 15"/>
          <p:cNvSpPr txBox="1"/>
          <p:nvPr/>
        </p:nvSpPr>
        <p:spPr>
          <a:xfrm>
            <a:off x="3860800" y="4965700"/>
            <a:ext cx="4333240" cy="460375"/>
          </a:xfrm>
          <a:prstGeom prst="rect">
            <a:avLst/>
          </a:prstGeom>
          <a:solidFill>
            <a:schemeClr val="accent3">
              <a:lumMod val="20000"/>
              <a:lumOff val="80000"/>
            </a:schemeClr>
          </a:solidFill>
        </p:spPr>
        <p:txBody>
          <a:bodyPr wrap="square" rtlCol="0">
            <a:spAutoFit/>
          </a:bodyPr>
          <a:p>
            <a:r>
              <a:rPr lang="en-US" altLang="zh-CN" sz="2400" b="1">
                <a:solidFill>
                  <a:schemeClr val="tx1"/>
                </a:solidFill>
                <a:effectLst>
                  <a:outerShdw blurRad="38100" dist="38100" dir="2700000" algn="tl">
                    <a:srgbClr val="000000">
                      <a:alpha val="43137"/>
                    </a:srgbClr>
                  </a:outerShdw>
                </a:effectLst>
              </a:rPr>
              <a:t>5. significance / limitations</a:t>
            </a:r>
            <a:endParaRPr lang="en-US" altLang="zh-CN" sz="2400" b="1">
              <a:solidFill>
                <a:schemeClr val="tx1"/>
              </a:solidFill>
              <a:effectLst>
                <a:outerShdw blurRad="38100" dist="38100" dir="2700000" algn="tl">
                  <a:srgbClr val="000000">
                    <a:alpha val="43137"/>
                  </a:srgbClr>
                </a:outerShdw>
              </a:effectLst>
            </a:endParaRPr>
          </a:p>
        </p:txBody>
      </p:sp>
      <p:sp>
        <p:nvSpPr>
          <p:cNvPr id="17" name="文本框 16"/>
          <p:cNvSpPr txBox="1"/>
          <p:nvPr/>
        </p:nvSpPr>
        <p:spPr>
          <a:xfrm>
            <a:off x="3867150" y="5641340"/>
            <a:ext cx="2313940" cy="460375"/>
          </a:xfrm>
          <a:prstGeom prst="rect">
            <a:avLst/>
          </a:prstGeom>
          <a:solidFill>
            <a:schemeClr val="accent3">
              <a:lumMod val="20000"/>
              <a:lumOff val="80000"/>
            </a:schemeClr>
          </a:solidFill>
        </p:spPr>
        <p:txBody>
          <a:bodyPr wrap="square" rtlCol="0">
            <a:spAutoFit/>
          </a:bodyPr>
          <a:p>
            <a:r>
              <a:rPr lang="en-US" altLang="zh-CN" sz="2400" b="1">
                <a:solidFill>
                  <a:schemeClr val="tx1"/>
                </a:solidFill>
                <a:effectLst>
                  <a:outerShdw blurRad="38100" dist="38100" dir="2700000" algn="tl">
                    <a:srgbClr val="000000">
                      <a:alpha val="43137"/>
                    </a:srgbClr>
                  </a:outerShdw>
                </a:effectLst>
              </a:rPr>
              <a:t>6. applications</a:t>
            </a:r>
            <a:endParaRPr lang="en-US" altLang="zh-CN" sz="2400" b="1">
              <a:solidFill>
                <a:schemeClr val="tx1"/>
              </a:solidFill>
              <a:effectLst>
                <a:outerShdw blurRad="38100" dist="38100" dir="2700000" algn="tl">
                  <a:srgbClr val="000000">
                    <a:alpha val="43137"/>
                  </a:srgbClr>
                </a:outerShdw>
              </a:effectLst>
            </a:endParaRPr>
          </a:p>
        </p:txBody>
      </p:sp>
      <p:sp>
        <p:nvSpPr>
          <p:cNvPr id="18" name="左大括号 17"/>
          <p:cNvSpPr/>
          <p:nvPr/>
        </p:nvSpPr>
        <p:spPr>
          <a:xfrm>
            <a:off x="3348355" y="1315720"/>
            <a:ext cx="369570" cy="4606925"/>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19" name="左大括号 18"/>
          <p:cNvSpPr/>
          <p:nvPr/>
        </p:nvSpPr>
        <p:spPr>
          <a:xfrm>
            <a:off x="5934710" y="1174750"/>
            <a:ext cx="300355" cy="1888490"/>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20" name="文本框 19"/>
          <p:cNvSpPr txBox="1"/>
          <p:nvPr/>
        </p:nvSpPr>
        <p:spPr>
          <a:xfrm>
            <a:off x="9195435" y="3879850"/>
            <a:ext cx="1056005" cy="460375"/>
          </a:xfrm>
          <a:prstGeom prst="rect">
            <a:avLst/>
          </a:prstGeom>
          <a:solidFill>
            <a:schemeClr val="accent6">
              <a:lumMod val="20000"/>
              <a:lumOff val="80000"/>
            </a:schemeClr>
          </a:solidFill>
        </p:spPr>
        <p:txBody>
          <a:bodyPr wrap="square" rtlCol="0">
            <a:spAutoFit/>
          </a:bodyPr>
          <a:p>
            <a:r>
              <a:rPr lang="en-US" altLang="zh-CN" sz="2400" b="1" i="1">
                <a:solidFill>
                  <a:schemeClr val="bg2">
                    <a:lumMod val="25000"/>
                  </a:schemeClr>
                </a:solidFill>
                <a:effectLst>
                  <a:outerShdw blurRad="38100" dist="38100" dir="2700000" algn="tl">
                    <a:srgbClr val="000000">
                      <a:alpha val="43137"/>
                    </a:srgbClr>
                  </a:outerShdw>
                </a:effectLst>
              </a:rPr>
              <a:t>... ...</a:t>
            </a:r>
            <a:endParaRPr lang="en-US" altLang="zh-CN" sz="2400" b="1" i="1">
              <a:solidFill>
                <a:schemeClr val="bg2">
                  <a:lumMod val="25000"/>
                </a:schemeClr>
              </a:solidFill>
              <a:effectLst>
                <a:outerShdw blurRad="38100" dist="38100" dir="2700000" algn="tl">
                  <a:srgbClr val="000000">
                    <a:alpha val="43137"/>
                  </a:srgbClr>
                </a:outerShdw>
              </a:effectLst>
            </a:endParaRPr>
          </a:p>
        </p:txBody>
      </p:sp>
      <p:sp>
        <p:nvSpPr>
          <p:cNvPr id="21" name="左大括号 20"/>
          <p:cNvSpPr/>
          <p:nvPr/>
        </p:nvSpPr>
        <p:spPr>
          <a:xfrm>
            <a:off x="8691245" y="1460500"/>
            <a:ext cx="300355" cy="2816225"/>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22" name="文本框 21"/>
          <p:cNvSpPr txBox="1"/>
          <p:nvPr/>
        </p:nvSpPr>
        <p:spPr>
          <a:xfrm>
            <a:off x="324485" y="149860"/>
            <a:ext cx="5911215" cy="583565"/>
          </a:xfrm>
          <a:prstGeom prst="rect">
            <a:avLst/>
          </a:prstGeom>
          <a:noFill/>
        </p:spPr>
        <p:txBody>
          <a:bodyPr wrap="square" rtlCol="0">
            <a:spAutoFit/>
          </a:bodyPr>
          <a:p>
            <a:r>
              <a:rPr lang="en-US" altLang="zh-CN" sz="3200" b="1">
                <a:solidFill>
                  <a:schemeClr val="accent2">
                    <a:lumMod val="75000"/>
                  </a:schemeClr>
                </a:solidFill>
                <a:effectLst>
                  <a:outerShdw blurRad="38100" dist="38100" dir="2700000" algn="tl">
                    <a:srgbClr val="000000">
                      <a:alpha val="43137"/>
                    </a:srgbClr>
                  </a:outerShdw>
                </a:effectLst>
              </a:rPr>
              <a:t>Discover the basic structure:</a:t>
            </a:r>
            <a:endParaRPr lang="en-US" altLang="zh-CN" sz="3200" b="1">
              <a:solidFill>
                <a:schemeClr val="accent2">
                  <a:lumMod val="75000"/>
                </a:schemeClr>
              </a:solidFill>
              <a:effectLst>
                <a:outerShdw blurRad="38100" dist="38100" dir="2700000" algn="tl">
                  <a:srgbClr val="000000">
                    <a:alpha val="43137"/>
                  </a:srgbClr>
                </a:outerShdw>
              </a:effectLst>
            </a:endParaRPr>
          </a:p>
        </p:txBody>
      </p:sp>
      <p:sp>
        <p:nvSpPr>
          <p:cNvPr id="23" name="五角星 22"/>
          <p:cNvSpPr/>
          <p:nvPr/>
        </p:nvSpPr>
        <p:spPr>
          <a:xfrm>
            <a:off x="10981055" y="1383665"/>
            <a:ext cx="403860" cy="32385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linds(horizont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blinds(horizontal)">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blinds(horizontal)">
                                      <p:cBhvr>
                                        <p:cTn id="52" dur="5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linds(horizont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blinds(horizontal)">
                                      <p:cBhvr>
                                        <p:cTn id="62" dur="500"/>
                                        <p:tgtEl>
                                          <p:spTgt spid="2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blinds(horizontal)">
                                      <p:cBhvr>
                                        <p:cTn id="67" dur="5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blinds(horizontal)">
                                      <p:cBhvr>
                                        <p:cTn id="72" dur="500"/>
                                        <p:tgtEl>
                                          <p:spTgt spid="11"/>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blinds(horizontal)">
                                      <p:cBhvr>
                                        <p:cTn id="77" dur="500"/>
                                        <p:tgtEl>
                                          <p:spTgt spid="1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blinds(horizontal)">
                                      <p:cBhvr>
                                        <p:cTn id="82" dur="500"/>
                                        <p:tgtEl>
                                          <p:spTgt spid="13"/>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blinds(horizontal)">
                                      <p:cBhvr>
                                        <p:cTn id="87" dur="500"/>
                                        <p:tgtEl>
                                          <p:spTgt spid="20"/>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Effect transition="in" filter="blinds(horizontal)">
                                      <p:cBhvr>
                                        <p:cTn id="9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 grpId="0" animBg="1"/>
      <p:bldP spid="3" grpId="0" animBg="1"/>
      <p:bldP spid="14" grpId="0" animBg="1"/>
      <p:bldP spid="15" grpId="0" animBg="1"/>
      <p:bldP spid="16" grpId="0" animBg="1"/>
      <p:bldP spid="17" grpId="0" animBg="1"/>
      <p:bldP spid="19" grpId="0" animBg="1"/>
      <p:bldP spid="4" grpId="0" animBg="1"/>
      <p:bldP spid="5" grpId="0" animBg="1"/>
      <p:bldP spid="6" grpId="0" animBg="1"/>
      <p:bldP spid="21" grpId="0" animBg="1"/>
      <p:bldP spid="8" grpId="0" animBg="1"/>
      <p:bldP spid="11" grpId="0" animBg="1"/>
      <p:bldP spid="12" grpId="0" animBg="1"/>
      <p:bldP spid="13" grpId="0" animBg="1"/>
      <p:bldP spid="20"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表格 1"/>
          <p:cNvGraphicFramePr/>
          <p:nvPr>
            <p:custDataLst>
              <p:tags r:id="rId1"/>
            </p:custDataLst>
          </p:nvPr>
        </p:nvGraphicFramePr>
        <p:xfrm>
          <a:off x="351790" y="586105"/>
          <a:ext cx="11593830" cy="5495290"/>
        </p:xfrm>
        <a:graphic>
          <a:graphicData uri="http://schemas.openxmlformats.org/drawingml/2006/table">
            <a:tbl>
              <a:tblPr firstRow="1" bandRow="1">
                <a:tableStyleId>{5C22544A-7EE6-4342-B048-85BDC9FD1C3A}</a:tableStyleId>
              </a:tblPr>
              <a:tblGrid>
                <a:gridCol w="2599055"/>
                <a:gridCol w="8994775"/>
              </a:tblGrid>
              <a:tr h="457200">
                <a:tc>
                  <a:txBody>
                    <a:bodyPr/>
                    <a:p>
                      <a:pPr algn="ctr">
                        <a:buNone/>
                      </a:pPr>
                      <a:r>
                        <a:rPr lang="en-US" altLang="zh-CN" sz="2400" b="1" i="1">
                          <a:latin typeface="Times New Roman Bold Italic" panose="02020603050405020304" charset="0"/>
                          <a:cs typeface="Times New Roman Bold Italic" panose="02020603050405020304" charset="0"/>
                        </a:rPr>
                        <a:t>Elements</a:t>
                      </a:r>
                      <a:endParaRPr lang="en-US" altLang="zh-CN" sz="2400" b="1" i="1">
                        <a:latin typeface="Times New Roman Bold Italic" panose="02020603050405020304" charset="0"/>
                        <a:cs typeface="Times New Roman Bold Italic" panose="02020603050405020304" charset="0"/>
                      </a:endParaRPr>
                    </a:p>
                  </a:txBody>
                  <a:tcPr/>
                </a:tc>
                <a:tc>
                  <a:txBody>
                    <a:bodyPr/>
                    <a:p>
                      <a:pPr algn="ctr">
                        <a:buNone/>
                      </a:pPr>
                      <a:r>
                        <a:rPr lang="en-US" altLang="zh-CN" sz="2400" b="1" i="1">
                          <a:latin typeface="Times New Roman Bold Italic" panose="02020603050405020304" charset="0"/>
                          <a:cs typeface="Times New Roman Bold Italic" panose="02020603050405020304" charset="0"/>
                        </a:rPr>
                        <a:t>Functions</a:t>
                      </a:r>
                      <a:endParaRPr lang="en-US" altLang="zh-CN" sz="2400" b="1" i="1">
                        <a:latin typeface="Times New Roman Bold Italic" panose="02020603050405020304" charset="0"/>
                        <a:cs typeface="Times New Roman Bold Italic" panose="02020603050405020304" charset="0"/>
                      </a:endParaRPr>
                    </a:p>
                  </a:txBody>
                  <a:tcPr/>
                </a:tc>
              </a:tr>
              <a:tr h="381000">
                <a:tc>
                  <a:txBody>
                    <a:bodyPr/>
                    <a:p>
                      <a:pPr>
                        <a:buNone/>
                      </a:pPr>
                      <a:r>
                        <a:rPr lang="en-US" altLang="zh-CN" sz="2400" b="0">
                          <a:latin typeface="Times New Roman Regular" panose="02020603050405020304" charset="0"/>
                          <a:cs typeface="Times New Roman Regular" panose="02020603050405020304" charset="0"/>
                        </a:rPr>
                        <a:t>Introduction</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____________ the topic / ____________________</a:t>
                      </a:r>
                      <a:endParaRPr lang="en-US" altLang="zh-CN" sz="2400" b="0">
                        <a:latin typeface="Times New Roman Regular" panose="02020603050405020304" charset="0"/>
                        <a:cs typeface="Times New Roman Regular" panose="02020603050405020304" charset="0"/>
                      </a:endParaRPr>
                    </a:p>
                  </a:txBody>
                  <a:tcPr/>
                </a:tc>
              </a:tr>
              <a:tr h="457200">
                <a:tc>
                  <a:txBody>
                    <a:bodyPr/>
                    <a:p>
                      <a:pPr>
                        <a:buNone/>
                      </a:pPr>
                      <a:r>
                        <a:rPr lang="en-US" altLang="zh-CN" sz="2400" b="0">
                          <a:latin typeface="Times New Roman Regular" panose="02020603050405020304" charset="0"/>
                          <a:cs typeface="Times New Roman Regular" panose="02020603050405020304" charset="0"/>
                        </a:rPr>
                        <a:t>Topic</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the ______ of the research</a:t>
                      </a:r>
                      <a:endParaRPr lang="en-US" altLang="zh-CN" sz="2400" b="0">
                        <a:latin typeface="Times New Roman Regular" panose="02020603050405020304" charset="0"/>
                        <a:cs typeface="Times New Roman Regular" panose="02020603050405020304" charset="0"/>
                      </a:endParaRPr>
                    </a:p>
                  </a:txBody>
                  <a:tcPr/>
                </a:tc>
              </a:tr>
              <a:tr h="457200">
                <a:tc>
                  <a:txBody>
                    <a:bodyPr/>
                    <a:p>
                      <a:pPr>
                        <a:buNone/>
                      </a:pPr>
                      <a:r>
                        <a:rPr lang="en-US" altLang="zh-CN" sz="2400" b="0">
                          <a:latin typeface="Times New Roman Regular" panose="02020603050405020304" charset="0"/>
                          <a:cs typeface="Times New Roman Regular" panose="02020603050405020304" charset="0"/>
                        </a:rPr>
                        <a:t>Previous researches</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serving as a _______, confirmation or conflict for the current research</a:t>
                      </a:r>
                      <a:endParaRPr lang="en-US" altLang="zh-CN" sz="2400" b="0">
                        <a:latin typeface="Times New Roman Regular" panose="02020603050405020304" charset="0"/>
                        <a:cs typeface="Times New Roman Regular" panose="02020603050405020304" charset="0"/>
                      </a:endParaRPr>
                    </a:p>
                  </a:txBody>
                  <a:tcPr/>
                </a:tc>
              </a:tr>
              <a:tr h="557530">
                <a:tc>
                  <a:txBody>
                    <a:bodyPr/>
                    <a:p>
                      <a:pPr>
                        <a:buNone/>
                      </a:pPr>
                      <a:r>
                        <a:rPr lang="en-US" altLang="zh-CN" sz="2400" b="0">
                          <a:latin typeface="Times New Roman Regular" panose="02020603050405020304" charset="0"/>
                          <a:cs typeface="Times New Roman Regular" panose="02020603050405020304" charset="0"/>
                        </a:rPr>
                        <a:t>Research process</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clarifying the participants, research _________, subjects and procedures</a:t>
                      </a:r>
                      <a:endParaRPr lang="en-US" altLang="zh-CN" sz="2400" b="0">
                        <a:latin typeface="Times New Roman Regular" panose="02020603050405020304" charset="0"/>
                        <a:cs typeface="Times New Roman Regular" panose="02020603050405020304" charset="0"/>
                      </a:endParaRPr>
                    </a:p>
                  </a:txBody>
                  <a:tcPr/>
                </a:tc>
              </a:tr>
              <a:tr h="381000">
                <a:tc>
                  <a:txBody>
                    <a:bodyPr/>
                    <a:p>
                      <a:pPr>
                        <a:buNone/>
                      </a:pPr>
                      <a:r>
                        <a:rPr lang="en-US" altLang="zh-CN" sz="2400" b="0">
                          <a:latin typeface="Times New Roman Regular" panose="02020603050405020304" charset="0"/>
                          <a:cs typeface="Times New Roman Regular" panose="02020603050405020304" charset="0"/>
                        </a:rPr>
                        <a:t>Findings</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presenting the ______ collected as well as the ___________</a:t>
                      </a:r>
                      <a:endParaRPr lang="zh-CN" altLang="en-US" sz="2400" b="0">
                        <a:latin typeface="Times New Roman Regular" panose="02020603050405020304" charset="0"/>
                        <a:cs typeface="Times New Roman Regular" panose="02020603050405020304" charset="0"/>
                      </a:endParaRPr>
                    </a:p>
                  </a:txBody>
                  <a:tcPr/>
                </a:tc>
              </a:tr>
              <a:tr h="381000">
                <a:tc>
                  <a:txBody>
                    <a:bodyPr/>
                    <a:p>
                      <a:pPr>
                        <a:buNone/>
                      </a:pPr>
                      <a:r>
                        <a:rPr lang="en-US" altLang="zh-CN" sz="2400" b="0">
                          <a:latin typeface="Times New Roman Regular" panose="02020603050405020304" charset="0"/>
                          <a:cs typeface="Times New Roman Regular" panose="02020603050405020304" charset="0"/>
                        </a:rPr>
                        <a:t>Explanation</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illustrating the _____________________</a:t>
                      </a:r>
                      <a:endParaRPr lang="en-US" altLang="zh-CN" sz="2400" b="0">
                        <a:latin typeface="Times New Roman Regular" panose="02020603050405020304" charset="0"/>
                        <a:cs typeface="Times New Roman Regular" panose="02020603050405020304" charset="0"/>
                      </a:endParaRPr>
                    </a:p>
                  </a:txBody>
                  <a:tcPr/>
                </a:tc>
              </a:tr>
              <a:tr h="381000">
                <a:tc>
                  <a:txBody>
                    <a:bodyPr/>
                    <a:p>
                      <a:pPr>
                        <a:buNone/>
                      </a:pPr>
                      <a:r>
                        <a:rPr lang="en-US" altLang="zh-CN" sz="2400" b="0">
                          <a:latin typeface="Times New Roman Regular" panose="02020603050405020304" charset="0"/>
                          <a:cs typeface="Times New Roman Regular" panose="02020603050405020304" charset="0"/>
                        </a:rPr>
                        <a:t>Conclusion</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concluding the main benefits</a:t>
                      </a:r>
                      <a:endParaRPr lang="en-US" altLang="zh-CN" sz="2400" b="0">
                        <a:latin typeface="Times New Roman Regular" panose="02020603050405020304" charset="0"/>
                        <a:cs typeface="Times New Roman Regular" panose="02020603050405020304" charset="0"/>
                      </a:endParaRPr>
                    </a:p>
                  </a:txBody>
                  <a:tcPr/>
                </a:tc>
              </a:tr>
              <a:tr h="381000">
                <a:tc>
                  <a:txBody>
                    <a:bodyPr/>
                    <a:p>
                      <a:pPr>
                        <a:buNone/>
                      </a:pPr>
                      <a:r>
                        <a:rPr lang="en-US" altLang="zh-CN" sz="2400" b="0">
                          <a:latin typeface="Times New Roman Regular" panose="02020603050405020304" charset="0"/>
                          <a:cs typeface="Times New Roman Regular" panose="02020603050405020304" charset="0"/>
                        </a:rPr>
                        <a:t>Significance</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demonstrating the potential __________</a:t>
                      </a:r>
                      <a:endParaRPr lang="en-US" altLang="zh-CN" sz="2400" b="0">
                        <a:latin typeface="Times New Roman Regular" panose="02020603050405020304" charset="0"/>
                        <a:cs typeface="Times New Roman Regular" panose="02020603050405020304" charset="0"/>
                      </a:endParaRPr>
                    </a:p>
                  </a:txBody>
                  <a:tcPr/>
                </a:tc>
              </a:tr>
              <a:tr h="381000">
                <a:tc>
                  <a:txBody>
                    <a:bodyPr/>
                    <a:p>
                      <a:pPr>
                        <a:buNone/>
                      </a:pPr>
                      <a:r>
                        <a:rPr lang="en-US" altLang="zh-CN" sz="2400" b="0">
                          <a:latin typeface="Times New Roman Regular" panose="02020603050405020304" charset="0"/>
                          <a:cs typeface="Times New Roman Regular" panose="02020603050405020304" charset="0"/>
                        </a:rPr>
                        <a:t>Comments</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pointing out the advantages as well as ________ of the current research</a:t>
                      </a:r>
                      <a:endParaRPr lang="en-US" altLang="zh-CN" sz="2400" b="0">
                        <a:latin typeface="Times New Roman Regular" panose="02020603050405020304" charset="0"/>
                        <a:cs typeface="Times New Roman Regular" panose="02020603050405020304" charset="0"/>
                      </a:endParaRPr>
                    </a:p>
                  </a:txBody>
                  <a:tcPr/>
                </a:tc>
              </a:tr>
              <a:tr h="381000">
                <a:tc>
                  <a:txBody>
                    <a:bodyPr/>
                    <a:p>
                      <a:pPr>
                        <a:buNone/>
                      </a:pPr>
                      <a:r>
                        <a:rPr lang="en-US" altLang="zh-CN" sz="2400" b="0">
                          <a:latin typeface="Times New Roman Regular" panose="02020603050405020304" charset="0"/>
                          <a:cs typeface="Times New Roman Regular" panose="02020603050405020304" charset="0"/>
                        </a:rPr>
                        <a:t>Further researches</a:t>
                      </a:r>
                      <a:endParaRPr lang="en-US" altLang="zh-CN" sz="2400" b="0">
                        <a:latin typeface="Times New Roman Regular" panose="02020603050405020304" charset="0"/>
                        <a:cs typeface="Times New Roman Regular" panose="02020603050405020304" charset="0"/>
                      </a:endParaRPr>
                    </a:p>
                  </a:txBody>
                  <a:tcPr/>
                </a:tc>
                <a:tc>
                  <a:txBody>
                    <a:bodyPr/>
                    <a:p>
                      <a:pPr>
                        <a:buNone/>
                      </a:pPr>
                      <a:r>
                        <a:rPr lang="en-US" altLang="zh-CN" sz="2400" b="0">
                          <a:latin typeface="Times New Roman Regular" panose="02020603050405020304" charset="0"/>
                          <a:cs typeface="Times New Roman Regular" panose="02020603050405020304" charset="0"/>
                        </a:rPr>
                        <a:t>ensuring the ___________of the study, or serving as ____________</a:t>
                      </a:r>
                      <a:endParaRPr lang="en-US" altLang="zh-CN" sz="2400" b="0">
                        <a:latin typeface="Times New Roman Regular" panose="02020603050405020304" charset="0"/>
                        <a:cs typeface="Times New Roman Regular" panose="02020603050405020304" charset="0"/>
                      </a:endParaRPr>
                    </a:p>
                  </a:txBody>
                  <a:tcPr/>
                </a:tc>
              </a:tr>
            </a:tbl>
          </a:graphicData>
        </a:graphic>
      </p:graphicFrame>
      <p:sp>
        <p:nvSpPr>
          <p:cNvPr id="4" name="文本框 3"/>
          <p:cNvSpPr txBox="1"/>
          <p:nvPr/>
        </p:nvSpPr>
        <p:spPr>
          <a:xfrm>
            <a:off x="3298825" y="1040130"/>
            <a:ext cx="1392555" cy="460375"/>
          </a:xfrm>
          <a:prstGeom prst="rect">
            <a:avLst/>
          </a:prstGeom>
          <a:noFill/>
        </p:spPr>
        <p:txBody>
          <a:bodyPr wrap="none" rtlCol="0" anchor="t">
            <a:spAutoFit/>
          </a:bodyPr>
          <a:p>
            <a:r>
              <a:rPr lang="en-US" altLang="zh-CN" sz="2400">
                <a:solidFill>
                  <a:srgbClr val="FF0000"/>
                </a:solidFill>
                <a:latin typeface="Times New Roman Regular" panose="02020603050405020304" charset="0"/>
                <a:cs typeface="Times New Roman Regular" panose="02020603050405020304" charset="0"/>
                <a:sym typeface="+mn-ea"/>
              </a:rPr>
              <a:t>leading in</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5" name="文本框 4"/>
          <p:cNvSpPr txBox="1"/>
          <p:nvPr/>
        </p:nvSpPr>
        <p:spPr>
          <a:xfrm>
            <a:off x="6219825" y="1040130"/>
            <a:ext cx="3136265"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background information</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6" name="文本框 5"/>
          <p:cNvSpPr txBox="1"/>
          <p:nvPr/>
        </p:nvSpPr>
        <p:spPr>
          <a:xfrm>
            <a:off x="3683635" y="1500505"/>
            <a:ext cx="622935"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gist</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7" name="文本框 6"/>
          <p:cNvSpPr txBox="1"/>
          <p:nvPr/>
        </p:nvSpPr>
        <p:spPr>
          <a:xfrm>
            <a:off x="4691380" y="1960880"/>
            <a:ext cx="792480"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basis</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8" name="文本框 7"/>
          <p:cNvSpPr txBox="1"/>
          <p:nvPr/>
        </p:nvSpPr>
        <p:spPr>
          <a:xfrm>
            <a:off x="7524115" y="2421255"/>
            <a:ext cx="1215390"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methods</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9" name="文本框 8"/>
          <p:cNvSpPr txBox="1"/>
          <p:nvPr/>
        </p:nvSpPr>
        <p:spPr>
          <a:xfrm>
            <a:off x="4949825" y="2956560"/>
            <a:ext cx="690245"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data</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10" name="文本框 9"/>
          <p:cNvSpPr txBox="1"/>
          <p:nvPr/>
        </p:nvSpPr>
        <p:spPr>
          <a:xfrm>
            <a:off x="4949825" y="3416935"/>
            <a:ext cx="2966720"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underlying mechanism</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11" name="文本框 10"/>
          <p:cNvSpPr txBox="1"/>
          <p:nvPr/>
        </p:nvSpPr>
        <p:spPr>
          <a:xfrm>
            <a:off x="6588760" y="4330065"/>
            <a:ext cx="1147445"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benefits</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12" name="文本框 11"/>
          <p:cNvSpPr txBox="1"/>
          <p:nvPr/>
        </p:nvSpPr>
        <p:spPr>
          <a:xfrm>
            <a:off x="7628890" y="4790440"/>
            <a:ext cx="1485265"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limitations</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13" name="文本框 12"/>
          <p:cNvSpPr txBox="1"/>
          <p:nvPr/>
        </p:nvSpPr>
        <p:spPr>
          <a:xfrm>
            <a:off x="4799330" y="5255260"/>
            <a:ext cx="1265555"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accuracy</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14" name="文本框 13"/>
          <p:cNvSpPr txBox="1"/>
          <p:nvPr/>
        </p:nvSpPr>
        <p:spPr>
          <a:xfrm>
            <a:off x="9602470" y="5250815"/>
            <a:ext cx="1706245" cy="460375"/>
          </a:xfrm>
          <a:prstGeom prst="rect">
            <a:avLst/>
          </a:prstGeom>
          <a:noFill/>
        </p:spPr>
        <p:txBody>
          <a:bodyPr wrap="none" rtlCol="0" anchor="t">
            <a:spAutoFit/>
          </a:bodyPr>
          <a:p>
            <a:pPr algn="l"/>
            <a:r>
              <a:rPr lang="en-US" altLang="zh-CN" sz="2400">
                <a:solidFill>
                  <a:srgbClr val="FF0000"/>
                </a:solidFill>
                <a:latin typeface="Times New Roman Regular" panose="02020603050405020304" charset="0"/>
                <a:cs typeface="Times New Roman Regular" panose="02020603050405020304" charset="0"/>
                <a:sym typeface="+mn-ea"/>
              </a:rPr>
              <a:t>supplements</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sp>
        <p:nvSpPr>
          <p:cNvPr id="3" name="文本框 2"/>
          <p:cNvSpPr txBox="1"/>
          <p:nvPr/>
        </p:nvSpPr>
        <p:spPr>
          <a:xfrm>
            <a:off x="8739505" y="2956560"/>
            <a:ext cx="1553845" cy="460375"/>
          </a:xfrm>
          <a:prstGeom prst="rect">
            <a:avLst/>
          </a:prstGeom>
          <a:noFill/>
        </p:spPr>
        <p:txBody>
          <a:bodyPr wrap="none" rtlCol="0" anchor="t">
            <a:spAutoFit/>
          </a:bodyPr>
          <a:p>
            <a:r>
              <a:rPr lang="en-US" altLang="zh-CN" sz="2400">
                <a:solidFill>
                  <a:srgbClr val="FF0000"/>
                </a:solidFill>
                <a:latin typeface="Times New Roman Regular" panose="02020603050405020304" charset="0"/>
                <a:cs typeface="Times New Roman Regular" panose="02020603050405020304" charset="0"/>
                <a:sym typeface="+mn-ea"/>
              </a:rPr>
              <a:t>discoveries</a:t>
            </a:r>
            <a:endParaRPr lang="en-US" altLang="zh-CN" sz="2400">
              <a:solidFill>
                <a:srgbClr val="FF0000"/>
              </a:solidFill>
              <a:latin typeface="Times New Roman Regular" panose="02020603050405020304" charset="0"/>
              <a:cs typeface="Times New Roman Regular" panose="02020603050405020304" charset="0"/>
              <a:sym typeface="+mn-ea"/>
            </a:endParaRPr>
          </a:p>
        </p:txBody>
      </p:sp>
      <p:pic>
        <p:nvPicPr>
          <p:cNvPr id="5124" name="图片 6" descr="logo横版 png"/>
          <p:cNvPicPr>
            <a:picLocks noChangeAspect="1"/>
          </p:cNvPicPr>
          <p:nvPr/>
        </p:nvPicPr>
        <p:blipFill>
          <a:blip r:embed="rId2"/>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linds(horizontal)">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linds(horizontal)">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linds(horizontal)">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blinds(horizontal)">
                                      <p:cBhvr>
                                        <p:cTn id="6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0"/>
            <a:ext cx="12192000" cy="7111365"/>
          </a:xfrm>
          <a:prstGeom prst="rect">
            <a:avLst/>
          </a:prstGeom>
          <a:noFill/>
          <a:ln w="9525">
            <a:noFill/>
          </a:ln>
        </p:spPr>
        <p:txBody>
          <a:bodyPr wrap="square">
            <a:spAutoFit/>
          </a:bodyPr>
          <a:p>
            <a:pPr marL="0" indent="0" algn="l" fontAlgn="auto">
              <a:lnSpc>
                <a:spcPts val="2380"/>
              </a:lnSpc>
            </a:pPr>
            <a:r>
              <a:rPr sz="2000">
                <a:latin typeface="Times New Roman Regular" panose="02020603050405020304" charset="0"/>
                <a:cs typeface="Times New Roman Regular" panose="02020603050405020304" charset="0"/>
              </a:rPr>
              <a:t>2022年新高考II卷</a:t>
            </a:r>
            <a:r>
              <a:rPr lang="en-US" sz="2000">
                <a:latin typeface="Times New Roman Regular" panose="02020603050405020304" charset="0"/>
                <a:cs typeface="Times New Roman Regular" panose="02020603050405020304" charset="0"/>
              </a:rPr>
              <a:t>  </a:t>
            </a:r>
            <a:r>
              <a:rPr sz="2000">
                <a:latin typeface="Times New Roman Regular" panose="02020603050405020304" charset="0"/>
                <a:cs typeface="Times New Roman Regular" panose="02020603050405020304" charset="0"/>
              </a:rPr>
              <a:t>阅读理解D</a:t>
            </a:r>
            <a:endParaRPr sz="2000">
              <a:latin typeface="Times New Roman Regular" panose="02020603050405020304" charset="0"/>
              <a:cs typeface="Times New Roman Regular" panose="02020603050405020304" charset="0"/>
            </a:endParaRPr>
          </a:p>
          <a:p>
            <a:pPr marL="0" indent="0" algn="l" fontAlgn="auto">
              <a:lnSpc>
                <a:spcPts val="2380"/>
              </a:lnSpc>
            </a:pPr>
            <a:r>
              <a:rPr lang="en-US" sz="2000">
                <a:latin typeface="Times New Roman Regular" panose="02020603050405020304" charset="0"/>
                <a:cs typeface="Times New Roman Regular" panose="02020603050405020304" charset="0"/>
              </a:rPr>
              <a:t>        </a:t>
            </a:r>
            <a:r>
              <a:rPr lang="en-US" sz="2000">
                <a:latin typeface="Calibri" panose="020F0502020204030204" charset="0"/>
                <a:ea typeface="Calibri" panose="020F0502020204030204" charset="0"/>
                <a:cs typeface="Times New Roman Regular" panose="02020603050405020304" charset="0"/>
              </a:rPr>
              <a:t>①</a:t>
            </a:r>
            <a:r>
              <a:rPr sz="2000">
                <a:latin typeface="Times New Roman Regular" panose="02020603050405020304" charset="0"/>
                <a:cs typeface="Times New Roman Regular" panose="02020603050405020304" charset="0"/>
              </a:rPr>
              <a:t>As we age, even if we're healthy, the heart just isn't as efficient in processing oxygen as it used to be. In most people the first signs show up in their 50s or early 60s. And among people who don’t exercise, the changes can start even sooner.</a:t>
            </a:r>
            <a:endParaRPr sz="2000">
              <a:latin typeface="Times New Roman Regular" panose="02020603050405020304" charset="0"/>
              <a:cs typeface="Times New Roman Regular" panose="02020603050405020304" charset="0"/>
            </a:endParaRPr>
          </a:p>
          <a:p>
            <a:pPr marL="0" indent="0" algn="l" fontAlgn="auto">
              <a:lnSpc>
                <a:spcPts val="2380"/>
              </a:lnSpc>
            </a:pPr>
            <a:r>
              <a:rPr lang="en-US" sz="2000">
                <a:latin typeface="Times New Roman Regular" panose="02020603050405020304" charset="0"/>
                <a:cs typeface="Times New Roman Regular" panose="02020603050405020304" charset="0"/>
              </a:rPr>
              <a:t>        </a:t>
            </a:r>
            <a:r>
              <a:rPr lang="en-US" sz="2000">
                <a:latin typeface="Calibri" panose="020F0502020204030204" charset="0"/>
                <a:ea typeface="Calibri" panose="020F0502020204030204" charset="0"/>
                <a:cs typeface="Times New Roman Regular" panose="02020603050405020304" charset="0"/>
              </a:rPr>
              <a:t>②</a:t>
            </a:r>
            <a:r>
              <a:rPr sz="2000">
                <a:latin typeface="Times New Roman Regular" panose="02020603050405020304" charset="0"/>
                <a:cs typeface="Times New Roman Regular" panose="02020603050405020304" charset="0"/>
              </a:rPr>
              <a:t>“Think of a rubber band. In the beginning, it is flexible, but put it in a drawer for 20 years and it will become dry and easily broken,” says Dr. Ben Levine, a heart specialist at the University of Texas. That's what happens to the heart. Fortunately for </a:t>
            </a:r>
            <a:r>
              <a:rPr sz="2000">
                <a:highlight>
                  <a:srgbClr val="FFFF00"/>
                </a:highlight>
                <a:latin typeface="Times New Roman Regular" panose="02020603050405020304" charset="0"/>
                <a:cs typeface="Times New Roman Regular" panose="02020603050405020304" charset="0"/>
              </a:rPr>
              <a:t>those in midlife</a:t>
            </a:r>
            <a:r>
              <a:rPr sz="2000">
                <a:latin typeface="Times New Roman Regular" panose="02020603050405020304" charset="0"/>
                <a:cs typeface="Times New Roman Regular" panose="02020603050405020304" charset="0"/>
              </a:rPr>
              <a:t>, Levine is finding that even if you haven't been an enthusiastic exerciser, </a:t>
            </a:r>
            <a:r>
              <a:rPr sz="2000">
                <a:highlight>
                  <a:srgbClr val="FFFF00"/>
                </a:highlight>
                <a:latin typeface="Times New Roman Regular" panose="02020603050405020304" charset="0"/>
                <a:cs typeface="Times New Roman Regular" panose="02020603050405020304" charset="0"/>
              </a:rPr>
              <a:t>getting in shape</a:t>
            </a:r>
            <a:r>
              <a:rPr sz="2000">
                <a:latin typeface="Times New Roman Regular" panose="02020603050405020304" charset="0"/>
                <a:cs typeface="Times New Roman Regular" panose="02020603050405020304" charset="0"/>
              </a:rPr>
              <a:t> now may help </a:t>
            </a:r>
            <a:r>
              <a:rPr sz="2000">
                <a:highlight>
                  <a:srgbClr val="FFFF00"/>
                </a:highlight>
                <a:latin typeface="Times New Roman Regular" panose="02020603050405020304" charset="0"/>
                <a:cs typeface="Times New Roman Regular" panose="02020603050405020304" charset="0"/>
              </a:rPr>
              <a:t>improve your aging heart</a:t>
            </a:r>
            <a:r>
              <a:rPr sz="2000">
                <a:latin typeface="Times New Roman Regular" panose="02020603050405020304" charset="0"/>
                <a:cs typeface="Times New Roman Regular" panose="02020603050405020304" charset="0"/>
              </a:rPr>
              <a:t>.</a:t>
            </a:r>
            <a:endParaRPr sz="2000">
              <a:latin typeface="Times New Roman Regular" panose="02020603050405020304" charset="0"/>
              <a:cs typeface="Times New Roman Regular" panose="02020603050405020304" charset="0"/>
            </a:endParaRPr>
          </a:p>
          <a:p>
            <a:pPr marL="0" indent="0" algn="l" fontAlgn="auto">
              <a:lnSpc>
                <a:spcPts val="2380"/>
              </a:lnSpc>
            </a:pPr>
            <a:r>
              <a:rPr lang="en-US" sz="2000">
                <a:latin typeface="Times New Roman Regular" panose="02020603050405020304" charset="0"/>
                <a:cs typeface="Times New Roman Regular" panose="02020603050405020304" charset="0"/>
              </a:rPr>
              <a:t>        </a:t>
            </a:r>
            <a:r>
              <a:rPr lang="en-US" sz="2000">
                <a:latin typeface="Calibri" panose="020F0502020204030204" charset="0"/>
                <a:ea typeface="Calibri" panose="020F0502020204030204" charset="0"/>
                <a:cs typeface="Times New Roman Regular" panose="02020603050405020304" charset="0"/>
              </a:rPr>
              <a:t>③</a:t>
            </a:r>
            <a:r>
              <a:rPr sz="2000">
                <a:latin typeface="Times New Roman Regular" panose="02020603050405020304" charset="0"/>
                <a:cs typeface="Times New Roman Regular" panose="02020603050405020304" charset="0"/>
              </a:rPr>
              <a:t>Levine and his research team selected volunteers aged between 45 and 64 who did not exercise much but were otherwise healthy. </a:t>
            </a:r>
            <a:r>
              <a:rPr sz="2000">
                <a:highlight>
                  <a:srgbClr val="FFFF00"/>
                </a:highlight>
                <a:latin typeface="Times New Roman Regular" panose="02020603050405020304" charset="0"/>
                <a:cs typeface="Times New Roman Regular" panose="02020603050405020304" charset="0"/>
              </a:rPr>
              <a:t>Participants</a:t>
            </a:r>
            <a:r>
              <a:rPr sz="2000">
                <a:latin typeface="Times New Roman Regular" panose="02020603050405020304" charset="0"/>
                <a:cs typeface="Times New Roman Regular" panose="02020603050405020304" charset="0"/>
              </a:rPr>
              <a:t> were randomly divided into two groups. </a:t>
            </a:r>
            <a:r>
              <a:rPr sz="2000">
                <a:highlight>
                  <a:srgbClr val="FFFF00"/>
                </a:highlight>
                <a:latin typeface="Times New Roman Regular" panose="02020603050405020304" charset="0"/>
                <a:cs typeface="Times New Roman Regular" panose="02020603050405020304" charset="0"/>
              </a:rPr>
              <a:t>The first group</a:t>
            </a:r>
            <a:r>
              <a:rPr sz="2000">
                <a:latin typeface="Times New Roman Regular" panose="02020603050405020304" charset="0"/>
                <a:cs typeface="Times New Roman Regular" panose="02020603050405020304" charset="0"/>
              </a:rPr>
              <a:t> participated in a program of nonaerobic (无氧) exercise—balance training and weight training—three times a week. </a:t>
            </a:r>
            <a:r>
              <a:rPr sz="2000">
                <a:highlight>
                  <a:srgbClr val="FFFF00"/>
                </a:highlight>
                <a:latin typeface="Times New Roman Regular" panose="02020603050405020304" charset="0"/>
                <a:cs typeface="Times New Roman Regular" panose="02020603050405020304" charset="0"/>
              </a:rPr>
              <a:t>The second group</a:t>
            </a:r>
            <a:r>
              <a:rPr sz="2000">
                <a:latin typeface="Times New Roman Regular" panose="02020603050405020304" charset="0"/>
                <a:cs typeface="Times New Roman Regular" panose="02020603050405020304" charset="0"/>
              </a:rPr>
              <a:t> did high-intensity aerobic exercise under the guidance of a trainer for four or more days a week. After two years, the second group</a:t>
            </a:r>
            <a:r>
              <a:rPr sz="2000">
                <a:highlight>
                  <a:srgbClr val="FFFF00"/>
                </a:highlight>
                <a:latin typeface="Times New Roman Regular" panose="02020603050405020304" charset="0"/>
                <a:cs typeface="Times New Roman Regular" panose="02020603050405020304" charset="0"/>
              </a:rPr>
              <a:t> saw</a:t>
            </a:r>
            <a:r>
              <a:rPr sz="2000">
                <a:latin typeface="Times New Roman Regular" panose="02020603050405020304" charset="0"/>
                <a:cs typeface="Times New Roman Regular" panose="02020603050405020304" charset="0"/>
              </a:rPr>
              <a:t> remarkable improvements in heart health.</a:t>
            </a:r>
            <a:endParaRPr sz="2000">
              <a:latin typeface="Times New Roman Regular" panose="02020603050405020304" charset="0"/>
              <a:cs typeface="Times New Roman Regular" panose="02020603050405020304" charset="0"/>
            </a:endParaRPr>
          </a:p>
          <a:p>
            <a:pPr marL="0" indent="0" algn="l" fontAlgn="auto">
              <a:lnSpc>
                <a:spcPts val="2380"/>
              </a:lnSpc>
            </a:pPr>
            <a:r>
              <a:rPr lang="en-US" sz="2000">
                <a:latin typeface="Times New Roman Regular" panose="02020603050405020304" charset="0"/>
                <a:cs typeface="Times New Roman Regular" panose="02020603050405020304" charset="0"/>
              </a:rPr>
              <a:t>        </a:t>
            </a:r>
            <a:r>
              <a:rPr lang="en-US" sz="2000">
                <a:latin typeface="PingFang SC" panose="020B0400000000000000" charset="-122"/>
                <a:ea typeface="PingFang SC" panose="020B0400000000000000" charset="-122"/>
                <a:cs typeface="Times New Roman Regular" panose="02020603050405020304" charset="0"/>
              </a:rPr>
              <a:t>④</a:t>
            </a:r>
            <a:r>
              <a:rPr sz="2000">
                <a:latin typeface="Times New Roman Regular" panose="02020603050405020304" charset="0"/>
                <a:cs typeface="Times New Roman Regular" panose="02020603050405020304" charset="0"/>
              </a:rPr>
              <a:t>“We took these 50-year-old hearts and turned the clock back to 30-or 35-year-old hearts,” says Levine. “And </a:t>
            </a:r>
            <a:r>
              <a:rPr sz="2000">
                <a:highlight>
                  <a:srgbClr val="FFFF00"/>
                </a:highlight>
                <a:latin typeface="Times New Roman Regular" panose="02020603050405020304" charset="0"/>
                <a:cs typeface="Times New Roman Regular" panose="02020603050405020304" charset="0"/>
              </a:rPr>
              <a:t>the reason</a:t>
            </a:r>
            <a:r>
              <a:rPr sz="2000">
                <a:latin typeface="Times New Roman Regular" panose="02020603050405020304" charset="0"/>
                <a:cs typeface="Times New Roman Regular" panose="02020603050405020304" charset="0"/>
              </a:rPr>
              <a:t> they got so much stronger and fitter was that their hearts could now fill a lot better and pump (泵送) a lot more blood during exercise.” But the hearts of those who participated in less intense exercise didn’t change, he says.</a:t>
            </a:r>
            <a:endParaRPr sz="2000">
              <a:latin typeface="Times New Roman Regular" panose="02020603050405020304" charset="0"/>
              <a:cs typeface="Times New Roman Regular" panose="02020603050405020304" charset="0"/>
            </a:endParaRPr>
          </a:p>
          <a:p>
            <a:pPr marL="0" indent="0" algn="l" fontAlgn="auto">
              <a:lnSpc>
                <a:spcPts val="2380"/>
              </a:lnSpc>
            </a:pPr>
            <a:r>
              <a:rPr lang="en-US" sz="2000">
                <a:latin typeface="Times New Roman Regular" panose="02020603050405020304" charset="0"/>
                <a:cs typeface="Times New Roman Regular" panose="02020603050405020304" charset="0"/>
              </a:rPr>
              <a:t>        </a:t>
            </a:r>
            <a:r>
              <a:rPr lang="en-US" sz="2000">
                <a:latin typeface="PingFang SC" panose="020B0400000000000000" charset="-122"/>
                <a:ea typeface="PingFang SC" panose="020B0400000000000000" charset="-122"/>
                <a:cs typeface="Times New Roman Regular" panose="02020603050405020304" charset="0"/>
              </a:rPr>
              <a:t>⑤</a:t>
            </a:r>
            <a:r>
              <a:rPr sz="2000">
                <a:latin typeface="Times New Roman Regular" panose="02020603050405020304" charset="0"/>
                <a:cs typeface="Times New Roman Regular" panose="02020603050405020304" charset="0"/>
              </a:rPr>
              <a:t>“The sweet spot in life to start exercising, if you haven't already, is in late middle age when the heart still has flexibility,” Levine says. “We put healthy </a:t>
            </a:r>
            <a:r>
              <a:rPr sz="2000">
                <a:highlight>
                  <a:srgbClr val="FFFF00"/>
                </a:highlight>
                <a:latin typeface="Times New Roman Regular" panose="02020603050405020304" charset="0"/>
                <a:cs typeface="Times New Roman Regular" panose="02020603050405020304" charset="0"/>
              </a:rPr>
              <a:t>70-year-olds </a:t>
            </a:r>
            <a:r>
              <a:rPr sz="2000">
                <a:latin typeface="Times New Roman Regular" panose="02020603050405020304" charset="0"/>
                <a:cs typeface="Times New Roman Regular" panose="02020603050405020304" charset="0"/>
              </a:rPr>
              <a:t>through a yearlong exercise training program, and nothing happened to them at all.”</a:t>
            </a:r>
            <a:endParaRPr sz="2000">
              <a:latin typeface="Times New Roman Regular" panose="02020603050405020304" charset="0"/>
              <a:cs typeface="Times New Roman Regular" panose="02020603050405020304" charset="0"/>
            </a:endParaRPr>
          </a:p>
          <a:p>
            <a:pPr marL="0" indent="0" algn="l" fontAlgn="auto">
              <a:lnSpc>
                <a:spcPts val="2380"/>
              </a:lnSpc>
            </a:pPr>
            <a:r>
              <a:rPr lang="en-US" sz="2000">
                <a:latin typeface="Times New Roman Regular" panose="02020603050405020304" charset="0"/>
                <a:cs typeface="Times New Roman Regular" panose="02020603050405020304" charset="0"/>
              </a:rPr>
              <a:t>        ⑥</a:t>
            </a:r>
            <a:r>
              <a:rPr sz="2000">
                <a:latin typeface="Times New Roman Regular" panose="02020603050405020304" charset="0"/>
                <a:cs typeface="Times New Roman Regular" panose="02020603050405020304" charset="0"/>
              </a:rPr>
              <a:t>Dr. Nieca Goldberg, a spokeswoman for the American Heart Association, </a:t>
            </a:r>
            <a:r>
              <a:rPr sz="2000">
                <a:highlight>
                  <a:srgbClr val="FFFF00"/>
                </a:highlight>
                <a:latin typeface="Times New Roman Regular" panose="02020603050405020304" charset="0"/>
                <a:cs typeface="Times New Roman Regular" panose="02020603050405020304" charset="0"/>
              </a:rPr>
              <a:t>says</a:t>
            </a:r>
            <a:r>
              <a:rPr sz="2000">
                <a:latin typeface="Times New Roman Regular" panose="02020603050405020304" charset="0"/>
                <a:cs typeface="Times New Roman Regular" panose="02020603050405020304" charset="0"/>
              </a:rPr>
              <a:t> Levine’s findings are a great start. But the study was small and needs to be repeated with far larger groups of people to determine exactly which aspects of an exercise routine make the biggest difference.</a:t>
            </a:r>
            <a:endParaRPr sz="2000">
              <a:latin typeface="Times New Roman Regular" panose="02020603050405020304" charset="0"/>
              <a:cs typeface="Times New Roman Regular" panose="02020603050405020304" charset="0"/>
            </a:endParaRPr>
          </a:p>
          <a:p>
            <a:pPr marL="0" indent="0" algn="l" fontAlgn="auto">
              <a:lnSpc>
                <a:spcPts val="2380"/>
              </a:lnSpc>
            </a:pPr>
            <a:endParaRPr sz="2000">
              <a:latin typeface="Times New Roman Regular" panose="02020603050405020304" charset="0"/>
              <a:cs typeface="Times New Roman Regular" panose="02020603050405020304" charset="0"/>
            </a:endParaRPr>
          </a:p>
        </p:txBody>
      </p:sp>
      <p:sp>
        <p:nvSpPr>
          <p:cNvPr id="2" name="文本框 1"/>
          <p:cNvSpPr txBox="1"/>
          <p:nvPr/>
        </p:nvSpPr>
        <p:spPr>
          <a:xfrm>
            <a:off x="5509895" y="3631565"/>
            <a:ext cx="4361180" cy="460375"/>
          </a:xfrm>
          <a:prstGeom prst="rect">
            <a:avLst/>
          </a:prstGeom>
          <a:solidFill>
            <a:schemeClr val="accent1">
              <a:lumMod val="40000"/>
              <a:lumOff val="60000"/>
            </a:schemeClr>
          </a:solidFill>
        </p:spPr>
        <p:txBody>
          <a:bodyPr wrap="square" rtlCol="0">
            <a:spAutoFit/>
          </a:bodyPr>
          <a:p>
            <a:r>
              <a:rPr lang="en-US" altLang="zh-CN" sz="2400" b="1">
                <a:solidFill>
                  <a:schemeClr val="accent2">
                    <a:lumMod val="75000"/>
                  </a:schemeClr>
                </a:solidFill>
                <a:effectLst>
                  <a:outerShdw blurRad="38100" dist="38100" dir="2700000" algn="tl">
                    <a:srgbClr val="000000">
                      <a:alpha val="43137"/>
                    </a:srgbClr>
                  </a:outerShdw>
                </a:effectLst>
              </a:rPr>
              <a:t>research process &amp; finding</a:t>
            </a:r>
            <a:endParaRPr lang="en-US" altLang="zh-CN" sz="2400" b="1">
              <a:solidFill>
                <a:schemeClr val="accent2">
                  <a:lumMod val="75000"/>
                </a:schemeClr>
              </a:solidFill>
              <a:effectLst>
                <a:outerShdw blurRad="38100" dist="38100" dir="2700000" algn="tl">
                  <a:srgbClr val="000000">
                    <a:alpha val="43137"/>
                  </a:srgbClr>
                </a:outerShdw>
              </a:effectLst>
            </a:endParaRPr>
          </a:p>
        </p:txBody>
      </p:sp>
      <p:sp>
        <p:nvSpPr>
          <p:cNvPr id="3" name="文本框 2"/>
          <p:cNvSpPr txBox="1"/>
          <p:nvPr/>
        </p:nvSpPr>
        <p:spPr>
          <a:xfrm>
            <a:off x="1706245" y="4442460"/>
            <a:ext cx="1974215" cy="460375"/>
          </a:xfrm>
          <a:prstGeom prst="rect">
            <a:avLst/>
          </a:prstGeom>
          <a:solidFill>
            <a:schemeClr val="accent1">
              <a:lumMod val="40000"/>
              <a:lumOff val="60000"/>
            </a:schemeClr>
          </a:solidFill>
        </p:spPr>
        <p:txBody>
          <a:bodyPr wrap="square" rtlCol="0">
            <a:spAutoFit/>
          </a:bodyPr>
          <a:p>
            <a:r>
              <a:rPr lang="en-US" altLang="zh-CN" sz="2400" b="1">
                <a:solidFill>
                  <a:schemeClr val="accent2">
                    <a:lumMod val="75000"/>
                  </a:schemeClr>
                </a:solidFill>
                <a:effectLst>
                  <a:outerShdw blurRad="38100" dist="38100" dir="2700000" algn="tl">
                    <a:srgbClr val="000000">
                      <a:alpha val="43137"/>
                    </a:srgbClr>
                  </a:outerShdw>
                </a:effectLst>
              </a:rPr>
              <a:t>explanation</a:t>
            </a:r>
            <a:endParaRPr lang="en-US" altLang="zh-CN" sz="2400" b="1">
              <a:solidFill>
                <a:schemeClr val="accent2">
                  <a:lumMod val="75000"/>
                </a:schemeClr>
              </a:solidFill>
              <a:effectLst>
                <a:outerShdw blurRad="38100" dist="38100" dir="2700000" algn="tl">
                  <a:srgbClr val="000000">
                    <a:alpha val="43137"/>
                  </a:srgbClr>
                </a:outerShdw>
              </a:effectLst>
            </a:endParaRPr>
          </a:p>
        </p:txBody>
      </p:sp>
      <p:sp>
        <p:nvSpPr>
          <p:cNvPr id="4" name="文本框 3"/>
          <p:cNvSpPr txBox="1"/>
          <p:nvPr/>
        </p:nvSpPr>
        <p:spPr>
          <a:xfrm>
            <a:off x="3561080" y="5420360"/>
            <a:ext cx="3011170" cy="460375"/>
          </a:xfrm>
          <a:prstGeom prst="rect">
            <a:avLst/>
          </a:prstGeom>
          <a:solidFill>
            <a:schemeClr val="accent1">
              <a:lumMod val="40000"/>
              <a:lumOff val="60000"/>
            </a:schemeClr>
          </a:solidFill>
        </p:spPr>
        <p:txBody>
          <a:bodyPr wrap="square" rtlCol="0">
            <a:spAutoFit/>
          </a:bodyPr>
          <a:p>
            <a:r>
              <a:rPr lang="en-US" altLang="zh-CN" sz="2400" b="1">
                <a:solidFill>
                  <a:schemeClr val="accent2">
                    <a:lumMod val="75000"/>
                  </a:schemeClr>
                </a:solidFill>
                <a:effectLst>
                  <a:outerShdw blurRad="38100" dist="38100" dir="2700000" algn="tl">
                    <a:srgbClr val="000000">
                      <a:alpha val="43137"/>
                    </a:srgbClr>
                  </a:outerShdw>
                </a:effectLst>
              </a:rPr>
              <a:t>a follow-up study</a:t>
            </a:r>
            <a:endParaRPr lang="en-US" altLang="zh-CN" sz="2400" b="1">
              <a:solidFill>
                <a:schemeClr val="accent2">
                  <a:lumMod val="75000"/>
                </a:schemeClr>
              </a:solidFill>
              <a:effectLst>
                <a:outerShdw blurRad="38100" dist="38100" dir="2700000" algn="tl">
                  <a:srgbClr val="000000">
                    <a:alpha val="43137"/>
                  </a:srgbClr>
                </a:outerShdw>
              </a:effectLst>
            </a:endParaRPr>
          </a:p>
        </p:txBody>
      </p:sp>
      <p:sp>
        <p:nvSpPr>
          <p:cNvPr id="5" name="文本框 4"/>
          <p:cNvSpPr txBox="1"/>
          <p:nvPr/>
        </p:nvSpPr>
        <p:spPr>
          <a:xfrm>
            <a:off x="6111240" y="6397625"/>
            <a:ext cx="1727200" cy="460375"/>
          </a:xfrm>
          <a:prstGeom prst="rect">
            <a:avLst/>
          </a:prstGeom>
          <a:solidFill>
            <a:schemeClr val="accent1">
              <a:lumMod val="40000"/>
              <a:lumOff val="60000"/>
            </a:schemeClr>
          </a:solidFill>
        </p:spPr>
        <p:txBody>
          <a:bodyPr wrap="square" rtlCol="0">
            <a:spAutoFit/>
          </a:bodyPr>
          <a:p>
            <a:r>
              <a:rPr lang="en-US" altLang="zh-CN" sz="2400" b="1">
                <a:solidFill>
                  <a:schemeClr val="accent2">
                    <a:lumMod val="75000"/>
                  </a:schemeClr>
                </a:solidFill>
                <a:effectLst>
                  <a:outerShdw blurRad="38100" dist="38100" dir="2700000" algn="tl">
                    <a:srgbClr val="000000">
                      <a:alpha val="43137"/>
                    </a:srgbClr>
                  </a:outerShdw>
                </a:effectLst>
              </a:rPr>
              <a:t>comment</a:t>
            </a:r>
            <a:endParaRPr lang="en-US" altLang="zh-CN" sz="2400" b="1">
              <a:solidFill>
                <a:schemeClr val="accent2">
                  <a:lumMod val="75000"/>
                </a:schemeClr>
              </a:solidFill>
              <a:effectLst>
                <a:outerShdw blurRad="38100" dist="38100" dir="2700000" algn="tl">
                  <a:srgbClr val="000000">
                    <a:alpha val="43137"/>
                  </a:srgbClr>
                </a:outerShdw>
              </a:effectLst>
            </a:endParaRPr>
          </a:p>
        </p:txBody>
      </p:sp>
      <p:sp>
        <p:nvSpPr>
          <p:cNvPr id="6" name="圆角矩形 5"/>
          <p:cNvSpPr/>
          <p:nvPr/>
        </p:nvSpPr>
        <p:spPr>
          <a:xfrm>
            <a:off x="601345" y="0"/>
            <a:ext cx="10989310" cy="72453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1: </a:t>
            </a:r>
            <a:r>
              <a:rPr lang="zh-CN" altLang="en-US" sz="2800" b="1">
                <a:latin typeface="黑体" panose="02010609060101010101" charset="-122"/>
                <a:ea typeface="黑体" panose="02010609060101010101" charset="-122"/>
                <a:cs typeface="黑体" panose="02010609060101010101" charset="-122"/>
              </a:rPr>
              <a:t>通读语篇，把握主旨大意（研究结果），理清文章结构</a:t>
            </a:r>
            <a:endParaRPr lang="zh-CN" altLang="en-US" sz="2800" b="1">
              <a:latin typeface="黑体" panose="02010609060101010101" charset="-122"/>
              <a:ea typeface="黑体" panose="02010609060101010101" charset="-122"/>
              <a:cs typeface="黑体" panose="02010609060101010101" charset="-122"/>
            </a:endParaRPr>
          </a:p>
        </p:txBody>
      </p:sp>
      <p:sp>
        <p:nvSpPr>
          <p:cNvPr id="7" name="文本框 6"/>
          <p:cNvSpPr txBox="1"/>
          <p:nvPr/>
        </p:nvSpPr>
        <p:spPr>
          <a:xfrm>
            <a:off x="6241415" y="2070100"/>
            <a:ext cx="1019810" cy="460375"/>
          </a:xfrm>
          <a:prstGeom prst="rect">
            <a:avLst/>
          </a:prstGeom>
          <a:solidFill>
            <a:schemeClr val="accent1">
              <a:lumMod val="40000"/>
              <a:lumOff val="60000"/>
            </a:schemeClr>
          </a:solidFill>
        </p:spPr>
        <p:txBody>
          <a:bodyPr wrap="square" rtlCol="0">
            <a:spAutoFit/>
          </a:bodyPr>
          <a:p>
            <a:r>
              <a:rPr lang="en-US" altLang="zh-CN" sz="2400" b="1">
                <a:solidFill>
                  <a:schemeClr val="accent2">
                    <a:lumMod val="75000"/>
                  </a:schemeClr>
                </a:solidFill>
                <a:effectLst>
                  <a:outerShdw blurRad="38100" dist="38100" dir="2700000" algn="tl">
                    <a:srgbClr val="000000">
                      <a:alpha val="43137"/>
                    </a:srgbClr>
                  </a:outerShdw>
                </a:effectLst>
              </a:rPr>
              <a:t>topic</a:t>
            </a:r>
            <a:endParaRPr lang="en-US" altLang="zh-CN" sz="2400" b="1">
              <a:solidFill>
                <a:schemeClr val="accent2">
                  <a:lumMod val="75000"/>
                </a:schemeClr>
              </a:solidFill>
              <a:effectLst>
                <a:outerShdw blurRad="38100" dist="38100" dir="2700000" algn="tl">
                  <a:srgbClr val="000000">
                    <a:alpha val="43137"/>
                  </a:srgbClr>
                </a:outerShdw>
              </a:effectLst>
            </a:endParaRPr>
          </a:p>
        </p:txBody>
      </p:sp>
      <p:sp>
        <p:nvSpPr>
          <p:cNvPr id="8" name="文本框 7"/>
          <p:cNvSpPr txBox="1"/>
          <p:nvPr/>
        </p:nvSpPr>
        <p:spPr>
          <a:xfrm>
            <a:off x="1576705" y="877570"/>
            <a:ext cx="2103755" cy="460375"/>
          </a:xfrm>
          <a:prstGeom prst="rect">
            <a:avLst/>
          </a:prstGeom>
          <a:solidFill>
            <a:schemeClr val="accent1">
              <a:lumMod val="40000"/>
              <a:lumOff val="60000"/>
            </a:schemeClr>
          </a:solidFill>
        </p:spPr>
        <p:txBody>
          <a:bodyPr wrap="square" rtlCol="0">
            <a:spAutoFit/>
          </a:bodyPr>
          <a:p>
            <a:r>
              <a:rPr lang="en-US" altLang="zh-CN" sz="2400" b="1">
                <a:solidFill>
                  <a:schemeClr val="accent2">
                    <a:lumMod val="75000"/>
                  </a:schemeClr>
                </a:solidFill>
                <a:effectLst>
                  <a:outerShdw blurRad="38100" dist="38100" dir="2700000" algn="tl">
                    <a:srgbClr val="000000">
                      <a:alpha val="43137"/>
                    </a:srgbClr>
                  </a:outerShdw>
                </a:effectLst>
              </a:rPr>
              <a:t>introduction</a:t>
            </a:r>
            <a:endParaRPr lang="en-US" altLang="zh-CN" sz="2400" b="1">
              <a:solidFill>
                <a:schemeClr val="accent2">
                  <a:lumMod val="75000"/>
                </a:schemeClr>
              </a:solidFill>
              <a:effectLst>
                <a:outerShdw blurRad="38100" dist="38100" dir="2700000" algn="tl">
                  <a:srgbClr val="000000">
                    <a:alpha val="43137"/>
                  </a:srgbClr>
                </a:outerShdw>
              </a:effectLst>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linds(horizont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linds(horizont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linds(horizont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linds(horizontal)">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2" grpId="0" animBg="1"/>
      <p:bldP spid="3" grpId="0" animBg="1"/>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08635" y="4853940"/>
            <a:ext cx="11405235" cy="1383665"/>
          </a:xfrm>
          <a:prstGeom prst="rect">
            <a:avLst/>
          </a:prstGeom>
          <a:noFill/>
          <a:ln w="38100">
            <a:solidFill>
              <a:schemeClr val="accent1">
                <a:lumMod val="75000"/>
              </a:schemeClr>
            </a:solidFill>
          </a:ln>
          <a:extLst>
            <a:ext uri="{909E8E84-426E-40DD-AFC4-6F175D3DCCD1}">
              <a14:hiddenFill xmlns:a14="http://schemas.microsoft.com/office/drawing/2010/main">
                <a:solidFill>
                  <a:srgbClr val="0070C0"/>
                </a:solidFill>
              </a14:hiddenFill>
            </a:ext>
          </a:extLst>
        </p:spPr>
        <p:txBody>
          <a:bodyPr wrap="square" rtlCol="0" anchor="t">
            <a:spAutoFit/>
          </a:bodyPr>
          <a:p>
            <a:pPr marL="0" indent="0" algn="l" fontAlgn="auto">
              <a:lnSpc>
                <a:spcPct val="100000"/>
              </a:lnSpc>
            </a:pPr>
            <a:r>
              <a:rPr sz="2800">
                <a:latin typeface="Times New Roman Regular" panose="02020603050405020304" charset="0"/>
                <a:cs typeface="Times New Roman Regular" panose="02020603050405020304" charset="0"/>
                <a:sym typeface="+mn-ea"/>
              </a:rPr>
              <a:t>32. What does Levine want to explain by mentioning the rubber band?</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A. The right way of exercising.                   B. The causes of a heart attack.</a:t>
            </a:r>
            <a:endParaRPr sz="2800">
              <a:latin typeface="Times New Roman Regular" panose="02020603050405020304" charset="0"/>
              <a:cs typeface="Times New Roman Regular" panose="02020603050405020304" charset="0"/>
            </a:endParaRPr>
          </a:p>
          <a:p>
            <a:pPr marL="0" indent="0" algn="l" fontAlgn="auto">
              <a:lnSpc>
                <a:spcPct val="100000"/>
              </a:lnSpc>
            </a:pPr>
            <a:r>
              <a:rPr sz="2800">
                <a:latin typeface="Times New Roman Regular" panose="02020603050405020304" charset="0"/>
                <a:cs typeface="Times New Roman Regular" panose="02020603050405020304" charset="0"/>
                <a:sym typeface="+mn-ea"/>
              </a:rPr>
              <a:t>C. The difficulty of keeping fit.                   D. The aging process of the heart.</a:t>
            </a:r>
            <a:endParaRPr lang="zh-CN" altLang="en-US" sz="2800"/>
          </a:p>
        </p:txBody>
      </p:sp>
      <p:sp>
        <p:nvSpPr>
          <p:cNvPr id="8" name="矩形 7"/>
          <p:cNvSpPr/>
          <p:nvPr/>
        </p:nvSpPr>
        <p:spPr>
          <a:xfrm>
            <a:off x="8232775" y="5048250"/>
            <a:ext cx="2270760" cy="394335"/>
          </a:xfrm>
          <a:prstGeom prst="rect">
            <a:avLst/>
          </a:prstGeom>
          <a:solidFill>
            <a:schemeClr val="accent2">
              <a:lumMod val="20000"/>
              <a:lumOff val="80000"/>
              <a:alpha val="48000"/>
            </a:schemeClr>
          </a:solidFill>
          <a:ln>
            <a:solidFill>
              <a:schemeClr val="accent2">
                <a:lumMod val="40000"/>
                <a:lumOff val="60000"/>
              </a:schemeClr>
            </a:solid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a:off x="68580" y="6141720"/>
            <a:ext cx="11943715" cy="8305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2: </a:t>
            </a:r>
            <a:r>
              <a:rPr lang="zh-CN" altLang="en-US" sz="2800" b="1">
                <a:latin typeface="黑体" panose="02010609060101010101" charset="-122"/>
                <a:ea typeface="黑体" panose="02010609060101010101" charset="-122"/>
                <a:cs typeface="黑体" panose="02010609060101010101" charset="-122"/>
              </a:rPr>
              <a:t>分析题干，找出定位词，并关注设问方式，判断所考查的题型</a:t>
            </a:r>
            <a:endParaRPr lang="zh-CN" altLang="en-US" sz="2800" b="1">
              <a:latin typeface="黑体" panose="02010609060101010101" charset="-122"/>
              <a:ea typeface="黑体" panose="02010609060101010101" charset="-122"/>
              <a:cs typeface="黑体" panose="02010609060101010101" charset="-122"/>
            </a:endParaRPr>
          </a:p>
        </p:txBody>
      </p:sp>
      <p:sp>
        <p:nvSpPr>
          <p:cNvPr id="23" name="圆角矩形 22"/>
          <p:cNvSpPr/>
          <p:nvPr/>
        </p:nvSpPr>
        <p:spPr>
          <a:xfrm>
            <a:off x="9525635" y="4425315"/>
            <a:ext cx="1595755" cy="5467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400" b="1">
                <a:solidFill>
                  <a:srgbClr val="7030A0"/>
                </a:solidFill>
                <a:effectLst>
                  <a:outerShdw blurRad="38100" dist="38100" dir="2700000" algn="tl">
                    <a:srgbClr val="000000">
                      <a:alpha val="43137"/>
                    </a:srgbClr>
                  </a:outerShdw>
                </a:effectLst>
              </a:rPr>
              <a:t>定位词</a:t>
            </a:r>
            <a:endParaRPr lang="zh-CN" altLang="en-US" sz="2400" b="1">
              <a:solidFill>
                <a:srgbClr val="7030A0"/>
              </a:solidFill>
              <a:effectLst>
                <a:outerShdw blurRad="38100" dist="38100" dir="2700000" algn="tl">
                  <a:srgbClr val="000000">
                    <a:alpha val="43137"/>
                  </a:srgbClr>
                </a:outerShdw>
              </a:effectLst>
            </a:endParaRPr>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linds(horizontal)">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8"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 name="文本框 23"/>
          <p:cNvSpPr txBox="1"/>
          <p:nvPr/>
        </p:nvSpPr>
        <p:spPr>
          <a:xfrm>
            <a:off x="174625" y="830580"/>
            <a:ext cx="11842750" cy="6123940"/>
          </a:xfrm>
          <a:prstGeom prst="rect">
            <a:avLst/>
          </a:prstGeom>
          <a:solidFill>
            <a:schemeClr val="bg1"/>
          </a:solidFill>
          <a:ln>
            <a:solidFill>
              <a:srgbClr val="323232"/>
            </a:solidFill>
          </a:ln>
          <a:effectLst>
            <a:outerShdw blurRad="50800" dist="38100" dir="2700000" algn="tl" rotWithShape="0">
              <a:prstClr val="black">
                <a:alpha val="40000"/>
              </a:prstClr>
            </a:outerShdw>
          </a:effectLst>
        </p:spPr>
        <p:txBody>
          <a:bodyPr wrap="square" rtlCol="0">
            <a:spAutoFit/>
          </a:bodyPr>
          <a:p>
            <a:r>
              <a:rPr lang="zh-CN" altLang="en-US" sz="2800" b="1">
                <a:highlight>
                  <a:srgbClr val="FFFF00"/>
                </a:highlight>
              </a:rPr>
              <a:t>主旨大意</a:t>
            </a:r>
            <a:r>
              <a:rPr lang="zh-CN" altLang="en-US" sz="2800" b="1"/>
              <a:t>：1)What does the</a:t>
            </a:r>
            <a:r>
              <a:rPr lang="en-US" altLang="zh-CN" sz="2800" b="1"/>
              <a:t> </a:t>
            </a:r>
            <a:r>
              <a:rPr lang="zh-CN" altLang="en-US" sz="2800" b="1"/>
              <a:t>writer </a:t>
            </a:r>
            <a:r>
              <a:rPr lang="zh-CN" altLang="en-US" sz="2800" b="1">
                <a:solidFill>
                  <a:srgbClr val="FF0000"/>
                </a:solidFill>
              </a:rPr>
              <a:t>mainly </a:t>
            </a:r>
            <a:r>
              <a:rPr lang="zh-CN" altLang="en-US" sz="2800" b="1"/>
              <a:t>tell us? </a:t>
            </a:r>
            <a:endParaRPr lang="zh-CN" altLang="en-US" sz="2800" b="1"/>
          </a:p>
          <a:p>
            <a:r>
              <a:rPr lang="zh-CN" altLang="en-US" sz="2800" b="1"/>
              <a:t>2)Which of</a:t>
            </a:r>
            <a:r>
              <a:rPr lang="en-US" altLang="zh-CN" sz="2800" b="1"/>
              <a:t> </a:t>
            </a:r>
            <a:r>
              <a:rPr lang="zh-CN" altLang="en-US" sz="2800" b="1"/>
              <a:t>the following can </a:t>
            </a:r>
            <a:r>
              <a:rPr lang="zh-CN" altLang="en-US" sz="2800" b="1">
                <a:solidFill>
                  <a:srgbClr val="FF0000"/>
                </a:solidFill>
              </a:rPr>
              <a:t>summarize </a:t>
            </a:r>
            <a:r>
              <a:rPr lang="zh-CN" altLang="en-US" sz="2800" b="1"/>
              <a:t>the main idea ofthis text?</a:t>
            </a:r>
            <a:endParaRPr lang="zh-CN" altLang="en-US" sz="2800" b="1"/>
          </a:p>
          <a:p>
            <a:r>
              <a:rPr lang="zh-CN" altLang="en-US" sz="2800" b="1"/>
              <a:t>3)Which of</a:t>
            </a:r>
            <a:r>
              <a:rPr lang="en-US" altLang="zh-CN" sz="2800" b="1"/>
              <a:t> </a:t>
            </a:r>
            <a:r>
              <a:rPr lang="zh-CN" altLang="en-US" sz="2800" b="1"/>
              <a:t>the following best</a:t>
            </a:r>
            <a:r>
              <a:rPr lang="en-US" altLang="zh-CN" sz="2800" b="1"/>
              <a:t> </a:t>
            </a:r>
            <a:r>
              <a:rPr lang="zh-CN" altLang="en-US" sz="2800" b="1"/>
              <a:t>expresses the </a:t>
            </a:r>
            <a:r>
              <a:rPr lang="zh-CN" altLang="en-US" sz="2800" b="1">
                <a:solidFill>
                  <a:srgbClr val="FF0000"/>
                </a:solidFill>
              </a:rPr>
              <a:t>main idea</a:t>
            </a:r>
            <a:r>
              <a:rPr lang="zh-CN" altLang="en-US" sz="2800" b="1"/>
              <a:t>?</a:t>
            </a:r>
            <a:endParaRPr lang="zh-CN" altLang="en-US" sz="2800" b="1"/>
          </a:p>
          <a:p>
            <a:r>
              <a:rPr lang="zh-CN" altLang="en-US" sz="2800" b="1"/>
              <a:t>4)Which is the</a:t>
            </a:r>
            <a:r>
              <a:rPr lang="en-US" altLang="zh-CN" sz="2800" b="1"/>
              <a:t> </a:t>
            </a:r>
            <a:r>
              <a:rPr lang="zh-CN" altLang="en-US" sz="2800" b="1">
                <a:solidFill>
                  <a:srgbClr val="FF0000"/>
                </a:solidFill>
              </a:rPr>
              <a:t>subject</a:t>
            </a:r>
            <a:r>
              <a:rPr lang="en-US" altLang="zh-CN" sz="2800" b="1">
                <a:solidFill>
                  <a:srgbClr val="FF0000"/>
                </a:solidFill>
              </a:rPr>
              <a:t>/theme/topic</a:t>
            </a:r>
            <a:r>
              <a:rPr lang="zh-CN" altLang="en-US" sz="2800" b="1"/>
              <a:t> discussed in</a:t>
            </a:r>
            <a:r>
              <a:rPr lang="en-US" altLang="zh-CN" sz="2800" b="1"/>
              <a:t> </a:t>
            </a:r>
            <a:r>
              <a:rPr lang="zh-CN" altLang="en-US" sz="2800" b="1"/>
              <a:t>the text?</a:t>
            </a:r>
            <a:endParaRPr lang="zh-CN" altLang="en-US" sz="2800" b="1"/>
          </a:p>
          <a:p>
            <a:r>
              <a:rPr lang="zh-CN" altLang="en-US" sz="2800" b="1"/>
              <a:t>6)What</a:t>
            </a:r>
            <a:r>
              <a:rPr lang="en-US" altLang="zh-CN" sz="2800" b="1"/>
              <a:t>’</a:t>
            </a:r>
            <a:r>
              <a:rPr lang="zh-CN" altLang="en-US" sz="2800" b="1"/>
              <a:t>s the </a:t>
            </a:r>
            <a:r>
              <a:rPr lang="zh-CN" altLang="en-US" sz="2800" b="1">
                <a:solidFill>
                  <a:srgbClr val="FF0000"/>
                </a:solidFill>
              </a:rPr>
              <a:t>best</a:t>
            </a:r>
            <a:r>
              <a:rPr lang="en-US" altLang="zh-CN" sz="2800" b="1">
                <a:solidFill>
                  <a:srgbClr val="FF0000"/>
                </a:solidFill>
              </a:rPr>
              <a:t> </a:t>
            </a:r>
            <a:r>
              <a:rPr lang="zh-CN" altLang="en-US" sz="2800" b="1">
                <a:solidFill>
                  <a:srgbClr val="FF0000"/>
                </a:solidFill>
              </a:rPr>
              <a:t>title</a:t>
            </a:r>
            <a:r>
              <a:rPr lang="zh-CN" altLang="en-US" sz="2800" b="1"/>
              <a:t> for this passage?</a:t>
            </a:r>
            <a:endParaRPr lang="zh-CN" altLang="en-US" sz="2800" b="1"/>
          </a:p>
          <a:p>
            <a:endParaRPr lang="zh-CN" altLang="en-US" sz="2800" b="1"/>
          </a:p>
          <a:p>
            <a:r>
              <a:rPr lang="zh-CN" altLang="en-US" sz="2800" b="1">
                <a:highlight>
                  <a:srgbClr val="FFFF00"/>
                </a:highlight>
              </a:rPr>
              <a:t>细节理解题</a:t>
            </a:r>
            <a:r>
              <a:rPr lang="zh-CN" altLang="en-US" sz="2800" b="1"/>
              <a:t>：1</a:t>
            </a:r>
            <a:r>
              <a:rPr lang="en-US" altLang="zh-CN" sz="2800" b="1"/>
              <a:t>. </a:t>
            </a:r>
            <a:r>
              <a:rPr lang="zh-CN" altLang="en-US" sz="2800" b="1"/>
              <a:t>Which of the following statement is true?</a:t>
            </a:r>
            <a:endParaRPr lang="zh-CN" altLang="en-US" sz="2800" b="1"/>
          </a:p>
          <a:p>
            <a:r>
              <a:rPr lang="en-US" altLang="zh-CN" sz="2800" b="1"/>
              <a:t>2. </a:t>
            </a:r>
            <a:r>
              <a:rPr lang="zh-CN" altLang="en-US" sz="2800" b="1"/>
              <a:t>Which of the following is not mentioned in the text?</a:t>
            </a:r>
            <a:endParaRPr lang="zh-CN" altLang="en-US" sz="2800" b="1"/>
          </a:p>
          <a:p>
            <a:r>
              <a:rPr lang="en-US" altLang="zh-CN" sz="2800" b="1"/>
              <a:t>3. </a:t>
            </a:r>
            <a:r>
              <a:rPr lang="zh-CN" altLang="en-US" sz="2800" b="1"/>
              <a:t>According to the passage, when (where, why,</a:t>
            </a:r>
            <a:r>
              <a:rPr lang="en-US" altLang="zh-CN" sz="2800" b="1"/>
              <a:t> </a:t>
            </a:r>
            <a:r>
              <a:rPr lang="zh-CN" altLang="en-US" sz="2800" b="1"/>
              <a:t>how, who, what, which, etc.)____?</a:t>
            </a:r>
            <a:endParaRPr lang="zh-CN" altLang="en-US" sz="2800" b="1"/>
          </a:p>
          <a:p>
            <a:endParaRPr lang="zh-CN" altLang="en-US" sz="2800" b="1"/>
          </a:p>
          <a:p>
            <a:r>
              <a:rPr lang="zh-CN" altLang="en-US" sz="2800" b="1">
                <a:highlight>
                  <a:srgbClr val="FFFF00"/>
                </a:highlight>
              </a:rPr>
              <a:t>词义猜测：</a:t>
            </a:r>
            <a:r>
              <a:rPr lang="en-US" altLang="zh-CN" sz="2800" b="1"/>
              <a:t>1. The word “...”in paragraph ... can best </a:t>
            </a:r>
            <a:r>
              <a:rPr lang="en-US" altLang="zh-CN" sz="2800" b="1">
                <a:solidFill>
                  <a:srgbClr val="FF0000"/>
                </a:solidFill>
              </a:rPr>
              <a:t>be replaced by</a:t>
            </a:r>
            <a:r>
              <a:rPr lang="en-US" altLang="zh-CN" sz="2800" b="1"/>
              <a:t>...?</a:t>
            </a:r>
            <a:endParaRPr lang="en-US" altLang="zh-CN" sz="2800" b="1"/>
          </a:p>
          <a:p>
            <a:r>
              <a:rPr lang="en-US" altLang="zh-CN" sz="2800" b="1"/>
              <a:t>2. The underlined word in </a:t>
            </a:r>
            <a:r>
              <a:rPr lang="en-US" altLang="zh-CN" sz="2800" b="1">
                <a:sym typeface="+mn-ea"/>
              </a:rPr>
              <a:t>paragraph ... probably </a:t>
            </a:r>
            <a:r>
              <a:rPr lang="en-US" altLang="zh-CN" sz="2800" b="1">
                <a:solidFill>
                  <a:srgbClr val="FF0000"/>
                </a:solidFill>
                <a:sym typeface="+mn-ea"/>
              </a:rPr>
              <a:t>means.</a:t>
            </a:r>
            <a:r>
              <a:rPr lang="en-US" altLang="zh-CN" sz="2800" b="1">
                <a:sym typeface="+mn-ea"/>
              </a:rPr>
              <a:t>..</a:t>
            </a:r>
            <a:endParaRPr lang="en-US" altLang="zh-CN" sz="2800" b="1">
              <a:sym typeface="+mn-ea"/>
            </a:endParaRPr>
          </a:p>
          <a:p>
            <a:r>
              <a:rPr lang="en-US" altLang="zh-CN" sz="2800" b="1"/>
              <a:t>3. According to the passage, the phrase “...” </a:t>
            </a:r>
            <a:r>
              <a:rPr lang="en-US" altLang="zh-CN" sz="2800" b="1">
                <a:solidFill>
                  <a:srgbClr val="FF0000"/>
                </a:solidFill>
              </a:rPr>
              <a:t>suggests</a:t>
            </a:r>
            <a:r>
              <a:rPr lang="en-US" altLang="zh-CN" sz="2800" b="1"/>
              <a:t>...</a:t>
            </a:r>
            <a:endParaRPr lang="en-US" altLang="zh-CN" sz="2800" b="1"/>
          </a:p>
        </p:txBody>
      </p:sp>
      <p:sp>
        <p:nvSpPr>
          <p:cNvPr id="10" name="圆角矩形 9"/>
          <p:cNvSpPr/>
          <p:nvPr/>
        </p:nvSpPr>
        <p:spPr>
          <a:xfrm>
            <a:off x="73660" y="0"/>
            <a:ext cx="11943715" cy="8305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2: </a:t>
            </a:r>
            <a:r>
              <a:rPr lang="zh-CN" altLang="en-US" sz="2800" b="1">
                <a:latin typeface="黑体" panose="02010609060101010101" charset="-122"/>
                <a:ea typeface="黑体" panose="02010609060101010101" charset="-122"/>
                <a:cs typeface="黑体" panose="02010609060101010101" charset="-122"/>
              </a:rPr>
              <a:t>分析题干，找出定位词，并关注设问方式，判断所考查的题型</a:t>
            </a:r>
            <a:endParaRPr lang="zh-CN" altLang="en-US" sz="2800" b="1">
              <a:latin typeface="黑体" panose="02010609060101010101" charset="-122"/>
              <a:ea typeface="黑体" panose="02010609060101010101" charset="-122"/>
              <a:cs typeface="黑体" panose="02010609060101010101" charset="-122"/>
            </a:endParaRPr>
          </a:p>
        </p:txBody>
      </p:sp>
      <p:sp>
        <p:nvSpPr>
          <p:cNvPr id="2" name="矩形 1"/>
          <p:cNvSpPr/>
          <p:nvPr/>
        </p:nvSpPr>
        <p:spPr>
          <a:xfrm>
            <a:off x="259080" y="852805"/>
            <a:ext cx="1443355" cy="473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259080" y="3323590"/>
            <a:ext cx="1800860" cy="600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259080" y="5495290"/>
            <a:ext cx="1800225" cy="599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0" nodeType="clickEffect">
                                  <p:stCondLst>
                                    <p:cond delay="0"/>
                                  </p:stCondLst>
                                  <p:childTnLst>
                                    <p:animEffect transition="out" filter="wipe(down)">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grpId="0" nodeType="clickEffect">
                                  <p:stCondLst>
                                    <p:cond delay="0"/>
                                  </p:stCondLst>
                                  <p:childTnLst>
                                    <p:animEffect transition="out" filter="wipe(down)">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 name="文本框 23"/>
          <p:cNvSpPr txBox="1"/>
          <p:nvPr/>
        </p:nvSpPr>
        <p:spPr>
          <a:xfrm>
            <a:off x="174625" y="968375"/>
            <a:ext cx="11842750" cy="4831080"/>
          </a:xfrm>
          <a:prstGeom prst="rect">
            <a:avLst/>
          </a:prstGeom>
          <a:solidFill>
            <a:schemeClr val="bg1"/>
          </a:solidFill>
          <a:ln>
            <a:solidFill>
              <a:srgbClr val="323232"/>
            </a:solidFill>
          </a:ln>
          <a:effectLst>
            <a:outerShdw blurRad="50800" dist="38100" dir="2700000" algn="tl" rotWithShape="0">
              <a:prstClr val="black">
                <a:alpha val="40000"/>
              </a:prstClr>
            </a:outerShdw>
          </a:effectLst>
        </p:spPr>
        <p:txBody>
          <a:bodyPr wrap="square" rtlCol="0">
            <a:spAutoFit/>
          </a:bodyPr>
          <a:p>
            <a:r>
              <a:rPr lang="zh-CN" altLang="en-US" sz="2800" b="1">
                <a:highlight>
                  <a:srgbClr val="FFFF00"/>
                </a:highlight>
              </a:rPr>
              <a:t>推理判断</a:t>
            </a:r>
            <a:r>
              <a:rPr lang="zh-CN" altLang="en-US" sz="2800" b="1"/>
              <a:t>：1.The passage </a:t>
            </a:r>
            <a:r>
              <a:rPr lang="zh-CN" altLang="en-US" sz="2800" b="1">
                <a:solidFill>
                  <a:srgbClr val="FF0000"/>
                </a:solidFill>
              </a:rPr>
              <a:t>implies</a:t>
            </a:r>
            <a:r>
              <a:rPr lang="zh-CN" altLang="en-US" sz="2800" b="1"/>
              <a:t> that_______.</a:t>
            </a:r>
            <a:endParaRPr lang="zh-CN" altLang="en-US" sz="2800" b="1"/>
          </a:p>
          <a:p>
            <a:r>
              <a:rPr lang="zh-CN" altLang="en-US" sz="2800" b="1"/>
              <a:t>2.We</a:t>
            </a:r>
            <a:r>
              <a:rPr lang="en-US" altLang="zh-CN" sz="2800" b="1"/>
              <a:t> </a:t>
            </a:r>
            <a:r>
              <a:rPr lang="zh-CN" altLang="en-US" sz="2800" b="1"/>
              <a:t>can</a:t>
            </a:r>
            <a:r>
              <a:rPr lang="en-US" altLang="zh-CN" sz="2800" b="1"/>
              <a:t> </a:t>
            </a:r>
            <a:r>
              <a:rPr lang="zh-CN" altLang="en-US" sz="2800" b="1">
                <a:solidFill>
                  <a:srgbClr val="FF0000"/>
                </a:solidFill>
              </a:rPr>
              <a:t>conclude</a:t>
            </a:r>
            <a:r>
              <a:rPr lang="zh-CN" altLang="en-US" sz="2800" b="1"/>
              <a:t> from the passage</a:t>
            </a:r>
            <a:r>
              <a:rPr lang="en-US" altLang="zh-CN" sz="2800" b="1"/>
              <a:t> </a:t>
            </a:r>
            <a:r>
              <a:rPr lang="zh-CN" altLang="en-US" sz="2800" b="1"/>
              <a:t>that ______.</a:t>
            </a:r>
            <a:endParaRPr lang="zh-CN" altLang="en-US" sz="2800" b="1"/>
          </a:p>
          <a:p>
            <a:r>
              <a:rPr lang="zh-CN" altLang="en-US" sz="2800" b="1"/>
              <a:t>3. Which of the following can be </a:t>
            </a:r>
            <a:r>
              <a:rPr lang="zh-CN" altLang="en-US" sz="2800" b="1">
                <a:solidFill>
                  <a:srgbClr val="FF0000"/>
                </a:solidFill>
              </a:rPr>
              <a:t>inferred</a:t>
            </a:r>
            <a:r>
              <a:rPr lang="zh-CN" altLang="en-US" sz="2800" b="1"/>
              <a:t>?</a:t>
            </a:r>
            <a:endParaRPr lang="zh-CN" altLang="en-US" sz="2800" b="1"/>
          </a:p>
          <a:p>
            <a:r>
              <a:rPr lang="zh-CN" altLang="en-US" sz="2800" b="1"/>
              <a:t>4.What</a:t>
            </a:r>
            <a:r>
              <a:rPr lang="en-US" altLang="zh-CN" sz="2800" b="1"/>
              <a:t> </a:t>
            </a:r>
            <a:r>
              <a:rPr lang="zh-CN" altLang="en-US" sz="2800" b="1"/>
              <a:t>is the</a:t>
            </a:r>
            <a:r>
              <a:rPr lang="en-US" altLang="zh-CN" sz="2800" b="1"/>
              <a:t> </a:t>
            </a:r>
            <a:r>
              <a:rPr lang="zh-CN" altLang="en-US" sz="2800" b="1">
                <a:solidFill>
                  <a:srgbClr val="FF0000"/>
                </a:solidFill>
              </a:rPr>
              <a:t>purpose</a:t>
            </a:r>
            <a:r>
              <a:rPr lang="zh-CN" altLang="en-US" sz="2800" b="1"/>
              <a:t> of thispassage?</a:t>
            </a:r>
            <a:endParaRPr lang="zh-CN" altLang="en-US" sz="2800" b="1"/>
          </a:p>
          <a:p>
            <a:r>
              <a:rPr lang="en-US" altLang="zh-CN" sz="2800" b="1"/>
              <a:t>5</a:t>
            </a:r>
            <a:r>
              <a:rPr lang="zh-CN" altLang="en-US" sz="2800" b="1"/>
              <a:t>. The</a:t>
            </a:r>
            <a:r>
              <a:rPr lang="en-US" altLang="zh-CN" sz="2800" b="1"/>
              <a:t> </a:t>
            </a:r>
            <a:r>
              <a:rPr lang="zh-CN" altLang="en-US" sz="2800" b="1"/>
              <a:t>passage</a:t>
            </a:r>
            <a:r>
              <a:rPr lang="en-US" altLang="zh-CN" sz="2800" b="1"/>
              <a:t> </a:t>
            </a:r>
            <a:r>
              <a:rPr lang="zh-CN" altLang="en-US" sz="2800" b="1">
                <a:solidFill>
                  <a:srgbClr val="FF0000"/>
                </a:solidFill>
              </a:rPr>
              <a:t>is intended to </a:t>
            </a:r>
            <a:r>
              <a:rPr lang="zh-CN" altLang="en-US" sz="2800" b="1"/>
              <a:t>_______.</a:t>
            </a:r>
            <a:endParaRPr lang="zh-CN" altLang="en-US" sz="2800" b="1"/>
          </a:p>
          <a:p>
            <a:r>
              <a:rPr lang="en-US" altLang="zh-CN" sz="2800" b="1"/>
              <a:t>6</a:t>
            </a:r>
            <a:r>
              <a:rPr lang="zh-CN" altLang="en-US" sz="2800" b="1"/>
              <a:t>. Where would</a:t>
            </a:r>
            <a:r>
              <a:rPr lang="en-US" altLang="zh-CN" sz="2800" b="1"/>
              <a:t> </a:t>
            </a:r>
            <a:r>
              <a:rPr lang="zh-CN" altLang="en-US" sz="2800" b="1"/>
              <a:t>this</a:t>
            </a:r>
            <a:r>
              <a:rPr lang="en-US" altLang="zh-CN" sz="2800" b="1"/>
              <a:t> </a:t>
            </a:r>
            <a:r>
              <a:rPr lang="zh-CN" altLang="en-US" sz="2800" b="1"/>
              <a:t>passage</a:t>
            </a:r>
            <a:r>
              <a:rPr lang="en-US" altLang="zh-CN" sz="2800" b="1"/>
              <a:t> </a:t>
            </a:r>
            <a:r>
              <a:rPr lang="zh-CN" altLang="en-US" sz="2800" b="1"/>
              <a:t>most</a:t>
            </a:r>
            <a:r>
              <a:rPr lang="en-US" altLang="zh-CN" sz="2800" b="1"/>
              <a:t> </a:t>
            </a:r>
            <a:r>
              <a:rPr lang="zh-CN" altLang="en-US" sz="2800" b="1"/>
              <a:t>probably appear?</a:t>
            </a:r>
            <a:r>
              <a:rPr lang="zh-CN" altLang="en-US" sz="2800" b="1">
                <a:solidFill>
                  <a:srgbClr val="FF0000"/>
                </a:solidFill>
              </a:rPr>
              <a:t>问出处</a:t>
            </a:r>
            <a:endParaRPr lang="zh-CN" altLang="en-US" sz="2800" b="1"/>
          </a:p>
          <a:p>
            <a:endParaRPr lang="zh-CN" altLang="en-US" sz="2800" b="1"/>
          </a:p>
          <a:p>
            <a:r>
              <a:rPr lang="zh-CN" altLang="en-US" sz="2800" b="1">
                <a:highlight>
                  <a:srgbClr val="FFFF00"/>
                </a:highlight>
              </a:rPr>
              <a:t>观点态度</a:t>
            </a:r>
            <a:r>
              <a:rPr lang="zh-CN" altLang="en-US" sz="2800" b="1"/>
              <a:t>：</a:t>
            </a:r>
            <a:r>
              <a:rPr lang="en-US" altLang="zh-CN" sz="2800" b="1"/>
              <a:t>1. What is ...’s </a:t>
            </a:r>
            <a:r>
              <a:rPr lang="en-US" altLang="zh-CN" sz="2800" b="1">
                <a:solidFill>
                  <a:srgbClr val="FF0000"/>
                </a:solidFill>
              </a:rPr>
              <a:t>attitude </a:t>
            </a:r>
            <a:r>
              <a:rPr lang="en-US" altLang="zh-CN" sz="2800" b="1"/>
              <a:t>towards______?</a:t>
            </a:r>
            <a:endParaRPr lang="en-US" altLang="zh-CN" sz="2800" b="1"/>
          </a:p>
          <a:p>
            <a:r>
              <a:rPr lang="en-US" altLang="zh-CN" sz="2800" b="1"/>
              <a:t>2. How does ... </a:t>
            </a:r>
            <a:r>
              <a:rPr lang="en-US" altLang="zh-CN" sz="2800" b="1">
                <a:solidFill>
                  <a:srgbClr val="FF0000"/>
                </a:solidFill>
              </a:rPr>
              <a:t>feel </a:t>
            </a:r>
            <a:r>
              <a:rPr lang="en-US" altLang="zh-CN" sz="2800" b="1"/>
              <a:t>about____?</a:t>
            </a:r>
            <a:endParaRPr lang="en-US" altLang="zh-CN" sz="2800" b="1"/>
          </a:p>
          <a:p>
            <a:r>
              <a:rPr lang="en-US" altLang="zh-CN" sz="2800" b="1"/>
              <a:t>3. What’s the </a:t>
            </a:r>
            <a:r>
              <a:rPr lang="en-US" altLang="zh-CN" sz="2800" b="1">
                <a:solidFill>
                  <a:srgbClr val="FF0000"/>
                </a:solidFill>
              </a:rPr>
              <a:t>tone</a:t>
            </a:r>
            <a:r>
              <a:rPr lang="en-US" altLang="zh-CN" sz="2800" b="1"/>
              <a:t> of...?</a:t>
            </a:r>
            <a:endParaRPr lang="en-US" altLang="zh-CN" sz="2800" b="1"/>
          </a:p>
          <a:p>
            <a:endParaRPr lang="en-US" altLang="zh-CN" sz="2800" b="1"/>
          </a:p>
        </p:txBody>
      </p:sp>
      <p:sp>
        <p:nvSpPr>
          <p:cNvPr id="10" name="圆角矩形 9"/>
          <p:cNvSpPr/>
          <p:nvPr/>
        </p:nvSpPr>
        <p:spPr>
          <a:xfrm>
            <a:off x="73660" y="0"/>
            <a:ext cx="11943715" cy="8305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2800" b="1">
                <a:latin typeface="黑体" panose="02010609060101010101" charset="-122"/>
                <a:ea typeface="黑体" panose="02010609060101010101" charset="-122"/>
                <a:cs typeface="黑体" panose="02010609060101010101" charset="-122"/>
              </a:rPr>
              <a:t>技巧点拨</a:t>
            </a:r>
            <a:r>
              <a:rPr lang="en-US" altLang="zh-CN" sz="2800" b="1">
                <a:latin typeface="黑体" panose="02010609060101010101" charset="-122"/>
                <a:ea typeface="黑体" panose="02010609060101010101" charset="-122"/>
                <a:cs typeface="黑体" panose="02010609060101010101" charset="-122"/>
              </a:rPr>
              <a:t>2: </a:t>
            </a:r>
            <a:r>
              <a:rPr lang="zh-CN" altLang="en-US" sz="2800" b="1">
                <a:latin typeface="黑体" panose="02010609060101010101" charset="-122"/>
                <a:ea typeface="黑体" panose="02010609060101010101" charset="-122"/>
                <a:cs typeface="黑体" panose="02010609060101010101" charset="-122"/>
              </a:rPr>
              <a:t>分析题干，找出定位词，并关注设问方式，判断所考查的题型</a:t>
            </a:r>
            <a:endParaRPr lang="zh-CN" altLang="en-US" sz="2800" b="1">
              <a:latin typeface="黑体" panose="02010609060101010101" charset="-122"/>
              <a:ea typeface="黑体" panose="02010609060101010101" charset="-122"/>
              <a:cs typeface="黑体" panose="02010609060101010101" charset="-122"/>
            </a:endParaRPr>
          </a:p>
        </p:txBody>
      </p:sp>
      <p:sp>
        <p:nvSpPr>
          <p:cNvPr id="2" name="矩形 1"/>
          <p:cNvSpPr/>
          <p:nvPr/>
        </p:nvSpPr>
        <p:spPr>
          <a:xfrm>
            <a:off x="247650" y="967740"/>
            <a:ext cx="1443355" cy="5549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74625" y="3947160"/>
            <a:ext cx="1517015" cy="473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5124" name="图片 6" descr="logo横版 png"/>
          <p:cNvPicPr>
            <a:picLocks noChangeAspect="1"/>
          </p:cNvPicPr>
          <p:nvPr/>
        </p:nvPicPr>
        <p:blipFill>
          <a:blip r:embed="rId1"/>
          <a:stretch>
            <a:fillRect/>
          </a:stretch>
        </p:blipFill>
        <p:spPr>
          <a:xfrm>
            <a:off x="11477625" y="82550"/>
            <a:ext cx="608013" cy="64293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0" nodeType="clickEffect">
                                  <p:stCondLst>
                                    <p:cond delay="0"/>
                                  </p:stCondLst>
                                  <p:childTnLst>
                                    <p:animEffect transition="out" filter="wipe(down)">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ags/tag1.xml><?xml version="1.0" encoding="utf-8"?>
<p:tagLst xmlns:p="http://schemas.openxmlformats.org/presentationml/2006/main">
  <p:tag name="KSO_WM_UNIT_TABLE_BEAUTIFY" val="smartTable{4d374e35-a2bf-441b-81d1-f43549a62e6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25170</Words>
  <Application>WPS 演示</Application>
  <PresentationFormat>宽屏</PresentationFormat>
  <Paragraphs>583</Paragraphs>
  <Slides>27</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27</vt:i4>
      </vt:variant>
    </vt:vector>
  </HeadingPairs>
  <TitlesOfParts>
    <vt:vector size="43" baseType="lpstr">
      <vt:lpstr>Arial</vt:lpstr>
      <vt:lpstr>宋体</vt:lpstr>
      <vt:lpstr>Wingdings</vt:lpstr>
      <vt:lpstr>黑体</vt:lpstr>
      <vt:lpstr>Times New Roman Bold Italic</vt:lpstr>
      <vt:lpstr>Times New Roman Regular</vt:lpstr>
      <vt:lpstr>Calibri</vt:lpstr>
      <vt:lpstr>PingFang SC</vt:lpstr>
      <vt:lpstr>微软雅黑</vt:lpstr>
      <vt:lpstr>Arial Unicode MS</vt:lpstr>
      <vt:lpstr>Comic Sans MS</vt:lpstr>
      <vt:lpstr>Times New Roman</vt:lpstr>
      <vt:lpstr>HelveticaNeue</vt:lpstr>
      <vt:lpstr>华文新魏</vt:lpstr>
      <vt:lpstr>Segoe Print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yangqing</dc:creator>
  <cp:lastModifiedBy>Administrator</cp:lastModifiedBy>
  <cp:revision>164</cp:revision>
  <dcterms:created xsi:type="dcterms:W3CDTF">2024-10-29T09:27:00Z</dcterms:created>
  <dcterms:modified xsi:type="dcterms:W3CDTF">2024-11-29T01:50:39Z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y fmtid="{D5CDD505-2E9C-101B-9397-08002B2CF9AE}" pid="3" name="ICV">
    <vt:lpwstr>D3E31355FF1841CF84E91D67471A1C9A_41</vt:lpwstr>
  </property>
</Properties>
</file>