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322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CF0"/>
    <a:srgbClr val="D1EBFF"/>
    <a:srgbClr val="D1F7FF"/>
    <a:srgbClr val="22ACEC"/>
    <a:srgbClr val="FCB302"/>
    <a:srgbClr val="FED100"/>
    <a:srgbClr val="FAB204"/>
    <a:srgbClr val="FAAC04"/>
    <a:srgbClr val="7ED9F9"/>
    <a:srgbClr val="19C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8" autoAdjust="0"/>
    <p:restoredTop sz="94599" autoAdjust="0"/>
  </p:normalViewPr>
  <p:slideViewPr>
    <p:cSldViewPr snapToGrid="0">
      <p:cViewPr varScale="1">
        <p:scale>
          <a:sx n="72" d="100"/>
          <a:sy n="72" d="100"/>
        </p:scale>
        <p:origin x="708" y="66"/>
      </p:cViewPr>
      <p:guideLst>
        <p:guide orient="horz" pos="205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1048924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925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926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0359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7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1048918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919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920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921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922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5008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80056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8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027544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5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9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31649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6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66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48033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7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7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13319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8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82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445027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9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9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41840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0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0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02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706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1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14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80056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2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21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01858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4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3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36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96281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17101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5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857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5706033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6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6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68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616355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5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54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45218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7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60450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8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86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36836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0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6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15723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1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8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97396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9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80250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3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0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6567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8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59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104886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6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6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85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8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8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8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74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7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7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7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9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90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89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9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9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95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96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9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9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9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0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901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902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903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904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90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906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907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70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71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72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909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9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1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912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913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91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91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91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8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79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880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88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88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8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D546483-467B-4FF9-B59F-52D68D4E9B3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21" y="4001294"/>
            <a:ext cx="3333358" cy="10778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 advClick="0" advTm="3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2504" y="1190484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更多教学资源请关注</a:t>
            </a:r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公众号：溯恩高中英语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2503014"/>
            <a:ext cx="3276600" cy="32766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990735" y="1190484"/>
            <a:ext cx="52012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>
                <a:latin typeface="华文新魏" panose="02010800040101010101" pitchFamily="2" charset="-122"/>
                <a:ea typeface="华文新魏" panose="02010800040101010101" pitchFamily="2" charset="-122"/>
              </a:rPr>
              <a:t>知识产权声明</a:t>
            </a:r>
            <a:endParaRPr lang="zh-CN" altLang="en-US" sz="60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112631"/>
            <a:ext cx="3333358" cy="107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19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31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32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0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33" name="TextBox 11"/>
          <p:cNvSpPr txBox="1"/>
          <p:nvPr/>
        </p:nvSpPr>
        <p:spPr>
          <a:xfrm>
            <a:off x="708660" y="1121479"/>
            <a:ext cx="11180781" cy="428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1: altitude; valleys; journal; journey</a:t>
            </a:r>
            <a:endParaRPr lang="zh-CN" altLang="en-US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2: shortcoming; persuade; graduate; care about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3: prefer; reliable; stubborn; finally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4: schedule; attitude; make up one’s mind; change one’s mind</a:t>
            </a:r>
          </a:p>
        </p:txBody>
      </p:sp>
      <p:sp>
        <p:nvSpPr>
          <p:cNvPr id="1048734" name="矩形 6"/>
          <p:cNvSpPr/>
          <p:nvPr/>
        </p:nvSpPr>
        <p:spPr>
          <a:xfrm>
            <a:off x="733373" y="1549077"/>
            <a:ext cx="11017901" cy="80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The holy snow mountains of a high altitude, wide valleys, rapids and waterfalls in his travel journals dramatically arouse my enthusiasm about journeys.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48735" name="矩形 7"/>
          <p:cNvSpPr/>
          <p:nvPr/>
        </p:nvSpPr>
        <p:spPr>
          <a:xfrm>
            <a:off x="733373" y="2779315"/>
            <a:ext cx="10964355" cy="80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He persuaded me to care about the prospect when I hunted for a job after graduating from college, even if it had some shortcomings at present.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48736" name="矩形 8"/>
          <p:cNvSpPr/>
          <p:nvPr/>
        </p:nvSpPr>
        <p:spPr>
          <a:xfrm>
            <a:off x="737389" y="4091616"/>
            <a:ext cx="10717221" cy="80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In my childhood, I preferred the schedule planned by my reliable brother to the one arranged by my stubborn sister, although they finally worked out well.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48737" name="矩形 9"/>
          <p:cNvSpPr/>
          <p:nvPr/>
        </p:nvSpPr>
        <p:spPr>
          <a:xfrm>
            <a:off x="708660" y="5430196"/>
            <a:ext cx="10721340" cy="80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He has made up his mind to attend the meeting scheduled on Saturday. From his determined attitude, he won’t change his mind.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487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487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0" grpId="0" animBg="1"/>
      <p:bldP spid="1048733" grpId="0"/>
      <p:bldP spid="1048734" grpId="0"/>
      <p:bldP spid="1048735" grpId="0"/>
      <p:bldP spid="1048736" grpId="0"/>
      <p:bldP spid="10487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4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4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1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44" name="TextBox 11"/>
          <p:cNvSpPr txBox="1"/>
          <p:nvPr/>
        </p:nvSpPr>
        <p:spPr>
          <a:xfrm>
            <a:off x="708660" y="837268"/>
            <a:ext cx="10832551" cy="847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prefer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preferred; preferred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to like better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更喜欢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选择某事物 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浙江高考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We most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prefer to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say yes to the requests of someone we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know and like.</a:t>
            </a:r>
            <a:endParaRPr lang="zh-CN" alt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Nowadays many children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prefer surfing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the Internet at home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taking exercise outdoors.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endParaRPr lang="en-US" altLang="zh-CN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zh-CN" altLang="en-US" sz="2800" dirty="0">
                <a:solidFill>
                  <a:schemeClr val="accent5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归纳拓展</a:t>
            </a:r>
            <a:endParaRPr lang="en-US" altLang="zh-CN" sz="2800" dirty="0">
              <a:solidFill>
                <a:schemeClr val="accent5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(1)prefer (doing)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to (doing)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宁愿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而不愿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prefer (sb.)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 	                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更喜欢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某人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做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(2)prefer to do … rather than do …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would do …rather than do ….     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宁愿做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不愿做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would rather do … than do …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(3)preference  n.  	                            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偏爱； 优先权；偏爱的事物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have a preference for 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         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偏爱</a:t>
            </a:r>
            <a:r>
              <a:rPr lang="zh-CN" altLang="en-US" sz="2800" b="1" dirty="0"/>
              <a:t>　</a:t>
            </a:r>
            <a:endParaRPr lang="en-US" altLang="zh-CN" sz="2800" b="1" dirty="0"/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preference to                             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偏爱</a:t>
            </a:r>
            <a:endParaRPr lang="zh-CN" alt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45" name="右大括号 6"/>
          <p:cNvSpPr/>
          <p:nvPr/>
        </p:nvSpPr>
        <p:spPr>
          <a:xfrm>
            <a:off x="5758249" y="4572000"/>
            <a:ext cx="383059" cy="9020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1" grpId="0" animBg="1"/>
      <p:bldP spid="10487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50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51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高考小作文</a:t>
            </a:r>
          </a:p>
        </p:txBody>
      </p:sp>
      <p:pic>
        <p:nvPicPr>
          <p:cNvPr id="209716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752" name="TextBox 11"/>
          <p:cNvSpPr txBox="1"/>
          <p:nvPr/>
        </p:nvSpPr>
        <p:spPr>
          <a:xfrm>
            <a:off x="284204" y="1430404"/>
            <a:ext cx="11907795" cy="679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  <a:ea typeface="宋体" pitchFamily="2" charset="-122"/>
              </a:rPr>
              <a:t>(</a:t>
            </a:r>
            <a:r>
              <a:rPr lang="zh-CN" altLang="en-US" sz="2800" dirty="0">
                <a:latin typeface="Calibri" pitchFamily="34" charset="0"/>
                <a:ea typeface="宋体" pitchFamily="2" charset="-122"/>
              </a:rPr>
              <a:t>广东高考</a:t>
            </a:r>
            <a:r>
              <a:rPr lang="en-US" sz="2800" dirty="0">
                <a:latin typeface="Calibri" pitchFamily="34" charset="0"/>
                <a:ea typeface="宋体" pitchFamily="2" charset="-122"/>
              </a:rPr>
              <a:t>)</a:t>
            </a:r>
            <a:r>
              <a:rPr lang="zh-CN" altLang="en-US" sz="2800" dirty="0">
                <a:latin typeface="Calibri" pitchFamily="34" charset="0"/>
                <a:ea typeface="宋体" pitchFamily="2" charset="-122"/>
              </a:rPr>
              <a:t>毕竟， 所有的孩子都喜欢表扬而不是批评。</a:t>
            </a:r>
            <a:endParaRPr lang="en-US" altLang="zh-CN" sz="28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  <a:ea typeface="宋体" pitchFamily="2" charset="-122"/>
              </a:rPr>
              <a:t> </a:t>
            </a:r>
            <a:endParaRPr lang="zh-CN" altLang="en-US" sz="28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  <a:ea typeface="宋体" pitchFamily="2" charset="-122"/>
              </a:rPr>
              <a:t>(1)After all, all kids __________________________________</a:t>
            </a:r>
            <a:r>
              <a:rPr lang="en-US" altLang="zh-CN" sz="2800" dirty="0">
                <a:latin typeface="Calibri" pitchFamily="34" charset="0"/>
                <a:ea typeface="宋体" pitchFamily="2" charset="-122"/>
              </a:rPr>
              <a:t>__</a:t>
            </a:r>
            <a:r>
              <a:rPr lang="en-US" sz="2800" dirty="0">
                <a:latin typeface="Calibri" pitchFamily="34" charset="0"/>
                <a:ea typeface="宋体" pitchFamily="2" charset="-122"/>
              </a:rPr>
              <a:t>.</a:t>
            </a:r>
          </a:p>
          <a:p>
            <a:endParaRPr lang="en-US" sz="28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  <a:ea typeface="宋体" pitchFamily="2" charset="-122"/>
              </a:rPr>
              <a:t>(2)After all, all kids ____________________________</a:t>
            </a:r>
            <a:r>
              <a:rPr lang="en-US" altLang="zh-CN" sz="2800" dirty="0">
                <a:latin typeface="Calibri" pitchFamily="34" charset="0"/>
                <a:ea typeface="宋体" pitchFamily="2" charset="-122"/>
              </a:rPr>
              <a:t>_</a:t>
            </a:r>
            <a:r>
              <a:rPr lang="en-US" sz="2800" dirty="0">
                <a:latin typeface="Calibri" pitchFamily="34" charset="0"/>
                <a:ea typeface="宋体" pitchFamily="2" charset="-122"/>
              </a:rPr>
              <a:t>____</a:t>
            </a:r>
            <a:r>
              <a:rPr lang="en-US" altLang="zh-CN" sz="2800" dirty="0">
                <a:latin typeface="Calibri" pitchFamily="34" charset="0"/>
                <a:ea typeface="宋体" pitchFamily="2" charset="-122"/>
              </a:rPr>
              <a:t>__</a:t>
            </a:r>
            <a:r>
              <a:rPr lang="en-US" sz="2800" dirty="0">
                <a:latin typeface="Calibri" pitchFamily="34" charset="0"/>
                <a:ea typeface="宋体" pitchFamily="2" charset="-122"/>
              </a:rPr>
              <a:t>_.</a:t>
            </a:r>
          </a:p>
          <a:p>
            <a:endParaRPr lang="zh-CN" altLang="en-US" sz="28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  <a:ea typeface="宋体" pitchFamily="2" charset="-122"/>
              </a:rPr>
              <a:t>(3)After all, all kids ________________________________</a:t>
            </a:r>
            <a:r>
              <a:rPr lang="en-US" altLang="zh-CN" sz="2800" dirty="0">
                <a:latin typeface="Calibri" pitchFamily="34" charset="0"/>
                <a:ea typeface="宋体" pitchFamily="2" charset="-122"/>
              </a:rPr>
              <a:t>__</a:t>
            </a:r>
            <a:r>
              <a:rPr lang="en-US" sz="2800" dirty="0">
                <a:latin typeface="Calibri" pitchFamily="34" charset="0"/>
                <a:ea typeface="宋体" pitchFamily="2" charset="-122"/>
              </a:rPr>
              <a:t>__.</a:t>
            </a:r>
          </a:p>
          <a:p>
            <a:endParaRPr lang="zh-CN" altLang="en-US" sz="28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  <a:ea typeface="宋体" pitchFamily="2" charset="-122"/>
              </a:rPr>
              <a:t>(4)After all, all kids _________________________________</a:t>
            </a:r>
            <a:r>
              <a:rPr lang="en-US" altLang="zh-CN" sz="2800" dirty="0">
                <a:latin typeface="Calibri" pitchFamily="34" charset="0"/>
                <a:ea typeface="宋体" pitchFamily="2" charset="-122"/>
              </a:rPr>
              <a:t>__</a:t>
            </a:r>
            <a:r>
              <a:rPr lang="en-US" sz="2800" dirty="0">
                <a:latin typeface="Calibri" pitchFamily="34" charset="0"/>
                <a:ea typeface="宋体" pitchFamily="2" charset="-122"/>
              </a:rPr>
              <a:t>_.</a:t>
            </a:r>
            <a:endParaRPr lang="zh-CN" altLang="en-US" sz="2800" dirty="0">
              <a:latin typeface="Calibri" pitchFamily="34" charset="0"/>
              <a:ea typeface="宋体" pitchFamily="2" charset="-122"/>
            </a:endParaRPr>
          </a:p>
          <a:p>
            <a:endParaRPr lang="zh-CN" altLang="en-US" sz="2800" dirty="0"/>
          </a:p>
          <a:p>
            <a:pPr>
              <a:buNone/>
            </a:pPr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53" name="Rectangle 7"/>
          <p:cNvSpPr>
            <a:spLocks noChangeArrowheads="1"/>
          </p:cNvSpPr>
          <p:nvPr/>
        </p:nvSpPr>
        <p:spPr bwMode="auto">
          <a:xfrm>
            <a:off x="3105493" y="3049114"/>
            <a:ext cx="6050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prefer being praised to being scolded</a:t>
            </a:r>
          </a:p>
        </p:txBody>
      </p:sp>
      <p:sp>
        <p:nvSpPr>
          <p:cNvPr id="1048754" name="Rectangle 8"/>
          <p:cNvSpPr>
            <a:spLocks noChangeArrowheads="1"/>
          </p:cNvSpPr>
          <p:nvPr/>
        </p:nvSpPr>
        <p:spPr bwMode="auto">
          <a:xfrm>
            <a:off x="3045640" y="2229066"/>
            <a:ext cx="68503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prefer to be praised rather than be scolded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755" name="Rectangle 9"/>
          <p:cNvSpPr>
            <a:spLocks noChangeArrowheads="1"/>
          </p:cNvSpPr>
          <p:nvPr/>
        </p:nvSpPr>
        <p:spPr bwMode="auto">
          <a:xfrm>
            <a:off x="3107424" y="4807120"/>
            <a:ext cx="64566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would be praised rather than be scolded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756" name="Rectangle 10"/>
          <p:cNvSpPr>
            <a:spLocks noChangeArrowheads="1"/>
          </p:cNvSpPr>
          <p:nvPr/>
        </p:nvSpPr>
        <p:spPr bwMode="auto">
          <a:xfrm>
            <a:off x="3129433" y="3963478"/>
            <a:ext cx="64566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would rather be praised than be scolded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487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487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9" grpId="0" animBg="1"/>
      <p:bldP spid="1048752" grpId="0"/>
      <p:bldP spid="1048753" grpId="0"/>
      <p:bldP spid="1048754" grpId="0"/>
      <p:bldP spid="1048755" grpId="0"/>
      <p:bldP spid="10487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61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62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3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63" name="TextBox 11"/>
          <p:cNvSpPr txBox="1"/>
          <p:nvPr/>
        </p:nvSpPr>
        <p:spPr>
          <a:xfrm>
            <a:off x="659233" y="1158550"/>
            <a:ext cx="10634844" cy="5958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2. persuade  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to convince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of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; to prevail on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; to talk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into doing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说服；劝说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 finally managed to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persuade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her to go on with her work. </a:t>
            </a:r>
            <a:endParaRPr lang="zh-CN" alt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(1)persuade sb.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＝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persuade sb. into doing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　　　</a:t>
            </a:r>
            <a:endParaRPr lang="en-US" altLang="zh-CN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说服某人做某事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(2)persuade sb. not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＝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persuade sb. out of doing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 </a:t>
            </a:r>
          </a:p>
          <a:p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说服某人不做某事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(3)try to persuade sb.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＝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advise sb.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</a:t>
            </a:r>
            <a:endParaRPr lang="zh-CN" alt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试图说服某人做某事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但未必说服成功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0" grpId="0" animBg="1"/>
      <p:bldP spid="10487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68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69" name="平行四边形 22"/>
          <p:cNvSpPr/>
          <p:nvPr/>
        </p:nvSpPr>
        <p:spPr>
          <a:xfrm>
            <a:off x="2718485" y="365426"/>
            <a:ext cx="270613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翻译小练习 </a:t>
            </a:r>
          </a:p>
        </p:txBody>
      </p:sp>
      <p:pic>
        <p:nvPicPr>
          <p:cNvPr id="2097164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770" name="TextBox 11"/>
          <p:cNvSpPr txBox="1"/>
          <p:nvPr/>
        </p:nvSpPr>
        <p:spPr>
          <a:xfrm>
            <a:off x="630194" y="1455118"/>
            <a:ext cx="11259247" cy="7000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(1)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不要被说服买你实际上并不需要的东西。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</a:rPr>
              <a:t>Don’t let yourself ________ ________ ________buying things you don’t really need.</a:t>
            </a:r>
            <a:endParaRPr lang="zh-CN" altLang="en-US" sz="2800" dirty="0">
              <a:solidFill>
                <a:srgbClr val="000000"/>
              </a:solidFill>
              <a:latin typeface="Calibri" pitchFamily="34" charset="0"/>
            </a:endParaRPr>
          </a:p>
          <a:p>
            <a:pPr eaLnBrk="0" hangingPunct="0">
              <a:lnSpc>
                <a:spcPct val="120000"/>
              </a:lnSpc>
            </a:pP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(2)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她劝我不要放弃工作，离开家人。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</a:rPr>
              <a:t>She ________ ________ ________ ________ ________ ________the job and leaving the family.</a:t>
            </a:r>
            <a:endParaRPr lang="zh-CN" altLang="en-US" sz="2800" dirty="0">
              <a:solidFill>
                <a:srgbClr val="000000"/>
              </a:solidFill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71" name="文本框 1"/>
          <p:cNvSpPr txBox="1">
            <a:spLocks noChangeArrowheads="1"/>
          </p:cNvSpPr>
          <p:nvPr/>
        </p:nvSpPr>
        <p:spPr bwMode="auto">
          <a:xfrm>
            <a:off x="3194694" y="1952625"/>
            <a:ext cx="48001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     be         persuaded     into</a:t>
            </a:r>
            <a:endParaRPr lang="en-US" altLang="zh-CN" dirty="0">
              <a:latin typeface="Calibri" pitchFamily="34" charset="0"/>
            </a:endParaRPr>
          </a:p>
        </p:txBody>
      </p:sp>
      <p:sp>
        <p:nvSpPr>
          <p:cNvPr id="1048772" name="文本框 5"/>
          <p:cNvSpPr txBox="1">
            <a:spLocks noChangeArrowheads="1"/>
          </p:cNvSpPr>
          <p:nvPr/>
        </p:nvSpPr>
        <p:spPr bwMode="auto">
          <a:xfrm>
            <a:off x="1183930" y="4027358"/>
            <a:ext cx="8775616" cy="92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persuaded      me          out              of              giving         up</a:t>
            </a:r>
            <a:endParaRPr lang="en-US" altLang="zh-CN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0487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0487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7" grpId="0" animBg="1"/>
      <p:bldP spid="1048770" grpId="0"/>
      <p:bldP spid="1048771" grpId="0"/>
      <p:bldP spid="10487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77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78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5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79" name="TextBox 11"/>
          <p:cNvSpPr txBox="1"/>
          <p:nvPr/>
        </p:nvSpPr>
        <p:spPr>
          <a:xfrm>
            <a:off x="541633" y="970345"/>
            <a:ext cx="11108734" cy="580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3. determine  </a:t>
            </a:r>
            <a:r>
              <a:rPr lang="en-US" altLang="zh-CN" sz="2800" dirty="0" err="1">
                <a:latin typeface="Calibri" pitchFamily="34" charset="0"/>
              </a:rPr>
              <a:t>vt</a:t>
            </a:r>
            <a:r>
              <a:rPr lang="en-US" altLang="zh-CN" sz="2800" dirty="0">
                <a:latin typeface="Calibri" pitchFamily="34" charset="0"/>
              </a:rPr>
              <a:t>. to decide; to resolve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决定；确定；定决心</a:t>
            </a:r>
            <a:endParaRPr lang="zh-CN" altLang="en-US" sz="2800" dirty="0">
              <a:latin typeface="Calibri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Calibri" pitchFamily="34" charset="0"/>
              </a:rPr>
              <a:t>You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</a:t>
            </a:r>
            <a:r>
              <a:rPr lang="en-US" altLang="zh-CN" sz="2800" dirty="0">
                <a:latin typeface="Calibri" pitchFamily="34" charset="0"/>
              </a:rPr>
              <a:t> your own destiny</a:t>
            </a:r>
            <a:r>
              <a:rPr lang="zh-CN" altLang="zh-CN" sz="2800" dirty="0">
                <a:latin typeface="Calibri" pitchFamily="34" charset="0"/>
              </a:rPr>
              <a:t>.</a:t>
            </a:r>
            <a:endParaRPr lang="en-US" altLang="zh-CN" sz="2800" dirty="0">
              <a:latin typeface="Calibri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Calibri" pitchFamily="34" charset="0"/>
              </a:rPr>
              <a:t>Your attitude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determines</a:t>
            </a:r>
            <a:r>
              <a:rPr lang="en-US" altLang="zh-CN" sz="2800" dirty="0">
                <a:latin typeface="Calibri" pitchFamily="34" charset="0"/>
              </a:rPr>
              <a:t> your success. </a:t>
            </a:r>
          </a:p>
          <a:p>
            <a:pPr>
              <a:lnSpc>
                <a:spcPct val="120000"/>
              </a:lnSpc>
            </a:pPr>
            <a:endParaRPr lang="zh-CN" altLang="zh-CN" sz="2800" dirty="0">
              <a:latin typeface="Calibri" pitchFamily="34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(1)determine on/upon</a:t>
            </a:r>
            <a:r>
              <a:rPr lang="zh-CN" altLang="en-US" sz="2800" dirty="0">
                <a:latin typeface="Calibri" pitchFamily="34" charset="0"/>
              </a:rPr>
              <a:t>　 </a:t>
            </a:r>
            <a:r>
              <a:rPr lang="en-US" altLang="zh-CN" sz="2800" dirty="0">
                <a:latin typeface="Calibri" pitchFamily="34" charset="0"/>
              </a:rPr>
              <a:t>	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决定</a:t>
            </a:r>
          </a:p>
          <a:p>
            <a:r>
              <a:rPr lang="en-US" altLang="zh-CN" sz="2800" dirty="0">
                <a:latin typeface="Calibri" pitchFamily="34" charset="0"/>
              </a:rPr>
              <a:t>    determine to do </a:t>
            </a:r>
            <a:r>
              <a:rPr lang="en-US" altLang="zh-CN" sz="2800" dirty="0" err="1">
                <a:latin typeface="Calibri" pitchFamily="34" charset="0"/>
              </a:rPr>
              <a:t>sth</a:t>
            </a:r>
            <a:r>
              <a:rPr lang="en-US" altLang="zh-CN" sz="2800" dirty="0">
                <a:latin typeface="Calibri" pitchFamily="34" charset="0"/>
              </a:rPr>
              <a:t>.  	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决定做某事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表示动作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(2)determined adj.  	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坚决的；有决心的</a:t>
            </a:r>
          </a:p>
          <a:p>
            <a:r>
              <a:rPr lang="en-US" altLang="zh-CN" sz="2800" dirty="0">
                <a:latin typeface="Calibri" pitchFamily="34" charset="0"/>
              </a:rPr>
              <a:t>     be determined to do </a:t>
            </a:r>
            <a:r>
              <a:rPr lang="en-US" altLang="zh-CN" sz="2800" dirty="0" err="1">
                <a:latin typeface="Calibri" pitchFamily="34" charset="0"/>
              </a:rPr>
              <a:t>sth</a:t>
            </a:r>
            <a:r>
              <a:rPr lang="en-US" altLang="zh-CN" sz="2800" dirty="0">
                <a:latin typeface="Calibri" pitchFamily="34" charset="0"/>
              </a:rPr>
              <a:t>.  	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决心做某事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表示状态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(3)determination n.  	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决心</a:t>
            </a:r>
            <a:r>
              <a:rPr lang="zh-CN" altLang="en-US" sz="2800" dirty="0">
                <a:latin typeface="Calibri" pitchFamily="34" charset="0"/>
              </a:rPr>
              <a:t>　</a:t>
            </a:r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     a man of great determination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有决心的人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6" grpId="0" animBg="1"/>
      <p:bldP spid="10487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3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84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85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一句多译</a:t>
            </a:r>
          </a:p>
        </p:txBody>
      </p:sp>
      <p:pic>
        <p:nvPicPr>
          <p:cNvPr id="2097166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786" name="TextBox 11"/>
          <p:cNvSpPr txBox="1"/>
          <p:nvPr/>
        </p:nvSpPr>
        <p:spPr>
          <a:xfrm>
            <a:off x="630194" y="1059694"/>
            <a:ext cx="11294075" cy="10988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(1)The ________________(determine) look on his face showed that he had  </a:t>
            </a:r>
          </a:p>
          <a:p>
            <a:r>
              <a:rPr lang="en-US" sz="2800" dirty="0">
                <a:latin typeface="Calibri" pitchFamily="34" charset="0"/>
              </a:rPr>
              <a:t>     enough confidence in himself.</a:t>
            </a: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(2)The teacher’s encouraging words determined him _______(study) harder.</a:t>
            </a:r>
          </a:p>
          <a:p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(3)Lily is a ________________girl. Once she has made up her mind, she will </a:t>
            </a:r>
          </a:p>
          <a:p>
            <a:r>
              <a:rPr lang="en-US" sz="2800" dirty="0">
                <a:latin typeface="Calibri" pitchFamily="34" charset="0"/>
              </a:rPr>
              <a:t>     make her dream come true with great________________. (determine)</a:t>
            </a:r>
          </a:p>
          <a:p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(4) __________ (determine)to carry out the plan in time, they will make  </a:t>
            </a:r>
          </a:p>
          <a:p>
            <a:r>
              <a:rPr lang="en-US" sz="2800" dirty="0">
                <a:latin typeface="Calibri" pitchFamily="34" charset="0"/>
              </a:rPr>
              <a:t>     careful preparation.</a:t>
            </a: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(5)</a:t>
            </a:r>
            <a:r>
              <a:rPr lang="en-US" sz="2800" dirty="0">
                <a:latin typeface="Calibri" pitchFamily="34" charset="0"/>
              </a:rPr>
              <a:t>I have determined ________ settling in the countryside after graduation.</a:t>
            </a:r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87" name="Rectangle 7"/>
          <p:cNvSpPr>
            <a:spLocks noChangeArrowheads="1"/>
          </p:cNvSpPr>
          <p:nvPr/>
        </p:nvSpPr>
        <p:spPr bwMode="auto">
          <a:xfrm>
            <a:off x="1872821" y="1041486"/>
            <a:ext cx="19862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788" name="Rectangle 8"/>
          <p:cNvSpPr>
            <a:spLocks noChangeArrowheads="1"/>
          </p:cNvSpPr>
          <p:nvPr/>
        </p:nvSpPr>
        <p:spPr bwMode="auto">
          <a:xfrm>
            <a:off x="8271683" y="2331953"/>
            <a:ext cx="14401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to study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789" name="Rectangle 9"/>
          <p:cNvSpPr>
            <a:spLocks noChangeArrowheads="1"/>
          </p:cNvSpPr>
          <p:nvPr/>
        </p:nvSpPr>
        <p:spPr bwMode="auto">
          <a:xfrm>
            <a:off x="2331051" y="3189717"/>
            <a:ext cx="1986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determined</a:t>
            </a:r>
            <a:r>
              <a:rPr lang="zh-CN" altLang="en-US" sz="2800" dirty="0">
                <a:solidFill>
                  <a:srgbClr val="FF0000"/>
                </a:solidFill>
                <a:latin typeface="Calibri" pitchFamily="34" charset="0"/>
              </a:rPr>
              <a:t>　</a:t>
            </a:r>
          </a:p>
        </p:txBody>
      </p:sp>
      <p:sp>
        <p:nvSpPr>
          <p:cNvPr id="1048790" name="Rectangle 10"/>
          <p:cNvSpPr>
            <a:spLocks noChangeArrowheads="1"/>
          </p:cNvSpPr>
          <p:nvPr/>
        </p:nvSpPr>
        <p:spPr bwMode="auto">
          <a:xfrm>
            <a:off x="6856498" y="3614308"/>
            <a:ext cx="23799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determination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791" name="Rectangle 9"/>
          <p:cNvSpPr>
            <a:spLocks noChangeArrowheads="1"/>
          </p:cNvSpPr>
          <p:nvPr/>
        </p:nvSpPr>
        <p:spPr bwMode="auto">
          <a:xfrm>
            <a:off x="1136569" y="4441868"/>
            <a:ext cx="20116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Determined</a:t>
            </a:r>
            <a:r>
              <a:rPr lang="zh-CN" altLang="en-US" sz="2800" dirty="0">
                <a:solidFill>
                  <a:srgbClr val="FF0000"/>
                </a:solidFill>
                <a:latin typeface="Calibri" pitchFamily="34" charset="0"/>
              </a:rPr>
              <a:t>　</a:t>
            </a:r>
          </a:p>
        </p:txBody>
      </p:sp>
      <p:sp>
        <p:nvSpPr>
          <p:cNvPr id="1048792" name="Rectangle 9"/>
          <p:cNvSpPr>
            <a:spLocks noChangeArrowheads="1"/>
          </p:cNvSpPr>
          <p:nvPr/>
        </p:nvSpPr>
        <p:spPr bwMode="auto">
          <a:xfrm>
            <a:off x="3780913" y="5726971"/>
            <a:ext cx="15163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on/upon</a:t>
            </a:r>
            <a:r>
              <a:rPr lang="zh-CN" altLang="en-US" sz="2800" dirty="0">
                <a:solidFill>
                  <a:srgbClr val="FF0000"/>
                </a:solidFill>
                <a:latin typeface="Calibri" pitchFamily="34" charset="0"/>
              </a:rPr>
              <a:t>　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0487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0487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83" grpId="0" animBg="1"/>
      <p:bldP spid="1048786" grpId="0"/>
      <p:bldP spid="1048787" grpId="0"/>
      <p:bldP spid="1048788" grpId="0"/>
      <p:bldP spid="1048789" grpId="0"/>
      <p:bldP spid="1048790" grpId="0"/>
      <p:bldP spid="1048791" grpId="0"/>
      <p:bldP spid="10487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6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97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98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7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99" name="TextBox 11"/>
          <p:cNvSpPr txBox="1"/>
          <p:nvPr/>
        </p:nvSpPr>
        <p:spPr>
          <a:xfrm>
            <a:off x="708660" y="1183321"/>
            <a:ext cx="10911016" cy="553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4. make up one’s mind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下决心；决定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           </a:t>
            </a:r>
          </a:p>
          <a:p>
            <a:pPr>
              <a:buNone/>
            </a:pP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广东高考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Thanks to your encouragement, I made continuous progress in math, and finally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made up my mind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to study it in the university.</a:t>
            </a:r>
          </a:p>
          <a:p>
            <a:pPr>
              <a:buNone/>
            </a:pP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归纳拓展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change one’s mind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　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改变主意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bear/keep...in mind  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记住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fix one’s mind on/upon 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将注意力集中于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read one’s mind  	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看出某人的心思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　</a:t>
            </a:r>
          </a:p>
          <a:p>
            <a:pPr marL="514350" indent="-514350"/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96" grpId="0" animBg="1"/>
      <p:bldP spid="10487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平行四边形 20"/>
          <p:cNvSpPr/>
          <p:nvPr/>
        </p:nvSpPr>
        <p:spPr>
          <a:xfrm>
            <a:off x="1160312" y="365425"/>
            <a:ext cx="131104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04" name="Rectangle 18"/>
          <p:cNvSpPr>
            <a:spLocks noChangeArrowheads="1"/>
          </p:cNvSpPr>
          <p:nvPr/>
        </p:nvSpPr>
        <p:spPr bwMode="auto">
          <a:xfrm>
            <a:off x="1467462" y="494205"/>
            <a:ext cx="698501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805" name="平行四边形 22"/>
          <p:cNvSpPr/>
          <p:nvPr/>
        </p:nvSpPr>
        <p:spPr>
          <a:xfrm>
            <a:off x="2347785" y="377783"/>
            <a:ext cx="460906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用</a:t>
            </a:r>
            <a:r>
              <a:rPr lang="en-US" altLang="zh-CN" sz="2800" dirty="0">
                <a:solidFill>
                  <a:schemeClr val="bg1"/>
                </a:solidFill>
                <a:latin typeface="Calibri" pitchFamily="34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mind</a:t>
            </a:r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短语填空</a:t>
            </a:r>
          </a:p>
        </p:txBody>
      </p:sp>
      <p:pic>
        <p:nvPicPr>
          <p:cNvPr id="2097168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806" name="TextBox 11"/>
          <p:cNvSpPr txBox="1"/>
          <p:nvPr/>
        </p:nvSpPr>
        <p:spPr>
          <a:xfrm>
            <a:off x="630195" y="1245049"/>
            <a:ext cx="10713308" cy="13083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(1)With so much noise around, the boy could not ______________ what  </a:t>
            </a:r>
          </a:p>
          <a:p>
            <a:r>
              <a:rPr lang="en-US" sz="2800" dirty="0">
                <a:latin typeface="Calibri" pitchFamily="34" charset="0"/>
              </a:rPr>
              <a:t>     he was doing at all.</a:t>
            </a:r>
          </a:p>
          <a:p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(2)He offered me just what I dreamed about as if he could ___________.</a:t>
            </a:r>
          </a:p>
          <a:p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(3)</a:t>
            </a:r>
            <a:r>
              <a:rPr lang="en-US" sz="2800" dirty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湖南高考</a:t>
            </a:r>
            <a:r>
              <a:rPr lang="en-US" sz="2800" dirty="0">
                <a:latin typeface="宋体" pitchFamily="2" charset="-122"/>
                <a:ea typeface="宋体" pitchFamily="2" charset="-122"/>
              </a:rPr>
              <a:t>)</a:t>
            </a:r>
            <a:r>
              <a:rPr lang="en-US" sz="2800" dirty="0">
                <a:latin typeface="Calibri" pitchFamily="34" charset="0"/>
              </a:rPr>
              <a:t>Always ____________that your main task is to get this </a:t>
            </a:r>
          </a:p>
          <a:p>
            <a:r>
              <a:rPr lang="en-US" sz="2800" dirty="0">
                <a:latin typeface="Calibri" pitchFamily="34" charset="0"/>
              </a:rPr>
              <a:t>    company running smoothly.</a:t>
            </a:r>
          </a:p>
          <a:p>
            <a:endParaRPr lang="zh-CN" altLang="en-US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(4)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重庆高考</a:t>
            </a:r>
            <a:r>
              <a:rPr lang="en-US" sz="2800" dirty="0">
                <a:latin typeface="宋体" pitchFamily="2" charset="-122"/>
                <a:ea typeface="宋体" pitchFamily="2" charset="-122"/>
              </a:rPr>
              <a:t>)</a:t>
            </a:r>
            <a:r>
              <a:rPr lang="en-US" sz="2800" dirty="0">
                <a:latin typeface="Calibri" pitchFamily="34" charset="0"/>
              </a:rPr>
              <a:t>—Is Peter coming? 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            —No, he ___</a:t>
            </a:r>
            <a:r>
              <a:rPr lang="en-US" altLang="zh-CN" sz="2800" dirty="0">
                <a:latin typeface="Calibri" pitchFamily="34" charset="0"/>
              </a:rPr>
              <a:t>_____________</a:t>
            </a:r>
            <a:r>
              <a:rPr lang="en-US" sz="2800" dirty="0">
                <a:latin typeface="Calibri" pitchFamily="34" charset="0"/>
              </a:rPr>
              <a:t>after a phone call at the last minute.</a:t>
            </a: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(5)I _____________ to study harder rather than waste time on those useless things, such as playing video games and chatting online.</a:t>
            </a:r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807" name="Rectangle 7"/>
          <p:cNvSpPr>
            <a:spLocks noChangeArrowheads="1"/>
          </p:cNvSpPr>
          <p:nvPr/>
        </p:nvSpPr>
        <p:spPr bwMode="auto">
          <a:xfrm>
            <a:off x="9069044" y="2488557"/>
            <a:ext cx="23418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read my mind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08" name="Rectangle 8"/>
          <p:cNvSpPr>
            <a:spLocks noChangeArrowheads="1"/>
          </p:cNvSpPr>
          <p:nvPr/>
        </p:nvSpPr>
        <p:spPr bwMode="auto">
          <a:xfrm>
            <a:off x="3948971" y="3371036"/>
            <a:ext cx="22021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keep in mind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09" name="Rectangle 9"/>
          <p:cNvSpPr>
            <a:spLocks noChangeArrowheads="1"/>
          </p:cNvSpPr>
          <p:nvPr/>
        </p:nvSpPr>
        <p:spPr bwMode="auto">
          <a:xfrm>
            <a:off x="7968179" y="1223619"/>
            <a:ext cx="2481579" cy="51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fix his mind 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10" name="Rectangle 8"/>
          <p:cNvSpPr>
            <a:spLocks noChangeArrowheads="1"/>
          </p:cNvSpPr>
          <p:nvPr/>
        </p:nvSpPr>
        <p:spPr bwMode="auto">
          <a:xfrm>
            <a:off x="2939836" y="5092743"/>
            <a:ext cx="29768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changed his mind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11" name="Rectangle 8"/>
          <p:cNvSpPr>
            <a:spLocks noChangeArrowheads="1"/>
          </p:cNvSpPr>
          <p:nvPr/>
        </p:nvSpPr>
        <p:spPr bwMode="auto">
          <a:xfrm>
            <a:off x="1201651" y="5912408"/>
            <a:ext cx="25450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made my mind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488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488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03" grpId="0" animBg="1"/>
      <p:bldP spid="1048806" grpId="0"/>
      <p:bldP spid="1048807" grpId="0"/>
      <p:bldP spid="1048808" grpId="0"/>
      <p:bldP spid="1048809" grpId="0"/>
      <p:bldP spid="1048810" grpId="0"/>
      <p:bldP spid="10488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5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16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817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9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818" name="TextBox 11"/>
          <p:cNvSpPr txBox="1"/>
          <p:nvPr/>
        </p:nvSpPr>
        <p:spPr>
          <a:xfrm>
            <a:off x="548022" y="1207978"/>
            <a:ext cx="111807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5. give in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屈服； 投降； 让步； 上交</a:t>
            </a:r>
            <a:r>
              <a:rPr lang="zh-CN" altLang="en-US" sz="2800" b="1" dirty="0"/>
              <a:t>　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The enemy had no choice but to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give in to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us.</a:t>
            </a:r>
          </a:p>
          <a:p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归纳拓展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give in to sb.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向某人屈服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give away  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赠送； 泄露， 出卖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give back  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归还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give off  	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放出； 散发出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液体、 气味、能量、 光、 声音等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give out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分发； 用完， 消耗尽， 精疲力竭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give up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放弃， 戒掉； 停止； 认输； 把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送交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8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8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16" grpId="0"/>
      <p:bldP spid="1048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椭圆 13"/>
          <p:cNvSpPr/>
          <p:nvPr/>
        </p:nvSpPr>
        <p:spPr>
          <a:xfrm>
            <a:off x="1425981" y="3225437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87" name="平行四边形 5"/>
          <p:cNvSpPr/>
          <p:nvPr/>
        </p:nvSpPr>
        <p:spPr>
          <a:xfrm>
            <a:off x="2088305" y="964891"/>
            <a:ext cx="3991219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88" name="椭圆 3"/>
          <p:cNvSpPr/>
          <p:nvPr/>
        </p:nvSpPr>
        <p:spPr bwMode="auto">
          <a:xfrm>
            <a:off x="1599456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89" name="Rectangle 18"/>
          <p:cNvSpPr>
            <a:spLocks noChangeArrowheads="1"/>
          </p:cNvSpPr>
          <p:nvPr/>
        </p:nvSpPr>
        <p:spPr bwMode="auto">
          <a:xfrm>
            <a:off x="2374608" y="1162766"/>
            <a:ext cx="3168240" cy="3693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M1Unit3 Travel Journal</a:t>
            </a:r>
          </a:p>
        </p:txBody>
      </p:sp>
      <p:cxnSp>
        <p:nvCxnSpPr>
          <p:cNvPr id="3145728" name="直接连接符 7"/>
          <p:cNvCxnSpPr>
            <a:cxnSpLocks/>
          </p:cNvCxnSpPr>
          <p:nvPr/>
        </p:nvCxnSpPr>
        <p:spPr>
          <a:xfrm>
            <a:off x="3909870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0" name="文本框 9"/>
          <p:cNvSpPr txBox="1"/>
          <p:nvPr/>
        </p:nvSpPr>
        <p:spPr>
          <a:xfrm>
            <a:off x="4193791" y="3545107"/>
            <a:ext cx="6606002" cy="219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91" name="平行四边形 10"/>
          <p:cNvSpPr/>
          <p:nvPr/>
        </p:nvSpPr>
        <p:spPr>
          <a:xfrm>
            <a:off x="1399310" y="1063913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92" name="平行四边形 11"/>
          <p:cNvSpPr/>
          <p:nvPr/>
        </p:nvSpPr>
        <p:spPr>
          <a:xfrm>
            <a:off x="6018377" y="1067982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2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23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824" name="平行四边形 22"/>
          <p:cNvSpPr/>
          <p:nvPr/>
        </p:nvSpPr>
        <p:spPr>
          <a:xfrm>
            <a:off x="2718486" y="365426"/>
            <a:ext cx="3941806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用</a:t>
            </a:r>
            <a:r>
              <a:rPr lang="en-US" altLang="zh-CN" sz="2800" dirty="0">
                <a:solidFill>
                  <a:schemeClr val="bg1"/>
                </a:solidFill>
                <a:latin typeface="Calibri" pitchFamily="34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give</a:t>
            </a:r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短语填空</a:t>
            </a:r>
          </a:p>
        </p:txBody>
      </p:sp>
      <p:pic>
        <p:nvPicPr>
          <p:cNvPr id="2097170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825" name="TextBox 11"/>
          <p:cNvSpPr txBox="1"/>
          <p:nvPr/>
        </p:nvSpPr>
        <p:spPr>
          <a:xfrm>
            <a:off x="630195" y="1578688"/>
            <a:ext cx="11022228" cy="8892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(1)Tom’s legs ___________and he couldn’t go any farther.</a:t>
            </a:r>
          </a:p>
          <a:p>
            <a:r>
              <a:rPr lang="en-US" sz="2800" dirty="0">
                <a:latin typeface="Calibri" pitchFamily="34" charset="0"/>
              </a:rPr>
              <a:t>(2)Jane tried to keep up a calm appearance, but her trembling </a:t>
            </a:r>
          </a:p>
          <a:p>
            <a:r>
              <a:rPr lang="en-US" sz="2800" dirty="0">
                <a:latin typeface="Calibri" pitchFamily="34" charset="0"/>
              </a:rPr>
              <a:t>     voice ______her _________.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(3)You are the beautiful rose __________great fragrance in a big garden.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(4)The children were required to ________ their examination papers immediately.</a:t>
            </a:r>
          </a:p>
          <a:p>
            <a:r>
              <a:rPr lang="en-US" sz="2800" dirty="0">
                <a:latin typeface="Calibri" pitchFamily="34" charset="0"/>
              </a:rPr>
              <a:t>(5)The couple ___________most of their fortune to the poor in their small  </a:t>
            </a:r>
          </a:p>
          <a:p>
            <a:r>
              <a:rPr lang="en-US" sz="2800" dirty="0">
                <a:latin typeface="Calibri" pitchFamily="34" charset="0"/>
              </a:rPr>
              <a:t>     town.</a:t>
            </a:r>
          </a:p>
          <a:p>
            <a:r>
              <a:rPr lang="en-US" altLang="zh-CN" sz="2800" dirty="0">
                <a:latin typeface="Calibri" pitchFamily="34" charset="0"/>
                <a:ea typeface="宋体" charset="-122"/>
              </a:rPr>
              <a:t>(6)He has _________ my views.</a:t>
            </a:r>
          </a:p>
          <a:p>
            <a:r>
              <a:rPr lang="en-US" altLang="zh-CN" sz="2800" dirty="0">
                <a:latin typeface="Calibri" pitchFamily="34" charset="0"/>
                <a:ea typeface="宋体" charset="-122"/>
              </a:rPr>
              <a:t>(7)Once he is determined to do something</a:t>
            </a:r>
            <a:r>
              <a:rPr lang="zh-CN" altLang="en-US" sz="2800" dirty="0">
                <a:latin typeface="Calibri" pitchFamily="34" charset="0"/>
                <a:ea typeface="宋体" charset="-122"/>
              </a:rPr>
              <a:t>，</a:t>
            </a:r>
            <a:r>
              <a:rPr lang="en-US" altLang="zh-CN" sz="2800" dirty="0">
                <a:latin typeface="Calibri" pitchFamily="34" charset="0"/>
                <a:ea typeface="宋体" charset="-122"/>
              </a:rPr>
              <a:t>no one is able to persuade him to ________.</a:t>
            </a:r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826" name="Rectangle 7"/>
          <p:cNvSpPr>
            <a:spLocks noChangeArrowheads="1"/>
          </p:cNvSpPr>
          <p:nvPr/>
        </p:nvSpPr>
        <p:spPr bwMode="auto">
          <a:xfrm>
            <a:off x="2761436" y="1569427"/>
            <a:ext cx="15417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gave out</a:t>
            </a:r>
          </a:p>
        </p:txBody>
      </p:sp>
      <p:sp>
        <p:nvSpPr>
          <p:cNvPr id="1048827" name="Rectangle 8"/>
          <p:cNvSpPr>
            <a:spLocks noChangeArrowheads="1"/>
          </p:cNvSpPr>
          <p:nvPr/>
        </p:nvSpPr>
        <p:spPr bwMode="auto">
          <a:xfrm>
            <a:off x="5495152" y="3281447"/>
            <a:ext cx="12115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give in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28" name="Rectangle 9"/>
          <p:cNvSpPr>
            <a:spLocks noChangeArrowheads="1"/>
          </p:cNvSpPr>
          <p:nvPr/>
        </p:nvSpPr>
        <p:spPr bwMode="auto">
          <a:xfrm>
            <a:off x="1936963" y="2415747"/>
            <a:ext cx="9448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gave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29" name="Rectangle 10"/>
          <p:cNvSpPr>
            <a:spLocks noChangeArrowheads="1"/>
          </p:cNvSpPr>
          <p:nvPr/>
        </p:nvSpPr>
        <p:spPr bwMode="auto">
          <a:xfrm>
            <a:off x="3692181" y="2428103"/>
            <a:ext cx="9956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away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30" name="Rectangle 11"/>
          <p:cNvSpPr>
            <a:spLocks noChangeArrowheads="1"/>
          </p:cNvSpPr>
          <p:nvPr/>
        </p:nvSpPr>
        <p:spPr bwMode="auto">
          <a:xfrm>
            <a:off x="4953000" y="2833172"/>
            <a:ext cx="16814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giving off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31" name="Rectangle 7"/>
          <p:cNvSpPr>
            <a:spLocks noChangeArrowheads="1"/>
          </p:cNvSpPr>
          <p:nvPr/>
        </p:nvSpPr>
        <p:spPr bwMode="auto">
          <a:xfrm>
            <a:off x="2839696" y="4106680"/>
            <a:ext cx="1846580" cy="51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gave away</a:t>
            </a:r>
          </a:p>
        </p:txBody>
      </p:sp>
      <p:sp>
        <p:nvSpPr>
          <p:cNvPr id="1048832" name="Rectangle 7"/>
          <p:cNvSpPr>
            <a:spLocks noChangeArrowheads="1"/>
          </p:cNvSpPr>
          <p:nvPr/>
        </p:nvSpPr>
        <p:spPr bwMode="auto">
          <a:xfrm>
            <a:off x="2135358" y="4984011"/>
            <a:ext cx="17195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gave in to</a:t>
            </a:r>
          </a:p>
        </p:txBody>
      </p:sp>
      <p:sp>
        <p:nvSpPr>
          <p:cNvPr id="1048833" name="Rectangle 7"/>
          <p:cNvSpPr>
            <a:spLocks noChangeArrowheads="1"/>
          </p:cNvSpPr>
          <p:nvPr/>
        </p:nvSpPr>
        <p:spPr bwMode="auto">
          <a:xfrm>
            <a:off x="1727587" y="5848983"/>
            <a:ext cx="13258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give up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0488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0488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22" grpId="0" animBg="1"/>
      <p:bldP spid="1048825" grpId="0"/>
      <p:bldP spid="1048826" grpId="0"/>
      <p:bldP spid="1048827" grpId="0"/>
      <p:bldP spid="1048828" grpId="0"/>
      <p:bldP spid="1048829" grpId="0"/>
      <p:bldP spid="1048830" grpId="0"/>
      <p:bldP spid="1048831" grpId="0"/>
      <p:bldP spid="1048832" grpId="0"/>
      <p:bldP spid="10488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7" name="平行四边形 20"/>
          <p:cNvSpPr/>
          <p:nvPr/>
        </p:nvSpPr>
        <p:spPr>
          <a:xfrm>
            <a:off x="1160311" y="451924"/>
            <a:ext cx="232429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71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404727"/>
            <a:ext cx="762000" cy="746760"/>
          </a:xfrm>
          <a:prstGeom prst="rect">
            <a:avLst/>
          </a:prstGeom>
        </p:spPr>
      </p:pic>
      <p:sp>
        <p:nvSpPr>
          <p:cNvPr id="1048838" name="Rectangle 18"/>
          <p:cNvSpPr>
            <a:spLocks noChangeArrowheads="1"/>
          </p:cNvSpPr>
          <p:nvPr/>
        </p:nvSpPr>
        <p:spPr bwMode="auto">
          <a:xfrm>
            <a:off x="1475892" y="526210"/>
            <a:ext cx="1422400" cy="4191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</p:txBody>
      </p:sp>
      <p:sp>
        <p:nvSpPr>
          <p:cNvPr id="1048839" name="矩形 7"/>
          <p:cNvSpPr/>
          <p:nvPr/>
        </p:nvSpPr>
        <p:spPr>
          <a:xfrm>
            <a:off x="534841" y="1470457"/>
            <a:ext cx="11023479" cy="5380442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itchFamily="34" charset="0"/>
                <a:ea typeface="楷体_GB2312" pitchFamily="49" charset="-122"/>
              </a:rPr>
              <a:t>   From Mr. Wang’s travel _______, I realize my neighbor _________travel. </a:t>
            </a:r>
          </a:p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itchFamily="34" charset="0"/>
              </a:rPr>
              <a:t>   Last summer, he ________ us to join in his _______to Yunnan Province. He was quite ______ and __________every detail of the preparation work. Then he chose the _____, found the ________and made the ________. On arriving at the destination, we could hardly wait to breathe the fresh air and admired the snow-capped mountains at a high ______. We were so excited when we enjoyed the deep ______and breathtaking _____. </a:t>
            </a:r>
          </a:p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itchFamily="34" charset="0"/>
              </a:rPr>
              <a:t>    ________ then, we all ____________ the journeys scheduled by him to those arranged by travel agency. </a:t>
            </a:r>
          </a:p>
        </p:txBody>
      </p:sp>
      <p:sp>
        <p:nvSpPr>
          <p:cNvPr id="1048840" name="矩形 8"/>
          <p:cNvSpPr/>
          <p:nvPr/>
        </p:nvSpPr>
        <p:spPr>
          <a:xfrm>
            <a:off x="702118" y="1861136"/>
            <a:ext cx="1066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Calibri" pitchFamily="34" charset="0"/>
              </a:rPr>
              <a:t>    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841" name="Rectangle 7"/>
          <p:cNvSpPr>
            <a:spLocks noChangeArrowheads="1"/>
          </p:cNvSpPr>
          <p:nvPr/>
        </p:nvSpPr>
        <p:spPr bwMode="auto">
          <a:xfrm>
            <a:off x="4281683" y="1968967"/>
            <a:ext cx="12496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journal</a:t>
            </a:r>
          </a:p>
        </p:txBody>
      </p:sp>
      <p:sp>
        <p:nvSpPr>
          <p:cNvPr id="1048842" name="Rectangle 7"/>
          <p:cNvSpPr>
            <a:spLocks noChangeArrowheads="1"/>
          </p:cNvSpPr>
          <p:nvPr/>
        </p:nvSpPr>
        <p:spPr bwMode="auto">
          <a:xfrm>
            <a:off x="8721508" y="1968967"/>
            <a:ext cx="16814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is fond of</a:t>
            </a:r>
          </a:p>
        </p:txBody>
      </p:sp>
      <p:sp>
        <p:nvSpPr>
          <p:cNvPr id="1048843" name="Rectangle 7"/>
          <p:cNvSpPr>
            <a:spLocks noChangeArrowheads="1"/>
          </p:cNvSpPr>
          <p:nvPr/>
        </p:nvSpPr>
        <p:spPr bwMode="auto">
          <a:xfrm>
            <a:off x="3268645" y="2605555"/>
            <a:ext cx="18465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persuaded</a:t>
            </a:r>
          </a:p>
        </p:txBody>
      </p:sp>
      <p:sp>
        <p:nvSpPr>
          <p:cNvPr id="1048844" name="Rectangle 7"/>
          <p:cNvSpPr>
            <a:spLocks noChangeArrowheads="1"/>
          </p:cNvSpPr>
          <p:nvPr/>
        </p:nvSpPr>
        <p:spPr bwMode="auto">
          <a:xfrm>
            <a:off x="7259298" y="2625770"/>
            <a:ext cx="13012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journey</a:t>
            </a:r>
          </a:p>
        </p:txBody>
      </p:sp>
      <p:sp>
        <p:nvSpPr>
          <p:cNvPr id="1048845" name="Rectangle 7"/>
          <p:cNvSpPr>
            <a:spLocks noChangeArrowheads="1"/>
          </p:cNvSpPr>
          <p:nvPr/>
        </p:nvSpPr>
        <p:spPr bwMode="auto">
          <a:xfrm>
            <a:off x="2489590" y="3052238"/>
            <a:ext cx="13385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reliable</a:t>
            </a:r>
          </a:p>
        </p:txBody>
      </p:sp>
      <p:sp>
        <p:nvSpPr>
          <p:cNvPr id="1048846" name="Rectangle 7"/>
          <p:cNvSpPr>
            <a:spLocks noChangeArrowheads="1"/>
          </p:cNvSpPr>
          <p:nvPr/>
        </p:nvSpPr>
        <p:spPr bwMode="auto">
          <a:xfrm>
            <a:off x="4295814" y="3061587"/>
            <a:ext cx="2062480" cy="51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cared about</a:t>
            </a:r>
          </a:p>
        </p:txBody>
      </p:sp>
      <p:sp>
        <p:nvSpPr>
          <p:cNvPr id="1048847" name="Rectangle 7"/>
          <p:cNvSpPr>
            <a:spLocks noChangeArrowheads="1"/>
          </p:cNvSpPr>
          <p:nvPr/>
        </p:nvSpPr>
        <p:spPr bwMode="auto">
          <a:xfrm>
            <a:off x="3305134" y="3453671"/>
            <a:ext cx="9765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route</a:t>
            </a:r>
          </a:p>
        </p:txBody>
      </p:sp>
      <p:sp>
        <p:nvSpPr>
          <p:cNvPr id="1048848" name="Rectangle 7"/>
          <p:cNvSpPr>
            <a:spLocks noChangeArrowheads="1"/>
          </p:cNvSpPr>
          <p:nvPr/>
        </p:nvSpPr>
        <p:spPr bwMode="auto">
          <a:xfrm>
            <a:off x="5887692" y="3484725"/>
            <a:ext cx="16052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transport</a:t>
            </a:r>
          </a:p>
        </p:txBody>
      </p:sp>
      <p:sp>
        <p:nvSpPr>
          <p:cNvPr id="1048849" name="Rectangle 7"/>
          <p:cNvSpPr>
            <a:spLocks noChangeArrowheads="1"/>
          </p:cNvSpPr>
          <p:nvPr/>
        </p:nvSpPr>
        <p:spPr bwMode="auto">
          <a:xfrm>
            <a:off x="9466476" y="3476105"/>
            <a:ext cx="16052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schedule</a:t>
            </a:r>
          </a:p>
        </p:txBody>
      </p:sp>
      <p:sp>
        <p:nvSpPr>
          <p:cNvPr id="1048850" name="Rectangle 7"/>
          <p:cNvSpPr>
            <a:spLocks noChangeArrowheads="1"/>
          </p:cNvSpPr>
          <p:nvPr/>
        </p:nvSpPr>
        <p:spPr bwMode="auto">
          <a:xfrm>
            <a:off x="8260196" y="4349700"/>
            <a:ext cx="13639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altitude</a:t>
            </a:r>
          </a:p>
        </p:txBody>
      </p:sp>
      <p:sp>
        <p:nvSpPr>
          <p:cNvPr id="1048851" name="Rectangle 7"/>
          <p:cNvSpPr>
            <a:spLocks noChangeArrowheads="1"/>
          </p:cNvSpPr>
          <p:nvPr/>
        </p:nvSpPr>
        <p:spPr bwMode="auto">
          <a:xfrm>
            <a:off x="5640565" y="4745114"/>
            <a:ext cx="12623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valleys</a:t>
            </a:r>
          </a:p>
        </p:txBody>
      </p:sp>
      <p:sp>
        <p:nvSpPr>
          <p:cNvPr id="1048852" name="Rectangle 7"/>
          <p:cNvSpPr>
            <a:spLocks noChangeArrowheads="1"/>
          </p:cNvSpPr>
          <p:nvPr/>
        </p:nvSpPr>
        <p:spPr bwMode="auto">
          <a:xfrm>
            <a:off x="9256055" y="4745114"/>
            <a:ext cx="10845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views</a:t>
            </a:r>
          </a:p>
        </p:txBody>
      </p:sp>
      <p:sp>
        <p:nvSpPr>
          <p:cNvPr id="1048853" name="Rectangle 7"/>
          <p:cNvSpPr>
            <a:spLocks noChangeArrowheads="1"/>
          </p:cNvSpPr>
          <p:nvPr/>
        </p:nvSpPr>
        <p:spPr bwMode="auto">
          <a:xfrm>
            <a:off x="4221452" y="5387543"/>
            <a:ext cx="24688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have preferred</a:t>
            </a:r>
          </a:p>
        </p:txBody>
      </p:sp>
      <p:sp>
        <p:nvSpPr>
          <p:cNvPr id="1048854" name="Rectangle 7"/>
          <p:cNvSpPr>
            <a:spLocks noChangeArrowheads="1"/>
          </p:cNvSpPr>
          <p:nvPr/>
        </p:nvSpPr>
        <p:spPr bwMode="auto">
          <a:xfrm>
            <a:off x="850339" y="5387543"/>
            <a:ext cx="17957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Ever since 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0488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0488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37" grpId="0" animBg="1"/>
      <p:bldP spid="1048839" grpId="0" animBg="1"/>
      <p:bldP spid="1048841" grpId="0"/>
      <p:bldP spid="1048842" grpId="0"/>
      <p:bldP spid="1048843" grpId="0"/>
      <p:bldP spid="1048844" grpId="0"/>
      <p:bldP spid="1048845" grpId="0"/>
      <p:bldP spid="1048846" grpId="0"/>
      <p:bldP spid="1048847" grpId="0"/>
      <p:bldP spid="1048848" grpId="0"/>
      <p:bldP spid="1048849" grpId="0"/>
      <p:bldP spid="1048850" grpId="0"/>
      <p:bldP spid="1048851" grpId="0"/>
      <p:bldP spid="1048852" grpId="0"/>
      <p:bldP spid="1048853" grpId="0"/>
      <p:bldP spid="10488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3" name="平行四边形 8"/>
          <p:cNvSpPr/>
          <p:nvPr/>
        </p:nvSpPr>
        <p:spPr>
          <a:xfrm>
            <a:off x="3573780" y="281813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64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3145749" name="直接连接符 15"/>
          <p:cNvCxnSpPr>
            <a:cxnSpLocks/>
          </p:cNvCxnSpPr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4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14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63" grpId="0" bldLvl="0" animBg="1"/>
      <p:bldP spid="10488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平行四边形 20"/>
          <p:cNvSpPr/>
          <p:nvPr/>
        </p:nvSpPr>
        <p:spPr>
          <a:xfrm>
            <a:off x="1160311" y="624922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97" name="Rectangle 18"/>
          <p:cNvSpPr>
            <a:spLocks noChangeArrowheads="1"/>
          </p:cNvSpPr>
          <p:nvPr/>
        </p:nvSpPr>
        <p:spPr bwMode="auto">
          <a:xfrm>
            <a:off x="1652817" y="741345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598" name="平行四边形 22"/>
          <p:cNvSpPr/>
          <p:nvPr/>
        </p:nvSpPr>
        <p:spPr>
          <a:xfrm>
            <a:off x="3750119" y="624923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29" name="直接连接符 5"/>
          <p:cNvCxnSpPr>
            <a:cxnSpLocks/>
          </p:cNvCxnSpPr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599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00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0" name="直接连接符 12"/>
          <p:cNvCxnSpPr>
            <a:cxnSpLocks/>
          </p:cNvCxnSpPr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01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3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577725"/>
            <a:ext cx="762000" cy="746760"/>
          </a:xfrm>
          <a:prstGeom prst="rect">
            <a:avLst/>
          </a:prstGeom>
        </p:spPr>
      </p:pic>
      <p:sp>
        <p:nvSpPr>
          <p:cNvPr id="1048602" name="矩形 17"/>
          <p:cNvSpPr/>
          <p:nvPr/>
        </p:nvSpPr>
        <p:spPr>
          <a:xfrm>
            <a:off x="955535" y="1372824"/>
            <a:ext cx="11026395" cy="5930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vi.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骑自行车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火焰；光芒；热情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态度；看法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旅行；旅程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风景；视野；观点；见解 </a:t>
            </a:r>
            <a:r>
              <a:rPr lang="en-US" altLang="zh-CN" sz="2800" dirty="0" err="1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vt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观看；注视；考虑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6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n./</a:t>
            </a:r>
            <a:r>
              <a:rPr lang="en-US" altLang="zh-CN" sz="2800" dirty="0" err="1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vt.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预测；预报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(_________; _________)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7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n./</a:t>
            </a:r>
            <a:r>
              <a:rPr lang="en-US" altLang="zh-CN" sz="2800" dirty="0" err="1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vt.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运送；运输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8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时间表；进度表 </a:t>
            </a:r>
            <a:r>
              <a:rPr lang="en-US" altLang="zh-CN" sz="2800" dirty="0" err="1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vt.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为某事安排时间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9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adj.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顽固的；固执的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10.___________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保险</a:t>
            </a:r>
            <a:endParaRPr lang="en-US" altLang="zh-CN" sz="28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11.___________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费用</a:t>
            </a:r>
            <a:endParaRPr lang="en-US" altLang="zh-CN" sz="28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12.___________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弯；拐角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vi.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弯身 </a:t>
            </a:r>
            <a:r>
              <a:rPr lang="en-US" altLang="zh-CN" sz="2800" dirty="0" err="1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vt.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使弯曲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(_______; _______)</a:t>
            </a: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13.___________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缺点</a:t>
            </a:r>
            <a:endParaRPr lang="en-US" altLang="zh-CN" sz="28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ts val="20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14.___________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vi.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缓慢而行；踱步 </a:t>
            </a:r>
            <a:r>
              <a:rPr lang="en-US" altLang="zh-CN" sz="280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sz="2800" i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.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一步；速度；步调</a:t>
            </a:r>
          </a:p>
          <a:p>
            <a:pPr algn="just">
              <a:spcBef>
                <a:spcPct val="50000"/>
              </a:spcBef>
            </a:pPr>
            <a:endParaRPr lang="zh-CN" altLang="en-US" sz="28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48603" name="Rectangle 11"/>
          <p:cNvSpPr>
            <a:spLocks noChangeArrowheads="1"/>
          </p:cNvSpPr>
          <p:nvPr/>
        </p:nvSpPr>
        <p:spPr bwMode="auto">
          <a:xfrm>
            <a:off x="1561933" y="1221842"/>
            <a:ext cx="1119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cycle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04" name="Rectangle 12"/>
          <p:cNvSpPr>
            <a:spLocks noChangeArrowheads="1"/>
          </p:cNvSpPr>
          <p:nvPr/>
        </p:nvSpPr>
        <p:spPr bwMode="auto">
          <a:xfrm>
            <a:off x="1561933" y="1634943"/>
            <a:ext cx="10845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flame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05" name="Rectangle 13"/>
          <p:cNvSpPr>
            <a:spLocks noChangeArrowheads="1"/>
          </p:cNvSpPr>
          <p:nvPr/>
        </p:nvSpPr>
        <p:spPr bwMode="auto">
          <a:xfrm>
            <a:off x="1561933" y="2029596"/>
            <a:ext cx="13841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attitude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06" name="Rectangle 14"/>
          <p:cNvSpPr>
            <a:spLocks noChangeArrowheads="1"/>
          </p:cNvSpPr>
          <p:nvPr/>
        </p:nvSpPr>
        <p:spPr bwMode="auto">
          <a:xfrm>
            <a:off x="1561933" y="2407658"/>
            <a:ext cx="1329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journey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07" name="Rectangle 15"/>
          <p:cNvSpPr>
            <a:spLocks noChangeArrowheads="1"/>
          </p:cNvSpPr>
          <p:nvPr/>
        </p:nvSpPr>
        <p:spPr bwMode="auto">
          <a:xfrm>
            <a:off x="1561933" y="2784914"/>
            <a:ext cx="8898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view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08" name="Rectangle 16"/>
          <p:cNvSpPr>
            <a:spLocks noChangeArrowheads="1"/>
          </p:cNvSpPr>
          <p:nvPr/>
        </p:nvSpPr>
        <p:spPr bwMode="auto">
          <a:xfrm>
            <a:off x="1561933" y="3161828"/>
            <a:ext cx="14909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forecast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09" name="Rectangle 7"/>
          <p:cNvSpPr>
            <a:spLocks noChangeArrowheads="1"/>
          </p:cNvSpPr>
          <p:nvPr/>
        </p:nvSpPr>
        <p:spPr bwMode="auto">
          <a:xfrm>
            <a:off x="1561933" y="3530439"/>
            <a:ext cx="1605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transport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0" name="Rectangle 8"/>
          <p:cNvSpPr>
            <a:spLocks noChangeArrowheads="1"/>
          </p:cNvSpPr>
          <p:nvPr/>
        </p:nvSpPr>
        <p:spPr bwMode="auto">
          <a:xfrm>
            <a:off x="1561933" y="3898696"/>
            <a:ext cx="1605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schedule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1" name="Rectangle 9"/>
          <p:cNvSpPr>
            <a:spLocks noChangeArrowheads="1"/>
          </p:cNvSpPr>
          <p:nvPr/>
        </p:nvSpPr>
        <p:spPr bwMode="auto">
          <a:xfrm>
            <a:off x="1561933" y="4307070"/>
            <a:ext cx="15798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stubborn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2" name="Rectangle 10"/>
          <p:cNvSpPr>
            <a:spLocks noChangeArrowheads="1"/>
          </p:cNvSpPr>
          <p:nvPr/>
        </p:nvSpPr>
        <p:spPr bwMode="auto">
          <a:xfrm>
            <a:off x="1561933" y="4688168"/>
            <a:ext cx="16941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insurance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3" name="Rectangle 10"/>
          <p:cNvSpPr>
            <a:spLocks noChangeArrowheads="1"/>
          </p:cNvSpPr>
          <p:nvPr/>
        </p:nvSpPr>
        <p:spPr bwMode="auto">
          <a:xfrm>
            <a:off x="1561933" y="5054557"/>
            <a:ext cx="8051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fare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4" name="Rectangle 10"/>
          <p:cNvSpPr>
            <a:spLocks noChangeArrowheads="1"/>
          </p:cNvSpPr>
          <p:nvPr/>
        </p:nvSpPr>
        <p:spPr bwMode="auto">
          <a:xfrm>
            <a:off x="1561933" y="5402704"/>
            <a:ext cx="970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bend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5" name="Rectangle 10"/>
          <p:cNvSpPr>
            <a:spLocks noChangeArrowheads="1"/>
          </p:cNvSpPr>
          <p:nvPr/>
        </p:nvSpPr>
        <p:spPr bwMode="auto">
          <a:xfrm>
            <a:off x="1574634" y="6167157"/>
            <a:ext cx="957579" cy="51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pace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6" name="Rectangle 10"/>
          <p:cNvSpPr>
            <a:spLocks noChangeArrowheads="1"/>
          </p:cNvSpPr>
          <p:nvPr/>
        </p:nvSpPr>
        <p:spPr bwMode="auto">
          <a:xfrm>
            <a:off x="1561933" y="5808904"/>
            <a:ext cx="21894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shortcoming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7" name="Rectangle 16"/>
          <p:cNvSpPr>
            <a:spLocks noChangeArrowheads="1"/>
          </p:cNvSpPr>
          <p:nvPr/>
        </p:nvSpPr>
        <p:spPr bwMode="auto">
          <a:xfrm>
            <a:off x="6709097" y="3178315"/>
            <a:ext cx="14909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forecast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8" name="Rectangle 16"/>
          <p:cNvSpPr>
            <a:spLocks noChangeArrowheads="1"/>
          </p:cNvSpPr>
          <p:nvPr/>
        </p:nvSpPr>
        <p:spPr bwMode="auto">
          <a:xfrm>
            <a:off x="8655067" y="3161828"/>
            <a:ext cx="14909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forecast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19" name="Rectangle 10"/>
          <p:cNvSpPr>
            <a:spLocks noChangeArrowheads="1"/>
          </p:cNvSpPr>
          <p:nvPr/>
        </p:nvSpPr>
        <p:spPr bwMode="auto">
          <a:xfrm>
            <a:off x="8820352" y="5402704"/>
            <a:ext cx="8577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bent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20" name="Rectangle 10"/>
          <p:cNvSpPr>
            <a:spLocks noChangeArrowheads="1"/>
          </p:cNvSpPr>
          <p:nvPr/>
        </p:nvSpPr>
        <p:spPr bwMode="auto">
          <a:xfrm>
            <a:off x="10378774" y="5402704"/>
            <a:ext cx="8577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bent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0485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 animBg="1"/>
      <p:bldP spid="1048599" grpId="0" bldLvl="0" animBg="1"/>
      <p:bldP spid="1048600" grpId="0" bldLvl="0" animBg="1"/>
      <p:bldP spid="1048601" grpId="0" bldLvl="0" animBg="1"/>
      <p:bldP spid="1048603" grpId="0"/>
      <p:bldP spid="1048604" grpId="0"/>
      <p:bldP spid="1048605" grpId="0"/>
      <p:bldP spid="1048606" grpId="0"/>
      <p:bldP spid="1048607" grpId="0"/>
      <p:bldP spid="1048608" grpId="0"/>
      <p:bldP spid="1048609" grpId="0"/>
      <p:bldP spid="1048610" grpId="0"/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25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26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1" name="直接连接符 5"/>
          <p:cNvCxnSpPr>
            <a:cxnSpLocks/>
          </p:cNvCxnSpPr>
          <p:nvPr/>
        </p:nvCxnSpPr>
        <p:spPr>
          <a:xfrm>
            <a:off x="142425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27" name="椭圆 6"/>
          <p:cNvSpPr/>
          <p:nvPr/>
        </p:nvSpPr>
        <p:spPr>
          <a:xfrm>
            <a:off x="18600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28" name="椭圆 9"/>
          <p:cNvSpPr/>
          <p:nvPr/>
        </p:nvSpPr>
        <p:spPr>
          <a:xfrm>
            <a:off x="18600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2" name="直接连接符 12"/>
          <p:cNvCxnSpPr>
            <a:cxnSpLocks/>
          </p:cNvCxnSpPr>
          <p:nvPr/>
        </p:nvCxnSpPr>
        <p:spPr>
          <a:xfrm>
            <a:off x="131538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29" name="椭圆 13"/>
          <p:cNvSpPr/>
          <p:nvPr/>
        </p:nvSpPr>
        <p:spPr>
          <a:xfrm>
            <a:off x="7713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4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1048630" name="矩形 36"/>
          <p:cNvSpPr/>
          <p:nvPr/>
        </p:nvSpPr>
        <p:spPr>
          <a:xfrm>
            <a:off x="345989" y="1188304"/>
            <a:ext cx="11479427" cy="5996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不利条件；不便之处     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有利条件； 优势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组织；成立                    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组织者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组织                          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____________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有组织的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____________ vi.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毕业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大学毕业生       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毕业； 毕业典礼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更喜欢；选择某事物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→ 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偏爱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爱好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决定；确定；下定决心→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坚决的；有决心的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______________n.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决心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可依赖的；可靠的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可靠地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____________ 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依赖；信赖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7.____________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说服；劝说                    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说服；劝说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____________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有说服力的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8.____________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细节；详情                     →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详细的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48631" name="Rectangle 11"/>
          <p:cNvSpPr>
            <a:spLocks noChangeArrowheads="1"/>
          </p:cNvSpPr>
          <p:nvPr/>
        </p:nvSpPr>
        <p:spPr bwMode="auto">
          <a:xfrm>
            <a:off x="617780" y="1115497"/>
            <a:ext cx="23037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disadvantage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2" name="Rectangle 12"/>
          <p:cNvSpPr>
            <a:spLocks noChangeArrowheads="1"/>
          </p:cNvSpPr>
          <p:nvPr/>
        </p:nvSpPr>
        <p:spPr bwMode="auto">
          <a:xfrm>
            <a:off x="6365247" y="1149976"/>
            <a:ext cx="18338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advantage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3" name="Rectangle 13"/>
          <p:cNvSpPr>
            <a:spLocks noChangeArrowheads="1"/>
          </p:cNvSpPr>
          <p:nvPr/>
        </p:nvSpPr>
        <p:spPr bwMode="auto">
          <a:xfrm>
            <a:off x="608607" y="1557664"/>
            <a:ext cx="15417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organize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4" name="Rectangle 14"/>
          <p:cNvSpPr>
            <a:spLocks noChangeArrowheads="1"/>
          </p:cNvSpPr>
          <p:nvPr/>
        </p:nvSpPr>
        <p:spPr bwMode="auto">
          <a:xfrm>
            <a:off x="6365247" y="1547608"/>
            <a:ext cx="1656079" cy="51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organizer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5" name="Rectangle 15"/>
          <p:cNvSpPr>
            <a:spLocks noChangeArrowheads="1"/>
          </p:cNvSpPr>
          <p:nvPr/>
        </p:nvSpPr>
        <p:spPr bwMode="auto">
          <a:xfrm>
            <a:off x="625087" y="1978410"/>
            <a:ext cx="21386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organization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6" name="Rectangle 16"/>
          <p:cNvSpPr>
            <a:spLocks noChangeArrowheads="1"/>
          </p:cNvSpPr>
          <p:nvPr/>
        </p:nvSpPr>
        <p:spPr bwMode="auto">
          <a:xfrm>
            <a:off x="6365247" y="1940543"/>
            <a:ext cx="17449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organized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7" name="Rectangle 6"/>
          <p:cNvSpPr>
            <a:spLocks noChangeArrowheads="1"/>
          </p:cNvSpPr>
          <p:nvPr/>
        </p:nvSpPr>
        <p:spPr bwMode="auto">
          <a:xfrm>
            <a:off x="6365247" y="3914689"/>
            <a:ext cx="14020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reliably</a:t>
            </a:r>
          </a:p>
        </p:txBody>
      </p:sp>
      <p:sp>
        <p:nvSpPr>
          <p:cNvPr id="1048638" name="Rectangle 7"/>
          <p:cNvSpPr>
            <a:spLocks noChangeArrowheads="1"/>
          </p:cNvSpPr>
          <p:nvPr/>
        </p:nvSpPr>
        <p:spPr bwMode="auto">
          <a:xfrm>
            <a:off x="608607" y="2326144"/>
            <a:ext cx="15671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graduate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39" name="Rectangle 8"/>
          <p:cNvSpPr>
            <a:spLocks noChangeArrowheads="1"/>
          </p:cNvSpPr>
          <p:nvPr/>
        </p:nvSpPr>
        <p:spPr bwMode="auto">
          <a:xfrm>
            <a:off x="6390647" y="2339525"/>
            <a:ext cx="1859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graduation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0" name="Rectangle 9"/>
          <p:cNvSpPr>
            <a:spLocks noChangeArrowheads="1"/>
          </p:cNvSpPr>
          <p:nvPr/>
        </p:nvSpPr>
        <p:spPr bwMode="auto">
          <a:xfrm>
            <a:off x="608607" y="2719999"/>
            <a:ext cx="11226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prefer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1" name="Rectangle 10"/>
          <p:cNvSpPr>
            <a:spLocks noChangeArrowheads="1"/>
          </p:cNvSpPr>
          <p:nvPr/>
        </p:nvSpPr>
        <p:spPr bwMode="auto">
          <a:xfrm>
            <a:off x="6398814" y="2709176"/>
            <a:ext cx="18846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preference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2" name="Rectangle 11"/>
          <p:cNvSpPr>
            <a:spLocks noChangeArrowheads="1"/>
          </p:cNvSpPr>
          <p:nvPr/>
        </p:nvSpPr>
        <p:spPr bwMode="auto">
          <a:xfrm>
            <a:off x="593888" y="3121331"/>
            <a:ext cx="1783079" cy="51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3" name="Rectangle 12"/>
          <p:cNvSpPr>
            <a:spLocks noChangeArrowheads="1"/>
          </p:cNvSpPr>
          <p:nvPr/>
        </p:nvSpPr>
        <p:spPr bwMode="auto">
          <a:xfrm>
            <a:off x="6390647" y="3134790"/>
            <a:ext cx="19862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4" name="Rectangle 13"/>
          <p:cNvSpPr>
            <a:spLocks noChangeArrowheads="1"/>
          </p:cNvSpPr>
          <p:nvPr/>
        </p:nvSpPr>
        <p:spPr bwMode="auto">
          <a:xfrm>
            <a:off x="584672" y="3534316"/>
            <a:ext cx="23799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determination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5" name="Rectangle 14"/>
          <p:cNvSpPr>
            <a:spLocks noChangeArrowheads="1"/>
          </p:cNvSpPr>
          <p:nvPr/>
        </p:nvSpPr>
        <p:spPr bwMode="auto">
          <a:xfrm>
            <a:off x="608607" y="4283388"/>
            <a:ext cx="7265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rely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6" name="Rectangle 15"/>
          <p:cNvSpPr>
            <a:spLocks noChangeArrowheads="1"/>
          </p:cNvSpPr>
          <p:nvPr/>
        </p:nvSpPr>
        <p:spPr bwMode="auto">
          <a:xfrm>
            <a:off x="608607" y="3928104"/>
            <a:ext cx="13385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reliable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7" name="Rectangle 14"/>
          <p:cNvSpPr>
            <a:spLocks noChangeArrowheads="1"/>
          </p:cNvSpPr>
          <p:nvPr/>
        </p:nvSpPr>
        <p:spPr bwMode="auto">
          <a:xfrm>
            <a:off x="608607" y="4710526"/>
            <a:ext cx="16433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persuade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8" name="Rectangle 14"/>
          <p:cNvSpPr>
            <a:spLocks noChangeArrowheads="1"/>
          </p:cNvSpPr>
          <p:nvPr/>
        </p:nvSpPr>
        <p:spPr bwMode="auto">
          <a:xfrm>
            <a:off x="6446632" y="4662614"/>
            <a:ext cx="19100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persuasion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49" name="Rectangle 14"/>
          <p:cNvSpPr>
            <a:spLocks noChangeArrowheads="1"/>
          </p:cNvSpPr>
          <p:nvPr/>
        </p:nvSpPr>
        <p:spPr bwMode="auto">
          <a:xfrm>
            <a:off x="608607" y="5097705"/>
            <a:ext cx="18846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persuasive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50" name="Rectangle 14"/>
          <p:cNvSpPr>
            <a:spLocks noChangeArrowheads="1"/>
          </p:cNvSpPr>
          <p:nvPr/>
        </p:nvSpPr>
        <p:spPr bwMode="auto">
          <a:xfrm>
            <a:off x="608607" y="5474325"/>
            <a:ext cx="10591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detail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51" name="Rectangle 14"/>
          <p:cNvSpPr>
            <a:spLocks noChangeArrowheads="1"/>
          </p:cNvSpPr>
          <p:nvPr/>
        </p:nvSpPr>
        <p:spPr bwMode="auto">
          <a:xfrm>
            <a:off x="6466846" y="5489853"/>
            <a:ext cx="14528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detailed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10486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4" grpId="0" animBg="1"/>
      <p:bldP spid="1048627" grpId="0" bldLvl="0" animBg="1"/>
      <p:bldP spid="1048628" grpId="0" bldLvl="0" animBg="1"/>
      <p:bldP spid="1048629" grpId="0" bldLvl="0" animBg="1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  <p:bldP spid="1048643" grpId="0"/>
      <p:bldP spid="1048644" grpId="0"/>
      <p:bldP spid="1048645" grpId="0"/>
      <p:bldP spid="1048646" grpId="0"/>
      <p:bldP spid="1048647" grpId="0"/>
      <p:bldP spid="1048648" grpId="0"/>
      <p:bldP spid="1048649" grpId="0"/>
      <p:bldP spid="1048650" grpId="0"/>
      <p:bldP spid="10486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56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57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3" name="直接连接符 5"/>
          <p:cNvCxnSpPr>
            <a:cxnSpLocks/>
          </p:cNvCxnSpPr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58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59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4" name="直接连接符 12"/>
          <p:cNvCxnSpPr>
            <a:cxnSpLocks/>
          </p:cNvCxnSpPr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60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5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1048661" name="矩形 36"/>
          <p:cNvSpPr/>
          <p:nvPr/>
        </p:nvSpPr>
        <p:spPr>
          <a:xfrm>
            <a:off x="1021428" y="1040020"/>
            <a:ext cx="10058400" cy="7002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自从； 自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以后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喜爱； 喜欢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关心； 忧虑； 惦念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毕业于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下决心； 决定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6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投降； 屈服； 让步</a:t>
            </a:r>
            <a:endParaRPr lang="en-US" altLang="zh-CN" sz="28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7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照常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8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梦想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9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改变主意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10.________________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张贴； 搭建</a:t>
            </a:r>
          </a:p>
          <a:p>
            <a:pPr algn="just">
              <a:lnSpc>
                <a:spcPts val="2600"/>
              </a:lnSpc>
              <a:spcBef>
                <a:spcPts val="1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11.______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__________</a:t>
            </a:r>
            <a:r>
              <a:rPr lang="en-US" altLang="zh-CN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 </a:t>
            </a:r>
            <a:r>
              <a:rPr lang="zh-CN" altLang="en-US" sz="28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在午夜</a:t>
            </a:r>
            <a:endParaRPr lang="en-US" altLang="zh-CN" sz="28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zh-CN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zh-CN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zh-CN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48662" name="Rectangle 7"/>
          <p:cNvSpPr>
            <a:spLocks noChangeArrowheads="1"/>
          </p:cNvSpPr>
          <p:nvPr/>
        </p:nvSpPr>
        <p:spPr bwMode="auto">
          <a:xfrm>
            <a:off x="1562874" y="1904135"/>
            <a:ext cx="18592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care about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3" name="Rectangle 8"/>
          <p:cNvSpPr>
            <a:spLocks noChangeArrowheads="1"/>
          </p:cNvSpPr>
          <p:nvPr/>
        </p:nvSpPr>
        <p:spPr bwMode="auto">
          <a:xfrm>
            <a:off x="1573935" y="1438168"/>
            <a:ext cx="18084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be fond of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4" name="Rectangle 9"/>
          <p:cNvSpPr>
            <a:spLocks noChangeArrowheads="1"/>
          </p:cNvSpPr>
          <p:nvPr/>
        </p:nvSpPr>
        <p:spPr bwMode="auto">
          <a:xfrm>
            <a:off x="1582175" y="984193"/>
            <a:ext cx="17830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ever since</a:t>
            </a:r>
            <a:r>
              <a:rPr lang="zh-CN" altLang="en-US" sz="2800" dirty="0">
                <a:solidFill>
                  <a:srgbClr val="FF0000"/>
                </a:solidFill>
                <a:latin typeface="Calibri" pitchFamily="34" charset="0"/>
              </a:rPr>
              <a:t>　</a:t>
            </a:r>
          </a:p>
        </p:txBody>
      </p:sp>
      <p:sp>
        <p:nvSpPr>
          <p:cNvPr id="1048665" name="Rectangle 10"/>
          <p:cNvSpPr>
            <a:spLocks noChangeArrowheads="1"/>
          </p:cNvSpPr>
          <p:nvPr/>
        </p:nvSpPr>
        <p:spPr bwMode="auto">
          <a:xfrm>
            <a:off x="1562874" y="2353941"/>
            <a:ext cx="26847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graduate from...</a:t>
            </a:r>
          </a:p>
        </p:txBody>
      </p:sp>
      <p:sp>
        <p:nvSpPr>
          <p:cNvPr id="1048666" name="Rectangle 11"/>
          <p:cNvSpPr>
            <a:spLocks noChangeArrowheads="1"/>
          </p:cNvSpPr>
          <p:nvPr/>
        </p:nvSpPr>
        <p:spPr bwMode="auto">
          <a:xfrm>
            <a:off x="1543099" y="2794277"/>
            <a:ext cx="33197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make up one’s mind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7" name="Rectangle 12"/>
          <p:cNvSpPr>
            <a:spLocks noChangeArrowheads="1"/>
          </p:cNvSpPr>
          <p:nvPr/>
        </p:nvSpPr>
        <p:spPr bwMode="auto">
          <a:xfrm>
            <a:off x="1532056" y="3283354"/>
            <a:ext cx="12115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give in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8" name="Rectangle 6"/>
          <p:cNvSpPr>
            <a:spLocks noChangeArrowheads="1"/>
          </p:cNvSpPr>
          <p:nvPr/>
        </p:nvSpPr>
        <p:spPr bwMode="auto">
          <a:xfrm>
            <a:off x="1531634" y="3748348"/>
            <a:ext cx="14782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as usual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9" name="Rectangle 7"/>
          <p:cNvSpPr>
            <a:spLocks noChangeArrowheads="1"/>
          </p:cNvSpPr>
          <p:nvPr/>
        </p:nvSpPr>
        <p:spPr bwMode="auto">
          <a:xfrm>
            <a:off x="1525803" y="4177453"/>
            <a:ext cx="16179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dream of</a:t>
            </a:r>
            <a:r>
              <a:rPr lang="zh-CN" altLang="en-US" sz="2800" dirty="0">
                <a:solidFill>
                  <a:srgbClr val="FF0000"/>
                </a:solidFill>
                <a:latin typeface="Calibri" pitchFamily="34" charset="0"/>
              </a:rPr>
              <a:t>　</a:t>
            </a:r>
          </a:p>
        </p:txBody>
      </p:sp>
      <p:sp>
        <p:nvSpPr>
          <p:cNvPr id="1048670" name="Rectangle 8"/>
          <p:cNvSpPr>
            <a:spLocks noChangeArrowheads="1"/>
          </p:cNvSpPr>
          <p:nvPr/>
        </p:nvSpPr>
        <p:spPr bwMode="auto">
          <a:xfrm>
            <a:off x="1537335" y="4642447"/>
            <a:ext cx="31165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change one’s mind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71" name="Rectangle 9"/>
          <p:cNvSpPr>
            <a:spLocks noChangeArrowheads="1"/>
          </p:cNvSpPr>
          <p:nvPr/>
        </p:nvSpPr>
        <p:spPr bwMode="auto">
          <a:xfrm>
            <a:off x="1551106" y="5061476"/>
            <a:ext cx="11734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put up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72" name="Rectangle 9"/>
          <p:cNvSpPr>
            <a:spLocks noChangeArrowheads="1"/>
          </p:cNvSpPr>
          <p:nvPr/>
        </p:nvSpPr>
        <p:spPr bwMode="auto">
          <a:xfrm>
            <a:off x="1554755" y="5548151"/>
            <a:ext cx="19735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at midnight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10486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5" grpId="0" animBg="1"/>
      <p:bldP spid="1048658" grpId="0" bldLvl="0" animBg="1"/>
      <p:bldP spid="1048659" grpId="0" bldLvl="0" animBg="1"/>
      <p:bldP spid="1048660" grpId="0" bldLvl="0" animBg="1"/>
      <p:bldP spid="1048662" grpId="0"/>
      <p:bldP spid="1048663" grpId="0"/>
      <p:bldP spid="1048664" grpId="0"/>
      <p:bldP spid="1048665" grpId="0"/>
      <p:bldP spid="1048666" grpId="0"/>
      <p:bldP spid="1048667" grpId="0"/>
      <p:bldP spid="1048668" grpId="0"/>
      <p:bldP spid="1048669" grpId="0"/>
      <p:bldP spid="1048670" grpId="0"/>
      <p:bldP spid="1048671" grpId="0"/>
      <p:bldP spid="10486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77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78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5" name="直接连接符 5"/>
          <p:cNvCxnSpPr>
            <a:cxnSpLocks/>
          </p:cNvCxnSpPr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79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80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6" name="直接连接符 12"/>
          <p:cNvCxnSpPr>
            <a:cxnSpLocks/>
          </p:cNvCxnSpPr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81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6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1048682" name="TextBox 25"/>
          <p:cNvSpPr txBox="1"/>
          <p:nvPr/>
        </p:nvSpPr>
        <p:spPr>
          <a:xfrm>
            <a:off x="1365473" y="1412056"/>
            <a:ext cx="3750224" cy="453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advantage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eventually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timetable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convince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be concerned about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decide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trip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height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speed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under</a:t>
            </a:r>
          </a:p>
        </p:txBody>
      </p:sp>
      <p:sp>
        <p:nvSpPr>
          <p:cNvPr id="1048683" name="TextBox 26"/>
          <p:cNvSpPr txBox="1"/>
          <p:nvPr/>
        </p:nvSpPr>
        <p:spPr>
          <a:xfrm>
            <a:off x="6827108" y="1406819"/>
            <a:ext cx="4145692" cy="453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journey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determine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beneath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altitude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schedule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finally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pace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disadvantage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persuade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care about</a:t>
            </a:r>
          </a:p>
        </p:txBody>
      </p:sp>
      <p:cxnSp>
        <p:nvCxnSpPr>
          <p:cNvPr id="3145737" name="直接箭头连接符 36"/>
          <p:cNvCxnSpPr>
            <a:cxnSpLocks/>
          </p:cNvCxnSpPr>
          <p:nvPr/>
        </p:nvCxnSpPr>
        <p:spPr>
          <a:xfrm>
            <a:off x="3089189" y="1729946"/>
            <a:ext cx="3855308" cy="30521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8" name="直接箭头连接符 38"/>
          <p:cNvCxnSpPr>
            <a:cxnSpLocks/>
          </p:cNvCxnSpPr>
          <p:nvPr/>
        </p:nvCxnSpPr>
        <p:spPr>
          <a:xfrm>
            <a:off x="3262184" y="2224216"/>
            <a:ext cx="3657600" cy="169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9" name="直接箭头连接符 40"/>
          <p:cNvCxnSpPr>
            <a:cxnSpLocks/>
          </p:cNvCxnSpPr>
          <p:nvPr/>
        </p:nvCxnSpPr>
        <p:spPr>
          <a:xfrm>
            <a:off x="3150973" y="2570205"/>
            <a:ext cx="3768812" cy="8526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0" name="直接箭头连接符 42"/>
          <p:cNvCxnSpPr>
            <a:cxnSpLocks/>
          </p:cNvCxnSpPr>
          <p:nvPr/>
        </p:nvCxnSpPr>
        <p:spPr>
          <a:xfrm>
            <a:off x="3064476" y="3076832"/>
            <a:ext cx="3892378" cy="21871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1" name="直接箭头连接符 44"/>
          <p:cNvCxnSpPr>
            <a:cxnSpLocks/>
          </p:cNvCxnSpPr>
          <p:nvPr/>
        </p:nvCxnSpPr>
        <p:spPr>
          <a:xfrm>
            <a:off x="4547286" y="3509319"/>
            <a:ext cx="2384855" cy="21871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2" name="直接箭头连接符 46"/>
          <p:cNvCxnSpPr>
            <a:cxnSpLocks/>
          </p:cNvCxnSpPr>
          <p:nvPr/>
        </p:nvCxnSpPr>
        <p:spPr>
          <a:xfrm flipV="1">
            <a:off x="2656703" y="2150078"/>
            <a:ext cx="4250724" cy="1816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3" name="直接箭头连接符 48"/>
          <p:cNvCxnSpPr>
            <a:cxnSpLocks/>
          </p:cNvCxnSpPr>
          <p:nvPr/>
        </p:nvCxnSpPr>
        <p:spPr>
          <a:xfrm flipV="1">
            <a:off x="2644346" y="1742304"/>
            <a:ext cx="4213655" cy="25949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4" name="直接箭头连接符 50"/>
          <p:cNvCxnSpPr>
            <a:cxnSpLocks/>
          </p:cNvCxnSpPr>
          <p:nvPr/>
        </p:nvCxnSpPr>
        <p:spPr>
          <a:xfrm flipV="1">
            <a:off x="2767914" y="2977981"/>
            <a:ext cx="4164227" cy="180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5" name="直接箭头连接符 54"/>
          <p:cNvCxnSpPr>
            <a:cxnSpLocks/>
          </p:cNvCxnSpPr>
          <p:nvPr/>
        </p:nvCxnSpPr>
        <p:spPr>
          <a:xfrm flipV="1">
            <a:off x="2557849" y="4300153"/>
            <a:ext cx="4386648" cy="9885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6" name="直接箭头连接符 62"/>
          <p:cNvCxnSpPr>
            <a:cxnSpLocks/>
          </p:cNvCxnSpPr>
          <p:nvPr/>
        </p:nvCxnSpPr>
        <p:spPr>
          <a:xfrm flipV="1">
            <a:off x="2780270" y="2631989"/>
            <a:ext cx="4188941" cy="31139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4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4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4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4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14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4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4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4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4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4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0486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6" grpId="0" animBg="1"/>
      <p:bldP spid="1048679" grpId="0" bldLvl="0" animBg="1"/>
      <p:bldP spid="1048680" grpId="0" bldLvl="0" animBg="1"/>
      <p:bldP spid="1048681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88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词汇释义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89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47" name="直接连接符 5"/>
          <p:cNvCxnSpPr>
            <a:cxnSpLocks/>
          </p:cNvCxnSpPr>
          <p:nvPr/>
        </p:nvCxnSpPr>
        <p:spPr>
          <a:xfrm>
            <a:off x="426636" y="2456654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90" name="椭圆 6"/>
          <p:cNvSpPr/>
          <p:nvPr/>
        </p:nvSpPr>
        <p:spPr>
          <a:xfrm>
            <a:off x="302811" y="214804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91" name="椭圆 9"/>
          <p:cNvSpPr/>
          <p:nvPr/>
        </p:nvSpPr>
        <p:spPr>
          <a:xfrm>
            <a:off x="302811" y="3780036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48" name="直接连接符 12"/>
          <p:cNvCxnSpPr>
            <a:cxnSpLocks/>
          </p:cNvCxnSpPr>
          <p:nvPr/>
        </p:nvCxnSpPr>
        <p:spPr>
          <a:xfrm>
            <a:off x="415749" y="4029644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92" name="椭圆 13"/>
          <p:cNvSpPr/>
          <p:nvPr/>
        </p:nvSpPr>
        <p:spPr>
          <a:xfrm>
            <a:off x="291924" y="5353026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7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693" name="TextBox 11"/>
          <p:cNvSpPr txBox="1"/>
          <p:nvPr/>
        </p:nvSpPr>
        <p:spPr>
          <a:xfrm>
            <a:off x="386864" y="716691"/>
            <a:ext cx="12044031" cy="6766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to like </a:t>
            </a:r>
            <a:r>
              <a:rPr lang="en-US" altLang="zh-CN" dirty="0" err="1"/>
              <a:t>sth</a:t>
            </a:r>
            <a:r>
              <a:rPr lang="en-US" altLang="zh-CN" dirty="0"/>
              <a:t> better 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</a:t>
            </a:r>
            <a:r>
              <a:rPr lang="en-US" dirty="0"/>
              <a:t>the sum charged for riding in a public conveyance</a:t>
            </a:r>
            <a:endParaRPr lang="en-US" altLang="zh-CN" dirty="0"/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to convince </a:t>
            </a:r>
            <a:r>
              <a:rPr lang="en-US" altLang="zh-CN" dirty="0" err="1"/>
              <a:t>sb</a:t>
            </a:r>
            <a:r>
              <a:rPr lang="en-US" altLang="zh-CN" dirty="0"/>
              <a:t> of </a:t>
            </a:r>
            <a:r>
              <a:rPr lang="en-US" altLang="zh-CN" dirty="0" err="1"/>
              <a:t>sth</a:t>
            </a:r>
            <a:r>
              <a:rPr lang="en-US" altLang="zh-CN" dirty="0"/>
              <a:t> 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strong-willed; having a strong determination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not stick to the previous idea; to change one’s idea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</a:t>
            </a:r>
            <a:r>
              <a:rPr lang="en-US" altLang="zh-CN" dirty="0">
                <a:cs typeface="Arial" charset="0"/>
              </a:rPr>
              <a:t>to admit defeat; to agree reluctantly to a feeling, emotion, etc</a:t>
            </a:r>
            <a:endParaRPr lang="en-US" altLang="zh-CN" dirty="0"/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</a:t>
            </a:r>
            <a:r>
              <a:rPr lang="en-US" dirty="0"/>
              <a:t>a mental state involving beliefs and feelings and values, etc</a:t>
            </a:r>
            <a:r>
              <a:rPr lang="en-US" altLang="zh-CN" dirty="0"/>
              <a:t>.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worthy of reliance or trust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______________ to go in for; to be passionate about </a:t>
            </a:r>
            <a:r>
              <a:rPr lang="en-US" altLang="zh-CN" dirty="0" err="1"/>
              <a:t>sth</a:t>
            </a:r>
            <a:endParaRPr lang="en-US" altLang="zh-CN" dirty="0"/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_____________  to be concerned about; to be interested in </a:t>
            </a:r>
            <a:r>
              <a:rPr lang="en-US" altLang="zh-CN" dirty="0" err="1"/>
              <a:t>sth</a:t>
            </a:r>
            <a:endParaRPr lang="en-US" altLang="zh-CN" dirty="0"/>
          </a:p>
        </p:txBody>
      </p:sp>
      <p:sp>
        <p:nvSpPr>
          <p:cNvPr id="1048694" name="TextBox 14"/>
          <p:cNvSpPr txBox="1"/>
          <p:nvPr/>
        </p:nvSpPr>
        <p:spPr>
          <a:xfrm>
            <a:off x="1623193" y="682628"/>
            <a:ext cx="1160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prefer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5" name="TextBox 15"/>
          <p:cNvSpPr txBox="1"/>
          <p:nvPr/>
        </p:nvSpPr>
        <p:spPr>
          <a:xfrm>
            <a:off x="1680114" y="1304667"/>
            <a:ext cx="1137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fare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6" name="TextBox 16"/>
          <p:cNvSpPr txBox="1"/>
          <p:nvPr/>
        </p:nvSpPr>
        <p:spPr>
          <a:xfrm>
            <a:off x="1359968" y="1949129"/>
            <a:ext cx="190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persuade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7" name="TextBox 17"/>
          <p:cNvSpPr txBox="1"/>
          <p:nvPr/>
        </p:nvSpPr>
        <p:spPr>
          <a:xfrm>
            <a:off x="1235152" y="2512902"/>
            <a:ext cx="1936215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determined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8" name="TextBox 18"/>
          <p:cNvSpPr txBox="1"/>
          <p:nvPr/>
        </p:nvSpPr>
        <p:spPr>
          <a:xfrm>
            <a:off x="658700" y="3145812"/>
            <a:ext cx="3530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change one’s mind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9" name="TextBox 19"/>
          <p:cNvSpPr txBox="1"/>
          <p:nvPr/>
        </p:nvSpPr>
        <p:spPr>
          <a:xfrm>
            <a:off x="1441291" y="3690912"/>
            <a:ext cx="274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give in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00" name="TextBox 23"/>
          <p:cNvSpPr txBox="1"/>
          <p:nvPr/>
        </p:nvSpPr>
        <p:spPr>
          <a:xfrm>
            <a:off x="1385515" y="4337596"/>
            <a:ext cx="214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attitude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01" name="TextBox 24"/>
          <p:cNvSpPr txBox="1"/>
          <p:nvPr/>
        </p:nvSpPr>
        <p:spPr>
          <a:xfrm>
            <a:off x="1359968" y="4916592"/>
            <a:ext cx="2512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reliable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02" name="TextBox 25"/>
          <p:cNvSpPr txBox="1"/>
          <p:nvPr/>
        </p:nvSpPr>
        <p:spPr>
          <a:xfrm>
            <a:off x="1107588" y="5518006"/>
            <a:ext cx="1981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be fond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03" name="TextBox 26"/>
          <p:cNvSpPr txBox="1"/>
          <p:nvPr/>
        </p:nvSpPr>
        <p:spPr>
          <a:xfrm>
            <a:off x="1160311" y="6164152"/>
            <a:ext cx="224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care about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0486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7" grpId="0" animBg="1"/>
      <p:bldP spid="1048690" grpId="0" bldLvl="0" animBg="1"/>
      <p:bldP spid="1048691" grpId="0" bldLvl="0" animBg="1"/>
      <p:bldP spid="1048692" grpId="0" bldLvl="0" animBg="1"/>
      <p:bldP spid="1048694" grpId="0"/>
      <p:bldP spid="1048695" grpId="0"/>
      <p:bldP spid="1048696" grpId="0"/>
      <p:bldP spid="1048697" grpId="0"/>
      <p:bldP spid="1048698" grpId="0"/>
      <p:bldP spid="1048699" grpId="0"/>
      <p:bldP spid="1048700" grpId="0"/>
      <p:bldP spid="1048701" grpId="0"/>
      <p:bldP spid="1048702" grpId="0"/>
      <p:bldP spid="10487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08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1048709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8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10" name="矩形 7"/>
          <p:cNvSpPr/>
          <p:nvPr/>
        </p:nvSpPr>
        <p:spPr>
          <a:xfrm>
            <a:off x="0" y="2135239"/>
            <a:ext cx="3620530" cy="80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Expressions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 concerning travel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11" name="矩形 8"/>
          <p:cNvSpPr/>
          <p:nvPr/>
        </p:nvSpPr>
        <p:spPr>
          <a:xfrm>
            <a:off x="3893944" y="1841715"/>
            <a:ext cx="8020025" cy="15138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travel journal; transport; fare; route; Mekong; cycle; schedule; source; altitude; atlas; rapids; valley; waterfall; pace; bend; meander; delta; </a:t>
            </a:r>
            <a:r>
              <a:rPr lang="en-US" altLang="zh-CN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Qomolangma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; insurance; view; yak </a:t>
            </a:r>
          </a:p>
        </p:txBody>
      </p:sp>
      <p:sp>
        <p:nvSpPr>
          <p:cNvPr id="1048712" name="矩形 9"/>
          <p:cNvSpPr/>
          <p:nvPr/>
        </p:nvSpPr>
        <p:spPr>
          <a:xfrm>
            <a:off x="0" y="4128818"/>
            <a:ext cx="3604057" cy="900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Adjectives to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describe a person’s quality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13" name="矩形 10"/>
          <p:cNvSpPr/>
          <p:nvPr/>
        </p:nvSpPr>
        <p:spPr>
          <a:xfrm>
            <a:off x="3908358" y="4332536"/>
            <a:ext cx="799119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fond; stubborn; determined; reliable</a:t>
            </a:r>
          </a:p>
        </p:txBody>
      </p:sp>
      <p:sp>
        <p:nvSpPr>
          <p:cNvPr id="1048714" name="矩形 12"/>
          <p:cNvSpPr/>
          <p:nvPr/>
        </p:nvSpPr>
        <p:spPr>
          <a:xfrm>
            <a:off x="0" y="5492185"/>
            <a:ext cx="3604057" cy="900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Verbs  to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describe likes 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15" name="矩形 13"/>
          <p:cNvSpPr/>
          <p:nvPr/>
        </p:nvSpPr>
        <p:spPr>
          <a:xfrm>
            <a:off x="3893944" y="5691074"/>
            <a:ext cx="799119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prefer; be fond of; care about  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4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0487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0487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7" grpId="0" animBg="1"/>
      <p:bldP spid="1048710" grpId="0" animBg="1"/>
      <p:bldP spid="1048711" grpId="0" animBg="1"/>
      <p:bldP spid="1048712" grpId="0" animBg="1"/>
      <p:bldP spid="1048713" grpId="0" animBg="1"/>
      <p:bldP spid="1048714" grpId="0" animBg="1"/>
      <p:bldP spid="10487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20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佳句赏析</a:t>
            </a:r>
          </a:p>
        </p:txBody>
      </p:sp>
      <p:sp>
        <p:nvSpPr>
          <p:cNvPr id="1048721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9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22" name="TextBox 12"/>
          <p:cNvSpPr txBox="1"/>
          <p:nvPr/>
        </p:nvSpPr>
        <p:spPr>
          <a:xfrm>
            <a:off x="1013254" y="1309809"/>
            <a:ext cx="97618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Thought is the original </a:t>
            </a:r>
            <a:r>
              <a:rPr lang="en-US" altLang="zh-CN" sz="2800" dirty="0">
                <a:latin typeface="Calibri" pitchFamily="34" charset="0"/>
              </a:rPr>
              <a:t>_____</a:t>
            </a:r>
            <a:r>
              <a:rPr lang="en-US" sz="2800" dirty="0">
                <a:latin typeface="Calibri" pitchFamily="34" charset="0"/>
              </a:rPr>
              <a:t> of all wealth, all success, all material gain</a:t>
            </a:r>
            <a:r>
              <a:rPr lang="en-US" altLang="zh-CN" sz="2800" dirty="0">
                <a:latin typeface="Calibri" pitchFamily="34" charset="0"/>
              </a:rPr>
              <a:t>s</a:t>
            </a:r>
            <a:r>
              <a:rPr lang="en-US" sz="2800" dirty="0">
                <a:latin typeface="Calibri" pitchFamily="34" charset="0"/>
              </a:rPr>
              <a:t>, all great discoveries and inventions and of all achievement. </a:t>
            </a:r>
            <a:endParaRPr lang="zh-CN" altLang="en-US" dirty="0"/>
          </a:p>
          <a:p>
            <a:r>
              <a:rPr lang="en-US" sz="2800" dirty="0">
                <a:latin typeface="Calibri" pitchFamily="34" charset="0"/>
              </a:rPr>
              <a:t>                                                                      – Claude Bristol </a:t>
            </a:r>
            <a:endParaRPr lang="en-US" altLang="zh-CN" sz="2800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Being willing to change allows you to move from a point of </a:t>
            </a:r>
            <a:r>
              <a:rPr lang="en-US" altLang="zh-CN" sz="2800" dirty="0">
                <a:latin typeface="Calibri" pitchFamily="34" charset="0"/>
              </a:rPr>
              <a:t>_____</a:t>
            </a:r>
            <a:r>
              <a:rPr lang="en-US" sz="2800" dirty="0">
                <a:latin typeface="Calibri" pitchFamily="34" charset="0"/>
              </a:rPr>
              <a:t> to a </a:t>
            </a:r>
            <a:r>
              <a:rPr lang="en-US" altLang="zh-CN" sz="2800" dirty="0">
                <a:latin typeface="Calibri" pitchFamily="34" charset="0"/>
              </a:rPr>
              <a:t>_______</a:t>
            </a:r>
            <a:r>
              <a:rPr lang="en-US" sz="2800" dirty="0">
                <a:latin typeface="Calibri" pitchFamily="34" charset="0"/>
              </a:rPr>
              <a:t> Point – A higher, more expansive place, from which you can see both sides. </a:t>
            </a:r>
          </a:p>
          <a:p>
            <a:r>
              <a:rPr lang="en-US" sz="2800" dirty="0">
                <a:latin typeface="Calibri" pitchFamily="34" charset="0"/>
              </a:rPr>
              <a:t>                                                                      – Thomas Crum</a:t>
            </a:r>
            <a:br>
              <a:rPr lang="en-US" sz="2800" dirty="0">
                <a:latin typeface="Calibri" pitchFamily="34" charset="0"/>
              </a:rPr>
            </a:br>
            <a:r>
              <a:rPr lang="en-US" sz="2800" dirty="0">
                <a:latin typeface="Calibri" pitchFamily="34" charset="0"/>
              </a:rPr>
              <a:t> </a:t>
            </a:r>
            <a:endParaRPr lang="en-US" altLang="zh-CN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Always bear in mind that your own </a:t>
            </a:r>
            <a:r>
              <a:rPr lang="en-US" altLang="zh-CN" sz="2800" dirty="0">
                <a:latin typeface="Calibri" pitchFamily="34" charset="0"/>
              </a:rPr>
              <a:t>____________</a:t>
            </a:r>
            <a:r>
              <a:rPr lang="en-US" sz="2800" dirty="0">
                <a:latin typeface="Calibri" pitchFamily="34" charset="0"/>
              </a:rPr>
              <a:t> to success is more important than any other one thing.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                                                                    – Abraham Lincoln</a:t>
            </a:r>
            <a:endParaRPr lang="zh-CN" altLang="en-US" sz="2800" dirty="0">
              <a:latin typeface="Calibri" pitchFamily="34" charset="0"/>
            </a:endParaRPr>
          </a:p>
        </p:txBody>
      </p:sp>
      <p:sp>
        <p:nvSpPr>
          <p:cNvPr id="1048723" name="TextBox 10"/>
          <p:cNvSpPr txBox="1"/>
          <p:nvPr/>
        </p:nvSpPr>
        <p:spPr>
          <a:xfrm>
            <a:off x="4328653" y="1309809"/>
            <a:ext cx="15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source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24" name="TextBox 11"/>
          <p:cNvSpPr txBox="1"/>
          <p:nvPr/>
        </p:nvSpPr>
        <p:spPr>
          <a:xfrm>
            <a:off x="9596392" y="2989309"/>
            <a:ext cx="1116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view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25" name="TextBox 15"/>
          <p:cNvSpPr txBox="1"/>
          <p:nvPr/>
        </p:nvSpPr>
        <p:spPr>
          <a:xfrm>
            <a:off x="1727885" y="3415612"/>
            <a:ext cx="15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viewing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26" name="TextBox 17"/>
          <p:cNvSpPr txBox="1"/>
          <p:nvPr/>
        </p:nvSpPr>
        <p:spPr>
          <a:xfrm>
            <a:off x="6186518" y="5156215"/>
            <a:ext cx="2347783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determination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487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9" grpId="0" animBg="1"/>
      <p:bldP spid="1048722" grpId="0"/>
      <p:bldP spid="1048723" grpId="0"/>
      <p:bldP spid="1048724" grpId="0"/>
      <p:bldP spid="1048725" grpId="0"/>
      <p:bldP spid="10487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5.5|4.1|5.9|4.4|3.2|2.5|1.2|3.6|5.5|3.8|5.7|5.3|5.7|4.7|1.2|4.9|4.7|4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8.1|7.8|6.3|4.1|10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8.8|8.7|11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2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4.2|7.8|6.4|7.4|6|12.3|9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4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7.2|6.9|6.4|9.3|6.8|17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9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4.6|8.2|0.7|5.4|9.7|9.3|9.6|12.4|6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6|1.8|10.4|1.4|7.1|2|12.7|2.6|1.8|12.9|7.3|4.5|6.3|3.6|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4.8|4.3|3.4|3.5|2.3|3.6|2.9|2.9|2.9|3.3|2.6|4.1|4.2|3.3|3.3|3.1|3.1|2.9|4|2.7|5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6.4|6.1|6.2|5.5|5.7|5.4|5.5|5.6|5|4|5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6.7|6.3|6.3|7.8|4.8|6.6|5.4|5.1|4.8|5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0.3|3.8|5.7|10.6|9.4|7.1|6.7|6.8|5.8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1.7|1.1|36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.6|13.3|2.6|11.7|9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8.3|18.1|18.7|18.5|15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7.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1989</Words>
  <Application>Microsoft Office PowerPoint</Application>
  <PresentationFormat>宽屏</PresentationFormat>
  <Paragraphs>401</Paragraphs>
  <Slides>22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2" baseType="lpstr">
      <vt:lpstr>HelveticaNeue</vt:lpstr>
      <vt:lpstr>等线</vt:lpstr>
      <vt:lpstr>等线 Light</vt:lpstr>
      <vt:lpstr>华文新魏</vt:lpstr>
      <vt:lpstr>宋体</vt:lpstr>
      <vt:lpstr>Arial</vt:lpstr>
      <vt:lpstr>Calibri</vt:lpstr>
      <vt:lpstr>Cambria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Windows 用户</cp:lastModifiedBy>
  <cp:revision>8</cp:revision>
  <dcterms:created xsi:type="dcterms:W3CDTF">2017-08-08T09:43:00Z</dcterms:created>
  <dcterms:modified xsi:type="dcterms:W3CDTF">2019-07-09T01:31:17Z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