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5"/>
  </p:notesMasterIdLst>
  <p:sldIdLst>
    <p:sldId id="548" r:id="rId3"/>
    <p:sldId id="256" r:id="rId4"/>
    <p:sldId id="334" r:id="rId6"/>
    <p:sldId id="512" r:id="rId7"/>
    <p:sldId id="414" r:id="rId8"/>
    <p:sldId id="415" r:id="rId9"/>
    <p:sldId id="510" r:id="rId10"/>
    <p:sldId id="336" r:id="rId11"/>
    <p:sldId id="338" r:id="rId12"/>
    <p:sldId id="339" r:id="rId13"/>
    <p:sldId id="340" r:id="rId14"/>
    <p:sldId id="341" r:id="rId15"/>
    <p:sldId id="343" r:id="rId16"/>
    <p:sldId id="342" r:id="rId17"/>
    <p:sldId id="344" r:id="rId18"/>
    <p:sldId id="337" r:id="rId19"/>
    <p:sldId id="345" r:id="rId20"/>
    <p:sldId id="346" r:id="rId21"/>
    <p:sldId id="348" r:id="rId22"/>
    <p:sldId id="347" r:id="rId23"/>
    <p:sldId id="349" r:id="rId24"/>
    <p:sldId id="335" r:id="rId25"/>
    <p:sldId id="362" r:id="rId26"/>
    <p:sldId id="352" r:id="rId27"/>
    <p:sldId id="363" r:id="rId28"/>
    <p:sldId id="353" r:id="rId29"/>
    <p:sldId id="364" r:id="rId30"/>
    <p:sldId id="354" r:id="rId31"/>
    <p:sldId id="365" r:id="rId32"/>
    <p:sldId id="355" r:id="rId33"/>
    <p:sldId id="366" r:id="rId34"/>
    <p:sldId id="356" r:id="rId35"/>
    <p:sldId id="359" r:id="rId36"/>
    <p:sldId id="360" r:id="rId37"/>
    <p:sldId id="357" r:id="rId38"/>
    <p:sldId id="358" r:id="rId39"/>
    <p:sldId id="361" r:id="rId40"/>
    <p:sldId id="513" r:id="rId41"/>
    <p:sldId id="511" r:id="rId42"/>
  </p:sldIdLst>
  <p:sldSz cx="12192000" cy="6858000"/>
  <p:notesSz cx="6858000" cy="9144000"/>
  <p:embeddedFontLst>
    <p:embeddedFont>
      <p:font typeface="微软雅黑" panose="020B0503020204020204" pitchFamily="34" charset="-122"/>
      <p:regular r:id="rId46"/>
    </p:embeddedFont>
    <p:embeddedFont>
      <p:font typeface="Calibri" panose="020F0502020204030204"/>
      <p:regular r:id="rId47"/>
      <p:bold r:id="rId48"/>
      <p:italic r:id="rId49"/>
      <p:boldItalic r:id="rId50"/>
    </p:embeddedFont>
    <p:embeddedFont>
      <p:font typeface="Calibri Light" panose="020F0302020204030204" charset="0"/>
      <p:regular r:id="rId51"/>
      <p:italic r:id="rId52"/>
    </p:embeddedFont>
    <p:embeddedFont>
      <p:font typeface="Impact" panose="020B0806030902050204" pitchFamily="34" charset="0"/>
      <p:regular r:id="rId53"/>
    </p:embeddedFont>
    <p:embeddedFont>
      <p:font typeface="楷体" panose="02010609060101010101" charset="-122"/>
      <p:regular r:id="rId54"/>
    </p:embeddedFont>
    <p:embeddedFont>
      <p:font typeface="华文新魏" panose="02010800040101010101" pitchFamily="2" charset="-122"/>
      <p:regular r:id="rId5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5900"/>
    <a:srgbClr val="D16809"/>
    <a:srgbClr val="ECB200"/>
    <a:srgbClr val="1C1C1C"/>
    <a:srgbClr val="319095"/>
    <a:srgbClr val="F5F5F5"/>
    <a:srgbClr val="5FCACB"/>
    <a:srgbClr val="F5841C"/>
    <a:srgbClr val="A0BF0D"/>
    <a:srgbClr val="FDB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5" autoAdjust="0"/>
    <p:restoredTop sz="99816" autoAdjust="0"/>
  </p:normalViewPr>
  <p:slideViewPr>
    <p:cSldViewPr snapToGrid="0" showGuides="1">
      <p:cViewPr varScale="1">
        <p:scale>
          <a:sx n="63" d="100"/>
          <a:sy n="63" d="100"/>
        </p:scale>
        <p:origin x="894" y="78"/>
      </p:cViewPr>
      <p:guideLst>
        <p:guide orient="horz" pos="2086"/>
        <p:guide pos="37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font" Target="fonts/font10.fntdata"/><Relationship Id="rId54" Type="http://schemas.openxmlformats.org/officeDocument/2006/relationships/font" Target="fonts/font9.fntdata"/><Relationship Id="rId53" Type="http://schemas.openxmlformats.org/officeDocument/2006/relationships/font" Target="fonts/font8.fntdata"/><Relationship Id="rId52" Type="http://schemas.openxmlformats.org/officeDocument/2006/relationships/font" Target="fonts/font7.fntdata"/><Relationship Id="rId51" Type="http://schemas.openxmlformats.org/officeDocument/2006/relationships/font" Target="fonts/font6.fntdata"/><Relationship Id="rId50" Type="http://schemas.openxmlformats.org/officeDocument/2006/relationships/font" Target="fonts/font5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4.fntdata"/><Relationship Id="rId48" Type="http://schemas.openxmlformats.org/officeDocument/2006/relationships/font" Target="fonts/font3.fntdata"/><Relationship Id="rId47" Type="http://schemas.openxmlformats.org/officeDocument/2006/relationships/font" Target="fonts/font2.fntdata"/><Relationship Id="rId46" Type="http://schemas.openxmlformats.org/officeDocument/2006/relationships/font" Target="fonts/font1.fntdata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7645-52C7-40DE-A730-3565A4F631A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009764-4815-4F90-93AA-0D975299379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47232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18267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8764195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10424234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7118254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764195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41013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分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47232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18267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8764195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10424234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7118254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764195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41013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设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47232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18267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8764195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10424234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7118254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764195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41013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过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47232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18267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8764195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10424234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7118254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764195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41013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教学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547232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教学分析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 userDrawn="1"/>
        </p:nvCxnSpPr>
        <p:spPr>
          <a:xfrm>
            <a:off x="7118267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 userDrawn="1"/>
        </p:nvCxnSpPr>
        <p:spPr>
          <a:xfrm>
            <a:off x="8764195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>
            <a:off x="10424234" y="195069"/>
            <a:ext cx="0" cy="36000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 userDrawn="1"/>
        </p:nvSpPr>
        <p:spPr>
          <a:xfrm>
            <a:off x="7118254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教学设计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 userDrawn="1"/>
        </p:nvSpPr>
        <p:spPr>
          <a:xfrm>
            <a:off x="8764195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教学过程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 userDrawn="1"/>
        </p:nvSpPr>
        <p:spPr>
          <a:xfrm>
            <a:off x="10410136" y="70341"/>
            <a:ext cx="1645941" cy="64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教学反思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246743"/>
            <a:ext cx="3164114" cy="435428"/>
            <a:chOff x="0" y="246743"/>
            <a:chExt cx="3164114" cy="435428"/>
          </a:xfrm>
        </p:grpSpPr>
        <p:sp>
          <p:nvSpPr>
            <p:cNvPr id="8" name="矩形 7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 userDrawn="1"/>
        </p:nvGrpSpPr>
        <p:grpSpPr>
          <a:xfrm>
            <a:off x="9027886" y="6241143"/>
            <a:ext cx="3164114" cy="435428"/>
            <a:chOff x="0" y="246743"/>
            <a:chExt cx="3164114" cy="435428"/>
          </a:xfrm>
        </p:grpSpPr>
        <p:sp>
          <p:nvSpPr>
            <p:cNvPr id="14" name="矩形 13"/>
            <p:cNvSpPr/>
            <p:nvPr/>
          </p:nvSpPr>
          <p:spPr>
            <a:xfrm>
              <a:off x="0" y="246743"/>
              <a:ext cx="3164114" cy="435428"/>
            </a:xfrm>
            <a:prstGeom prst="rect">
              <a:avLst/>
            </a:prstGeom>
            <a:solidFill>
              <a:srgbClr val="F584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246743"/>
              <a:ext cx="761773" cy="435428"/>
            </a:xfrm>
            <a:prstGeom prst="rect">
              <a:avLst/>
            </a:prstGeom>
            <a:solidFill>
              <a:srgbClr val="F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497000" y="246743"/>
              <a:ext cx="761773" cy="435428"/>
            </a:xfrm>
            <a:prstGeom prst="rect">
              <a:avLst/>
            </a:prstGeom>
            <a:solidFill>
              <a:srgbClr val="A0BF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1106600" y="246743"/>
              <a:ext cx="761773" cy="435428"/>
            </a:xfrm>
            <a:prstGeom prst="rect">
              <a:avLst/>
            </a:prstGeom>
            <a:solidFill>
              <a:srgbClr val="5FCA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1755773" y="246743"/>
              <a:ext cx="761773" cy="435428"/>
            </a:xfrm>
            <a:prstGeom prst="rect">
              <a:avLst/>
            </a:prstGeom>
            <a:solidFill>
              <a:srgbClr val="31909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/>
          <a:p>
            <a:fld id="{D3CA4526-AE6A-4AEA-844F-8AE8FE4D77B4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/>
          <a:p>
            <a:fld id="{844B057A-3A0D-4079-A5BF-01CA1B2F1228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rgbClr val="F5F5F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26894" y="653520"/>
            <a:ext cx="12204000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 rot="13450455">
            <a:off x="11576089" y="5919864"/>
            <a:ext cx="661486" cy="1681192"/>
            <a:chOff x="11762339" y="3746221"/>
            <a:chExt cx="406107" cy="1155987"/>
          </a:xfrm>
        </p:grpSpPr>
        <p:sp>
          <p:nvSpPr>
            <p:cNvPr id="9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2" name="组合 11"/>
          <p:cNvGrpSpPr/>
          <p:nvPr userDrawn="1"/>
        </p:nvGrpSpPr>
        <p:grpSpPr>
          <a:xfrm rot="2731254">
            <a:off x="345961" y="-360456"/>
            <a:ext cx="566181" cy="1611645"/>
            <a:chOff x="4454660" y="3810474"/>
            <a:chExt cx="406107" cy="1155987"/>
          </a:xfrm>
        </p:grpSpPr>
        <p:sp>
          <p:nvSpPr>
            <p:cNvPr id="13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3880000" flipV="1">
            <a:off x="98385" y="-35479"/>
            <a:ext cx="212642" cy="605290"/>
            <a:chOff x="4454660" y="3810474"/>
            <a:chExt cx="406107" cy="1155987"/>
          </a:xfrm>
        </p:grpSpPr>
        <p:sp>
          <p:nvSpPr>
            <p:cNvPr id="1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4" name="组合 23"/>
          <p:cNvGrpSpPr/>
          <p:nvPr userDrawn="1"/>
        </p:nvGrpSpPr>
        <p:grpSpPr>
          <a:xfrm rot="19500000" flipH="1" flipV="1">
            <a:off x="12018559" y="388800"/>
            <a:ext cx="212642" cy="605290"/>
            <a:chOff x="4454660" y="3810474"/>
            <a:chExt cx="406107" cy="1155987"/>
          </a:xfrm>
        </p:grpSpPr>
        <p:sp>
          <p:nvSpPr>
            <p:cNvPr id="25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" name="图片 1" descr="水印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jpeg"/><Relationship Id="rId8" Type="http://schemas.openxmlformats.org/officeDocument/2006/relationships/image" Target="../media/image10.jpeg"/><Relationship Id="rId7" Type="http://schemas.openxmlformats.org/officeDocument/2006/relationships/image" Target="../media/image9.jpeg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4" Type="http://schemas.openxmlformats.org/officeDocument/2006/relationships/notesSlide" Target="../notesSlides/notesSlide1.xml"/><Relationship Id="rId23" Type="http://schemas.openxmlformats.org/officeDocument/2006/relationships/slideLayout" Target="../slideLayouts/slideLayout1.xml"/><Relationship Id="rId22" Type="http://schemas.openxmlformats.org/officeDocument/2006/relationships/image" Target="../media/image22.png"/><Relationship Id="rId21" Type="http://schemas.openxmlformats.org/officeDocument/2006/relationships/image" Target="../media/image21.png"/><Relationship Id="rId20" Type="http://schemas.openxmlformats.org/officeDocument/2006/relationships/image" Target="../media/image20.png"/><Relationship Id="rId2" Type="http://schemas.openxmlformats.org/officeDocument/2006/relationships/image" Target="../media/image4.jpeg"/><Relationship Id="rId19" Type="http://schemas.openxmlformats.org/officeDocument/2006/relationships/image" Target="../media/image19.jpeg"/><Relationship Id="rId18" Type="http://schemas.openxmlformats.org/officeDocument/2006/relationships/image" Target="../media/image18.png"/><Relationship Id="rId17" Type="http://schemas.microsoft.com/office/2007/relationships/media" Target="../media/media1.m4a"/><Relationship Id="rId16" Type="http://schemas.openxmlformats.org/officeDocument/2006/relationships/audio" Target="../media/media1.m4a"/><Relationship Id="rId15" Type="http://schemas.openxmlformats.org/officeDocument/2006/relationships/image" Target="../media/image17.jpeg"/><Relationship Id="rId14" Type="http://schemas.openxmlformats.org/officeDocument/2006/relationships/image" Target="../media/image16.jpeg"/><Relationship Id="rId13" Type="http://schemas.openxmlformats.org/officeDocument/2006/relationships/image" Target="../media/image15.jpeg"/><Relationship Id="rId12" Type="http://schemas.openxmlformats.org/officeDocument/2006/relationships/image" Target="../media/image14.jpeg"/><Relationship Id="rId11" Type="http://schemas.openxmlformats.org/officeDocument/2006/relationships/image" Target="../media/image13.jpeg"/><Relationship Id="rId10" Type="http://schemas.openxmlformats.org/officeDocument/2006/relationships/image" Target="../media/image12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645920"/>
            <a:ext cx="4505960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为什么用scare，不用frighten、terrify等同义词？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anything用得好吗？为什么？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372427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63220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439545"/>
            <a:ext cx="4505960" cy="5297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表示吃惊、惶恐、不安，用scare，不用frighten、terrify等同义词，因为scare比较informal and mild,分寸最恰当。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anything用得好。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“我做了什么严重事情了？”此处anything不是“任何事情”，而是“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严重事情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ts val="1100"/>
              </a:lnSpc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如: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was cut a little in the fight,but it wasn't anything.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我在搏斗时破了一点皮，不严重。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ts val="1100"/>
              </a:lnSpc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 isn't anything in the local government.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他在当地政府中不是什么举定轻重的人。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449008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5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6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645920"/>
            <a:ext cx="4505960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5.No. It's me. I've done it.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三个短句，三个句点，为什么这样措辞？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buFont typeface="Wingdings" panose="05000000000000000000" charset="0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6.yes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是用升调还是降调？。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7.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在提到事件发生的具体地点时，前后用了两个破折号，起到什么修辞作用？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43916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5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6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46392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439545"/>
            <a:ext cx="4505960" cy="4707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三个短句，三个句点，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表示丈夫无可推诿、急于认过的心情。转入回忆中的背景。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让他说下去。必是上升语调。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当时我必得飞去欧洲——蒙彼利埃-—-去宣读论文。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注意，在提到事件发生的具体地点时，前后用了两个破折号，表示在回忆中一步步走近婚外恋的现场，甜蜜、苦涩、歉疚、悔恨，真是百感交集，不知如何措词才能把事件的冲击波减小到最低限度。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种种迟疑与犹豫，用破折号表现出来了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345122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r>
              <a:rPr lang="en-US" sz="2000" b="1" baseline="30000" dirty="0">
                <a:solidFill>
                  <a:srgbClr val="FFC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8</a:t>
            </a:r>
            <a:endParaRPr sz="2000" b="1" baseline="30000" dirty="0">
              <a:solidFill>
                <a:srgbClr val="FFC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r>
              <a:rPr lang="en-US" sz="2000" b="1" baseline="30000" dirty="0">
                <a:solidFill>
                  <a:srgbClr val="FFC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9</a:t>
            </a:r>
            <a:endParaRPr sz="2000" b="1" baseline="30000" dirty="0">
              <a:solidFill>
                <a:srgbClr val="FFC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r>
              <a:rPr lang="en-US" sz="2000" b="1" baseline="30000" dirty="0">
                <a:solidFill>
                  <a:srgbClr val="FFC00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10</a:t>
            </a:r>
            <a:endParaRPr lang="en-US" sz="2000" b="1" baseline="30000" dirty="0">
              <a:solidFill>
                <a:srgbClr val="FFC00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645920"/>
            <a:ext cx="450596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妻子为什么只用一个词敦促交？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affair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表达什么意思？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10.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此处No是否定词吗？表达了妻子什么心情？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362458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endParaRPr lang="en-US"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4</a:t>
            </a:r>
            <a:endParaRPr sz="2000" b="1" baseline="30000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8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10</a:t>
            </a:r>
            <a:endParaRPr lang="en-US" sz="2000" b="1" baseline="30000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60108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395210" y="1439545"/>
            <a:ext cx="4580890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妻子情知不妙，急于了解真相，不暇多说，只用一个词敦促交代。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伸头一刀，缩头一刀，不如咬咬牙，一语道破。句子贵在短，因为阵痛难熬。注意：英语中的affair（事务）与法语中的affaire（风流韵事、短期私通）出自同根。“恋爱/桃色事件”完整的说法是love affair（英），所以,I had an affair. 用词准确。。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此处No不是否定词，而是感叹词，表示惊讶、怀疑、惶感（astonishment，skepticism, bewilderment).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rgbClr val="F5841C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r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  <a:r>
              <a:rPr lang="zh-CN" altLang="en-US" sz="24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400" b="1" dirty="0">
              <a:solidFill>
                <a:srgbClr val="D1680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875655" y="2360930"/>
            <a:ext cx="6017259" cy="31432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此处No是否定词还是感叹词？。破折号表示什么情绪？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Who?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该句补充完整怎么说？哪个更好？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Nobody改为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Somebody会是什么效果？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此处Bob为什么改称Robert？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说出名学前用破折号，为什么选择这样的表达方式？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875655" y="2360930"/>
            <a:ext cx="6017259" cy="42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此处No是否定词。不是开玩笑。破折号表示感情沉重。不能设想没有这个停顿。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完整的句子应是 Who was the woman that you committed adultery with?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普通的人，没什么与众不同的。如说Somebody，则表示此人在自己心中很有份量，那就必定使得妻子更加妒火中烧。现在用了Nobody表示露水之情，不足介意。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一见丈夫支吾，妻子急了，再追问一声，谁。并且把亲昵的Bob改称Robert，以示感情的变化。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说出名学前用破折号，表示和盘托出还是有痛苦的。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rgbClr val="F5841C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r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  <a:r>
              <a:rPr lang="zh-CN" altLang="en-US" sz="24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400" b="1" dirty="0">
              <a:solidFill>
                <a:srgbClr val="D1680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875655" y="2482215"/>
            <a:ext cx="6017259" cy="2271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And how long did it last?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很普通的白话，怎样理解在此特定情景中的语气？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two和three之间，为什么省了个or？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妻子问话中为什么or没有省，还要补足两个days？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l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遣词的选择就是修辞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875655" y="2360930"/>
            <a:ext cx="6017259" cy="4246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持续多久？普通的白话，但在此特定情景中，盘话的口吻显而无疑。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two和three之间，省了个or，表示小事-一椿，无须深究。力图轻描淡写。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妻子认真，细节必究，or就不能省。非但不省，还要补足两个days。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这是家庭道德法庭上的审讯，该严肃，所以问Two days or three days?一丝不苟。接着是一字一顿、掷地有声的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 want to know，一听全是</a:t>
            </a: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白描词句，属于交际修辞，但是远远胜于任何精心雕琢的辞格。</a:t>
            </a: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文本框 39"/>
          <p:cNvSpPr txBox="1"/>
          <p:nvPr/>
        </p:nvSpPr>
        <p:spPr>
          <a:xfrm>
            <a:off x="3512136" y="3649665"/>
            <a:ext cx="711835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3190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看狗血美剧</a:t>
            </a:r>
            <a:r>
              <a:rPr lang="en-US" altLang="zh-CN" sz="5400" b="1" dirty="0">
                <a:solidFill>
                  <a:srgbClr val="31909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5200" b="1" dirty="0">
                <a:solidFill>
                  <a:srgbClr val="826C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学交际修辞</a:t>
            </a:r>
            <a:endParaRPr lang="zh-CN" altLang="en-US" sz="5200" b="1" dirty="0">
              <a:solidFill>
                <a:srgbClr val="826C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4" name="组合 53"/>
          <p:cNvGrpSpPr/>
          <p:nvPr/>
        </p:nvGrpSpPr>
        <p:grpSpPr>
          <a:xfrm>
            <a:off x="3110827" y="3514287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3" name="组合 52"/>
          <p:cNvGrpSpPr/>
          <p:nvPr/>
        </p:nvGrpSpPr>
        <p:grpSpPr>
          <a:xfrm rot="6543834">
            <a:off x="9963767" y="3100594"/>
            <a:ext cx="406107" cy="1155987"/>
            <a:chOff x="11762339" y="3746221"/>
            <a:chExt cx="406107" cy="1155987"/>
          </a:xfrm>
        </p:grpSpPr>
        <p:sp>
          <p:nvSpPr>
            <p:cNvPr id="50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62" name="文本框 61"/>
          <p:cNvSpPr txBox="1"/>
          <p:nvPr/>
        </p:nvSpPr>
        <p:spPr>
          <a:xfrm>
            <a:off x="3479821" y="4571725"/>
            <a:ext cx="657669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英语修辞学的概念突破 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选择就是修辞 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交际修辞的作用</a:t>
            </a:r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Freeform 24"/>
          <p:cNvSpPr/>
          <p:nvPr/>
        </p:nvSpPr>
        <p:spPr bwMode="auto">
          <a:xfrm rot="10800000">
            <a:off x="11031618" y="4777503"/>
            <a:ext cx="1164443" cy="933878"/>
          </a:xfrm>
          <a:custGeom>
            <a:avLst/>
            <a:gdLst>
              <a:gd name="T0" fmla="*/ 285 w 1067"/>
              <a:gd name="T1" fmla="*/ 793 h 793"/>
              <a:gd name="T2" fmla="*/ 1067 w 1067"/>
              <a:gd name="T3" fmla="*/ 504 h 793"/>
              <a:gd name="T4" fmla="*/ 0 w 1067"/>
              <a:gd name="T5" fmla="*/ 0 h 793"/>
              <a:gd name="T6" fmla="*/ 285 w 1067"/>
              <a:gd name="T7" fmla="*/ 793 h 793"/>
              <a:gd name="connsiteX0" fmla="*/ 0 w 7329"/>
              <a:gd name="connsiteY0" fmla="*/ 8286 h 8286"/>
              <a:gd name="connsiteX1" fmla="*/ 7329 w 7329"/>
              <a:gd name="connsiteY1" fmla="*/ 4642 h 8286"/>
              <a:gd name="connsiteX2" fmla="*/ 4 w 7329"/>
              <a:gd name="connsiteY2" fmla="*/ 0 h 8286"/>
              <a:gd name="connsiteX3" fmla="*/ 0 w 7329"/>
              <a:gd name="connsiteY3" fmla="*/ 8286 h 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9" h="8286">
                <a:moveTo>
                  <a:pt x="0" y="8286"/>
                </a:moveTo>
                <a:lnTo>
                  <a:pt x="7329" y="4642"/>
                </a:lnTo>
                <a:lnTo>
                  <a:pt x="4" y="0"/>
                </a:lnTo>
                <a:cubicBezTo>
                  <a:pt x="3" y="2762"/>
                  <a:pt x="1" y="5524"/>
                  <a:pt x="0" y="8286"/>
                </a:cubicBezTo>
                <a:close/>
              </a:path>
            </a:pathLst>
          </a:custGeom>
          <a:blipFill dpi="0" rotWithShape="1"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8" name="Freeform 25"/>
          <p:cNvSpPr/>
          <p:nvPr/>
        </p:nvSpPr>
        <p:spPr bwMode="auto">
          <a:xfrm rot="10800000">
            <a:off x="8701256" y="5597567"/>
            <a:ext cx="1588816" cy="1092945"/>
          </a:xfrm>
          <a:custGeom>
            <a:avLst/>
            <a:gdLst>
              <a:gd name="T0" fmla="*/ 284 w 1067"/>
              <a:gd name="T1" fmla="*/ 769 h 769"/>
              <a:gd name="T2" fmla="*/ 1067 w 1067"/>
              <a:gd name="T3" fmla="*/ 481 h 769"/>
              <a:gd name="T4" fmla="*/ 0 w 1067"/>
              <a:gd name="T5" fmla="*/ 0 h 769"/>
              <a:gd name="T6" fmla="*/ 284 w 1067"/>
              <a:gd name="T7" fmla="*/ 76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69">
                <a:moveTo>
                  <a:pt x="284" y="769"/>
                </a:moveTo>
                <a:lnTo>
                  <a:pt x="1067" y="481"/>
                </a:lnTo>
                <a:lnTo>
                  <a:pt x="0" y="0"/>
                </a:lnTo>
                <a:lnTo>
                  <a:pt x="284" y="769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9" name="Freeform 26"/>
          <p:cNvSpPr/>
          <p:nvPr/>
        </p:nvSpPr>
        <p:spPr bwMode="auto">
          <a:xfrm rot="10800000">
            <a:off x="11454509" y="6084860"/>
            <a:ext cx="754654" cy="776204"/>
          </a:xfrm>
          <a:custGeom>
            <a:avLst/>
            <a:gdLst>
              <a:gd name="T0" fmla="*/ 640 w 783"/>
              <a:gd name="T1" fmla="*/ 0 h 673"/>
              <a:gd name="T2" fmla="*/ 332 w 783"/>
              <a:gd name="T3" fmla="*/ 0 h 673"/>
              <a:gd name="T4" fmla="*/ 0 w 783"/>
              <a:gd name="T5" fmla="*/ 673 h 673"/>
              <a:gd name="T6" fmla="*/ 783 w 783"/>
              <a:gd name="T7" fmla="*/ 384 h 673"/>
              <a:gd name="T8" fmla="*/ 640 w 783"/>
              <a:gd name="T9" fmla="*/ 0 h 673"/>
              <a:gd name="connsiteX0" fmla="*/ 4529 w 6355"/>
              <a:gd name="connsiteY0" fmla="*/ 0 h 8115"/>
              <a:gd name="connsiteX1" fmla="*/ 595 w 6355"/>
              <a:gd name="connsiteY1" fmla="*/ 0 h 8115"/>
              <a:gd name="connsiteX2" fmla="*/ 0 w 6355"/>
              <a:gd name="connsiteY2" fmla="*/ 8115 h 8115"/>
              <a:gd name="connsiteX3" fmla="*/ 6355 w 6355"/>
              <a:gd name="connsiteY3" fmla="*/ 5706 h 8115"/>
              <a:gd name="connsiteX4" fmla="*/ 4529 w 6355"/>
              <a:gd name="connsiteY4" fmla="*/ 0 h 8115"/>
              <a:gd name="connsiteX0-1" fmla="*/ 7312 w 10185"/>
              <a:gd name="connsiteY0-2" fmla="*/ 0 h 10000"/>
              <a:gd name="connsiteX1-3" fmla="*/ 78 w 10185"/>
              <a:gd name="connsiteY1-4" fmla="*/ 0 h 10000"/>
              <a:gd name="connsiteX2-5" fmla="*/ 185 w 10185"/>
              <a:gd name="connsiteY2-6" fmla="*/ 10000 h 10000"/>
              <a:gd name="connsiteX3-7" fmla="*/ 10185 w 10185"/>
              <a:gd name="connsiteY3-8" fmla="*/ 7031 h 10000"/>
              <a:gd name="connsiteX4-9" fmla="*/ 7312 w 10185"/>
              <a:gd name="connsiteY4-10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185" h="10000">
                <a:moveTo>
                  <a:pt x="7312" y="0"/>
                </a:moveTo>
                <a:lnTo>
                  <a:pt x="78" y="0"/>
                </a:lnTo>
                <a:cubicBezTo>
                  <a:pt x="-233" y="3333"/>
                  <a:pt x="497" y="6667"/>
                  <a:pt x="185" y="10000"/>
                </a:cubicBezTo>
                <a:lnTo>
                  <a:pt x="10185" y="7031"/>
                </a:lnTo>
                <a:lnTo>
                  <a:pt x="7312" y="0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0" name="Freeform 27"/>
          <p:cNvSpPr/>
          <p:nvPr/>
        </p:nvSpPr>
        <p:spPr bwMode="auto">
          <a:xfrm rot="10800000">
            <a:off x="10290072" y="5188245"/>
            <a:ext cx="1164437" cy="1502267"/>
          </a:xfrm>
          <a:custGeom>
            <a:avLst/>
            <a:gdLst>
              <a:gd name="T0" fmla="*/ 284 w 782"/>
              <a:gd name="T1" fmla="*/ 1057 h 1057"/>
              <a:gd name="T2" fmla="*/ 782 w 782"/>
              <a:gd name="T3" fmla="*/ 0 h 1057"/>
              <a:gd name="T4" fmla="*/ 0 w 782"/>
              <a:gd name="T5" fmla="*/ 264 h 1057"/>
              <a:gd name="T6" fmla="*/ 284 w 782"/>
              <a:gd name="T7" fmla="*/ 1057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2" h="1057">
                <a:moveTo>
                  <a:pt x="284" y="1057"/>
                </a:moveTo>
                <a:lnTo>
                  <a:pt x="782" y="0"/>
                </a:lnTo>
                <a:lnTo>
                  <a:pt x="0" y="264"/>
                </a:lnTo>
                <a:lnTo>
                  <a:pt x="284" y="1057"/>
                </a:lnTo>
                <a:close/>
              </a:path>
            </a:pathLst>
          </a:custGeom>
          <a:solidFill>
            <a:srgbClr val="5FCAC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1" name="Freeform 29"/>
          <p:cNvSpPr/>
          <p:nvPr/>
        </p:nvSpPr>
        <p:spPr bwMode="auto">
          <a:xfrm rot="10800000">
            <a:off x="7536819" y="6006888"/>
            <a:ext cx="1517342" cy="854174"/>
          </a:xfrm>
          <a:custGeom>
            <a:avLst/>
            <a:gdLst>
              <a:gd name="T0" fmla="*/ 308 w 1019"/>
              <a:gd name="T1" fmla="*/ 0 h 601"/>
              <a:gd name="T2" fmla="*/ 0 w 1019"/>
              <a:gd name="T3" fmla="*/ 0 h 601"/>
              <a:gd name="T4" fmla="*/ 237 w 1019"/>
              <a:gd name="T5" fmla="*/ 601 h 601"/>
              <a:gd name="T6" fmla="*/ 1019 w 1019"/>
              <a:gd name="T7" fmla="*/ 312 h 601"/>
              <a:gd name="T8" fmla="*/ 1019 w 1019"/>
              <a:gd name="T9" fmla="*/ 312 h 601"/>
              <a:gd name="T10" fmla="*/ 308 w 1019"/>
              <a:gd name="T11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9" h="601">
                <a:moveTo>
                  <a:pt x="308" y="0"/>
                </a:moveTo>
                <a:lnTo>
                  <a:pt x="0" y="0"/>
                </a:lnTo>
                <a:lnTo>
                  <a:pt x="237" y="601"/>
                </a:lnTo>
                <a:lnTo>
                  <a:pt x="1019" y="312"/>
                </a:lnTo>
                <a:lnTo>
                  <a:pt x="1019" y="312"/>
                </a:lnTo>
                <a:lnTo>
                  <a:pt x="308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Freeform 30"/>
          <p:cNvSpPr/>
          <p:nvPr/>
        </p:nvSpPr>
        <p:spPr bwMode="auto">
          <a:xfrm rot="10800000">
            <a:off x="7325374" y="6417631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4" name="Freeform 26"/>
          <p:cNvSpPr/>
          <p:nvPr/>
        </p:nvSpPr>
        <p:spPr bwMode="auto">
          <a:xfrm rot="10800000">
            <a:off x="9362034" y="6690512"/>
            <a:ext cx="929528" cy="216356"/>
          </a:xfrm>
          <a:custGeom>
            <a:avLst/>
            <a:gdLst>
              <a:gd name="T0" fmla="*/ 640 w 783"/>
              <a:gd name="T1" fmla="*/ 0 h 673"/>
              <a:gd name="T2" fmla="*/ 332 w 783"/>
              <a:gd name="T3" fmla="*/ 0 h 673"/>
              <a:gd name="T4" fmla="*/ 0 w 783"/>
              <a:gd name="T5" fmla="*/ 673 h 673"/>
              <a:gd name="T6" fmla="*/ 783 w 783"/>
              <a:gd name="T7" fmla="*/ 384 h 673"/>
              <a:gd name="T8" fmla="*/ 640 w 783"/>
              <a:gd name="T9" fmla="*/ 0 h 673"/>
              <a:gd name="connsiteX0" fmla="*/ 8980 w 10000"/>
              <a:gd name="connsiteY0" fmla="*/ 6331 h 10000"/>
              <a:gd name="connsiteX1" fmla="*/ 4240 w 10000"/>
              <a:gd name="connsiteY1" fmla="*/ 0 h 10000"/>
              <a:gd name="connsiteX2" fmla="*/ 0 w 10000"/>
              <a:gd name="connsiteY2" fmla="*/ 10000 h 10000"/>
              <a:gd name="connsiteX3" fmla="*/ 10000 w 10000"/>
              <a:gd name="connsiteY3" fmla="*/ 5706 h 10000"/>
              <a:gd name="connsiteX4" fmla="*/ 8980 w 10000"/>
              <a:gd name="connsiteY4" fmla="*/ 6331 h 10000"/>
              <a:gd name="connsiteX0-1" fmla="*/ 8980 w 8980"/>
              <a:gd name="connsiteY0-2" fmla="*/ 6331 h 10000"/>
              <a:gd name="connsiteX1-3" fmla="*/ 4240 w 8980"/>
              <a:gd name="connsiteY1-4" fmla="*/ 0 h 10000"/>
              <a:gd name="connsiteX2-5" fmla="*/ 0 w 8980"/>
              <a:gd name="connsiteY2-6" fmla="*/ 10000 h 10000"/>
              <a:gd name="connsiteX3-7" fmla="*/ 7682 w 8980"/>
              <a:gd name="connsiteY3-8" fmla="*/ 8285 h 10000"/>
              <a:gd name="connsiteX4-9" fmla="*/ 8980 w 8980"/>
              <a:gd name="connsiteY4-10" fmla="*/ 6331 h 10000"/>
              <a:gd name="connsiteX0-11" fmla="*/ 10000 w 10000"/>
              <a:gd name="connsiteY0-12" fmla="*/ 0 h 3669"/>
              <a:gd name="connsiteX1-13" fmla="*/ 1243 w 10000"/>
              <a:gd name="connsiteY1-14" fmla="*/ 1407 h 3669"/>
              <a:gd name="connsiteX2-15" fmla="*/ 0 w 10000"/>
              <a:gd name="connsiteY2-16" fmla="*/ 3669 h 3669"/>
              <a:gd name="connsiteX3-17" fmla="*/ 8555 w 10000"/>
              <a:gd name="connsiteY3-18" fmla="*/ 1954 h 3669"/>
              <a:gd name="connsiteX4-19" fmla="*/ 10000 w 10000"/>
              <a:gd name="connsiteY4-20" fmla="*/ 0 h 3669"/>
              <a:gd name="connsiteX0-21" fmla="*/ 8878 w 8878"/>
              <a:gd name="connsiteY0-22" fmla="*/ 639 h 6165"/>
              <a:gd name="connsiteX1-23" fmla="*/ 1243 w 8878"/>
              <a:gd name="connsiteY1-24" fmla="*/ 0 h 6165"/>
              <a:gd name="connsiteX2-25" fmla="*/ 0 w 8878"/>
              <a:gd name="connsiteY2-26" fmla="*/ 6165 h 6165"/>
              <a:gd name="connsiteX3-27" fmla="*/ 8555 w 8878"/>
              <a:gd name="connsiteY3-28" fmla="*/ 1491 h 6165"/>
              <a:gd name="connsiteX4-29" fmla="*/ 8878 w 8878"/>
              <a:gd name="connsiteY4-30" fmla="*/ 639 h 61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78" h="6165">
                <a:moveTo>
                  <a:pt x="8878" y="639"/>
                </a:moveTo>
                <a:lnTo>
                  <a:pt x="1243" y="0"/>
                </a:lnTo>
                <a:lnTo>
                  <a:pt x="0" y="6165"/>
                </a:lnTo>
                <a:lnTo>
                  <a:pt x="8555" y="1491"/>
                </a:lnTo>
                <a:lnTo>
                  <a:pt x="8878" y="639"/>
                </a:lnTo>
                <a:close/>
              </a:path>
            </a:pathLst>
          </a:custGeom>
          <a:solidFill>
            <a:srgbClr val="826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9" name="Freeform 6"/>
          <p:cNvSpPr/>
          <p:nvPr/>
        </p:nvSpPr>
        <p:spPr bwMode="auto">
          <a:xfrm>
            <a:off x="397271" y="2620177"/>
            <a:ext cx="1164437" cy="1536377"/>
          </a:xfrm>
          <a:custGeom>
            <a:avLst/>
            <a:gdLst>
              <a:gd name="T0" fmla="*/ 284 w 782"/>
              <a:gd name="T1" fmla="*/ 1081 h 1081"/>
              <a:gd name="T2" fmla="*/ 782 w 782"/>
              <a:gd name="T3" fmla="*/ 0 h 1081"/>
              <a:gd name="T4" fmla="*/ 0 w 782"/>
              <a:gd name="T5" fmla="*/ 288 h 1081"/>
              <a:gd name="T6" fmla="*/ 284 w 782"/>
              <a:gd name="T7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2" h="1081">
                <a:moveTo>
                  <a:pt x="284" y="1081"/>
                </a:moveTo>
                <a:lnTo>
                  <a:pt x="782" y="0"/>
                </a:lnTo>
                <a:lnTo>
                  <a:pt x="0" y="288"/>
                </a:lnTo>
                <a:lnTo>
                  <a:pt x="284" y="1081"/>
                </a:lnTo>
                <a:close/>
              </a:path>
            </a:pathLst>
          </a:custGeom>
          <a:solidFill>
            <a:srgbClr val="F584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0" name="Freeform 7"/>
          <p:cNvSpPr/>
          <p:nvPr/>
        </p:nvSpPr>
        <p:spPr bwMode="auto">
          <a:xfrm>
            <a:off x="8629" y="3781343"/>
            <a:ext cx="811532" cy="648092"/>
          </a:xfrm>
          <a:custGeom>
            <a:avLst/>
            <a:gdLst>
              <a:gd name="T0" fmla="*/ 0 w 545"/>
              <a:gd name="T1" fmla="*/ 0 h 456"/>
              <a:gd name="T2" fmla="*/ 0 w 545"/>
              <a:gd name="T3" fmla="*/ 456 h 456"/>
              <a:gd name="T4" fmla="*/ 545 w 545"/>
              <a:gd name="T5" fmla="*/ 264 h 456"/>
              <a:gd name="T6" fmla="*/ 545 w 545"/>
              <a:gd name="T7" fmla="*/ 264 h 456"/>
              <a:gd name="T8" fmla="*/ 545 w 545"/>
              <a:gd name="T9" fmla="*/ 264 h 456"/>
              <a:gd name="T10" fmla="*/ 0 w 545"/>
              <a:gd name="T11" fmla="*/ 0 h 4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5" h="456">
                <a:moveTo>
                  <a:pt x="0" y="0"/>
                </a:moveTo>
                <a:lnTo>
                  <a:pt x="0" y="456"/>
                </a:lnTo>
                <a:lnTo>
                  <a:pt x="545" y="264"/>
                </a:lnTo>
                <a:lnTo>
                  <a:pt x="545" y="264"/>
                </a:lnTo>
                <a:lnTo>
                  <a:pt x="545" y="264"/>
                </a:lnTo>
                <a:lnTo>
                  <a:pt x="0" y="0"/>
                </a:lnTo>
                <a:close/>
              </a:path>
            </a:pathLst>
          </a:custGeom>
          <a:solidFill>
            <a:srgbClr val="F5841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8"/>
          <p:cNvSpPr/>
          <p:nvPr/>
        </p:nvSpPr>
        <p:spPr bwMode="auto">
          <a:xfrm>
            <a:off x="1561708" y="2620177"/>
            <a:ext cx="1588816" cy="1127055"/>
          </a:xfrm>
          <a:custGeom>
            <a:avLst/>
            <a:gdLst>
              <a:gd name="T0" fmla="*/ 0 w 1067"/>
              <a:gd name="T1" fmla="*/ 0 h 793"/>
              <a:gd name="T2" fmla="*/ 285 w 1067"/>
              <a:gd name="T3" fmla="*/ 793 h 793"/>
              <a:gd name="T4" fmla="*/ 1067 w 1067"/>
              <a:gd name="T5" fmla="*/ 505 h 793"/>
              <a:gd name="T6" fmla="*/ 0 w 1067"/>
              <a:gd name="T7" fmla="*/ 0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93">
                <a:moveTo>
                  <a:pt x="0" y="0"/>
                </a:moveTo>
                <a:lnTo>
                  <a:pt x="285" y="793"/>
                </a:lnTo>
                <a:lnTo>
                  <a:pt x="1067" y="505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2" name="Freeform 9"/>
          <p:cNvSpPr/>
          <p:nvPr/>
        </p:nvSpPr>
        <p:spPr bwMode="auto">
          <a:xfrm>
            <a:off x="8629" y="2004775"/>
            <a:ext cx="388642" cy="1161165"/>
          </a:xfrm>
          <a:custGeom>
            <a:avLst/>
            <a:gdLst>
              <a:gd name="T0" fmla="*/ 0 w 261"/>
              <a:gd name="T1" fmla="*/ 817 h 817"/>
              <a:gd name="T2" fmla="*/ 261 w 261"/>
              <a:gd name="T3" fmla="*/ 721 h 817"/>
              <a:gd name="T4" fmla="*/ 0 w 261"/>
              <a:gd name="T5" fmla="*/ 0 h 817"/>
              <a:gd name="T6" fmla="*/ 0 w 261"/>
              <a:gd name="T7" fmla="*/ 817 h 8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1" h="817">
                <a:moveTo>
                  <a:pt x="0" y="817"/>
                </a:moveTo>
                <a:lnTo>
                  <a:pt x="261" y="721"/>
                </a:lnTo>
                <a:lnTo>
                  <a:pt x="0" y="0"/>
                </a:lnTo>
                <a:lnTo>
                  <a:pt x="0" y="817"/>
                </a:ln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3" name="Freeform 10"/>
          <p:cNvSpPr/>
          <p:nvPr/>
        </p:nvSpPr>
        <p:spPr bwMode="auto">
          <a:xfrm>
            <a:off x="714438" y="24967"/>
            <a:ext cx="1588816" cy="1092945"/>
          </a:xfrm>
          <a:custGeom>
            <a:avLst/>
            <a:gdLst>
              <a:gd name="T0" fmla="*/ 711 w 1067"/>
              <a:gd name="T1" fmla="*/ 0 h 769"/>
              <a:gd name="T2" fmla="*/ 0 w 1067"/>
              <a:gd name="T3" fmla="*/ 264 h 769"/>
              <a:gd name="T4" fmla="*/ 0 w 1067"/>
              <a:gd name="T5" fmla="*/ 264 h 769"/>
              <a:gd name="T6" fmla="*/ 0 w 1067"/>
              <a:gd name="T7" fmla="*/ 264 h 769"/>
              <a:gd name="T8" fmla="*/ 1067 w 1067"/>
              <a:gd name="T9" fmla="*/ 769 h 769"/>
              <a:gd name="T10" fmla="*/ 783 w 1067"/>
              <a:gd name="T11" fmla="*/ 0 h 769"/>
              <a:gd name="T12" fmla="*/ 711 w 1067"/>
              <a:gd name="T13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67" h="769">
                <a:moveTo>
                  <a:pt x="711" y="0"/>
                </a:moveTo>
                <a:lnTo>
                  <a:pt x="0" y="264"/>
                </a:lnTo>
                <a:lnTo>
                  <a:pt x="0" y="264"/>
                </a:lnTo>
                <a:lnTo>
                  <a:pt x="0" y="264"/>
                </a:lnTo>
                <a:lnTo>
                  <a:pt x="1067" y="769"/>
                </a:lnTo>
                <a:lnTo>
                  <a:pt x="783" y="0"/>
                </a:lnTo>
                <a:lnTo>
                  <a:pt x="711" y="0"/>
                </a:lnTo>
                <a:close/>
              </a:path>
            </a:pathLst>
          </a:custGeom>
          <a:solidFill>
            <a:srgbClr val="F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4" name="Freeform 11"/>
          <p:cNvSpPr/>
          <p:nvPr/>
        </p:nvSpPr>
        <p:spPr bwMode="auto">
          <a:xfrm>
            <a:off x="-261" y="388748"/>
            <a:ext cx="1130189" cy="1502267"/>
          </a:xfrm>
          <a:custGeom>
            <a:avLst/>
            <a:gdLst>
              <a:gd name="T0" fmla="*/ 0 w 759"/>
              <a:gd name="T1" fmla="*/ 1009 h 1057"/>
              <a:gd name="T2" fmla="*/ 0 w 759"/>
              <a:gd name="T3" fmla="*/ 1057 h 1057"/>
              <a:gd name="T4" fmla="*/ 759 w 759"/>
              <a:gd name="T5" fmla="*/ 769 h 1057"/>
              <a:gd name="T6" fmla="*/ 474 w 759"/>
              <a:gd name="T7" fmla="*/ 0 h 1057"/>
              <a:gd name="T8" fmla="*/ 0 w 759"/>
              <a:gd name="T9" fmla="*/ 1009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59" h="1057">
                <a:moveTo>
                  <a:pt x="0" y="1009"/>
                </a:moveTo>
                <a:lnTo>
                  <a:pt x="0" y="1057"/>
                </a:lnTo>
                <a:lnTo>
                  <a:pt x="759" y="769"/>
                </a:lnTo>
                <a:lnTo>
                  <a:pt x="474" y="0"/>
                </a:lnTo>
                <a:lnTo>
                  <a:pt x="0" y="1009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5" name="Freeform 12"/>
          <p:cNvSpPr/>
          <p:nvPr/>
        </p:nvSpPr>
        <p:spPr bwMode="auto">
          <a:xfrm>
            <a:off x="1561708" y="2210856"/>
            <a:ext cx="1588816" cy="1127055"/>
          </a:xfrm>
          <a:custGeom>
            <a:avLst/>
            <a:gdLst>
              <a:gd name="T0" fmla="*/ 782 w 1067"/>
              <a:gd name="T1" fmla="*/ 0 h 793"/>
              <a:gd name="T2" fmla="*/ 0 w 1067"/>
              <a:gd name="T3" fmla="*/ 288 h 793"/>
              <a:gd name="T4" fmla="*/ 1067 w 1067"/>
              <a:gd name="T5" fmla="*/ 793 h 793"/>
              <a:gd name="T6" fmla="*/ 782 w 1067"/>
              <a:gd name="T7" fmla="*/ 0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93">
                <a:moveTo>
                  <a:pt x="782" y="0"/>
                </a:moveTo>
                <a:lnTo>
                  <a:pt x="0" y="288"/>
                </a:lnTo>
                <a:lnTo>
                  <a:pt x="1067" y="793"/>
                </a:lnTo>
                <a:lnTo>
                  <a:pt x="782" y="0"/>
                </a:lnTo>
                <a:close/>
              </a:path>
            </a:pathLst>
          </a:custGeom>
          <a:solidFill>
            <a:srgbClr val="F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6" name="Freeform 13"/>
          <p:cNvSpPr/>
          <p:nvPr/>
        </p:nvSpPr>
        <p:spPr bwMode="auto">
          <a:xfrm>
            <a:off x="1138818" y="1117912"/>
            <a:ext cx="1164437" cy="1502267"/>
          </a:xfrm>
          <a:custGeom>
            <a:avLst/>
            <a:gdLst>
              <a:gd name="T0" fmla="*/ 0 w 782"/>
              <a:gd name="T1" fmla="*/ 264 h 1057"/>
              <a:gd name="T2" fmla="*/ 284 w 782"/>
              <a:gd name="T3" fmla="*/ 1057 h 1057"/>
              <a:gd name="T4" fmla="*/ 782 w 782"/>
              <a:gd name="T5" fmla="*/ 0 h 1057"/>
              <a:gd name="T6" fmla="*/ 0 w 782"/>
              <a:gd name="T7" fmla="*/ 264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2" h="1057">
                <a:moveTo>
                  <a:pt x="0" y="264"/>
                </a:moveTo>
                <a:lnTo>
                  <a:pt x="284" y="1057"/>
                </a:lnTo>
                <a:lnTo>
                  <a:pt x="782" y="0"/>
                </a:lnTo>
                <a:lnTo>
                  <a:pt x="0" y="264"/>
                </a:ln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9" name="Freeform 16"/>
          <p:cNvSpPr/>
          <p:nvPr/>
        </p:nvSpPr>
        <p:spPr bwMode="auto">
          <a:xfrm>
            <a:off x="3892070" y="1390793"/>
            <a:ext cx="1128699" cy="1536377"/>
          </a:xfrm>
          <a:custGeom>
            <a:avLst/>
            <a:gdLst>
              <a:gd name="T0" fmla="*/ 284 w 758"/>
              <a:gd name="T1" fmla="*/ 1081 h 1081"/>
              <a:gd name="T2" fmla="*/ 758 w 758"/>
              <a:gd name="T3" fmla="*/ 0 h 1081"/>
              <a:gd name="T4" fmla="*/ 0 w 758"/>
              <a:gd name="T5" fmla="*/ 288 h 1081"/>
              <a:gd name="T6" fmla="*/ 284 w 758"/>
              <a:gd name="T7" fmla="*/ 1081 h 10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8" h="1081">
                <a:moveTo>
                  <a:pt x="284" y="1081"/>
                </a:moveTo>
                <a:lnTo>
                  <a:pt x="758" y="0"/>
                </a:lnTo>
                <a:lnTo>
                  <a:pt x="0" y="288"/>
                </a:lnTo>
                <a:lnTo>
                  <a:pt x="284" y="1081"/>
                </a:lnTo>
                <a:close/>
              </a:path>
            </a:pathLst>
          </a:cu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0" name="Freeform 17"/>
          <p:cNvSpPr/>
          <p:nvPr/>
        </p:nvSpPr>
        <p:spPr bwMode="auto">
          <a:xfrm>
            <a:off x="2726145" y="707169"/>
            <a:ext cx="1165926" cy="1503687"/>
          </a:xfrm>
          <a:custGeom>
            <a:avLst/>
            <a:gdLst>
              <a:gd name="T0" fmla="*/ 498 w 783"/>
              <a:gd name="T1" fmla="*/ 0 h 1058"/>
              <a:gd name="T2" fmla="*/ 0 w 783"/>
              <a:gd name="T3" fmla="*/ 1058 h 1058"/>
              <a:gd name="T4" fmla="*/ 783 w 783"/>
              <a:gd name="T5" fmla="*/ 769 h 1058"/>
              <a:gd name="T6" fmla="*/ 498 w 783"/>
              <a:gd name="T7" fmla="*/ 0 h 10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3" h="1058">
                <a:moveTo>
                  <a:pt x="498" y="0"/>
                </a:moveTo>
                <a:lnTo>
                  <a:pt x="0" y="1058"/>
                </a:lnTo>
                <a:lnTo>
                  <a:pt x="783" y="769"/>
                </a:lnTo>
                <a:lnTo>
                  <a:pt x="498" y="0"/>
                </a:lnTo>
                <a:close/>
              </a:path>
            </a:pathLst>
          </a:custGeom>
          <a:solidFill>
            <a:srgbClr val="3190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1" name="Freeform 18"/>
          <p:cNvSpPr/>
          <p:nvPr/>
        </p:nvSpPr>
        <p:spPr bwMode="auto">
          <a:xfrm>
            <a:off x="1880365" y="24967"/>
            <a:ext cx="1587327" cy="1092945"/>
          </a:xfrm>
          <a:custGeom>
            <a:avLst/>
            <a:gdLst>
              <a:gd name="T0" fmla="*/ 0 w 1066"/>
              <a:gd name="T1" fmla="*/ 0 h 769"/>
              <a:gd name="T2" fmla="*/ 284 w 1066"/>
              <a:gd name="T3" fmla="*/ 769 h 769"/>
              <a:gd name="T4" fmla="*/ 1066 w 1066"/>
              <a:gd name="T5" fmla="*/ 480 h 769"/>
              <a:gd name="T6" fmla="*/ 47 w 1066"/>
              <a:gd name="T7" fmla="*/ 0 h 769"/>
              <a:gd name="T8" fmla="*/ 0 w 1066"/>
              <a:gd name="T9" fmla="*/ 0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6" h="769">
                <a:moveTo>
                  <a:pt x="0" y="0"/>
                </a:moveTo>
                <a:lnTo>
                  <a:pt x="284" y="769"/>
                </a:lnTo>
                <a:lnTo>
                  <a:pt x="1066" y="480"/>
                </a:lnTo>
                <a:lnTo>
                  <a:pt x="4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Freeform 19"/>
          <p:cNvSpPr/>
          <p:nvPr/>
        </p:nvSpPr>
        <p:spPr bwMode="auto">
          <a:xfrm>
            <a:off x="2726145" y="2210856"/>
            <a:ext cx="1588816" cy="1127055"/>
          </a:xfrm>
          <a:custGeom>
            <a:avLst/>
            <a:gdLst>
              <a:gd name="T0" fmla="*/ 285 w 1067"/>
              <a:gd name="T1" fmla="*/ 793 h 793"/>
              <a:gd name="T2" fmla="*/ 1067 w 1067"/>
              <a:gd name="T3" fmla="*/ 504 h 793"/>
              <a:gd name="T4" fmla="*/ 0 w 1067"/>
              <a:gd name="T5" fmla="*/ 0 h 793"/>
              <a:gd name="T6" fmla="*/ 285 w 1067"/>
              <a:gd name="T7" fmla="*/ 793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93">
                <a:moveTo>
                  <a:pt x="285" y="793"/>
                </a:moveTo>
                <a:lnTo>
                  <a:pt x="1067" y="504"/>
                </a:lnTo>
                <a:lnTo>
                  <a:pt x="0" y="0"/>
                </a:lnTo>
                <a:lnTo>
                  <a:pt x="285" y="793"/>
                </a:lnTo>
                <a:close/>
              </a:path>
            </a:pathLst>
          </a:custGeom>
          <a:solidFill>
            <a:srgbClr val="3190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3" name="Freeform 20"/>
          <p:cNvSpPr/>
          <p:nvPr/>
        </p:nvSpPr>
        <p:spPr bwMode="auto">
          <a:xfrm>
            <a:off x="1950349" y="24967"/>
            <a:ext cx="1517342" cy="682202"/>
          </a:xfrm>
          <a:custGeom>
            <a:avLst/>
            <a:gdLst>
              <a:gd name="T0" fmla="*/ 0 w 1019"/>
              <a:gd name="T1" fmla="*/ 0 h 480"/>
              <a:gd name="T2" fmla="*/ 1019 w 1019"/>
              <a:gd name="T3" fmla="*/ 480 h 480"/>
              <a:gd name="T4" fmla="*/ 853 w 1019"/>
              <a:gd name="T5" fmla="*/ 0 h 480"/>
              <a:gd name="T6" fmla="*/ 0 w 1019"/>
              <a:gd name="T7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19" h="480">
                <a:moveTo>
                  <a:pt x="0" y="0"/>
                </a:moveTo>
                <a:lnTo>
                  <a:pt x="1019" y="480"/>
                </a:lnTo>
                <a:lnTo>
                  <a:pt x="853" y="0"/>
                </a:lnTo>
                <a:lnTo>
                  <a:pt x="0" y="0"/>
                </a:lnTo>
                <a:close/>
              </a:path>
            </a:pathLst>
          </a:custGeom>
          <a:solidFill>
            <a:srgbClr val="5FCA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4" name="Freeform 21"/>
          <p:cNvSpPr/>
          <p:nvPr/>
        </p:nvSpPr>
        <p:spPr bwMode="auto">
          <a:xfrm>
            <a:off x="3467691" y="24967"/>
            <a:ext cx="1164437" cy="682202"/>
          </a:xfrm>
          <a:custGeom>
            <a:avLst/>
            <a:gdLst>
              <a:gd name="T0" fmla="*/ 214 w 782"/>
              <a:gd name="T1" fmla="*/ 0 h 480"/>
              <a:gd name="T2" fmla="*/ 0 w 782"/>
              <a:gd name="T3" fmla="*/ 480 h 480"/>
              <a:gd name="T4" fmla="*/ 782 w 782"/>
              <a:gd name="T5" fmla="*/ 192 h 480"/>
              <a:gd name="T6" fmla="*/ 711 w 782"/>
              <a:gd name="T7" fmla="*/ 0 h 480"/>
              <a:gd name="T8" fmla="*/ 214 w 782"/>
              <a:gd name="T9" fmla="*/ 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2" h="480">
                <a:moveTo>
                  <a:pt x="214" y="0"/>
                </a:moveTo>
                <a:lnTo>
                  <a:pt x="0" y="480"/>
                </a:lnTo>
                <a:lnTo>
                  <a:pt x="782" y="192"/>
                </a:lnTo>
                <a:lnTo>
                  <a:pt x="711" y="0"/>
                </a:lnTo>
                <a:lnTo>
                  <a:pt x="214" y="0"/>
                </a:ln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5" name="Freeform 22"/>
          <p:cNvSpPr/>
          <p:nvPr/>
        </p:nvSpPr>
        <p:spPr bwMode="auto">
          <a:xfrm>
            <a:off x="4632128" y="24967"/>
            <a:ext cx="1060203" cy="1365826"/>
          </a:xfrm>
          <a:custGeom>
            <a:avLst/>
            <a:gdLst>
              <a:gd name="T0" fmla="*/ 498 w 712"/>
              <a:gd name="T1" fmla="*/ 0 h 961"/>
              <a:gd name="T2" fmla="*/ 0 w 712"/>
              <a:gd name="T3" fmla="*/ 192 h 961"/>
              <a:gd name="T4" fmla="*/ 261 w 712"/>
              <a:gd name="T5" fmla="*/ 961 h 961"/>
              <a:gd name="T6" fmla="*/ 712 w 712"/>
              <a:gd name="T7" fmla="*/ 0 h 961"/>
              <a:gd name="T8" fmla="*/ 498 w 712"/>
              <a:gd name="T9" fmla="*/ 0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12" h="961">
                <a:moveTo>
                  <a:pt x="498" y="0"/>
                </a:moveTo>
                <a:lnTo>
                  <a:pt x="0" y="192"/>
                </a:lnTo>
                <a:lnTo>
                  <a:pt x="261" y="961"/>
                </a:lnTo>
                <a:lnTo>
                  <a:pt x="712" y="0"/>
                </a:lnTo>
                <a:lnTo>
                  <a:pt x="498" y="0"/>
                </a:lnTo>
                <a:close/>
              </a:path>
            </a:pathLst>
          </a:custGeom>
          <a:solidFill>
            <a:srgbClr val="5FCA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6" name="Freeform 23"/>
          <p:cNvSpPr/>
          <p:nvPr/>
        </p:nvSpPr>
        <p:spPr bwMode="auto">
          <a:xfrm>
            <a:off x="5020769" y="981471"/>
            <a:ext cx="1588816" cy="1127055"/>
          </a:xfrm>
          <a:custGeom>
            <a:avLst/>
            <a:gdLst>
              <a:gd name="T0" fmla="*/ 0 w 1067"/>
              <a:gd name="T1" fmla="*/ 288 h 793"/>
              <a:gd name="T2" fmla="*/ 1067 w 1067"/>
              <a:gd name="T3" fmla="*/ 793 h 793"/>
              <a:gd name="T4" fmla="*/ 782 w 1067"/>
              <a:gd name="T5" fmla="*/ 0 h 793"/>
              <a:gd name="T6" fmla="*/ 0 w 1067"/>
              <a:gd name="T7" fmla="*/ 288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93">
                <a:moveTo>
                  <a:pt x="0" y="288"/>
                </a:moveTo>
                <a:lnTo>
                  <a:pt x="1067" y="793"/>
                </a:lnTo>
                <a:lnTo>
                  <a:pt x="782" y="0"/>
                </a:lnTo>
                <a:lnTo>
                  <a:pt x="0" y="288"/>
                </a:lnTo>
                <a:close/>
              </a:path>
            </a:pathLst>
          </a:cu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7" name="Freeform 24"/>
          <p:cNvSpPr/>
          <p:nvPr/>
        </p:nvSpPr>
        <p:spPr bwMode="auto">
          <a:xfrm>
            <a:off x="6185206" y="981471"/>
            <a:ext cx="1588816" cy="1127055"/>
          </a:xfrm>
          <a:custGeom>
            <a:avLst/>
            <a:gdLst>
              <a:gd name="T0" fmla="*/ 285 w 1067"/>
              <a:gd name="T1" fmla="*/ 793 h 793"/>
              <a:gd name="T2" fmla="*/ 1067 w 1067"/>
              <a:gd name="T3" fmla="*/ 504 h 793"/>
              <a:gd name="T4" fmla="*/ 0 w 1067"/>
              <a:gd name="T5" fmla="*/ 0 h 793"/>
              <a:gd name="T6" fmla="*/ 285 w 1067"/>
              <a:gd name="T7" fmla="*/ 793 h 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93">
                <a:moveTo>
                  <a:pt x="285" y="793"/>
                </a:moveTo>
                <a:lnTo>
                  <a:pt x="1067" y="504"/>
                </a:lnTo>
                <a:lnTo>
                  <a:pt x="0" y="0"/>
                </a:lnTo>
                <a:lnTo>
                  <a:pt x="285" y="793"/>
                </a:lnTo>
                <a:close/>
              </a:path>
            </a:pathLst>
          </a:custGeom>
          <a:solidFill>
            <a:srgbClr val="826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8" name="Freeform 25"/>
          <p:cNvSpPr/>
          <p:nvPr/>
        </p:nvSpPr>
        <p:spPr bwMode="auto">
          <a:xfrm>
            <a:off x="8515569" y="195517"/>
            <a:ext cx="1588816" cy="1092945"/>
          </a:xfrm>
          <a:custGeom>
            <a:avLst/>
            <a:gdLst>
              <a:gd name="T0" fmla="*/ 284 w 1067"/>
              <a:gd name="T1" fmla="*/ 769 h 769"/>
              <a:gd name="T2" fmla="*/ 1067 w 1067"/>
              <a:gd name="T3" fmla="*/ 481 h 769"/>
              <a:gd name="T4" fmla="*/ 0 w 1067"/>
              <a:gd name="T5" fmla="*/ 0 h 769"/>
              <a:gd name="T6" fmla="*/ 284 w 1067"/>
              <a:gd name="T7" fmla="*/ 769 h 7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67" h="769">
                <a:moveTo>
                  <a:pt x="284" y="769"/>
                </a:moveTo>
                <a:lnTo>
                  <a:pt x="1067" y="481"/>
                </a:lnTo>
                <a:lnTo>
                  <a:pt x="0" y="0"/>
                </a:lnTo>
                <a:lnTo>
                  <a:pt x="284" y="769"/>
                </a:lnTo>
                <a:close/>
              </a:path>
            </a:pathLst>
          </a:custGeom>
          <a:solidFill>
            <a:srgbClr val="826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9" name="Freeform 26"/>
          <p:cNvSpPr/>
          <p:nvPr/>
        </p:nvSpPr>
        <p:spPr bwMode="auto">
          <a:xfrm>
            <a:off x="6185206" y="24967"/>
            <a:ext cx="1165926" cy="956505"/>
          </a:xfrm>
          <a:custGeom>
            <a:avLst/>
            <a:gdLst>
              <a:gd name="T0" fmla="*/ 640 w 783"/>
              <a:gd name="T1" fmla="*/ 0 h 673"/>
              <a:gd name="T2" fmla="*/ 332 w 783"/>
              <a:gd name="T3" fmla="*/ 0 h 673"/>
              <a:gd name="T4" fmla="*/ 0 w 783"/>
              <a:gd name="T5" fmla="*/ 673 h 673"/>
              <a:gd name="T6" fmla="*/ 783 w 783"/>
              <a:gd name="T7" fmla="*/ 384 h 673"/>
              <a:gd name="T8" fmla="*/ 640 w 783"/>
              <a:gd name="T9" fmla="*/ 0 h 6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3" h="673">
                <a:moveTo>
                  <a:pt x="640" y="0"/>
                </a:moveTo>
                <a:lnTo>
                  <a:pt x="332" y="0"/>
                </a:lnTo>
                <a:lnTo>
                  <a:pt x="0" y="673"/>
                </a:lnTo>
                <a:lnTo>
                  <a:pt x="783" y="384"/>
                </a:lnTo>
                <a:lnTo>
                  <a:pt x="640" y="0"/>
                </a:lnTo>
                <a:close/>
              </a:path>
            </a:pathLst>
          </a:cu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0" name="Freeform 27"/>
          <p:cNvSpPr/>
          <p:nvPr/>
        </p:nvSpPr>
        <p:spPr bwMode="auto">
          <a:xfrm>
            <a:off x="7351132" y="195517"/>
            <a:ext cx="1164437" cy="1502267"/>
          </a:xfrm>
          <a:custGeom>
            <a:avLst/>
            <a:gdLst>
              <a:gd name="T0" fmla="*/ 284 w 782"/>
              <a:gd name="T1" fmla="*/ 1057 h 1057"/>
              <a:gd name="T2" fmla="*/ 782 w 782"/>
              <a:gd name="T3" fmla="*/ 0 h 1057"/>
              <a:gd name="T4" fmla="*/ 0 w 782"/>
              <a:gd name="T5" fmla="*/ 264 h 1057"/>
              <a:gd name="T6" fmla="*/ 284 w 782"/>
              <a:gd name="T7" fmla="*/ 1057 h 10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2" h="1057">
                <a:moveTo>
                  <a:pt x="284" y="1057"/>
                </a:moveTo>
                <a:lnTo>
                  <a:pt x="782" y="0"/>
                </a:lnTo>
                <a:lnTo>
                  <a:pt x="0" y="264"/>
                </a:lnTo>
                <a:lnTo>
                  <a:pt x="284" y="1057"/>
                </a:ln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2" name="Freeform 29"/>
          <p:cNvSpPr/>
          <p:nvPr/>
        </p:nvSpPr>
        <p:spPr bwMode="auto">
          <a:xfrm>
            <a:off x="9751480" y="24967"/>
            <a:ext cx="1517342" cy="854174"/>
          </a:xfrm>
          <a:custGeom>
            <a:avLst/>
            <a:gdLst>
              <a:gd name="T0" fmla="*/ 308 w 1019"/>
              <a:gd name="T1" fmla="*/ 0 h 601"/>
              <a:gd name="T2" fmla="*/ 0 w 1019"/>
              <a:gd name="T3" fmla="*/ 0 h 601"/>
              <a:gd name="T4" fmla="*/ 237 w 1019"/>
              <a:gd name="T5" fmla="*/ 601 h 601"/>
              <a:gd name="T6" fmla="*/ 1019 w 1019"/>
              <a:gd name="T7" fmla="*/ 312 h 601"/>
              <a:gd name="T8" fmla="*/ 1019 w 1019"/>
              <a:gd name="T9" fmla="*/ 312 h 601"/>
              <a:gd name="T10" fmla="*/ 308 w 1019"/>
              <a:gd name="T11" fmla="*/ 0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019" h="601">
                <a:moveTo>
                  <a:pt x="308" y="0"/>
                </a:moveTo>
                <a:lnTo>
                  <a:pt x="0" y="0"/>
                </a:lnTo>
                <a:lnTo>
                  <a:pt x="237" y="601"/>
                </a:lnTo>
                <a:lnTo>
                  <a:pt x="1019" y="312"/>
                </a:lnTo>
                <a:lnTo>
                  <a:pt x="1019" y="312"/>
                </a:lnTo>
                <a:lnTo>
                  <a:pt x="308" y="0"/>
                </a:lnTo>
                <a:close/>
              </a:path>
            </a:pathLst>
          </a:cu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Freeform 30"/>
          <p:cNvSpPr/>
          <p:nvPr/>
        </p:nvSpPr>
        <p:spPr bwMode="auto">
          <a:xfrm>
            <a:off x="11091625" y="2496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5" name="Freeform 30"/>
          <p:cNvSpPr/>
          <p:nvPr/>
        </p:nvSpPr>
        <p:spPr bwMode="auto">
          <a:xfrm rot="18373820">
            <a:off x="261557" y="-309067"/>
            <a:ext cx="370997" cy="824952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  <a:gd name="connsiteX0" fmla="*/ 0 w 8890"/>
              <a:gd name="connsiteY0" fmla="*/ 0 h 10696"/>
              <a:gd name="connsiteX1" fmla="*/ 3449 w 8890"/>
              <a:gd name="connsiteY1" fmla="*/ 10696 h 10696"/>
              <a:gd name="connsiteX2" fmla="*/ 3449 w 8890"/>
              <a:gd name="connsiteY2" fmla="*/ 10696 h 10696"/>
              <a:gd name="connsiteX3" fmla="*/ 8890 w 8890"/>
              <a:gd name="connsiteY3" fmla="*/ 696 h 10696"/>
              <a:gd name="connsiteX4" fmla="*/ 0 w 8890"/>
              <a:gd name="connsiteY4" fmla="*/ 0 h 10696"/>
              <a:gd name="connsiteX0-1" fmla="*/ 0 w 7997"/>
              <a:gd name="connsiteY0-2" fmla="*/ 0 h 10000"/>
              <a:gd name="connsiteX1-3" fmla="*/ 3880 w 7997"/>
              <a:gd name="connsiteY1-4" fmla="*/ 10000 h 10000"/>
              <a:gd name="connsiteX2-5" fmla="*/ 3880 w 7997"/>
              <a:gd name="connsiteY2-6" fmla="*/ 10000 h 10000"/>
              <a:gd name="connsiteX3-7" fmla="*/ 7997 w 7997"/>
              <a:gd name="connsiteY3-8" fmla="*/ 2894 h 10000"/>
              <a:gd name="connsiteX4-9" fmla="*/ 0 w 7997"/>
              <a:gd name="connsiteY4-10" fmla="*/ 0 h 10000"/>
              <a:gd name="connsiteX0-11" fmla="*/ 0 w 18109"/>
              <a:gd name="connsiteY0-12" fmla="*/ 0 h 10000"/>
              <a:gd name="connsiteX1-13" fmla="*/ 4852 w 18109"/>
              <a:gd name="connsiteY1-14" fmla="*/ 10000 h 10000"/>
              <a:gd name="connsiteX2-15" fmla="*/ 4852 w 18109"/>
              <a:gd name="connsiteY2-16" fmla="*/ 10000 h 10000"/>
              <a:gd name="connsiteX3-17" fmla="*/ 18109 w 18109"/>
              <a:gd name="connsiteY3-18" fmla="*/ 5345 h 10000"/>
              <a:gd name="connsiteX4-19" fmla="*/ 0 w 18109"/>
              <a:gd name="connsiteY4-20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109" h="10000">
                <a:moveTo>
                  <a:pt x="0" y="0"/>
                </a:moveTo>
                <a:lnTo>
                  <a:pt x="4852" y="10000"/>
                </a:lnTo>
                <a:lnTo>
                  <a:pt x="4852" y="10000"/>
                </a:lnTo>
                <a:lnTo>
                  <a:pt x="18109" y="5345"/>
                </a:lnTo>
                <a:lnTo>
                  <a:pt x="0" y="0"/>
                </a:lnTo>
                <a:close/>
              </a:path>
            </a:pathLst>
          </a:custGeom>
          <a:solidFill>
            <a:srgbClr val="F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rgbClr val="FDB900"/>
              </a:solidFill>
            </a:endParaRPr>
          </a:p>
        </p:txBody>
      </p:sp>
      <p:sp>
        <p:nvSpPr>
          <p:cNvPr id="36" name="Freeform 26"/>
          <p:cNvSpPr/>
          <p:nvPr/>
        </p:nvSpPr>
        <p:spPr bwMode="auto">
          <a:xfrm>
            <a:off x="8514079" y="-20839"/>
            <a:ext cx="929528" cy="216356"/>
          </a:xfrm>
          <a:custGeom>
            <a:avLst/>
            <a:gdLst>
              <a:gd name="T0" fmla="*/ 640 w 783"/>
              <a:gd name="T1" fmla="*/ 0 h 673"/>
              <a:gd name="T2" fmla="*/ 332 w 783"/>
              <a:gd name="T3" fmla="*/ 0 h 673"/>
              <a:gd name="T4" fmla="*/ 0 w 783"/>
              <a:gd name="T5" fmla="*/ 673 h 673"/>
              <a:gd name="T6" fmla="*/ 783 w 783"/>
              <a:gd name="T7" fmla="*/ 384 h 673"/>
              <a:gd name="T8" fmla="*/ 640 w 783"/>
              <a:gd name="T9" fmla="*/ 0 h 673"/>
              <a:gd name="connsiteX0" fmla="*/ 8980 w 10000"/>
              <a:gd name="connsiteY0" fmla="*/ 6331 h 10000"/>
              <a:gd name="connsiteX1" fmla="*/ 4240 w 10000"/>
              <a:gd name="connsiteY1" fmla="*/ 0 h 10000"/>
              <a:gd name="connsiteX2" fmla="*/ 0 w 10000"/>
              <a:gd name="connsiteY2" fmla="*/ 10000 h 10000"/>
              <a:gd name="connsiteX3" fmla="*/ 10000 w 10000"/>
              <a:gd name="connsiteY3" fmla="*/ 5706 h 10000"/>
              <a:gd name="connsiteX4" fmla="*/ 8980 w 10000"/>
              <a:gd name="connsiteY4" fmla="*/ 6331 h 10000"/>
              <a:gd name="connsiteX0-1" fmla="*/ 8980 w 8980"/>
              <a:gd name="connsiteY0-2" fmla="*/ 6331 h 10000"/>
              <a:gd name="connsiteX1-3" fmla="*/ 4240 w 8980"/>
              <a:gd name="connsiteY1-4" fmla="*/ 0 h 10000"/>
              <a:gd name="connsiteX2-5" fmla="*/ 0 w 8980"/>
              <a:gd name="connsiteY2-6" fmla="*/ 10000 h 10000"/>
              <a:gd name="connsiteX3-7" fmla="*/ 7682 w 8980"/>
              <a:gd name="connsiteY3-8" fmla="*/ 8285 h 10000"/>
              <a:gd name="connsiteX4-9" fmla="*/ 8980 w 8980"/>
              <a:gd name="connsiteY4-10" fmla="*/ 6331 h 10000"/>
              <a:gd name="connsiteX0-11" fmla="*/ 10000 w 10000"/>
              <a:gd name="connsiteY0-12" fmla="*/ 0 h 3669"/>
              <a:gd name="connsiteX1-13" fmla="*/ 1243 w 10000"/>
              <a:gd name="connsiteY1-14" fmla="*/ 1407 h 3669"/>
              <a:gd name="connsiteX2-15" fmla="*/ 0 w 10000"/>
              <a:gd name="connsiteY2-16" fmla="*/ 3669 h 3669"/>
              <a:gd name="connsiteX3-17" fmla="*/ 8555 w 10000"/>
              <a:gd name="connsiteY3-18" fmla="*/ 1954 h 3669"/>
              <a:gd name="connsiteX4-19" fmla="*/ 10000 w 10000"/>
              <a:gd name="connsiteY4-20" fmla="*/ 0 h 3669"/>
              <a:gd name="connsiteX0-21" fmla="*/ 8878 w 8878"/>
              <a:gd name="connsiteY0-22" fmla="*/ 639 h 6165"/>
              <a:gd name="connsiteX1-23" fmla="*/ 1243 w 8878"/>
              <a:gd name="connsiteY1-24" fmla="*/ 0 h 6165"/>
              <a:gd name="connsiteX2-25" fmla="*/ 0 w 8878"/>
              <a:gd name="connsiteY2-26" fmla="*/ 6165 h 6165"/>
              <a:gd name="connsiteX3-27" fmla="*/ 8555 w 8878"/>
              <a:gd name="connsiteY3-28" fmla="*/ 1491 h 6165"/>
              <a:gd name="connsiteX4-29" fmla="*/ 8878 w 8878"/>
              <a:gd name="connsiteY4-30" fmla="*/ 639 h 616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8878" h="6165">
                <a:moveTo>
                  <a:pt x="8878" y="639"/>
                </a:moveTo>
                <a:lnTo>
                  <a:pt x="1243" y="0"/>
                </a:lnTo>
                <a:lnTo>
                  <a:pt x="0" y="6165"/>
                </a:lnTo>
                <a:lnTo>
                  <a:pt x="8555" y="1491"/>
                </a:lnTo>
                <a:lnTo>
                  <a:pt x="8878" y="639"/>
                </a:lnTo>
                <a:close/>
              </a:path>
            </a:pathLst>
          </a:custGeom>
          <a:solidFill>
            <a:srgbClr val="826C4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media1.mp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35703" y="61268"/>
            <a:ext cx="609600" cy="609600"/>
          </a:xfrm>
          <a:prstGeom prst="rect">
            <a:avLst/>
          </a:prstGeom>
        </p:spPr>
      </p:pic>
      <p:pic>
        <p:nvPicPr>
          <p:cNvPr id="3" name="图片 2" descr="微信图片_20220705070812"/>
          <p:cNvPicPr>
            <a:picLocks noChangeAspect="1"/>
          </p:cNvPicPr>
          <p:nvPr/>
        </p:nvPicPr>
        <p:blipFill>
          <a:blip r:embed="rId19"/>
          <a:srcRect l="26500" b="10586"/>
          <a:stretch>
            <a:fillRect/>
          </a:stretch>
        </p:blipFill>
        <p:spPr>
          <a:xfrm rot="20520000">
            <a:off x="1671955" y="2393950"/>
            <a:ext cx="1367790" cy="1159510"/>
          </a:xfrm>
          <a:prstGeom prst="rtTriangle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0"/>
          <a:srcRect b="11076"/>
          <a:stretch>
            <a:fillRect/>
          </a:stretch>
        </p:blipFill>
        <p:spPr>
          <a:xfrm rot="20640000">
            <a:off x="2759075" y="83820"/>
            <a:ext cx="1971675" cy="1724660"/>
          </a:xfrm>
          <a:prstGeom prst="hear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1"/>
          <a:srcRect t="4060" r="5690" b="4688"/>
          <a:stretch>
            <a:fillRect/>
          </a:stretch>
        </p:blipFill>
        <p:spPr>
          <a:xfrm rot="20460000">
            <a:off x="201930" y="234950"/>
            <a:ext cx="1934845" cy="12109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0"/>
          <a:srcRect l="21653" t="57215" r="14000" b="16667"/>
          <a:stretch>
            <a:fillRect/>
          </a:stretch>
        </p:blipFill>
        <p:spPr>
          <a:xfrm rot="20460000">
            <a:off x="7505700" y="158115"/>
            <a:ext cx="2470150" cy="12007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2"/>
          <a:srcRect l="7977" t="40569" r="9333" b="9547"/>
          <a:stretch>
            <a:fillRect/>
          </a:stretch>
        </p:blipFill>
        <p:spPr>
          <a:xfrm rot="20400000">
            <a:off x="4025900" y="1365250"/>
            <a:ext cx="2459990" cy="12071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454140" y="5436870"/>
            <a:ext cx="29584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浙江省常山县第一中学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吴俊峰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25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3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3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3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7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5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0" grpId="0"/>
      <p:bldP spid="62" grpId="0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bldLvl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5" grpId="0" animBg="1"/>
      <p:bldP spid="36" grpId="0" animBg="1"/>
      <p:bldP spid="5" grpId="0"/>
      <p:bldP spid="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rgbClr val="F5841C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r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</a:t>
            </a:r>
            <a:r>
              <a:rPr lang="zh-CN" altLang="en-US" sz="24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400" b="1" dirty="0">
              <a:solidFill>
                <a:srgbClr val="D1680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971540" y="2561590"/>
            <a:ext cx="6017259" cy="22713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19.Does all this matter的言外之意是什么？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20.Everything matters.一主一谓，怎样理解这个短句？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I thought 过去时想表达什么？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ever一词的使用有哪些精美之处？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Slide Number Placeholder 2"/>
          <p:cNvSpPr txBox="1"/>
          <p:nvPr/>
        </p:nvSpPr>
        <p:spPr>
          <a:xfrm>
            <a:off x="10826309" y="5192682"/>
            <a:ext cx="5080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065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F01AE17-65DA-46AE-B2E9-44D23823F8E2}" type="slidenum">
              <a:rPr lang="en-US" smtClean="0">
                <a:solidFill>
                  <a:prstClr val="white"/>
                </a:solidFill>
                <a:latin typeface="PT Sans Caption"/>
              </a:rPr>
            </a:fld>
            <a:endParaRPr lang="en-US">
              <a:solidFill>
                <a:prstClr val="white"/>
              </a:solidFill>
              <a:latin typeface="PT Sans Caption"/>
            </a:endParaRPr>
          </a:p>
        </p:txBody>
      </p:sp>
      <p:sp>
        <p:nvSpPr>
          <p:cNvPr id="7" name="Rectangle 79"/>
          <p:cNvSpPr/>
          <p:nvPr/>
        </p:nvSpPr>
        <p:spPr>
          <a:xfrm>
            <a:off x="233045" y="1388745"/>
            <a:ext cx="5573395" cy="472630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8" name="Rectangle 82"/>
          <p:cNvSpPr/>
          <p:nvPr/>
        </p:nvSpPr>
        <p:spPr>
          <a:xfrm>
            <a:off x="5971540" y="1769110"/>
            <a:ext cx="6076950" cy="4909185"/>
          </a:xfrm>
          <a:prstGeom prst="rect">
            <a:avLst/>
          </a:prstGeom>
          <a:solidFill>
            <a:sysClr val="window" lastClr="FFFFFF">
              <a:lumMod val="95000"/>
            </a:sysClr>
          </a:solidFill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2400" kern="0">
              <a:solidFill>
                <a:prstClr val="white"/>
              </a:solidFill>
              <a:latin typeface="PT Sans"/>
            </a:endParaRPr>
          </a:p>
        </p:txBody>
      </p:sp>
      <p:sp>
        <p:nvSpPr>
          <p:cNvPr id="26" name="TextBox 51"/>
          <p:cNvSpPr txBox="1"/>
          <p:nvPr/>
        </p:nvSpPr>
        <p:spPr>
          <a:xfrm>
            <a:off x="262890" y="1440180"/>
            <a:ext cx="5259705" cy="505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No. It's true. I-I'm sorry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11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.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W:Who?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12</a:t>
            </a:r>
            <a:endParaRPr lang="zh-CN" altLang="en-US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Nobody. Nobody special.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13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Who,Robert?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14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 Her–her name was Nicole Guirin. She was 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</a:t>
            </a: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a doctor.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15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And how long did it last?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16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H:Two,three days.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17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Two days or three days? I want to know.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18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ysClr val="windowText" lastClr="00000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H:Three days. Does all this matter?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19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W: Everything matters.I thought our marriage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was based on total honesty. Why didn't you </a:t>
            </a:r>
            <a:endParaRPr lang="zh-CN" altLang="en-US" sz="2000" b="1" dirty="0">
              <a:solidFill>
                <a:srgbClr val="00206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     ever tell me?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20</a:t>
            </a: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endParaRPr lang="zh-CN" altLang="en-US" sz="2000" b="1" dirty="0">
              <a:solidFill>
                <a:sysClr val="windowText" lastClr="000000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098053" y="816234"/>
            <a:ext cx="1180033" cy="1180033"/>
            <a:chOff x="7048263" y="1716664"/>
            <a:chExt cx="1180033" cy="1180033"/>
          </a:xfrm>
        </p:grpSpPr>
        <p:sp>
          <p:nvSpPr>
            <p:cNvPr id="14" name="Rectangle 80"/>
            <p:cNvSpPr/>
            <p:nvPr/>
          </p:nvSpPr>
          <p:spPr>
            <a:xfrm rot="13500000">
              <a:off x="7048263" y="1716664"/>
              <a:ext cx="1180033" cy="1180033"/>
            </a:xfrm>
            <a:prstGeom prst="rect">
              <a:avLst/>
            </a:prstGeom>
            <a:solidFill>
              <a:srgbClr val="FDB900"/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pic>
          <p:nvPicPr>
            <p:cNvPr id="37" name="图片 5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9501" y="1857623"/>
              <a:ext cx="898119" cy="898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10173535" y="1205489"/>
            <a:ext cx="1180033" cy="1180033"/>
            <a:chOff x="10059235" y="1716664"/>
            <a:chExt cx="1180033" cy="1180033"/>
          </a:xfrm>
        </p:grpSpPr>
        <p:sp>
          <p:nvSpPr>
            <p:cNvPr id="17" name="Rectangle 83"/>
            <p:cNvSpPr/>
            <p:nvPr/>
          </p:nvSpPr>
          <p:spPr>
            <a:xfrm rot="13500000">
              <a:off x="10059235" y="1716664"/>
              <a:ext cx="1180033" cy="118003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sz="2400" kern="0">
                <a:solidFill>
                  <a:prstClr val="white"/>
                </a:solidFill>
                <a:latin typeface="PT Sans"/>
              </a:endParaRPr>
            </a:p>
          </p:txBody>
        </p:sp>
        <p:sp>
          <p:nvSpPr>
            <p:cNvPr id="38" name="Freeform 49"/>
            <p:cNvSpPr>
              <a:spLocks noEditPoints="1" noChangeArrowheads="1"/>
            </p:cNvSpPr>
            <p:nvPr/>
          </p:nvSpPr>
          <p:spPr bwMode="auto">
            <a:xfrm>
              <a:off x="10252456" y="1899863"/>
              <a:ext cx="811213" cy="813634"/>
            </a:xfrm>
            <a:custGeom>
              <a:avLst/>
              <a:gdLst>
                <a:gd name="T0" fmla="*/ 2147483647 w 255"/>
                <a:gd name="T1" fmla="*/ 2147483647 h 256"/>
                <a:gd name="T2" fmla="*/ 2147483647 w 255"/>
                <a:gd name="T3" fmla="*/ 2147483647 h 256"/>
                <a:gd name="T4" fmla="*/ 2147483647 w 255"/>
                <a:gd name="T5" fmla="*/ 2147483647 h 256"/>
                <a:gd name="T6" fmla="*/ 2147483647 w 255"/>
                <a:gd name="T7" fmla="*/ 2147483647 h 256"/>
                <a:gd name="T8" fmla="*/ 2147483647 w 255"/>
                <a:gd name="T9" fmla="*/ 2147483647 h 256"/>
                <a:gd name="T10" fmla="*/ 2147483647 w 255"/>
                <a:gd name="T11" fmla="*/ 2147483647 h 256"/>
                <a:gd name="T12" fmla="*/ 2147483647 w 255"/>
                <a:gd name="T13" fmla="*/ 2147483647 h 256"/>
                <a:gd name="T14" fmla="*/ 2147483647 w 255"/>
                <a:gd name="T15" fmla="*/ 0 h 256"/>
                <a:gd name="T16" fmla="*/ 2147483647 w 255"/>
                <a:gd name="T17" fmla="*/ 2147483647 h 256"/>
                <a:gd name="T18" fmla="*/ 2147483647 w 255"/>
                <a:gd name="T19" fmla="*/ 2147483647 h 256"/>
                <a:gd name="T20" fmla="*/ 2147483647 w 255"/>
                <a:gd name="T21" fmla="*/ 2147483647 h 256"/>
                <a:gd name="T22" fmla="*/ 2147483647 w 255"/>
                <a:gd name="T23" fmla="*/ 2147483647 h 256"/>
                <a:gd name="T24" fmla="*/ 2147483647 w 255"/>
                <a:gd name="T25" fmla="*/ 2147483647 h 256"/>
                <a:gd name="T26" fmla="*/ 2147483647 w 255"/>
                <a:gd name="T27" fmla="*/ 2147483647 h 256"/>
                <a:gd name="T28" fmla="*/ 2147483647 w 255"/>
                <a:gd name="T29" fmla="*/ 2147483647 h 256"/>
                <a:gd name="T30" fmla="*/ 2147483647 w 255"/>
                <a:gd name="T31" fmla="*/ 2147483647 h 256"/>
                <a:gd name="T32" fmla="*/ 2147483647 w 255"/>
                <a:gd name="T33" fmla="*/ 2147483647 h 256"/>
                <a:gd name="T34" fmla="*/ 2147483647 w 255"/>
                <a:gd name="T35" fmla="*/ 2147483647 h 256"/>
                <a:gd name="T36" fmla="*/ 2147483647 w 255"/>
                <a:gd name="T37" fmla="*/ 2147483647 h 256"/>
                <a:gd name="T38" fmla="*/ 2147483647 w 255"/>
                <a:gd name="T39" fmla="*/ 2147483647 h 256"/>
                <a:gd name="T40" fmla="*/ 2147483647 w 255"/>
                <a:gd name="T41" fmla="*/ 2147483647 h 256"/>
                <a:gd name="T42" fmla="*/ 2147483647 w 255"/>
                <a:gd name="T43" fmla="*/ 2147483647 h 256"/>
                <a:gd name="T44" fmla="*/ 2147483647 w 255"/>
                <a:gd name="T45" fmla="*/ 2147483647 h 256"/>
                <a:gd name="T46" fmla="*/ 2147483647 w 255"/>
                <a:gd name="T47" fmla="*/ 2147483647 h 256"/>
                <a:gd name="T48" fmla="*/ 2147483647 w 255"/>
                <a:gd name="T49" fmla="*/ 2147483647 h 256"/>
                <a:gd name="T50" fmla="*/ 2147483647 w 255"/>
                <a:gd name="T51" fmla="*/ 2147483647 h 256"/>
                <a:gd name="T52" fmla="*/ 2147483647 w 255"/>
                <a:gd name="T53" fmla="*/ 2147483647 h 256"/>
                <a:gd name="T54" fmla="*/ 2147483647 w 255"/>
                <a:gd name="T55" fmla="*/ 2147483647 h 256"/>
                <a:gd name="T56" fmla="*/ 2147483647 w 255"/>
                <a:gd name="T57" fmla="*/ 2147483647 h 256"/>
                <a:gd name="T58" fmla="*/ 2147483647 w 255"/>
                <a:gd name="T59" fmla="*/ 2147483647 h 256"/>
                <a:gd name="T60" fmla="*/ 2147483647 w 255"/>
                <a:gd name="T61" fmla="*/ 2147483647 h 256"/>
                <a:gd name="T62" fmla="*/ 2147483647 w 255"/>
                <a:gd name="T63" fmla="*/ 2147483647 h 256"/>
                <a:gd name="T64" fmla="*/ 2147483647 w 255"/>
                <a:gd name="T65" fmla="*/ 2147483647 h 256"/>
                <a:gd name="T66" fmla="*/ 2147483647 w 255"/>
                <a:gd name="T67" fmla="*/ 2147483647 h 256"/>
                <a:gd name="T68" fmla="*/ 2147483647 w 255"/>
                <a:gd name="T69" fmla="*/ 2147483647 h 256"/>
                <a:gd name="T70" fmla="*/ 2147483647 w 255"/>
                <a:gd name="T71" fmla="*/ 2147483647 h 256"/>
                <a:gd name="T72" fmla="*/ 2147483647 w 255"/>
                <a:gd name="T73" fmla="*/ 2147483647 h 256"/>
                <a:gd name="T74" fmla="*/ 2147483647 w 255"/>
                <a:gd name="T75" fmla="*/ 2147483647 h 256"/>
                <a:gd name="T76" fmla="*/ 2147483647 w 255"/>
                <a:gd name="T77" fmla="*/ 2147483647 h 256"/>
                <a:gd name="T78" fmla="*/ 2147483647 w 255"/>
                <a:gd name="T79" fmla="*/ 2147483647 h 256"/>
                <a:gd name="T80" fmla="*/ 2147483647 w 255"/>
                <a:gd name="T81" fmla="*/ 2147483647 h 256"/>
                <a:gd name="T82" fmla="*/ 2147483647 w 255"/>
                <a:gd name="T83" fmla="*/ 2147483647 h 256"/>
                <a:gd name="T84" fmla="*/ 2147483647 w 255"/>
                <a:gd name="T85" fmla="*/ 2147483647 h 256"/>
                <a:gd name="T86" fmla="*/ 2147483647 w 255"/>
                <a:gd name="T87" fmla="*/ 2147483647 h 256"/>
                <a:gd name="T88" fmla="*/ 2147483647 w 255"/>
                <a:gd name="T89" fmla="*/ 2147483647 h 256"/>
                <a:gd name="T90" fmla="*/ 2147483647 w 255"/>
                <a:gd name="T91" fmla="*/ 2147483647 h 256"/>
                <a:gd name="T92" fmla="*/ 2147483647 w 255"/>
                <a:gd name="T93" fmla="*/ 2147483647 h 256"/>
                <a:gd name="T94" fmla="*/ 2147483647 w 255"/>
                <a:gd name="T95" fmla="*/ 2147483647 h 256"/>
                <a:gd name="T96" fmla="*/ 2147483647 w 255"/>
                <a:gd name="T97" fmla="*/ 2147483647 h 256"/>
                <a:gd name="T98" fmla="*/ 2147483647 w 255"/>
                <a:gd name="T99" fmla="*/ 2147483647 h 256"/>
                <a:gd name="T100" fmla="*/ 2147483647 w 255"/>
                <a:gd name="T101" fmla="*/ 2147483647 h 256"/>
                <a:gd name="T102" fmla="*/ 2147483647 w 255"/>
                <a:gd name="T103" fmla="*/ 0 h 256"/>
                <a:gd name="T104" fmla="*/ 2147483647 w 255"/>
                <a:gd name="T105" fmla="*/ 2147483647 h 256"/>
                <a:gd name="T106" fmla="*/ 2147483647 w 255"/>
                <a:gd name="T107" fmla="*/ 2147483647 h 256"/>
                <a:gd name="T108" fmla="*/ 2147483647 w 255"/>
                <a:gd name="T109" fmla="*/ 2147483647 h 256"/>
                <a:gd name="T110" fmla="*/ 2147483647 w 255"/>
                <a:gd name="T111" fmla="*/ 2147483647 h 256"/>
                <a:gd name="T112" fmla="*/ 2147483647 w 255"/>
                <a:gd name="T113" fmla="*/ 2147483647 h 256"/>
                <a:gd name="T114" fmla="*/ 2147483647 w 255"/>
                <a:gd name="T115" fmla="*/ 2147483647 h 256"/>
                <a:gd name="T116" fmla="*/ 2147483647 w 255"/>
                <a:gd name="T117" fmla="*/ 2147483647 h 256"/>
                <a:gd name="T118" fmla="*/ 2147483647 w 255"/>
                <a:gd name="T119" fmla="*/ 2147483647 h 256"/>
                <a:gd name="T120" fmla="*/ 2147483647 w 255"/>
                <a:gd name="T121" fmla="*/ 2147483647 h 256"/>
                <a:gd name="T122" fmla="*/ 2147483647 w 255"/>
                <a:gd name="T123" fmla="*/ 2147483647 h 2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5"/>
                <a:gd name="T187" fmla="*/ 0 h 256"/>
                <a:gd name="T188" fmla="*/ 255 w 255"/>
                <a:gd name="T189" fmla="*/ 256 h 2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5" h="256">
                  <a:moveTo>
                    <a:pt x="136" y="255"/>
                  </a:moveTo>
                  <a:cubicBezTo>
                    <a:pt x="143" y="255"/>
                    <a:pt x="150" y="254"/>
                    <a:pt x="156" y="253"/>
                  </a:cubicBezTo>
                  <a:cubicBezTo>
                    <a:pt x="160" y="252"/>
                    <a:pt x="164" y="250"/>
                    <a:pt x="168" y="249"/>
                  </a:cubicBezTo>
                  <a:cubicBezTo>
                    <a:pt x="170" y="248"/>
                    <a:pt x="172" y="248"/>
                    <a:pt x="174" y="247"/>
                  </a:cubicBezTo>
                  <a:cubicBezTo>
                    <a:pt x="178" y="245"/>
                    <a:pt x="182" y="244"/>
                    <a:pt x="186" y="242"/>
                  </a:cubicBezTo>
                  <a:cubicBezTo>
                    <a:pt x="188" y="241"/>
                    <a:pt x="189" y="240"/>
                    <a:pt x="191" y="239"/>
                  </a:cubicBezTo>
                  <a:cubicBezTo>
                    <a:pt x="199" y="234"/>
                    <a:pt x="207" y="229"/>
                    <a:pt x="213" y="223"/>
                  </a:cubicBezTo>
                  <a:cubicBezTo>
                    <a:pt x="215" y="221"/>
                    <a:pt x="216" y="220"/>
                    <a:pt x="218" y="218"/>
                  </a:cubicBezTo>
                  <a:cubicBezTo>
                    <a:pt x="219" y="217"/>
                    <a:pt x="221" y="215"/>
                    <a:pt x="222" y="214"/>
                  </a:cubicBezTo>
                  <a:cubicBezTo>
                    <a:pt x="224" y="212"/>
                    <a:pt x="226" y="209"/>
                    <a:pt x="228" y="207"/>
                  </a:cubicBezTo>
                  <a:cubicBezTo>
                    <a:pt x="231" y="203"/>
                    <a:pt x="234" y="199"/>
                    <a:pt x="236" y="195"/>
                  </a:cubicBezTo>
                  <a:cubicBezTo>
                    <a:pt x="237" y="194"/>
                    <a:pt x="238" y="193"/>
                    <a:pt x="238" y="191"/>
                  </a:cubicBezTo>
                  <a:cubicBezTo>
                    <a:pt x="239" y="190"/>
                    <a:pt x="240" y="188"/>
                    <a:pt x="241" y="186"/>
                  </a:cubicBezTo>
                  <a:cubicBezTo>
                    <a:pt x="242" y="185"/>
                    <a:pt x="242" y="184"/>
                    <a:pt x="243" y="183"/>
                  </a:cubicBezTo>
                  <a:cubicBezTo>
                    <a:pt x="244" y="181"/>
                    <a:pt x="245" y="180"/>
                    <a:pt x="245" y="178"/>
                  </a:cubicBezTo>
                  <a:cubicBezTo>
                    <a:pt x="246" y="176"/>
                    <a:pt x="247" y="174"/>
                    <a:pt x="248" y="172"/>
                  </a:cubicBezTo>
                  <a:cubicBezTo>
                    <a:pt x="249" y="168"/>
                    <a:pt x="250" y="164"/>
                    <a:pt x="251" y="160"/>
                  </a:cubicBezTo>
                  <a:cubicBezTo>
                    <a:pt x="252" y="158"/>
                    <a:pt x="252" y="156"/>
                    <a:pt x="253" y="154"/>
                  </a:cubicBezTo>
                  <a:cubicBezTo>
                    <a:pt x="253" y="152"/>
                    <a:pt x="254" y="149"/>
                    <a:pt x="254" y="147"/>
                  </a:cubicBezTo>
                  <a:cubicBezTo>
                    <a:pt x="254" y="145"/>
                    <a:pt x="254" y="143"/>
                    <a:pt x="255" y="141"/>
                  </a:cubicBezTo>
                  <a:cubicBezTo>
                    <a:pt x="255" y="137"/>
                    <a:pt x="255" y="132"/>
                    <a:pt x="255" y="128"/>
                  </a:cubicBezTo>
                  <a:cubicBezTo>
                    <a:pt x="255" y="123"/>
                    <a:pt x="255" y="119"/>
                    <a:pt x="255" y="115"/>
                  </a:cubicBezTo>
                  <a:cubicBezTo>
                    <a:pt x="254" y="113"/>
                    <a:pt x="254" y="110"/>
                    <a:pt x="254" y="108"/>
                  </a:cubicBezTo>
                  <a:cubicBezTo>
                    <a:pt x="254" y="106"/>
                    <a:pt x="253" y="104"/>
                    <a:pt x="253" y="102"/>
                  </a:cubicBezTo>
                  <a:cubicBezTo>
                    <a:pt x="252" y="100"/>
                    <a:pt x="252" y="98"/>
                    <a:pt x="251" y="96"/>
                  </a:cubicBezTo>
                  <a:cubicBezTo>
                    <a:pt x="250" y="92"/>
                    <a:pt x="249" y="88"/>
                    <a:pt x="248" y="84"/>
                  </a:cubicBezTo>
                  <a:cubicBezTo>
                    <a:pt x="247" y="83"/>
                    <a:pt x="247" y="82"/>
                    <a:pt x="246" y="81"/>
                  </a:cubicBezTo>
                  <a:cubicBezTo>
                    <a:pt x="245" y="78"/>
                    <a:pt x="244" y="75"/>
                    <a:pt x="243" y="72"/>
                  </a:cubicBezTo>
                  <a:cubicBezTo>
                    <a:pt x="242" y="71"/>
                    <a:pt x="242" y="71"/>
                    <a:pt x="241" y="70"/>
                  </a:cubicBezTo>
                  <a:cubicBezTo>
                    <a:pt x="240" y="68"/>
                    <a:pt x="239" y="66"/>
                    <a:pt x="238" y="64"/>
                  </a:cubicBezTo>
                  <a:cubicBezTo>
                    <a:pt x="235" y="59"/>
                    <a:pt x="232" y="54"/>
                    <a:pt x="228" y="49"/>
                  </a:cubicBezTo>
                  <a:cubicBezTo>
                    <a:pt x="226" y="46"/>
                    <a:pt x="224" y="44"/>
                    <a:pt x="222" y="42"/>
                  </a:cubicBezTo>
                  <a:cubicBezTo>
                    <a:pt x="221" y="40"/>
                    <a:pt x="219" y="39"/>
                    <a:pt x="218" y="37"/>
                  </a:cubicBezTo>
                  <a:cubicBezTo>
                    <a:pt x="216" y="36"/>
                    <a:pt x="215" y="35"/>
                    <a:pt x="213" y="33"/>
                  </a:cubicBezTo>
                  <a:cubicBezTo>
                    <a:pt x="211" y="30"/>
                    <a:pt x="207" y="28"/>
                    <a:pt x="204" y="26"/>
                  </a:cubicBezTo>
                  <a:cubicBezTo>
                    <a:pt x="200" y="22"/>
                    <a:pt x="196" y="19"/>
                    <a:pt x="191" y="17"/>
                  </a:cubicBezTo>
                  <a:cubicBezTo>
                    <a:pt x="189" y="16"/>
                    <a:pt x="188" y="15"/>
                    <a:pt x="186" y="14"/>
                  </a:cubicBezTo>
                  <a:cubicBezTo>
                    <a:pt x="185" y="13"/>
                    <a:pt x="184" y="13"/>
                    <a:pt x="183" y="13"/>
                  </a:cubicBezTo>
                  <a:cubicBezTo>
                    <a:pt x="182" y="12"/>
                    <a:pt x="181" y="12"/>
                    <a:pt x="180" y="11"/>
                  </a:cubicBezTo>
                  <a:cubicBezTo>
                    <a:pt x="180" y="11"/>
                    <a:pt x="179" y="11"/>
                    <a:pt x="179" y="11"/>
                  </a:cubicBezTo>
                  <a:cubicBezTo>
                    <a:pt x="177" y="10"/>
                    <a:pt x="176" y="9"/>
                    <a:pt x="174" y="9"/>
                  </a:cubicBezTo>
                  <a:cubicBezTo>
                    <a:pt x="174" y="9"/>
                    <a:pt x="174" y="9"/>
                    <a:pt x="174" y="9"/>
                  </a:cubicBezTo>
                  <a:cubicBezTo>
                    <a:pt x="173" y="8"/>
                    <a:pt x="171" y="8"/>
                    <a:pt x="169" y="7"/>
                  </a:cubicBezTo>
                  <a:cubicBezTo>
                    <a:pt x="169" y="7"/>
                    <a:pt x="169" y="7"/>
                    <a:pt x="168" y="7"/>
                  </a:cubicBezTo>
                  <a:cubicBezTo>
                    <a:pt x="165" y="5"/>
                    <a:pt x="161" y="4"/>
                    <a:pt x="157" y="3"/>
                  </a:cubicBezTo>
                  <a:cubicBezTo>
                    <a:pt x="156" y="3"/>
                    <a:pt x="154" y="3"/>
                    <a:pt x="153" y="2"/>
                  </a:cubicBezTo>
                  <a:cubicBezTo>
                    <a:pt x="152" y="2"/>
                    <a:pt x="151" y="2"/>
                    <a:pt x="150" y="2"/>
                  </a:cubicBezTo>
                  <a:cubicBezTo>
                    <a:pt x="146" y="1"/>
                    <a:pt x="141" y="1"/>
                    <a:pt x="136" y="0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42" y="7"/>
                    <a:pt x="147" y="8"/>
                    <a:pt x="152" y="9"/>
                  </a:cubicBezTo>
                  <a:cubicBezTo>
                    <a:pt x="151" y="10"/>
                    <a:pt x="150" y="10"/>
                    <a:pt x="149" y="10"/>
                  </a:cubicBezTo>
                  <a:cubicBezTo>
                    <a:pt x="148" y="10"/>
                    <a:pt x="148" y="11"/>
                    <a:pt x="147" y="11"/>
                  </a:cubicBezTo>
                  <a:cubicBezTo>
                    <a:pt x="145" y="12"/>
                    <a:pt x="143" y="11"/>
                    <a:pt x="141" y="11"/>
                  </a:cubicBezTo>
                  <a:cubicBezTo>
                    <a:pt x="140" y="12"/>
                    <a:pt x="142" y="12"/>
                    <a:pt x="142" y="13"/>
                  </a:cubicBezTo>
                  <a:cubicBezTo>
                    <a:pt x="144" y="14"/>
                    <a:pt x="146" y="14"/>
                    <a:pt x="148" y="13"/>
                  </a:cubicBezTo>
                  <a:cubicBezTo>
                    <a:pt x="150" y="13"/>
                    <a:pt x="152" y="14"/>
                    <a:pt x="153" y="13"/>
                  </a:cubicBezTo>
                  <a:cubicBezTo>
                    <a:pt x="154" y="13"/>
                    <a:pt x="153" y="11"/>
                    <a:pt x="154" y="11"/>
                  </a:cubicBezTo>
                  <a:cubicBezTo>
                    <a:pt x="154" y="10"/>
                    <a:pt x="155" y="10"/>
                    <a:pt x="155" y="10"/>
                  </a:cubicBezTo>
                  <a:cubicBezTo>
                    <a:pt x="157" y="10"/>
                    <a:pt x="158" y="11"/>
                    <a:pt x="159" y="11"/>
                  </a:cubicBezTo>
                  <a:cubicBezTo>
                    <a:pt x="159" y="12"/>
                    <a:pt x="158" y="12"/>
                    <a:pt x="158" y="13"/>
                  </a:cubicBezTo>
                  <a:cubicBezTo>
                    <a:pt x="159" y="14"/>
                    <a:pt x="161" y="13"/>
                    <a:pt x="162" y="12"/>
                  </a:cubicBezTo>
                  <a:cubicBezTo>
                    <a:pt x="162" y="12"/>
                    <a:pt x="162" y="12"/>
                    <a:pt x="163" y="12"/>
                  </a:cubicBezTo>
                  <a:cubicBezTo>
                    <a:pt x="165" y="13"/>
                    <a:pt x="166" y="13"/>
                    <a:pt x="168" y="14"/>
                  </a:cubicBezTo>
                  <a:cubicBezTo>
                    <a:pt x="171" y="15"/>
                    <a:pt x="174" y="16"/>
                    <a:pt x="176" y="17"/>
                  </a:cubicBezTo>
                  <a:cubicBezTo>
                    <a:pt x="176" y="17"/>
                    <a:pt x="175" y="18"/>
                    <a:pt x="175" y="18"/>
                  </a:cubicBezTo>
                  <a:cubicBezTo>
                    <a:pt x="174" y="18"/>
                    <a:pt x="173" y="16"/>
                    <a:pt x="172" y="17"/>
                  </a:cubicBezTo>
                  <a:cubicBezTo>
                    <a:pt x="172" y="18"/>
                    <a:pt x="174" y="19"/>
                    <a:pt x="175" y="20"/>
                  </a:cubicBezTo>
                  <a:cubicBezTo>
                    <a:pt x="176" y="20"/>
                    <a:pt x="177" y="21"/>
                    <a:pt x="177" y="22"/>
                  </a:cubicBezTo>
                  <a:cubicBezTo>
                    <a:pt x="176" y="25"/>
                    <a:pt x="174" y="22"/>
                    <a:pt x="173" y="22"/>
                  </a:cubicBezTo>
                  <a:cubicBezTo>
                    <a:pt x="171" y="22"/>
                    <a:pt x="168" y="26"/>
                    <a:pt x="166" y="23"/>
                  </a:cubicBezTo>
                  <a:cubicBezTo>
                    <a:pt x="167" y="21"/>
                    <a:pt x="168" y="21"/>
                    <a:pt x="169" y="19"/>
                  </a:cubicBezTo>
                  <a:cubicBezTo>
                    <a:pt x="168" y="19"/>
                    <a:pt x="168" y="20"/>
                    <a:pt x="168" y="20"/>
                  </a:cubicBezTo>
                  <a:cubicBezTo>
                    <a:pt x="167" y="20"/>
                    <a:pt x="166" y="20"/>
                    <a:pt x="166" y="21"/>
                  </a:cubicBezTo>
                  <a:cubicBezTo>
                    <a:pt x="165" y="21"/>
                    <a:pt x="164" y="22"/>
                    <a:pt x="163" y="22"/>
                  </a:cubicBezTo>
                  <a:cubicBezTo>
                    <a:pt x="162" y="22"/>
                    <a:pt x="161" y="22"/>
                    <a:pt x="160" y="22"/>
                  </a:cubicBezTo>
                  <a:cubicBezTo>
                    <a:pt x="159" y="23"/>
                    <a:pt x="157" y="24"/>
                    <a:pt x="156" y="25"/>
                  </a:cubicBezTo>
                  <a:cubicBezTo>
                    <a:pt x="155" y="25"/>
                    <a:pt x="154" y="25"/>
                    <a:pt x="153" y="25"/>
                  </a:cubicBezTo>
                  <a:cubicBezTo>
                    <a:pt x="152" y="26"/>
                    <a:pt x="150" y="27"/>
                    <a:pt x="148" y="27"/>
                  </a:cubicBezTo>
                  <a:cubicBezTo>
                    <a:pt x="146" y="28"/>
                    <a:pt x="144" y="29"/>
                    <a:pt x="143" y="30"/>
                  </a:cubicBezTo>
                  <a:cubicBezTo>
                    <a:pt x="143" y="31"/>
                    <a:pt x="141" y="33"/>
                    <a:pt x="141" y="33"/>
                  </a:cubicBezTo>
                  <a:cubicBezTo>
                    <a:pt x="141" y="34"/>
                    <a:pt x="143" y="34"/>
                    <a:pt x="143" y="35"/>
                  </a:cubicBezTo>
                  <a:cubicBezTo>
                    <a:pt x="143" y="36"/>
                    <a:pt x="142" y="37"/>
                    <a:pt x="143" y="38"/>
                  </a:cubicBezTo>
                  <a:cubicBezTo>
                    <a:pt x="143" y="38"/>
                    <a:pt x="144" y="38"/>
                    <a:pt x="145" y="38"/>
                  </a:cubicBezTo>
                  <a:cubicBezTo>
                    <a:pt x="148" y="38"/>
                    <a:pt x="149" y="40"/>
                    <a:pt x="151" y="41"/>
                  </a:cubicBezTo>
                  <a:cubicBezTo>
                    <a:pt x="152" y="41"/>
                    <a:pt x="154" y="42"/>
                    <a:pt x="155" y="42"/>
                  </a:cubicBezTo>
                  <a:cubicBezTo>
                    <a:pt x="157" y="43"/>
                    <a:pt x="159" y="42"/>
                    <a:pt x="159" y="43"/>
                  </a:cubicBezTo>
                  <a:cubicBezTo>
                    <a:pt x="159" y="45"/>
                    <a:pt x="157" y="45"/>
                    <a:pt x="157" y="46"/>
                  </a:cubicBezTo>
                  <a:cubicBezTo>
                    <a:pt x="158" y="47"/>
                    <a:pt x="157" y="48"/>
                    <a:pt x="157" y="49"/>
                  </a:cubicBezTo>
                  <a:cubicBezTo>
                    <a:pt x="157" y="50"/>
                    <a:pt x="158" y="52"/>
                    <a:pt x="159" y="52"/>
                  </a:cubicBezTo>
                  <a:cubicBezTo>
                    <a:pt x="160" y="52"/>
                    <a:pt x="162" y="50"/>
                    <a:pt x="163" y="49"/>
                  </a:cubicBezTo>
                  <a:cubicBezTo>
                    <a:pt x="163" y="47"/>
                    <a:pt x="163" y="45"/>
                    <a:pt x="164" y="44"/>
                  </a:cubicBezTo>
                  <a:cubicBezTo>
                    <a:pt x="171" y="44"/>
                    <a:pt x="176" y="41"/>
                    <a:pt x="176" y="34"/>
                  </a:cubicBezTo>
                  <a:cubicBezTo>
                    <a:pt x="176" y="34"/>
                    <a:pt x="175" y="33"/>
                    <a:pt x="176" y="32"/>
                  </a:cubicBezTo>
                  <a:cubicBezTo>
                    <a:pt x="176" y="31"/>
                    <a:pt x="178" y="30"/>
                    <a:pt x="177" y="29"/>
                  </a:cubicBezTo>
                  <a:cubicBezTo>
                    <a:pt x="178" y="29"/>
                    <a:pt x="178" y="28"/>
                    <a:pt x="179" y="28"/>
                  </a:cubicBezTo>
                  <a:cubicBezTo>
                    <a:pt x="179" y="27"/>
                    <a:pt x="180" y="26"/>
                    <a:pt x="181" y="25"/>
                  </a:cubicBezTo>
                  <a:cubicBezTo>
                    <a:pt x="181" y="25"/>
                    <a:pt x="181" y="25"/>
                    <a:pt x="181" y="25"/>
                  </a:cubicBezTo>
                  <a:cubicBezTo>
                    <a:pt x="181" y="25"/>
                    <a:pt x="182" y="25"/>
                    <a:pt x="183" y="25"/>
                  </a:cubicBezTo>
                  <a:cubicBezTo>
                    <a:pt x="184" y="26"/>
                    <a:pt x="185" y="26"/>
                    <a:pt x="186" y="26"/>
                  </a:cubicBezTo>
                  <a:cubicBezTo>
                    <a:pt x="187" y="26"/>
                    <a:pt x="188" y="25"/>
                    <a:pt x="188" y="26"/>
                  </a:cubicBezTo>
                  <a:cubicBezTo>
                    <a:pt x="190" y="26"/>
                    <a:pt x="191" y="27"/>
                    <a:pt x="192" y="28"/>
                  </a:cubicBezTo>
                  <a:cubicBezTo>
                    <a:pt x="193" y="29"/>
                    <a:pt x="193" y="29"/>
                    <a:pt x="194" y="30"/>
                  </a:cubicBezTo>
                  <a:cubicBezTo>
                    <a:pt x="193" y="31"/>
                    <a:pt x="192" y="31"/>
                    <a:pt x="192" y="33"/>
                  </a:cubicBezTo>
                  <a:cubicBezTo>
                    <a:pt x="192" y="33"/>
                    <a:pt x="192" y="33"/>
                    <a:pt x="192" y="33"/>
                  </a:cubicBezTo>
                  <a:cubicBezTo>
                    <a:pt x="193" y="34"/>
                    <a:pt x="194" y="35"/>
                    <a:pt x="195" y="35"/>
                  </a:cubicBezTo>
                  <a:cubicBezTo>
                    <a:pt x="196" y="35"/>
                    <a:pt x="197" y="35"/>
                    <a:pt x="198" y="34"/>
                  </a:cubicBezTo>
                  <a:cubicBezTo>
                    <a:pt x="199" y="34"/>
                    <a:pt x="200" y="32"/>
                    <a:pt x="201" y="32"/>
                  </a:cubicBezTo>
                  <a:cubicBezTo>
                    <a:pt x="202" y="33"/>
                    <a:pt x="204" y="34"/>
                    <a:pt x="205" y="35"/>
                  </a:cubicBezTo>
                  <a:cubicBezTo>
                    <a:pt x="205" y="35"/>
                    <a:pt x="205" y="36"/>
                    <a:pt x="205" y="36"/>
                  </a:cubicBezTo>
                  <a:cubicBezTo>
                    <a:pt x="205" y="38"/>
                    <a:pt x="205" y="39"/>
                    <a:pt x="205" y="40"/>
                  </a:cubicBezTo>
                  <a:cubicBezTo>
                    <a:pt x="205" y="43"/>
                    <a:pt x="208" y="42"/>
                    <a:pt x="210" y="44"/>
                  </a:cubicBezTo>
                  <a:cubicBezTo>
                    <a:pt x="210" y="44"/>
                    <a:pt x="210" y="45"/>
                    <a:pt x="211" y="45"/>
                  </a:cubicBezTo>
                  <a:cubicBezTo>
                    <a:pt x="211" y="46"/>
                    <a:pt x="212" y="46"/>
                    <a:pt x="212" y="47"/>
                  </a:cubicBezTo>
                  <a:cubicBezTo>
                    <a:pt x="213" y="50"/>
                    <a:pt x="210" y="50"/>
                    <a:pt x="210" y="53"/>
                  </a:cubicBezTo>
                  <a:cubicBezTo>
                    <a:pt x="210" y="54"/>
                    <a:pt x="209" y="54"/>
                    <a:pt x="209" y="55"/>
                  </a:cubicBezTo>
                  <a:cubicBezTo>
                    <a:pt x="209" y="57"/>
                    <a:pt x="212" y="55"/>
                    <a:pt x="213" y="57"/>
                  </a:cubicBezTo>
                  <a:cubicBezTo>
                    <a:pt x="213" y="58"/>
                    <a:pt x="213" y="59"/>
                    <a:pt x="212" y="60"/>
                  </a:cubicBezTo>
                  <a:cubicBezTo>
                    <a:pt x="213" y="61"/>
                    <a:pt x="213" y="63"/>
                    <a:pt x="212" y="63"/>
                  </a:cubicBezTo>
                  <a:cubicBezTo>
                    <a:pt x="210" y="63"/>
                    <a:pt x="210" y="62"/>
                    <a:pt x="209" y="62"/>
                  </a:cubicBezTo>
                  <a:cubicBezTo>
                    <a:pt x="208" y="62"/>
                    <a:pt x="207" y="62"/>
                    <a:pt x="207" y="62"/>
                  </a:cubicBezTo>
                  <a:cubicBezTo>
                    <a:pt x="206" y="61"/>
                    <a:pt x="205" y="61"/>
                    <a:pt x="204" y="61"/>
                  </a:cubicBezTo>
                  <a:cubicBezTo>
                    <a:pt x="203" y="61"/>
                    <a:pt x="201" y="61"/>
                    <a:pt x="200" y="60"/>
                  </a:cubicBezTo>
                  <a:cubicBezTo>
                    <a:pt x="202" y="58"/>
                    <a:pt x="204" y="56"/>
                    <a:pt x="206" y="54"/>
                  </a:cubicBezTo>
                  <a:cubicBezTo>
                    <a:pt x="206" y="54"/>
                    <a:pt x="208" y="53"/>
                    <a:pt x="207" y="52"/>
                  </a:cubicBezTo>
                  <a:cubicBezTo>
                    <a:pt x="206" y="51"/>
                    <a:pt x="205" y="52"/>
                    <a:pt x="204" y="53"/>
                  </a:cubicBezTo>
                  <a:cubicBezTo>
                    <a:pt x="203" y="54"/>
                    <a:pt x="201" y="54"/>
                    <a:pt x="200" y="55"/>
                  </a:cubicBezTo>
                  <a:cubicBezTo>
                    <a:pt x="198" y="55"/>
                    <a:pt x="195" y="54"/>
                    <a:pt x="193" y="55"/>
                  </a:cubicBezTo>
                  <a:cubicBezTo>
                    <a:pt x="192" y="56"/>
                    <a:pt x="195" y="56"/>
                    <a:pt x="195" y="57"/>
                  </a:cubicBezTo>
                  <a:cubicBezTo>
                    <a:pt x="194" y="58"/>
                    <a:pt x="193" y="58"/>
                    <a:pt x="192" y="57"/>
                  </a:cubicBezTo>
                  <a:cubicBezTo>
                    <a:pt x="191" y="56"/>
                    <a:pt x="192" y="56"/>
                    <a:pt x="191" y="55"/>
                  </a:cubicBezTo>
                  <a:cubicBezTo>
                    <a:pt x="191" y="55"/>
                    <a:pt x="188" y="54"/>
                    <a:pt x="187" y="55"/>
                  </a:cubicBezTo>
                  <a:cubicBezTo>
                    <a:pt x="185" y="55"/>
                    <a:pt x="184" y="56"/>
                    <a:pt x="184" y="57"/>
                  </a:cubicBezTo>
                  <a:cubicBezTo>
                    <a:pt x="186" y="58"/>
                    <a:pt x="189" y="56"/>
                    <a:pt x="189" y="58"/>
                  </a:cubicBezTo>
                  <a:cubicBezTo>
                    <a:pt x="188" y="60"/>
                    <a:pt x="186" y="61"/>
                    <a:pt x="186" y="63"/>
                  </a:cubicBezTo>
                  <a:cubicBezTo>
                    <a:pt x="186" y="64"/>
                    <a:pt x="187" y="65"/>
                    <a:pt x="188" y="65"/>
                  </a:cubicBezTo>
                  <a:cubicBezTo>
                    <a:pt x="189" y="65"/>
                    <a:pt x="189" y="65"/>
                    <a:pt x="190" y="65"/>
                  </a:cubicBezTo>
                  <a:cubicBezTo>
                    <a:pt x="191" y="65"/>
                    <a:pt x="191" y="66"/>
                    <a:pt x="192" y="66"/>
                  </a:cubicBezTo>
                  <a:cubicBezTo>
                    <a:pt x="193" y="65"/>
                    <a:pt x="194" y="63"/>
                    <a:pt x="195" y="63"/>
                  </a:cubicBezTo>
                  <a:cubicBezTo>
                    <a:pt x="197" y="65"/>
                    <a:pt x="194" y="67"/>
                    <a:pt x="192" y="67"/>
                  </a:cubicBezTo>
                  <a:cubicBezTo>
                    <a:pt x="189" y="68"/>
                    <a:pt x="187" y="68"/>
                    <a:pt x="185" y="69"/>
                  </a:cubicBezTo>
                  <a:cubicBezTo>
                    <a:pt x="184" y="70"/>
                    <a:pt x="181" y="73"/>
                    <a:pt x="180" y="70"/>
                  </a:cubicBezTo>
                  <a:cubicBezTo>
                    <a:pt x="180" y="68"/>
                    <a:pt x="182" y="69"/>
                    <a:pt x="182" y="68"/>
                  </a:cubicBezTo>
                  <a:cubicBezTo>
                    <a:pt x="180" y="67"/>
                    <a:pt x="178" y="68"/>
                    <a:pt x="176" y="69"/>
                  </a:cubicBezTo>
                  <a:cubicBezTo>
                    <a:pt x="173" y="70"/>
                    <a:pt x="169" y="71"/>
                    <a:pt x="168" y="74"/>
                  </a:cubicBezTo>
                  <a:cubicBezTo>
                    <a:pt x="168" y="75"/>
                    <a:pt x="168" y="76"/>
                    <a:pt x="168" y="76"/>
                  </a:cubicBezTo>
                  <a:cubicBezTo>
                    <a:pt x="168" y="77"/>
                    <a:pt x="166" y="77"/>
                    <a:pt x="165" y="77"/>
                  </a:cubicBezTo>
                  <a:cubicBezTo>
                    <a:pt x="164" y="77"/>
                    <a:pt x="162" y="78"/>
                    <a:pt x="162" y="79"/>
                  </a:cubicBezTo>
                  <a:cubicBezTo>
                    <a:pt x="161" y="79"/>
                    <a:pt x="160" y="79"/>
                    <a:pt x="160" y="79"/>
                  </a:cubicBezTo>
                  <a:cubicBezTo>
                    <a:pt x="159" y="79"/>
                    <a:pt x="158" y="81"/>
                    <a:pt x="157" y="82"/>
                  </a:cubicBezTo>
                  <a:cubicBezTo>
                    <a:pt x="156" y="82"/>
                    <a:pt x="155" y="82"/>
                    <a:pt x="155" y="83"/>
                  </a:cubicBezTo>
                  <a:cubicBezTo>
                    <a:pt x="154" y="83"/>
                    <a:pt x="154" y="85"/>
                    <a:pt x="153" y="86"/>
                  </a:cubicBezTo>
                  <a:cubicBezTo>
                    <a:pt x="152" y="86"/>
                    <a:pt x="151" y="85"/>
                    <a:pt x="151" y="85"/>
                  </a:cubicBezTo>
                  <a:cubicBezTo>
                    <a:pt x="150" y="87"/>
                    <a:pt x="151" y="90"/>
                    <a:pt x="150" y="91"/>
                  </a:cubicBezTo>
                  <a:cubicBezTo>
                    <a:pt x="149" y="93"/>
                    <a:pt x="147" y="94"/>
                    <a:pt x="145" y="95"/>
                  </a:cubicBezTo>
                  <a:cubicBezTo>
                    <a:pt x="144" y="95"/>
                    <a:pt x="143" y="96"/>
                    <a:pt x="141" y="96"/>
                  </a:cubicBezTo>
                  <a:cubicBezTo>
                    <a:pt x="140" y="97"/>
                    <a:pt x="139" y="98"/>
                    <a:pt x="138" y="99"/>
                  </a:cubicBezTo>
                  <a:cubicBezTo>
                    <a:pt x="138" y="99"/>
                    <a:pt x="137" y="99"/>
                    <a:pt x="136" y="100"/>
                  </a:cubicBezTo>
                  <a:cubicBezTo>
                    <a:pt x="136" y="160"/>
                    <a:pt x="136" y="160"/>
                    <a:pt x="136" y="160"/>
                  </a:cubicBezTo>
                  <a:cubicBezTo>
                    <a:pt x="137" y="159"/>
                    <a:pt x="138" y="158"/>
                    <a:pt x="138" y="157"/>
                  </a:cubicBezTo>
                  <a:cubicBezTo>
                    <a:pt x="139" y="156"/>
                    <a:pt x="139" y="155"/>
                    <a:pt x="140" y="154"/>
                  </a:cubicBezTo>
                  <a:cubicBezTo>
                    <a:pt x="142" y="153"/>
                    <a:pt x="143" y="154"/>
                    <a:pt x="145" y="153"/>
                  </a:cubicBezTo>
                  <a:cubicBezTo>
                    <a:pt x="146" y="153"/>
                    <a:pt x="146" y="152"/>
                    <a:pt x="147" y="152"/>
                  </a:cubicBezTo>
                  <a:cubicBezTo>
                    <a:pt x="148" y="151"/>
                    <a:pt x="148" y="150"/>
                    <a:pt x="149" y="151"/>
                  </a:cubicBezTo>
                  <a:cubicBezTo>
                    <a:pt x="150" y="152"/>
                    <a:pt x="148" y="153"/>
                    <a:pt x="149" y="154"/>
                  </a:cubicBezTo>
                  <a:cubicBezTo>
                    <a:pt x="151" y="155"/>
                    <a:pt x="152" y="152"/>
                    <a:pt x="153" y="152"/>
                  </a:cubicBezTo>
                  <a:cubicBezTo>
                    <a:pt x="154" y="152"/>
                    <a:pt x="155" y="153"/>
                    <a:pt x="156" y="153"/>
                  </a:cubicBezTo>
                  <a:cubicBezTo>
                    <a:pt x="157" y="154"/>
                    <a:pt x="157" y="155"/>
                    <a:pt x="159" y="155"/>
                  </a:cubicBezTo>
                  <a:cubicBezTo>
                    <a:pt x="159" y="155"/>
                    <a:pt x="160" y="155"/>
                    <a:pt x="162" y="155"/>
                  </a:cubicBezTo>
                  <a:cubicBezTo>
                    <a:pt x="163" y="155"/>
                    <a:pt x="164" y="156"/>
                    <a:pt x="165" y="156"/>
                  </a:cubicBezTo>
                  <a:cubicBezTo>
                    <a:pt x="166" y="156"/>
                    <a:pt x="167" y="155"/>
                    <a:pt x="168" y="155"/>
                  </a:cubicBezTo>
                  <a:cubicBezTo>
                    <a:pt x="170" y="154"/>
                    <a:pt x="171" y="155"/>
                    <a:pt x="172" y="156"/>
                  </a:cubicBezTo>
                  <a:cubicBezTo>
                    <a:pt x="173" y="157"/>
                    <a:pt x="174" y="155"/>
                    <a:pt x="175" y="156"/>
                  </a:cubicBezTo>
                  <a:cubicBezTo>
                    <a:pt x="174" y="157"/>
                    <a:pt x="175" y="157"/>
                    <a:pt x="175" y="158"/>
                  </a:cubicBezTo>
                  <a:cubicBezTo>
                    <a:pt x="176" y="159"/>
                    <a:pt x="176" y="159"/>
                    <a:pt x="176" y="160"/>
                  </a:cubicBezTo>
                  <a:cubicBezTo>
                    <a:pt x="176" y="160"/>
                    <a:pt x="178" y="160"/>
                    <a:pt x="179" y="161"/>
                  </a:cubicBezTo>
                  <a:cubicBezTo>
                    <a:pt x="180" y="162"/>
                    <a:pt x="180" y="163"/>
                    <a:pt x="181" y="164"/>
                  </a:cubicBezTo>
                  <a:cubicBezTo>
                    <a:pt x="183" y="165"/>
                    <a:pt x="185" y="167"/>
                    <a:pt x="186" y="167"/>
                  </a:cubicBezTo>
                  <a:cubicBezTo>
                    <a:pt x="188" y="167"/>
                    <a:pt x="189" y="167"/>
                    <a:pt x="190" y="167"/>
                  </a:cubicBezTo>
                  <a:cubicBezTo>
                    <a:pt x="193" y="167"/>
                    <a:pt x="195" y="168"/>
                    <a:pt x="197" y="170"/>
                  </a:cubicBezTo>
                  <a:cubicBezTo>
                    <a:pt x="198" y="171"/>
                    <a:pt x="199" y="171"/>
                    <a:pt x="199" y="172"/>
                  </a:cubicBezTo>
                  <a:cubicBezTo>
                    <a:pt x="200" y="173"/>
                    <a:pt x="199" y="174"/>
                    <a:pt x="200" y="175"/>
                  </a:cubicBezTo>
                  <a:cubicBezTo>
                    <a:pt x="200" y="177"/>
                    <a:pt x="203" y="177"/>
                    <a:pt x="202" y="180"/>
                  </a:cubicBezTo>
                  <a:cubicBezTo>
                    <a:pt x="202" y="181"/>
                    <a:pt x="203" y="182"/>
                    <a:pt x="204" y="182"/>
                  </a:cubicBezTo>
                  <a:cubicBezTo>
                    <a:pt x="205" y="183"/>
                    <a:pt x="206" y="184"/>
                    <a:pt x="207" y="184"/>
                  </a:cubicBezTo>
                  <a:cubicBezTo>
                    <a:pt x="207" y="184"/>
                    <a:pt x="208" y="184"/>
                    <a:pt x="208" y="184"/>
                  </a:cubicBezTo>
                  <a:cubicBezTo>
                    <a:pt x="210" y="184"/>
                    <a:pt x="211" y="184"/>
                    <a:pt x="212" y="185"/>
                  </a:cubicBezTo>
                  <a:cubicBezTo>
                    <a:pt x="213" y="185"/>
                    <a:pt x="214" y="185"/>
                    <a:pt x="215" y="186"/>
                  </a:cubicBezTo>
                  <a:cubicBezTo>
                    <a:pt x="215" y="186"/>
                    <a:pt x="216" y="188"/>
                    <a:pt x="216" y="188"/>
                  </a:cubicBezTo>
                  <a:cubicBezTo>
                    <a:pt x="217" y="189"/>
                    <a:pt x="218" y="188"/>
                    <a:pt x="219" y="188"/>
                  </a:cubicBezTo>
                  <a:cubicBezTo>
                    <a:pt x="221" y="188"/>
                    <a:pt x="223" y="189"/>
                    <a:pt x="224" y="189"/>
                  </a:cubicBezTo>
                  <a:cubicBezTo>
                    <a:pt x="225" y="189"/>
                    <a:pt x="225" y="189"/>
                    <a:pt x="226" y="189"/>
                  </a:cubicBezTo>
                  <a:cubicBezTo>
                    <a:pt x="228" y="189"/>
                    <a:pt x="229" y="190"/>
                    <a:pt x="230" y="191"/>
                  </a:cubicBezTo>
                  <a:cubicBezTo>
                    <a:pt x="214" y="218"/>
                    <a:pt x="187" y="238"/>
                    <a:pt x="156" y="246"/>
                  </a:cubicBezTo>
                  <a:cubicBezTo>
                    <a:pt x="156" y="244"/>
                    <a:pt x="155" y="243"/>
                    <a:pt x="155" y="242"/>
                  </a:cubicBezTo>
                  <a:cubicBezTo>
                    <a:pt x="155" y="239"/>
                    <a:pt x="156" y="237"/>
                    <a:pt x="155" y="235"/>
                  </a:cubicBezTo>
                  <a:cubicBezTo>
                    <a:pt x="155" y="233"/>
                    <a:pt x="155" y="230"/>
                    <a:pt x="154" y="229"/>
                  </a:cubicBezTo>
                  <a:cubicBezTo>
                    <a:pt x="153" y="228"/>
                    <a:pt x="150" y="226"/>
                    <a:pt x="149" y="225"/>
                  </a:cubicBezTo>
                  <a:cubicBezTo>
                    <a:pt x="148" y="224"/>
                    <a:pt x="147" y="224"/>
                    <a:pt x="146" y="224"/>
                  </a:cubicBezTo>
                  <a:cubicBezTo>
                    <a:pt x="143" y="223"/>
                    <a:pt x="139" y="220"/>
                    <a:pt x="138" y="218"/>
                  </a:cubicBezTo>
                  <a:cubicBezTo>
                    <a:pt x="138" y="218"/>
                    <a:pt x="138" y="217"/>
                    <a:pt x="137" y="216"/>
                  </a:cubicBezTo>
                  <a:cubicBezTo>
                    <a:pt x="137" y="215"/>
                    <a:pt x="137" y="215"/>
                    <a:pt x="136" y="214"/>
                  </a:cubicBezTo>
                  <a:lnTo>
                    <a:pt x="136" y="255"/>
                  </a:lnTo>
                  <a:close/>
                  <a:moveTo>
                    <a:pt x="2" y="102"/>
                  </a:moveTo>
                  <a:cubicBezTo>
                    <a:pt x="2" y="104"/>
                    <a:pt x="1" y="106"/>
                    <a:pt x="1" y="108"/>
                  </a:cubicBezTo>
                  <a:cubicBezTo>
                    <a:pt x="1" y="110"/>
                    <a:pt x="0" y="113"/>
                    <a:pt x="0" y="115"/>
                  </a:cubicBezTo>
                  <a:cubicBezTo>
                    <a:pt x="0" y="119"/>
                    <a:pt x="0" y="123"/>
                    <a:pt x="0" y="128"/>
                  </a:cubicBezTo>
                  <a:cubicBezTo>
                    <a:pt x="0" y="132"/>
                    <a:pt x="0" y="137"/>
                    <a:pt x="0" y="141"/>
                  </a:cubicBezTo>
                  <a:cubicBezTo>
                    <a:pt x="0" y="143"/>
                    <a:pt x="1" y="145"/>
                    <a:pt x="1" y="147"/>
                  </a:cubicBezTo>
                  <a:cubicBezTo>
                    <a:pt x="1" y="149"/>
                    <a:pt x="2" y="152"/>
                    <a:pt x="2" y="154"/>
                  </a:cubicBezTo>
                  <a:cubicBezTo>
                    <a:pt x="3" y="156"/>
                    <a:pt x="3" y="158"/>
                    <a:pt x="4" y="160"/>
                  </a:cubicBezTo>
                  <a:cubicBezTo>
                    <a:pt x="5" y="164"/>
                    <a:pt x="6" y="168"/>
                    <a:pt x="7" y="172"/>
                  </a:cubicBezTo>
                  <a:cubicBezTo>
                    <a:pt x="8" y="174"/>
                    <a:pt x="9" y="176"/>
                    <a:pt x="10" y="178"/>
                  </a:cubicBezTo>
                  <a:cubicBezTo>
                    <a:pt x="10" y="180"/>
                    <a:pt x="11" y="181"/>
                    <a:pt x="12" y="183"/>
                  </a:cubicBezTo>
                  <a:cubicBezTo>
                    <a:pt x="13" y="184"/>
                    <a:pt x="13" y="185"/>
                    <a:pt x="14" y="186"/>
                  </a:cubicBezTo>
                  <a:cubicBezTo>
                    <a:pt x="14" y="188"/>
                    <a:pt x="15" y="190"/>
                    <a:pt x="16" y="191"/>
                  </a:cubicBezTo>
                  <a:cubicBezTo>
                    <a:pt x="20" y="197"/>
                    <a:pt x="23" y="202"/>
                    <a:pt x="27" y="207"/>
                  </a:cubicBezTo>
                  <a:cubicBezTo>
                    <a:pt x="29" y="209"/>
                    <a:pt x="31" y="212"/>
                    <a:pt x="33" y="214"/>
                  </a:cubicBezTo>
                  <a:cubicBezTo>
                    <a:pt x="34" y="215"/>
                    <a:pt x="36" y="217"/>
                    <a:pt x="37" y="218"/>
                  </a:cubicBezTo>
                  <a:cubicBezTo>
                    <a:pt x="38" y="220"/>
                    <a:pt x="40" y="221"/>
                    <a:pt x="41" y="223"/>
                  </a:cubicBezTo>
                  <a:cubicBezTo>
                    <a:pt x="48" y="229"/>
                    <a:pt x="56" y="234"/>
                    <a:pt x="64" y="239"/>
                  </a:cubicBezTo>
                  <a:cubicBezTo>
                    <a:pt x="66" y="240"/>
                    <a:pt x="67" y="241"/>
                    <a:pt x="69" y="242"/>
                  </a:cubicBezTo>
                  <a:cubicBezTo>
                    <a:pt x="73" y="244"/>
                    <a:pt x="77" y="245"/>
                    <a:pt x="81" y="247"/>
                  </a:cubicBezTo>
                  <a:cubicBezTo>
                    <a:pt x="82" y="248"/>
                    <a:pt x="84" y="248"/>
                    <a:pt x="86" y="249"/>
                  </a:cubicBezTo>
                  <a:cubicBezTo>
                    <a:pt x="99" y="253"/>
                    <a:pt x="113" y="256"/>
                    <a:pt x="127" y="256"/>
                  </a:cubicBezTo>
                  <a:cubicBezTo>
                    <a:pt x="130" y="256"/>
                    <a:pt x="133" y="256"/>
                    <a:pt x="136" y="255"/>
                  </a:cubicBezTo>
                  <a:cubicBezTo>
                    <a:pt x="136" y="214"/>
                    <a:pt x="136" y="214"/>
                    <a:pt x="136" y="214"/>
                  </a:cubicBezTo>
                  <a:cubicBezTo>
                    <a:pt x="136" y="213"/>
                    <a:pt x="135" y="213"/>
                    <a:pt x="135" y="212"/>
                  </a:cubicBezTo>
                  <a:cubicBezTo>
                    <a:pt x="133" y="209"/>
                    <a:pt x="132" y="206"/>
                    <a:pt x="130" y="203"/>
                  </a:cubicBezTo>
                  <a:cubicBezTo>
                    <a:pt x="129" y="202"/>
                    <a:pt x="128" y="201"/>
                    <a:pt x="127" y="200"/>
                  </a:cubicBezTo>
                  <a:cubicBezTo>
                    <a:pt x="127" y="199"/>
                    <a:pt x="125" y="198"/>
                    <a:pt x="125" y="197"/>
                  </a:cubicBezTo>
                  <a:cubicBezTo>
                    <a:pt x="124" y="196"/>
                    <a:pt x="123" y="194"/>
                    <a:pt x="124" y="193"/>
                  </a:cubicBezTo>
                  <a:cubicBezTo>
                    <a:pt x="124" y="192"/>
                    <a:pt x="126" y="191"/>
                    <a:pt x="126" y="190"/>
                  </a:cubicBezTo>
                  <a:cubicBezTo>
                    <a:pt x="126" y="189"/>
                    <a:pt x="125" y="188"/>
                    <a:pt x="125" y="187"/>
                  </a:cubicBezTo>
                  <a:cubicBezTo>
                    <a:pt x="124" y="185"/>
                    <a:pt x="125" y="184"/>
                    <a:pt x="126" y="182"/>
                  </a:cubicBezTo>
                  <a:cubicBezTo>
                    <a:pt x="126" y="182"/>
                    <a:pt x="126" y="181"/>
                    <a:pt x="127" y="180"/>
                  </a:cubicBezTo>
                  <a:cubicBezTo>
                    <a:pt x="127" y="180"/>
                    <a:pt x="128" y="179"/>
                    <a:pt x="129" y="179"/>
                  </a:cubicBezTo>
                  <a:cubicBezTo>
                    <a:pt x="129" y="178"/>
                    <a:pt x="130" y="177"/>
                    <a:pt x="130" y="176"/>
                  </a:cubicBezTo>
                  <a:cubicBezTo>
                    <a:pt x="131" y="175"/>
                    <a:pt x="133" y="175"/>
                    <a:pt x="133" y="173"/>
                  </a:cubicBezTo>
                  <a:cubicBezTo>
                    <a:pt x="134" y="172"/>
                    <a:pt x="134" y="167"/>
                    <a:pt x="133" y="165"/>
                  </a:cubicBezTo>
                  <a:cubicBezTo>
                    <a:pt x="133" y="164"/>
                    <a:pt x="132" y="164"/>
                    <a:pt x="132" y="163"/>
                  </a:cubicBezTo>
                  <a:cubicBezTo>
                    <a:pt x="131" y="161"/>
                    <a:pt x="131" y="159"/>
                    <a:pt x="129" y="159"/>
                  </a:cubicBezTo>
                  <a:cubicBezTo>
                    <a:pt x="128" y="159"/>
                    <a:pt x="128" y="161"/>
                    <a:pt x="127" y="161"/>
                  </a:cubicBezTo>
                  <a:cubicBezTo>
                    <a:pt x="127" y="162"/>
                    <a:pt x="127" y="163"/>
                    <a:pt x="126" y="164"/>
                  </a:cubicBezTo>
                  <a:cubicBezTo>
                    <a:pt x="124" y="164"/>
                    <a:pt x="124" y="162"/>
                    <a:pt x="122" y="161"/>
                  </a:cubicBezTo>
                  <a:cubicBezTo>
                    <a:pt x="121" y="161"/>
                    <a:pt x="120" y="161"/>
                    <a:pt x="119" y="161"/>
                  </a:cubicBezTo>
                  <a:cubicBezTo>
                    <a:pt x="118" y="160"/>
                    <a:pt x="118" y="158"/>
                    <a:pt x="116" y="158"/>
                  </a:cubicBezTo>
                  <a:cubicBezTo>
                    <a:pt x="115" y="157"/>
                    <a:pt x="114" y="157"/>
                    <a:pt x="113" y="156"/>
                  </a:cubicBezTo>
                  <a:cubicBezTo>
                    <a:pt x="113" y="156"/>
                    <a:pt x="113" y="154"/>
                    <a:pt x="113" y="154"/>
                  </a:cubicBezTo>
                  <a:cubicBezTo>
                    <a:pt x="112" y="153"/>
                    <a:pt x="111" y="149"/>
                    <a:pt x="109" y="149"/>
                  </a:cubicBezTo>
                  <a:cubicBezTo>
                    <a:pt x="108" y="148"/>
                    <a:pt x="106" y="148"/>
                    <a:pt x="104" y="148"/>
                  </a:cubicBezTo>
                  <a:cubicBezTo>
                    <a:pt x="104" y="147"/>
                    <a:pt x="103" y="147"/>
                    <a:pt x="102" y="147"/>
                  </a:cubicBezTo>
                  <a:cubicBezTo>
                    <a:pt x="102" y="147"/>
                    <a:pt x="101" y="147"/>
                    <a:pt x="100" y="146"/>
                  </a:cubicBezTo>
                  <a:cubicBezTo>
                    <a:pt x="97" y="145"/>
                    <a:pt x="96" y="141"/>
                    <a:pt x="92" y="141"/>
                  </a:cubicBezTo>
                  <a:cubicBezTo>
                    <a:pt x="91" y="141"/>
                    <a:pt x="90" y="142"/>
                    <a:pt x="88" y="142"/>
                  </a:cubicBezTo>
                  <a:cubicBezTo>
                    <a:pt x="87" y="142"/>
                    <a:pt x="85" y="141"/>
                    <a:pt x="83" y="140"/>
                  </a:cubicBezTo>
                  <a:cubicBezTo>
                    <a:pt x="82" y="140"/>
                    <a:pt x="80" y="139"/>
                    <a:pt x="78" y="138"/>
                  </a:cubicBezTo>
                  <a:cubicBezTo>
                    <a:pt x="77" y="138"/>
                    <a:pt x="76" y="137"/>
                    <a:pt x="75" y="136"/>
                  </a:cubicBezTo>
                  <a:cubicBezTo>
                    <a:pt x="75" y="136"/>
                    <a:pt x="74" y="136"/>
                    <a:pt x="73" y="136"/>
                  </a:cubicBezTo>
                  <a:cubicBezTo>
                    <a:pt x="72" y="135"/>
                    <a:pt x="71" y="134"/>
                    <a:pt x="70" y="134"/>
                  </a:cubicBezTo>
                  <a:cubicBezTo>
                    <a:pt x="69" y="133"/>
                    <a:pt x="68" y="132"/>
                    <a:pt x="68" y="131"/>
                  </a:cubicBezTo>
                  <a:cubicBezTo>
                    <a:pt x="68" y="130"/>
                    <a:pt x="69" y="129"/>
                    <a:pt x="69" y="128"/>
                  </a:cubicBezTo>
                  <a:cubicBezTo>
                    <a:pt x="69" y="125"/>
                    <a:pt x="67" y="122"/>
                    <a:pt x="65" y="120"/>
                  </a:cubicBezTo>
                  <a:cubicBezTo>
                    <a:pt x="64" y="119"/>
                    <a:pt x="63" y="118"/>
                    <a:pt x="62" y="116"/>
                  </a:cubicBezTo>
                  <a:cubicBezTo>
                    <a:pt x="62" y="115"/>
                    <a:pt x="62" y="115"/>
                    <a:pt x="62" y="114"/>
                  </a:cubicBezTo>
                  <a:cubicBezTo>
                    <a:pt x="61" y="114"/>
                    <a:pt x="60" y="112"/>
                    <a:pt x="59" y="111"/>
                  </a:cubicBezTo>
                  <a:cubicBezTo>
                    <a:pt x="58" y="110"/>
                    <a:pt x="57" y="109"/>
                    <a:pt x="57" y="108"/>
                  </a:cubicBezTo>
                  <a:cubicBezTo>
                    <a:pt x="56" y="106"/>
                    <a:pt x="57" y="105"/>
                    <a:pt x="57" y="103"/>
                  </a:cubicBezTo>
                  <a:cubicBezTo>
                    <a:pt x="56" y="101"/>
                    <a:pt x="52" y="102"/>
                    <a:pt x="53" y="105"/>
                  </a:cubicBezTo>
                  <a:cubicBezTo>
                    <a:pt x="53" y="106"/>
                    <a:pt x="54" y="107"/>
                    <a:pt x="54" y="108"/>
                  </a:cubicBezTo>
                  <a:cubicBezTo>
                    <a:pt x="55" y="109"/>
                    <a:pt x="55" y="110"/>
                    <a:pt x="55" y="111"/>
                  </a:cubicBezTo>
                  <a:cubicBezTo>
                    <a:pt x="56" y="112"/>
                    <a:pt x="57" y="113"/>
                    <a:pt x="57" y="114"/>
                  </a:cubicBezTo>
                  <a:cubicBezTo>
                    <a:pt x="58" y="116"/>
                    <a:pt x="58" y="118"/>
                    <a:pt x="58" y="120"/>
                  </a:cubicBezTo>
                  <a:cubicBezTo>
                    <a:pt x="59" y="121"/>
                    <a:pt x="60" y="122"/>
                    <a:pt x="59" y="123"/>
                  </a:cubicBezTo>
                  <a:cubicBezTo>
                    <a:pt x="58" y="123"/>
                    <a:pt x="57" y="122"/>
                    <a:pt x="57" y="121"/>
                  </a:cubicBezTo>
                  <a:cubicBezTo>
                    <a:pt x="56" y="121"/>
                    <a:pt x="55" y="120"/>
                    <a:pt x="54" y="119"/>
                  </a:cubicBezTo>
                  <a:cubicBezTo>
                    <a:pt x="54" y="118"/>
                    <a:pt x="55" y="117"/>
                    <a:pt x="55" y="116"/>
                  </a:cubicBezTo>
                  <a:cubicBezTo>
                    <a:pt x="54" y="114"/>
                    <a:pt x="50" y="114"/>
                    <a:pt x="50" y="112"/>
                  </a:cubicBezTo>
                  <a:cubicBezTo>
                    <a:pt x="50" y="111"/>
                    <a:pt x="52" y="111"/>
                    <a:pt x="52" y="109"/>
                  </a:cubicBezTo>
                  <a:cubicBezTo>
                    <a:pt x="52" y="108"/>
                    <a:pt x="50" y="107"/>
                    <a:pt x="50" y="106"/>
                  </a:cubicBezTo>
                  <a:cubicBezTo>
                    <a:pt x="49" y="105"/>
                    <a:pt x="49" y="103"/>
                    <a:pt x="49" y="102"/>
                  </a:cubicBezTo>
                  <a:cubicBezTo>
                    <a:pt x="49" y="100"/>
                    <a:pt x="49" y="99"/>
                    <a:pt x="49" y="98"/>
                  </a:cubicBezTo>
                  <a:cubicBezTo>
                    <a:pt x="49" y="97"/>
                    <a:pt x="47" y="95"/>
                    <a:pt x="46" y="95"/>
                  </a:cubicBezTo>
                  <a:cubicBezTo>
                    <a:pt x="45" y="94"/>
                    <a:pt x="44" y="95"/>
                    <a:pt x="43" y="94"/>
                  </a:cubicBezTo>
                  <a:cubicBezTo>
                    <a:pt x="43" y="93"/>
                    <a:pt x="43" y="91"/>
                    <a:pt x="43" y="90"/>
                  </a:cubicBezTo>
                  <a:cubicBezTo>
                    <a:pt x="42" y="88"/>
                    <a:pt x="42" y="87"/>
                    <a:pt x="42" y="85"/>
                  </a:cubicBezTo>
                  <a:cubicBezTo>
                    <a:pt x="42" y="83"/>
                    <a:pt x="42" y="81"/>
                    <a:pt x="42" y="79"/>
                  </a:cubicBezTo>
                  <a:cubicBezTo>
                    <a:pt x="43" y="78"/>
                    <a:pt x="44" y="77"/>
                    <a:pt x="45" y="76"/>
                  </a:cubicBezTo>
                  <a:cubicBezTo>
                    <a:pt x="45" y="75"/>
                    <a:pt x="46" y="74"/>
                    <a:pt x="46" y="73"/>
                  </a:cubicBezTo>
                  <a:cubicBezTo>
                    <a:pt x="47" y="71"/>
                    <a:pt x="49" y="70"/>
                    <a:pt x="51" y="68"/>
                  </a:cubicBezTo>
                  <a:cubicBezTo>
                    <a:pt x="52" y="66"/>
                    <a:pt x="54" y="64"/>
                    <a:pt x="55" y="62"/>
                  </a:cubicBezTo>
                  <a:cubicBezTo>
                    <a:pt x="55" y="61"/>
                    <a:pt x="56" y="60"/>
                    <a:pt x="56" y="59"/>
                  </a:cubicBezTo>
                  <a:cubicBezTo>
                    <a:pt x="56" y="57"/>
                    <a:pt x="53" y="56"/>
                    <a:pt x="53" y="55"/>
                  </a:cubicBezTo>
                  <a:cubicBezTo>
                    <a:pt x="54" y="54"/>
                    <a:pt x="55" y="54"/>
                    <a:pt x="55" y="53"/>
                  </a:cubicBezTo>
                  <a:cubicBezTo>
                    <a:pt x="56" y="52"/>
                    <a:pt x="56" y="51"/>
                    <a:pt x="56" y="50"/>
                  </a:cubicBezTo>
                  <a:cubicBezTo>
                    <a:pt x="56" y="49"/>
                    <a:pt x="55" y="48"/>
                    <a:pt x="55" y="46"/>
                  </a:cubicBezTo>
                  <a:cubicBezTo>
                    <a:pt x="56" y="45"/>
                    <a:pt x="57" y="44"/>
                    <a:pt x="56" y="43"/>
                  </a:cubicBezTo>
                  <a:cubicBezTo>
                    <a:pt x="56" y="42"/>
                    <a:pt x="54" y="44"/>
                    <a:pt x="53" y="43"/>
                  </a:cubicBezTo>
                  <a:cubicBezTo>
                    <a:pt x="52" y="42"/>
                    <a:pt x="53" y="41"/>
                    <a:pt x="53" y="40"/>
                  </a:cubicBezTo>
                  <a:cubicBezTo>
                    <a:pt x="53" y="39"/>
                    <a:pt x="53" y="39"/>
                    <a:pt x="53" y="38"/>
                  </a:cubicBezTo>
                  <a:cubicBezTo>
                    <a:pt x="53" y="38"/>
                    <a:pt x="54" y="37"/>
                    <a:pt x="54" y="36"/>
                  </a:cubicBezTo>
                  <a:cubicBezTo>
                    <a:pt x="53" y="35"/>
                    <a:pt x="53" y="34"/>
                    <a:pt x="52" y="33"/>
                  </a:cubicBezTo>
                  <a:cubicBezTo>
                    <a:pt x="67" y="21"/>
                    <a:pt x="86" y="12"/>
                    <a:pt x="106" y="9"/>
                  </a:cubicBezTo>
                  <a:cubicBezTo>
                    <a:pt x="106" y="9"/>
                    <a:pt x="106" y="9"/>
                    <a:pt x="106" y="9"/>
                  </a:cubicBezTo>
                  <a:cubicBezTo>
                    <a:pt x="106" y="9"/>
                    <a:pt x="106" y="10"/>
                    <a:pt x="107" y="10"/>
                  </a:cubicBezTo>
                  <a:cubicBezTo>
                    <a:pt x="108" y="9"/>
                    <a:pt x="109" y="10"/>
                    <a:pt x="111" y="10"/>
                  </a:cubicBezTo>
                  <a:cubicBezTo>
                    <a:pt x="112" y="10"/>
                    <a:pt x="113" y="9"/>
                    <a:pt x="114" y="9"/>
                  </a:cubicBezTo>
                  <a:cubicBezTo>
                    <a:pt x="117" y="10"/>
                    <a:pt x="120" y="12"/>
                    <a:pt x="122" y="11"/>
                  </a:cubicBezTo>
                  <a:cubicBezTo>
                    <a:pt x="123" y="11"/>
                    <a:pt x="123" y="10"/>
                    <a:pt x="123" y="9"/>
                  </a:cubicBezTo>
                  <a:cubicBezTo>
                    <a:pt x="124" y="8"/>
                    <a:pt x="124" y="8"/>
                    <a:pt x="124" y="7"/>
                  </a:cubicBezTo>
                  <a:cubicBezTo>
                    <a:pt x="125" y="7"/>
                    <a:pt x="126" y="7"/>
                    <a:pt x="127" y="7"/>
                  </a:cubicBezTo>
                  <a:cubicBezTo>
                    <a:pt x="130" y="7"/>
                    <a:pt x="133" y="7"/>
                    <a:pt x="136" y="7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34" y="0"/>
                    <a:pt x="132" y="0"/>
                    <a:pt x="130" y="0"/>
                  </a:cubicBezTo>
                  <a:cubicBezTo>
                    <a:pt x="129" y="0"/>
                    <a:pt x="128" y="0"/>
                    <a:pt x="127" y="0"/>
                  </a:cubicBezTo>
                  <a:cubicBezTo>
                    <a:pt x="126" y="0"/>
                    <a:pt x="125" y="0"/>
                    <a:pt x="123" y="0"/>
                  </a:cubicBezTo>
                  <a:cubicBezTo>
                    <a:pt x="111" y="0"/>
                    <a:pt x="98" y="3"/>
                    <a:pt x="86" y="7"/>
                  </a:cubicBezTo>
                  <a:cubicBezTo>
                    <a:pt x="84" y="7"/>
                    <a:pt x="82" y="8"/>
                    <a:pt x="81" y="9"/>
                  </a:cubicBezTo>
                  <a:cubicBezTo>
                    <a:pt x="80" y="9"/>
                    <a:pt x="79" y="9"/>
                    <a:pt x="79" y="10"/>
                  </a:cubicBezTo>
                  <a:cubicBezTo>
                    <a:pt x="77" y="10"/>
                    <a:pt x="76" y="11"/>
                    <a:pt x="75" y="11"/>
                  </a:cubicBezTo>
                  <a:cubicBezTo>
                    <a:pt x="73" y="12"/>
                    <a:pt x="71" y="13"/>
                    <a:pt x="69" y="14"/>
                  </a:cubicBezTo>
                  <a:cubicBezTo>
                    <a:pt x="67" y="15"/>
                    <a:pt x="66" y="16"/>
                    <a:pt x="64" y="17"/>
                  </a:cubicBezTo>
                  <a:cubicBezTo>
                    <a:pt x="57" y="21"/>
                    <a:pt x="50" y="26"/>
                    <a:pt x="44" y="31"/>
                  </a:cubicBezTo>
                  <a:cubicBezTo>
                    <a:pt x="43" y="32"/>
                    <a:pt x="42" y="32"/>
                    <a:pt x="41" y="33"/>
                  </a:cubicBezTo>
                  <a:cubicBezTo>
                    <a:pt x="40" y="35"/>
                    <a:pt x="38" y="36"/>
                    <a:pt x="37" y="37"/>
                  </a:cubicBezTo>
                  <a:cubicBezTo>
                    <a:pt x="36" y="39"/>
                    <a:pt x="34" y="40"/>
                    <a:pt x="33" y="42"/>
                  </a:cubicBezTo>
                  <a:cubicBezTo>
                    <a:pt x="31" y="44"/>
                    <a:pt x="29" y="46"/>
                    <a:pt x="27" y="49"/>
                  </a:cubicBezTo>
                  <a:cubicBezTo>
                    <a:pt x="23" y="54"/>
                    <a:pt x="20" y="59"/>
                    <a:pt x="16" y="64"/>
                  </a:cubicBezTo>
                  <a:cubicBezTo>
                    <a:pt x="15" y="66"/>
                    <a:pt x="14" y="68"/>
                    <a:pt x="14" y="70"/>
                  </a:cubicBezTo>
                  <a:cubicBezTo>
                    <a:pt x="13" y="71"/>
                    <a:pt x="13" y="71"/>
                    <a:pt x="12" y="72"/>
                  </a:cubicBezTo>
                  <a:cubicBezTo>
                    <a:pt x="11" y="75"/>
                    <a:pt x="10" y="78"/>
                    <a:pt x="8" y="81"/>
                  </a:cubicBezTo>
                  <a:cubicBezTo>
                    <a:pt x="8" y="82"/>
                    <a:pt x="8" y="83"/>
                    <a:pt x="7" y="84"/>
                  </a:cubicBezTo>
                  <a:cubicBezTo>
                    <a:pt x="6" y="88"/>
                    <a:pt x="5" y="92"/>
                    <a:pt x="4" y="96"/>
                  </a:cubicBezTo>
                  <a:cubicBezTo>
                    <a:pt x="3" y="98"/>
                    <a:pt x="3" y="100"/>
                    <a:pt x="2" y="102"/>
                  </a:cubicBezTo>
                  <a:close/>
                  <a:moveTo>
                    <a:pt x="136" y="100"/>
                  </a:moveTo>
                  <a:cubicBezTo>
                    <a:pt x="136" y="160"/>
                    <a:pt x="136" y="160"/>
                    <a:pt x="136" y="160"/>
                  </a:cubicBezTo>
                  <a:cubicBezTo>
                    <a:pt x="136" y="160"/>
                    <a:pt x="135" y="160"/>
                    <a:pt x="135" y="160"/>
                  </a:cubicBezTo>
                  <a:cubicBezTo>
                    <a:pt x="134" y="160"/>
                    <a:pt x="133" y="159"/>
                    <a:pt x="132" y="158"/>
                  </a:cubicBezTo>
                  <a:cubicBezTo>
                    <a:pt x="129" y="157"/>
                    <a:pt x="127" y="159"/>
                    <a:pt x="124" y="159"/>
                  </a:cubicBezTo>
                  <a:cubicBezTo>
                    <a:pt x="122" y="159"/>
                    <a:pt x="119" y="156"/>
                    <a:pt x="119" y="153"/>
                  </a:cubicBezTo>
                  <a:cubicBezTo>
                    <a:pt x="119" y="152"/>
                    <a:pt x="119" y="150"/>
                    <a:pt x="120" y="148"/>
                  </a:cubicBezTo>
                  <a:cubicBezTo>
                    <a:pt x="120" y="147"/>
                    <a:pt x="121" y="146"/>
                    <a:pt x="121" y="145"/>
                  </a:cubicBezTo>
                  <a:cubicBezTo>
                    <a:pt x="121" y="143"/>
                    <a:pt x="119" y="142"/>
                    <a:pt x="117" y="141"/>
                  </a:cubicBezTo>
                  <a:cubicBezTo>
                    <a:pt x="115" y="141"/>
                    <a:pt x="111" y="143"/>
                    <a:pt x="108" y="141"/>
                  </a:cubicBezTo>
                  <a:cubicBezTo>
                    <a:pt x="108" y="140"/>
                    <a:pt x="109" y="140"/>
                    <a:pt x="109" y="139"/>
                  </a:cubicBezTo>
                  <a:cubicBezTo>
                    <a:pt x="110" y="138"/>
                    <a:pt x="109" y="138"/>
                    <a:pt x="110" y="137"/>
                  </a:cubicBezTo>
                  <a:cubicBezTo>
                    <a:pt x="110" y="136"/>
                    <a:pt x="111" y="136"/>
                    <a:pt x="111" y="135"/>
                  </a:cubicBezTo>
                  <a:cubicBezTo>
                    <a:pt x="112" y="134"/>
                    <a:pt x="112" y="133"/>
                    <a:pt x="112" y="132"/>
                  </a:cubicBezTo>
                  <a:cubicBezTo>
                    <a:pt x="112" y="131"/>
                    <a:pt x="113" y="130"/>
                    <a:pt x="113" y="130"/>
                  </a:cubicBezTo>
                  <a:cubicBezTo>
                    <a:pt x="113" y="129"/>
                    <a:pt x="113" y="128"/>
                    <a:pt x="112" y="127"/>
                  </a:cubicBezTo>
                  <a:cubicBezTo>
                    <a:pt x="110" y="127"/>
                    <a:pt x="108" y="127"/>
                    <a:pt x="107" y="128"/>
                  </a:cubicBezTo>
                  <a:cubicBezTo>
                    <a:pt x="104" y="129"/>
                    <a:pt x="105" y="133"/>
                    <a:pt x="102" y="134"/>
                  </a:cubicBezTo>
                  <a:cubicBezTo>
                    <a:pt x="101" y="135"/>
                    <a:pt x="99" y="135"/>
                    <a:pt x="98" y="135"/>
                  </a:cubicBezTo>
                  <a:cubicBezTo>
                    <a:pt x="97" y="135"/>
                    <a:pt x="96" y="135"/>
                    <a:pt x="95" y="135"/>
                  </a:cubicBezTo>
                  <a:cubicBezTo>
                    <a:pt x="94" y="135"/>
                    <a:pt x="92" y="134"/>
                    <a:pt x="91" y="134"/>
                  </a:cubicBezTo>
                  <a:cubicBezTo>
                    <a:pt x="90" y="133"/>
                    <a:pt x="89" y="129"/>
                    <a:pt x="89" y="129"/>
                  </a:cubicBezTo>
                  <a:cubicBezTo>
                    <a:pt x="87" y="125"/>
                    <a:pt x="89" y="121"/>
                    <a:pt x="90" y="118"/>
                  </a:cubicBezTo>
                  <a:cubicBezTo>
                    <a:pt x="91" y="118"/>
                    <a:pt x="91" y="117"/>
                    <a:pt x="91" y="117"/>
                  </a:cubicBezTo>
                  <a:cubicBezTo>
                    <a:pt x="92" y="116"/>
                    <a:pt x="91" y="114"/>
                    <a:pt x="92" y="113"/>
                  </a:cubicBezTo>
                  <a:cubicBezTo>
                    <a:pt x="92" y="111"/>
                    <a:pt x="95" y="110"/>
                    <a:pt x="97" y="109"/>
                  </a:cubicBezTo>
                  <a:cubicBezTo>
                    <a:pt x="99" y="108"/>
                    <a:pt x="100" y="106"/>
                    <a:pt x="103" y="106"/>
                  </a:cubicBezTo>
                  <a:cubicBezTo>
                    <a:pt x="104" y="106"/>
                    <a:pt x="105" y="107"/>
                    <a:pt x="107" y="107"/>
                  </a:cubicBezTo>
                  <a:cubicBezTo>
                    <a:pt x="108" y="107"/>
                    <a:pt x="108" y="108"/>
                    <a:pt x="109" y="108"/>
                  </a:cubicBezTo>
                  <a:cubicBezTo>
                    <a:pt x="112" y="108"/>
                    <a:pt x="112" y="106"/>
                    <a:pt x="115" y="105"/>
                  </a:cubicBezTo>
                  <a:cubicBezTo>
                    <a:pt x="117" y="105"/>
                    <a:pt x="118" y="104"/>
                    <a:pt x="120" y="105"/>
                  </a:cubicBezTo>
                  <a:cubicBezTo>
                    <a:pt x="121" y="105"/>
                    <a:pt x="122" y="106"/>
                    <a:pt x="123" y="106"/>
                  </a:cubicBezTo>
                  <a:cubicBezTo>
                    <a:pt x="124" y="106"/>
                    <a:pt x="125" y="106"/>
                    <a:pt x="126" y="106"/>
                  </a:cubicBezTo>
                  <a:cubicBezTo>
                    <a:pt x="127" y="106"/>
                    <a:pt x="128" y="108"/>
                    <a:pt x="128" y="109"/>
                  </a:cubicBezTo>
                  <a:cubicBezTo>
                    <a:pt x="128" y="110"/>
                    <a:pt x="127" y="111"/>
                    <a:pt x="128" y="112"/>
                  </a:cubicBezTo>
                  <a:cubicBezTo>
                    <a:pt x="129" y="114"/>
                    <a:pt x="131" y="114"/>
                    <a:pt x="133" y="115"/>
                  </a:cubicBezTo>
                  <a:cubicBezTo>
                    <a:pt x="134" y="114"/>
                    <a:pt x="133" y="112"/>
                    <a:pt x="133" y="110"/>
                  </a:cubicBezTo>
                  <a:cubicBezTo>
                    <a:pt x="133" y="110"/>
                    <a:pt x="133" y="109"/>
                    <a:pt x="133" y="109"/>
                  </a:cubicBezTo>
                  <a:cubicBezTo>
                    <a:pt x="133" y="108"/>
                    <a:pt x="133" y="107"/>
                    <a:pt x="133" y="106"/>
                  </a:cubicBezTo>
                  <a:cubicBezTo>
                    <a:pt x="133" y="103"/>
                    <a:pt x="134" y="101"/>
                    <a:pt x="136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91438" tIns="45719" rIns="91438" bIns="45719"/>
            <a:lstStyle>
              <a:defPPr>
                <a:defRPr lang="zh-CN"/>
              </a:defPPr>
              <a:lvl1pPr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544830" indent="-8763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1089025" indent="-174625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631950" indent="-26035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2176780" indent="-347980" algn="l" defTabSz="10890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30" name="TextBox 21"/>
          <p:cNvSpPr txBox="1"/>
          <p:nvPr/>
        </p:nvSpPr>
        <p:spPr>
          <a:xfrm>
            <a:off x="6233795" y="1819275"/>
            <a:ext cx="3849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PT Sans Caption" panose="020B0603020203020204" pitchFamily="34" charset="0"/>
              </a:defRPr>
            </a:lvl1pPr>
          </a:lstStyle>
          <a:p>
            <a:pPr algn="r"/>
            <a:r>
              <a:rPr lang="en-US" altLang="zh-CN" sz="2000" b="1" dirty="0">
                <a:solidFill>
                  <a:srgbClr val="D1680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遣词的选择就是修辞</a:t>
            </a:r>
            <a:endParaRPr lang="zh-CN" altLang="en-US" sz="24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1"/>
          <p:cNvSpPr txBox="1"/>
          <p:nvPr/>
        </p:nvSpPr>
        <p:spPr>
          <a:xfrm>
            <a:off x="5958840" y="2517775"/>
            <a:ext cx="6017259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19.言下之意是：细微末节，何必追究。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20.一主一谓，全句两个词。越短越有力。表现出妻子的愤怒、威严、锋利。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不说你不忠贞，而说我原以为我们之间是赤诚相待的。从正面表示过去的误解，代替从反面发泄当前的怨恨，显示出知识分子家庭关系中的素养，符合人物的特征。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满腔委屈见于ever一词。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351" y="2266616"/>
              <a:ext cx="2887797" cy="116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waiting for the right moment是合理的解释吗？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22.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怎样理解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On whom?</a:t>
              </a:r>
              <a:endPara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23.consolation </a:t>
              </a:r>
              <a:r>
                <a:rPr lang="en-US" altLang="zh-CN" sz="2000" b="1" baseline="-25000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/ˌkɒnsəˈleɪʃ(ə)n/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n. 安慰，起安慰作用的人（物）</a:t>
              </a:r>
              <a:endPara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if和any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在句中的使用表达丈夫怎样的心情？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3"/>
          <p:cNvSpPr/>
          <p:nvPr/>
        </p:nvSpPr>
        <p:spPr bwMode="gray">
          <a:xfrm>
            <a:off x="5657215" y="295275"/>
            <a:ext cx="2233295" cy="115760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433705"/>
            <a:chOff x="4975009" y="2157413"/>
            <a:chExt cx="2471701" cy="317489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317489"/>
              <a:chOff x="4975009" y="2157413"/>
              <a:chExt cx="2471701" cy="317489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415114" y="2182979"/>
                <a:ext cx="1485434" cy="291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问题思考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294" y="2266578"/>
              <a:ext cx="2829613" cy="1600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21.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苍白无力的辩解。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22.十年之后时机就恰当了？</a:t>
              </a:r>
              <a:endPara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有了第三者，必须揭开疮疤。对你，对我，对她？对谁好受些？（Easier on whom?)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23.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有罪的丈夫竭力想安慰妻子，但说出来的只可能是像前一句那样的废话。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第二句中if和any都用得好、“倘若”、“万一”“任何”--姑念只此一次，能否稍有宽慰？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392517"/>
            <a:chOff x="4975009" y="2157413"/>
            <a:chExt cx="2471701" cy="287338"/>
          </a:xfrm>
          <a:solidFill>
            <a:schemeClr val="accent3">
              <a:lumMod val="75000"/>
            </a:schemeClr>
          </a:solidFill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287338"/>
              <a:chOff x="4975009" y="2157413"/>
              <a:chExt cx="2471701" cy="287338"/>
            </a:xfrm>
            <a:grpFill/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182678" y="2182979"/>
                <a:ext cx="2112250" cy="2356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15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遣词的选择就是修辞</a:t>
                </a:r>
                <a:endParaRPr lang="zh-CN" altLang="en-US" sz="15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4" name="Freeform 4"/>
          <p:cNvSpPr/>
          <p:nvPr/>
        </p:nvSpPr>
        <p:spPr bwMode="gray">
          <a:xfrm>
            <a:off x="5725491" y="299314"/>
            <a:ext cx="1945359" cy="115596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294" y="2266578"/>
              <a:ext cx="2829613" cy="14542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24.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通常说more than ever比以往任何时候都更多.如：I love you more than ever.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为什么此处用到了Once is more than never？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25. —I mean…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前后的标点起什么作用？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26.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此处称呼又从Robert回到现称Bob，暗示妻子怎样的心理变化？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>
                <a:buFont typeface="Wingdings" panose="05000000000000000000" charset="0"/>
                <a:buChar char="Ø"/>
              </a:pP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3"/>
          <p:cNvSpPr/>
          <p:nvPr/>
        </p:nvSpPr>
        <p:spPr bwMode="gray">
          <a:xfrm>
            <a:off x="5657215" y="295275"/>
            <a:ext cx="2233295" cy="115760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664844"/>
            <a:chOff x="4975009" y="2157413"/>
            <a:chExt cx="2471701" cy="486692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486692"/>
              <a:chOff x="4975009" y="2157413"/>
              <a:chExt cx="2471701" cy="486692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669" y="2182979"/>
                <a:ext cx="1251727" cy="461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问题思考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294" y="2266578"/>
              <a:ext cx="2829613" cy="1687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24.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断然粉碎幻想。这种事本该从不发生，一次也不能原谅。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通常说more than ever.如：I love you more than ever.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现在，处于特定情境，Once is more than never.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应景生情，</a:t>
              </a:r>
              <a:r>
                <a:rPr lang="zh-CN" altLang="en-US" sz="2000" b="1" dirty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增加一个字母，满腔愤慨就溢于言表了。用词精当，给小小一词，加上千钧份量，</a:t>
              </a:r>
              <a:r>
                <a:rPr lang="zh-CN" altLang="en-US" sz="20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这就是交际修辞渗透于美学修辞。</a:t>
              </a:r>
              <a:endPara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25.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借助标点，表示心知下文更加难以启齿。她已死了。一主语一谓语，表示a cold fact.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26.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如释重负，松了一口气。称呼又从Robert回到现称Bob。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392517"/>
            <a:chOff x="4975009" y="2157413"/>
            <a:chExt cx="2471701" cy="287338"/>
          </a:xfrm>
          <a:solidFill>
            <a:schemeClr val="accent3">
              <a:lumMod val="75000"/>
            </a:schemeClr>
          </a:solidFill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287338"/>
              <a:chOff x="4975009" y="2157413"/>
              <a:chExt cx="2471701" cy="287338"/>
            </a:xfrm>
            <a:grpFill/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182678" y="2182979"/>
                <a:ext cx="1959833" cy="2356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15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遣词的选择就是修辞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Freeform 4"/>
          <p:cNvSpPr/>
          <p:nvPr/>
        </p:nvSpPr>
        <p:spPr bwMode="gray">
          <a:xfrm>
            <a:off x="5725491" y="299314"/>
            <a:ext cx="1945359" cy="115596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351" y="2266616"/>
              <a:ext cx="2887797" cy="12041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27.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为什么此处用了I am telling you…,而不是I'm telling you？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28.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上句中,丈夫说She had a child，妻子反问We have two又有什么含义？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29.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The boy和He指称对象同一，同义重复；为什么用is,不用’s？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妻子第一次，也是唯一一次用了感叹词Oh，表达了怎样的心情？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3"/>
          <p:cNvSpPr/>
          <p:nvPr/>
        </p:nvSpPr>
        <p:spPr bwMode="gray">
          <a:xfrm>
            <a:off x="5657215" y="295275"/>
            <a:ext cx="2233295" cy="115760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664844"/>
            <a:chOff x="4975009" y="2157413"/>
            <a:chExt cx="2471701" cy="486692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486692"/>
              <a:chOff x="4975009" y="2157413"/>
              <a:chExt cx="2471701" cy="486692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669" y="2182979"/>
                <a:ext cx="1348258" cy="461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问题思考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5561" y="2238168"/>
              <a:ext cx="2829613" cy="1790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27.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主题出现。注意：I am telling you…,而不是I'm telling you.表示我现在郑重相告，一旦用了缩略形式，就显得心情轻松了。只差一个字母，但口吻、气氛迥然不同。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28.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注意a的精妙。上句中,丈夫说She had a child,他是以属概念(generic use) 来理解和使用a的，表示同类事物中非特指的一个；妻子则把a理解为基数概念one。因此，反问We have two.那又有什么呢？一个不定冠词，加强了戏剧性。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29.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主题出现。The boy和He指称对象同一，同义重复；用is,不用’s,以示严肃。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30.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在事件严重性的震撼下，妻子第一次，也是唯一一次用了感叹词Oh.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392517"/>
            <a:chOff x="4975009" y="2157413"/>
            <a:chExt cx="2471701" cy="287338"/>
          </a:xfrm>
          <a:solidFill>
            <a:schemeClr val="accent3">
              <a:lumMod val="75000"/>
            </a:schemeClr>
          </a:solidFill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287338"/>
              <a:chOff x="4975009" y="2157413"/>
              <a:chExt cx="2471701" cy="287338"/>
            </a:xfrm>
            <a:grpFill/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885" y="2183043"/>
                <a:ext cx="954107" cy="2356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1500" dirty="0">
                    <a:solidFill>
                      <a:schemeClr val="bg1"/>
                    </a:solidFill>
                  </a:rPr>
                  <a:t>添加文字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Freeform 4"/>
          <p:cNvSpPr/>
          <p:nvPr/>
        </p:nvSpPr>
        <p:spPr bwMode="gray">
          <a:xfrm>
            <a:off x="5725491" y="299314"/>
            <a:ext cx="1945359" cy="115596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gray">
          <a:xfrm>
            <a:off x="9291955" y="801282"/>
            <a:ext cx="2112010" cy="3219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 eaLnBrk="0" hangingPunct="0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294" y="2319980"/>
              <a:ext cx="2829613" cy="4705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31.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为什么用know about,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不用know of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两者有什么区别？遣词的选择有什么诀窍吗？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3"/>
          <p:cNvSpPr/>
          <p:nvPr/>
        </p:nvSpPr>
        <p:spPr bwMode="gray">
          <a:xfrm>
            <a:off x="5657215" y="295275"/>
            <a:ext cx="2233295" cy="115760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664844"/>
            <a:chOff x="4975009" y="2157413"/>
            <a:chExt cx="2471701" cy="486692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486692"/>
              <a:chOff x="4975009" y="2157413"/>
              <a:chExt cx="2471701" cy="486692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669" y="2182979"/>
                <a:ext cx="1302533" cy="4611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问题思考</a:t>
                </a:r>
                <a:endParaRPr lang="zh-CN" altLang="en-US" sz="20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0" hangingPunct="0"/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5561" y="2213604"/>
              <a:ext cx="2829613" cy="17906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algn="l"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31.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用know about,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不用know of。前者表示“知道关于……的情况”，后者意为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“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更深入一些的了解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”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。如：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The police know of his activities, and are watching him.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What do you know of this theater company?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As I know more of mankind l expect less of them, and am now ready to call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 man a good man more easily than formerly. 随着我对人类了解越多，期望越低，现在说人家是好人，比过去容易多了。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>
                <a:buFont typeface="Arial" panose="020B0604020202020204" pitchFamily="34" charset="0"/>
                <a:buChar char="•"/>
              </a:pP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在剧本中，选用know about，不用know of,</a:t>
              </a: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表示一无所知。既符合事实，也可能易于得到谅解和宽恕。这表明，</a:t>
              </a:r>
              <a:r>
                <a:rPr lang="zh-CN" altLang="en-US" sz="2000" b="1" dirty="0">
                  <a:solidFill>
                    <a:schemeClr val="accent3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遣词的选择就是修辞。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392517"/>
            <a:chOff x="4975009" y="2157413"/>
            <a:chExt cx="2471701" cy="287338"/>
          </a:xfrm>
          <a:solidFill>
            <a:schemeClr val="accent3">
              <a:lumMod val="75000"/>
            </a:schemeClr>
          </a:solidFill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287338"/>
              <a:chOff x="4975009" y="2157413"/>
              <a:chExt cx="2471701" cy="287338"/>
            </a:xfrm>
            <a:grpFill/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885" y="2183043"/>
                <a:ext cx="954107" cy="2356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1500" dirty="0">
                    <a:solidFill>
                      <a:schemeClr val="bg1"/>
                    </a:solidFill>
                  </a:rPr>
                  <a:t>添加文字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Freeform 4"/>
          <p:cNvSpPr/>
          <p:nvPr/>
        </p:nvSpPr>
        <p:spPr bwMode="gray">
          <a:xfrm>
            <a:off x="5725491" y="299314"/>
            <a:ext cx="1945359" cy="115596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gray">
          <a:xfrm>
            <a:off x="9291955" y="801282"/>
            <a:ext cx="2112010" cy="3219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 eaLnBrk="0" hangingPunct="0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496824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你喜欢这样的表达吗？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528320" y="716915"/>
            <a:ext cx="5564505" cy="3212465"/>
            <a:chOff x="971600" y="941948"/>
            <a:chExt cx="3312368" cy="2076302"/>
          </a:xfrm>
        </p:grpSpPr>
        <p:sp>
          <p:nvSpPr>
            <p:cNvPr id="38" name="圆角矩形 1"/>
            <p:cNvSpPr/>
            <p:nvPr/>
          </p:nvSpPr>
          <p:spPr>
            <a:xfrm rot="627836">
              <a:off x="1115616" y="1318596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76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39" name="圆角矩形 1"/>
            <p:cNvSpPr/>
            <p:nvPr/>
          </p:nvSpPr>
          <p:spPr>
            <a:xfrm>
              <a:off x="971600" y="941948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62AB71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1663539" y="1039217"/>
              <a:ext cx="619103" cy="6068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62AB71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41" name="TextBox 38"/>
            <p:cNvSpPr txBox="1"/>
            <p:nvPr/>
          </p:nvSpPr>
          <p:spPr>
            <a:xfrm flipH="1">
              <a:off x="1562390" y="1104527"/>
              <a:ext cx="840572" cy="377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i="0" u="none" strike="noStrike" kern="0" normalizeH="0" baseline="0" noProof="0" dirty="0" smtClean="0">
                  <a:ln>
                    <a:noFill/>
                  </a:ln>
                  <a:solidFill>
                    <a:srgbClr val="62AB71"/>
                  </a:solidFill>
                  <a:uLnTx/>
                  <a:uFillTx/>
                  <a:latin typeface="Calibri Light" panose="020F0302020204030204" charset="0"/>
                  <a:ea typeface="微软雅黑" panose="020B0503020204020204" pitchFamily="34" charset="-122"/>
                  <a:cs typeface="Times New Roman" panose="02020603050405020304" charset="0"/>
                </a:rPr>
                <a:t>A</a:t>
              </a: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62AB71"/>
                </a:solidFill>
                <a:uLnTx/>
                <a:uFillTx/>
                <a:latin typeface="Calibri Light" panose="020F03020202040302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42" name="TextBox 39"/>
            <p:cNvSpPr txBox="1"/>
            <p:nvPr/>
          </p:nvSpPr>
          <p:spPr>
            <a:xfrm>
              <a:off x="1172002" y="1550858"/>
              <a:ext cx="2860216" cy="101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50000"/>
                </a:lnSpc>
              </a:pPr>
              <a:r>
                <a:rPr lang="en-US" altLang="zh-CN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</a:t>
              </a:r>
              <a:r>
                <a:rPr lang="zh-CN" altLang="en-US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假如你是李华，你们学校的外教Mr. Hall寒假不回国。你打算邀请他去你家里一起过春节。 内容需包含以下要点：    1. 时间    2. 一同过节的家人   3. 春节活动。</a:t>
              </a:r>
              <a:r>
                <a:rPr lang="zh-CN" altLang="en-US" sz="1600" b="1" kern="0" baseline="-250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（2017年11月浙江高考应用文写作）</a:t>
              </a:r>
              <a:endParaRPr lang="zh-CN" altLang="en-US" sz="1600" b="1" kern="0" baseline="-250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2730500" y="4255135"/>
            <a:ext cx="7499350" cy="1430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ts val="3480"/>
              </a:lnSpc>
            </a:pPr>
            <a:r>
              <a:rPr lang="en-US" altLang="zh-CN" sz="2400" b="1"/>
              <a:t>1. </a:t>
            </a:r>
            <a:r>
              <a:rPr lang="zh-CN" altLang="en-US" sz="2400" b="1"/>
              <a:t>It</a:t>
            </a:r>
            <a:r>
              <a:rPr lang="en-US" altLang="zh-CN" sz="2400" b="1"/>
              <a:t>’</a:t>
            </a:r>
            <a:r>
              <a:rPr lang="zh-CN" altLang="en-US" sz="2400" b="1"/>
              <a:t>s platitudinous that we are going to stick picture…</a:t>
            </a:r>
            <a:endParaRPr lang="zh-CN" altLang="en-US" sz="2400" b="1"/>
          </a:p>
          <a:p>
            <a:pPr fontAlgn="auto">
              <a:lnSpc>
                <a:spcPts val="3480"/>
              </a:lnSpc>
            </a:pPr>
            <a:r>
              <a:rPr lang="en-US" altLang="zh-CN" sz="2400" b="1"/>
              <a:t>2. </a:t>
            </a:r>
            <a:r>
              <a:rPr lang="zh-CN" altLang="en-US" sz="2400" b="1"/>
              <a:t>I</a:t>
            </a:r>
            <a:r>
              <a:rPr lang="en-US" altLang="zh-CN" sz="2400" b="1"/>
              <a:t>’</a:t>
            </a:r>
            <a:r>
              <a:rPr lang="zh-CN" altLang="en-US" sz="2400" b="1"/>
              <a:t>ll be in wild gaiety if you could come</a:t>
            </a:r>
            <a:r>
              <a:rPr lang="en-US" altLang="zh-CN" sz="2400" b="1"/>
              <a:t>.</a:t>
            </a:r>
            <a:endParaRPr lang="zh-CN" altLang="en-US" sz="2400" b="1"/>
          </a:p>
          <a:p>
            <a:pPr fontAlgn="auto">
              <a:lnSpc>
                <a:spcPts val="3480"/>
              </a:lnSpc>
            </a:pPr>
            <a:r>
              <a:rPr lang="en-US" altLang="zh-CN" sz="2400" b="1"/>
              <a:t>3.S</a:t>
            </a:r>
            <a:r>
              <a:rPr lang="zh-CN" altLang="en-US" sz="2400" b="1"/>
              <a:t>ome intriguing activities are also meticulously planned</a:t>
            </a:r>
            <a:r>
              <a:rPr lang="en-US" altLang="zh-CN" sz="2400" b="1"/>
              <a:t>.</a:t>
            </a:r>
            <a:endParaRPr lang="en-US" altLang="zh-CN" sz="2400" b="1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/>
      <p:bldP spid="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05852" y="2266616"/>
              <a:ext cx="2948296" cy="720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32.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情态动词should表示什么样的感情？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33.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破折号起什么作用？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34.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丈夫说listen，妻子说hear，这样的遣词达到了怎样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的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交际功能？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 indent="0">
                <a:buFont typeface="Wingdings" panose="05000000000000000000" charset="0"/>
                <a:buNone/>
              </a:pP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reeform 13"/>
          <p:cNvSpPr/>
          <p:nvPr/>
        </p:nvSpPr>
        <p:spPr bwMode="gray">
          <a:xfrm>
            <a:off x="5657215" y="295275"/>
            <a:ext cx="2233295" cy="1157605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75000"/>
                </a:schemeClr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712085" cy="433705"/>
            <a:chOff x="4975009" y="2157413"/>
            <a:chExt cx="2712393" cy="317489"/>
          </a:xfrm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712393" cy="317489"/>
              <a:chOff x="4975009" y="2157413"/>
              <a:chExt cx="2712393" cy="317489"/>
            </a:xfrm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669" y="2182979"/>
                <a:ext cx="1740733" cy="29192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20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问题思考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6620510" y="948690"/>
            <a:ext cx="5272405" cy="5673725"/>
            <a:chOff x="4665520" y="2150414"/>
            <a:chExt cx="3044360" cy="1908577"/>
          </a:xfrm>
        </p:grpSpPr>
        <p:sp>
          <p:nvSpPr>
            <p:cNvPr id="3" name="AutoShape 5"/>
            <p:cNvSpPr>
              <a:spLocks noChangeArrowheads="1"/>
            </p:cNvSpPr>
            <p:nvPr/>
          </p:nvSpPr>
          <p:spPr bwMode="auto">
            <a:xfrm>
              <a:off x="4665520" y="2150414"/>
              <a:ext cx="3044360" cy="1908577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3">
                  <a:lumMod val="75000"/>
                </a:schemeClr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3" name="Text Box 23"/>
            <p:cNvSpPr txBox="1">
              <a:spLocks noChangeArrowheads="1"/>
            </p:cNvSpPr>
            <p:nvPr/>
          </p:nvSpPr>
          <p:spPr bwMode="auto">
            <a:xfrm>
              <a:off x="4766294" y="2266578"/>
              <a:ext cx="2829613" cy="11609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p>
              <a:pPr marL="342900" lvl="0" indent="-342900" algn="l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32.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should带虚拟语气，表示感情上难以接受。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33.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还想解释。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342900" lvl="0" indent="-342900" algn="l" fontAlgn="auto">
                <a:lnSpc>
                  <a:spcPts val="3400"/>
                </a:lnSpc>
                <a:buFont typeface="Wingdings" panose="05000000000000000000" charset="0"/>
                <a:buChar char="Ø"/>
              </a:pPr>
              <a:r>
                <a:rPr lang="en-US" altLang="zh-CN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34.</a:t>
              </a:r>
              <a:r>
                <a:rPr lang="zh-CN" altLang="en-US" sz="2000" b="1" dirty="0">
                  <a:solidFill>
                    <a:schemeClr val="accent1">
                      <a:lumMod val="7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断然关门。丈夫说listen，妻子说hear。前者是听的过程，后者是闻的结果。这是英语中的ABC，但用得恰到好处。</a:t>
              </a:r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lvl="0"/>
              <a:endPara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04139" y="1054735"/>
            <a:ext cx="6707505" cy="5672757"/>
            <a:chOff x="1301407" y="2699169"/>
            <a:chExt cx="3909156" cy="1790034"/>
          </a:xfrm>
        </p:grpSpPr>
        <p:sp>
          <p:nvSpPr>
            <p:cNvPr id="37" name="AutoShape 17"/>
            <p:cNvSpPr>
              <a:spLocks noChangeArrowheads="1"/>
            </p:cNvSpPr>
            <p:nvPr/>
          </p:nvSpPr>
          <p:spPr bwMode="auto">
            <a:xfrm>
              <a:off x="1336935" y="2699169"/>
              <a:ext cx="3803313" cy="1790034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6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1301407" y="2699369"/>
              <a:ext cx="3909156" cy="17769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was waiting for the right moment.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ten years later was the right moment? No doubt 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you thought it would be easier. On</a:t>
              </a:r>
              <a:r>
                <a:rPr lang="en-US" altLang="zh-CN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whom?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22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I didn't want to hurt you, Sheila. If it's any consolation,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that's the only time.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No, it isn't any consolation. Once is more than never.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24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that was so long ago. I had to tell you now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</a:t>
              </a:r>
              <a:endParaRPr lang="en-US" altLang="zh-CN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because —I mean…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She's dead.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25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For God's sake. Bob ,why are you telling me all this?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26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: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Sheila,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I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am telling you because she had a child.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27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And we have two — so what?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28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He's mine. The boy is mine.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29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W:Oh,no,it can't be true.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30</a:t>
              </a:r>
              <a:endParaRPr lang="zh-CN" altLang="en-US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Yes, it's true. I didn't know about him. Sheila. Please 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</a:t>
              </a:r>
              <a:r>
                <a:rPr lang="en-US" altLang="zh-CN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    </a:t>
              </a:r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believe me.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31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Why? Why should I believe anything you tell me now?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32</a:t>
              </a:r>
              <a:endPara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/>
              <a:r>
                <a:rPr lang="zh-CN" altLang="en-US" sz="20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H: Sheila, listen—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33</a:t>
              </a:r>
              <a:endPara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  <a:p>
              <a:pPr lvl="0" algn="l">
                <a:buClrTx/>
                <a:buSzTx/>
                <a:buNone/>
              </a:pPr>
              <a:r>
                <a:rPr lang="zh-CN" altLang="en-US" sz="2000" b="1" dirty="0">
                  <a:solidFill>
                    <a:srgbClr val="002060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W: No. I've heard enough.</a:t>
              </a:r>
              <a:r>
                <a:rPr lang="en-US" altLang="zh-CN" sz="2000" b="1" baseline="30000" dirty="0">
                  <a:solidFill>
                    <a:srgbClr val="D16809"/>
                  </a:solidFill>
                  <a:latin typeface="Times New Roman" panose="02020603050405020304" charset="0"/>
                  <a:ea typeface="微软雅黑" panose="020B0503020204020204" pitchFamily="34" charset="-122"/>
                  <a:cs typeface="Times New Roman" panose="02020603050405020304" charset="0"/>
                </a:rPr>
                <a:t>34</a:t>
              </a:r>
              <a:endParaRPr lang="en-US" altLang="zh-CN" sz="2000" b="1" dirty="0">
                <a:solidFill>
                  <a:srgbClr val="002060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84310" y="766358"/>
            <a:ext cx="2471420" cy="392517"/>
            <a:chOff x="4975009" y="2157413"/>
            <a:chExt cx="2471701" cy="287338"/>
          </a:xfrm>
          <a:solidFill>
            <a:schemeClr val="accent3">
              <a:lumMod val="75000"/>
            </a:schemeClr>
          </a:solidFill>
        </p:grpSpPr>
        <p:sp>
          <p:nvSpPr>
            <p:cNvPr id="40" name="AutoShape 7"/>
            <p:cNvSpPr>
              <a:spLocks noChangeArrowheads="1"/>
            </p:cNvSpPr>
            <p:nvPr/>
          </p:nvSpPr>
          <p:spPr bwMode="auto">
            <a:xfrm flipH="1">
              <a:off x="7198276" y="2233613"/>
              <a:ext cx="96847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sp>
          <p:nvSpPr>
            <p:cNvPr id="42" name="AutoShape 8"/>
            <p:cNvSpPr>
              <a:spLocks noChangeArrowheads="1"/>
            </p:cNvSpPr>
            <p:nvPr/>
          </p:nvSpPr>
          <p:spPr bwMode="auto">
            <a:xfrm flipH="1">
              <a:off x="5088699" y="2224088"/>
              <a:ext cx="94742" cy="144463"/>
            </a:xfrm>
            <a:prstGeom prst="octagon">
              <a:avLst>
                <a:gd name="adj" fmla="val 29287"/>
              </a:avLst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4975009" y="2157413"/>
              <a:ext cx="2471701" cy="287338"/>
              <a:chOff x="4975009" y="2157413"/>
              <a:chExt cx="2471701" cy="287338"/>
            </a:xfrm>
            <a:grpFill/>
          </p:grpSpPr>
          <p:sp>
            <p:nvSpPr>
              <p:cNvPr id="44" name="AutoShape 6"/>
              <p:cNvSpPr>
                <a:spLocks noChangeArrowheads="1"/>
              </p:cNvSpPr>
              <p:nvPr/>
            </p:nvSpPr>
            <p:spPr bwMode="gray">
              <a:xfrm>
                <a:off x="4975009" y="2157413"/>
                <a:ext cx="2471701" cy="287338"/>
              </a:xfrm>
              <a:prstGeom prst="roundRect">
                <a:avLst>
                  <a:gd name="adj" fmla="val 50000"/>
                </a:avLst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p>
                <a:endParaRPr lang="zh-CN" altLang="en-US"/>
              </a:p>
            </p:txBody>
          </p:sp>
          <p:sp>
            <p:nvSpPr>
              <p:cNvPr id="45" name="Text Box 14"/>
              <p:cNvSpPr txBox="1">
                <a:spLocks noChangeArrowheads="1"/>
              </p:cNvSpPr>
              <p:nvPr/>
            </p:nvSpPr>
            <p:spPr bwMode="gray">
              <a:xfrm>
                <a:off x="5946885" y="2183043"/>
                <a:ext cx="954107" cy="2356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p>
                <a:pPr algn="ctr" eaLnBrk="0" hangingPunct="0"/>
                <a:r>
                  <a:rPr lang="zh-CN" altLang="en-US" sz="1500" dirty="0">
                    <a:solidFill>
                      <a:schemeClr val="bg1"/>
                    </a:solidFill>
                  </a:rPr>
                  <a:t>添加文字</a:t>
                </a:r>
                <a:endParaRPr lang="en-US" altLang="zh-CN" sz="15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4" name="Freeform 4"/>
          <p:cNvSpPr/>
          <p:nvPr/>
        </p:nvSpPr>
        <p:spPr bwMode="gray">
          <a:xfrm>
            <a:off x="5725491" y="299314"/>
            <a:ext cx="1945359" cy="1155968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0" scaled="1"/>
          </a:gradFill>
          <a:ln>
            <a:noFill/>
          </a:ln>
        </p:spPr>
        <p:txBody>
          <a:bodyPr lIns="91433" tIns="45716" rIns="91433" bIns="45716"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gray">
          <a:xfrm>
            <a:off x="9291955" y="801282"/>
            <a:ext cx="2112010" cy="32194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p>
            <a:pPr algn="ctr" eaLnBrk="0" hangingPunct="0"/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15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ldLvl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292340" y="1577975"/>
            <a:ext cx="4684395" cy="2425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此处选择使用have to的修饰功能？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1400"/>
              </a:lnSpc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丈夫前一句用现在时态，后一句用过去时态的表达目的有哪些？两个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because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的句际关系？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妻子重复trusted有什么修辞功能？接着删节号表达什么语境？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93509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291705" y="1439545"/>
            <a:ext cx="468439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妻子疑窦丛生。—have to触及实质性问题。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1400"/>
              </a:lnSpc>
              <a:buFont typeface="Wingdings" panose="05000000000000000000" charset="0"/>
              <a:buChar char="Ø"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36.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前一句用现在时态，后一句用过去时态，转得好极了。前者表示现在自己还是不知所措，语言文字毫无虚饰，易于获得怜悯。后者表示你不会帮助我了，不寄希望了，反尔激上一将。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 fontAlgn="auto">
              <a:lnSpc>
                <a:spcPts val="1400"/>
              </a:lnSpc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37.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将的结果，现在轮到妻子辩白了。妻子述怀，重复trusted，表示方寸已乱，不能从容表达了，因为妻子也是知识份子。重复用词，修辞之忌。现在顾不得叠用一词，预示女人色厉内存，阵脚动摇了。接着是删节号，可能涕泪俱下，痛哭失声了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291705" y="1595755"/>
            <a:ext cx="4744720" cy="357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丈夫do anything想表达什么？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t表达了什么样的可能性？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为什么此处指离婚用了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split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，而没有直接用divorce？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34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妻子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转口又称大名Robert表现出什么样感情波动和心理变化？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anything和Do me a big favor的意念功能和修辞功能？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41185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292340" y="1403985"/>
            <a:ext cx="4684395" cy="5323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38.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丈夫保证do anything。可称坚决。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’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t不是指你能力不行，而是指没有可能性。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丈夫尽管主观上努力想挽回，但妻子的感情创伤难以愈合。所以丈夫的保证Make it right客观上不可能实现了。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40.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split指离婚，divorce说不出口。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转口又称大名Robert.表现出妻子经过感情波动，又冷静下来，重新考虑两人关系。所以不用呢称Bob。精神几乎崩溃，无力应付了。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anything，含蓄得好，可以理解为：暂无精力提出离婚诉讼。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事态似乎突然出现转折的可能。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 me a big favor.帮我大忙。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rgbClr val="FFC000"/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2873" y="957706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364095" y="1645920"/>
            <a:ext cx="4684395" cy="398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42.43.</a:t>
            </a:r>
            <a:r>
              <a:rPr 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你能读懂深层的潜台词吗？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Bob,why 'd you have to tell me? Why?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35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Because I don't know what to do. And because I somehow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thought you'd help.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36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 know how it hurts.I trusted you. I trusted.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—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37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Please, honey.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I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'll do anything to make it right.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38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You can't.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39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You don't mean that you want to split…?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40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Robert, I don't have the strength right now. For anything.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You could do me a big favor.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42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Sleep in your study,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please.</a:t>
            </a:r>
            <a:r>
              <a:rPr lang="en-US" altLang="zh-CN" sz="2000" b="1" baseline="30000" dirty="0">
                <a:solidFill>
                  <a:srgbClr val="D16809"/>
                </a:solidFill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43</a:t>
            </a:r>
            <a:endParaRPr lang="en-US" altLang="zh-CN" sz="2000" b="1" baseline="30000" dirty="0">
              <a:solidFill>
                <a:srgbClr val="D16809"/>
              </a:solidFill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81254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292340" y="1403985"/>
            <a:ext cx="4684395" cy="16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42.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急切之至。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43.</a:t>
            </a:r>
            <a:r>
              <a:rPr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卧室分开。丈夫一听a big favor，原以为有机会可以表示悔改，不料分居就是妻子最大的渴求。裂痕终难弥合。此章戛然而止。</a:t>
            </a:r>
            <a:endParaRPr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1163955" y="156210"/>
            <a:ext cx="404241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80238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课堂小结：交际修辞中的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遣词造句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是基础，是前提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381189" y="3421678"/>
            <a:ext cx="7555865" cy="15240"/>
          </a:xfrm>
          <a:prstGeom prst="line">
            <a:avLst/>
          </a:prstGeom>
          <a:noFill/>
          <a:ln w="19050" cap="rnd">
            <a:solidFill>
              <a:sysClr val="window" lastClr="FFFFFF">
                <a:lumMod val="65000"/>
              </a:sysClr>
            </a:solidFill>
            <a:prstDash val="sysDot"/>
            <a:headEnd type="oval"/>
            <a:tailEnd type="oval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</p:cxnSp>
      <p:cxnSp>
        <p:nvCxnSpPr>
          <p:cNvPr id="10" name="直接连接符 8"/>
          <p:cNvCxnSpPr/>
          <p:nvPr/>
        </p:nvCxnSpPr>
        <p:spPr>
          <a:xfrm flipH="1">
            <a:off x="7357228" y="1270448"/>
            <a:ext cx="33020" cy="4267835"/>
          </a:xfrm>
          <a:prstGeom prst="line">
            <a:avLst/>
          </a:prstGeom>
          <a:noFill/>
          <a:ln w="19050" cap="rnd">
            <a:solidFill>
              <a:sysClr val="window" lastClr="FFFFFF">
                <a:lumMod val="65000"/>
              </a:sysClr>
            </a:solidFill>
            <a:prstDash val="sysDot"/>
            <a:headEnd type="oval"/>
            <a:tailEnd type="oval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</p:cxnSp>
      <p:sp>
        <p:nvSpPr>
          <p:cNvPr id="11" name="斜纹 47"/>
          <p:cNvSpPr/>
          <p:nvPr/>
        </p:nvSpPr>
        <p:spPr>
          <a:xfrm rot="18240000" flipH="1">
            <a:off x="5918200" y="2273935"/>
            <a:ext cx="3297555" cy="3494405"/>
          </a:xfrm>
          <a:custGeom>
            <a:avLst/>
            <a:gdLst/>
            <a:ahLst/>
            <a:cxnLst/>
            <a:rect l="l" t="t" r="r" b="b"/>
            <a:pathLst>
              <a:path w="1991521" h="2422004">
                <a:moveTo>
                  <a:pt x="999704" y="0"/>
                </a:moveTo>
                <a:lnTo>
                  <a:pt x="999416" y="3196"/>
                </a:lnTo>
                <a:cubicBezTo>
                  <a:pt x="941315" y="20326"/>
                  <a:pt x="892227" y="324615"/>
                  <a:pt x="871921" y="750311"/>
                </a:cubicBezTo>
                <a:cubicBezTo>
                  <a:pt x="546229" y="937452"/>
                  <a:pt x="-47874" y="1110302"/>
                  <a:pt x="3077" y="1317103"/>
                </a:cubicBezTo>
                <a:lnTo>
                  <a:pt x="861802" y="1175458"/>
                </a:lnTo>
                <a:cubicBezTo>
                  <a:pt x="861599" y="1181301"/>
                  <a:pt x="861594" y="1187155"/>
                  <a:pt x="861594" y="1193019"/>
                </a:cubicBezTo>
                <a:cubicBezTo>
                  <a:pt x="861594" y="1602301"/>
                  <a:pt x="886320" y="1963404"/>
                  <a:pt x="924247" y="2177679"/>
                </a:cubicBezTo>
                <a:lnTo>
                  <a:pt x="808510" y="2293416"/>
                </a:lnTo>
                <a:lnTo>
                  <a:pt x="808510" y="2422003"/>
                </a:lnTo>
                <a:lnTo>
                  <a:pt x="947135" y="2283379"/>
                </a:lnTo>
                <a:cubicBezTo>
                  <a:pt x="963187" y="2342747"/>
                  <a:pt x="980980" y="2377776"/>
                  <a:pt x="999703" y="2382963"/>
                </a:cubicBezTo>
                <a:cubicBezTo>
                  <a:pt x="999704" y="2383278"/>
                  <a:pt x="999704" y="2383593"/>
                  <a:pt x="999704" y="2383906"/>
                </a:cubicBezTo>
                <a:lnTo>
                  <a:pt x="999704" y="2383904"/>
                </a:lnTo>
                <a:lnTo>
                  <a:pt x="1000820" y="2383434"/>
                </a:lnTo>
                <a:lnTo>
                  <a:pt x="1004469" y="2384971"/>
                </a:lnTo>
                <a:lnTo>
                  <a:pt x="1004469" y="2384973"/>
                </a:lnTo>
                <a:cubicBezTo>
                  <a:pt x="1004469" y="2383956"/>
                  <a:pt x="1004469" y="2382930"/>
                  <a:pt x="1004474" y="2381895"/>
                </a:cubicBezTo>
                <a:cubicBezTo>
                  <a:pt x="1024062" y="2376464"/>
                  <a:pt x="1042631" y="2338373"/>
                  <a:pt x="1059337" y="2273945"/>
                </a:cubicBezTo>
                <a:lnTo>
                  <a:pt x="1207395" y="2422004"/>
                </a:lnTo>
                <a:lnTo>
                  <a:pt x="1207395" y="2293417"/>
                </a:lnTo>
                <a:lnTo>
                  <a:pt x="1081619" y="2167641"/>
                </a:lnTo>
                <a:cubicBezTo>
                  <a:pt x="1118534" y="1952318"/>
                  <a:pt x="1142579" y="1595562"/>
                  <a:pt x="1142579" y="1191952"/>
                </a:cubicBezTo>
                <a:lnTo>
                  <a:pt x="1142409" y="1177552"/>
                </a:lnTo>
                <a:lnTo>
                  <a:pt x="1988444" y="1317104"/>
                </a:lnTo>
                <a:cubicBezTo>
                  <a:pt x="2038725" y="1113022"/>
                  <a:pt x="1460799" y="942003"/>
                  <a:pt x="1132557" y="757724"/>
                </a:cubicBezTo>
                <a:cubicBezTo>
                  <a:pt x="1112573" y="327045"/>
                  <a:pt x="1063124" y="18585"/>
                  <a:pt x="1004558" y="2045"/>
                </a:cubicBezTo>
                <a:lnTo>
                  <a:pt x="1004469" y="1067"/>
                </a:lnTo>
                <a:cubicBezTo>
                  <a:pt x="1004087" y="1067"/>
                  <a:pt x="1003706" y="1080"/>
                  <a:pt x="1003353" y="1537"/>
                </a:cubicBezTo>
                <a:cubicBezTo>
                  <a:pt x="1002305" y="145"/>
                  <a:pt x="1001007" y="0"/>
                  <a:pt x="999704" y="0"/>
                </a:cubicBezTo>
                <a:close/>
              </a:path>
            </a:pathLst>
          </a:custGeom>
          <a:solidFill>
            <a:srgbClr val="81BC8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just" defTabSz="793750">
              <a:lnSpc>
                <a:spcPct val="120000"/>
              </a:lnSpc>
              <a:defRPr/>
            </a:pPr>
            <a:endParaRPr lang="zh-CN" altLang="en-US" sz="570">
              <a:solidFill>
                <a:sysClr val="window" lastClr="FFFFFF">
                  <a:lumMod val="6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6983" y="992953"/>
            <a:ext cx="426797" cy="4389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矩形 6"/>
          <p:cNvSpPr>
            <a:spLocks noChangeArrowheads="1"/>
          </p:cNvSpPr>
          <p:nvPr/>
        </p:nvSpPr>
        <p:spPr bwMode="auto">
          <a:xfrm>
            <a:off x="1311910" y="1270635"/>
            <a:ext cx="5275580" cy="18465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793750" eaLnBrk="1" hangingPunct="1">
              <a:lnSpc>
                <a:spcPct val="120000"/>
              </a:lnSpc>
            </a:pPr>
            <a:r>
              <a:rPr lang="en-US" altLang="zh-CN" sz="2000" b="1">
                <a:solidFill>
                  <a:srgbClr val="765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 </a:t>
            </a:r>
            <a:r>
              <a:rPr lang="zh-CN" altLang="en-US" sz="2000" b="1">
                <a:solidFill>
                  <a:srgbClr val="7659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这段剧情引文都是简言白语，平铺直叙，不修词藻，不设譬喻，但是在炼字锻句、标点、句型上准确有力，流畅精当，这就是发挥了交际修辞的功能。遣词造句本来就有个选择的问题，选择就是修辞。</a:t>
            </a:r>
            <a:endParaRPr lang="zh-CN" altLang="en-US" sz="2000" b="1">
              <a:solidFill>
                <a:srgbClr val="765900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4" name="矩形 6"/>
          <p:cNvSpPr>
            <a:spLocks noChangeArrowheads="1"/>
          </p:cNvSpPr>
          <p:nvPr/>
        </p:nvSpPr>
        <p:spPr bwMode="auto">
          <a:xfrm>
            <a:off x="7556500" y="919480"/>
            <a:ext cx="3119755" cy="184658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793750" eaLnBrk="1" hangingPunct="1">
              <a:lnSpc>
                <a:spcPct val="120000"/>
              </a:lnSpc>
            </a:pP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  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通过以上剧本引文的学习，引起我们思考：认为</a:t>
            </a: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“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只有唤起联想、运用辞格才算修辞，才有艺术感染力</a:t>
            </a:r>
            <a:r>
              <a:rPr lang="en-US" altLang="zh-CN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”</a:t>
            </a:r>
            <a:r>
              <a:rPr lang="zh-CN" alt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的看法是错误的。</a:t>
            </a:r>
            <a:endParaRPr lang="zh-CN" altLang="en-US" sz="2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024914" y="992953"/>
            <a:ext cx="426797" cy="438991"/>
          </a:xfrm>
          <a:prstGeom prst="rect">
            <a:avLst/>
          </a:prstGeom>
          <a:solidFill>
            <a:srgbClr val="71C3E3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9938" y="3025581"/>
            <a:ext cx="426797" cy="438991"/>
          </a:xfrm>
          <a:prstGeom prst="rect">
            <a:avLst/>
          </a:prstGeom>
          <a:solidFill>
            <a:srgbClr val="62AB71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369719" y="2856671"/>
            <a:ext cx="426797" cy="438991"/>
          </a:xfrm>
          <a:prstGeom prst="rect">
            <a:avLst/>
          </a:prstGeom>
          <a:solidFill>
            <a:srgbClr val="E71F19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13" grpId="0"/>
      <p:bldP spid="13" grpId="1"/>
      <p:bldP spid="14" grpId="0"/>
      <p:bldP spid="14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802386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课堂小结：交际修辞中的</a:t>
            </a:r>
            <a:r>
              <a:rPr lang="zh-CN" altLang="en-US" sz="24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遣词造句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是基础，是前提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 flipV="1">
            <a:off x="2471994" y="1881168"/>
            <a:ext cx="7555865" cy="15240"/>
          </a:xfrm>
          <a:prstGeom prst="line">
            <a:avLst/>
          </a:prstGeom>
          <a:noFill/>
          <a:ln w="19050" cap="rnd">
            <a:solidFill>
              <a:sysClr val="window" lastClr="FFFFFF">
                <a:lumMod val="65000"/>
              </a:sysClr>
            </a:solidFill>
            <a:prstDash val="sysDot"/>
            <a:headEnd type="oval"/>
            <a:tailEnd type="oval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</p:cxnSp>
      <p:cxnSp>
        <p:nvCxnSpPr>
          <p:cNvPr id="10" name="直接连接符 8"/>
          <p:cNvCxnSpPr/>
          <p:nvPr/>
        </p:nvCxnSpPr>
        <p:spPr>
          <a:xfrm flipH="1">
            <a:off x="7690603" y="1158688"/>
            <a:ext cx="33020" cy="4267835"/>
          </a:xfrm>
          <a:prstGeom prst="line">
            <a:avLst/>
          </a:prstGeom>
          <a:noFill/>
          <a:ln w="19050" cap="rnd">
            <a:solidFill>
              <a:sysClr val="window" lastClr="FFFFFF">
                <a:lumMod val="65000"/>
              </a:sysClr>
            </a:solidFill>
            <a:prstDash val="sysDot"/>
            <a:headEnd type="oval"/>
            <a:tailEnd type="oval"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</p:cxnSp>
      <p:sp>
        <p:nvSpPr>
          <p:cNvPr id="11" name="斜纹 47"/>
          <p:cNvSpPr/>
          <p:nvPr/>
        </p:nvSpPr>
        <p:spPr>
          <a:xfrm rot="18240000" flipH="1">
            <a:off x="7005955" y="226695"/>
            <a:ext cx="3297555" cy="3494405"/>
          </a:xfrm>
          <a:custGeom>
            <a:avLst/>
            <a:gdLst/>
            <a:ahLst/>
            <a:cxnLst/>
            <a:rect l="l" t="t" r="r" b="b"/>
            <a:pathLst>
              <a:path w="1991521" h="2422004">
                <a:moveTo>
                  <a:pt x="999704" y="0"/>
                </a:moveTo>
                <a:lnTo>
                  <a:pt x="999416" y="3196"/>
                </a:lnTo>
                <a:cubicBezTo>
                  <a:pt x="941315" y="20326"/>
                  <a:pt x="892227" y="324615"/>
                  <a:pt x="871921" y="750311"/>
                </a:cubicBezTo>
                <a:cubicBezTo>
                  <a:pt x="546229" y="937452"/>
                  <a:pt x="-47874" y="1110302"/>
                  <a:pt x="3077" y="1317103"/>
                </a:cubicBezTo>
                <a:lnTo>
                  <a:pt x="861802" y="1175458"/>
                </a:lnTo>
                <a:cubicBezTo>
                  <a:pt x="861599" y="1181301"/>
                  <a:pt x="861594" y="1187155"/>
                  <a:pt x="861594" y="1193019"/>
                </a:cubicBezTo>
                <a:cubicBezTo>
                  <a:pt x="861594" y="1602301"/>
                  <a:pt x="886320" y="1963404"/>
                  <a:pt x="924247" y="2177679"/>
                </a:cubicBezTo>
                <a:lnTo>
                  <a:pt x="808510" y="2293416"/>
                </a:lnTo>
                <a:lnTo>
                  <a:pt x="808510" y="2422003"/>
                </a:lnTo>
                <a:lnTo>
                  <a:pt x="947135" y="2283379"/>
                </a:lnTo>
                <a:cubicBezTo>
                  <a:pt x="963187" y="2342747"/>
                  <a:pt x="980980" y="2377776"/>
                  <a:pt x="999703" y="2382963"/>
                </a:cubicBezTo>
                <a:cubicBezTo>
                  <a:pt x="999704" y="2383278"/>
                  <a:pt x="999704" y="2383593"/>
                  <a:pt x="999704" y="2383906"/>
                </a:cubicBezTo>
                <a:lnTo>
                  <a:pt x="999704" y="2383904"/>
                </a:lnTo>
                <a:lnTo>
                  <a:pt x="1000820" y="2383434"/>
                </a:lnTo>
                <a:lnTo>
                  <a:pt x="1004469" y="2384971"/>
                </a:lnTo>
                <a:lnTo>
                  <a:pt x="1004469" y="2384973"/>
                </a:lnTo>
                <a:cubicBezTo>
                  <a:pt x="1004469" y="2383956"/>
                  <a:pt x="1004469" y="2382930"/>
                  <a:pt x="1004474" y="2381895"/>
                </a:cubicBezTo>
                <a:cubicBezTo>
                  <a:pt x="1024062" y="2376464"/>
                  <a:pt x="1042631" y="2338373"/>
                  <a:pt x="1059337" y="2273945"/>
                </a:cubicBezTo>
                <a:lnTo>
                  <a:pt x="1207395" y="2422004"/>
                </a:lnTo>
                <a:lnTo>
                  <a:pt x="1207395" y="2293417"/>
                </a:lnTo>
                <a:lnTo>
                  <a:pt x="1081619" y="2167641"/>
                </a:lnTo>
                <a:cubicBezTo>
                  <a:pt x="1118534" y="1952318"/>
                  <a:pt x="1142579" y="1595562"/>
                  <a:pt x="1142579" y="1191952"/>
                </a:cubicBezTo>
                <a:lnTo>
                  <a:pt x="1142409" y="1177552"/>
                </a:lnTo>
                <a:lnTo>
                  <a:pt x="1988444" y="1317104"/>
                </a:lnTo>
                <a:cubicBezTo>
                  <a:pt x="2038725" y="1113022"/>
                  <a:pt x="1460799" y="942003"/>
                  <a:pt x="1132557" y="757724"/>
                </a:cubicBezTo>
                <a:cubicBezTo>
                  <a:pt x="1112573" y="327045"/>
                  <a:pt x="1063124" y="18585"/>
                  <a:pt x="1004558" y="2045"/>
                </a:cubicBezTo>
                <a:lnTo>
                  <a:pt x="1004469" y="1067"/>
                </a:lnTo>
                <a:cubicBezTo>
                  <a:pt x="1004087" y="1067"/>
                  <a:pt x="1003706" y="1080"/>
                  <a:pt x="1003353" y="1537"/>
                </a:cubicBezTo>
                <a:cubicBezTo>
                  <a:pt x="1002305" y="145"/>
                  <a:pt x="1001007" y="0"/>
                  <a:pt x="999704" y="0"/>
                </a:cubicBezTo>
                <a:close/>
              </a:path>
            </a:pathLst>
          </a:custGeom>
          <a:solidFill>
            <a:srgbClr val="81BC8B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just" defTabSz="793750">
              <a:lnSpc>
                <a:spcPct val="120000"/>
              </a:lnSpc>
              <a:defRPr/>
            </a:pPr>
            <a:endParaRPr lang="zh-CN" altLang="en-US" sz="570">
              <a:solidFill>
                <a:sysClr val="window" lastClr="FFFFFF">
                  <a:lumMod val="6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36983" y="992953"/>
            <a:ext cx="426797" cy="43899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5" name="矩形 6"/>
          <p:cNvSpPr>
            <a:spLocks noChangeArrowheads="1"/>
          </p:cNvSpPr>
          <p:nvPr/>
        </p:nvSpPr>
        <p:spPr bwMode="auto">
          <a:xfrm>
            <a:off x="8055610" y="3644900"/>
            <a:ext cx="3589020" cy="258508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793750" eaLnBrk="1" hangingPunct="1">
              <a:lnSpc>
                <a:spcPct val="12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本堂课的结论：交际修辞与美学修辞是修辞的两大分野，两者各有侧重，不能替代，却又相辅相成，相互渗透。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defTabSz="793750" eaLnBrk="1" hangingPunct="1">
              <a:lnSpc>
                <a:spcPct val="120000"/>
              </a:lnSpc>
            </a:pP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 </a:t>
            </a:r>
            <a:r>
              <a:rPr lang="zh-CN" altLang="en-US" sz="2000" b="1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但交际修辞中的遣词造句是基础，是前提。语言的基本功即在此锤炼！</a:t>
            </a:r>
            <a:endParaRPr lang="zh-CN" altLang="en-US" sz="2000" b="1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矩形 6"/>
          <p:cNvSpPr>
            <a:spLocks noChangeArrowheads="1"/>
          </p:cNvSpPr>
          <p:nvPr/>
        </p:nvSpPr>
        <p:spPr bwMode="auto">
          <a:xfrm>
            <a:off x="901700" y="2167255"/>
            <a:ext cx="6821805" cy="40627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defTabSz="793750" eaLnBrk="1" hangingPunct="1">
              <a:lnSpc>
                <a:spcPct val="120000"/>
              </a:lnSpc>
            </a:pPr>
            <a:r>
              <a:rPr lang="en-US" altLang="zh-CN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 </a:t>
            </a: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交际修辞不同于美学修辞，并不存在孰高孰低的提法。一切</a:t>
            </a:r>
            <a:r>
              <a:rPr lang="zh-CN" altLang="en-US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服从于特定的题目情境</a:t>
            </a: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，舍此就无标准可言。</a:t>
            </a:r>
            <a:endParaRPr lang="zh-CN" altLang="en-US" sz="2000" b="1">
              <a:solidFill>
                <a:sysClr val="windowText" lastClr="000000">
                  <a:lumMod val="85000"/>
                  <a:lumOff val="1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defTabSz="793750" eaLnBrk="1" hangingPunct="1">
              <a:lnSpc>
                <a:spcPct val="120000"/>
              </a:lnSpc>
            </a:pP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</a:t>
            </a: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以上引文中的词句，用在别处可能淡而无味，但是用在上述特定的情境（丈夫坦白外遇）中，却一段精采纷呈的对话。人物的性格、处境、表层的说白、深层的潜台词、如闻其声，如见其人。</a:t>
            </a:r>
            <a:endParaRPr lang="zh-CN" altLang="en-US" sz="2000" b="1">
              <a:solidFill>
                <a:sysClr val="windowText" lastClr="000000">
                  <a:lumMod val="85000"/>
                  <a:lumOff val="1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  <a:p>
            <a:pPr algn="just" defTabSz="793750" eaLnBrk="1" hangingPunct="1">
              <a:lnSpc>
                <a:spcPct val="120000"/>
              </a:lnSpc>
            </a:pP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   </a:t>
            </a: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那么、交际修辞的作用是不是仅限于传情达意呢？不止于此。</a:t>
            </a:r>
            <a:r>
              <a:rPr lang="zh-CN" altLang="en-US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只要紧扣情景题旨，遣词造句朴素、坦率、准确、流畅，就有美，就有很大的艺术感染力。</a:t>
            </a:r>
            <a:r>
              <a:rPr lang="zh-CN" altLang="en-US" sz="2000" b="1">
                <a:solidFill>
                  <a:sysClr val="windowText" lastClr="000000">
                    <a:lumMod val="85000"/>
                    <a:lumOff val="1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宋体" panose="02010600030101010101" pitchFamily="2" charset="-122"/>
                <a:sym typeface="Arial" panose="020B0604020202020204" pitchFamily="34" charset="0"/>
              </a:rPr>
              <a:t>设想上述对话中，如运用了什么明喻、隐喻、婉语、曲言之类的美学修辞手段，浓厚的生活气息就会荡然尤存，这悲剧就会变成一场闹剧！</a:t>
            </a:r>
            <a:endParaRPr lang="zh-CN" altLang="en-US" sz="2000" b="1">
              <a:solidFill>
                <a:sysClr val="windowText" lastClr="000000">
                  <a:lumMod val="85000"/>
                  <a:lumOff val="15000"/>
                </a:sysClr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1024914" y="992953"/>
            <a:ext cx="426797" cy="438991"/>
          </a:xfrm>
          <a:prstGeom prst="rect">
            <a:avLst/>
          </a:prstGeom>
          <a:solidFill>
            <a:srgbClr val="71C3E3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02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49938" y="3025581"/>
            <a:ext cx="426797" cy="438991"/>
          </a:xfrm>
          <a:prstGeom prst="rect">
            <a:avLst/>
          </a:prstGeom>
          <a:solidFill>
            <a:srgbClr val="62AB71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03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1369719" y="2856671"/>
            <a:ext cx="426797" cy="438991"/>
          </a:xfrm>
          <a:prstGeom prst="rect">
            <a:avLst/>
          </a:prstGeom>
          <a:solidFill>
            <a:srgbClr val="E71F19"/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anchor="ctr"/>
          <a:lstStyle/>
          <a:p>
            <a:pPr algn="ctr" defTabSz="793750">
              <a:lnSpc>
                <a:spcPct val="120000"/>
              </a:lnSpc>
              <a:defRPr/>
            </a:pPr>
            <a:r>
              <a:rPr lang="en-US" altLang="zh-CN" sz="995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995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宋体" panose="02010600030101010101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1" grpId="0" bldLvl="0" animBg="1"/>
      <p:bldP spid="12" grpId="0" bldLvl="0" animBg="1"/>
      <p:bldP spid="17" grpId="0" bldLvl="0" animBg="1"/>
      <p:bldP spid="18" grpId="0" bldLvl="0" animBg="1"/>
      <p:bldP spid="19" grpId="0" bldLvl="0" animBg="1"/>
      <p:bldP spid="16" grpId="0"/>
      <p:bldP spid="16" grpId="1"/>
      <p:bldP spid="15" grpId="0"/>
      <p:bldP spid="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452818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你喜欢这样的表达吗？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25450" y="716915"/>
            <a:ext cx="5344795" cy="3350260"/>
            <a:chOff x="4732035" y="987574"/>
            <a:chExt cx="3312368" cy="2076302"/>
          </a:xfrm>
        </p:grpSpPr>
        <p:sp>
          <p:nvSpPr>
            <p:cNvPr id="44" name="圆角矩形 1"/>
            <p:cNvSpPr/>
            <p:nvPr/>
          </p:nvSpPr>
          <p:spPr>
            <a:xfrm rot="627836">
              <a:off x="4876051" y="1364222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Text" lastClr="000000">
                    <a:alpha val="76000"/>
                  </a:sysClr>
                </a:gs>
                <a:gs pos="100000">
                  <a:sysClr val="windowText" lastClr="000000">
                    <a:alpha val="0"/>
                  </a:sys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>
              <a:softEdge rad="1270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45" name="圆角矩形 1"/>
            <p:cNvSpPr/>
            <p:nvPr/>
          </p:nvSpPr>
          <p:spPr>
            <a:xfrm>
              <a:off x="4732035" y="987574"/>
              <a:ext cx="3168352" cy="1699654"/>
            </a:xfrm>
            <a:custGeom>
              <a:avLst/>
              <a:gdLst/>
              <a:ahLst/>
              <a:cxnLst/>
              <a:rect l="l" t="t" r="r" b="b"/>
              <a:pathLst>
                <a:path w="6264696" h="3360680">
                  <a:moveTo>
                    <a:pt x="1980220" y="0"/>
                  </a:moveTo>
                  <a:cubicBezTo>
                    <a:pt x="2222334" y="0"/>
                    <a:pt x="2437868" y="105672"/>
                    <a:pt x="2573873" y="272057"/>
                  </a:cubicBezTo>
                  <a:cubicBezTo>
                    <a:pt x="2692559" y="198638"/>
                    <a:pt x="2835124" y="156324"/>
                    <a:pt x="2988332" y="156324"/>
                  </a:cubicBezTo>
                  <a:cubicBezTo>
                    <a:pt x="3278644" y="156324"/>
                    <a:pt x="3530741" y="308257"/>
                    <a:pt x="3654451" y="532861"/>
                  </a:cubicBezTo>
                  <a:cubicBezTo>
                    <a:pt x="3790627" y="389267"/>
                    <a:pt x="3990364" y="300340"/>
                    <a:pt x="4212468" y="300340"/>
                  </a:cubicBezTo>
                  <a:cubicBezTo>
                    <a:pt x="4597946" y="300340"/>
                    <a:pt x="4916046" y="568206"/>
                    <a:pt x="4961998" y="914507"/>
                  </a:cubicBezTo>
                  <a:cubicBezTo>
                    <a:pt x="5077596" y="844149"/>
                    <a:pt x="5216097" y="804396"/>
                    <a:pt x="5364596" y="804396"/>
                  </a:cubicBezTo>
                  <a:cubicBezTo>
                    <a:pt x="5782170" y="804396"/>
                    <a:pt x="6120680" y="1118727"/>
                    <a:pt x="6120680" y="1506474"/>
                  </a:cubicBezTo>
                  <a:cubicBezTo>
                    <a:pt x="6120680" y="1536286"/>
                    <a:pt x="6118679" y="1565664"/>
                    <a:pt x="6114122" y="1594407"/>
                  </a:cubicBezTo>
                  <a:cubicBezTo>
                    <a:pt x="6210222" y="1765300"/>
                    <a:pt x="6264696" y="1962562"/>
                    <a:pt x="6264696" y="2172548"/>
                  </a:cubicBezTo>
                  <a:cubicBezTo>
                    <a:pt x="6264696" y="2828735"/>
                    <a:pt x="5732751" y="3360680"/>
                    <a:pt x="5076564" y="3360680"/>
                  </a:cubicBezTo>
                  <a:lnTo>
                    <a:pt x="1188132" y="3360680"/>
                  </a:lnTo>
                  <a:cubicBezTo>
                    <a:pt x="531945" y="3360680"/>
                    <a:pt x="0" y="2828735"/>
                    <a:pt x="0" y="2172548"/>
                  </a:cubicBezTo>
                  <a:cubicBezTo>
                    <a:pt x="0" y="1879734"/>
                    <a:pt x="105925" y="1611659"/>
                    <a:pt x="282046" y="1404976"/>
                  </a:cubicBezTo>
                  <a:cubicBezTo>
                    <a:pt x="194727" y="1291575"/>
                    <a:pt x="144016" y="1152495"/>
                    <a:pt x="144016" y="1002418"/>
                  </a:cubicBezTo>
                  <a:cubicBezTo>
                    <a:pt x="144016" y="614671"/>
                    <a:pt x="482526" y="300340"/>
                    <a:pt x="900100" y="300340"/>
                  </a:cubicBezTo>
                  <a:cubicBezTo>
                    <a:pt x="1045861" y="300340"/>
                    <a:pt x="1181989" y="338640"/>
                    <a:pt x="1296354" y="406898"/>
                  </a:cubicBezTo>
                  <a:cubicBezTo>
                    <a:pt x="1414762" y="166192"/>
                    <a:pt x="1676590" y="0"/>
                    <a:pt x="1980220" y="0"/>
                  </a:cubicBezTo>
                  <a:close/>
                </a:path>
              </a:pathLst>
            </a:custGeom>
            <a:solidFill>
              <a:srgbClr val="E71F19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>
              <a:outerShdw blurRad="279400" algn="ctr" rotWithShape="0">
                <a:prstClr val="black">
                  <a:alpha val="11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423974" y="1084843"/>
              <a:ext cx="619103" cy="606886"/>
            </a:xfrm>
            <a:prstGeom prst="ellipse">
              <a:avLst/>
            </a:prstGeom>
            <a:solidFill>
              <a:sysClr val="window" lastClr="FFFFFF"/>
            </a:solidFill>
            <a:ln w="25400" cap="flat" cmpd="sng" algn="ctr">
              <a:noFill/>
              <a:prstDash val="solid"/>
            </a:ln>
            <a:effectLst>
              <a:innerShdw blurRad="139700" dist="50800" dir="13500000">
                <a:prstClr val="black">
                  <a:alpha val="45000"/>
                </a:prst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ea"/>
              </a:endParaRPr>
            </a:p>
          </p:txBody>
        </p:sp>
        <p:sp>
          <p:nvSpPr>
            <p:cNvPr id="8" name="TextBox 44"/>
            <p:cNvSpPr txBox="1"/>
            <p:nvPr/>
          </p:nvSpPr>
          <p:spPr>
            <a:xfrm flipH="1">
              <a:off x="5322825" y="1150153"/>
              <a:ext cx="840572" cy="361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lvl="0">
                <a:lnSpc>
                  <a:spcPct val="80000"/>
                </a:lnSpc>
                <a:defRPr sz="4400" b="1" kern="0">
                  <a:ln w="18415" cmpd="sng">
                    <a:noFill/>
                    <a:prstDash val="solid"/>
                  </a:ln>
                  <a:solidFill>
                    <a:srgbClr val="FFC000"/>
                  </a:solidFill>
                  <a:latin typeface="Agency FB" panose="020B0503020202020204" pitchFamily="34" charset="0"/>
                  <a:ea typeface="微软雅黑" panose="020B0503020204020204" pitchFamily="34" charset="-122"/>
                </a:defRPr>
              </a:lvl1pPr>
            </a:lstStyle>
            <a:p>
              <a:pPr marL="0" marR="0" lvl="0" indent="0" algn="ctr" defTabSz="91440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i="0" u="none" strike="noStrike" kern="0" normalizeH="0" baseline="0" noProof="0" dirty="0" smtClean="0">
                  <a:ln>
                    <a:noFill/>
                  </a:ln>
                  <a:solidFill>
                    <a:srgbClr val="E71F19"/>
                  </a:solidFill>
                  <a:uLnTx/>
                  <a:uFillTx/>
                  <a:latin typeface="Calibri Light" panose="020F0302020204030204" charset="0"/>
                  <a:ea typeface="微软雅黑" panose="020B0503020204020204" pitchFamily="34" charset="-122"/>
                  <a:cs typeface="Times New Roman" panose="02020603050405020304" charset="0"/>
                </a:rPr>
                <a:t>B</a:t>
              </a:r>
              <a:endParaRPr kumimoji="0" lang="zh-CN" altLang="en-US" sz="4000" i="0" u="none" strike="noStrike" kern="0" normalizeH="0" baseline="0" noProof="0" dirty="0">
                <a:ln>
                  <a:noFill/>
                </a:ln>
                <a:solidFill>
                  <a:srgbClr val="E71F19"/>
                </a:solidFill>
                <a:uLnTx/>
                <a:uFillTx/>
                <a:latin typeface="Calibri Light" panose="020F0302020204030204" charset="0"/>
                <a:ea typeface="微软雅黑" panose="020B0503020204020204" pitchFamily="34" charset="-122"/>
                <a:cs typeface="Times New Roman" panose="02020603050405020304" charset="0"/>
              </a:endParaRPr>
            </a:p>
          </p:txBody>
        </p:sp>
        <p:sp>
          <p:nvSpPr>
            <p:cNvPr id="9" name="TextBox 45"/>
            <p:cNvSpPr txBox="1"/>
            <p:nvPr/>
          </p:nvSpPr>
          <p:spPr>
            <a:xfrm>
              <a:off x="4867560" y="1609515"/>
              <a:ext cx="2970891" cy="891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l">
                <a:lnSpc>
                  <a:spcPct val="150000"/>
                </a:lnSpc>
              </a:pPr>
              <a:r>
                <a:rPr lang="en-US" altLang="zh-CN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</a:t>
              </a:r>
              <a:r>
                <a:rPr lang="zh-CN" altLang="en-US" sz="1600" b="1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假如你是李华，你校英语协会招聘志愿者，接待来访的外国中学生。请你写信应聘，内容包括：1.口语能力；2.相关经验；3.应聘目的。</a:t>
              </a:r>
              <a:r>
                <a:rPr lang="zh-CN" altLang="en-US" sz="1600" b="1" kern="0" baseline="-250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（2018年6月浙江高考应用文）</a:t>
              </a:r>
              <a:endParaRPr lang="zh-CN" altLang="en-US" sz="1600" b="1" kern="0" baseline="-250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78585" y="4057650"/>
            <a:ext cx="1008189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/>
              <a:t>1. </a:t>
            </a:r>
            <a:r>
              <a:rPr lang="zh-CN" altLang="en-US" sz="2400" b="1"/>
              <a:t>Driven by deep curiosity and interest, and to have a further exploration about foreign culture, I was desperate for the volunteer work.</a:t>
            </a:r>
            <a:endParaRPr lang="zh-CN" altLang="en-US" sz="2400" b="1"/>
          </a:p>
          <a:p>
            <a:endParaRPr lang="zh-CN" altLang="en-US" sz="2400" b="1"/>
          </a:p>
          <a:p>
            <a:r>
              <a:rPr lang="en-US" altLang="zh-CN" sz="2400" b="1"/>
              <a:t>2. </a:t>
            </a:r>
            <a:r>
              <a:rPr lang="zh-CN" altLang="en-US" sz="2400" b="1"/>
              <a:t>With persisting dedication and long-time exposure to pure English, I have fostered decent capabilities in oral English as well as full-assurance to meet your standards, which enable me to eliminate the linguistic barrier</a:t>
            </a:r>
            <a:r>
              <a:rPr lang="en-US" altLang="zh-CN" sz="2400" b="1"/>
              <a:t>.</a:t>
            </a:r>
            <a:endParaRPr lang="en-US" altLang="zh-CN" sz="2400" b="1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0937081" y="5929255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458152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了解</a:t>
            </a:r>
            <a:r>
              <a:rPr lang="en-US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交际修辞与美学修辞</a:t>
            </a:r>
            <a:r>
              <a:rPr lang="en-US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Group 50"/>
          <p:cNvGrpSpPr/>
          <p:nvPr/>
        </p:nvGrpSpPr>
        <p:grpSpPr>
          <a:xfrm rot="20880000">
            <a:off x="2449196" y="2086539"/>
            <a:ext cx="3566184" cy="1485276"/>
            <a:chOff x="1847851" y="1398216"/>
            <a:chExt cx="2674638" cy="1113957"/>
          </a:xfrm>
        </p:grpSpPr>
        <p:sp>
          <p:nvSpPr>
            <p:cNvPr id="9" name="Flowchart: Merge 18"/>
            <p:cNvSpPr/>
            <p:nvPr/>
          </p:nvSpPr>
          <p:spPr>
            <a:xfrm rot="4500000">
              <a:off x="2609410" y="936612"/>
              <a:ext cx="814002" cy="2337120"/>
            </a:xfrm>
            <a:prstGeom prst="flowChartMerge">
              <a:avLst/>
            </a:prstGeom>
            <a:solidFill>
              <a:srgbClr val="44546A">
                <a:lumMod val="25000"/>
                <a:lumOff val="75000"/>
              </a:srgbClr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Oval 27"/>
            <p:cNvSpPr/>
            <p:nvPr/>
          </p:nvSpPr>
          <p:spPr>
            <a:xfrm>
              <a:off x="3702473" y="1398216"/>
              <a:ext cx="820016" cy="820016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3964453" y="1680807"/>
              <a:ext cx="296056" cy="254834"/>
            </a:xfrm>
            <a:custGeom>
              <a:avLst/>
              <a:gdLst/>
              <a:ahLst/>
              <a:cxnLst>
                <a:cxn ang="0">
                  <a:pos x="73" y="47"/>
                </a:cxn>
                <a:cxn ang="0">
                  <a:pos x="67" y="53"/>
                </a:cxn>
                <a:cxn ang="0">
                  <a:pos x="46" y="53"/>
                </a:cxn>
                <a:cxn ang="0">
                  <a:pos x="48" y="60"/>
                </a:cxn>
                <a:cxn ang="0">
                  <a:pos x="46" y="63"/>
                </a:cxn>
                <a:cxn ang="0">
                  <a:pos x="26" y="63"/>
                </a:cxn>
                <a:cxn ang="0">
                  <a:pos x="24" y="60"/>
                </a:cxn>
                <a:cxn ang="0">
                  <a:pos x="26" y="53"/>
                </a:cxn>
                <a:cxn ang="0">
                  <a:pos x="6" y="53"/>
                </a:cxn>
                <a:cxn ang="0">
                  <a:pos x="0" y="47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7" y="0"/>
                </a:cxn>
                <a:cxn ang="0">
                  <a:pos x="73" y="6"/>
                </a:cxn>
                <a:cxn ang="0">
                  <a:pos x="73" y="47"/>
                </a:cxn>
                <a:cxn ang="0">
                  <a:pos x="68" y="6"/>
                </a:cxn>
                <a:cxn ang="0">
                  <a:pos x="67" y="5"/>
                </a:cxn>
                <a:cxn ang="0">
                  <a:pos x="6" y="5"/>
                </a:cxn>
                <a:cxn ang="0">
                  <a:pos x="5" y="6"/>
                </a:cxn>
                <a:cxn ang="0">
                  <a:pos x="5" y="37"/>
                </a:cxn>
                <a:cxn ang="0">
                  <a:pos x="6" y="39"/>
                </a:cxn>
                <a:cxn ang="0">
                  <a:pos x="67" y="39"/>
                </a:cxn>
                <a:cxn ang="0">
                  <a:pos x="68" y="37"/>
                </a:cxn>
                <a:cxn ang="0">
                  <a:pos x="68" y="6"/>
                </a:cxn>
              </a:cxnLst>
              <a:rect l="0" t="0" r="r" b="b"/>
              <a:pathLst>
                <a:path w="73" h="63">
                  <a:moveTo>
                    <a:pt x="73" y="47"/>
                  </a:moveTo>
                  <a:cubicBezTo>
                    <a:pt x="73" y="50"/>
                    <a:pt x="70" y="53"/>
                    <a:pt x="67" y="53"/>
                  </a:cubicBezTo>
                  <a:cubicBezTo>
                    <a:pt x="46" y="53"/>
                    <a:pt x="46" y="53"/>
                    <a:pt x="46" y="53"/>
                  </a:cubicBezTo>
                  <a:cubicBezTo>
                    <a:pt x="46" y="56"/>
                    <a:pt x="48" y="59"/>
                    <a:pt x="48" y="60"/>
                  </a:cubicBezTo>
                  <a:cubicBezTo>
                    <a:pt x="48" y="62"/>
                    <a:pt x="47" y="63"/>
                    <a:pt x="46" y="63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25" y="63"/>
                    <a:pt x="24" y="62"/>
                    <a:pt x="24" y="60"/>
                  </a:cubicBezTo>
                  <a:cubicBezTo>
                    <a:pt x="24" y="59"/>
                    <a:pt x="26" y="56"/>
                    <a:pt x="26" y="53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0" y="50"/>
                    <a:pt x="0" y="4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2" y="0"/>
                    <a:pt x="6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0" y="0"/>
                    <a:pt x="73" y="2"/>
                    <a:pt x="73" y="6"/>
                  </a:cubicBezTo>
                  <a:lnTo>
                    <a:pt x="73" y="47"/>
                  </a:lnTo>
                  <a:close/>
                  <a:moveTo>
                    <a:pt x="68" y="6"/>
                  </a:moveTo>
                  <a:cubicBezTo>
                    <a:pt x="68" y="5"/>
                    <a:pt x="67" y="5"/>
                    <a:pt x="67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8"/>
                    <a:pt x="5" y="39"/>
                    <a:pt x="6" y="39"/>
                  </a:cubicBezTo>
                  <a:cubicBezTo>
                    <a:pt x="67" y="39"/>
                    <a:pt x="67" y="39"/>
                    <a:pt x="67" y="39"/>
                  </a:cubicBezTo>
                  <a:cubicBezTo>
                    <a:pt x="67" y="39"/>
                    <a:pt x="68" y="38"/>
                    <a:pt x="68" y="37"/>
                  </a:cubicBezTo>
                  <a:lnTo>
                    <a:pt x="68" y="6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Group 51"/>
          <p:cNvGrpSpPr/>
          <p:nvPr/>
        </p:nvGrpSpPr>
        <p:grpSpPr>
          <a:xfrm rot="1200000">
            <a:off x="2376809" y="4219057"/>
            <a:ext cx="3566181" cy="1093355"/>
            <a:chOff x="1847853" y="2552788"/>
            <a:chExt cx="2674636" cy="820016"/>
          </a:xfrm>
        </p:grpSpPr>
        <p:sp>
          <p:nvSpPr>
            <p:cNvPr id="27" name="Flowchart: Merge 20"/>
            <p:cNvSpPr/>
            <p:nvPr/>
          </p:nvSpPr>
          <p:spPr>
            <a:xfrm rot="16200000" flipV="1">
              <a:off x="2609412" y="1795115"/>
              <a:ext cx="814002" cy="2337120"/>
            </a:xfrm>
            <a:prstGeom prst="flowChartMerge">
              <a:avLst/>
            </a:prstGeom>
            <a:solidFill>
              <a:srgbClr val="44546A">
                <a:lumMod val="25000"/>
                <a:lumOff val="75000"/>
              </a:srgbClr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Oval 29"/>
            <p:cNvSpPr/>
            <p:nvPr/>
          </p:nvSpPr>
          <p:spPr>
            <a:xfrm>
              <a:off x="3702473" y="2552788"/>
              <a:ext cx="820016" cy="820016"/>
            </a:xfrm>
            <a:prstGeom prst="ellipse">
              <a:avLst/>
            </a:prstGeom>
            <a:solidFill>
              <a:srgbClr val="C04558"/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86"/>
            <p:cNvSpPr>
              <a:spLocks noEditPoints="1"/>
            </p:cNvSpPr>
            <p:nvPr/>
          </p:nvSpPr>
          <p:spPr bwMode="auto">
            <a:xfrm>
              <a:off x="4011109" y="2792234"/>
              <a:ext cx="202744" cy="341124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24" y="49"/>
                </a:cxn>
                <a:cxn ang="0">
                  <a:pos x="5" y="49"/>
                </a:cxn>
                <a:cxn ang="0">
                  <a:pos x="0" y="44"/>
                </a:cxn>
                <a:cxn ang="0">
                  <a:pos x="0" y="5"/>
                </a:cxn>
                <a:cxn ang="0">
                  <a:pos x="5" y="0"/>
                </a:cxn>
                <a:cxn ang="0">
                  <a:pos x="24" y="0"/>
                </a:cxn>
                <a:cxn ang="0">
                  <a:pos x="29" y="5"/>
                </a:cxn>
                <a:cxn ang="0">
                  <a:pos x="29" y="44"/>
                </a:cxn>
                <a:cxn ang="0">
                  <a:pos x="25" y="11"/>
                </a:cxn>
                <a:cxn ang="0">
                  <a:pos x="24" y="10"/>
                </a:cxn>
                <a:cxn ang="0">
                  <a:pos x="5" y="10"/>
                </a:cxn>
                <a:cxn ang="0">
                  <a:pos x="3" y="11"/>
                </a:cxn>
                <a:cxn ang="0">
                  <a:pos x="3" y="38"/>
                </a:cxn>
                <a:cxn ang="0">
                  <a:pos x="5" y="39"/>
                </a:cxn>
                <a:cxn ang="0">
                  <a:pos x="24" y="39"/>
                </a:cxn>
                <a:cxn ang="0">
                  <a:pos x="25" y="38"/>
                </a:cxn>
                <a:cxn ang="0">
                  <a:pos x="25" y="11"/>
                </a:cxn>
                <a:cxn ang="0">
                  <a:pos x="17" y="5"/>
                </a:cxn>
                <a:cxn ang="0">
                  <a:pos x="11" y="5"/>
                </a:cxn>
                <a:cxn ang="0">
                  <a:pos x="11" y="6"/>
                </a:cxn>
                <a:cxn ang="0">
                  <a:pos x="11" y="6"/>
                </a:cxn>
                <a:cxn ang="0">
                  <a:pos x="17" y="6"/>
                </a:cxn>
                <a:cxn ang="0">
                  <a:pos x="18" y="6"/>
                </a:cxn>
                <a:cxn ang="0">
                  <a:pos x="17" y="5"/>
                </a:cxn>
                <a:cxn ang="0">
                  <a:pos x="14" y="41"/>
                </a:cxn>
                <a:cxn ang="0">
                  <a:pos x="11" y="44"/>
                </a:cxn>
                <a:cxn ang="0">
                  <a:pos x="14" y="47"/>
                </a:cxn>
                <a:cxn ang="0">
                  <a:pos x="17" y="44"/>
                </a:cxn>
                <a:cxn ang="0">
                  <a:pos x="14" y="41"/>
                </a:cxn>
              </a:cxnLst>
              <a:rect l="0" t="0" r="r" b="b"/>
              <a:pathLst>
                <a:path w="29" h="49">
                  <a:moveTo>
                    <a:pt x="29" y="44"/>
                  </a:moveTo>
                  <a:cubicBezTo>
                    <a:pt x="29" y="47"/>
                    <a:pt x="27" y="49"/>
                    <a:pt x="24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2" y="49"/>
                    <a:pt x="0" y="47"/>
                    <a:pt x="0" y="4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9" y="3"/>
                    <a:pt x="29" y="5"/>
                  </a:cubicBezTo>
                  <a:lnTo>
                    <a:pt x="29" y="44"/>
                  </a:lnTo>
                  <a:close/>
                  <a:moveTo>
                    <a:pt x="25" y="11"/>
                  </a:moveTo>
                  <a:cubicBezTo>
                    <a:pt x="25" y="11"/>
                    <a:pt x="25" y="10"/>
                    <a:pt x="2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9"/>
                    <a:pt x="4" y="39"/>
                    <a:pt x="5" y="39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5" y="39"/>
                    <a:pt x="25" y="39"/>
                    <a:pt x="25" y="38"/>
                  </a:cubicBezTo>
                  <a:lnTo>
                    <a:pt x="25" y="11"/>
                  </a:lnTo>
                  <a:close/>
                  <a:moveTo>
                    <a:pt x="17" y="5"/>
                  </a:move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5"/>
                    <a:pt x="17" y="5"/>
                  </a:cubicBezTo>
                  <a:close/>
                  <a:moveTo>
                    <a:pt x="14" y="41"/>
                  </a:moveTo>
                  <a:cubicBezTo>
                    <a:pt x="13" y="41"/>
                    <a:pt x="11" y="42"/>
                    <a:pt x="11" y="44"/>
                  </a:cubicBezTo>
                  <a:cubicBezTo>
                    <a:pt x="11" y="46"/>
                    <a:pt x="13" y="47"/>
                    <a:pt x="14" y="47"/>
                  </a:cubicBezTo>
                  <a:cubicBezTo>
                    <a:pt x="16" y="47"/>
                    <a:pt x="17" y="46"/>
                    <a:pt x="17" y="44"/>
                  </a:cubicBezTo>
                  <a:cubicBezTo>
                    <a:pt x="17" y="42"/>
                    <a:pt x="16" y="41"/>
                    <a:pt x="14" y="41"/>
                  </a:cubicBez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p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Group 22"/>
          <p:cNvGrpSpPr/>
          <p:nvPr/>
        </p:nvGrpSpPr>
        <p:grpSpPr>
          <a:xfrm>
            <a:off x="6269355" y="1158875"/>
            <a:ext cx="5354320" cy="2019935"/>
            <a:chOff x="648100" y="3562350"/>
            <a:chExt cx="3583374" cy="914400"/>
          </a:xfrm>
        </p:grpSpPr>
        <p:sp>
          <p:nvSpPr>
            <p:cNvPr id="31" name="Rectangle 23"/>
            <p:cNvSpPr/>
            <p:nvPr/>
          </p:nvSpPr>
          <p:spPr>
            <a:xfrm>
              <a:off x="800500" y="3562350"/>
              <a:ext cx="3430974" cy="914400"/>
            </a:xfrm>
            <a:prstGeom prst="rect">
              <a:avLst/>
            </a:prstGeom>
            <a:solidFill>
              <a:srgbClr val="44546A">
                <a:lumMod val="10000"/>
                <a:lumOff val="90000"/>
                <a:alpha val="80000"/>
              </a:srgbClr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Rectangle 24"/>
            <p:cNvSpPr/>
            <p:nvPr/>
          </p:nvSpPr>
          <p:spPr>
            <a:xfrm>
              <a:off x="648100" y="3562350"/>
              <a:ext cx="152400" cy="914400"/>
            </a:xfrm>
            <a:prstGeom prst="rect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5" name="Footer Text"/>
          <p:cNvSpPr txBox="1"/>
          <p:nvPr/>
        </p:nvSpPr>
        <p:spPr>
          <a:xfrm>
            <a:off x="6612255" y="1341755"/>
            <a:ext cx="5011420" cy="16002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400" b="1" dirty="0">
                <a:solidFill>
                  <a:srgbClr val="ED7D3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交际修辞</a:t>
            </a:r>
            <a:br>
              <a:rPr lang="en-US" sz="1335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在内容的表达上偏重于炼字锻句、明确流畅，在形式的结构上偏重于平匀缜密、严谨妥贴，总体上讲究逻辑思维，叙述准确，鞭辟入里，以有效地发挥语言的交际功能。</a:t>
            </a:r>
            <a:endParaRPr lang="zh-CN" altLang="en-US" sz="20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Group 33"/>
          <p:cNvGrpSpPr/>
          <p:nvPr/>
        </p:nvGrpSpPr>
        <p:grpSpPr>
          <a:xfrm>
            <a:off x="6166485" y="4173855"/>
            <a:ext cx="5457190" cy="2023110"/>
            <a:chOff x="648100" y="3562350"/>
            <a:chExt cx="3583374" cy="914400"/>
          </a:xfrm>
        </p:grpSpPr>
        <p:sp>
          <p:nvSpPr>
            <p:cNvPr id="37" name="Rectangle 38"/>
            <p:cNvSpPr/>
            <p:nvPr/>
          </p:nvSpPr>
          <p:spPr>
            <a:xfrm>
              <a:off x="800500" y="3562350"/>
              <a:ext cx="3430974" cy="914400"/>
            </a:xfrm>
            <a:prstGeom prst="rect">
              <a:avLst/>
            </a:prstGeom>
            <a:solidFill>
              <a:srgbClr val="44546A">
                <a:lumMod val="10000"/>
                <a:lumOff val="90000"/>
                <a:alpha val="80000"/>
              </a:srgbClr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Rectangle 39"/>
            <p:cNvSpPr/>
            <p:nvPr/>
          </p:nvSpPr>
          <p:spPr>
            <a:xfrm>
              <a:off x="648100" y="3562350"/>
              <a:ext cx="152400" cy="914400"/>
            </a:xfrm>
            <a:prstGeom prst="rect">
              <a:avLst/>
            </a:prstGeom>
            <a:solidFill>
              <a:srgbClr val="C04558"/>
            </a:solidFill>
            <a:ln>
              <a:noFill/>
            </a:ln>
          </p:spPr>
          <p:style>
            <a:lnRef idx="2">
              <a:srgbClr val="C04558">
                <a:shade val="50000"/>
              </a:srgbClr>
            </a:lnRef>
            <a:fillRef idx="1">
              <a:srgbClr val="C04558"/>
            </a:fillRef>
            <a:effectRef idx="0">
              <a:srgbClr val="C04558"/>
            </a:effectRef>
            <a:fontRef idx="minor">
              <a:sysClr val="window" lastClr="FFFFFF"/>
            </a:fontRef>
          </p:style>
          <p:txBody>
            <a:bodyPr rtlCol="0" anchor="ctr"/>
            <a:p>
              <a:pPr algn="ctr"/>
              <a:endParaRPr 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Footer Text"/>
          <p:cNvSpPr txBox="1"/>
          <p:nvPr/>
        </p:nvSpPr>
        <p:spPr>
          <a:xfrm>
            <a:off x="6476365" y="4173855"/>
            <a:ext cx="5036820" cy="19081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zh-CN" altLang="en-US" sz="2400" b="1" dirty="0">
                <a:solidFill>
                  <a:srgbClr val="C0455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美学修辞</a:t>
            </a:r>
            <a:br>
              <a:rPr lang="en-US" sz="1335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在运用逻辑思维的同时，偏重于随景应情，运用想像和联想，通过修辞格</a:t>
            </a:r>
            <a:r>
              <a:rPr lang="zh-CN" altLang="en-US" sz="2000" b="1" baseline="-25000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（figures of speech）</a:t>
            </a:r>
            <a:r>
              <a:rPr lang="zh-CN" altLang="en-US" sz="20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唤起生动的意象，使语言文字新鲜活泼，意蕴优美，发挥更大的感染力和说服力，取得艺术性的表达效果。</a:t>
            </a:r>
            <a:endParaRPr lang="zh-CN" altLang="en-US" sz="2000" b="1" dirty="0">
              <a:solidFill>
                <a:sysClr val="windowText" lastClr="000000">
                  <a:lumMod val="75000"/>
                  <a:lumOff val="25000"/>
                </a:sys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32"/>
          <p:cNvSpPr/>
          <p:nvPr/>
        </p:nvSpPr>
        <p:spPr>
          <a:xfrm>
            <a:off x="200025" y="2437765"/>
            <a:ext cx="3216275" cy="30689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00355" y="2510155"/>
            <a:ext cx="2886710" cy="2756535"/>
            <a:chOff x="8035926" y="2103438"/>
            <a:chExt cx="3608386" cy="3630612"/>
          </a:xfrm>
        </p:grpSpPr>
        <p:sp>
          <p:nvSpPr>
            <p:cNvPr id="12" name="Freeform 5"/>
            <p:cNvSpPr/>
            <p:nvPr/>
          </p:nvSpPr>
          <p:spPr bwMode="auto">
            <a:xfrm>
              <a:off x="8035926" y="2103438"/>
              <a:ext cx="3565524" cy="3630612"/>
            </a:xfrm>
            <a:custGeom>
              <a:avLst/>
              <a:gdLst>
                <a:gd name="T0" fmla="*/ 119 w 163"/>
                <a:gd name="T1" fmla="*/ 44 h 166"/>
                <a:gd name="T2" fmla="*/ 163 w 163"/>
                <a:gd name="T3" fmla="*/ 80 h 166"/>
                <a:gd name="T4" fmla="*/ 140 w 163"/>
                <a:gd name="T5" fmla="*/ 31 h 166"/>
                <a:gd name="T6" fmla="*/ 31 w 163"/>
                <a:gd name="T7" fmla="*/ 31 h 166"/>
                <a:gd name="T8" fmla="*/ 31 w 163"/>
                <a:gd name="T9" fmla="*/ 141 h 166"/>
                <a:gd name="T10" fmla="*/ 95 w 163"/>
                <a:gd name="T11" fmla="*/ 163 h 166"/>
                <a:gd name="T12" fmla="*/ 54 w 163"/>
                <a:gd name="T13" fmla="*/ 132 h 166"/>
                <a:gd name="T14" fmla="*/ 119 w 163"/>
                <a:gd name="T15" fmla="*/ 44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3" h="166">
                  <a:moveTo>
                    <a:pt x="119" y="44"/>
                  </a:moveTo>
                  <a:cubicBezTo>
                    <a:pt x="163" y="80"/>
                    <a:pt x="163" y="80"/>
                    <a:pt x="163" y="80"/>
                  </a:cubicBezTo>
                  <a:cubicBezTo>
                    <a:pt x="162" y="62"/>
                    <a:pt x="154" y="45"/>
                    <a:pt x="140" y="31"/>
                  </a:cubicBezTo>
                  <a:cubicBezTo>
                    <a:pt x="110" y="0"/>
                    <a:pt x="61" y="0"/>
                    <a:pt x="31" y="31"/>
                  </a:cubicBezTo>
                  <a:cubicBezTo>
                    <a:pt x="0" y="61"/>
                    <a:pt x="0" y="110"/>
                    <a:pt x="31" y="141"/>
                  </a:cubicBezTo>
                  <a:cubicBezTo>
                    <a:pt x="48" y="158"/>
                    <a:pt x="72" y="166"/>
                    <a:pt x="95" y="163"/>
                  </a:cubicBezTo>
                  <a:cubicBezTo>
                    <a:pt x="54" y="132"/>
                    <a:pt x="54" y="132"/>
                    <a:pt x="54" y="132"/>
                  </a:cubicBezTo>
                  <a:lnTo>
                    <a:pt x="119" y="44"/>
                  </a:lnTo>
                  <a:close/>
                </a:path>
              </a:pathLst>
            </a:custGeom>
            <a:solidFill>
              <a:srgbClr val="7ACD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217025" y="3065463"/>
              <a:ext cx="2427287" cy="2601912"/>
            </a:xfrm>
            <a:custGeom>
              <a:avLst/>
              <a:gdLst>
                <a:gd name="T0" fmla="*/ 109 w 111"/>
                <a:gd name="T1" fmla="*/ 36 h 119"/>
                <a:gd name="T2" fmla="*/ 65 w 111"/>
                <a:gd name="T3" fmla="*/ 0 h 119"/>
                <a:gd name="T4" fmla="*/ 0 w 111"/>
                <a:gd name="T5" fmla="*/ 88 h 119"/>
                <a:gd name="T6" fmla="*/ 41 w 111"/>
                <a:gd name="T7" fmla="*/ 119 h 119"/>
                <a:gd name="T8" fmla="*/ 86 w 111"/>
                <a:gd name="T9" fmla="*/ 97 h 119"/>
                <a:gd name="T10" fmla="*/ 109 w 111"/>
                <a:gd name="T11" fmla="*/ 3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19">
                  <a:moveTo>
                    <a:pt x="109" y="36"/>
                  </a:moveTo>
                  <a:cubicBezTo>
                    <a:pt x="65" y="0"/>
                    <a:pt x="65" y="0"/>
                    <a:pt x="65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41" y="119"/>
                    <a:pt x="41" y="119"/>
                    <a:pt x="41" y="119"/>
                  </a:cubicBezTo>
                  <a:cubicBezTo>
                    <a:pt x="58" y="117"/>
                    <a:pt x="74" y="109"/>
                    <a:pt x="86" y="97"/>
                  </a:cubicBezTo>
                  <a:cubicBezTo>
                    <a:pt x="103" y="80"/>
                    <a:pt x="111" y="58"/>
                    <a:pt x="109" y="36"/>
                  </a:cubicBezTo>
                  <a:close/>
                </a:path>
              </a:pathLst>
            </a:custGeom>
            <a:solidFill>
              <a:srgbClr val="1CADE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7"/>
            <p:cNvSpPr/>
            <p:nvPr/>
          </p:nvSpPr>
          <p:spPr bwMode="auto">
            <a:xfrm>
              <a:off x="8648700" y="2671763"/>
              <a:ext cx="2559050" cy="2689225"/>
            </a:xfrm>
            <a:custGeom>
              <a:avLst/>
              <a:gdLst>
                <a:gd name="T0" fmla="*/ 7 w 117"/>
                <a:gd name="T1" fmla="*/ 75 h 123"/>
                <a:gd name="T2" fmla="*/ 71 w 117"/>
                <a:gd name="T3" fmla="*/ 115 h 123"/>
                <a:gd name="T4" fmla="*/ 110 w 117"/>
                <a:gd name="T5" fmla="*/ 48 h 123"/>
                <a:gd name="T6" fmla="*/ 45 w 117"/>
                <a:gd name="T7" fmla="*/ 7 h 123"/>
                <a:gd name="T8" fmla="*/ 7 w 117"/>
                <a:gd name="T9" fmla="*/ 7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23">
                  <a:moveTo>
                    <a:pt x="7" y="75"/>
                  </a:moveTo>
                  <a:cubicBezTo>
                    <a:pt x="14" y="105"/>
                    <a:pt x="43" y="123"/>
                    <a:pt x="71" y="115"/>
                  </a:cubicBezTo>
                  <a:cubicBezTo>
                    <a:pt x="100" y="108"/>
                    <a:pt x="117" y="77"/>
                    <a:pt x="110" y="48"/>
                  </a:cubicBezTo>
                  <a:cubicBezTo>
                    <a:pt x="102" y="18"/>
                    <a:pt x="73" y="0"/>
                    <a:pt x="45" y="7"/>
                  </a:cubicBezTo>
                  <a:cubicBezTo>
                    <a:pt x="17" y="15"/>
                    <a:pt x="0" y="46"/>
                    <a:pt x="7" y="75"/>
                  </a:cubicBezTo>
                  <a:close/>
                </a:path>
              </a:pathLst>
            </a:custGeom>
            <a:solidFill>
              <a:srgbClr val="222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8"/>
            <p:cNvSpPr/>
            <p:nvPr/>
          </p:nvSpPr>
          <p:spPr bwMode="auto">
            <a:xfrm>
              <a:off x="8845550" y="2890838"/>
              <a:ext cx="2143125" cy="2252662"/>
            </a:xfrm>
            <a:custGeom>
              <a:avLst/>
              <a:gdLst>
                <a:gd name="T0" fmla="*/ 6 w 98"/>
                <a:gd name="T1" fmla="*/ 63 h 103"/>
                <a:gd name="T2" fmla="*/ 60 w 98"/>
                <a:gd name="T3" fmla="*/ 97 h 103"/>
                <a:gd name="T4" fmla="*/ 92 w 98"/>
                <a:gd name="T5" fmla="*/ 40 h 103"/>
                <a:gd name="T6" fmla="*/ 38 w 98"/>
                <a:gd name="T7" fmla="*/ 6 h 103"/>
                <a:gd name="T8" fmla="*/ 6 w 98"/>
                <a:gd name="T9" fmla="*/ 6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3">
                  <a:moveTo>
                    <a:pt x="6" y="63"/>
                  </a:moveTo>
                  <a:cubicBezTo>
                    <a:pt x="12" y="88"/>
                    <a:pt x="37" y="103"/>
                    <a:pt x="60" y="97"/>
                  </a:cubicBezTo>
                  <a:cubicBezTo>
                    <a:pt x="84" y="90"/>
                    <a:pt x="98" y="65"/>
                    <a:pt x="92" y="40"/>
                  </a:cubicBezTo>
                  <a:cubicBezTo>
                    <a:pt x="86" y="15"/>
                    <a:pt x="62" y="0"/>
                    <a:pt x="38" y="6"/>
                  </a:cubicBezTo>
                  <a:cubicBezTo>
                    <a:pt x="14" y="13"/>
                    <a:pt x="0" y="38"/>
                    <a:pt x="6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9"/>
            <p:cNvSpPr/>
            <p:nvPr/>
          </p:nvSpPr>
          <p:spPr bwMode="auto">
            <a:xfrm>
              <a:off x="9742488" y="3284538"/>
              <a:ext cx="590550" cy="720725"/>
            </a:xfrm>
            <a:custGeom>
              <a:avLst/>
              <a:gdLst>
                <a:gd name="T0" fmla="*/ 0 w 372"/>
                <a:gd name="T1" fmla="*/ 399 h 454"/>
                <a:gd name="T2" fmla="*/ 110 w 372"/>
                <a:gd name="T3" fmla="*/ 454 h 454"/>
                <a:gd name="T4" fmla="*/ 372 w 372"/>
                <a:gd name="T5" fmla="*/ 0 h 454"/>
                <a:gd name="T6" fmla="*/ 0 w 372"/>
                <a:gd name="T7" fmla="*/ 399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2" h="454">
                  <a:moveTo>
                    <a:pt x="0" y="399"/>
                  </a:moveTo>
                  <a:lnTo>
                    <a:pt x="110" y="454"/>
                  </a:lnTo>
                  <a:lnTo>
                    <a:pt x="372" y="0"/>
                  </a:lnTo>
                  <a:lnTo>
                    <a:pt x="0" y="399"/>
                  </a:lnTo>
                  <a:close/>
                </a:path>
              </a:pathLst>
            </a:custGeom>
            <a:solidFill>
              <a:srgbClr val="E46A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Freeform 10"/>
            <p:cNvSpPr/>
            <p:nvPr/>
          </p:nvSpPr>
          <p:spPr bwMode="auto">
            <a:xfrm>
              <a:off x="9917113" y="3284538"/>
              <a:ext cx="415925" cy="830262"/>
            </a:xfrm>
            <a:custGeom>
              <a:avLst/>
              <a:gdLst>
                <a:gd name="T0" fmla="*/ 97 w 262"/>
                <a:gd name="T1" fmla="*/ 523 h 523"/>
                <a:gd name="T2" fmla="*/ 0 w 262"/>
                <a:gd name="T3" fmla="*/ 454 h 523"/>
                <a:gd name="T4" fmla="*/ 262 w 262"/>
                <a:gd name="T5" fmla="*/ 0 h 523"/>
                <a:gd name="T6" fmla="*/ 97 w 262"/>
                <a:gd name="T7" fmla="*/ 523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523">
                  <a:moveTo>
                    <a:pt x="97" y="523"/>
                  </a:moveTo>
                  <a:lnTo>
                    <a:pt x="0" y="454"/>
                  </a:lnTo>
                  <a:lnTo>
                    <a:pt x="262" y="0"/>
                  </a:lnTo>
                  <a:lnTo>
                    <a:pt x="97" y="523"/>
                  </a:lnTo>
                  <a:close/>
                </a:path>
              </a:pathLst>
            </a:custGeom>
            <a:solidFill>
              <a:srgbClr val="D6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Freeform 11"/>
            <p:cNvSpPr/>
            <p:nvPr/>
          </p:nvSpPr>
          <p:spPr bwMode="auto">
            <a:xfrm>
              <a:off x="9501188" y="4005263"/>
              <a:ext cx="569912" cy="744537"/>
            </a:xfrm>
            <a:custGeom>
              <a:avLst/>
              <a:gdLst>
                <a:gd name="T0" fmla="*/ 359 w 359"/>
                <a:gd name="T1" fmla="*/ 69 h 469"/>
                <a:gd name="T2" fmla="*/ 262 w 359"/>
                <a:gd name="T3" fmla="*/ 0 h 469"/>
                <a:gd name="T4" fmla="*/ 0 w 359"/>
                <a:gd name="T5" fmla="*/ 469 h 469"/>
                <a:gd name="T6" fmla="*/ 359 w 359"/>
                <a:gd name="T7" fmla="*/ 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69">
                  <a:moveTo>
                    <a:pt x="359" y="69"/>
                  </a:moveTo>
                  <a:lnTo>
                    <a:pt x="262" y="0"/>
                  </a:lnTo>
                  <a:lnTo>
                    <a:pt x="0" y="469"/>
                  </a:lnTo>
                  <a:lnTo>
                    <a:pt x="359" y="69"/>
                  </a:lnTo>
                  <a:close/>
                </a:path>
              </a:pathLst>
            </a:custGeom>
            <a:solidFill>
              <a:srgbClr val="7DC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Freeform 12"/>
            <p:cNvSpPr/>
            <p:nvPr/>
          </p:nvSpPr>
          <p:spPr bwMode="auto">
            <a:xfrm>
              <a:off x="9501188" y="3917950"/>
              <a:ext cx="415925" cy="831850"/>
            </a:xfrm>
            <a:custGeom>
              <a:avLst/>
              <a:gdLst>
                <a:gd name="T0" fmla="*/ 152 w 262"/>
                <a:gd name="T1" fmla="*/ 0 h 524"/>
                <a:gd name="T2" fmla="*/ 262 w 262"/>
                <a:gd name="T3" fmla="*/ 55 h 524"/>
                <a:gd name="T4" fmla="*/ 0 w 262"/>
                <a:gd name="T5" fmla="*/ 524 h 524"/>
                <a:gd name="T6" fmla="*/ 152 w 262"/>
                <a:gd name="T7" fmla="*/ 0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2" h="524">
                  <a:moveTo>
                    <a:pt x="152" y="0"/>
                  </a:moveTo>
                  <a:lnTo>
                    <a:pt x="262" y="55"/>
                  </a:lnTo>
                  <a:lnTo>
                    <a:pt x="0" y="524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E8F7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Freeform 13"/>
            <p:cNvSpPr/>
            <p:nvPr/>
          </p:nvSpPr>
          <p:spPr bwMode="auto">
            <a:xfrm>
              <a:off x="9283700" y="2497138"/>
              <a:ext cx="677862" cy="523875"/>
            </a:xfrm>
            <a:custGeom>
              <a:avLst/>
              <a:gdLst>
                <a:gd name="T0" fmla="*/ 2 w 31"/>
                <a:gd name="T1" fmla="*/ 18 h 24"/>
                <a:gd name="T2" fmla="*/ 11 w 31"/>
                <a:gd name="T3" fmla="*/ 23 h 24"/>
                <a:gd name="T4" fmla="*/ 24 w 31"/>
                <a:gd name="T5" fmla="*/ 20 h 24"/>
                <a:gd name="T6" fmla="*/ 30 w 31"/>
                <a:gd name="T7" fmla="*/ 10 h 24"/>
                <a:gd name="T8" fmla="*/ 29 w 31"/>
                <a:gd name="T9" fmla="*/ 7 h 24"/>
                <a:gd name="T10" fmla="*/ 20 w 31"/>
                <a:gd name="T11" fmla="*/ 1 h 24"/>
                <a:gd name="T12" fmla="*/ 6 w 31"/>
                <a:gd name="T13" fmla="*/ 5 h 24"/>
                <a:gd name="T14" fmla="*/ 1 w 31"/>
                <a:gd name="T15" fmla="*/ 15 h 24"/>
                <a:gd name="T16" fmla="*/ 2 w 31"/>
                <a:gd name="T17" fmla="*/ 1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24">
                  <a:moveTo>
                    <a:pt x="2" y="18"/>
                  </a:moveTo>
                  <a:cubicBezTo>
                    <a:pt x="3" y="22"/>
                    <a:pt x="7" y="24"/>
                    <a:pt x="11" y="23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8" y="19"/>
                    <a:pt x="31" y="14"/>
                    <a:pt x="30" y="10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3"/>
                    <a:pt x="24" y="0"/>
                    <a:pt x="20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" y="6"/>
                    <a:pt x="0" y="10"/>
                    <a:pt x="1" y="15"/>
                  </a:cubicBezTo>
                  <a:lnTo>
                    <a:pt x="2" y="18"/>
                  </a:lnTo>
                  <a:close/>
                </a:path>
              </a:pathLst>
            </a:custGeom>
            <a:solidFill>
              <a:srgbClr val="222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" grpId="0" bldLvl="0" animBg="1"/>
      <p:bldP spid="35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636216" y="579273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1163955" y="156210"/>
            <a:ext cx="3314700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两种错误的看法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任意多边形 23"/>
          <p:cNvSpPr>
            <a:spLocks noChangeArrowheads="1"/>
          </p:cNvSpPr>
          <p:nvPr/>
        </p:nvSpPr>
        <p:spPr bwMode="auto">
          <a:xfrm>
            <a:off x="6043295" y="4674235"/>
            <a:ext cx="381635" cy="1743710"/>
          </a:xfrm>
          <a:custGeom>
            <a:avLst/>
            <a:gdLst>
              <a:gd name="T0" fmla="*/ 96678 w 288032"/>
              <a:gd name="T1" fmla="*/ 0 h 553620"/>
              <a:gd name="T2" fmla="*/ 194042 w 288032"/>
              <a:gd name="T3" fmla="*/ 0 h 553620"/>
              <a:gd name="T4" fmla="*/ 290720 w 288032"/>
              <a:gd name="T5" fmla="*/ 554875 h 553620"/>
              <a:gd name="T6" fmla="*/ 0 w 288032"/>
              <a:gd name="T7" fmla="*/ 554875 h 553620"/>
              <a:gd name="T8" fmla="*/ 0 60000 65536"/>
              <a:gd name="T9" fmla="*/ 0 60000 65536"/>
              <a:gd name="T10" fmla="*/ 0 60000 65536"/>
              <a:gd name="T11" fmla="*/ 0 60000 65536"/>
              <a:gd name="T12" fmla="*/ 0 w 288032"/>
              <a:gd name="T13" fmla="*/ 0 h 553620"/>
              <a:gd name="T14" fmla="*/ 288032 w 288032"/>
              <a:gd name="T15" fmla="*/ 553620 h 5536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88032" h="553620">
                <a:moveTo>
                  <a:pt x="95784" y="0"/>
                </a:moveTo>
                <a:lnTo>
                  <a:pt x="192248" y="0"/>
                </a:lnTo>
                <a:lnTo>
                  <a:pt x="288032" y="553620"/>
                </a:lnTo>
                <a:lnTo>
                  <a:pt x="0" y="553620"/>
                </a:lnTo>
                <a:lnTo>
                  <a:pt x="95784" y="0"/>
                </a:lnTo>
                <a:close/>
              </a:path>
            </a:pathLst>
          </a:custGeom>
          <a:solidFill>
            <a:srgbClr val="71C3E3"/>
          </a:solidFill>
          <a:ln>
            <a:noFill/>
          </a:ln>
        </p:spPr>
        <p:txBody>
          <a:bodyPr anchor="ctr"/>
          <a:lstStyle/>
          <a:p>
            <a:endParaRPr lang="zh-CN" altLang="en-US" sz="1050" dirty="0">
              <a:ea typeface="微软雅黑" panose="020B0503020204020204" pitchFamily="34" charset="-122"/>
            </a:endParaRPr>
          </a:p>
        </p:txBody>
      </p:sp>
      <p:grpSp>
        <p:nvGrpSpPr>
          <p:cNvPr id="10" name="Group 6"/>
          <p:cNvGrpSpPr/>
          <p:nvPr/>
        </p:nvGrpSpPr>
        <p:grpSpPr bwMode="auto">
          <a:xfrm rot="-744809">
            <a:off x="1967865" y="4356735"/>
            <a:ext cx="8564880" cy="288925"/>
            <a:chOff x="0" y="0"/>
            <a:chExt cx="6480000" cy="288000"/>
          </a:xfrm>
        </p:grpSpPr>
        <p:sp>
          <p:nvSpPr>
            <p:cNvPr id="11" name="矩形 7"/>
            <p:cNvSpPr>
              <a:spLocks noChangeArrowheads="1"/>
            </p:cNvSpPr>
            <p:nvPr/>
          </p:nvSpPr>
          <p:spPr bwMode="auto">
            <a:xfrm>
              <a:off x="0" y="71992"/>
              <a:ext cx="6480000" cy="144016"/>
            </a:xfrm>
            <a:prstGeom prst="rect">
              <a:avLst/>
            </a:prstGeom>
            <a:solidFill>
              <a:srgbClr val="71C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2" name="椭圆 8"/>
            <p:cNvSpPr>
              <a:spLocks noChangeArrowheads="1"/>
            </p:cNvSpPr>
            <p:nvPr/>
          </p:nvSpPr>
          <p:spPr bwMode="auto">
            <a:xfrm>
              <a:off x="3095984" y="0"/>
              <a:ext cx="288000" cy="288000"/>
            </a:xfrm>
            <a:prstGeom prst="ellipse">
              <a:avLst/>
            </a:prstGeom>
            <a:solidFill>
              <a:srgbClr val="71C3E3"/>
            </a:solidFill>
            <a:ln w="38100">
              <a:solidFill>
                <a:srgbClr val="F8EAE1"/>
              </a:solidFill>
              <a:miter lim="800000"/>
            </a:ln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rgbClr val="FFFFFF"/>
                </a:solidFill>
                <a:sym typeface="微软雅黑" panose="020B0503020204020204" pitchFamily="34" charset="-122"/>
              </a:endParaRPr>
            </a:p>
          </p:txBody>
        </p:sp>
      </p:grpSp>
      <p:sp>
        <p:nvSpPr>
          <p:cNvPr id="13" name="TextBox 15"/>
          <p:cNvSpPr>
            <a:spLocks noChangeArrowheads="1"/>
          </p:cNvSpPr>
          <p:nvPr/>
        </p:nvSpPr>
        <p:spPr bwMode="auto">
          <a:xfrm rot="-709074">
            <a:off x="1579245" y="4239260"/>
            <a:ext cx="414909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E71F19"/>
                </a:solidFill>
                <a:sym typeface="Impact" panose="020B0806030902050204" pitchFamily="34" charset="0"/>
              </a:rPr>
              <a:t>修辞就是美学修辞</a:t>
            </a:r>
            <a:endParaRPr lang="zh-CN" altLang="en-US" sz="2800" b="1" dirty="0">
              <a:solidFill>
                <a:srgbClr val="E71F19"/>
              </a:solidFill>
              <a:sym typeface="Impact" panose="020B0806030902050204" pitchFamily="34" charset="0"/>
            </a:endParaRPr>
          </a:p>
        </p:txBody>
      </p:sp>
      <p:sp>
        <p:nvSpPr>
          <p:cNvPr id="14" name="TextBox 45"/>
          <p:cNvSpPr>
            <a:spLocks noChangeArrowheads="1"/>
          </p:cNvSpPr>
          <p:nvPr/>
        </p:nvSpPr>
        <p:spPr bwMode="auto">
          <a:xfrm rot="-709074">
            <a:off x="6651625" y="3161665"/>
            <a:ext cx="4446270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ysClr val="windowText" lastClr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62AB71"/>
                </a:solidFill>
                <a:sym typeface="Impact" panose="020B0806030902050204" pitchFamily="34" charset="0"/>
              </a:rPr>
              <a:t>交际修辞属于低级阶段</a:t>
            </a:r>
            <a:endParaRPr lang="zh-CN" altLang="en-US" sz="2800" b="1" dirty="0">
              <a:solidFill>
                <a:srgbClr val="62AB71"/>
              </a:solidFill>
              <a:sym typeface="Impact" panose="020B0806030902050204" pitchFamily="34" charset="0"/>
            </a:endParaRPr>
          </a:p>
        </p:txBody>
      </p:sp>
      <p:grpSp>
        <p:nvGrpSpPr>
          <p:cNvPr id="15" name="Group 11"/>
          <p:cNvGrpSpPr/>
          <p:nvPr/>
        </p:nvGrpSpPr>
        <p:grpSpPr bwMode="auto">
          <a:xfrm>
            <a:off x="930275" y="1086485"/>
            <a:ext cx="4868545" cy="2263140"/>
            <a:chOff x="0" y="-503216"/>
            <a:chExt cx="1904560" cy="1796480"/>
          </a:xfrm>
        </p:grpSpPr>
        <p:sp>
          <p:nvSpPr>
            <p:cNvPr id="16" name="矩形 46"/>
            <p:cNvSpPr>
              <a:spLocks noChangeArrowheads="1"/>
            </p:cNvSpPr>
            <p:nvPr/>
          </p:nvSpPr>
          <p:spPr bwMode="auto">
            <a:xfrm>
              <a:off x="0" y="-503216"/>
              <a:ext cx="1904560" cy="15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charset="0"/>
                <a:buChar char="Ø"/>
              </a:pPr>
              <a:r>
                <a:rPr lang="en-US" altLang="zh-CN" sz="24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sym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sym typeface="微软雅黑" panose="020B0503020204020204" pitchFamily="34" charset="-122"/>
                </a:rPr>
                <a:t>只有运用辞格（比喻、借代、提喻、拟人、讽喻、代换、婉言、迂回、对照、反义、与张、曲言、双关等）才是修辞，修辞就是美学修辞，交际修辞应被排斥在外。</a:t>
              </a:r>
              <a:endParaRPr lang="zh-CN" altLang="en-US" sz="2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18" name="等腰三角形 1"/>
            <p:cNvSpPr>
              <a:spLocks noChangeAspect="1" noChangeArrowheads="1"/>
            </p:cNvSpPr>
            <p:nvPr/>
          </p:nvSpPr>
          <p:spPr bwMode="auto">
            <a:xfrm flipV="1">
              <a:off x="862280" y="1138091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rgbClr val="E71F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2000">
                <a:solidFill>
                  <a:srgbClr val="FF3BBE"/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19" name="Group 15"/>
          <p:cNvGrpSpPr/>
          <p:nvPr/>
        </p:nvGrpSpPr>
        <p:grpSpPr bwMode="auto">
          <a:xfrm>
            <a:off x="7026275" y="1086485"/>
            <a:ext cx="4740275" cy="1665605"/>
            <a:chOff x="0" y="-401942"/>
            <a:chExt cx="1904560" cy="1665552"/>
          </a:xfrm>
        </p:grpSpPr>
        <p:sp>
          <p:nvSpPr>
            <p:cNvPr id="24" name="矩形 48"/>
            <p:cNvSpPr>
              <a:spLocks noChangeArrowheads="1"/>
            </p:cNvSpPr>
            <p:nvPr/>
          </p:nvSpPr>
          <p:spPr bwMode="auto">
            <a:xfrm>
              <a:off x="0" y="-401942"/>
              <a:ext cx="1904560" cy="1198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Wingdings" panose="05000000000000000000" charset="0"/>
                <a:buChar char="Ø"/>
              </a:pPr>
              <a:r>
                <a:rPr lang="en-US" altLang="zh-CN" sz="24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sym typeface="微软雅黑" panose="020B0503020204020204" pitchFamily="34" charset="-122"/>
                </a:rPr>
                <a:t>  </a:t>
              </a:r>
              <a:r>
                <a:rPr lang="zh-CN" altLang="en-US" sz="2400" b="1" dirty="0">
                  <a:solidFill>
                    <a:sysClr val="windowText" lastClr="000000">
                      <a:lumMod val="75000"/>
                      <a:lumOff val="25000"/>
                    </a:sysClr>
                  </a:solidFill>
                  <a:sym typeface="微软雅黑" panose="020B0503020204020204" pitchFamily="34" charset="-122"/>
                </a:rPr>
                <a:t>交际修辞是存在的，但属于低级阶段；美学修辞才属于高级阶段，高低有别，泾渭分明。</a:t>
              </a:r>
              <a:endParaRPr lang="zh-CN" altLang="en-US" sz="2400" b="1" dirty="0">
                <a:solidFill>
                  <a:sysClr val="windowText" lastClr="000000">
                    <a:lumMod val="75000"/>
                    <a:lumOff val="25000"/>
                  </a:sysClr>
                </a:solidFill>
                <a:sym typeface="微软雅黑" panose="020B0503020204020204" pitchFamily="34" charset="-122"/>
              </a:endParaRPr>
            </a:p>
          </p:txBody>
        </p:sp>
        <p:sp>
          <p:nvSpPr>
            <p:cNvPr id="26" name="等腰三角形 18"/>
            <p:cNvSpPr>
              <a:spLocks noChangeAspect="1" noChangeArrowheads="1"/>
            </p:cNvSpPr>
            <p:nvPr/>
          </p:nvSpPr>
          <p:spPr bwMode="auto">
            <a:xfrm flipV="1">
              <a:off x="862280" y="1108437"/>
              <a:ext cx="180000" cy="155173"/>
            </a:xfrm>
            <a:prstGeom prst="triangle">
              <a:avLst>
                <a:gd name="adj" fmla="val 50000"/>
              </a:avLst>
            </a:prstGeom>
            <a:solidFill>
              <a:srgbClr val="62AB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ysClr val="windowText" lastClr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zh-CN" sz="1800">
                <a:solidFill>
                  <a:sysClr val="windowText" lastClr="000000">
                    <a:lumMod val="75000"/>
                    <a:lumOff val="25000"/>
                  </a:sysClr>
                </a:solidFill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 descr="水印"/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169 -0.22963 L 8.33333E-7 4.44444E-6 " pathEditMode="relative" rAng="0" ptsTypes="AA">
                                      <p:cBhvr>
                                        <p:cTn id="32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148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utoRev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4.375E-6 -1.11111E-6 L 4.375E-6 0.16134 " pathEditMode="relative" rAng="0" ptsTypes="AA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5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440000">
                                      <p:cBhvr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-1440000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9" grpId="0" bldLvl="0" animBg="1"/>
      <p:bldP spid="13" grpId="0"/>
      <p:bldP spid="13" grpId="1"/>
      <p:bldP spid="14" grpId="0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163955" y="156210"/>
            <a:ext cx="507428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Man,Woman and Child</a:t>
            </a:r>
            <a:r>
              <a:rPr lang="en-US" altLang="zh-CN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剧情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8935" y="715010"/>
            <a:ext cx="3571875" cy="24815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010" y="716915"/>
            <a:ext cx="3571875" cy="23907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8867"/>
          <a:stretch>
            <a:fillRect/>
          </a:stretch>
        </p:blipFill>
        <p:spPr>
          <a:xfrm>
            <a:off x="7716520" y="676910"/>
            <a:ext cx="4364990" cy="5943600"/>
          </a:xfrm>
          <a:prstGeom prst="rect">
            <a:avLst/>
          </a:prstGeom>
        </p:spPr>
      </p:pic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8935" y="3279140"/>
            <a:ext cx="7650480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/>
              <a:t>    </a:t>
            </a:r>
            <a:r>
              <a:rPr lang="zh-CN" altLang="en-US" sz="2400"/>
              <a:t>由美国著名作家、耶鲁大学教授西格尔（Erich Segal)的小说</a:t>
            </a:r>
            <a:r>
              <a:rPr lang="en-US" altLang="zh-CN" sz="2400"/>
              <a:t> </a:t>
            </a:r>
            <a:r>
              <a:rPr lang="zh-CN" altLang="en-US" sz="2400" i="1"/>
              <a:t>Man,Woman and Child</a:t>
            </a:r>
            <a:r>
              <a:rPr lang="en-US" altLang="zh-CN" sz="2400" i="1"/>
              <a:t> </a:t>
            </a:r>
            <a:r>
              <a:rPr lang="zh-CN" altLang="en-US" sz="2400"/>
              <a:t>改编成的</a:t>
            </a:r>
            <a:r>
              <a:rPr lang="zh-CN" altLang="en-US" sz="2400">
                <a:sym typeface="+mn-ea"/>
              </a:rPr>
              <a:t>社会家庭伦理片《巴黎来的私生子》，在艺术上有强烈的感染力，取得了极大的成功，引起了社会巨大反响。</a:t>
            </a:r>
            <a:endParaRPr lang="zh-CN" altLang="en-US" sz="2400"/>
          </a:p>
          <a:p>
            <a:r>
              <a:rPr lang="en-US" altLang="zh-CN" sz="2400"/>
              <a:t>     </a:t>
            </a:r>
            <a:r>
              <a:rPr lang="zh-CN" altLang="en-US" sz="2400"/>
              <a:t>剧情说到贝克威思夫妇婚后度过了十八年幸福美满的家庭生活，有一天丈夫突然承认，在出差法国期间，他有过段短暂的婚外私情，妻子感到如雷击顶，夫妻关系顿时濒临崩溃。以下是原文节录：</a:t>
            </a:r>
            <a:endParaRPr lang="zh-CN" altLang="en-US" sz="2400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58113" y="1033271"/>
            <a:ext cx="1849437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2200" b="1" dirty="0">
                <a:solidFill>
                  <a:srgbClr val="ECB2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思考</a:t>
            </a:r>
            <a:endParaRPr lang="zh-CN" altLang="en-US" sz="2200" b="1" dirty="0">
              <a:solidFill>
                <a:srgbClr val="ECB2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386955" y="1645920"/>
            <a:ext cx="4505960" cy="2245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为什么用gotta不用have got to？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0">
              <a:buFont typeface="Wingdings" panose="05000000000000000000" charset="0"/>
              <a:buNone/>
            </a:pP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为什么用so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ething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不用anything？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Well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sort of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Yes.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三个语气词表达了丈夫什么样的内心活动？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416369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" name="任意多边形 64"/>
          <p:cNvSpPr/>
          <p:nvPr/>
        </p:nvSpPr>
        <p:spPr bwMode="auto">
          <a:xfrm>
            <a:off x="99695" y="1789430"/>
            <a:ext cx="7192010" cy="43294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="ctr"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452120" y="612140"/>
            <a:ext cx="11596370" cy="1905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2" name="Freeform 30"/>
          <p:cNvSpPr/>
          <p:nvPr/>
        </p:nvSpPr>
        <p:spPr bwMode="auto">
          <a:xfrm rot="3120000">
            <a:off x="546815" y="120217"/>
            <a:ext cx="388642" cy="443431"/>
          </a:xfrm>
          <a:custGeom>
            <a:avLst/>
            <a:gdLst>
              <a:gd name="T0" fmla="*/ 0 w 261"/>
              <a:gd name="T1" fmla="*/ 0 h 312"/>
              <a:gd name="T2" fmla="*/ 119 w 261"/>
              <a:gd name="T3" fmla="*/ 312 h 312"/>
              <a:gd name="T4" fmla="*/ 119 w 261"/>
              <a:gd name="T5" fmla="*/ 312 h 312"/>
              <a:gd name="T6" fmla="*/ 261 w 261"/>
              <a:gd name="T7" fmla="*/ 0 h 312"/>
              <a:gd name="T8" fmla="*/ 0 w 261"/>
              <a:gd name="T9" fmla="*/ 0 h 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1" h="312">
                <a:moveTo>
                  <a:pt x="0" y="0"/>
                </a:moveTo>
                <a:lnTo>
                  <a:pt x="119" y="312"/>
                </a:lnTo>
                <a:lnTo>
                  <a:pt x="119" y="312"/>
                </a:lnTo>
                <a:lnTo>
                  <a:pt x="261" y="0"/>
                </a:lnTo>
                <a:lnTo>
                  <a:pt x="0" y="0"/>
                </a:lnTo>
                <a:close/>
              </a:path>
            </a:pathLst>
          </a:custGeom>
          <a:solidFill>
            <a:srgbClr val="A0BF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 rot="14251254">
            <a:off x="11866880" y="381000"/>
            <a:ext cx="243205" cy="412750"/>
            <a:chOff x="4454660" y="3810474"/>
            <a:chExt cx="406107" cy="1155987"/>
          </a:xfrm>
        </p:grpSpPr>
        <p:sp>
          <p:nvSpPr>
            <p:cNvPr id="4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81" name="组合 80"/>
          <p:cNvGrpSpPr/>
          <p:nvPr/>
        </p:nvGrpSpPr>
        <p:grpSpPr>
          <a:xfrm rot="13396910" flipV="1">
            <a:off x="11824811" y="5974340"/>
            <a:ext cx="406107" cy="1155987"/>
            <a:chOff x="11762339" y="3746221"/>
            <a:chExt cx="406107" cy="1155987"/>
          </a:xfrm>
        </p:grpSpPr>
        <p:sp>
          <p:nvSpPr>
            <p:cNvPr id="82" name="Freeform 16"/>
            <p:cNvSpPr/>
            <p:nvPr/>
          </p:nvSpPr>
          <p:spPr bwMode="auto">
            <a:xfrm flipV="1">
              <a:off x="11767353" y="3746221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3" name="Freeform 30"/>
            <p:cNvSpPr/>
            <p:nvPr/>
          </p:nvSpPr>
          <p:spPr bwMode="auto">
            <a:xfrm rot="15296182">
              <a:off x="11830602" y="4196908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84" name="Freeform 12"/>
            <p:cNvSpPr/>
            <p:nvPr/>
          </p:nvSpPr>
          <p:spPr bwMode="auto">
            <a:xfrm rot="7160246">
              <a:off x="11692179" y="4425941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sp>
        <p:nvSpPr>
          <p:cNvPr id="8" name="任意多边形 64"/>
          <p:cNvSpPr/>
          <p:nvPr/>
        </p:nvSpPr>
        <p:spPr bwMode="auto">
          <a:xfrm>
            <a:off x="99695" y="865505"/>
            <a:ext cx="7192010" cy="3992245"/>
          </a:xfrm>
          <a:custGeom>
            <a:avLst/>
            <a:gdLst>
              <a:gd name="T0" fmla="*/ 0 w 7559899"/>
              <a:gd name="T1" fmla="*/ 0 h 3992450"/>
              <a:gd name="T2" fmla="*/ 7559227 w 7559899"/>
              <a:gd name="T3" fmla="*/ 0 h 3992450"/>
              <a:gd name="T4" fmla="*/ 7559227 w 7559899"/>
              <a:gd name="T5" fmla="*/ 8820 h 3992450"/>
              <a:gd name="T6" fmla="*/ 7550408 w 7559899"/>
              <a:gd name="T7" fmla="*/ 1 h 3992450"/>
              <a:gd name="T8" fmla="*/ 7124622 w 7559899"/>
              <a:gd name="T9" fmla="*/ 425863 h 3992450"/>
              <a:gd name="T10" fmla="*/ 7550408 w 7559899"/>
              <a:gd name="T11" fmla="*/ 851723 h 3992450"/>
              <a:gd name="T12" fmla="*/ 7559227 w 7559899"/>
              <a:gd name="T13" fmla="*/ 842904 h 3992450"/>
              <a:gd name="T14" fmla="*/ 7559227 w 7559899"/>
              <a:gd name="T15" fmla="*/ 1063649 h 3992450"/>
              <a:gd name="T16" fmla="*/ 7550409 w 7559899"/>
              <a:gd name="T17" fmla="*/ 1054831 h 3992450"/>
              <a:gd name="T18" fmla="*/ 7124623 w 7559899"/>
              <a:gd name="T19" fmla="*/ 1480692 h 3992450"/>
              <a:gd name="T20" fmla="*/ 7550409 w 7559899"/>
              <a:gd name="T21" fmla="*/ 1906552 h 3992450"/>
              <a:gd name="T22" fmla="*/ 7559227 w 7559899"/>
              <a:gd name="T23" fmla="*/ 1897734 h 3992450"/>
              <a:gd name="T24" fmla="*/ 7559227 w 7559899"/>
              <a:gd name="T25" fmla="*/ 2106678 h 3992450"/>
              <a:gd name="T26" fmla="*/ 7550410 w 7559899"/>
              <a:gd name="T27" fmla="*/ 2097859 h 3992450"/>
              <a:gd name="T28" fmla="*/ 7124624 w 7559899"/>
              <a:gd name="T29" fmla="*/ 2523720 h 3992450"/>
              <a:gd name="T30" fmla="*/ 7550410 w 7559899"/>
              <a:gd name="T31" fmla="*/ 2949582 h 3992450"/>
              <a:gd name="T32" fmla="*/ 7559227 w 7559899"/>
              <a:gd name="T33" fmla="*/ 2940764 h 3992450"/>
              <a:gd name="T34" fmla="*/ 7559227 w 7559899"/>
              <a:gd name="T35" fmla="*/ 3149706 h 3992450"/>
              <a:gd name="T36" fmla="*/ 7550410 w 7559899"/>
              <a:gd name="T37" fmla="*/ 3140889 h 3992450"/>
              <a:gd name="T38" fmla="*/ 7124624 w 7559899"/>
              <a:gd name="T39" fmla="*/ 3566750 h 3992450"/>
              <a:gd name="T40" fmla="*/ 7550410 w 7559899"/>
              <a:gd name="T41" fmla="*/ 3992612 h 3992450"/>
              <a:gd name="T42" fmla="*/ 7559227 w 7559899"/>
              <a:gd name="T43" fmla="*/ 3983795 h 3992450"/>
              <a:gd name="T44" fmla="*/ 7559227 w 7559899"/>
              <a:gd name="T45" fmla="*/ 3992788 h 3992450"/>
              <a:gd name="T46" fmla="*/ 0 w 7559899"/>
              <a:gd name="T47" fmla="*/ 3992788 h 3992450"/>
              <a:gd name="T48" fmla="*/ 0 w 7559899"/>
              <a:gd name="T49" fmla="*/ 0 h 39924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7559899" h="3992450">
                <a:moveTo>
                  <a:pt x="0" y="0"/>
                </a:moveTo>
                <a:lnTo>
                  <a:pt x="7559899" y="0"/>
                </a:lnTo>
                <a:lnTo>
                  <a:pt x="7559899" y="8820"/>
                </a:lnTo>
                <a:lnTo>
                  <a:pt x="7551080" y="1"/>
                </a:lnTo>
                <a:lnTo>
                  <a:pt x="7125255" y="425827"/>
                </a:lnTo>
                <a:lnTo>
                  <a:pt x="7551080" y="851651"/>
                </a:lnTo>
                <a:lnTo>
                  <a:pt x="7559899" y="842832"/>
                </a:lnTo>
                <a:lnTo>
                  <a:pt x="7559899" y="1063559"/>
                </a:lnTo>
                <a:lnTo>
                  <a:pt x="7551081" y="1054741"/>
                </a:lnTo>
                <a:lnTo>
                  <a:pt x="7125256" y="1480566"/>
                </a:lnTo>
                <a:lnTo>
                  <a:pt x="7551081" y="1906391"/>
                </a:lnTo>
                <a:lnTo>
                  <a:pt x="7559899" y="1897573"/>
                </a:lnTo>
                <a:lnTo>
                  <a:pt x="7559899" y="2106499"/>
                </a:lnTo>
                <a:lnTo>
                  <a:pt x="7551082" y="2097682"/>
                </a:lnTo>
                <a:lnTo>
                  <a:pt x="7125257" y="2523507"/>
                </a:lnTo>
                <a:lnTo>
                  <a:pt x="7551082" y="2949333"/>
                </a:lnTo>
                <a:lnTo>
                  <a:pt x="7559899" y="2940516"/>
                </a:lnTo>
                <a:lnTo>
                  <a:pt x="7559899" y="3149440"/>
                </a:lnTo>
                <a:lnTo>
                  <a:pt x="7551082" y="3140623"/>
                </a:lnTo>
                <a:lnTo>
                  <a:pt x="7125257" y="3566448"/>
                </a:lnTo>
                <a:lnTo>
                  <a:pt x="7551082" y="3992274"/>
                </a:lnTo>
                <a:lnTo>
                  <a:pt x="7559899" y="3983457"/>
                </a:lnTo>
                <a:lnTo>
                  <a:pt x="7559899" y="3992450"/>
                </a:lnTo>
                <a:lnTo>
                  <a:pt x="0" y="3992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="ctr"/>
          <a:lstStyle/>
          <a:p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7044373" y="1015220"/>
            <a:ext cx="522287" cy="522288"/>
            <a:chOff x="7313613" y="1851515"/>
            <a:chExt cx="522287" cy="522288"/>
          </a:xfrm>
          <a:solidFill>
            <a:schemeClr val="accent3">
              <a:lumMod val="75000"/>
            </a:schemeClr>
          </a:solidFill>
        </p:grpSpPr>
        <p:sp>
          <p:nvSpPr>
            <p:cNvPr id="10" name="矩形 68"/>
            <p:cNvSpPr>
              <a:spLocks noChangeArrowheads="1"/>
            </p:cNvSpPr>
            <p:nvPr/>
          </p:nvSpPr>
          <p:spPr bwMode="auto">
            <a:xfrm rot="2700000">
              <a:off x="7313613" y="1851515"/>
              <a:ext cx="522288" cy="522287"/>
            </a:xfrm>
            <a:prstGeom prst="rect">
              <a:avLst/>
            </a:prstGeom>
            <a:grpFill/>
            <a:ln>
              <a:noFill/>
            </a:ln>
          </p:spPr>
          <p:txBody>
            <a:bodyPr anchor="ctr"/>
            <a:lstStyle/>
            <a:p>
              <a:pPr algn="ctr" eaLnBrk="1" hangingPunct="1"/>
              <a:endParaRPr lang="zh-CN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1" name="图片 7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0288" y="1942003"/>
              <a:ext cx="358775" cy="358775"/>
            </a:xfrm>
            <a:prstGeom prst="rect">
              <a:avLst/>
            </a:prstGeom>
            <a:grp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矩形 76"/>
          <p:cNvSpPr>
            <a:spLocks noChangeArrowheads="1"/>
          </p:cNvSpPr>
          <p:nvPr/>
        </p:nvSpPr>
        <p:spPr bwMode="auto">
          <a:xfrm>
            <a:off x="278130" y="1052195"/>
            <a:ext cx="7014210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Honey, I gotta talk to you.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1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Sure. Is something wrong?</a:t>
            </a:r>
            <a:r>
              <a:rPr lang="en-US" sz="2000" b="1" baseline="30000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2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Well, sort of. Yes.</a:t>
            </a:r>
            <a:r>
              <a:rPr lang="en-US" sz="2000" b="1" baseline="30000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3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Bob, something in your voice scares me. Have I done 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anything?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No. It's me. I've done it. Sheila, remember when you were 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     </a:t>
            </a:r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pregnant with Paula?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W:Yes?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 I had to fly to Europe – Montpellier–-to give that paper…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W:And?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chemeClr val="tx1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H:I had an affair.</a:t>
            </a:r>
            <a:endParaRPr sz="2000" b="1" dirty="0">
              <a:solidFill>
                <a:schemeClr val="tx1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  <a:p>
            <a:r>
              <a:rPr sz="2000" b="1" dirty="0">
                <a:solidFill>
                  <a:srgbClr val="002060"/>
                </a:solidFill>
                <a:latin typeface="Times New Roman" panose="02020603050405020304" charset="0"/>
                <a:ea typeface="楷体" panose="02010609060101010101" charset="-122"/>
                <a:cs typeface="Times New Roman" panose="02020603050405020304" charset="0"/>
              </a:rPr>
              <a:t>W: No. This is some terrible joke. Isn't it?</a:t>
            </a:r>
            <a:endParaRPr sz="2000" b="1" dirty="0">
              <a:solidFill>
                <a:srgbClr val="002060"/>
              </a:solidFill>
              <a:latin typeface="Times New Roman" panose="02020603050405020304" charset="0"/>
              <a:ea typeface="楷体" panose="02010609060101010101" charset="-122"/>
              <a:cs typeface="Times New Roman" panose="02020603050405020304" charset="0"/>
            </a:endParaRPr>
          </a:p>
        </p:txBody>
      </p:sp>
      <p:sp>
        <p:nvSpPr>
          <p:cNvPr id="24" name="文本框 77"/>
          <p:cNvSpPr txBox="1">
            <a:spLocks noChangeArrowheads="1"/>
          </p:cNvSpPr>
          <p:nvPr/>
        </p:nvSpPr>
        <p:spPr bwMode="auto">
          <a:xfrm>
            <a:off x="7743190" y="957580"/>
            <a:ext cx="3168650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200" b="1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遣词的选择就是修辞</a:t>
            </a:r>
            <a:endParaRPr lang="zh-CN" altLang="en-US" sz="2200" b="1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83"/>
          <p:cNvSpPr>
            <a:spLocks noChangeArrowheads="1"/>
          </p:cNvSpPr>
          <p:nvPr/>
        </p:nvSpPr>
        <p:spPr bwMode="auto">
          <a:xfrm>
            <a:off x="7470140" y="1439545"/>
            <a:ext cx="4505960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用gotta不用have got to表示亲密，随便。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遣词准确。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用so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ething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不用anything,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因为丈夫说“我一定要跟你谈谈”，妻子预感有事。另例：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there anything to eat?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（=I'm hungry!）无预期。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there something to eat? 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(=I can smell food!）有预期。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Wingdings" panose="05000000000000000000" charset="0"/>
              <a:buChar char="Ø"/>
            </a:pP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心情复杂、措词困难的谈话开始了，所以用Well开始；先想淡化一下气氛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用sort of，后一想，事情是严重的，不容躲闪，不如爽快地正视现实，用…个严肃的Yes.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05" name="Group 189"/>
          <p:cNvGrpSpPr/>
          <p:nvPr/>
        </p:nvGrpSpPr>
        <p:grpSpPr>
          <a:xfrm>
            <a:off x="-226695" y="4784090"/>
            <a:ext cx="3331210" cy="2081530"/>
            <a:chOff x="500034" y="3143254"/>
            <a:chExt cx="4035448" cy="2188202"/>
          </a:xfrm>
        </p:grpSpPr>
        <p:grpSp>
          <p:nvGrpSpPr>
            <p:cNvPr id="206" name="Group 99"/>
            <p:cNvGrpSpPr/>
            <p:nvPr/>
          </p:nvGrpSpPr>
          <p:grpSpPr>
            <a:xfrm>
              <a:off x="500034" y="3143254"/>
              <a:ext cx="2741458" cy="2188202"/>
              <a:chOff x="500034" y="3143254"/>
              <a:chExt cx="2741458" cy="2188202"/>
            </a:xfrm>
          </p:grpSpPr>
          <p:sp>
            <p:nvSpPr>
              <p:cNvPr id="291" name="Freeform 151"/>
              <p:cNvSpPr/>
              <p:nvPr/>
            </p:nvSpPr>
            <p:spPr bwMode="auto">
              <a:xfrm>
                <a:off x="2606665" y="4494477"/>
                <a:ext cx="457501" cy="583403"/>
              </a:xfrm>
              <a:custGeom>
                <a:avLst/>
                <a:gdLst/>
                <a:ahLst/>
                <a:cxnLst>
                  <a:cxn ang="0">
                    <a:pos x="193" y="658"/>
                  </a:cxn>
                  <a:cxn ang="0">
                    <a:pos x="515" y="555"/>
                  </a:cxn>
                  <a:cxn ang="0">
                    <a:pos x="434" y="302"/>
                  </a:cxn>
                  <a:cxn ang="0">
                    <a:pos x="449" y="0"/>
                  </a:cxn>
                  <a:cxn ang="0">
                    <a:pos x="0" y="48"/>
                  </a:cxn>
                  <a:cxn ang="0">
                    <a:pos x="193" y="658"/>
                  </a:cxn>
                </a:cxnLst>
                <a:rect l="0" t="0" r="r" b="b"/>
                <a:pathLst>
                  <a:path w="515" h="658">
                    <a:moveTo>
                      <a:pt x="193" y="658"/>
                    </a:moveTo>
                    <a:lnTo>
                      <a:pt x="515" y="555"/>
                    </a:lnTo>
                    <a:lnTo>
                      <a:pt x="434" y="302"/>
                    </a:lnTo>
                    <a:lnTo>
                      <a:pt x="449" y="0"/>
                    </a:lnTo>
                    <a:lnTo>
                      <a:pt x="0" y="48"/>
                    </a:lnTo>
                    <a:lnTo>
                      <a:pt x="193" y="658"/>
                    </a:lnTo>
                    <a:close/>
                  </a:path>
                </a:pathLst>
              </a:custGeom>
              <a:solidFill>
                <a:srgbClr val="FFD7B7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2" name="Freeform 152"/>
              <p:cNvSpPr/>
              <p:nvPr/>
            </p:nvSpPr>
            <p:spPr bwMode="auto">
              <a:xfrm>
                <a:off x="2672275" y="4154011"/>
                <a:ext cx="377705" cy="897269"/>
              </a:xfrm>
              <a:custGeom>
                <a:avLst/>
                <a:gdLst/>
                <a:ahLst/>
                <a:cxnLst>
                  <a:cxn ang="0">
                    <a:pos x="302" y="139"/>
                  </a:cxn>
                  <a:cxn ang="0">
                    <a:pos x="317" y="140"/>
                  </a:cxn>
                  <a:cxn ang="0">
                    <a:pos x="346" y="150"/>
                  </a:cxn>
                  <a:cxn ang="0">
                    <a:pos x="367" y="169"/>
                  </a:cxn>
                  <a:cxn ang="0">
                    <a:pos x="380" y="195"/>
                  </a:cxn>
                  <a:cxn ang="0">
                    <a:pos x="425" y="805"/>
                  </a:cxn>
                  <a:cxn ang="0">
                    <a:pos x="425" y="819"/>
                  </a:cxn>
                  <a:cxn ang="0">
                    <a:pos x="415" y="846"/>
                  </a:cxn>
                  <a:cxn ang="0">
                    <a:pos x="396" y="869"/>
                  </a:cxn>
                  <a:cxn ang="0">
                    <a:pos x="370" y="882"/>
                  </a:cxn>
                  <a:cxn ang="0">
                    <a:pos x="354" y="883"/>
                  </a:cxn>
                  <a:cxn ang="0">
                    <a:pos x="343" y="883"/>
                  </a:cxn>
                  <a:cxn ang="0">
                    <a:pos x="346" y="928"/>
                  </a:cxn>
                  <a:cxn ang="0">
                    <a:pos x="341" y="959"/>
                  </a:cxn>
                  <a:cxn ang="0">
                    <a:pos x="326" y="986"/>
                  </a:cxn>
                  <a:cxn ang="0">
                    <a:pos x="302" y="1004"/>
                  </a:cxn>
                  <a:cxn ang="0">
                    <a:pos x="272" y="1012"/>
                  </a:cxn>
                  <a:cxn ang="0">
                    <a:pos x="272" y="1012"/>
                  </a:cxn>
                  <a:cxn ang="0">
                    <a:pos x="249" y="1010"/>
                  </a:cxn>
                  <a:cxn ang="0">
                    <a:pos x="230" y="1002"/>
                  </a:cxn>
                  <a:cxn ang="0">
                    <a:pos x="212" y="991"/>
                  </a:cxn>
                  <a:cxn ang="0">
                    <a:pos x="199" y="973"/>
                  </a:cxn>
                  <a:cxn ang="0">
                    <a:pos x="188" y="982"/>
                  </a:cxn>
                  <a:cxn ang="0">
                    <a:pos x="164" y="993"/>
                  </a:cxn>
                  <a:cxn ang="0">
                    <a:pos x="149" y="994"/>
                  </a:cxn>
                  <a:cxn ang="0">
                    <a:pos x="132" y="994"/>
                  </a:cxn>
                  <a:cxn ang="0">
                    <a:pos x="101" y="983"/>
                  </a:cxn>
                  <a:cxn ang="0">
                    <a:pos x="77" y="961"/>
                  </a:cxn>
                  <a:cxn ang="0">
                    <a:pos x="61" y="932"/>
                  </a:cxn>
                  <a:cxn ang="0">
                    <a:pos x="0" y="90"/>
                  </a:cxn>
                  <a:cxn ang="0">
                    <a:pos x="0" y="74"/>
                  </a:cxn>
                  <a:cxn ang="0">
                    <a:pos x="11" y="42"/>
                  </a:cxn>
                  <a:cxn ang="0">
                    <a:pos x="32" y="18"/>
                  </a:cxn>
                  <a:cxn ang="0">
                    <a:pos x="63" y="3"/>
                  </a:cxn>
                  <a:cxn ang="0">
                    <a:pos x="79" y="0"/>
                  </a:cxn>
                  <a:cxn ang="0">
                    <a:pos x="95" y="2"/>
                  </a:cxn>
                  <a:cxn ang="0">
                    <a:pos x="125" y="11"/>
                  </a:cxn>
                  <a:cxn ang="0">
                    <a:pos x="149" y="31"/>
                  </a:cxn>
                  <a:cxn ang="0">
                    <a:pos x="166" y="58"/>
                  </a:cxn>
                  <a:cxn ang="0">
                    <a:pos x="169" y="74"/>
                  </a:cxn>
                  <a:cxn ang="0">
                    <a:pos x="186" y="66"/>
                  </a:cxn>
                  <a:cxn ang="0">
                    <a:pos x="204" y="63"/>
                  </a:cxn>
                  <a:cxn ang="0">
                    <a:pos x="204" y="63"/>
                  </a:cxn>
                  <a:cxn ang="0">
                    <a:pos x="235" y="68"/>
                  </a:cxn>
                  <a:cxn ang="0">
                    <a:pos x="262" y="82"/>
                  </a:cxn>
                  <a:cxn ang="0">
                    <a:pos x="280" y="106"/>
                  </a:cxn>
                  <a:cxn ang="0">
                    <a:pos x="288" y="137"/>
                  </a:cxn>
                  <a:cxn ang="0">
                    <a:pos x="288" y="142"/>
                  </a:cxn>
                  <a:cxn ang="0">
                    <a:pos x="302" y="139"/>
                  </a:cxn>
                </a:cxnLst>
                <a:rect l="0" t="0" r="r" b="b"/>
                <a:pathLst>
                  <a:path w="425" h="1012">
                    <a:moveTo>
                      <a:pt x="302" y="139"/>
                    </a:moveTo>
                    <a:lnTo>
                      <a:pt x="302" y="139"/>
                    </a:lnTo>
                    <a:lnTo>
                      <a:pt x="302" y="139"/>
                    </a:lnTo>
                    <a:lnTo>
                      <a:pt x="317" y="140"/>
                    </a:lnTo>
                    <a:lnTo>
                      <a:pt x="331" y="143"/>
                    </a:lnTo>
                    <a:lnTo>
                      <a:pt x="346" y="150"/>
                    </a:lnTo>
                    <a:lnTo>
                      <a:pt x="357" y="158"/>
                    </a:lnTo>
                    <a:lnTo>
                      <a:pt x="367" y="169"/>
                    </a:lnTo>
                    <a:lnTo>
                      <a:pt x="375" y="180"/>
                    </a:lnTo>
                    <a:lnTo>
                      <a:pt x="380" y="195"/>
                    </a:lnTo>
                    <a:lnTo>
                      <a:pt x="383" y="209"/>
                    </a:lnTo>
                    <a:lnTo>
                      <a:pt x="425" y="805"/>
                    </a:lnTo>
                    <a:lnTo>
                      <a:pt x="425" y="805"/>
                    </a:lnTo>
                    <a:lnTo>
                      <a:pt x="425" y="819"/>
                    </a:lnTo>
                    <a:lnTo>
                      <a:pt x="421" y="834"/>
                    </a:lnTo>
                    <a:lnTo>
                      <a:pt x="415" y="846"/>
                    </a:lnTo>
                    <a:lnTo>
                      <a:pt x="407" y="859"/>
                    </a:lnTo>
                    <a:lnTo>
                      <a:pt x="396" y="869"/>
                    </a:lnTo>
                    <a:lnTo>
                      <a:pt x="383" y="877"/>
                    </a:lnTo>
                    <a:lnTo>
                      <a:pt x="370" y="882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54" y="883"/>
                    </a:lnTo>
                    <a:lnTo>
                      <a:pt x="343" y="883"/>
                    </a:lnTo>
                    <a:lnTo>
                      <a:pt x="346" y="928"/>
                    </a:lnTo>
                    <a:lnTo>
                      <a:pt x="346" y="928"/>
                    </a:lnTo>
                    <a:lnTo>
                      <a:pt x="346" y="945"/>
                    </a:lnTo>
                    <a:lnTo>
                      <a:pt x="341" y="959"/>
                    </a:lnTo>
                    <a:lnTo>
                      <a:pt x="334" y="973"/>
                    </a:lnTo>
                    <a:lnTo>
                      <a:pt x="326" y="986"/>
                    </a:lnTo>
                    <a:lnTo>
                      <a:pt x="315" y="996"/>
                    </a:lnTo>
                    <a:lnTo>
                      <a:pt x="302" y="1004"/>
                    </a:lnTo>
                    <a:lnTo>
                      <a:pt x="288" y="1009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72" y="1012"/>
                    </a:lnTo>
                    <a:lnTo>
                      <a:pt x="260" y="1012"/>
                    </a:lnTo>
                    <a:lnTo>
                      <a:pt x="249" y="1010"/>
                    </a:lnTo>
                    <a:lnTo>
                      <a:pt x="240" y="1007"/>
                    </a:lnTo>
                    <a:lnTo>
                      <a:pt x="230" y="1002"/>
                    </a:lnTo>
                    <a:lnTo>
                      <a:pt x="220" y="998"/>
                    </a:lnTo>
                    <a:lnTo>
                      <a:pt x="212" y="991"/>
                    </a:lnTo>
                    <a:lnTo>
                      <a:pt x="206" y="983"/>
                    </a:lnTo>
                    <a:lnTo>
                      <a:pt x="199" y="973"/>
                    </a:lnTo>
                    <a:lnTo>
                      <a:pt x="199" y="973"/>
                    </a:lnTo>
                    <a:lnTo>
                      <a:pt x="188" y="982"/>
                    </a:lnTo>
                    <a:lnTo>
                      <a:pt x="177" y="988"/>
                    </a:lnTo>
                    <a:lnTo>
                      <a:pt x="164" y="993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49" y="994"/>
                    </a:lnTo>
                    <a:lnTo>
                      <a:pt x="132" y="994"/>
                    </a:lnTo>
                    <a:lnTo>
                      <a:pt x="116" y="990"/>
                    </a:lnTo>
                    <a:lnTo>
                      <a:pt x="101" y="983"/>
                    </a:lnTo>
                    <a:lnTo>
                      <a:pt x="88" y="973"/>
                    </a:lnTo>
                    <a:lnTo>
                      <a:pt x="77" y="961"/>
                    </a:lnTo>
                    <a:lnTo>
                      <a:pt x="67" y="948"/>
                    </a:lnTo>
                    <a:lnTo>
                      <a:pt x="61" y="932"/>
                    </a:lnTo>
                    <a:lnTo>
                      <a:pt x="59" y="914"/>
                    </a:lnTo>
                    <a:lnTo>
                      <a:pt x="0" y="90"/>
                    </a:lnTo>
                    <a:lnTo>
                      <a:pt x="0" y="90"/>
                    </a:lnTo>
                    <a:lnTo>
                      <a:pt x="0" y="74"/>
                    </a:lnTo>
                    <a:lnTo>
                      <a:pt x="3" y="58"/>
                    </a:lnTo>
                    <a:lnTo>
                      <a:pt x="11" y="42"/>
                    </a:lnTo>
                    <a:lnTo>
                      <a:pt x="21" y="29"/>
                    </a:lnTo>
                    <a:lnTo>
                      <a:pt x="32" y="18"/>
                    </a:lnTo>
                    <a:lnTo>
                      <a:pt x="47" y="10"/>
                    </a:lnTo>
                    <a:lnTo>
                      <a:pt x="63" y="3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95" y="2"/>
                    </a:lnTo>
                    <a:lnTo>
                      <a:pt x="111" y="5"/>
                    </a:lnTo>
                    <a:lnTo>
                      <a:pt x="125" y="11"/>
                    </a:lnTo>
                    <a:lnTo>
                      <a:pt x="138" y="19"/>
                    </a:lnTo>
                    <a:lnTo>
                      <a:pt x="149" y="31"/>
                    </a:lnTo>
                    <a:lnTo>
                      <a:pt x="159" y="44"/>
                    </a:lnTo>
                    <a:lnTo>
                      <a:pt x="166" y="58"/>
                    </a:lnTo>
                    <a:lnTo>
                      <a:pt x="169" y="74"/>
                    </a:lnTo>
                    <a:lnTo>
                      <a:pt x="169" y="74"/>
                    </a:lnTo>
                    <a:lnTo>
                      <a:pt x="177" y="69"/>
                    </a:lnTo>
                    <a:lnTo>
                      <a:pt x="186" y="66"/>
                    </a:lnTo>
                    <a:lnTo>
                      <a:pt x="195" y="65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04" y="63"/>
                    </a:lnTo>
                    <a:lnTo>
                      <a:pt x="220" y="65"/>
                    </a:lnTo>
                    <a:lnTo>
                      <a:pt x="235" y="68"/>
                    </a:lnTo>
                    <a:lnTo>
                      <a:pt x="249" y="74"/>
                    </a:lnTo>
                    <a:lnTo>
                      <a:pt x="262" y="82"/>
                    </a:lnTo>
                    <a:lnTo>
                      <a:pt x="272" y="93"/>
                    </a:lnTo>
                    <a:lnTo>
                      <a:pt x="280" y="106"/>
                    </a:lnTo>
                    <a:lnTo>
                      <a:pt x="285" y="121"/>
                    </a:lnTo>
                    <a:lnTo>
                      <a:pt x="288" y="137"/>
                    </a:lnTo>
                    <a:lnTo>
                      <a:pt x="288" y="142"/>
                    </a:lnTo>
                    <a:lnTo>
                      <a:pt x="288" y="142"/>
                    </a:lnTo>
                    <a:lnTo>
                      <a:pt x="302" y="139"/>
                    </a:lnTo>
                    <a:lnTo>
                      <a:pt x="302" y="13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3" name="Freeform 153"/>
              <p:cNvSpPr/>
              <p:nvPr/>
            </p:nvSpPr>
            <p:spPr bwMode="auto">
              <a:xfrm>
                <a:off x="2572973" y="3838371"/>
                <a:ext cx="281949" cy="446861"/>
              </a:xfrm>
              <a:custGeom>
                <a:avLst/>
                <a:gdLst/>
                <a:ahLst/>
                <a:cxnLst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45" y="1"/>
                  </a:cxn>
                  <a:cxn ang="0">
                    <a:pos x="58" y="0"/>
                  </a:cxn>
                  <a:cxn ang="0">
                    <a:pos x="69" y="1"/>
                  </a:cxn>
                  <a:cxn ang="0">
                    <a:pos x="79" y="4"/>
                  </a:cxn>
                  <a:cxn ang="0">
                    <a:pos x="90" y="9"/>
                  </a:cxn>
                  <a:cxn ang="0">
                    <a:pos x="98" y="16"/>
                  </a:cxn>
                  <a:cxn ang="0">
                    <a:pos x="106" y="24"/>
                  </a:cxn>
                  <a:cxn ang="0">
                    <a:pos x="113" y="35"/>
                  </a:cxn>
                  <a:cxn ang="0">
                    <a:pos x="312" y="498"/>
                  </a:cxn>
                  <a:cxn ang="0">
                    <a:pos x="317" y="502"/>
                  </a:cxn>
                  <a:cxn ang="0">
                    <a:pos x="185" y="503"/>
                  </a:cxn>
                  <a:cxn ang="0">
                    <a:pos x="7" y="83"/>
                  </a:cxn>
                  <a:cxn ang="0">
                    <a:pos x="7" y="83"/>
                  </a:cxn>
                  <a:cxn ang="0">
                    <a:pos x="2" y="72"/>
                  </a:cxn>
                  <a:cxn ang="0">
                    <a:pos x="0" y="61"/>
                  </a:cxn>
                  <a:cxn ang="0">
                    <a:pos x="2" y="50"/>
                  </a:cxn>
                  <a:cxn ang="0">
                    <a:pos x="3" y="38"/>
                  </a:cxn>
                  <a:cxn ang="0">
                    <a:pos x="10" y="29"/>
                  </a:cxn>
                  <a:cxn ang="0">
                    <a:pos x="16" y="19"/>
                  </a:cxn>
                  <a:cxn ang="0">
                    <a:pos x="24" y="11"/>
                  </a:cxn>
                  <a:cxn ang="0">
                    <a:pos x="36" y="6"/>
                  </a:cxn>
                  <a:cxn ang="0">
                    <a:pos x="36" y="6"/>
                  </a:cxn>
                </a:cxnLst>
                <a:rect l="0" t="0" r="r" b="b"/>
                <a:pathLst>
                  <a:path w="317" h="503">
                    <a:moveTo>
                      <a:pt x="36" y="6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45" y="1"/>
                    </a:lnTo>
                    <a:lnTo>
                      <a:pt x="58" y="0"/>
                    </a:lnTo>
                    <a:lnTo>
                      <a:pt x="69" y="1"/>
                    </a:lnTo>
                    <a:lnTo>
                      <a:pt x="79" y="4"/>
                    </a:lnTo>
                    <a:lnTo>
                      <a:pt x="90" y="9"/>
                    </a:lnTo>
                    <a:lnTo>
                      <a:pt x="98" y="16"/>
                    </a:lnTo>
                    <a:lnTo>
                      <a:pt x="106" y="24"/>
                    </a:lnTo>
                    <a:lnTo>
                      <a:pt x="113" y="35"/>
                    </a:lnTo>
                    <a:lnTo>
                      <a:pt x="312" y="498"/>
                    </a:lnTo>
                    <a:lnTo>
                      <a:pt x="317" y="502"/>
                    </a:lnTo>
                    <a:lnTo>
                      <a:pt x="185" y="503"/>
                    </a:lnTo>
                    <a:lnTo>
                      <a:pt x="7" y="83"/>
                    </a:lnTo>
                    <a:lnTo>
                      <a:pt x="7" y="83"/>
                    </a:lnTo>
                    <a:lnTo>
                      <a:pt x="2" y="72"/>
                    </a:lnTo>
                    <a:lnTo>
                      <a:pt x="0" y="61"/>
                    </a:lnTo>
                    <a:lnTo>
                      <a:pt x="2" y="50"/>
                    </a:lnTo>
                    <a:lnTo>
                      <a:pt x="3" y="38"/>
                    </a:lnTo>
                    <a:lnTo>
                      <a:pt x="10" y="29"/>
                    </a:lnTo>
                    <a:lnTo>
                      <a:pt x="16" y="19"/>
                    </a:lnTo>
                    <a:lnTo>
                      <a:pt x="24" y="11"/>
                    </a:lnTo>
                    <a:lnTo>
                      <a:pt x="36" y="6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4" name="Rectangle 154"/>
              <p:cNvSpPr>
                <a:spLocks noChangeArrowheads="1"/>
              </p:cNvSpPr>
              <p:nvPr/>
            </p:nvSpPr>
            <p:spPr bwMode="auto">
              <a:xfrm>
                <a:off x="1446954" y="3143254"/>
                <a:ext cx="1260788" cy="178212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5" name="Rectangle 155"/>
              <p:cNvSpPr>
                <a:spLocks noChangeArrowheads="1"/>
              </p:cNvSpPr>
              <p:nvPr/>
            </p:nvSpPr>
            <p:spPr bwMode="auto">
              <a:xfrm>
                <a:off x="1773234" y="3334766"/>
                <a:ext cx="61000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6" name="Rectangle 156"/>
              <p:cNvSpPr>
                <a:spLocks noChangeArrowheads="1"/>
              </p:cNvSpPr>
              <p:nvPr/>
            </p:nvSpPr>
            <p:spPr bwMode="auto">
              <a:xfrm>
                <a:off x="1563989" y="3412789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7" name="Rectangle 157"/>
              <p:cNvSpPr>
                <a:spLocks noChangeArrowheads="1"/>
              </p:cNvSpPr>
              <p:nvPr/>
            </p:nvSpPr>
            <p:spPr bwMode="auto">
              <a:xfrm>
                <a:off x="1563989" y="3467761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8" name="Rectangle 158"/>
              <p:cNvSpPr>
                <a:spLocks noChangeArrowheads="1"/>
              </p:cNvSpPr>
              <p:nvPr/>
            </p:nvSpPr>
            <p:spPr bwMode="auto">
              <a:xfrm>
                <a:off x="1563989" y="3522731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9" name="Rectangle 159"/>
              <p:cNvSpPr>
                <a:spLocks noChangeArrowheads="1"/>
              </p:cNvSpPr>
              <p:nvPr/>
            </p:nvSpPr>
            <p:spPr bwMode="auto">
              <a:xfrm>
                <a:off x="1563989" y="3577703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0" name="Rectangle 160"/>
              <p:cNvSpPr>
                <a:spLocks noChangeArrowheads="1"/>
              </p:cNvSpPr>
              <p:nvPr/>
            </p:nvSpPr>
            <p:spPr bwMode="auto">
              <a:xfrm>
                <a:off x="1563989" y="363267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1" name="Rectangle 161"/>
              <p:cNvSpPr>
                <a:spLocks noChangeArrowheads="1"/>
              </p:cNvSpPr>
              <p:nvPr/>
            </p:nvSpPr>
            <p:spPr bwMode="auto">
              <a:xfrm>
                <a:off x="1563989" y="3687645"/>
                <a:ext cx="1028490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2" name="Rectangle 162"/>
              <p:cNvSpPr>
                <a:spLocks noChangeArrowheads="1"/>
              </p:cNvSpPr>
              <p:nvPr/>
            </p:nvSpPr>
            <p:spPr bwMode="auto">
              <a:xfrm>
                <a:off x="1563989" y="3742615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3" name="Rectangle 163"/>
              <p:cNvSpPr>
                <a:spLocks noChangeArrowheads="1"/>
              </p:cNvSpPr>
              <p:nvPr/>
            </p:nvSpPr>
            <p:spPr bwMode="auto">
              <a:xfrm>
                <a:off x="1563989" y="3795813"/>
                <a:ext cx="1028490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4" name="Rectangle 164"/>
              <p:cNvSpPr>
                <a:spLocks noChangeArrowheads="1"/>
              </p:cNvSpPr>
              <p:nvPr/>
            </p:nvSpPr>
            <p:spPr bwMode="auto">
              <a:xfrm>
                <a:off x="1563989" y="3850785"/>
                <a:ext cx="514245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5" name="Freeform 165"/>
              <p:cNvSpPr/>
              <p:nvPr/>
            </p:nvSpPr>
            <p:spPr bwMode="auto">
              <a:xfrm>
                <a:off x="2324717" y="4022790"/>
                <a:ext cx="267763" cy="265989"/>
              </a:xfrm>
              <a:custGeom>
                <a:avLst/>
                <a:gdLst/>
                <a:ahLst/>
                <a:cxnLst>
                  <a:cxn ang="0">
                    <a:pos x="152" y="0"/>
                  </a:cxn>
                  <a:cxn ang="0">
                    <a:pos x="182" y="3"/>
                  </a:cxn>
                  <a:cxn ang="0">
                    <a:pos x="209" y="11"/>
                  </a:cxn>
                  <a:cxn ang="0">
                    <a:pos x="235" y="26"/>
                  </a:cxn>
                  <a:cxn ang="0">
                    <a:pos x="258" y="44"/>
                  </a:cxn>
                  <a:cxn ang="0">
                    <a:pos x="275" y="66"/>
                  </a:cxn>
                  <a:cxn ang="0">
                    <a:pos x="290" y="92"/>
                  </a:cxn>
                  <a:cxn ang="0">
                    <a:pos x="298" y="119"/>
                  </a:cxn>
                  <a:cxn ang="0">
                    <a:pos x="301" y="150"/>
                  </a:cxn>
                  <a:cxn ang="0">
                    <a:pos x="301" y="166"/>
                  </a:cxn>
                  <a:cxn ang="0">
                    <a:pos x="295" y="195"/>
                  </a:cxn>
                  <a:cxn ang="0">
                    <a:pos x="283" y="222"/>
                  </a:cxn>
                  <a:cxn ang="0">
                    <a:pos x="267" y="246"/>
                  </a:cxn>
                  <a:cxn ang="0">
                    <a:pos x="246" y="266"/>
                  </a:cxn>
                  <a:cxn ang="0">
                    <a:pos x="222" y="282"/>
                  </a:cxn>
                  <a:cxn ang="0">
                    <a:pos x="197" y="293"/>
                  </a:cxn>
                  <a:cxn ang="0">
                    <a:pos x="166" y="299"/>
                  </a:cxn>
                  <a:cxn ang="0">
                    <a:pos x="152" y="301"/>
                  </a:cxn>
                  <a:cxn ang="0">
                    <a:pos x="121" y="298"/>
                  </a:cxn>
                  <a:cxn ang="0">
                    <a:pos x="92" y="288"/>
                  </a:cxn>
                  <a:cxn ang="0">
                    <a:pos x="66" y="275"/>
                  </a:cxn>
                  <a:cxn ang="0">
                    <a:pos x="45" y="256"/>
                  </a:cxn>
                  <a:cxn ang="0">
                    <a:pos x="26" y="233"/>
                  </a:cxn>
                  <a:cxn ang="0">
                    <a:pos x="13" y="209"/>
                  </a:cxn>
                  <a:cxn ang="0">
                    <a:pos x="4" y="180"/>
                  </a:cxn>
                  <a:cxn ang="0">
                    <a:pos x="0" y="150"/>
                  </a:cxn>
                  <a:cxn ang="0">
                    <a:pos x="2" y="135"/>
                  </a:cxn>
                  <a:cxn ang="0">
                    <a:pos x="7" y="105"/>
                  </a:cxn>
                  <a:cxn ang="0">
                    <a:pos x="20" y="79"/>
                  </a:cxn>
                  <a:cxn ang="0">
                    <a:pos x="36" y="55"/>
                  </a:cxn>
                  <a:cxn ang="0">
                    <a:pos x="55" y="34"/>
                  </a:cxn>
                  <a:cxn ang="0">
                    <a:pos x="79" y="18"/>
                  </a:cxn>
                  <a:cxn ang="0">
                    <a:pos x="106" y="7"/>
                  </a:cxn>
                  <a:cxn ang="0">
                    <a:pos x="135" y="0"/>
                  </a:cxn>
                  <a:cxn ang="0">
                    <a:pos x="152" y="0"/>
                  </a:cxn>
                </a:cxnLst>
                <a:rect l="0" t="0" r="r" b="b"/>
                <a:pathLst>
                  <a:path w="301" h="301">
                    <a:moveTo>
                      <a:pt x="152" y="0"/>
                    </a:moveTo>
                    <a:lnTo>
                      <a:pt x="152" y="0"/>
                    </a:lnTo>
                    <a:lnTo>
                      <a:pt x="166" y="0"/>
                    </a:lnTo>
                    <a:lnTo>
                      <a:pt x="182" y="3"/>
                    </a:lnTo>
                    <a:lnTo>
                      <a:pt x="197" y="7"/>
                    </a:lnTo>
                    <a:lnTo>
                      <a:pt x="209" y="11"/>
                    </a:lnTo>
                    <a:lnTo>
                      <a:pt x="222" y="18"/>
                    </a:lnTo>
                    <a:lnTo>
                      <a:pt x="235" y="26"/>
                    </a:lnTo>
                    <a:lnTo>
                      <a:pt x="246" y="34"/>
                    </a:lnTo>
                    <a:lnTo>
                      <a:pt x="258" y="44"/>
                    </a:lnTo>
                    <a:lnTo>
                      <a:pt x="267" y="55"/>
                    </a:lnTo>
                    <a:lnTo>
                      <a:pt x="275" y="66"/>
                    </a:lnTo>
                    <a:lnTo>
                      <a:pt x="283" y="79"/>
                    </a:lnTo>
                    <a:lnTo>
                      <a:pt x="290" y="92"/>
                    </a:lnTo>
                    <a:lnTo>
                      <a:pt x="295" y="105"/>
                    </a:lnTo>
                    <a:lnTo>
                      <a:pt x="298" y="119"/>
                    </a:lnTo>
                    <a:lnTo>
                      <a:pt x="301" y="135"/>
                    </a:lnTo>
                    <a:lnTo>
                      <a:pt x="301" y="150"/>
                    </a:lnTo>
                    <a:lnTo>
                      <a:pt x="301" y="150"/>
                    </a:lnTo>
                    <a:lnTo>
                      <a:pt x="301" y="166"/>
                    </a:lnTo>
                    <a:lnTo>
                      <a:pt x="298" y="180"/>
                    </a:lnTo>
                    <a:lnTo>
                      <a:pt x="295" y="195"/>
                    </a:lnTo>
                    <a:lnTo>
                      <a:pt x="290" y="209"/>
                    </a:lnTo>
                    <a:lnTo>
                      <a:pt x="283" y="222"/>
                    </a:lnTo>
                    <a:lnTo>
                      <a:pt x="275" y="233"/>
                    </a:lnTo>
                    <a:lnTo>
                      <a:pt x="267" y="246"/>
                    </a:lnTo>
                    <a:lnTo>
                      <a:pt x="258" y="256"/>
                    </a:lnTo>
                    <a:lnTo>
                      <a:pt x="246" y="266"/>
                    </a:lnTo>
                    <a:lnTo>
                      <a:pt x="235" y="275"/>
                    </a:lnTo>
                    <a:lnTo>
                      <a:pt x="222" y="282"/>
                    </a:lnTo>
                    <a:lnTo>
                      <a:pt x="209" y="288"/>
                    </a:lnTo>
                    <a:lnTo>
                      <a:pt x="197" y="293"/>
                    </a:lnTo>
                    <a:lnTo>
                      <a:pt x="182" y="298"/>
                    </a:lnTo>
                    <a:lnTo>
                      <a:pt x="166" y="299"/>
                    </a:lnTo>
                    <a:lnTo>
                      <a:pt x="152" y="301"/>
                    </a:lnTo>
                    <a:lnTo>
                      <a:pt x="152" y="301"/>
                    </a:lnTo>
                    <a:lnTo>
                      <a:pt x="135" y="299"/>
                    </a:lnTo>
                    <a:lnTo>
                      <a:pt x="121" y="298"/>
                    </a:lnTo>
                    <a:lnTo>
                      <a:pt x="106" y="293"/>
                    </a:lnTo>
                    <a:lnTo>
                      <a:pt x="92" y="288"/>
                    </a:lnTo>
                    <a:lnTo>
                      <a:pt x="79" y="282"/>
                    </a:lnTo>
                    <a:lnTo>
                      <a:pt x="66" y="275"/>
                    </a:lnTo>
                    <a:lnTo>
                      <a:pt x="55" y="266"/>
                    </a:lnTo>
                    <a:lnTo>
                      <a:pt x="45" y="256"/>
                    </a:lnTo>
                    <a:lnTo>
                      <a:pt x="36" y="246"/>
                    </a:lnTo>
                    <a:lnTo>
                      <a:pt x="26" y="233"/>
                    </a:lnTo>
                    <a:lnTo>
                      <a:pt x="20" y="222"/>
                    </a:lnTo>
                    <a:lnTo>
                      <a:pt x="13" y="209"/>
                    </a:lnTo>
                    <a:lnTo>
                      <a:pt x="7" y="195"/>
                    </a:lnTo>
                    <a:lnTo>
                      <a:pt x="4" y="180"/>
                    </a:lnTo>
                    <a:lnTo>
                      <a:pt x="2" y="166"/>
                    </a:lnTo>
                    <a:lnTo>
                      <a:pt x="0" y="150"/>
                    </a:lnTo>
                    <a:lnTo>
                      <a:pt x="0" y="150"/>
                    </a:lnTo>
                    <a:lnTo>
                      <a:pt x="2" y="135"/>
                    </a:lnTo>
                    <a:lnTo>
                      <a:pt x="4" y="119"/>
                    </a:lnTo>
                    <a:lnTo>
                      <a:pt x="7" y="105"/>
                    </a:lnTo>
                    <a:lnTo>
                      <a:pt x="13" y="92"/>
                    </a:lnTo>
                    <a:lnTo>
                      <a:pt x="20" y="79"/>
                    </a:lnTo>
                    <a:lnTo>
                      <a:pt x="26" y="66"/>
                    </a:lnTo>
                    <a:lnTo>
                      <a:pt x="36" y="55"/>
                    </a:lnTo>
                    <a:lnTo>
                      <a:pt x="45" y="44"/>
                    </a:lnTo>
                    <a:lnTo>
                      <a:pt x="55" y="34"/>
                    </a:lnTo>
                    <a:lnTo>
                      <a:pt x="66" y="26"/>
                    </a:lnTo>
                    <a:lnTo>
                      <a:pt x="79" y="18"/>
                    </a:lnTo>
                    <a:lnTo>
                      <a:pt x="92" y="11"/>
                    </a:lnTo>
                    <a:lnTo>
                      <a:pt x="106" y="7"/>
                    </a:lnTo>
                    <a:lnTo>
                      <a:pt x="121" y="3"/>
                    </a:lnTo>
                    <a:lnTo>
                      <a:pt x="135" y="0"/>
                    </a:lnTo>
                    <a:lnTo>
                      <a:pt x="152" y="0"/>
                    </a:lnTo>
                    <a:lnTo>
                      <a:pt x="15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6" name="Freeform 166"/>
              <p:cNvSpPr/>
              <p:nvPr/>
            </p:nvSpPr>
            <p:spPr bwMode="auto">
              <a:xfrm>
                <a:off x="2338903" y="4154011"/>
                <a:ext cx="120582" cy="111716"/>
              </a:xfrm>
              <a:custGeom>
                <a:avLst/>
                <a:gdLst/>
                <a:ahLst/>
                <a:cxnLst>
                  <a:cxn ang="0">
                    <a:pos x="52" y="125"/>
                  </a:cxn>
                  <a:cxn ang="0">
                    <a:pos x="52" y="125"/>
                  </a:cxn>
                  <a:cxn ang="0">
                    <a:pos x="37" y="114"/>
                  </a:cxn>
                  <a:cxn ang="0">
                    <a:pos x="23" y="101"/>
                  </a:cxn>
                  <a:cxn ang="0">
                    <a:pos x="12" y="85"/>
                  </a:cxn>
                  <a:cxn ang="0">
                    <a:pos x="0" y="69"/>
                  </a:cxn>
                  <a:cxn ang="0">
                    <a:pos x="136" y="0"/>
                  </a:cxn>
                  <a:cxn ang="0">
                    <a:pos x="52" y="125"/>
                  </a:cxn>
                </a:cxnLst>
                <a:rect l="0" t="0" r="r" b="b"/>
                <a:pathLst>
                  <a:path w="136" h="125">
                    <a:moveTo>
                      <a:pt x="52" y="125"/>
                    </a:moveTo>
                    <a:lnTo>
                      <a:pt x="52" y="125"/>
                    </a:lnTo>
                    <a:lnTo>
                      <a:pt x="37" y="114"/>
                    </a:lnTo>
                    <a:lnTo>
                      <a:pt x="23" y="101"/>
                    </a:lnTo>
                    <a:lnTo>
                      <a:pt x="12" y="85"/>
                    </a:lnTo>
                    <a:lnTo>
                      <a:pt x="0" y="69"/>
                    </a:lnTo>
                    <a:lnTo>
                      <a:pt x="136" y="0"/>
                    </a:lnTo>
                    <a:lnTo>
                      <a:pt x="52" y="125"/>
                    </a:lnTo>
                    <a:close/>
                  </a:path>
                </a:pathLst>
              </a:custGeom>
              <a:solidFill>
                <a:srgbClr val="9ACA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7" name="Freeform 167"/>
              <p:cNvSpPr/>
              <p:nvPr/>
            </p:nvSpPr>
            <p:spPr bwMode="auto">
              <a:xfrm>
                <a:off x="2324717" y="4051162"/>
                <a:ext cx="134768" cy="164914"/>
              </a:xfrm>
              <a:custGeom>
                <a:avLst/>
                <a:gdLst/>
                <a:ahLst/>
                <a:cxnLst>
                  <a:cxn ang="0">
                    <a:pos x="16" y="187"/>
                  </a:cxn>
                  <a:cxn ang="0">
                    <a:pos x="16" y="187"/>
                  </a:cxn>
                  <a:cxn ang="0">
                    <a:pos x="10" y="171"/>
                  </a:cxn>
                  <a:cxn ang="0">
                    <a:pos x="5" y="153"/>
                  </a:cxn>
                  <a:cxn ang="0">
                    <a:pos x="2" y="135"/>
                  </a:cxn>
                  <a:cxn ang="0">
                    <a:pos x="0" y="118"/>
                  </a:cxn>
                  <a:cxn ang="0">
                    <a:pos x="0" y="118"/>
                  </a:cxn>
                  <a:cxn ang="0">
                    <a:pos x="2" y="100"/>
                  </a:cxn>
                  <a:cxn ang="0">
                    <a:pos x="5" y="82"/>
                  </a:cxn>
                  <a:cxn ang="0">
                    <a:pos x="10" y="66"/>
                  </a:cxn>
                  <a:cxn ang="0">
                    <a:pos x="16" y="52"/>
                  </a:cxn>
                  <a:cxn ang="0">
                    <a:pos x="24" y="36"/>
                  </a:cxn>
                  <a:cxn ang="0">
                    <a:pos x="34" y="23"/>
                  </a:cxn>
                  <a:cxn ang="0">
                    <a:pos x="45" y="10"/>
                  </a:cxn>
                  <a:cxn ang="0">
                    <a:pos x="58" y="0"/>
                  </a:cxn>
                  <a:cxn ang="0">
                    <a:pos x="152" y="118"/>
                  </a:cxn>
                  <a:cxn ang="0">
                    <a:pos x="16" y="187"/>
                  </a:cxn>
                </a:cxnLst>
                <a:rect l="0" t="0" r="r" b="b"/>
                <a:pathLst>
                  <a:path w="152" h="187">
                    <a:moveTo>
                      <a:pt x="16" y="187"/>
                    </a:moveTo>
                    <a:lnTo>
                      <a:pt x="16" y="187"/>
                    </a:lnTo>
                    <a:lnTo>
                      <a:pt x="10" y="171"/>
                    </a:lnTo>
                    <a:lnTo>
                      <a:pt x="5" y="153"/>
                    </a:lnTo>
                    <a:lnTo>
                      <a:pt x="2" y="135"/>
                    </a:lnTo>
                    <a:lnTo>
                      <a:pt x="0" y="118"/>
                    </a:lnTo>
                    <a:lnTo>
                      <a:pt x="0" y="118"/>
                    </a:lnTo>
                    <a:lnTo>
                      <a:pt x="2" y="100"/>
                    </a:lnTo>
                    <a:lnTo>
                      <a:pt x="5" y="82"/>
                    </a:lnTo>
                    <a:lnTo>
                      <a:pt x="10" y="66"/>
                    </a:lnTo>
                    <a:lnTo>
                      <a:pt x="16" y="52"/>
                    </a:lnTo>
                    <a:lnTo>
                      <a:pt x="24" y="36"/>
                    </a:lnTo>
                    <a:lnTo>
                      <a:pt x="34" y="23"/>
                    </a:lnTo>
                    <a:lnTo>
                      <a:pt x="45" y="10"/>
                    </a:lnTo>
                    <a:lnTo>
                      <a:pt x="58" y="0"/>
                    </a:lnTo>
                    <a:lnTo>
                      <a:pt x="152" y="118"/>
                    </a:lnTo>
                    <a:lnTo>
                      <a:pt x="16" y="187"/>
                    </a:lnTo>
                    <a:close/>
                  </a:path>
                </a:pathLst>
              </a:custGeom>
              <a:solidFill>
                <a:srgbClr val="87BBD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8" name="Freeform 168"/>
              <p:cNvSpPr/>
              <p:nvPr/>
            </p:nvSpPr>
            <p:spPr bwMode="auto">
              <a:xfrm>
                <a:off x="2376142" y="4022790"/>
                <a:ext cx="83344" cy="131221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0" y="24"/>
                  </a:cxn>
                  <a:cxn ang="0">
                    <a:pos x="21" y="18"/>
                  </a:cxn>
                  <a:cxn ang="0">
                    <a:pos x="32" y="13"/>
                  </a:cxn>
                  <a:cxn ang="0">
                    <a:pos x="44" y="8"/>
                  </a:cxn>
                  <a:cxn ang="0">
                    <a:pos x="55" y="5"/>
                  </a:cxn>
                  <a:cxn ang="0">
                    <a:pos x="68" y="2"/>
                  </a:cxn>
                  <a:cxn ang="0">
                    <a:pos x="81" y="0"/>
                  </a:cxn>
                  <a:cxn ang="0">
                    <a:pos x="94" y="0"/>
                  </a:cxn>
                  <a:cxn ang="0">
                    <a:pos x="94" y="150"/>
                  </a:cxn>
                  <a:cxn ang="0">
                    <a:pos x="0" y="32"/>
                  </a:cxn>
                </a:cxnLst>
                <a:rect l="0" t="0" r="r" b="b"/>
                <a:pathLst>
                  <a:path w="94" h="150">
                    <a:moveTo>
                      <a:pt x="0" y="32"/>
                    </a:moveTo>
                    <a:lnTo>
                      <a:pt x="0" y="32"/>
                    </a:lnTo>
                    <a:lnTo>
                      <a:pt x="10" y="24"/>
                    </a:lnTo>
                    <a:lnTo>
                      <a:pt x="21" y="18"/>
                    </a:lnTo>
                    <a:lnTo>
                      <a:pt x="32" y="13"/>
                    </a:lnTo>
                    <a:lnTo>
                      <a:pt x="44" y="8"/>
                    </a:lnTo>
                    <a:lnTo>
                      <a:pt x="55" y="5"/>
                    </a:lnTo>
                    <a:lnTo>
                      <a:pt x="68" y="2"/>
                    </a:lnTo>
                    <a:lnTo>
                      <a:pt x="81" y="0"/>
                    </a:lnTo>
                    <a:lnTo>
                      <a:pt x="94" y="0"/>
                    </a:lnTo>
                    <a:lnTo>
                      <a:pt x="94" y="150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73ACCD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09" name="Freeform 169"/>
              <p:cNvSpPr/>
              <p:nvPr/>
            </p:nvSpPr>
            <p:spPr bwMode="auto">
              <a:xfrm>
                <a:off x="2459484" y="4022790"/>
                <a:ext cx="93983" cy="1312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50"/>
                  </a:cxn>
                  <a:cxn ang="0">
                    <a:pos x="106" y="45"/>
                  </a:cxn>
                  <a:cxn ang="0">
                    <a:pos x="106" y="45"/>
                  </a:cxn>
                  <a:cxn ang="0">
                    <a:pos x="96" y="34"/>
                  </a:cxn>
                  <a:cxn ang="0">
                    <a:pos x="83" y="26"/>
                  </a:cxn>
                  <a:cxn ang="0">
                    <a:pos x="72" y="18"/>
                  </a:cxn>
                  <a:cxn ang="0">
                    <a:pos x="57" y="11"/>
                  </a:cxn>
                  <a:cxn ang="0">
                    <a:pos x="45" y="7"/>
                  </a:cxn>
                  <a:cxn ang="0">
                    <a:pos x="30" y="3"/>
                  </a:cxn>
                  <a:cxn ang="0">
                    <a:pos x="14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06" h="150">
                    <a:moveTo>
                      <a:pt x="0" y="0"/>
                    </a:moveTo>
                    <a:lnTo>
                      <a:pt x="0" y="150"/>
                    </a:lnTo>
                    <a:lnTo>
                      <a:pt x="106" y="45"/>
                    </a:lnTo>
                    <a:lnTo>
                      <a:pt x="106" y="45"/>
                    </a:lnTo>
                    <a:lnTo>
                      <a:pt x="96" y="34"/>
                    </a:lnTo>
                    <a:lnTo>
                      <a:pt x="83" y="26"/>
                    </a:lnTo>
                    <a:lnTo>
                      <a:pt x="72" y="18"/>
                    </a:lnTo>
                    <a:lnTo>
                      <a:pt x="57" y="11"/>
                    </a:lnTo>
                    <a:lnTo>
                      <a:pt x="45" y="7"/>
                    </a:lnTo>
                    <a:lnTo>
                      <a:pt x="30" y="3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09D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0" name="Freeform 170"/>
              <p:cNvSpPr/>
              <p:nvPr/>
            </p:nvSpPr>
            <p:spPr bwMode="auto">
              <a:xfrm>
                <a:off x="1563989" y="4311832"/>
                <a:ext cx="611775" cy="141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90" y="0"/>
                  </a:cxn>
                  <a:cxn ang="0">
                    <a:pos x="690" y="16"/>
                  </a:cxn>
                  <a:cxn ang="0">
                    <a:pos x="2" y="16"/>
                  </a:cxn>
                  <a:cxn ang="0">
                    <a:pos x="0" y="0"/>
                  </a:cxn>
                </a:cxnLst>
                <a:rect l="0" t="0" r="r" b="b"/>
                <a:pathLst>
                  <a:path w="690" h="16">
                    <a:moveTo>
                      <a:pt x="0" y="0"/>
                    </a:moveTo>
                    <a:lnTo>
                      <a:pt x="690" y="0"/>
                    </a:lnTo>
                    <a:lnTo>
                      <a:pt x="690" y="16"/>
                    </a:lnTo>
                    <a:lnTo>
                      <a:pt x="2" y="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1" name="Freeform 171"/>
              <p:cNvSpPr/>
              <p:nvPr/>
            </p:nvSpPr>
            <p:spPr bwMode="auto">
              <a:xfrm>
                <a:off x="1563989" y="3983778"/>
                <a:ext cx="109942" cy="328053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4" y="0"/>
                  </a:cxn>
                  <a:cxn ang="0">
                    <a:pos x="124" y="370"/>
                  </a:cxn>
                  <a:cxn ang="0">
                    <a:pos x="0" y="370"/>
                  </a:cxn>
                  <a:cxn ang="0">
                    <a:pos x="2" y="0"/>
                  </a:cxn>
                </a:cxnLst>
                <a:rect l="0" t="0" r="r" b="b"/>
                <a:pathLst>
                  <a:path w="124" h="370">
                    <a:moveTo>
                      <a:pt x="2" y="0"/>
                    </a:moveTo>
                    <a:lnTo>
                      <a:pt x="124" y="0"/>
                    </a:lnTo>
                    <a:lnTo>
                      <a:pt x="124" y="370"/>
                    </a:lnTo>
                    <a:lnTo>
                      <a:pt x="0" y="37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4C8EB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2" name="Rectangle 172"/>
              <p:cNvSpPr>
                <a:spLocks noChangeArrowheads="1"/>
              </p:cNvSpPr>
              <p:nvPr/>
            </p:nvSpPr>
            <p:spPr bwMode="auto">
              <a:xfrm>
                <a:off x="1689890" y="4106134"/>
                <a:ext cx="108169" cy="205698"/>
              </a:xfrm>
              <a:prstGeom prst="rect">
                <a:avLst/>
              </a:prstGeom>
              <a:solidFill>
                <a:srgbClr val="609DC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3" name="Rectangle 173"/>
              <p:cNvSpPr>
                <a:spLocks noChangeArrowheads="1"/>
              </p:cNvSpPr>
              <p:nvPr/>
            </p:nvSpPr>
            <p:spPr bwMode="auto">
              <a:xfrm>
                <a:off x="1815792" y="4175290"/>
                <a:ext cx="108169" cy="136541"/>
              </a:xfrm>
              <a:prstGeom prst="rect">
                <a:avLst/>
              </a:prstGeom>
              <a:solidFill>
                <a:srgbClr val="73ACCD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4" name="Rectangle 174"/>
              <p:cNvSpPr>
                <a:spLocks noChangeArrowheads="1"/>
              </p:cNvSpPr>
              <p:nvPr/>
            </p:nvSpPr>
            <p:spPr bwMode="auto">
              <a:xfrm>
                <a:off x="1941693" y="4113227"/>
                <a:ext cx="108169" cy="198605"/>
              </a:xfrm>
              <a:prstGeom prst="rect">
                <a:avLst/>
              </a:prstGeom>
              <a:solidFill>
                <a:srgbClr val="87BBDA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5" name="Rectangle 175"/>
              <p:cNvSpPr>
                <a:spLocks noChangeArrowheads="1"/>
              </p:cNvSpPr>
              <p:nvPr/>
            </p:nvSpPr>
            <p:spPr bwMode="auto">
              <a:xfrm>
                <a:off x="2067595" y="4168197"/>
                <a:ext cx="108169" cy="143634"/>
              </a:xfrm>
              <a:prstGeom prst="rect">
                <a:avLst/>
              </a:prstGeom>
              <a:solidFill>
                <a:srgbClr val="9ACAE6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6" name="Rectangle 176"/>
              <p:cNvSpPr>
                <a:spLocks noChangeArrowheads="1"/>
              </p:cNvSpPr>
              <p:nvPr/>
            </p:nvSpPr>
            <p:spPr bwMode="auto">
              <a:xfrm>
                <a:off x="2333584" y="4311832"/>
                <a:ext cx="54972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7" name="Rectangle 177"/>
              <p:cNvSpPr>
                <a:spLocks noChangeArrowheads="1"/>
              </p:cNvSpPr>
              <p:nvPr/>
            </p:nvSpPr>
            <p:spPr bwMode="auto">
              <a:xfrm>
                <a:off x="2415153" y="4311832"/>
                <a:ext cx="163140" cy="1418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8" name="Rectangle 178"/>
              <p:cNvSpPr>
                <a:spLocks noChangeArrowheads="1"/>
              </p:cNvSpPr>
              <p:nvPr/>
            </p:nvSpPr>
            <p:spPr bwMode="auto">
              <a:xfrm>
                <a:off x="1563989" y="4375669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9" name="Rectangle 179"/>
              <p:cNvSpPr>
                <a:spLocks noChangeArrowheads="1"/>
              </p:cNvSpPr>
              <p:nvPr/>
            </p:nvSpPr>
            <p:spPr bwMode="auto">
              <a:xfrm>
                <a:off x="1563989" y="4430640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0" name="Rectangle 180"/>
              <p:cNvSpPr>
                <a:spLocks noChangeArrowheads="1"/>
              </p:cNvSpPr>
              <p:nvPr/>
            </p:nvSpPr>
            <p:spPr bwMode="auto">
              <a:xfrm>
                <a:off x="1563989" y="4485611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1" name="Rectangle 181"/>
              <p:cNvSpPr>
                <a:spLocks noChangeArrowheads="1"/>
              </p:cNvSpPr>
              <p:nvPr/>
            </p:nvSpPr>
            <p:spPr bwMode="auto">
              <a:xfrm>
                <a:off x="1563989" y="4540582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2" name="Rectangle 182"/>
              <p:cNvSpPr>
                <a:spLocks noChangeArrowheads="1"/>
              </p:cNvSpPr>
              <p:nvPr/>
            </p:nvSpPr>
            <p:spPr bwMode="auto">
              <a:xfrm>
                <a:off x="1563989" y="4595553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3" name="Rectangle 183"/>
              <p:cNvSpPr>
                <a:spLocks noChangeArrowheads="1"/>
              </p:cNvSpPr>
              <p:nvPr/>
            </p:nvSpPr>
            <p:spPr bwMode="auto">
              <a:xfrm>
                <a:off x="1563989" y="4650524"/>
                <a:ext cx="471687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4" name="Rectangle 184"/>
              <p:cNvSpPr>
                <a:spLocks noChangeArrowheads="1"/>
              </p:cNvSpPr>
              <p:nvPr/>
            </p:nvSpPr>
            <p:spPr bwMode="auto">
              <a:xfrm>
                <a:off x="1563989" y="4705495"/>
                <a:ext cx="471687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5" name="Rectangle 185"/>
              <p:cNvSpPr>
                <a:spLocks noChangeArrowheads="1"/>
              </p:cNvSpPr>
              <p:nvPr/>
            </p:nvSpPr>
            <p:spPr bwMode="auto">
              <a:xfrm>
                <a:off x="1563989" y="4758693"/>
                <a:ext cx="235844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6" name="Rectangle 186"/>
              <p:cNvSpPr>
                <a:spLocks noChangeArrowheads="1"/>
              </p:cNvSpPr>
              <p:nvPr/>
            </p:nvSpPr>
            <p:spPr bwMode="auto">
              <a:xfrm>
                <a:off x="2119019" y="4375669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7" name="Rectangle 187"/>
              <p:cNvSpPr>
                <a:spLocks noChangeArrowheads="1"/>
              </p:cNvSpPr>
              <p:nvPr/>
            </p:nvSpPr>
            <p:spPr bwMode="auto">
              <a:xfrm>
                <a:off x="2119019" y="4430640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8" name="Rectangle 188"/>
              <p:cNvSpPr>
                <a:spLocks noChangeArrowheads="1"/>
              </p:cNvSpPr>
              <p:nvPr/>
            </p:nvSpPr>
            <p:spPr bwMode="auto">
              <a:xfrm>
                <a:off x="2119019" y="4485611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29" name="Rectangle 189"/>
              <p:cNvSpPr>
                <a:spLocks noChangeArrowheads="1"/>
              </p:cNvSpPr>
              <p:nvPr/>
            </p:nvSpPr>
            <p:spPr bwMode="auto">
              <a:xfrm>
                <a:off x="2119019" y="4540582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0" name="Rectangle 190"/>
              <p:cNvSpPr>
                <a:spLocks noChangeArrowheads="1"/>
              </p:cNvSpPr>
              <p:nvPr/>
            </p:nvSpPr>
            <p:spPr bwMode="auto">
              <a:xfrm>
                <a:off x="2119019" y="4595553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1" name="Rectangle 191"/>
              <p:cNvSpPr>
                <a:spLocks noChangeArrowheads="1"/>
              </p:cNvSpPr>
              <p:nvPr/>
            </p:nvSpPr>
            <p:spPr bwMode="auto">
              <a:xfrm>
                <a:off x="2119019" y="4650524"/>
                <a:ext cx="473461" cy="30146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2" name="Rectangle 192"/>
              <p:cNvSpPr>
                <a:spLocks noChangeArrowheads="1"/>
              </p:cNvSpPr>
              <p:nvPr/>
            </p:nvSpPr>
            <p:spPr bwMode="auto">
              <a:xfrm>
                <a:off x="2119019" y="4705495"/>
                <a:ext cx="473461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3" name="Rectangle 193"/>
              <p:cNvSpPr>
                <a:spLocks noChangeArrowheads="1"/>
              </p:cNvSpPr>
              <p:nvPr/>
            </p:nvSpPr>
            <p:spPr bwMode="auto">
              <a:xfrm>
                <a:off x="2119019" y="4758693"/>
                <a:ext cx="333373" cy="3191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4" name="Freeform 194"/>
              <p:cNvSpPr/>
              <p:nvPr/>
            </p:nvSpPr>
            <p:spPr bwMode="auto">
              <a:xfrm>
                <a:off x="2674049" y="4700175"/>
                <a:ext cx="297907" cy="473461"/>
              </a:xfrm>
              <a:custGeom>
                <a:avLst/>
                <a:gdLst/>
                <a:ahLst/>
                <a:cxnLst>
                  <a:cxn ang="0">
                    <a:pos x="295" y="529"/>
                  </a:cxn>
                  <a:cxn ang="0">
                    <a:pos x="337" y="516"/>
                  </a:cxn>
                  <a:cxn ang="0">
                    <a:pos x="316" y="466"/>
                  </a:cxn>
                  <a:cxn ang="0">
                    <a:pos x="150" y="69"/>
                  </a:cxn>
                  <a:cxn ang="0">
                    <a:pos x="150" y="69"/>
                  </a:cxn>
                  <a:cxn ang="0">
                    <a:pos x="144" y="55"/>
                  </a:cxn>
                  <a:cxn ang="0">
                    <a:pos x="136" y="43"/>
                  </a:cxn>
                  <a:cxn ang="0">
                    <a:pos x="129" y="32"/>
                  </a:cxn>
                  <a:cxn ang="0">
                    <a:pos x="120" y="22"/>
                  </a:cxn>
                  <a:cxn ang="0">
                    <a:pos x="111" y="16"/>
                  </a:cxn>
                  <a:cxn ang="0">
                    <a:pos x="102" y="10"/>
                  </a:cxn>
                  <a:cxn ang="0">
                    <a:pos x="92" y="6"/>
                  </a:cxn>
                  <a:cxn ang="0">
                    <a:pos x="83" y="3"/>
                  </a:cxn>
                  <a:cxn ang="0">
                    <a:pos x="73" y="2"/>
                  </a:cxn>
                  <a:cxn ang="0">
                    <a:pos x="63" y="0"/>
                  </a:cxn>
                  <a:cxn ang="0">
                    <a:pos x="42" y="2"/>
                  </a:cxn>
                  <a:cxn ang="0">
                    <a:pos x="21" y="5"/>
                  </a:cxn>
                  <a:cxn ang="0">
                    <a:pos x="0" y="11"/>
                  </a:cxn>
                  <a:cxn ang="0">
                    <a:pos x="197" y="479"/>
                  </a:cxn>
                  <a:cxn ang="0">
                    <a:pos x="197" y="479"/>
                  </a:cxn>
                  <a:cxn ang="0">
                    <a:pos x="203" y="494"/>
                  </a:cxn>
                  <a:cxn ang="0">
                    <a:pos x="213" y="505"/>
                  </a:cxn>
                  <a:cxn ang="0">
                    <a:pos x="224" y="516"/>
                  </a:cxn>
                  <a:cxn ang="0">
                    <a:pos x="237" y="524"/>
                  </a:cxn>
                  <a:cxn ang="0">
                    <a:pos x="251" y="529"/>
                  </a:cxn>
                  <a:cxn ang="0">
                    <a:pos x="266" y="532"/>
                  </a:cxn>
                  <a:cxn ang="0">
                    <a:pos x="280" y="532"/>
                  </a:cxn>
                  <a:cxn ang="0">
                    <a:pos x="295" y="529"/>
                  </a:cxn>
                  <a:cxn ang="0">
                    <a:pos x="295" y="529"/>
                  </a:cxn>
                </a:cxnLst>
                <a:rect l="0" t="0" r="r" b="b"/>
                <a:pathLst>
                  <a:path w="337" h="532">
                    <a:moveTo>
                      <a:pt x="295" y="529"/>
                    </a:moveTo>
                    <a:lnTo>
                      <a:pt x="337" y="516"/>
                    </a:lnTo>
                    <a:lnTo>
                      <a:pt x="316" y="466"/>
                    </a:lnTo>
                    <a:lnTo>
                      <a:pt x="150" y="69"/>
                    </a:lnTo>
                    <a:lnTo>
                      <a:pt x="150" y="69"/>
                    </a:lnTo>
                    <a:lnTo>
                      <a:pt x="144" y="55"/>
                    </a:lnTo>
                    <a:lnTo>
                      <a:pt x="136" y="43"/>
                    </a:lnTo>
                    <a:lnTo>
                      <a:pt x="129" y="32"/>
                    </a:lnTo>
                    <a:lnTo>
                      <a:pt x="120" y="22"/>
                    </a:lnTo>
                    <a:lnTo>
                      <a:pt x="111" y="16"/>
                    </a:lnTo>
                    <a:lnTo>
                      <a:pt x="102" y="10"/>
                    </a:lnTo>
                    <a:lnTo>
                      <a:pt x="92" y="6"/>
                    </a:lnTo>
                    <a:lnTo>
                      <a:pt x="83" y="3"/>
                    </a:lnTo>
                    <a:lnTo>
                      <a:pt x="73" y="2"/>
                    </a:lnTo>
                    <a:lnTo>
                      <a:pt x="63" y="0"/>
                    </a:lnTo>
                    <a:lnTo>
                      <a:pt x="42" y="2"/>
                    </a:lnTo>
                    <a:lnTo>
                      <a:pt x="21" y="5"/>
                    </a:lnTo>
                    <a:lnTo>
                      <a:pt x="0" y="11"/>
                    </a:lnTo>
                    <a:lnTo>
                      <a:pt x="197" y="479"/>
                    </a:lnTo>
                    <a:lnTo>
                      <a:pt x="197" y="479"/>
                    </a:lnTo>
                    <a:lnTo>
                      <a:pt x="203" y="494"/>
                    </a:lnTo>
                    <a:lnTo>
                      <a:pt x="213" y="505"/>
                    </a:lnTo>
                    <a:lnTo>
                      <a:pt x="224" y="516"/>
                    </a:lnTo>
                    <a:lnTo>
                      <a:pt x="237" y="524"/>
                    </a:lnTo>
                    <a:lnTo>
                      <a:pt x="251" y="529"/>
                    </a:lnTo>
                    <a:lnTo>
                      <a:pt x="266" y="532"/>
                    </a:lnTo>
                    <a:lnTo>
                      <a:pt x="280" y="532"/>
                    </a:lnTo>
                    <a:lnTo>
                      <a:pt x="295" y="529"/>
                    </a:lnTo>
                    <a:lnTo>
                      <a:pt x="295" y="529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5" name="Freeform 195"/>
              <p:cNvSpPr/>
              <p:nvPr/>
            </p:nvSpPr>
            <p:spPr bwMode="auto">
              <a:xfrm>
                <a:off x="2714834" y="4889914"/>
                <a:ext cx="416716" cy="296135"/>
              </a:xfrm>
              <a:custGeom>
                <a:avLst/>
                <a:gdLst/>
                <a:ahLst/>
                <a:cxnLst>
                  <a:cxn ang="0">
                    <a:pos x="0" y="129"/>
                  </a:cxn>
                  <a:cxn ang="0">
                    <a:pos x="405" y="0"/>
                  </a:cxn>
                  <a:cxn ang="0">
                    <a:pos x="471" y="206"/>
                  </a:cxn>
                  <a:cxn ang="0">
                    <a:pos x="64" y="335"/>
                  </a:cxn>
                  <a:cxn ang="0">
                    <a:pos x="0" y="129"/>
                  </a:cxn>
                </a:cxnLst>
                <a:rect l="0" t="0" r="r" b="b"/>
                <a:pathLst>
                  <a:path w="471" h="335">
                    <a:moveTo>
                      <a:pt x="0" y="129"/>
                    </a:moveTo>
                    <a:lnTo>
                      <a:pt x="405" y="0"/>
                    </a:lnTo>
                    <a:lnTo>
                      <a:pt x="471" y="206"/>
                    </a:lnTo>
                    <a:lnTo>
                      <a:pt x="64" y="335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6" name="Freeform 196"/>
              <p:cNvSpPr/>
              <p:nvPr/>
            </p:nvSpPr>
            <p:spPr bwMode="auto">
              <a:xfrm>
                <a:off x="2737887" y="5031775"/>
                <a:ext cx="503605" cy="299681"/>
              </a:xfrm>
              <a:custGeom>
                <a:avLst/>
                <a:gdLst/>
                <a:ahLst/>
                <a:cxnLst>
                  <a:cxn ang="0">
                    <a:pos x="0" y="147"/>
                  </a:cxn>
                  <a:cxn ang="0">
                    <a:pos x="459" y="0"/>
                  </a:cxn>
                  <a:cxn ang="0">
                    <a:pos x="568" y="338"/>
                  </a:cxn>
                  <a:cxn ang="0">
                    <a:pos x="61" y="338"/>
                  </a:cxn>
                  <a:cxn ang="0">
                    <a:pos x="0" y="147"/>
                  </a:cxn>
                </a:cxnLst>
                <a:rect l="0" t="0" r="r" b="b"/>
                <a:pathLst>
                  <a:path w="568" h="338">
                    <a:moveTo>
                      <a:pt x="0" y="147"/>
                    </a:moveTo>
                    <a:lnTo>
                      <a:pt x="459" y="0"/>
                    </a:lnTo>
                    <a:lnTo>
                      <a:pt x="568" y="338"/>
                    </a:lnTo>
                    <a:lnTo>
                      <a:pt x="61" y="338"/>
                    </a:lnTo>
                    <a:lnTo>
                      <a:pt x="0" y="147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7" name="Freeform 197"/>
              <p:cNvSpPr/>
              <p:nvPr/>
            </p:nvSpPr>
            <p:spPr bwMode="auto">
              <a:xfrm>
                <a:off x="2941811" y="5031775"/>
                <a:ext cx="299681" cy="299681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229" y="0"/>
                  </a:cxn>
                  <a:cxn ang="0">
                    <a:pos x="338" y="338"/>
                  </a:cxn>
                  <a:cxn ang="0">
                    <a:pos x="86" y="338"/>
                  </a:cxn>
                  <a:cxn ang="0">
                    <a:pos x="0" y="74"/>
                  </a:cxn>
                </a:cxnLst>
                <a:rect l="0" t="0" r="r" b="b"/>
                <a:pathLst>
                  <a:path w="338" h="338">
                    <a:moveTo>
                      <a:pt x="0" y="74"/>
                    </a:moveTo>
                    <a:lnTo>
                      <a:pt x="229" y="0"/>
                    </a:lnTo>
                    <a:lnTo>
                      <a:pt x="338" y="338"/>
                    </a:lnTo>
                    <a:lnTo>
                      <a:pt x="86" y="338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8" name="Freeform 198"/>
              <p:cNvSpPr/>
              <p:nvPr/>
            </p:nvSpPr>
            <p:spPr bwMode="auto">
              <a:xfrm>
                <a:off x="2468351" y="4349070"/>
                <a:ext cx="507152" cy="590496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8" y="4"/>
                  </a:cxn>
                  <a:cxn ang="0">
                    <a:pos x="50" y="0"/>
                  </a:cxn>
                  <a:cxn ang="0">
                    <a:pos x="63" y="0"/>
                  </a:cxn>
                  <a:cxn ang="0">
                    <a:pos x="74" y="0"/>
                  </a:cxn>
                  <a:cxn ang="0">
                    <a:pos x="85" y="3"/>
                  </a:cxn>
                  <a:cxn ang="0">
                    <a:pos x="96" y="9"/>
                  </a:cxn>
                  <a:cxn ang="0">
                    <a:pos x="106" y="16"/>
                  </a:cxn>
                  <a:cxn ang="0">
                    <a:pos x="114" y="25"/>
                  </a:cxn>
                  <a:cxn ang="0">
                    <a:pos x="120" y="37"/>
                  </a:cxn>
                  <a:cxn ang="0">
                    <a:pos x="201" y="210"/>
                  </a:cxn>
                  <a:cxn ang="0">
                    <a:pos x="354" y="321"/>
                  </a:cxn>
                  <a:cxn ang="0">
                    <a:pos x="571" y="448"/>
                  </a:cxn>
                  <a:cxn ang="0">
                    <a:pos x="465" y="666"/>
                  </a:cxn>
                  <a:cxn ang="0">
                    <a:pos x="309" y="556"/>
                  </a:cxn>
                  <a:cxn ang="0">
                    <a:pos x="309" y="556"/>
                  </a:cxn>
                  <a:cxn ang="0">
                    <a:pos x="297" y="558"/>
                  </a:cxn>
                  <a:cxn ang="0">
                    <a:pos x="288" y="559"/>
                  </a:cxn>
                  <a:cxn ang="0">
                    <a:pos x="277" y="558"/>
                  </a:cxn>
                  <a:cxn ang="0">
                    <a:pos x="267" y="555"/>
                  </a:cxn>
                  <a:cxn ang="0">
                    <a:pos x="257" y="550"/>
                  </a:cxn>
                  <a:cxn ang="0">
                    <a:pos x="246" y="543"/>
                  </a:cxn>
                  <a:cxn ang="0">
                    <a:pos x="228" y="529"/>
                  </a:cxn>
                  <a:cxn ang="0">
                    <a:pos x="211" y="510"/>
                  </a:cxn>
                  <a:cxn ang="0">
                    <a:pos x="196" y="490"/>
                  </a:cxn>
                  <a:cxn ang="0">
                    <a:pos x="183" y="473"/>
                  </a:cxn>
                  <a:cxn ang="0">
                    <a:pos x="174" y="455"/>
                  </a:cxn>
                  <a:cxn ang="0">
                    <a:pos x="6" y="88"/>
                  </a:cxn>
                  <a:cxn ang="0">
                    <a:pos x="6" y="88"/>
                  </a:cxn>
                  <a:cxn ang="0">
                    <a:pos x="1" y="75"/>
                  </a:cxn>
                  <a:cxn ang="0">
                    <a:pos x="0" y="64"/>
                  </a:cxn>
                  <a:cxn ang="0">
                    <a:pos x="1" y="51"/>
                  </a:cxn>
                  <a:cxn ang="0">
                    <a:pos x="5" y="40"/>
                  </a:cxn>
                  <a:cxn ang="0">
                    <a:pos x="9" y="29"/>
                  </a:cxn>
                  <a:cxn ang="0">
                    <a:pos x="17" y="19"/>
                  </a:cxn>
                  <a:cxn ang="0">
                    <a:pos x="27" y="11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571" h="666">
                    <a:moveTo>
                      <a:pt x="38" y="4"/>
                    </a:moveTo>
                    <a:lnTo>
                      <a:pt x="38" y="4"/>
                    </a:lnTo>
                    <a:lnTo>
                      <a:pt x="38" y="4"/>
                    </a:lnTo>
                    <a:lnTo>
                      <a:pt x="50" y="0"/>
                    </a:lnTo>
                    <a:lnTo>
                      <a:pt x="63" y="0"/>
                    </a:lnTo>
                    <a:lnTo>
                      <a:pt x="74" y="0"/>
                    </a:lnTo>
                    <a:lnTo>
                      <a:pt x="85" y="3"/>
                    </a:lnTo>
                    <a:lnTo>
                      <a:pt x="96" y="9"/>
                    </a:lnTo>
                    <a:lnTo>
                      <a:pt x="106" y="16"/>
                    </a:lnTo>
                    <a:lnTo>
                      <a:pt x="114" y="25"/>
                    </a:lnTo>
                    <a:lnTo>
                      <a:pt x="120" y="37"/>
                    </a:lnTo>
                    <a:lnTo>
                      <a:pt x="201" y="210"/>
                    </a:lnTo>
                    <a:lnTo>
                      <a:pt x="354" y="321"/>
                    </a:lnTo>
                    <a:lnTo>
                      <a:pt x="571" y="448"/>
                    </a:lnTo>
                    <a:lnTo>
                      <a:pt x="465" y="666"/>
                    </a:lnTo>
                    <a:lnTo>
                      <a:pt x="309" y="556"/>
                    </a:lnTo>
                    <a:lnTo>
                      <a:pt x="309" y="556"/>
                    </a:lnTo>
                    <a:lnTo>
                      <a:pt x="297" y="558"/>
                    </a:lnTo>
                    <a:lnTo>
                      <a:pt x="288" y="559"/>
                    </a:lnTo>
                    <a:lnTo>
                      <a:pt x="277" y="558"/>
                    </a:lnTo>
                    <a:lnTo>
                      <a:pt x="267" y="555"/>
                    </a:lnTo>
                    <a:lnTo>
                      <a:pt x="257" y="550"/>
                    </a:lnTo>
                    <a:lnTo>
                      <a:pt x="246" y="543"/>
                    </a:lnTo>
                    <a:lnTo>
                      <a:pt x="228" y="529"/>
                    </a:lnTo>
                    <a:lnTo>
                      <a:pt x="211" y="510"/>
                    </a:lnTo>
                    <a:lnTo>
                      <a:pt x="196" y="490"/>
                    </a:lnTo>
                    <a:lnTo>
                      <a:pt x="183" y="473"/>
                    </a:lnTo>
                    <a:lnTo>
                      <a:pt x="174" y="455"/>
                    </a:lnTo>
                    <a:lnTo>
                      <a:pt x="6" y="88"/>
                    </a:lnTo>
                    <a:lnTo>
                      <a:pt x="6" y="88"/>
                    </a:lnTo>
                    <a:lnTo>
                      <a:pt x="1" y="75"/>
                    </a:lnTo>
                    <a:lnTo>
                      <a:pt x="0" y="64"/>
                    </a:lnTo>
                    <a:lnTo>
                      <a:pt x="1" y="51"/>
                    </a:lnTo>
                    <a:lnTo>
                      <a:pt x="5" y="40"/>
                    </a:lnTo>
                    <a:lnTo>
                      <a:pt x="9" y="29"/>
                    </a:lnTo>
                    <a:lnTo>
                      <a:pt x="17" y="19"/>
                    </a:lnTo>
                    <a:lnTo>
                      <a:pt x="27" y="11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39" name="Freeform 199"/>
              <p:cNvSpPr/>
              <p:nvPr/>
            </p:nvSpPr>
            <p:spPr bwMode="auto">
              <a:xfrm>
                <a:off x="718144" y="4673577"/>
                <a:ext cx="492966" cy="549710"/>
              </a:xfrm>
              <a:custGeom>
                <a:avLst/>
                <a:gdLst/>
                <a:ahLst/>
                <a:cxnLst>
                  <a:cxn ang="0">
                    <a:pos x="235" y="0"/>
                  </a:cxn>
                  <a:cxn ang="0">
                    <a:pos x="557" y="169"/>
                  </a:cxn>
                  <a:cxn ang="0">
                    <a:pos x="324" y="620"/>
                  </a:cxn>
                  <a:cxn ang="0">
                    <a:pos x="0" y="452"/>
                  </a:cxn>
                  <a:cxn ang="0">
                    <a:pos x="235" y="0"/>
                  </a:cxn>
                </a:cxnLst>
                <a:rect l="0" t="0" r="r" b="b"/>
                <a:pathLst>
                  <a:path w="557" h="620">
                    <a:moveTo>
                      <a:pt x="235" y="0"/>
                    </a:moveTo>
                    <a:lnTo>
                      <a:pt x="557" y="169"/>
                    </a:lnTo>
                    <a:lnTo>
                      <a:pt x="324" y="620"/>
                    </a:lnTo>
                    <a:lnTo>
                      <a:pt x="0" y="452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0" name="Freeform 200"/>
              <p:cNvSpPr/>
              <p:nvPr/>
            </p:nvSpPr>
            <p:spPr bwMode="auto">
              <a:xfrm>
                <a:off x="863551" y="4095494"/>
                <a:ext cx="757182" cy="812152"/>
              </a:xfrm>
              <a:custGeom>
                <a:avLst/>
                <a:gdLst/>
                <a:ahLst/>
                <a:cxnLst>
                  <a:cxn ang="0">
                    <a:pos x="503" y="658"/>
                  </a:cxn>
                  <a:cxn ang="0">
                    <a:pos x="714" y="539"/>
                  </a:cxn>
                  <a:cxn ang="0">
                    <a:pos x="754" y="531"/>
                  </a:cxn>
                  <a:cxn ang="0">
                    <a:pos x="788" y="539"/>
                  </a:cxn>
                  <a:cxn ang="0">
                    <a:pos x="814" y="560"/>
                  </a:cxn>
                  <a:cxn ang="0">
                    <a:pos x="835" y="595"/>
                  </a:cxn>
                  <a:cxn ang="0">
                    <a:pos x="423" y="893"/>
                  </a:cxn>
                  <a:cxn ang="0">
                    <a:pos x="386" y="909"/>
                  </a:cxn>
                  <a:cxn ang="0">
                    <a:pos x="341" y="915"/>
                  </a:cxn>
                  <a:cxn ang="0">
                    <a:pos x="277" y="907"/>
                  </a:cxn>
                  <a:cxn ang="0">
                    <a:pos x="174" y="870"/>
                  </a:cxn>
                  <a:cxn ang="0">
                    <a:pos x="113" y="833"/>
                  </a:cxn>
                  <a:cxn ang="0">
                    <a:pos x="45" y="764"/>
                  </a:cxn>
                  <a:cxn ang="0">
                    <a:pos x="22" y="722"/>
                  </a:cxn>
                  <a:cxn ang="0">
                    <a:pos x="8" y="677"/>
                  </a:cxn>
                  <a:cxn ang="0">
                    <a:pos x="2" y="574"/>
                  </a:cxn>
                  <a:cxn ang="0">
                    <a:pos x="31" y="453"/>
                  </a:cxn>
                  <a:cxn ang="0">
                    <a:pos x="127" y="157"/>
                  </a:cxn>
                  <a:cxn ang="0">
                    <a:pos x="140" y="130"/>
                  </a:cxn>
                  <a:cxn ang="0">
                    <a:pos x="172" y="109"/>
                  </a:cxn>
                  <a:cxn ang="0">
                    <a:pos x="207" y="109"/>
                  </a:cxn>
                  <a:cxn ang="0">
                    <a:pos x="238" y="129"/>
                  </a:cxn>
                  <a:cxn ang="0">
                    <a:pos x="253" y="164"/>
                  </a:cxn>
                  <a:cxn ang="0">
                    <a:pos x="224" y="281"/>
                  </a:cxn>
                  <a:cxn ang="0">
                    <a:pos x="243" y="277"/>
                  </a:cxn>
                  <a:cxn ang="0">
                    <a:pos x="318" y="96"/>
                  </a:cxn>
                  <a:cxn ang="0">
                    <a:pos x="347" y="72"/>
                  </a:cxn>
                  <a:cxn ang="0">
                    <a:pos x="383" y="71"/>
                  </a:cxn>
                  <a:cxn ang="0">
                    <a:pos x="413" y="88"/>
                  </a:cxn>
                  <a:cxn ang="0">
                    <a:pos x="433" y="117"/>
                  </a:cxn>
                  <a:cxn ang="0">
                    <a:pos x="431" y="156"/>
                  </a:cxn>
                  <a:cxn ang="0">
                    <a:pos x="389" y="299"/>
                  </a:cxn>
                  <a:cxn ang="0">
                    <a:pos x="479" y="117"/>
                  </a:cxn>
                  <a:cxn ang="0">
                    <a:pos x="512" y="96"/>
                  </a:cxn>
                  <a:cxn ang="0">
                    <a:pos x="547" y="98"/>
                  </a:cxn>
                  <a:cxn ang="0">
                    <a:pos x="577" y="116"/>
                  </a:cxn>
                  <a:cxn ang="0">
                    <a:pos x="594" y="148"/>
                  </a:cxn>
                  <a:cxn ang="0">
                    <a:pos x="587" y="188"/>
                  </a:cxn>
                  <a:cxn ang="0">
                    <a:pos x="502" y="399"/>
                  </a:cxn>
                  <a:cxn ang="0">
                    <a:pos x="743" y="18"/>
                  </a:cxn>
                  <a:cxn ang="0">
                    <a:pos x="775" y="0"/>
                  </a:cxn>
                  <a:cxn ang="0">
                    <a:pos x="811" y="5"/>
                  </a:cxn>
                  <a:cxn ang="0">
                    <a:pos x="840" y="26"/>
                  </a:cxn>
                  <a:cxn ang="0">
                    <a:pos x="853" y="58"/>
                  </a:cxn>
                  <a:cxn ang="0">
                    <a:pos x="841" y="98"/>
                  </a:cxn>
                </a:cxnLst>
                <a:rect l="0" t="0" r="r" b="b"/>
                <a:pathLst>
                  <a:path w="853" h="915">
                    <a:moveTo>
                      <a:pt x="577" y="518"/>
                    </a:moveTo>
                    <a:lnTo>
                      <a:pt x="577" y="518"/>
                    </a:lnTo>
                    <a:lnTo>
                      <a:pt x="503" y="658"/>
                    </a:lnTo>
                    <a:lnTo>
                      <a:pt x="700" y="547"/>
                    </a:lnTo>
                    <a:lnTo>
                      <a:pt x="700" y="547"/>
                    </a:lnTo>
                    <a:lnTo>
                      <a:pt x="714" y="539"/>
                    </a:lnTo>
                    <a:lnTo>
                      <a:pt x="729" y="534"/>
                    </a:lnTo>
                    <a:lnTo>
                      <a:pt x="742" y="531"/>
                    </a:lnTo>
                    <a:lnTo>
                      <a:pt x="754" y="531"/>
                    </a:lnTo>
                    <a:lnTo>
                      <a:pt x="767" y="532"/>
                    </a:lnTo>
                    <a:lnTo>
                      <a:pt x="779" y="536"/>
                    </a:lnTo>
                    <a:lnTo>
                      <a:pt x="788" y="539"/>
                    </a:lnTo>
                    <a:lnTo>
                      <a:pt x="798" y="545"/>
                    </a:lnTo>
                    <a:lnTo>
                      <a:pt x="806" y="552"/>
                    </a:lnTo>
                    <a:lnTo>
                      <a:pt x="814" y="560"/>
                    </a:lnTo>
                    <a:lnTo>
                      <a:pt x="820" y="568"/>
                    </a:lnTo>
                    <a:lnTo>
                      <a:pt x="827" y="577"/>
                    </a:lnTo>
                    <a:lnTo>
                      <a:pt x="835" y="595"/>
                    </a:lnTo>
                    <a:lnTo>
                      <a:pt x="841" y="613"/>
                    </a:lnTo>
                    <a:lnTo>
                      <a:pt x="423" y="893"/>
                    </a:lnTo>
                    <a:lnTo>
                      <a:pt x="423" y="893"/>
                    </a:lnTo>
                    <a:lnTo>
                      <a:pt x="412" y="899"/>
                    </a:lnTo>
                    <a:lnTo>
                      <a:pt x="399" y="906"/>
                    </a:lnTo>
                    <a:lnTo>
                      <a:pt x="386" y="909"/>
                    </a:lnTo>
                    <a:lnTo>
                      <a:pt x="372" y="912"/>
                    </a:lnTo>
                    <a:lnTo>
                      <a:pt x="357" y="914"/>
                    </a:lnTo>
                    <a:lnTo>
                      <a:pt x="341" y="915"/>
                    </a:lnTo>
                    <a:lnTo>
                      <a:pt x="327" y="914"/>
                    </a:lnTo>
                    <a:lnTo>
                      <a:pt x="309" y="912"/>
                    </a:lnTo>
                    <a:lnTo>
                      <a:pt x="277" y="907"/>
                    </a:lnTo>
                    <a:lnTo>
                      <a:pt x="241" y="898"/>
                    </a:lnTo>
                    <a:lnTo>
                      <a:pt x="207" y="885"/>
                    </a:lnTo>
                    <a:lnTo>
                      <a:pt x="174" y="870"/>
                    </a:lnTo>
                    <a:lnTo>
                      <a:pt x="174" y="870"/>
                    </a:lnTo>
                    <a:lnTo>
                      <a:pt x="142" y="852"/>
                    </a:lnTo>
                    <a:lnTo>
                      <a:pt x="113" y="833"/>
                    </a:lnTo>
                    <a:lnTo>
                      <a:pt x="87" y="812"/>
                    </a:lnTo>
                    <a:lnTo>
                      <a:pt x="64" y="790"/>
                    </a:lnTo>
                    <a:lnTo>
                      <a:pt x="45" y="764"/>
                    </a:lnTo>
                    <a:lnTo>
                      <a:pt x="37" y="751"/>
                    </a:lnTo>
                    <a:lnTo>
                      <a:pt x="29" y="737"/>
                    </a:lnTo>
                    <a:lnTo>
                      <a:pt x="22" y="722"/>
                    </a:lnTo>
                    <a:lnTo>
                      <a:pt x="16" y="708"/>
                    </a:lnTo>
                    <a:lnTo>
                      <a:pt x="11" y="693"/>
                    </a:lnTo>
                    <a:lnTo>
                      <a:pt x="8" y="677"/>
                    </a:lnTo>
                    <a:lnTo>
                      <a:pt x="2" y="645"/>
                    </a:lnTo>
                    <a:lnTo>
                      <a:pt x="0" y="610"/>
                    </a:lnTo>
                    <a:lnTo>
                      <a:pt x="2" y="574"/>
                    </a:lnTo>
                    <a:lnTo>
                      <a:pt x="8" y="536"/>
                    </a:lnTo>
                    <a:lnTo>
                      <a:pt x="18" y="495"/>
                    </a:lnTo>
                    <a:lnTo>
                      <a:pt x="31" y="453"/>
                    </a:lnTo>
                    <a:lnTo>
                      <a:pt x="48" y="410"/>
                    </a:lnTo>
                    <a:lnTo>
                      <a:pt x="69" y="365"/>
                    </a:lnTo>
                    <a:lnTo>
                      <a:pt x="127" y="157"/>
                    </a:lnTo>
                    <a:lnTo>
                      <a:pt x="127" y="157"/>
                    </a:lnTo>
                    <a:lnTo>
                      <a:pt x="133" y="141"/>
                    </a:lnTo>
                    <a:lnTo>
                      <a:pt x="140" y="130"/>
                    </a:lnTo>
                    <a:lnTo>
                      <a:pt x="150" y="120"/>
                    </a:lnTo>
                    <a:lnTo>
                      <a:pt x="161" y="114"/>
                    </a:lnTo>
                    <a:lnTo>
                      <a:pt x="172" y="109"/>
                    </a:lnTo>
                    <a:lnTo>
                      <a:pt x="183" y="108"/>
                    </a:lnTo>
                    <a:lnTo>
                      <a:pt x="196" y="108"/>
                    </a:lnTo>
                    <a:lnTo>
                      <a:pt x="207" y="109"/>
                    </a:lnTo>
                    <a:lnTo>
                      <a:pt x="219" y="114"/>
                    </a:lnTo>
                    <a:lnTo>
                      <a:pt x="228" y="120"/>
                    </a:lnTo>
                    <a:lnTo>
                      <a:pt x="238" y="129"/>
                    </a:lnTo>
                    <a:lnTo>
                      <a:pt x="244" y="140"/>
                    </a:lnTo>
                    <a:lnTo>
                      <a:pt x="249" y="151"/>
                    </a:lnTo>
                    <a:lnTo>
                      <a:pt x="253" y="164"/>
                    </a:lnTo>
                    <a:lnTo>
                      <a:pt x="253" y="178"/>
                    </a:lnTo>
                    <a:lnTo>
                      <a:pt x="249" y="194"/>
                    </a:lnTo>
                    <a:lnTo>
                      <a:pt x="224" y="281"/>
                    </a:lnTo>
                    <a:lnTo>
                      <a:pt x="224" y="281"/>
                    </a:lnTo>
                    <a:lnTo>
                      <a:pt x="233" y="278"/>
                    </a:lnTo>
                    <a:lnTo>
                      <a:pt x="243" y="277"/>
                    </a:lnTo>
                    <a:lnTo>
                      <a:pt x="310" y="111"/>
                    </a:lnTo>
                    <a:lnTo>
                      <a:pt x="310" y="111"/>
                    </a:lnTo>
                    <a:lnTo>
                      <a:pt x="318" y="96"/>
                    </a:lnTo>
                    <a:lnTo>
                      <a:pt x="327" y="85"/>
                    </a:lnTo>
                    <a:lnTo>
                      <a:pt x="338" y="77"/>
                    </a:lnTo>
                    <a:lnTo>
                      <a:pt x="347" y="72"/>
                    </a:lnTo>
                    <a:lnTo>
                      <a:pt x="359" y="69"/>
                    </a:lnTo>
                    <a:lnTo>
                      <a:pt x="372" y="69"/>
                    </a:lnTo>
                    <a:lnTo>
                      <a:pt x="383" y="71"/>
                    </a:lnTo>
                    <a:lnTo>
                      <a:pt x="394" y="75"/>
                    </a:lnTo>
                    <a:lnTo>
                      <a:pt x="405" y="80"/>
                    </a:lnTo>
                    <a:lnTo>
                      <a:pt x="413" y="88"/>
                    </a:lnTo>
                    <a:lnTo>
                      <a:pt x="421" y="96"/>
                    </a:lnTo>
                    <a:lnTo>
                      <a:pt x="428" y="106"/>
                    </a:lnTo>
                    <a:lnTo>
                      <a:pt x="433" y="117"/>
                    </a:lnTo>
                    <a:lnTo>
                      <a:pt x="434" y="130"/>
                    </a:lnTo>
                    <a:lnTo>
                      <a:pt x="434" y="143"/>
                    </a:lnTo>
                    <a:lnTo>
                      <a:pt x="431" y="156"/>
                    </a:lnTo>
                    <a:lnTo>
                      <a:pt x="376" y="294"/>
                    </a:lnTo>
                    <a:lnTo>
                      <a:pt x="376" y="294"/>
                    </a:lnTo>
                    <a:lnTo>
                      <a:pt x="389" y="299"/>
                    </a:lnTo>
                    <a:lnTo>
                      <a:pt x="473" y="130"/>
                    </a:lnTo>
                    <a:lnTo>
                      <a:pt x="473" y="130"/>
                    </a:lnTo>
                    <a:lnTo>
                      <a:pt x="479" y="117"/>
                    </a:lnTo>
                    <a:lnTo>
                      <a:pt x="489" y="108"/>
                    </a:lnTo>
                    <a:lnTo>
                      <a:pt x="500" y="101"/>
                    </a:lnTo>
                    <a:lnTo>
                      <a:pt x="512" y="96"/>
                    </a:lnTo>
                    <a:lnTo>
                      <a:pt x="523" y="95"/>
                    </a:lnTo>
                    <a:lnTo>
                      <a:pt x="534" y="95"/>
                    </a:lnTo>
                    <a:lnTo>
                      <a:pt x="547" y="98"/>
                    </a:lnTo>
                    <a:lnTo>
                      <a:pt x="558" y="103"/>
                    </a:lnTo>
                    <a:lnTo>
                      <a:pt x="568" y="108"/>
                    </a:lnTo>
                    <a:lnTo>
                      <a:pt x="577" y="116"/>
                    </a:lnTo>
                    <a:lnTo>
                      <a:pt x="584" y="125"/>
                    </a:lnTo>
                    <a:lnTo>
                      <a:pt x="590" y="137"/>
                    </a:lnTo>
                    <a:lnTo>
                      <a:pt x="594" y="148"/>
                    </a:lnTo>
                    <a:lnTo>
                      <a:pt x="594" y="161"/>
                    </a:lnTo>
                    <a:lnTo>
                      <a:pt x="592" y="174"/>
                    </a:lnTo>
                    <a:lnTo>
                      <a:pt x="587" y="188"/>
                    </a:lnTo>
                    <a:lnTo>
                      <a:pt x="491" y="383"/>
                    </a:lnTo>
                    <a:lnTo>
                      <a:pt x="491" y="383"/>
                    </a:lnTo>
                    <a:lnTo>
                      <a:pt x="502" y="399"/>
                    </a:lnTo>
                    <a:lnTo>
                      <a:pt x="734" y="29"/>
                    </a:lnTo>
                    <a:lnTo>
                      <a:pt x="734" y="29"/>
                    </a:lnTo>
                    <a:lnTo>
                      <a:pt x="743" y="18"/>
                    </a:lnTo>
                    <a:lnTo>
                      <a:pt x="753" y="9"/>
                    </a:lnTo>
                    <a:lnTo>
                      <a:pt x="764" y="3"/>
                    </a:lnTo>
                    <a:lnTo>
                      <a:pt x="775" y="0"/>
                    </a:lnTo>
                    <a:lnTo>
                      <a:pt x="787" y="0"/>
                    </a:lnTo>
                    <a:lnTo>
                      <a:pt x="800" y="0"/>
                    </a:lnTo>
                    <a:lnTo>
                      <a:pt x="811" y="5"/>
                    </a:lnTo>
                    <a:lnTo>
                      <a:pt x="822" y="9"/>
                    </a:lnTo>
                    <a:lnTo>
                      <a:pt x="832" y="16"/>
                    </a:lnTo>
                    <a:lnTo>
                      <a:pt x="840" y="26"/>
                    </a:lnTo>
                    <a:lnTo>
                      <a:pt x="846" y="35"/>
                    </a:lnTo>
                    <a:lnTo>
                      <a:pt x="851" y="46"/>
                    </a:lnTo>
                    <a:lnTo>
                      <a:pt x="853" y="58"/>
                    </a:lnTo>
                    <a:lnTo>
                      <a:pt x="853" y="71"/>
                    </a:lnTo>
                    <a:lnTo>
                      <a:pt x="848" y="83"/>
                    </a:lnTo>
                    <a:lnTo>
                      <a:pt x="841" y="98"/>
                    </a:lnTo>
                    <a:lnTo>
                      <a:pt x="577" y="518"/>
                    </a:lnTo>
                    <a:close/>
                  </a:path>
                </a:pathLst>
              </a:custGeom>
              <a:solidFill>
                <a:srgbClr val="F2CAA9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1" name="Freeform 201"/>
              <p:cNvSpPr/>
              <p:nvPr/>
            </p:nvSpPr>
            <p:spPr bwMode="auto">
              <a:xfrm>
                <a:off x="602883" y="4829623"/>
                <a:ext cx="551484" cy="501833"/>
              </a:xfrm>
              <a:custGeom>
                <a:avLst/>
                <a:gdLst/>
                <a:ahLst/>
                <a:cxnLst>
                  <a:cxn ang="0">
                    <a:pos x="225" y="0"/>
                  </a:cxn>
                  <a:cxn ang="0">
                    <a:pos x="621" y="206"/>
                  </a:cxn>
                  <a:cxn ang="0">
                    <a:pos x="439" y="566"/>
                  </a:cxn>
                  <a:cxn ang="0">
                    <a:pos x="228" y="566"/>
                  </a:cxn>
                  <a:cxn ang="0">
                    <a:pos x="0" y="447"/>
                  </a:cxn>
                  <a:cxn ang="0">
                    <a:pos x="225" y="0"/>
                  </a:cxn>
                </a:cxnLst>
                <a:rect l="0" t="0" r="r" b="b"/>
                <a:pathLst>
                  <a:path w="621" h="566">
                    <a:moveTo>
                      <a:pt x="225" y="0"/>
                    </a:moveTo>
                    <a:lnTo>
                      <a:pt x="621" y="206"/>
                    </a:lnTo>
                    <a:lnTo>
                      <a:pt x="439" y="566"/>
                    </a:lnTo>
                    <a:lnTo>
                      <a:pt x="228" y="566"/>
                    </a:lnTo>
                    <a:lnTo>
                      <a:pt x="0" y="447"/>
                    </a:lnTo>
                    <a:lnTo>
                      <a:pt x="225" y="0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2" name="Freeform 202"/>
              <p:cNvSpPr/>
              <p:nvPr/>
            </p:nvSpPr>
            <p:spPr bwMode="auto">
              <a:xfrm>
                <a:off x="500034" y="4959071"/>
                <a:ext cx="611775" cy="372384"/>
              </a:xfrm>
              <a:custGeom>
                <a:avLst/>
                <a:gdLst/>
                <a:ahLst/>
                <a:cxnLst>
                  <a:cxn ang="0">
                    <a:pos x="603" y="420"/>
                  </a:cxn>
                  <a:cxn ang="0">
                    <a:pos x="692" y="248"/>
                  </a:cxn>
                  <a:cxn ang="0">
                    <a:pos x="217" y="0"/>
                  </a:cxn>
                  <a:cxn ang="0">
                    <a:pos x="0" y="420"/>
                  </a:cxn>
                  <a:cxn ang="0">
                    <a:pos x="603" y="420"/>
                  </a:cxn>
                </a:cxnLst>
                <a:rect l="0" t="0" r="r" b="b"/>
                <a:pathLst>
                  <a:path w="692" h="420">
                    <a:moveTo>
                      <a:pt x="603" y="420"/>
                    </a:moveTo>
                    <a:lnTo>
                      <a:pt x="692" y="248"/>
                    </a:lnTo>
                    <a:lnTo>
                      <a:pt x="217" y="0"/>
                    </a:lnTo>
                    <a:lnTo>
                      <a:pt x="0" y="420"/>
                    </a:lnTo>
                    <a:lnTo>
                      <a:pt x="603" y="4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43" name="Freeform 203"/>
              <p:cNvSpPr/>
              <p:nvPr/>
            </p:nvSpPr>
            <p:spPr bwMode="auto">
              <a:xfrm>
                <a:off x="767796" y="5069013"/>
                <a:ext cx="344012" cy="262442"/>
              </a:xfrm>
              <a:custGeom>
                <a:avLst/>
                <a:gdLst/>
                <a:ahLst/>
                <a:cxnLst>
                  <a:cxn ang="0">
                    <a:pos x="300" y="296"/>
                  </a:cxn>
                  <a:cxn ang="0">
                    <a:pos x="389" y="124"/>
                  </a:cxn>
                  <a:cxn ang="0">
                    <a:pos x="152" y="0"/>
                  </a:cxn>
                  <a:cxn ang="0">
                    <a:pos x="0" y="296"/>
                  </a:cxn>
                  <a:cxn ang="0">
                    <a:pos x="300" y="296"/>
                  </a:cxn>
                </a:cxnLst>
                <a:rect l="0" t="0" r="r" b="b"/>
                <a:pathLst>
                  <a:path w="389" h="296">
                    <a:moveTo>
                      <a:pt x="300" y="296"/>
                    </a:moveTo>
                    <a:lnTo>
                      <a:pt x="389" y="124"/>
                    </a:lnTo>
                    <a:lnTo>
                      <a:pt x="152" y="0"/>
                    </a:lnTo>
                    <a:lnTo>
                      <a:pt x="0" y="296"/>
                    </a:lnTo>
                    <a:lnTo>
                      <a:pt x="300" y="29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7" name="Group 101"/>
            <p:cNvGrpSpPr/>
            <p:nvPr/>
          </p:nvGrpSpPr>
          <p:grpSpPr>
            <a:xfrm>
              <a:off x="3643306" y="4214824"/>
              <a:ext cx="892176" cy="465138"/>
              <a:chOff x="762000" y="2654300"/>
              <a:chExt cx="892176" cy="465138"/>
            </a:xfrm>
          </p:grpSpPr>
          <p:sp>
            <p:nvSpPr>
              <p:cNvPr id="284" name="Freeform 3501"/>
              <p:cNvSpPr>
                <a:spLocks noEditPoints="1"/>
              </p:cNvSpPr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8" y="497"/>
                  </a:cxn>
                  <a:cxn ang="0">
                    <a:pos x="3" y="492"/>
                  </a:cxn>
                  <a:cxn ang="0">
                    <a:pos x="1099" y="0"/>
                  </a:cxn>
                  <a:cxn ang="0">
                    <a:pos x="1081" y="0"/>
                  </a:cxn>
                  <a:cxn ang="0">
                    <a:pos x="1034" y="8"/>
                  </a:cxn>
                  <a:cxn ang="0">
                    <a:pos x="960" y="31"/>
                  </a:cxn>
                  <a:cxn ang="0">
                    <a:pos x="894" y="59"/>
                  </a:cxn>
                  <a:cxn ang="0">
                    <a:pos x="868" y="72"/>
                  </a:cxn>
                  <a:cxn ang="0">
                    <a:pos x="851" y="75"/>
                  </a:cxn>
                  <a:cxn ang="0">
                    <a:pos x="840" y="83"/>
                  </a:cxn>
                  <a:cxn ang="0">
                    <a:pos x="837" y="96"/>
                  </a:cxn>
                  <a:cxn ang="0">
                    <a:pos x="842" y="94"/>
                  </a:cxn>
                  <a:cxn ang="0">
                    <a:pos x="3" y="492"/>
                  </a:cxn>
                  <a:cxn ang="0">
                    <a:pos x="1" y="500"/>
                  </a:cxn>
                  <a:cxn ang="0">
                    <a:pos x="1" y="519"/>
                  </a:cxn>
                  <a:cxn ang="0">
                    <a:pos x="9" y="544"/>
                  </a:cxn>
                  <a:cxn ang="0">
                    <a:pos x="22" y="560"/>
                  </a:cxn>
                  <a:cxn ang="0">
                    <a:pos x="729" y="234"/>
                  </a:cxn>
                  <a:cxn ang="0">
                    <a:pos x="729" y="236"/>
                  </a:cxn>
                  <a:cxn ang="0">
                    <a:pos x="736" y="239"/>
                  </a:cxn>
                  <a:cxn ang="0">
                    <a:pos x="741" y="239"/>
                  </a:cxn>
                  <a:cxn ang="0">
                    <a:pos x="759" y="236"/>
                  </a:cxn>
                  <a:cxn ang="0">
                    <a:pos x="788" y="228"/>
                  </a:cxn>
                  <a:cxn ang="0">
                    <a:pos x="897" y="176"/>
                  </a:cxn>
                  <a:cxn ang="0">
                    <a:pos x="899" y="177"/>
                  </a:cxn>
                  <a:cxn ang="0">
                    <a:pos x="905" y="179"/>
                  </a:cxn>
                  <a:cxn ang="0">
                    <a:pos x="912" y="176"/>
                  </a:cxn>
                  <a:cxn ang="0">
                    <a:pos x="918" y="168"/>
                  </a:cxn>
                  <a:cxn ang="0">
                    <a:pos x="939" y="155"/>
                  </a:cxn>
                  <a:cxn ang="0">
                    <a:pos x="1026" y="103"/>
                  </a:cxn>
                  <a:cxn ang="0">
                    <a:pos x="1089" y="54"/>
                  </a:cxn>
                  <a:cxn ang="0">
                    <a:pos x="1117" y="28"/>
                  </a:cxn>
                  <a:cxn ang="0">
                    <a:pos x="1117" y="24"/>
                  </a:cxn>
                  <a:cxn ang="0">
                    <a:pos x="1115" y="8"/>
                  </a:cxn>
                  <a:cxn ang="0">
                    <a:pos x="1107" y="2"/>
                  </a:cxn>
                </a:cxnLst>
                <a:rect l="0" t="0" r="r" b="b"/>
                <a:pathLst>
                  <a:path w="1117" h="565">
                    <a:moveTo>
                      <a:pt x="8" y="497"/>
                    </a:moveTo>
                    <a:lnTo>
                      <a:pt x="8" y="497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8" y="497"/>
                    </a:lnTo>
                    <a:close/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5" name="Freeform 3502"/>
              <p:cNvSpPr/>
              <p:nvPr/>
            </p:nvSpPr>
            <p:spPr bwMode="auto">
              <a:xfrm>
                <a:off x="769938" y="3060700"/>
                <a:ext cx="3175" cy="3175"/>
              </a:xfrm>
              <a:custGeom>
                <a:avLst/>
                <a:gdLst/>
                <a:ahLst/>
                <a:cxnLst>
                  <a:cxn ang="0">
                    <a:pos x="5" y="5"/>
                  </a:cxn>
                  <a:cxn ang="0">
                    <a:pos x="5" y="5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5" y="5"/>
                  </a:cxn>
                </a:cxnLst>
                <a:rect l="0" t="0" r="r" b="b"/>
                <a:pathLst>
                  <a:path w="5" h="5">
                    <a:moveTo>
                      <a:pt x="5" y="5"/>
                    </a:moveTo>
                    <a:lnTo>
                      <a:pt x="5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5" y="5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6" name="Freeform 3503"/>
              <p:cNvSpPr/>
              <p:nvPr/>
            </p:nvSpPr>
            <p:spPr bwMode="auto">
              <a:xfrm>
                <a:off x="766763" y="2670175"/>
                <a:ext cx="887413" cy="449263"/>
              </a:xfrm>
              <a:custGeom>
                <a:avLst/>
                <a:gdLst/>
                <a:ahLst/>
                <a:cxnLst>
                  <a:cxn ang="0">
                    <a:pos x="1099" y="0"/>
                  </a:cxn>
                  <a:cxn ang="0">
                    <a:pos x="1061" y="3"/>
                  </a:cxn>
                  <a:cxn ang="0">
                    <a:pos x="1000" y="18"/>
                  </a:cxn>
                  <a:cxn ang="0">
                    <a:pos x="916" y="47"/>
                  </a:cxn>
                  <a:cxn ang="0">
                    <a:pos x="868" y="72"/>
                  </a:cxn>
                  <a:cxn ang="0">
                    <a:pos x="863" y="72"/>
                  </a:cxn>
                  <a:cxn ang="0">
                    <a:pos x="846" y="78"/>
                  </a:cxn>
                  <a:cxn ang="0">
                    <a:pos x="837" y="90"/>
                  </a:cxn>
                  <a:cxn ang="0">
                    <a:pos x="837" y="96"/>
                  </a:cxn>
                  <a:cxn ang="0">
                    <a:pos x="3" y="492"/>
                  </a:cxn>
                  <a:cxn ang="0">
                    <a:pos x="3" y="492"/>
                  </a:cxn>
                  <a:cxn ang="0">
                    <a:pos x="0" y="506"/>
                  </a:cxn>
                  <a:cxn ang="0">
                    <a:pos x="4" y="533"/>
                  </a:cxn>
                  <a:cxn ang="0">
                    <a:pos x="16" y="552"/>
                  </a:cxn>
                  <a:cxn ang="0">
                    <a:pos x="27" y="565"/>
                  </a:cxn>
                  <a:cxn ang="0">
                    <a:pos x="729" y="234"/>
                  </a:cxn>
                  <a:cxn ang="0">
                    <a:pos x="731" y="238"/>
                  </a:cxn>
                  <a:cxn ang="0">
                    <a:pos x="741" y="239"/>
                  </a:cxn>
                  <a:cxn ang="0">
                    <a:pos x="749" y="239"/>
                  </a:cxn>
                  <a:cxn ang="0">
                    <a:pos x="772" y="233"/>
                  </a:cxn>
                  <a:cxn ang="0">
                    <a:pos x="833" y="208"/>
                  </a:cxn>
                  <a:cxn ang="0">
                    <a:pos x="897" y="176"/>
                  </a:cxn>
                  <a:cxn ang="0">
                    <a:pos x="905" y="179"/>
                  </a:cxn>
                  <a:cxn ang="0">
                    <a:pos x="908" y="177"/>
                  </a:cxn>
                  <a:cxn ang="0">
                    <a:pos x="915" y="173"/>
                  </a:cxn>
                  <a:cxn ang="0">
                    <a:pos x="918" y="168"/>
                  </a:cxn>
                  <a:cxn ang="0">
                    <a:pos x="993" y="124"/>
                  </a:cxn>
                  <a:cxn ang="0">
                    <a:pos x="1058" y="80"/>
                  </a:cxn>
                  <a:cxn ang="0">
                    <a:pos x="1104" y="41"/>
                  </a:cxn>
                  <a:cxn ang="0">
                    <a:pos x="1117" y="28"/>
                  </a:cxn>
                  <a:cxn ang="0">
                    <a:pos x="1117" y="15"/>
                  </a:cxn>
                  <a:cxn ang="0">
                    <a:pos x="1112" y="5"/>
                  </a:cxn>
                  <a:cxn ang="0">
                    <a:pos x="1099" y="0"/>
                  </a:cxn>
                </a:cxnLst>
                <a:rect l="0" t="0" r="r" b="b"/>
                <a:pathLst>
                  <a:path w="1117" h="565">
                    <a:moveTo>
                      <a:pt x="1099" y="0"/>
                    </a:moveTo>
                    <a:lnTo>
                      <a:pt x="1099" y="0"/>
                    </a:lnTo>
                    <a:lnTo>
                      <a:pt x="1081" y="0"/>
                    </a:lnTo>
                    <a:lnTo>
                      <a:pt x="1061" y="3"/>
                    </a:lnTo>
                    <a:lnTo>
                      <a:pt x="1034" y="8"/>
                    </a:lnTo>
                    <a:lnTo>
                      <a:pt x="1000" y="18"/>
                    </a:lnTo>
                    <a:lnTo>
                      <a:pt x="960" y="31"/>
                    </a:lnTo>
                    <a:lnTo>
                      <a:pt x="916" y="47"/>
                    </a:lnTo>
                    <a:lnTo>
                      <a:pt x="894" y="59"/>
                    </a:lnTo>
                    <a:lnTo>
                      <a:pt x="868" y="72"/>
                    </a:lnTo>
                    <a:lnTo>
                      <a:pt x="868" y="72"/>
                    </a:lnTo>
                    <a:lnTo>
                      <a:pt x="863" y="72"/>
                    </a:lnTo>
                    <a:lnTo>
                      <a:pt x="851" y="75"/>
                    </a:lnTo>
                    <a:lnTo>
                      <a:pt x="846" y="78"/>
                    </a:lnTo>
                    <a:lnTo>
                      <a:pt x="840" y="83"/>
                    </a:lnTo>
                    <a:lnTo>
                      <a:pt x="837" y="90"/>
                    </a:lnTo>
                    <a:lnTo>
                      <a:pt x="837" y="96"/>
                    </a:lnTo>
                    <a:lnTo>
                      <a:pt x="837" y="96"/>
                    </a:lnTo>
                    <a:lnTo>
                      <a:pt x="842" y="94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3" y="492"/>
                    </a:lnTo>
                    <a:lnTo>
                      <a:pt x="1" y="500"/>
                    </a:lnTo>
                    <a:lnTo>
                      <a:pt x="0" y="506"/>
                    </a:lnTo>
                    <a:lnTo>
                      <a:pt x="1" y="519"/>
                    </a:lnTo>
                    <a:lnTo>
                      <a:pt x="4" y="533"/>
                    </a:lnTo>
                    <a:lnTo>
                      <a:pt x="9" y="544"/>
                    </a:lnTo>
                    <a:lnTo>
                      <a:pt x="16" y="552"/>
                    </a:lnTo>
                    <a:lnTo>
                      <a:pt x="22" y="560"/>
                    </a:lnTo>
                    <a:lnTo>
                      <a:pt x="27" y="565"/>
                    </a:lnTo>
                    <a:lnTo>
                      <a:pt x="729" y="234"/>
                    </a:lnTo>
                    <a:lnTo>
                      <a:pt x="729" y="234"/>
                    </a:lnTo>
                    <a:lnTo>
                      <a:pt x="729" y="236"/>
                    </a:lnTo>
                    <a:lnTo>
                      <a:pt x="731" y="238"/>
                    </a:lnTo>
                    <a:lnTo>
                      <a:pt x="736" y="239"/>
                    </a:lnTo>
                    <a:lnTo>
                      <a:pt x="741" y="239"/>
                    </a:lnTo>
                    <a:lnTo>
                      <a:pt x="741" y="239"/>
                    </a:lnTo>
                    <a:lnTo>
                      <a:pt x="749" y="239"/>
                    </a:lnTo>
                    <a:lnTo>
                      <a:pt x="759" y="236"/>
                    </a:lnTo>
                    <a:lnTo>
                      <a:pt x="772" y="233"/>
                    </a:lnTo>
                    <a:lnTo>
                      <a:pt x="788" y="228"/>
                    </a:lnTo>
                    <a:lnTo>
                      <a:pt x="833" y="208"/>
                    </a:lnTo>
                    <a:lnTo>
                      <a:pt x="897" y="176"/>
                    </a:lnTo>
                    <a:lnTo>
                      <a:pt x="897" y="176"/>
                    </a:lnTo>
                    <a:lnTo>
                      <a:pt x="899" y="177"/>
                    </a:lnTo>
                    <a:lnTo>
                      <a:pt x="905" y="179"/>
                    </a:lnTo>
                    <a:lnTo>
                      <a:pt x="905" y="179"/>
                    </a:lnTo>
                    <a:lnTo>
                      <a:pt x="908" y="177"/>
                    </a:lnTo>
                    <a:lnTo>
                      <a:pt x="912" y="176"/>
                    </a:lnTo>
                    <a:lnTo>
                      <a:pt x="915" y="173"/>
                    </a:lnTo>
                    <a:lnTo>
                      <a:pt x="918" y="168"/>
                    </a:lnTo>
                    <a:lnTo>
                      <a:pt x="918" y="168"/>
                    </a:lnTo>
                    <a:lnTo>
                      <a:pt x="939" y="155"/>
                    </a:lnTo>
                    <a:lnTo>
                      <a:pt x="993" y="124"/>
                    </a:lnTo>
                    <a:lnTo>
                      <a:pt x="1026" y="103"/>
                    </a:lnTo>
                    <a:lnTo>
                      <a:pt x="1058" y="80"/>
                    </a:lnTo>
                    <a:lnTo>
                      <a:pt x="1089" y="54"/>
                    </a:lnTo>
                    <a:lnTo>
                      <a:pt x="1104" y="41"/>
                    </a:lnTo>
                    <a:lnTo>
                      <a:pt x="1117" y="28"/>
                    </a:lnTo>
                    <a:lnTo>
                      <a:pt x="1117" y="28"/>
                    </a:lnTo>
                    <a:lnTo>
                      <a:pt x="1117" y="24"/>
                    </a:lnTo>
                    <a:lnTo>
                      <a:pt x="1117" y="15"/>
                    </a:lnTo>
                    <a:lnTo>
                      <a:pt x="1115" y="8"/>
                    </a:lnTo>
                    <a:lnTo>
                      <a:pt x="1112" y="5"/>
                    </a:lnTo>
                    <a:lnTo>
                      <a:pt x="1107" y="2"/>
                    </a:lnTo>
                    <a:lnTo>
                      <a:pt x="1099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7" name="Freeform 3504"/>
              <p:cNvSpPr/>
              <p:nvPr/>
            </p:nvSpPr>
            <p:spPr bwMode="auto">
              <a:xfrm>
                <a:off x="1341438" y="2654300"/>
                <a:ext cx="307975" cy="190500"/>
              </a:xfrm>
              <a:custGeom>
                <a:avLst/>
                <a:gdLst/>
                <a:ahLst/>
                <a:cxnLst>
                  <a:cxn ang="0">
                    <a:pos x="0" y="233"/>
                  </a:cxn>
                  <a:cxn ang="0">
                    <a:pos x="1" y="237"/>
                  </a:cxn>
                  <a:cxn ang="0">
                    <a:pos x="18" y="240"/>
                  </a:cxn>
                  <a:cxn ang="0">
                    <a:pos x="68" y="225"/>
                  </a:cxn>
                  <a:cxn ang="0">
                    <a:pos x="167" y="176"/>
                  </a:cxn>
                  <a:cxn ang="0">
                    <a:pos x="169" y="178"/>
                  </a:cxn>
                  <a:cxn ang="0">
                    <a:pos x="179" y="178"/>
                  </a:cxn>
                  <a:cxn ang="0">
                    <a:pos x="185" y="173"/>
                  </a:cxn>
                  <a:cxn ang="0">
                    <a:pos x="189" y="168"/>
                  </a:cxn>
                  <a:cxn ang="0">
                    <a:pos x="264" y="124"/>
                  </a:cxn>
                  <a:cxn ang="0">
                    <a:pos x="329" y="80"/>
                  </a:cxn>
                  <a:cxn ang="0">
                    <a:pos x="374" y="41"/>
                  </a:cxn>
                  <a:cxn ang="0">
                    <a:pos x="387" y="28"/>
                  </a:cxn>
                  <a:cxn ang="0">
                    <a:pos x="387" y="15"/>
                  </a:cxn>
                  <a:cxn ang="0">
                    <a:pos x="382" y="5"/>
                  </a:cxn>
                  <a:cxn ang="0">
                    <a:pos x="369" y="0"/>
                  </a:cxn>
                  <a:cxn ang="0">
                    <a:pos x="351" y="0"/>
                  </a:cxn>
                  <a:cxn ang="0">
                    <a:pos x="304" y="9"/>
                  </a:cxn>
                  <a:cxn ang="0">
                    <a:pos x="231" y="31"/>
                  </a:cxn>
                  <a:cxn ang="0">
                    <a:pos x="164" y="59"/>
                  </a:cxn>
                  <a:cxn ang="0">
                    <a:pos x="138" y="72"/>
                  </a:cxn>
                  <a:cxn ang="0">
                    <a:pos x="122" y="75"/>
                  </a:cxn>
                  <a:cxn ang="0">
                    <a:pos x="110" y="84"/>
                  </a:cxn>
                  <a:cxn ang="0">
                    <a:pos x="107" y="97"/>
                  </a:cxn>
                  <a:cxn ang="0">
                    <a:pos x="107" y="97"/>
                  </a:cxn>
                  <a:cxn ang="0">
                    <a:pos x="125" y="93"/>
                  </a:cxn>
                  <a:cxn ang="0">
                    <a:pos x="145" y="92"/>
                  </a:cxn>
                  <a:cxn ang="0">
                    <a:pos x="156" y="106"/>
                  </a:cxn>
                  <a:cxn ang="0">
                    <a:pos x="163" y="123"/>
                  </a:cxn>
                  <a:cxn ang="0">
                    <a:pos x="161" y="126"/>
                  </a:cxn>
                  <a:cxn ang="0">
                    <a:pos x="158" y="137"/>
                  </a:cxn>
                  <a:cxn ang="0">
                    <a:pos x="133" y="147"/>
                  </a:cxn>
                  <a:cxn ang="0">
                    <a:pos x="81" y="171"/>
                  </a:cxn>
                  <a:cxn ang="0">
                    <a:pos x="26" y="202"/>
                  </a:cxn>
                  <a:cxn ang="0">
                    <a:pos x="8" y="219"/>
                  </a:cxn>
                  <a:cxn ang="0">
                    <a:pos x="0" y="233"/>
                  </a:cxn>
                </a:cxnLst>
                <a:rect l="0" t="0" r="r" b="b"/>
                <a:pathLst>
                  <a:path w="387" h="240">
                    <a:moveTo>
                      <a:pt x="0" y="233"/>
                    </a:moveTo>
                    <a:lnTo>
                      <a:pt x="0" y="233"/>
                    </a:lnTo>
                    <a:lnTo>
                      <a:pt x="0" y="235"/>
                    </a:lnTo>
                    <a:lnTo>
                      <a:pt x="1" y="237"/>
                    </a:lnTo>
                    <a:lnTo>
                      <a:pt x="6" y="240"/>
                    </a:lnTo>
                    <a:lnTo>
                      <a:pt x="18" y="240"/>
                    </a:lnTo>
                    <a:lnTo>
                      <a:pt x="37" y="235"/>
                    </a:lnTo>
                    <a:lnTo>
                      <a:pt x="68" y="225"/>
                    </a:lnTo>
                    <a:lnTo>
                      <a:pt x="110" y="206"/>
                    </a:lnTo>
                    <a:lnTo>
                      <a:pt x="167" y="176"/>
                    </a:lnTo>
                    <a:lnTo>
                      <a:pt x="167" y="176"/>
                    </a:lnTo>
                    <a:lnTo>
                      <a:pt x="169" y="178"/>
                    </a:lnTo>
                    <a:lnTo>
                      <a:pt x="176" y="180"/>
                    </a:lnTo>
                    <a:lnTo>
                      <a:pt x="179" y="178"/>
                    </a:lnTo>
                    <a:lnTo>
                      <a:pt x="182" y="176"/>
                    </a:lnTo>
                    <a:lnTo>
                      <a:pt x="185" y="173"/>
                    </a:lnTo>
                    <a:lnTo>
                      <a:pt x="189" y="168"/>
                    </a:lnTo>
                    <a:lnTo>
                      <a:pt x="189" y="168"/>
                    </a:lnTo>
                    <a:lnTo>
                      <a:pt x="210" y="155"/>
                    </a:lnTo>
                    <a:lnTo>
                      <a:pt x="264" y="124"/>
                    </a:lnTo>
                    <a:lnTo>
                      <a:pt x="296" y="103"/>
                    </a:lnTo>
                    <a:lnTo>
                      <a:pt x="329" y="80"/>
                    </a:lnTo>
                    <a:lnTo>
                      <a:pt x="360" y="54"/>
                    </a:lnTo>
                    <a:lnTo>
                      <a:pt x="374" y="41"/>
                    </a:lnTo>
                    <a:lnTo>
                      <a:pt x="387" y="28"/>
                    </a:lnTo>
                    <a:lnTo>
                      <a:pt x="387" y="28"/>
                    </a:lnTo>
                    <a:lnTo>
                      <a:pt x="387" y="25"/>
                    </a:lnTo>
                    <a:lnTo>
                      <a:pt x="387" y="15"/>
                    </a:lnTo>
                    <a:lnTo>
                      <a:pt x="386" y="9"/>
                    </a:lnTo>
                    <a:lnTo>
                      <a:pt x="382" y="5"/>
                    </a:lnTo>
                    <a:lnTo>
                      <a:pt x="378" y="2"/>
                    </a:lnTo>
                    <a:lnTo>
                      <a:pt x="369" y="0"/>
                    </a:lnTo>
                    <a:lnTo>
                      <a:pt x="369" y="0"/>
                    </a:lnTo>
                    <a:lnTo>
                      <a:pt x="351" y="0"/>
                    </a:lnTo>
                    <a:lnTo>
                      <a:pt x="332" y="4"/>
                    </a:lnTo>
                    <a:lnTo>
                      <a:pt x="304" y="9"/>
                    </a:lnTo>
                    <a:lnTo>
                      <a:pt x="270" y="18"/>
                    </a:lnTo>
                    <a:lnTo>
                      <a:pt x="231" y="31"/>
                    </a:lnTo>
                    <a:lnTo>
                      <a:pt x="187" y="48"/>
                    </a:lnTo>
                    <a:lnTo>
                      <a:pt x="164" y="59"/>
                    </a:lnTo>
                    <a:lnTo>
                      <a:pt x="138" y="72"/>
                    </a:lnTo>
                    <a:lnTo>
                      <a:pt x="138" y="72"/>
                    </a:lnTo>
                    <a:lnTo>
                      <a:pt x="133" y="72"/>
                    </a:lnTo>
                    <a:lnTo>
                      <a:pt x="122" y="75"/>
                    </a:lnTo>
                    <a:lnTo>
                      <a:pt x="117" y="79"/>
                    </a:lnTo>
                    <a:lnTo>
                      <a:pt x="110" y="84"/>
                    </a:lnTo>
                    <a:lnTo>
                      <a:pt x="107" y="90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07" y="97"/>
                    </a:lnTo>
                    <a:lnTo>
                      <a:pt x="114" y="95"/>
                    </a:lnTo>
                    <a:lnTo>
                      <a:pt x="125" y="93"/>
                    </a:lnTo>
                    <a:lnTo>
                      <a:pt x="145" y="92"/>
                    </a:lnTo>
                    <a:lnTo>
                      <a:pt x="145" y="92"/>
                    </a:lnTo>
                    <a:lnTo>
                      <a:pt x="148" y="97"/>
                    </a:lnTo>
                    <a:lnTo>
                      <a:pt x="156" y="106"/>
                    </a:lnTo>
                    <a:lnTo>
                      <a:pt x="163" y="118"/>
                    </a:lnTo>
                    <a:lnTo>
                      <a:pt x="163" y="123"/>
                    </a:lnTo>
                    <a:lnTo>
                      <a:pt x="161" y="126"/>
                    </a:lnTo>
                    <a:lnTo>
                      <a:pt x="161" y="126"/>
                    </a:lnTo>
                    <a:lnTo>
                      <a:pt x="161" y="127"/>
                    </a:lnTo>
                    <a:lnTo>
                      <a:pt x="158" y="137"/>
                    </a:lnTo>
                    <a:lnTo>
                      <a:pt x="158" y="137"/>
                    </a:lnTo>
                    <a:lnTo>
                      <a:pt x="133" y="147"/>
                    </a:lnTo>
                    <a:lnTo>
                      <a:pt x="109" y="158"/>
                    </a:lnTo>
                    <a:lnTo>
                      <a:pt x="81" y="171"/>
                    </a:lnTo>
                    <a:lnTo>
                      <a:pt x="52" y="186"/>
                    </a:lnTo>
                    <a:lnTo>
                      <a:pt x="26" y="202"/>
                    </a:lnTo>
                    <a:lnTo>
                      <a:pt x="16" y="211"/>
                    </a:lnTo>
                    <a:lnTo>
                      <a:pt x="8" y="219"/>
                    </a:lnTo>
                    <a:lnTo>
                      <a:pt x="1" y="227"/>
                    </a:lnTo>
                    <a:lnTo>
                      <a:pt x="0" y="233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8" name="Freeform 3505"/>
              <p:cNvSpPr/>
              <p:nvPr/>
            </p:nvSpPr>
            <p:spPr bwMode="auto">
              <a:xfrm>
                <a:off x="765175" y="2716213"/>
                <a:ext cx="717550" cy="387350"/>
              </a:xfrm>
              <a:custGeom>
                <a:avLst/>
                <a:gdLst/>
                <a:ahLst/>
                <a:cxnLst>
                  <a:cxn ang="0">
                    <a:pos x="25" y="487"/>
                  </a:cxn>
                  <a:cxn ang="0">
                    <a:pos x="904" y="71"/>
                  </a:cxn>
                  <a:cxn ang="0">
                    <a:pos x="904" y="71"/>
                  </a:cxn>
                  <a:cxn ang="0">
                    <a:pos x="906" y="63"/>
                  </a:cxn>
                  <a:cxn ang="0">
                    <a:pos x="904" y="53"/>
                  </a:cxn>
                  <a:cxn ang="0">
                    <a:pos x="903" y="42"/>
                  </a:cxn>
                  <a:cxn ang="0">
                    <a:pos x="899" y="31"/>
                  </a:cxn>
                  <a:cxn ang="0">
                    <a:pos x="894" y="19"/>
                  </a:cxn>
                  <a:cxn ang="0">
                    <a:pos x="885" y="8"/>
                  </a:cxn>
                  <a:cxn ang="0">
                    <a:pos x="880" y="3"/>
                  </a:cxn>
                  <a:cxn ang="0">
                    <a:pos x="873" y="0"/>
                  </a:cxn>
                  <a:cxn ang="0">
                    <a:pos x="0" y="413"/>
                  </a:cxn>
                  <a:cxn ang="0">
                    <a:pos x="0" y="413"/>
                  </a:cxn>
                  <a:cxn ang="0">
                    <a:pos x="7" y="418"/>
                  </a:cxn>
                  <a:cxn ang="0">
                    <a:pos x="13" y="425"/>
                  </a:cxn>
                  <a:cxn ang="0">
                    <a:pos x="20" y="434"/>
                  </a:cxn>
                  <a:cxn ang="0">
                    <a:pos x="25" y="444"/>
                  </a:cxn>
                  <a:cxn ang="0">
                    <a:pos x="28" y="457"/>
                  </a:cxn>
                  <a:cxn ang="0">
                    <a:pos x="30" y="464"/>
                  </a:cxn>
                  <a:cxn ang="0">
                    <a:pos x="30" y="472"/>
                  </a:cxn>
                  <a:cxn ang="0">
                    <a:pos x="28" y="478"/>
                  </a:cxn>
                  <a:cxn ang="0">
                    <a:pos x="25" y="487"/>
                  </a:cxn>
                  <a:cxn ang="0">
                    <a:pos x="25" y="487"/>
                  </a:cxn>
                </a:cxnLst>
                <a:rect l="0" t="0" r="r" b="b"/>
                <a:pathLst>
                  <a:path w="906" h="487">
                    <a:moveTo>
                      <a:pt x="25" y="487"/>
                    </a:moveTo>
                    <a:lnTo>
                      <a:pt x="904" y="71"/>
                    </a:lnTo>
                    <a:lnTo>
                      <a:pt x="904" y="71"/>
                    </a:lnTo>
                    <a:lnTo>
                      <a:pt x="906" y="63"/>
                    </a:lnTo>
                    <a:lnTo>
                      <a:pt x="904" y="53"/>
                    </a:lnTo>
                    <a:lnTo>
                      <a:pt x="903" y="42"/>
                    </a:lnTo>
                    <a:lnTo>
                      <a:pt x="899" y="31"/>
                    </a:lnTo>
                    <a:lnTo>
                      <a:pt x="894" y="19"/>
                    </a:lnTo>
                    <a:lnTo>
                      <a:pt x="885" y="8"/>
                    </a:lnTo>
                    <a:lnTo>
                      <a:pt x="880" y="3"/>
                    </a:lnTo>
                    <a:lnTo>
                      <a:pt x="873" y="0"/>
                    </a:lnTo>
                    <a:lnTo>
                      <a:pt x="0" y="413"/>
                    </a:lnTo>
                    <a:lnTo>
                      <a:pt x="0" y="413"/>
                    </a:lnTo>
                    <a:lnTo>
                      <a:pt x="7" y="418"/>
                    </a:lnTo>
                    <a:lnTo>
                      <a:pt x="13" y="425"/>
                    </a:lnTo>
                    <a:lnTo>
                      <a:pt x="20" y="434"/>
                    </a:lnTo>
                    <a:lnTo>
                      <a:pt x="25" y="444"/>
                    </a:lnTo>
                    <a:lnTo>
                      <a:pt x="28" y="457"/>
                    </a:lnTo>
                    <a:lnTo>
                      <a:pt x="30" y="464"/>
                    </a:lnTo>
                    <a:lnTo>
                      <a:pt x="30" y="472"/>
                    </a:lnTo>
                    <a:lnTo>
                      <a:pt x="28" y="478"/>
                    </a:lnTo>
                    <a:lnTo>
                      <a:pt x="25" y="487"/>
                    </a:lnTo>
                    <a:lnTo>
                      <a:pt x="25" y="487"/>
                    </a:lnTo>
                    <a:close/>
                  </a:path>
                </a:pathLst>
              </a:custGeom>
              <a:solidFill>
                <a:srgbClr val="E6E6E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9" name="Freeform 3506"/>
              <p:cNvSpPr/>
              <p:nvPr/>
            </p:nvSpPr>
            <p:spPr bwMode="auto">
              <a:xfrm>
                <a:off x="785813" y="2740025"/>
                <a:ext cx="696913" cy="346075"/>
              </a:xfrm>
              <a:custGeom>
                <a:avLst/>
                <a:gdLst/>
                <a:ahLst/>
                <a:cxnLst>
                  <a:cxn ang="0">
                    <a:pos x="2" y="436"/>
                  </a:cxn>
                  <a:cxn ang="0">
                    <a:pos x="878" y="18"/>
                  </a:cxn>
                  <a:cxn ang="0">
                    <a:pos x="873" y="0"/>
                  </a:cxn>
                  <a:cxn ang="0">
                    <a:pos x="0" y="418"/>
                  </a:cxn>
                  <a:cxn ang="0">
                    <a:pos x="0" y="418"/>
                  </a:cxn>
                  <a:cxn ang="0">
                    <a:pos x="2" y="423"/>
                  </a:cxn>
                  <a:cxn ang="0">
                    <a:pos x="2" y="428"/>
                  </a:cxn>
                  <a:cxn ang="0">
                    <a:pos x="2" y="436"/>
                  </a:cxn>
                  <a:cxn ang="0">
                    <a:pos x="2" y="436"/>
                  </a:cxn>
                </a:cxnLst>
                <a:rect l="0" t="0" r="r" b="b"/>
                <a:pathLst>
                  <a:path w="878" h="436">
                    <a:moveTo>
                      <a:pt x="2" y="436"/>
                    </a:moveTo>
                    <a:lnTo>
                      <a:pt x="878" y="18"/>
                    </a:lnTo>
                    <a:lnTo>
                      <a:pt x="873" y="0"/>
                    </a:lnTo>
                    <a:lnTo>
                      <a:pt x="0" y="418"/>
                    </a:lnTo>
                    <a:lnTo>
                      <a:pt x="0" y="418"/>
                    </a:lnTo>
                    <a:lnTo>
                      <a:pt x="2" y="423"/>
                    </a:lnTo>
                    <a:lnTo>
                      <a:pt x="2" y="428"/>
                    </a:lnTo>
                    <a:lnTo>
                      <a:pt x="2" y="436"/>
                    </a:lnTo>
                    <a:lnTo>
                      <a:pt x="2" y="436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0" name="Freeform 3507"/>
              <p:cNvSpPr/>
              <p:nvPr/>
            </p:nvSpPr>
            <p:spPr bwMode="auto">
              <a:xfrm>
                <a:off x="762000" y="3044825"/>
                <a:ext cx="26988" cy="58738"/>
              </a:xfrm>
              <a:custGeom>
                <a:avLst/>
                <a:gdLst/>
                <a:ahLst/>
                <a:cxnLst>
                  <a:cxn ang="0">
                    <a:pos x="28" y="74"/>
                  </a:cxn>
                  <a:cxn ang="0">
                    <a:pos x="28" y="74"/>
                  </a:cxn>
                  <a:cxn ang="0">
                    <a:pos x="23" y="69"/>
                  </a:cxn>
                  <a:cxn ang="0">
                    <a:pos x="16" y="61"/>
                  </a:cxn>
                  <a:cxn ang="0">
                    <a:pos x="10" y="52"/>
                  </a:cxn>
                  <a:cxn ang="0">
                    <a:pos x="5" y="41"/>
                  </a:cxn>
                  <a:cxn ang="0">
                    <a:pos x="2" y="28"/>
                  </a:cxn>
                  <a:cxn ang="0">
                    <a:pos x="0" y="15"/>
                  </a:cxn>
                  <a:cxn ang="0">
                    <a:pos x="2" y="8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10" y="7"/>
                  </a:cxn>
                  <a:cxn ang="0">
                    <a:pos x="18" y="13"/>
                  </a:cxn>
                  <a:cxn ang="0">
                    <a:pos x="24" y="23"/>
                  </a:cxn>
                  <a:cxn ang="0">
                    <a:pos x="31" y="34"/>
                  </a:cxn>
                  <a:cxn ang="0">
                    <a:pos x="34" y="46"/>
                  </a:cxn>
                  <a:cxn ang="0">
                    <a:pos x="34" y="52"/>
                  </a:cxn>
                  <a:cxn ang="0">
                    <a:pos x="34" y="61"/>
                  </a:cxn>
                  <a:cxn ang="0">
                    <a:pos x="33" y="67"/>
                  </a:cxn>
                  <a:cxn ang="0">
                    <a:pos x="28" y="74"/>
                  </a:cxn>
                  <a:cxn ang="0">
                    <a:pos x="28" y="74"/>
                  </a:cxn>
                </a:cxnLst>
                <a:rect l="0" t="0" r="r" b="b"/>
                <a:pathLst>
                  <a:path w="34" h="74">
                    <a:moveTo>
                      <a:pt x="28" y="74"/>
                    </a:moveTo>
                    <a:lnTo>
                      <a:pt x="28" y="74"/>
                    </a:lnTo>
                    <a:lnTo>
                      <a:pt x="23" y="69"/>
                    </a:lnTo>
                    <a:lnTo>
                      <a:pt x="16" y="61"/>
                    </a:lnTo>
                    <a:lnTo>
                      <a:pt x="10" y="52"/>
                    </a:lnTo>
                    <a:lnTo>
                      <a:pt x="5" y="41"/>
                    </a:lnTo>
                    <a:lnTo>
                      <a:pt x="2" y="28"/>
                    </a:lnTo>
                    <a:lnTo>
                      <a:pt x="0" y="15"/>
                    </a:lnTo>
                    <a:lnTo>
                      <a:pt x="2" y="8"/>
                    </a:lnTo>
                    <a:lnTo>
                      <a:pt x="3" y="0"/>
                    </a:lnTo>
                    <a:lnTo>
                      <a:pt x="3" y="0"/>
                    </a:lnTo>
                    <a:lnTo>
                      <a:pt x="10" y="7"/>
                    </a:lnTo>
                    <a:lnTo>
                      <a:pt x="18" y="13"/>
                    </a:lnTo>
                    <a:lnTo>
                      <a:pt x="24" y="23"/>
                    </a:lnTo>
                    <a:lnTo>
                      <a:pt x="31" y="34"/>
                    </a:lnTo>
                    <a:lnTo>
                      <a:pt x="34" y="46"/>
                    </a:lnTo>
                    <a:lnTo>
                      <a:pt x="34" y="52"/>
                    </a:lnTo>
                    <a:lnTo>
                      <a:pt x="34" y="61"/>
                    </a:lnTo>
                    <a:lnTo>
                      <a:pt x="33" y="67"/>
                    </a:lnTo>
                    <a:lnTo>
                      <a:pt x="28" y="74"/>
                    </a:lnTo>
                    <a:lnTo>
                      <a:pt x="28" y="74"/>
                    </a:lnTo>
                    <a:close/>
                  </a:path>
                </a:pathLst>
              </a:custGeom>
              <a:solidFill>
                <a:srgbClr val="2E3192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208" name="Group 109"/>
            <p:cNvGrpSpPr/>
            <p:nvPr/>
          </p:nvGrpSpPr>
          <p:grpSpPr>
            <a:xfrm>
              <a:off x="3643306" y="3571882"/>
              <a:ext cx="573088" cy="576262"/>
              <a:chOff x="2093913" y="1893888"/>
              <a:chExt cx="573088" cy="576262"/>
            </a:xfrm>
          </p:grpSpPr>
          <p:sp>
            <p:nvSpPr>
              <p:cNvPr id="209" name="Freeform 3241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C1C1C1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0" name="Freeform 3242"/>
              <p:cNvSpPr/>
              <p:nvPr/>
            </p:nvSpPr>
            <p:spPr bwMode="auto">
              <a:xfrm>
                <a:off x="2147888" y="1908175"/>
                <a:ext cx="519113" cy="561975"/>
              </a:xfrm>
              <a:custGeom>
                <a:avLst/>
                <a:gdLst/>
                <a:ahLst/>
                <a:cxnLst>
                  <a:cxn ang="0">
                    <a:pos x="373" y="0"/>
                  </a:cxn>
                  <a:cxn ang="0">
                    <a:pos x="373" y="0"/>
                  </a:cxn>
                  <a:cxn ang="0">
                    <a:pos x="365" y="1"/>
                  </a:cxn>
                  <a:cxn ang="0">
                    <a:pos x="358" y="3"/>
                  </a:cxn>
                  <a:cxn ang="0">
                    <a:pos x="15" y="190"/>
                  </a:cxn>
                  <a:cxn ang="0">
                    <a:pos x="15" y="190"/>
                  </a:cxn>
                  <a:cxn ang="0">
                    <a:pos x="10" y="194"/>
                  </a:cxn>
                  <a:cxn ang="0">
                    <a:pos x="7" y="198"/>
                  </a:cxn>
                  <a:cxn ang="0">
                    <a:pos x="3" y="203"/>
                  </a:cxn>
                  <a:cxn ang="0">
                    <a:pos x="0" y="208"/>
                  </a:cxn>
                  <a:cxn ang="0">
                    <a:pos x="0" y="213"/>
                  </a:cxn>
                  <a:cxn ang="0">
                    <a:pos x="0" y="220"/>
                  </a:cxn>
                  <a:cxn ang="0">
                    <a:pos x="0" y="225"/>
                  </a:cxn>
                  <a:cxn ang="0">
                    <a:pos x="3" y="231"/>
                  </a:cxn>
                  <a:cxn ang="0">
                    <a:pos x="67" y="347"/>
                  </a:cxn>
                  <a:cxn ang="0">
                    <a:pos x="67" y="347"/>
                  </a:cxn>
                  <a:cxn ang="0">
                    <a:pos x="68" y="350"/>
                  </a:cxn>
                  <a:cxn ang="0">
                    <a:pos x="68" y="350"/>
                  </a:cxn>
                  <a:cxn ang="0">
                    <a:pos x="254" y="692"/>
                  </a:cxn>
                  <a:cxn ang="0">
                    <a:pos x="254" y="692"/>
                  </a:cxn>
                  <a:cxn ang="0">
                    <a:pos x="259" y="698"/>
                  </a:cxn>
                  <a:cxn ang="0">
                    <a:pos x="265" y="703"/>
                  </a:cxn>
                  <a:cxn ang="0">
                    <a:pos x="272" y="707"/>
                  </a:cxn>
                  <a:cxn ang="0">
                    <a:pos x="280" y="707"/>
                  </a:cxn>
                  <a:cxn ang="0">
                    <a:pos x="280" y="707"/>
                  </a:cxn>
                  <a:cxn ang="0">
                    <a:pos x="287" y="707"/>
                  </a:cxn>
                  <a:cxn ang="0">
                    <a:pos x="295" y="703"/>
                  </a:cxn>
                  <a:cxn ang="0">
                    <a:pos x="637" y="516"/>
                  </a:cxn>
                  <a:cxn ang="0">
                    <a:pos x="637" y="516"/>
                  </a:cxn>
                  <a:cxn ang="0">
                    <a:pos x="642" y="513"/>
                  </a:cxn>
                  <a:cxn ang="0">
                    <a:pos x="647" y="508"/>
                  </a:cxn>
                  <a:cxn ang="0">
                    <a:pos x="650" y="505"/>
                  </a:cxn>
                  <a:cxn ang="0">
                    <a:pos x="652" y="498"/>
                  </a:cxn>
                  <a:cxn ang="0">
                    <a:pos x="653" y="493"/>
                  </a:cxn>
                  <a:cxn ang="0">
                    <a:pos x="653" y="487"/>
                  </a:cxn>
                  <a:cxn ang="0">
                    <a:pos x="652" y="482"/>
                  </a:cxn>
                  <a:cxn ang="0">
                    <a:pos x="650" y="475"/>
                  </a:cxn>
                  <a:cxn ang="0">
                    <a:pos x="463" y="133"/>
                  </a:cxn>
                  <a:cxn ang="0">
                    <a:pos x="399" y="16"/>
                  </a:cxn>
                  <a:cxn ang="0">
                    <a:pos x="399" y="16"/>
                  </a:cxn>
                  <a:cxn ang="0">
                    <a:pos x="394" y="10"/>
                  </a:cxn>
                  <a:cxn ang="0">
                    <a:pos x="388" y="5"/>
                  </a:cxn>
                  <a:cxn ang="0">
                    <a:pos x="380" y="1"/>
                  </a:cxn>
                  <a:cxn ang="0">
                    <a:pos x="373" y="0"/>
                  </a:cxn>
                </a:cxnLst>
                <a:rect l="0" t="0" r="r" b="b"/>
                <a:pathLst>
                  <a:path w="653" h="707">
                    <a:moveTo>
                      <a:pt x="373" y="0"/>
                    </a:moveTo>
                    <a:lnTo>
                      <a:pt x="373" y="0"/>
                    </a:lnTo>
                    <a:lnTo>
                      <a:pt x="365" y="1"/>
                    </a:lnTo>
                    <a:lnTo>
                      <a:pt x="358" y="3"/>
                    </a:lnTo>
                    <a:lnTo>
                      <a:pt x="15" y="190"/>
                    </a:lnTo>
                    <a:lnTo>
                      <a:pt x="15" y="190"/>
                    </a:lnTo>
                    <a:lnTo>
                      <a:pt x="10" y="194"/>
                    </a:lnTo>
                    <a:lnTo>
                      <a:pt x="7" y="198"/>
                    </a:lnTo>
                    <a:lnTo>
                      <a:pt x="3" y="203"/>
                    </a:lnTo>
                    <a:lnTo>
                      <a:pt x="0" y="208"/>
                    </a:lnTo>
                    <a:lnTo>
                      <a:pt x="0" y="213"/>
                    </a:lnTo>
                    <a:lnTo>
                      <a:pt x="0" y="220"/>
                    </a:lnTo>
                    <a:lnTo>
                      <a:pt x="0" y="225"/>
                    </a:lnTo>
                    <a:lnTo>
                      <a:pt x="3" y="231"/>
                    </a:lnTo>
                    <a:lnTo>
                      <a:pt x="67" y="347"/>
                    </a:lnTo>
                    <a:lnTo>
                      <a:pt x="67" y="347"/>
                    </a:lnTo>
                    <a:lnTo>
                      <a:pt x="68" y="350"/>
                    </a:lnTo>
                    <a:lnTo>
                      <a:pt x="68" y="350"/>
                    </a:lnTo>
                    <a:lnTo>
                      <a:pt x="254" y="692"/>
                    </a:lnTo>
                    <a:lnTo>
                      <a:pt x="254" y="692"/>
                    </a:lnTo>
                    <a:lnTo>
                      <a:pt x="259" y="698"/>
                    </a:lnTo>
                    <a:lnTo>
                      <a:pt x="265" y="703"/>
                    </a:lnTo>
                    <a:lnTo>
                      <a:pt x="272" y="707"/>
                    </a:lnTo>
                    <a:lnTo>
                      <a:pt x="280" y="707"/>
                    </a:lnTo>
                    <a:lnTo>
                      <a:pt x="280" y="707"/>
                    </a:lnTo>
                    <a:lnTo>
                      <a:pt x="287" y="707"/>
                    </a:lnTo>
                    <a:lnTo>
                      <a:pt x="295" y="703"/>
                    </a:lnTo>
                    <a:lnTo>
                      <a:pt x="637" y="516"/>
                    </a:lnTo>
                    <a:lnTo>
                      <a:pt x="637" y="516"/>
                    </a:lnTo>
                    <a:lnTo>
                      <a:pt x="642" y="513"/>
                    </a:lnTo>
                    <a:lnTo>
                      <a:pt x="647" y="508"/>
                    </a:lnTo>
                    <a:lnTo>
                      <a:pt x="650" y="505"/>
                    </a:lnTo>
                    <a:lnTo>
                      <a:pt x="652" y="498"/>
                    </a:lnTo>
                    <a:lnTo>
                      <a:pt x="653" y="493"/>
                    </a:lnTo>
                    <a:lnTo>
                      <a:pt x="653" y="487"/>
                    </a:lnTo>
                    <a:lnTo>
                      <a:pt x="652" y="482"/>
                    </a:lnTo>
                    <a:lnTo>
                      <a:pt x="650" y="475"/>
                    </a:lnTo>
                    <a:lnTo>
                      <a:pt x="463" y="133"/>
                    </a:lnTo>
                    <a:lnTo>
                      <a:pt x="399" y="16"/>
                    </a:lnTo>
                    <a:lnTo>
                      <a:pt x="399" y="16"/>
                    </a:lnTo>
                    <a:lnTo>
                      <a:pt x="394" y="10"/>
                    </a:lnTo>
                    <a:lnTo>
                      <a:pt x="388" y="5"/>
                    </a:lnTo>
                    <a:lnTo>
                      <a:pt x="380" y="1"/>
                    </a:lnTo>
                    <a:lnTo>
                      <a:pt x="373" y="0"/>
                    </a:lnTo>
                  </a:path>
                </a:pathLst>
              </a:custGeom>
              <a:no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1" name="Freeform 3796"/>
              <p:cNvSpPr/>
              <p:nvPr/>
            </p:nvSpPr>
            <p:spPr bwMode="auto">
              <a:xfrm>
                <a:off x="2093913" y="1893888"/>
                <a:ext cx="366713" cy="276225"/>
              </a:xfrm>
              <a:custGeom>
                <a:avLst/>
                <a:gdLst/>
                <a:ahLst/>
                <a:cxnLst>
                  <a:cxn ang="0">
                    <a:pos x="399" y="17"/>
                  </a:cxn>
                  <a:cxn ang="0">
                    <a:pos x="399" y="17"/>
                  </a:cxn>
                  <a:cxn ang="0">
                    <a:pos x="395" y="12"/>
                  </a:cxn>
                  <a:cxn ang="0">
                    <a:pos x="391" y="7"/>
                  </a:cxn>
                  <a:cxn ang="0">
                    <a:pos x="386" y="3"/>
                  </a:cxn>
                  <a:cxn ang="0">
                    <a:pos x="381" y="2"/>
                  </a:cxn>
                  <a:cxn ang="0">
                    <a:pos x="376" y="0"/>
                  </a:cxn>
                  <a:cxn ang="0">
                    <a:pos x="369" y="0"/>
                  </a:cxn>
                  <a:cxn ang="0">
                    <a:pos x="364" y="2"/>
                  </a:cxn>
                  <a:cxn ang="0">
                    <a:pos x="358" y="3"/>
                  </a:cxn>
                  <a:cxn ang="0">
                    <a:pos x="16" y="191"/>
                  </a:cxn>
                  <a:cxn ang="0">
                    <a:pos x="16" y="191"/>
                  </a:cxn>
                  <a:cxn ang="0">
                    <a:pos x="11" y="194"/>
                  </a:cxn>
                  <a:cxn ang="0">
                    <a:pos x="6" y="199"/>
                  </a:cxn>
                  <a:cxn ang="0">
                    <a:pos x="3" y="204"/>
                  </a:cxn>
                  <a:cxn ang="0">
                    <a:pos x="1" y="209"/>
                  </a:cxn>
                  <a:cxn ang="0">
                    <a:pos x="0" y="215"/>
                  </a:cxn>
                  <a:cxn ang="0">
                    <a:pos x="0" y="220"/>
                  </a:cxn>
                  <a:cxn ang="0">
                    <a:pos x="1" y="227"/>
                  </a:cxn>
                  <a:cxn ang="0">
                    <a:pos x="3" y="231"/>
                  </a:cxn>
                  <a:cxn ang="0">
                    <a:pos x="68" y="349"/>
                  </a:cxn>
                  <a:cxn ang="0">
                    <a:pos x="462" y="134"/>
                  </a:cxn>
                  <a:cxn ang="0">
                    <a:pos x="399" y="17"/>
                  </a:cxn>
                </a:cxnLst>
                <a:rect l="0" t="0" r="r" b="b"/>
                <a:pathLst>
                  <a:path w="462" h="349">
                    <a:moveTo>
                      <a:pt x="399" y="17"/>
                    </a:moveTo>
                    <a:lnTo>
                      <a:pt x="399" y="17"/>
                    </a:lnTo>
                    <a:lnTo>
                      <a:pt x="395" y="12"/>
                    </a:lnTo>
                    <a:lnTo>
                      <a:pt x="391" y="7"/>
                    </a:lnTo>
                    <a:lnTo>
                      <a:pt x="386" y="3"/>
                    </a:lnTo>
                    <a:lnTo>
                      <a:pt x="381" y="2"/>
                    </a:lnTo>
                    <a:lnTo>
                      <a:pt x="376" y="0"/>
                    </a:lnTo>
                    <a:lnTo>
                      <a:pt x="369" y="0"/>
                    </a:lnTo>
                    <a:lnTo>
                      <a:pt x="364" y="2"/>
                    </a:lnTo>
                    <a:lnTo>
                      <a:pt x="358" y="3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1" y="194"/>
                    </a:lnTo>
                    <a:lnTo>
                      <a:pt x="6" y="199"/>
                    </a:lnTo>
                    <a:lnTo>
                      <a:pt x="3" y="204"/>
                    </a:lnTo>
                    <a:lnTo>
                      <a:pt x="1" y="209"/>
                    </a:lnTo>
                    <a:lnTo>
                      <a:pt x="0" y="215"/>
                    </a:lnTo>
                    <a:lnTo>
                      <a:pt x="0" y="220"/>
                    </a:lnTo>
                    <a:lnTo>
                      <a:pt x="1" y="227"/>
                    </a:lnTo>
                    <a:lnTo>
                      <a:pt x="3" y="231"/>
                    </a:lnTo>
                    <a:lnTo>
                      <a:pt x="68" y="349"/>
                    </a:lnTo>
                    <a:lnTo>
                      <a:pt x="462" y="134"/>
                    </a:lnTo>
                    <a:lnTo>
                      <a:pt x="399" y="17"/>
                    </a:lnTo>
                    <a:close/>
                  </a:path>
                </a:pathLst>
              </a:custGeom>
              <a:solidFill>
                <a:srgbClr val="1A1A1A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2" name="Freeform 3797"/>
              <p:cNvSpPr/>
              <p:nvPr/>
            </p:nvSpPr>
            <p:spPr bwMode="auto">
              <a:xfrm>
                <a:off x="2147888" y="1998663"/>
                <a:ext cx="463550" cy="455613"/>
              </a:xfrm>
              <a:custGeom>
                <a:avLst/>
                <a:gdLst/>
                <a:ahLst/>
                <a:cxnLst>
                  <a:cxn ang="0">
                    <a:pos x="0" y="215"/>
                  </a:cxn>
                  <a:cxn ang="0">
                    <a:pos x="186" y="558"/>
                  </a:cxn>
                  <a:cxn ang="0">
                    <a:pos x="186" y="558"/>
                  </a:cxn>
                  <a:cxn ang="0">
                    <a:pos x="191" y="563"/>
                  </a:cxn>
                  <a:cxn ang="0">
                    <a:pos x="194" y="567"/>
                  </a:cxn>
                  <a:cxn ang="0">
                    <a:pos x="199" y="570"/>
                  </a:cxn>
                  <a:cxn ang="0">
                    <a:pos x="204" y="573"/>
                  </a:cxn>
                  <a:cxn ang="0">
                    <a:pos x="210" y="573"/>
                  </a:cxn>
                  <a:cxn ang="0">
                    <a:pos x="215" y="573"/>
                  </a:cxn>
                  <a:cxn ang="0">
                    <a:pos x="222" y="571"/>
                  </a:cxn>
                  <a:cxn ang="0">
                    <a:pos x="226" y="570"/>
                  </a:cxn>
                  <a:cxn ang="0">
                    <a:pos x="570" y="382"/>
                  </a:cxn>
                  <a:cxn ang="0">
                    <a:pos x="570" y="382"/>
                  </a:cxn>
                  <a:cxn ang="0">
                    <a:pos x="575" y="379"/>
                  </a:cxn>
                  <a:cxn ang="0">
                    <a:pos x="578" y="376"/>
                  </a:cxn>
                  <a:cxn ang="0">
                    <a:pos x="581" y="371"/>
                  </a:cxn>
                  <a:cxn ang="0">
                    <a:pos x="585" y="365"/>
                  </a:cxn>
                  <a:cxn ang="0">
                    <a:pos x="585" y="360"/>
                  </a:cxn>
                  <a:cxn ang="0">
                    <a:pos x="585" y="353"/>
                  </a:cxn>
                  <a:cxn ang="0">
                    <a:pos x="585" y="348"/>
                  </a:cxn>
                  <a:cxn ang="0">
                    <a:pos x="581" y="343"/>
                  </a:cxn>
                  <a:cxn ang="0">
                    <a:pos x="394" y="0"/>
                  </a:cxn>
                  <a:cxn ang="0">
                    <a:pos x="0" y="215"/>
                  </a:cxn>
                </a:cxnLst>
                <a:rect l="0" t="0" r="r" b="b"/>
                <a:pathLst>
                  <a:path w="585" h="573">
                    <a:moveTo>
                      <a:pt x="0" y="215"/>
                    </a:moveTo>
                    <a:lnTo>
                      <a:pt x="186" y="558"/>
                    </a:lnTo>
                    <a:lnTo>
                      <a:pt x="186" y="558"/>
                    </a:lnTo>
                    <a:lnTo>
                      <a:pt x="191" y="563"/>
                    </a:lnTo>
                    <a:lnTo>
                      <a:pt x="194" y="567"/>
                    </a:lnTo>
                    <a:lnTo>
                      <a:pt x="199" y="570"/>
                    </a:lnTo>
                    <a:lnTo>
                      <a:pt x="204" y="573"/>
                    </a:lnTo>
                    <a:lnTo>
                      <a:pt x="210" y="573"/>
                    </a:lnTo>
                    <a:lnTo>
                      <a:pt x="215" y="573"/>
                    </a:lnTo>
                    <a:lnTo>
                      <a:pt x="222" y="571"/>
                    </a:lnTo>
                    <a:lnTo>
                      <a:pt x="226" y="570"/>
                    </a:lnTo>
                    <a:lnTo>
                      <a:pt x="570" y="382"/>
                    </a:lnTo>
                    <a:lnTo>
                      <a:pt x="570" y="382"/>
                    </a:lnTo>
                    <a:lnTo>
                      <a:pt x="575" y="379"/>
                    </a:lnTo>
                    <a:lnTo>
                      <a:pt x="578" y="376"/>
                    </a:lnTo>
                    <a:lnTo>
                      <a:pt x="581" y="371"/>
                    </a:lnTo>
                    <a:lnTo>
                      <a:pt x="585" y="365"/>
                    </a:lnTo>
                    <a:lnTo>
                      <a:pt x="585" y="360"/>
                    </a:lnTo>
                    <a:lnTo>
                      <a:pt x="585" y="353"/>
                    </a:lnTo>
                    <a:lnTo>
                      <a:pt x="585" y="348"/>
                    </a:lnTo>
                    <a:lnTo>
                      <a:pt x="581" y="343"/>
                    </a:lnTo>
                    <a:lnTo>
                      <a:pt x="394" y="0"/>
                    </a:lnTo>
                    <a:lnTo>
                      <a:pt x="0" y="21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3" name="Freeform 3798"/>
              <p:cNvSpPr/>
              <p:nvPr/>
            </p:nvSpPr>
            <p:spPr bwMode="auto">
              <a:xfrm>
                <a:off x="2146301" y="1998663"/>
                <a:ext cx="315913" cy="173038"/>
              </a:xfrm>
              <a:custGeom>
                <a:avLst/>
                <a:gdLst/>
                <a:ahLst/>
                <a:cxnLst>
                  <a:cxn ang="0">
                    <a:pos x="398" y="3"/>
                  </a:cxn>
                  <a:cxn ang="0">
                    <a:pos x="2" y="218"/>
                  </a:cxn>
                  <a:cxn ang="0">
                    <a:pos x="0" y="215"/>
                  </a:cxn>
                  <a:cxn ang="0">
                    <a:pos x="396" y="0"/>
                  </a:cxn>
                  <a:cxn ang="0">
                    <a:pos x="398" y="3"/>
                  </a:cxn>
                </a:cxnLst>
                <a:rect l="0" t="0" r="r" b="b"/>
                <a:pathLst>
                  <a:path w="398" h="218">
                    <a:moveTo>
                      <a:pt x="398" y="3"/>
                    </a:moveTo>
                    <a:lnTo>
                      <a:pt x="2" y="218"/>
                    </a:lnTo>
                    <a:lnTo>
                      <a:pt x="0" y="215"/>
                    </a:lnTo>
                    <a:lnTo>
                      <a:pt x="396" y="0"/>
                    </a:lnTo>
                    <a:lnTo>
                      <a:pt x="398" y="3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4" name="Freeform 3799"/>
              <p:cNvSpPr/>
              <p:nvPr/>
            </p:nvSpPr>
            <p:spPr bwMode="auto">
              <a:xfrm>
                <a:off x="2276476" y="23082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5" name="Freeform 3800"/>
              <p:cNvSpPr/>
              <p:nvPr/>
            </p:nvSpPr>
            <p:spPr bwMode="auto">
              <a:xfrm>
                <a:off x="2328863" y="2279650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29" y="67"/>
                  </a:cxn>
                  <a:cxn ang="0">
                    <a:pos x="29" y="67"/>
                  </a:cxn>
                  <a:cxn ang="0">
                    <a:pos x="26" y="69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5"/>
                  </a:cxn>
                  <a:cxn ang="0">
                    <a:pos x="5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31"/>
                  </a:cxn>
                </a:cxnLst>
                <a:rect l="0" t="0" r="r" b="b"/>
                <a:pathLst>
                  <a:path w="72" h="69">
                    <a:moveTo>
                      <a:pt x="72" y="31"/>
                    </a:moveTo>
                    <a:lnTo>
                      <a:pt x="72" y="31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29" y="67"/>
                    </a:lnTo>
                    <a:lnTo>
                      <a:pt x="29" y="67"/>
                    </a:lnTo>
                    <a:lnTo>
                      <a:pt x="26" y="69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5"/>
                    </a:lnTo>
                    <a:lnTo>
                      <a:pt x="5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6" name="Freeform 3801"/>
              <p:cNvSpPr/>
              <p:nvPr/>
            </p:nvSpPr>
            <p:spPr bwMode="auto">
              <a:xfrm>
                <a:off x="2381251" y="2252663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5" y="46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6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6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5" y="46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6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7" name="Freeform 3802"/>
              <p:cNvSpPr/>
              <p:nvPr/>
            </p:nvSpPr>
            <p:spPr bwMode="auto">
              <a:xfrm>
                <a:off x="2482851" y="21955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2" y="31"/>
                  </a:cxn>
                </a:cxnLst>
                <a:rect l="0" t="0" r="r" b="b"/>
                <a:pathLst>
                  <a:path w="73" h="67">
                    <a:moveTo>
                      <a:pt x="72" y="31"/>
                    </a:moveTo>
                    <a:lnTo>
                      <a:pt x="72" y="31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8" name="Freeform 3803"/>
              <p:cNvSpPr/>
              <p:nvPr/>
            </p:nvSpPr>
            <p:spPr bwMode="auto">
              <a:xfrm>
                <a:off x="2300288" y="235267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19" name="Freeform 3804"/>
              <p:cNvSpPr/>
              <p:nvPr/>
            </p:nvSpPr>
            <p:spPr bwMode="auto">
              <a:xfrm>
                <a:off x="2352676" y="23241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8" y="65"/>
                  </a:cxn>
                  <a:cxn ang="0">
                    <a:pos x="15" y="61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8" y="65"/>
                    </a:lnTo>
                    <a:lnTo>
                      <a:pt x="15" y="61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0" name="Freeform 3805"/>
              <p:cNvSpPr/>
              <p:nvPr/>
            </p:nvSpPr>
            <p:spPr bwMode="auto">
              <a:xfrm>
                <a:off x="2403476" y="22971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4" y="61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5"/>
                  </a:cxn>
                  <a:cxn ang="0">
                    <a:pos x="6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4" y="61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5"/>
                    </a:lnTo>
                    <a:lnTo>
                      <a:pt x="6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1" name="Freeform 3806"/>
              <p:cNvSpPr/>
              <p:nvPr/>
            </p:nvSpPr>
            <p:spPr bwMode="auto">
              <a:xfrm>
                <a:off x="2430463" y="2224088"/>
                <a:ext cx="82550" cy="96838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6" y="21"/>
                  </a:cxn>
                  <a:cxn ang="0">
                    <a:pos x="6" y="21"/>
                  </a:cxn>
                  <a:cxn ang="0">
                    <a:pos x="3" y="25"/>
                  </a:cxn>
                  <a:cxn ang="0">
                    <a:pos x="1" y="29"/>
                  </a:cxn>
                  <a:cxn ang="0">
                    <a:pos x="0" y="33"/>
                  </a:cxn>
                  <a:cxn ang="0">
                    <a:pos x="1" y="38"/>
                  </a:cxn>
                  <a:cxn ang="0">
                    <a:pos x="44" y="116"/>
                  </a:cxn>
                  <a:cxn ang="0">
                    <a:pos x="44" y="116"/>
                  </a:cxn>
                  <a:cxn ang="0">
                    <a:pos x="47" y="119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1"/>
                  </a:cxn>
                  <a:cxn ang="0">
                    <a:pos x="97" y="101"/>
                  </a:cxn>
                  <a:cxn ang="0">
                    <a:pos x="97" y="101"/>
                  </a:cxn>
                  <a:cxn ang="0">
                    <a:pos x="101" y="98"/>
                  </a:cxn>
                  <a:cxn ang="0">
                    <a:pos x="102" y="95"/>
                  </a:cxn>
                  <a:cxn ang="0">
                    <a:pos x="102" y="90"/>
                  </a:cxn>
                  <a:cxn ang="0">
                    <a:pos x="102" y="85"/>
                  </a:cxn>
                  <a:cxn ang="0">
                    <a:pos x="58" y="7"/>
                  </a:cxn>
                  <a:cxn ang="0">
                    <a:pos x="58" y="7"/>
                  </a:cxn>
                  <a:cxn ang="0">
                    <a:pos x="57" y="3"/>
                  </a:cxn>
                  <a:cxn ang="0">
                    <a:pos x="52" y="0"/>
                  </a:cxn>
                  <a:cxn ang="0">
                    <a:pos x="47" y="0"/>
                  </a:cxn>
                  <a:cxn ang="0">
                    <a:pos x="42" y="2"/>
                  </a:cxn>
                  <a:cxn ang="0">
                    <a:pos x="42" y="2"/>
                  </a:cxn>
                </a:cxnLst>
                <a:rect l="0" t="0" r="r" b="b"/>
                <a:pathLst>
                  <a:path w="102" h="122">
                    <a:moveTo>
                      <a:pt x="42" y="2"/>
                    </a:moveTo>
                    <a:lnTo>
                      <a:pt x="6" y="21"/>
                    </a:lnTo>
                    <a:lnTo>
                      <a:pt x="6" y="21"/>
                    </a:lnTo>
                    <a:lnTo>
                      <a:pt x="3" y="25"/>
                    </a:lnTo>
                    <a:lnTo>
                      <a:pt x="1" y="29"/>
                    </a:lnTo>
                    <a:lnTo>
                      <a:pt x="0" y="33"/>
                    </a:lnTo>
                    <a:lnTo>
                      <a:pt x="1" y="38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7" y="119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1"/>
                    </a:lnTo>
                    <a:lnTo>
                      <a:pt x="97" y="101"/>
                    </a:lnTo>
                    <a:lnTo>
                      <a:pt x="97" y="101"/>
                    </a:lnTo>
                    <a:lnTo>
                      <a:pt x="101" y="98"/>
                    </a:lnTo>
                    <a:lnTo>
                      <a:pt x="102" y="95"/>
                    </a:lnTo>
                    <a:lnTo>
                      <a:pt x="102" y="90"/>
                    </a:lnTo>
                    <a:lnTo>
                      <a:pt x="102" y="85"/>
                    </a:lnTo>
                    <a:lnTo>
                      <a:pt x="58" y="7"/>
                    </a:lnTo>
                    <a:lnTo>
                      <a:pt x="58" y="7"/>
                    </a:lnTo>
                    <a:lnTo>
                      <a:pt x="57" y="3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2"/>
                    </a:lnTo>
                    <a:lnTo>
                      <a:pt x="42" y="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2" name="Freeform 3807"/>
              <p:cNvSpPr/>
              <p:nvPr/>
            </p:nvSpPr>
            <p:spPr bwMode="auto">
              <a:xfrm>
                <a:off x="2506663" y="223996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5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5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3" name="Freeform 3808"/>
              <p:cNvSpPr/>
              <p:nvPr/>
            </p:nvSpPr>
            <p:spPr bwMode="auto">
              <a:xfrm>
                <a:off x="2124076" y="1930400"/>
                <a:ext cx="292100" cy="193675"/>
              </a:xfrm>
              <a:custGeom>
                <a:avLst/>
                <a:gdLst/>
                <a:ahLst/>
                <a:cxnLst>
                  <a:cxn ang="0">
                    <a:pos x="40" y="243"/>
                  </a:cxn>
                  <a:cxn ang="0">
                    <a:pos x="40" y="243"/>
                  </a:cxn>
                  <a:cxn ang="0">
                    <a:pos x="37" y="245"/>
                  </a:cxn>
                  <a:cxn ang="0">
                    <a:pos x="32" y="245"/>
                  </a:cxn>
                  <a:cxn ang="0">
                    <a:pos x="31" y="243"/>
                  </a:cxn>
                  <a:cxn ang="0">
                    <a:pos x="27" y="240"/>
                  </a:cxn>
                  <a:cxn ang="0">
                    <a:pos x="0" y="189"/>
                  </a:cxn>
                  <a:cxn ang="0">
                    <a:pos x="0" y="189"/>
                  </a:cxn>
                  <a:cxn ang="0">
                    <a:pos x="0" y="186"/>
                  </a:cxn>
                  <a:cxn ang="0">
                    <a:pos x="0" y="183"/>
                  </a:cxn>
                  <a:cxn ang="0">
                    <a:pos x="1" y="180"/>
                  </a:cxn>
                  <a:cxn ang="0">
                    <a:pos x="3" y="176"/>
                  </a:cxn>
                  <a:cxn ang="0">
                    <a:pos x="325" y="2"/>
                  </a:cxn>
                  <a:cxn ang="0">
                    <a:pos x="325" y="2"/>
                  </a:cxn>
                  <a:cxn ang="0">
                    <a:pos x="329" y="0"/>
                  </a:cxn>
                  <a:cxn ang="0">
                    <a:pos x="332" y="0"/>
                  </a:cxn>
                  <a:cxn ang="0">
                    <a:pos x="335" y="2"/>
                  </a:cxn>
                  <a:cxn ang="0">
                    <a:pos x="337" y="5"/>
                  </a:cxn>
                  <a:cxn ang="0">
                    <a:pos x="365" y="56"/>
                  </a:cxn>
                  <a:cxn ang="0">
                    <a:pos x="365" y="56"/>
                  </a:cxn>
                  <a:cxn ang="0">
                    <a:pos x="366" y="59"/>
                  </a:cxn>
                  <a:cxn ang="0">
                    <a:pos x="366" y="62"/>
                  </a:cxn>
                  <a:cxn ang="0">
                    <a:pos x="365" y="66"/>
                  </a:cxn>
                  <a:cxn ang="0">
                    <a:pos x="361" y="69"/>
                  </a:cxn>
                  <a:cxn ang="0">
                    <a:pos x="40" y="243"/>
                  </a:cxn>
                </a:cxnLst>
                <a:rect l="0" t="0" r="r" b="b"/>
                <a:pathLst>
                  <a:path w="366" h="245">
                    <a:moveTo>
                      <a:pt x="40" y="243"/>
                    </a:moveTo>
                    <a:lnTo>
                      <a:pt x="40" y="243"/>
                    </a:lnTo>
                    <a:lnTo>
                      <a:pt x="37" y="245"/>
                    </a:lnTo>
                    <a:lnTo>
                      <a:pt x="32" y="245"/>
                    </a:lnTo>
                    <a:lnTo>
                      <a:pt x="31" y="243"/>
                    </a:lnTo>
                    <a:lnTo>
                      <a:pt x="27" y="240"/>
                    </a:lnTo>
                    <a:lnTo>
                      <a:pt x="0" y="189"/>
                    </a:lnTo>
                    <a:lnTo>
                      <a:pt x="0" y="189"/>
                    </a:lnTo>
                    <a:lnTo>
                      <a:pt x="0" y="186"/>
                    </a:lnTo>
                    <a:lnTo>
                      <a:pt x="0" y="183"/>
                    </a:lnTo>
                    <a:lnTo>
                      <a:pt x="1" y="180"/>
                    </a:lnTo>
                    <a:lnTo>
                      <a:pt x="3" y="176"/>
                    </a:lnTo>
                    <a:lnTo>
                      <a:pt x="325" y="2"/>
                    </a:lnTo>
                    <a:lnTo>
                      <a:pt x="325" y="2"/>
                    </a:lnTo>
                    <a:lnTo>
                      <a:pt x="329" y="0"/>
                    </a:lnTo>
                    <a:lnTo>
                      <a:pt x="332" y="0"/>
                    </a:lnTo>
                    <a:lnTo>
                      <a:pt x="335" y="2"/>
                    </a:lnTo>
                    <a:lnTo>
                      <a:pt x="337" y="5"/>
                    </a:lnTo>
                    <a:lnTo>
                      <a:pt x="365" y="56"/>
                    </a:lnTo>
                    <a:lnTo>
                      <a:pt x="365" y="56"/>
                    </a:lnTo>
                    <a:lnTo>
                      <a:pt x="366" y="59"/>
                    </a:lnTo>
                    <a:lnTo>
                      <a:pt x="366" y="62"/>
                    </a:lnTo>
                    <a:lnTo>
                      <a:pt x="365" y="66"/>
                    </a:lnTo>
                    <a:lnTo>
                      <a:pt x="361" y="69"/>
                    </a:lnTo>
                    <a:lnTo>
                      <a:pt x="40" y="243"/>
                    </a:lnTo>
                    <a:close/>
                  </a:path>
                </a:pathLst>
              </a:custGeom>
              <a:solidFill>
                <a:srgbClr val="FBF9E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4" name="Freeform 3809"/>
              <p:cNvSpPr/>
              <p:nvPr/>
            </p:nvSpPr>
            <p:spPr bwMode="auto">
              <a:xfrm>
                <a:off x="2136776" y="1944688"/>
                <a:ext cx="265113" cy="165100"/>
              </a:xfrm>
              <a:custGeom>
                <a:avLst/>
                <a:gdLst/>
                <a:ahLst/>
                <a:cxnLst>
                  <a:cxn ang="0">
                    <a:pos x="332" y="33"/>
                  </a:cxn>
                  <a:cxn ang="0">
                    <a:pos x="332" y="33"/>
                  </a:cxn>
                  <a:cxn ang="0">
                    <a:pos x="334" y="36"/>
                  </a:cxn>
                  <a:cxn ang="0">
                    <a:pos x="334" y="39"/>
                  </a:cxn>
                  <a:cxn ang="0">
                    <a:pos x="332" y="43"/>
                  </a:cxn>
                  <a:cxn ang="0">
                    <a:pos x="329" y="44"/>
                  </a:cxn>
                  <a:cxn ang="0">
                    <a:pos x="28" y="209"/>
                  </a:cxn>
                  <a:cxn ang="0">
                    <a:pos x="28" y="209"/>
                  </a:cxn>
                  <a:cxn ang="0">
                    <a:pos x="24" y="209"/>
                  </a:cxn>
                  <a:cxn ang="0">
                    <a:pos x="21" y="209"/>
                  </a:cxn>
                  <a:cxn ang="0">
                    <a:pos x="18" y="207"/>
                  </a:cxn>
                  <a:cxn ang="0">
                    <a:pos x="16" y="206"/>
                  </a:cxn>
                  <a:cxn ang="0">
                    <a:pos x="0" y="178"/>
                  </a:cxn>
                  <a:cxn ang="0">
                    <a:pos x="0" y="178"/>
                  </a:cxn>
                  <a:cxn ang="0">
                    <a:pos x="0" y="173"/>
                  </a:cxn>
                  <a:cxn ang="0">
                    <a:pos x="0" y="170"/>
                  </a:cxn>
                  <a:cxn ang="0">
                    <a:pos x="2" y="166"/>
                  </a:cxn>
                  <a:cxn ang="0">
                    <a:pos x="5" y="165"/>
                  </a:cxn>
                  <a:cxn ang="0">
                    <a:pos x="306" y="0"/>
                  </a:cxn>
                  <a:cxn ang="0">
                    <a:pos x="306" y="0"/>
                  </a:cxn>
                  <a:cxn ang="0">
                    <a:pos x="309" y="0"/>
                  </a:cxn>
                  <a:cxn ang="0">
                    <a:pos x="313" y="0"/>
                  </a:cxn>
                  <a:cxn ang="0">
                    <a:pos x="316" y="2"/>
                  </a:cxn>
                  <a:cxn ang="0">
                    <a:pos x="318" y="4"/>
                  </a:cxn>
                  <a:cxn ang="0">
                    <a:pos x="332" y="33"/>
                  </a:cxn>
                </a:cxnLst>
                <a:rect l="0" t="0" r="r" b="b"/>
                <a:pathLst>
                  <a:path w="334" h="209">
                    <a:moveTo>
                      <a:pt x="332" y="33"/>
                    </a:moveTo>
                    <a:lnTo>
                      <a:pt x="332" y="33"/>
                    </a:lnTo>
                    <a:lnTo>
                      <a:pt x="334" y="36"/>
                    </a:lnTo>
                    <a:lnTo>
                      <a:pt x="334" y="39"/>
                    </a:lnTo>
                    <a:lnTo>
                      <a:pt x="332" y="43"/>
                    </a:lnTo>
                    <a:lnTo>
                      <a:pt x="329" y="44"/>
                    </a:lnTo>
                    <a:lnTo>
                      <a:pt x="28" y="209"/>
                    </a:lnTo>
                    <a:lnTo>
                      <a:pt x="28" y="209"/>
                    </a:lnTo>
                    <a:lnTo>
                      <a:pt x="24" y="209"/>
                    </a:lnTo>
                    <a:lnTo>
                      <a:pt x="21" y="209"/>
                    </a:lnTo>
                    <a:lnTo>
                      <a:pt x="18" y="207"/>
                    </a:lnTo>
                    <a:lnTo>
                      <a:pt x="16" y="206"/>
                    </a:lnTo>
                    <a:lnTo>
                      <a:pt x="0" y="178"/>
                    </a:lnTo>
                    <a:lnTo>
                      <a:pt x="0" y="178"/>
                    </a:lnTo>
                    <a:lnTo>
                      <a:pt x="0" y="173"/>
                    </a:lnTo>
                    <a:lnTo>
                      <a:pt x="0" y="170"/>
                    </a:lnTo>
                    <a:lnTo>
                      <a:pt x="2" y="166"/>
                    </a:lnTo>
                    <a:lnTo>
                      <a:pt x="5" y="165"/>
                    </a:lnTo>
                    <a:lnTo>
                      <a:pt x="306" y="0"/>
                    </a:lnTo>
                    <a:lnTo>
                      <a:pt x="306" y="0"/>
                    </a:lnTo>
                    <a:lnTo>
                      <a:pt x="309" y="0"/>
                    </a:lnTo>
                    <a:lnTo>
                      <a:pt x="313" y="0"/>
                    </a:lnTo>
                    <a:lnTo>
                      <a:pt x="316" y="2"/>
                    </a:lnTo>
                    <a:lnTo>
                      <a:pt x="318" y="4"/>
                    </a:lnTo>
                    <a:lnTo>
                      <a:pt x="332" y="33"/>
                    </a:lnTo>
                    <a:close/>
                  </a:path>
                </a:pathLst>
              </a:custGeom>
              <a:solidFill>
                <a:srgbClr val="CCFFFF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5" name="Freeform 3810"/>
              <p:cNvSpPr/>
              <p:nvPr/>
            </p:nvSpPr>
            <p:spPr bwMode="auto">
              <a:xfrm>
                <a:off x="2136776" y="1944688"/>
                <a:ext cx="254000" cy="142875"/>
              </a:xfrm>
              <a:custGeom>
                <a:avLst/>
                <a:gdLst/>
                <a:ahLst/>
                <a:cxnLst>
                  <a:cxn ang="0">
                    <a:pos x="306" y="0"/>
                  </a:cxn>
                  <a:cxn ang="0">
                    <a:pos x="5" y="165"/>
                  </a:cxn>
                  <a:cxn ang="0">
                    <a:pos x="5" y="165"/>
                  </a:cxn>
                  <a:cxn ang="0">
                    <a:pos x="2" y="166"/>
                  </a:cxn>
                  <a:cxn ang="0">
                    <a:pos x="0" y="170"/>
                  </a:cxn>
                  <a:cxn ang="0">
                    <a:pos x="0" y="173"/>
                  </a:cxn>
                  <a:cxn ang="0">
                    <a:pos x="0" y="178"/>
                  </a:cxn>
                  <a:cxn ang="0">
                    <a:pos x="2" y="180"/>
                  </a:cxn>
                  <a:cxn ang="0">
                    <a:pos x="2" y="180"/>
                  </a:cxn>
                  <a:cxn ang="0">
                    <a:pos x="2" y="176"/>
                  </a:cxn>
                  <a:cxn ang="0">
                    <a:pos x="2" y="173"/>
                  </a:cxn>
                  <a:cxn ang="0">
                    <a:pos x="3" y="170"/>
                  </a:cxn>
                  <a:cxn ang="0">
                    <a:pos x="5" y="168"/>
                  </a:cxn>
                  <a:cxn ang="0">
                    <a:pos x="306" y="4"/>
                  </a:cxn>
                  <a:cxn ang="0">
                    <a:pos x="306" y="4"/>
                  </a:cxn>
                  <a:cxn ang="0">
                    <a:pos x="309" y="2"/>
                  </a:cxn>
                  <a:cxn ang="0">
                    <a:pos x="314" y="2"/>
                  </a:cxn>
                  <a:cxn ang="0">
                    <a:pos x="316" y="4"/>
                  </a:cxn>
                  <a:cxn ang="0">
                    <a:pos x="319" y="7"/>
                  </a:cxn>
                  <a:cxn ang="0">
                    <a:pos x="318" y="4"/>
                  </a:cxn>
                  <a:cxn ang="0">
                    <a:pos x="318" y="4"/>
                  </a:cxn>
                  <a:cxn ang="0">
                    <a:pos x="316" y="2"/>
                  </a:cxn>
                  <a:cxn ang="0">
                    <a:pos x="313" y="0"/>
                  </a:cxn>
                  <a:cxn ang="0">
                    <a:pos x="309" y="0"/>
                  </a:cxn>
                  <a:cxn ang="0">
                    <a:pos x="306" y="0"/>
                  </a:cxn>
                  <a:cxn ang="0">
                    <a:pos x="306" y="0"/>
                  </a:cxn>
                </a:cxnLst>
                <a:rect l="0" t="0" r="r" b="b"/>
                <a:pathLst>
                  <a:path w="319" h="180">
                    <a:moveTo>
                      <a:pt x="306" y="0"/>
                    </a:moveTo>
                    <a:lnTo>
                      <a:pt x="5" y="165"/>
                    </a:lnTo>
                    <a:lnTo>
                      <a:pt x="5" y="165"/>
                    </a:lnTo>
                    <a:lnTo>
                      <a:pt x="2" y="166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0" y="178"/>
                    </a:lnTo>
                    <a:lnTo>
                      <a:pt x="2" y="180"/>
                    </a:lnTo>
                    <a:lnTo>
                      <a:pt x="2" y="180"/>
                    </a:lnTo>
                    <a:lnTo>
                      <a:pt x="2" y="176"/>
                    </a:lnTo>
                    <a:lnTo>
                      <a:pt x="2" y="173"/>
                    </a:lnTo>
                    <a:lnTo>
                      <a:pt x="3" y="170"/>
                    </a:lnTo>
                    <a:lnTo>
                      <a:pt x="5" y="168"/>
                    </a:lnTo>
                    <a:lnTo>
                      <a:pt x="306" y="4"/>
                    </a:lnTo>
                    <a:lnTo>
                      <a:pt x="306" y="4"/>
                    </a:lnTo>
                    <a:lnTo>
                      <a:pt x="309" y="2"/>
                    </a:lnTo>
                    <a:lnTo>
                      <a:pt x="314" y="2"/>
                    </a:lnTo>
                    <a:lnTo>
                      <a:pt x="316" y="4"/>
                    </a:lnTo>
                    <a:lnTo>
                      <a:pt x="319" y="7"/>
                    </a:lnTo>
                    <a:lnTo>
                      <a:pt x="318" y="4"/>
                    </a:lnTo>
                    <a:lnTo>
                      <a:pt x="318" y="4"/>
                    </a:lnTo>
                    <a:lnTo>
                      <a:pt x="316" y="2"/>
                    </a:lnTo>
                    <a:lnTo>
                      <a:pt x="313" y="0"/>
                    </a:lnTo>
                    <a:lnTo>
                      <a:pt x="309" y="0"/>
                    </a:lnTo>
                    <a:lnTo>
                      <a:pt x="306" y="0"/>
                    </a:lnTo>
                    <a:lnTo>
                      <a:pt x="306" y="0"/>
                    </a:lnTo>
                    <a:close/>
                  </a:path>
                </a:pathLst>
              </a:custGeom>
              <a:solidFill>
                <a:srgbClr val="BDC7B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6" name="Freeform 3811"/>
              <p:cNvSpPr/>
              <p:nvPr/>
            </p:nvSpPr>
            <p:spPr bwMode="auto">
              <a:xfrm>
                <a:off x="2411413" y="2066925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5"/>
                  </a:cxn>
                  <a:cxn ang="0">
                    <a:pos x="74" y="40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6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30"/>
                  </a:cxn>
                  <a:cxn ang="0">
                    <a:pos x="4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7" y="4"/>
                  </a:cxn>
                  <a:cxn ang="0">
                    <a:pos x="61" y="7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5"/>
                    </a:lnTo>
                    <a:lnTo>
                      <a:pt x="74" y="40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6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30"/>
                    </a:lnTo>
                    <a:lnTo>
                      <a:pt x="4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7" y="4"/>
                    </a:lnTo>
                    <a:lnTo>
                      <a:pt x="61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7" name="Freeform 3812"/>
              <p:cNvSpPr/>
              <p:nvPr/>
            </p:nvSpPr>
            <p:spPr bwMode="auto">
              <a:xfrm>
                <a:off x="2411413" y="2065338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2" y="32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1" y="0"/>
                  </a:cxn>
                  <a:cxn ang="0">
                    <a:pos x="56" y="1"/>
                  </a:cxn>
                  <a:cxn ang="0">
                    <a:pos x="59" y="5"/>
                  </a:cxn>
                  <a:cxn ang="0">
                    <a:pos x="70" y="29"/>
                  </a:cxn>
                </a:cxnLst>
                <a:rect l="0" t="0" r="r" b="b"/>
                <a:pathLst>
                  <a:path w="72" h="67">
                    <a:moveTo>
                      <a:pt x="70" y="29"/>
                    </a:moveTo>
                    <a:lnTo>
                      <a:pt x="70" y="29"/>
                    </a:lnTo>
                    <a:lnTo>
                      <a:pt x="72" y="32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59" y="5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8" name="Freeform 3813"/>
              <p:cNvSpPr/>
              <p:nvPr/>
            </p:nvSpPr>
            <p:spPr bwMode="auto">
              <a:xfrm>
                <a:off x="2422526" y="20891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4"/>
                  </a:cxn>
                  <a:cxn ang="0">
                    <a:pos x="35" y="25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4"/>
                    </a:lnTo>
                    <a:lnTo>
                      <a:pt x="35" y="25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D34658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29" name="Freeform 3814"/>
              <p:cNvSpPr/>
              <p:nvPr/>
            </p:nvSpPr>
            <p:spPr bwMode="auto">
              <a:xfrm>
                <a:off x="2276476" y="2306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4" y="33"/>
                  </a:cxn>
                  <a:cxn ang="0">
                    <a:pos x="74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4" y="23"/>
                  </a:cxn>
                  <a:cxn ang="0">
                    <a:pos x="7" y="22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4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4" y="33"/>
                    </a:lnTo>
                    <a:lnTo>
                      <a:pt x="74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4" y="23"/>
                    </a:lnTo>
                    <a:lnTo>
                      <a:pt x="7" y="22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0" name="Freeform 3815"/>
              <p:cNvSpPr/>
              <p:nvPr/>
            </p:nvSpPr>
            <p:spPr bwMode="auto">
              <a:xfrm>
                <a:off x="2327276" y="227806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6"/>
                  </a:cxn>
                  <a:cxn ang="0">
                    <a:pos x="22" y="66"/>
                  </a:cxn>
                  <a:cxn ang="0">
                    <a:pos x="17" y="63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6"/>
                    </a:lnTo>
                    <a:lnTo>
                      <a:pt x="22" y="66"/>
                    </a:lnTo>
                    <a:lnTo>
                      <a:pt x="17" y="63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1" name="Freeform 3816"/>
              <p:cNvSpPr/>
              <p:nvPr/>
            </p:nvSpPr>
            <p:spPr bwMode="auto">
              <a:xfrm>
                <a:off x="2379663" y="2249488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2" name="Freeform 3817"/>
              <p:cNvSpPr/>
              <p:nvPr/>
            </p:nvSpPr>
            <p:spPr bwMode="auto">
              <a:xfrm>
                <a:off x="2481263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3" name="Freeform 3818"/>
              <p:cNvSpPr/>
              <p:nvPr/>
            </p:nvSpPr>
            <p:spPr bwMode="auto">
              <a:xfrm>
                <a:off x="2298701" y="2349500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1" y="29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7" y="3"/>
                  </a:cxn>
                  <a:cxn ang="0">
                    <a:pos x="60" y="7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1" y="29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7" y="3"/>
                    </a:lnTo>
                    <a:lnTo>
                      <a:pt x="60" y="7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4" name="Freeform 3819"/>
              <p:cNvSpPr/>
              <p:nvPr/>
            </p:nvSpPr>
            <p:spPr bwMode="auto">
              <a:xfrm>
                <a:off x="2351088" y="2322513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3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3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35" name="Picture 3820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95538" y="2287588"/>
                <a:ext cx="69850" cy="650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6" name="Picture 382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422526" y="2216150"/>
                <a:ext cx="93663" cy="109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7" name="Freeform 3822"/>
              <p:cNvSpPr/>
              <p:nvPr/>
            </p:nvSpPr>
            <p:spPr bwMode="auto">
              <a:xfrm>
                <a:off x="2228851" y="2220913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1" y="42"/>
                  </a:cxn>
                  <a:cxn ang="0">
                    <a:pos x="66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1" y="29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3"/>
                  </a:cxn>
                  <a:cxn ang="0">
                    <a:pos x="60" y="6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1" y="42"/>
                    </a:lnTo>
                    <a:lnTo>
                      <a:pt x="66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1" y="29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3"/>
                    </a:lnTo>
                    <a:lnTo>
                      <a:pt x="60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8" name="Freeform 3823"/>
              <p:cNvSpPr/>
              <p:nvPr/>
            </p:nvSpPr>
            <p:spPr bwMode="auto">
              <a:xfrm>
                <a:off x="2281238" y="2193925"/>
                <a:ext cx="58738" cy="53975"/>
              </a:xfrm>
              <a:custGeom>
                <a:avLst/>
                <a:gdLst/>
                <a:ahLst/>
                <a:cxnLst>
                  <a:cxn ang="0">
                    <a:pos x="71" y="31"/>
                  </a:cxn>
                  <a:cxn ang="0">
                    <a:pos x="71" y="31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8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3" y="24"/>
                  </a:cxn>
                  <a:cxn ang="0">
                    <a:pos x="6" y="23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3"/>
                  </a:cxn>
                  <a:cxn ang="0">
                    <a:pos x="58" y="7"/>
                  </a:cxn>
                  <a:cxn ang="0">
                    <a:pos x="71" y="31"/>
                  </a:cxn>
                </a:cxnLst>
                <a:rect l="0" t="0" r="r" b="b"/>
                <a:pathLst>
                  <a:path w="73" h="68">
                    <a:moveTo>
                      <a:pt x="71" y="31"/>
                    </a:moveTo>
                    <a:lnTo>
                      <a:pt x="71" y="31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8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3" y="24"/>
                    </a:lnTo>
                    <a:lnTo>
                      <a:pt x="6" y="23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3"/>
                    </a:lnTo>
                    <a:lnTo>
                      <a:pt x="58" y="7"/>
                    </a:lnTo>
                    <a:lnTo>
                      <a:pt x="71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39" name="Freeform 3824"/>
              <p:cNvSpPr/>
              <p:nvPr/>
            </p:nvSpPr>
            <p:spPr bwMode="auto">
              <a:xfrm>
                <a:off x="2332038" y="2165350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3" y="24"/>
                  </a:cxn>
                  <a:cxn ang="0">
                    <a:pos x="6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1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3" y="24"/>
                    </a:lnTo>
                    <a:lnTo>
                      <a:pt x="6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1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0" name="Freeform 3825"/>
              <p:cNvSpPr/>
              <p:nvPr/>
            </p:nvSpPr>
            <p:spPr bwMode="auto">
              <a:xfrm>
                <a:off x="2384426" y="21383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3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1" name="Freeform 3826"/>
              <p:cNvSpPr/>
              <p:nvPr/>
            </p:nvSpPr>
            <p:spPr bwMode="auto">
              <a:xfrm>
                <a:off x="2436813" y="2109788"/>
                <a:ext cx="55563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2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6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5" y="67"/>
                  </a:cxn>
                  <a:cxn ang="0">
                    <a:pos x="21" y="67"/>
                  </a:cxn>
                  <a:cxn ang="0">
                    <a:pos x="17" y="65"/>
                  </a:cxn>
                  <a:cxn ang="0">
                    <a:pos x="13" y="62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4"/>
                  </a:cxn>
                  <a:cxn ang="0">
                    <a:pos x="0" y="30"/>
                  </a:cxn>
                  <a:cxn ang="0">
                    <a:pos x="2" y="25"/>
                  </a:cxn>
                  <a:cxn ang="0">
                    <a:pos x="5" y="21"/>
                  </a:cxn>
                  <a:cxn ang="0">
                    <a:pos x="43" y="2"/>
                  </a:cxn>
                  <a:cxn ang="0">
                    <a:pos x="43" y="2"/>
                  </a:cxn>
                  <a:cxn ang="0">
                    <a:pos x="47" y="0"/>
                  </a:cxn>
                  <a:cxn ang="0">
                    <a:pos x="51" y="2"/>
                  </a:cxn>
                  <a:cxn ang="0">
                    <a:pos x="56" y="3"/>
                  </a:cxn>
                  <a:cxn ang="0">
                    <a:pos x="59" y="7"/>
                  </a:cxn>
                  <a:cxn ang="0">
                    <a:pos x="70" y="30"/>
                  </a:cxn>
                </a:cxnLst>
                <a:rect l="0" t="0" r="r" b="b"/>
                <a:pathLst>
                  <a:path w="72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2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6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5" y="67"/>
                    </a:lnTo>
                    <a:lnTo>
                      <a:pt x="21" y="67"/>
                    </a:lnTo>
                    <a:lnTo>
                      <a:pt x="17" y="65"/>
                    </a:lnTo>
                    <a:lnTo>
                      <a:pt x="13" y="6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4"/>
                    </a:lnTo>
                    <a:lnTo>
                      <a:pt x="0" y="30"/>
                    </a:lnTo>
                    <a:lnTo>
                      <a:pt x="2" y="25"/>
                    </a:lnTo>
                    <a:lnTo>
                      <a:pt x="5" y="21"/>
                    </a:lnTo>
                    <a:lnTo>
                      <a:pt x="43" y="2"/>
                    </a:lnTo>
                    <a:lnTo>
                      <a:pt x="43" y="2"/>
                    </a:lnTo>
                    <a:lnTo>
                      <a:pt x="47" y="0"/>
                    </a:lnTo>
                    <a:lnTo>
                      <a:pt x="51" y="2"/>
                    </a:lnTo>
                    <a:lnTo>
                      <a:pt x="56" y="3"/>
                    </a:lnTo>
                    <a:lnTo>
                      <a:pt x="59" y="7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2" name="Freeform 3827"/>
              <p:cNvSpPr/>
              <p:nvPr/>
            </p:nvSpPr>
            <p:spPr bwMode="auto">
              <a:xfrm>
                <a:off x="2228851" y="2220913"/>
                <a:ext cx="57150" cy="52388"/>
              </a:xfrm>
              <a:custGeom>
                <a:avLst/>
                <a:gdLst/>
                <a:ahLst/>
                <a:cxnLst>
                  <a:cxn ang="0">
                    <a:pos x="70" y="30"/>
                  </a:cxn>
                  <a:cxn ang="0">
                    <a:pos x="70" y="30"/>
                  </a:cxn>
                  <a:cxn ang="0">
                    <a:pos x="71" y="33"/>
                  </a:cxn>
                  <a:cxn ang="0">
                    <a:pos x="71" y="38"/>
                  </a:cxn>
                  <a:cxn ang="0">
                    <a:pos x="70" y="43"/>
                  </a:cxn>
                  <a:cxn ang="0">
                    <a:pos x="66" y="44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1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1" y="23"/>
                  </a:cxn>
                  <a:cxn ang="0">
                    <a:pos x="5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0" y="30"/>
                  </a:cxn>
                </a:cxnLst>
                <a:rect l="0" t="0" r="r" b="b"/>
                <a:pathLst>
                  <a:path w="71" h="67">
                    <a:moveTo>
                      <a:pt x="70" y="30"/>
                    </a:moveTo>
                    <a:lnTo>
                      <a:pt x="70" y="30"/>
                    </a:lnTo>
                    <a:lnTo>
                      <a:pt x="71" y="33"/>
                    </a:lnTo>
                    <a:lnTo>
                      <a:pt x="71" y="38"/>
                    </a:lnTo>
                    <a:lnTo>
                      <a:pt x="70" y="43"/>
                    </a:lnTo>
                    <a:lnTo>
                      <a:pt x="66" y="44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1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1" y="23"/>
                    </a:lnTo>
                    <a:lnTo>
                      <a:pt x="5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0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3" name="Freeform 3829"/>
              <p:cNvSpPr/>
              <p:nvPr/>
            </p:nvSpPr>
            <p:spPr bwMode="auto">
              <a:xfrm>
                <a:off x="2239963" y="224313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3"/>
                  </a:cxn>
                  <a:cxn ang="0">
                    <a:pos x="58" y="9"/>
                  </a:cxn>
                  <a:cxn ang="0">
                    <a:pos x="58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5"/>
                  </a:cxn>
                  <a:cxn ang="0">
                    <a:pos x="8" y="35"/>
                  </a:cxn>
                  <a:cxn ang="0">
                    <a:pos x="13" y="35"/>
                  </a:cxn>
                  <a:cxn ang="0">
                    <a:pos x="18" y="34"/>
                  </a:cxn>
                  <a:cxn ang="0">
                    <a:pos x="34" y="24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8"/>
                  </a:cxn>
                  <a:cxn ang="0">
                    <a:pos x="58" y="8"/>
                  </a:cxn>
                  <a:cxn ang="0">
                    <a:pos x="58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3"/>
                    </a:lnTo>
                    <a:lnTo>
                      <a:pt x="58" y="9"/>
                    </a:lnTo>
                    <a:lnTo>
                      <a:pt x="58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13" y="35"/>
                    </a:lnTo>
                    <a:lnTo>
                      <a:pt x="18" y="34"/>
                    </a:lnTo>
                    <a:lnTo>
                      <a:pt x="34" y="24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8"/>
                    </a:lnTo>
                    <a:lnTo>
                      <a:pt x="58" y="8"/>
                    </a:lnTo>
                    <a:lnTo>
                      <a:pt x="58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4" name="Freeform 3830"/>
              <p:cNvSpPr/>
              <p:nvPr/>
            </p:nvSpPr>
            <p:spPr bwMode="auto">
              <a:xfrm>
                <a:off x="2279650" y="21923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3" y="38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3" y="38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5" name="Freeform 3831"/>
              <p:cNvSpPr/>
              <p:nvPr/>
            </p:nvSpPr>
            <p:spPr bwMode="auto">
              <a:xfrm>
                <a:off x="2290763" y="22145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7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6" name="Freeform 3832"/>
              <p:cNvSpPr/>
              <p:nvPr/>
            </p:nvSpPr>
            <p:spPr bwMode="auto">
              <a:xfrm>
                <a:off x="2332038" y="2163763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4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4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7" name="Freeform 3833"/>
              <p:cNvSpPr/>
              <p:nvPr/>
            </p:nvSpPr>
            <p:spPr bwMode="auto">
              <a:xfrm>
                <a:off x="2382838" y="2135188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72" y="31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4"/>
                  </a:cxn>
                  <a:cxn ang="0">
                    <a:pos x="67" y="45"/>
                  </a:cxn>
                  <a:cxn ang="0">
                    <a:pos x="30" y="67"/>
                  </a:cxn>
                  <a:cxn ang="0">
                    <a:pos x="30" y="67"/>
                  </a:cxn>
                  <a:cxn ang="0">
                    <a:pos x="27" y="68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3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31"/>
                  </a:cxn>
                </a:cxnLst>
                <a:rect l="0" t="0" r="r" b="b"/>
                <a:pathLst>
                  <a:path w="74" h="68">
                    <a:moveTo>
                      <a:pt x="72" y="31"/>
                    </a:moveTo>
                    <a:lnTo>
                      <a:pt x="72" y="31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4"/>
                    </a:lnTo>
                    <a:lnTo>
                      <a:pt x="67" y="45"/>
                    </a:lnTo>
                    <a:lnTo>
                      <a:pt x="30" y="67"/>
                    </a:lnTo>
                    <a:lnTo>
                      <a:pt x="30" y="67"/>
                    </a:lnTo>
                    <a:lnTo>
                      <a:pt x="27" y="68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3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31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8" name="Freeform 3834"/>
              <p:cNvSpPr/>
              <p:nvPr/>
            </p:nvSpPr>
            <p:spPr bwMode="auto">
              <a:xfrm>
                <a:off x="2435225" y="2108200"/>
                <a:ext cx="57150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4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6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4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6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49" name="Freeform 3835"/>
              <p:cNvSpPr/>
              <p:nvPr/>
            </p:nvSpPr>
            <p:spPr bwMode="auto">
              <a:xfrm>
                <a:off x="2343150" y="2185988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8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8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0" name="Freeform 3836"/>
              <p:cNvSpPr/>
              <p:nvPr/>
            </p:nvSpPr>
            <p:spPr bwMode="auto">
              <a:xfrm>
                <a:off x="2395538" y="215900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5" y="13"/>
                  </a:cxn>
                  <a:cxn ang="0">
                    <a:pos x="51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2" y="37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2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1" y="16"/>
                  </a:cxn>
                  <a:cxn ang="0">
                    <a:pos x="51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3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5" y="13"/>
                    </a:lnTo>
                    <a:lnTo>
                      <a:pt x="51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2" y="37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2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3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1" name="Freeform 3837"/>
              <p:cNvSpPr/>
              <p:nvPr/>
            </p:nvSpPr>
            <p:spPr bwMode="auto">
              <a:xfrm>
                <a:off x="2444750" y="2130425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60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3"/>
                  </a:cxn>
                  <a:cxn ang="0">
                    <a:pos x="52" y="16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60" h="37">
                    <a:moveTo>
                      <a:pt x="58" y="0"/>
                    </a:moveTo>
                    <a:lnTo>
                      <a:pt x="58" y="0"/>
                    </a:lnTo>
                    <a:lnTo>
                      <a:pt x="60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3"/>
                    </a:lnTo>
                    <a:lnTo>
                      <a:pt x="52" y="16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2" name="Freeform 3838"/>
              <p:cNvSpPr/>
              <p:nvPr/>
            </p:nvSpPr>
            <p:spPr bwMode="auto">
              <a:xfrm>
                <a:off x="2254250" y="2263775"/>
                <a:ext cx="57150" cy="53975"/>
              </a:xfrm>
              <a:custGeom>
                <a:avLst/>
                <a:gdLst/>
                <a:ahLst/>
                <a:cxnLst>
                  <a:cxn ang="0">
                    <a:pos x="70" y="29"/>
                  </a:cxn>
                  <a:cxn ang="0">
                    <a:pos x="70" y="29"/>
                  </a:cxn>
                  <a:cxn ang="0">
                    <a:pos x="71" y="34"/>
                  </a:cxn>
                  <a:cxn ang="0">
                    <a:pos x="71" y="39"/>
                  </a:cxn>
                  <a:cxn ang="0">
                    <a:pos x="70" y="42"/>
                  </a:cxn>
                  <a:cxn ang="0">
                    <a:pos x="65" y="45"/>
                  </a:cxn>
                  <a:cxn ang="0">
                    <a:pos x="29" y="66"/>
                  </a:cxn>
                  <a:cxn ang="0">
                    <a:pos x="29" y="66"/>
                  </a:cxn>
                  <a:cxn ang="0">
                    <a:pos x="24" y="66"/>
                  </a:cxn>
                  <a:cxn ang="0">
                    <a:pos x="21" y="66"/>
                  </a:cxn>
                  <a:cxn ang="0">
                    <a:pos x="16" y="65"/>
                  </a:cxn>
                  <a:cxn ang="0">
                    <a:pos x="13" y="62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4"/>
                  </a:cxn>
                  <a:cxn ang="0">
                    <a:pos x="0" y="29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1"/>
                  </a:cxn>
                  <a:cxn ang="0">
                    <a:pos x="42" y="1"/>
                  </a:cxn>
                  <a:cxn ang="0">
                    <a:pos x="45" y="0"/>
                  </a:cxn>
                  <a:cxn ang="0">
                    <a:pos x="50" y="1"/>
                  </a:cxn>
                  <a:cxn ang="0">
                    <a:pos x="55" y="3"/>
                  </a:cxn>
                  <a:cxn ang="0">
                    <a:pos x="58" y="6"/>
                  </a:cxn>
                  <a:cxn ang="0">
                    <a:pos x="70" y="29"/>
                  </a:cxn>
                </a:cxnLst>
                <a:rect l="0" t="0" r="r" b="b"/>
                <a:pathLst>
                  <a:path w="71" h="66">
                    <a:moveTo>
                      <a:pt x="70" y="29"/>
                    </a:moveTo>
                    <a:lnTo>
                      <a:pt x="70" y="29"/>
                    </a:lnTo>
                    <a:lnTo>
                      <a:pt x="71" y="34"/>
                    </a:lnTo>
                    <a:lnTo>
                      <a:pt x="71" y="39"/>
                    </a:lnTo>
                    <a:lnTo>
                      <a:pt x="70" y="42"/>
                    </a:lnTo>
                    <a:lnTo>
                      <a:pt x="65" y="45"/>
                    </a:lnTo>
                    <a:lnTo>
                      <a:pt x="29" y="66"/>
                    </a:lnTo>
                    <a:lnTo>
                      <a:pt x="29" y="66"/>
                    </a:lnTo>
                    <a:lnTo>
                      <a:pt x="24" y="66"/>
                    </a:lnTo>
                    <a:lnTo>
                      <a:pt x="21" y="66"/>
                    </a:lnTo>
                    <a:lnTo>
                      <a:pt x="16" y="65"/>
                    </a:lnTo>
                    <a:lnTo>
                      <a:pt x="13" y="62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0" y="29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1"/>
                    </a:lnTo>
                    <a:lnTo>
                      <a:pt x="42" y="1"/>
                    </a:lnTo>
                    <a:lnTo>
                      <a:pt x="45" y="0"/>
                    </a:lnTo>
                    <a:lnTo>
                      <a:pt x="50" y="1"/>
                    </a:lnTo>
                    <a:lnTo>
                      <a:pt x="55" y="3"/>
                    </a:lnTo>
                    <a:lnTo>
                      <a:pt x="58" y="6"/>
                    </a:lnTo>
                    <a:lnTo>
                      <a:pt x="70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3" name="Freeform 3839"/>
              <p:cNvSpPr/>
              <p:nvPr/>
            </p:nvSpPr>
            <p:spPr bwMode="auto">
              <a:xfrm>
                <a:off x="2305050" y="22367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3"/>
                  </a:cxn>
                  <a:cxn ang="0">
                    <a:pos x="73" y="38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31" y="66"/>
                  </a:cxn>
                  <a:cxn ang="0">
                    <a:pos x="31" y="66"/>
                  </a:cxn>
                  <a:cxn ang="0">
                    <a:pos x="26" y="67"/>
                  </a:cxn>
                  <a:cxn ang="0">
                    <a:pos x="21" y="66"/>
                  </a:cxn>
                  <a:cxn ang="0">
                    <a:pos x="18" y="64"/>
                  </a:cxn>
                  <a:cxn ang="0">
                    <a:pos x="15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3" y="25"/>
                  </a:cxn>
                  <a:cxn ang="0">
                    <a:pos x="7" y="22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7" y="2"/>
                  </a:cxn>
                  <a:cxn ang="0">
                    <a:pos x="59" y="5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3"/>
                    </a:lnTo>
                    <a:lnTo>
                      <a:pt x="73" y="38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31" y="66"/>
                    </a:lnTo>
                    <a:lnTo>
                      <a:pt x="31" y="66"/>
                    </a:lnTo>
                    <a:lnTo>
                      <a:pt x="26" y="67"/>
                    </a:lnTo>
                    <a:lnTo>
                      <a:pt x="21" y="66"/>
                    </a:lnTo>
                    <a:lnTo>
                      <a:pt x="18" y="64"/>
                    </a:lnTo>
                    <a:lnTo>
                      <a:pt x="15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3" y="25"/>
                    </a:lnTo>
                    <a:lnTo>
                      <a:pt x="7" y="22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7" y="2"/>
                    </a:lnTo>
                    <a:lnTo>
                      <a:pt x="59" y="5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4" name="Freeform 3840"/>
              <p:cNvSpPr/>
              <p:nvPr/>
            </p:nvSpPr>
            <p:spPr bwMode="auto">
              <a:xfrm>
                <a:off x="2355850" y="2208213"/>
                <a:ext cx="58738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6"/>
                  </a:cxn>
                  <a:cxn ang="0">
                    <a:pos x="21" y="66"/>
                  </a:cxn>
                  <a:cxn ang="0">
                    <a:pos x="18" y="63"/>
                  </a:cxn>
                  <a:cxn ang="0">
                    <a:pos x="15" y="60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3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6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6"/>
                    </a:lnTo>
                    <a:lnTo>
                      <a:pt x="21" y="66"/>
                    </a:lnTo>
                    <a:lnTo>
                      <a:pt x="18" y="63"/>
                    </a:lnTo>
                    <a:lnTo>
                      <a:pt x="15" y="60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3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5" name="Freeform 3841"/>
              <p:cNvSpPr/>
              <p:nvPr/>
            </p:nvSpPr>
            <p:spPr bwMode="auto">
              <a:xfrm>
                <a:off x="2408238" y="217963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2" y="39"/>
                  </a:cxn>
                  <a:cxn ang="0">
                    <a:pos x="70" y="42"/>
                  </a:cxn>
                  <a:cxn ang="0">
                    <a:pos x="67" y="45"/>
                  </a:cxn>
                  <a:cxn ang="0">
                    <a:pos x="30" y="65"/>
                  </a:cxn>
                  <a:cxn ang="0">
                    <a:pos x="30" y="65"/>
                  </a:cxn>
                  <a:cxn ang="0">
                    <a:pos x="26" y="67"/>
                  </a:cxn>
                  <a:cxn ang="0">
                    <a:pos x="22" y="67"/>
                  </a:cxn>
                  <a:cxn ang="0">
                    <a:pos x="17" y="65"/>
                  </a:cxn>
                  <a:cxn ang="0">
                    <a:pos x="15" y="62"/>
                  </a:cxn>
                  <a:cxn ang="0">
                    <a:pos x="2" y="37"/>
                  </a:cxn>
                  <a:cxn ang="0">
                    <a:pos x="2" y="37"/>
                  </a:cxn>
                  <a:cxn ang="0">
                    <a:pos x="0" y="32"/>
                  </a:cxn>
                  <a:cxn ang="0">
                    <a:pos x="0" y="29"/>
                  </a:cxn>
                  <a:cxn ang="0">
                    <a:pos x="2" y="24"/>
                  </a:cxn>
                  <a:cxn ang="0">
                    <a:pos x="7" y="21"/>
                  </a:cxn>
                  <a:cxn ang="0">
                    <a:pos x="43" y="1"/>
                  </a:cxn>
                  <a:cxn ang="0">
                    <a:pos x="43" y="1"/>
                  </a:cxn>
                  <a:cxn ang="0">
                    <a:pos x="48" y="0"/>
                  </a:cxn>
                  <a:cxn ang="0">
                    <a:pos x="53" y="1"/>
                  </a:cxn>
                  <a:cxn ang="0">
                    <a:pos x="56" y="3"/>
                  </a:cxn>
                  <a:cxn ang="0">
                    <a:pos x="59" y="6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2" y="39"/>
                    </a:lnTo>
                    <a:lnTo>
                      <a:pt x="70" y="42"/>
                    </a:lnTo>
                    <a:lnTo>
                      <a:pt x="67" y="45"/>
                    </a:lnTo>
                    <a:lnTo>
                      <a:pt x="30" y="65"/>
                    </a:lnTo>
                    <a:lnTo>
                      <a:pt x="30" y="65"/>
                    </a:lnTo>
                    <a:lnTo>
                      <a:pt x="26" y="67"/>
                    </a:lnTo>
                    <a:lnTo>
                      <a:pt x="22" y="67"/>
                    </a:lnTo>
                    <a:lnTo>
                      <a:pt x="17" y="65"/>
                    </a:lnTo>
                    <a:lnTo>
                      <a:pt x="15" y="62"/>
                    </a:lnTo>
                    <a:lnTo>
                      <a:pt x="2" y="37"/>
                    </a:lnTo>
                    <a:lnTo>
                      <a:pt x="2" y="37"/>
                    </a:lnTo>
                    <a:lnTo>
                      <a:pt x="0" y="32"/>
                    </a:lnTo>
                    <a:lnTo>
                      <a:pt x="0" y="29"/>
                    </a:lnTo>
                    <a:lnTo>
                      <a:pt x="2" y="24"/>
                    </a:lnTo>
                    <a:lnTo>
                      <a:pt x="7" y="2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48" y="0"/>
                    </a:lnTo>
                    <a:lnTo>
                      <a:pt x="53" y="1"/>
                    </a:lnTo>
                    <a:lnTo>
                      <a:pt x="56" y="3"/>
                    </a:lnTo>
                    <a:lnTo>
                      <a:pt x="59" y="6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6" name="Freeform 3842"/>
              <p:cNvSpPr/>
              <p:nvPr/>
            </p:nvSpPr>
            <p:spPr bwMode="auto">
              <a:xfrm>
                <a:off x="2459038" y="2152650"/>
                <a:ext cx="57150" cy="53975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1" y="32"/>
                  </a:cxn>
                  <a:cxn ang="0">
                    <a:pos x="71" y="37"/>
                  </a:cxn>
                  <a:cxn ang="0">
                    <a:pos x="70" y="42"/>
                  </a:cxn>
                  <a:cxn ang="0">
                    <a:pos x="66" y="45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6"/>
                  </a:cxn>
                  <a:cxn ang="0">
                    <a:pos x="21" y="65"/>
                  </a:cxn>
                  <a:cxn ang="0">
                    <a:pos x="16" y="63"/>
                  </a:cxn>
                  <a:cxn ang="0">
                    <a:pos x="13" y="60"/>
                  </a:cxn>
                  <a:cxn ang="0">
                    <a:pos x="1" y="37"/>
                  </a:cxn>
                  <a:cxn ang="0">
                    <a:pos x="1" y="37"/>
                  </a:cxn>
                  <a:cxn ang="0">
                    <a:pos x="0" y="32"/>
                  </a:cxn>
                  <a:cxn ang="0">
                    <a:pos x="0" y="27"/>
                  </a:cxn>
                  <a:cxn ang="0">
                    <a:pos x="1" y="24"/>
                  </a:cxn>
                  <a:cxn ang="0">
                    <a:pos x="4" y="21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1"/>
                  </a:cxn>
                  <a:cxn ang="0">
                    <a:pos x="58" y="4"/>
                  </a:cxn>
                  <a:cxn ang="0">
                    <a:pos x="71" y="29"/>
                  </a:cxn>
                </a:cxnLst>
                <a:rect l="0" t="0" r="r" b="b"/>
                <a:pathLst>
                  <a:path w="71" h="66">
                    <a:moveTo>
                      <a:pt x="71" y="29"/>
                    </a:moveTo>
                    <a:lnTo>
                      <a:pt x="71" y="29"/>
                    </a:lnTo>
                    <a:lnTo>
                      <a:pt x="71" y="32"/>
                    </a:lnTo>
                    <a:lnTo>
                      <a:pt x="71" y="37"/>
                    </a:lnTo>
                    <a:lnTo>
                      <a:pt x="70" y="42"/>
                    </a:lnTo>
                    <a:lnTo>
                      <a:pt x="66" y="45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6"/>
                    </a:lnTo>
                    <a:lnTo>
                      <a:pt x="21" y="65"/>
                    </a:lnTo>
                    <a:lnTo>
                      <a:pt x="16" y="63"/>
                    </a:lnTo>
                    <a:lnTo>
                      <a:pt x="13" y="60"/>
                    </a:lnTo>
                    <a:lnTo>
                      <a:pt x="1" y="37"/>
                    </a:lnTo>
                    <a:lnTo>
                      <a:pt x="1" y="37"/>
                    </a:lnTo>
                    <a:lnTo>
                      <a:pt x="0" y="32"/>
                    </a:lnTo>
                    <a:lnTo>
                      <a:pt x="0" y="27"/>
                    </a:lnTo>
                    <a:lnTo>
                      <a:pt x="1" y="24"/>
                    </a:lnTo>
                    <a:lnTo>
                      <a:pt x="4" y="21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1"/>
                    </a:lnTo>
                    <a:lnTo>
                      <a:pt x="58" y="4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7" name="Freeform 3843"/>
              <p:cNvSpPr/>
              <p:nvPr/>
            </p:nvSpPr>
            <p:spPr bwMode="auto">
              <a:xfrm>
                <a:off x="2252663" y="2262188"/>
                <a:ext cx="57150" cy="53975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4"/>
                  </a:cxn>
                  <a:cxn ang="0">
                    <a:pos x="72" y="37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4" y="67"/>
                  </a:cxn>
                  <a:cxn ang="0">
                    <a:pos x="21" y="67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7"/>
                  </a:cxn>
                  <a:cxn ang="0">
                    <a:pos x="0" y="37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0" y="0"/>
                  </a:cxn>
                  <a:cxn ang="0">
                    <a:pos x="55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4"/>
                    </a:lnTo>
                    <a:lnTo>
                      <a:pt x="72" y="37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4" y="67"/>
                    </a:lnTo>
                    <a:lnTo>
                      <a:pt x="21" y="67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0" y="0"/>
                    </a:lnTo>
                    <a:lnTo>
                      <a:pt x="55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8" name="Freeform 3844"/>
              <p:cNvSpPr/>
              <p:nvPr/>
            </p:nvSpPr>
            <p:spPr bwMode="auto">
              <a:xfrm>
                <a:off x="2303463" y="2235200"/>
                <a:ext cx="57150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4" y="34"/>
                  </a:cxn>
                  <a:cxn ang="0">
                    <a:pos x="74" y="39"/>
                  </a:cxn>
                  <a:cxn ang="0">
                    <a:pos x="72" y="43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7" y="67"/>
                  </a:cxn>
                  <a:cxn ang="0">
                    <a:pos x="22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2" y="28"/>
                  </a:cxn>
                  <a:cxn ang="0">
                    <a:pos x="4" y="25"/>
                  </a:cxn>
                  <a:cxn ang="0">
                    <a:pos x="7" y="21"/>
                  </a:cxn>
                  <a:cxn ang="0">
                    <a:pos x="44" y="2"/>
                  </a:cxn>
                  <a:cxn ang="0">
                    <a:pos x="44" y="2"/>
                  </a:cxn>
                  <a:cxn ang="0">
                    <a:pos x="48" y="0"/>
                  </a:cxn>
                  <a:cxn ang="0">
                    <a:pos x="53" y="0"/>
                  </a:cxn>
                  <a:cxn ang="0">
                    <a:pos x="57" y="3"/>
                  </a:cxn>
                  <a:cxn ang="0">
                    <a:pos x="61" y="7"/>
                  </a:cxn>
                  <a:cxn ang="0">
                    <a:pos x="72" y="29"/>
                  </a:cxn>
                </a:cxnLst>
                <a:rect l="0" t="0" r="r" b="b"/>
                <a:pathLst>
                  <a:path w="74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4" y="34"/>
                    </a:lnTo>
                    <a:lnTo>
                      <a:pt x="74" y="39"/>
                    </a:lnTo>
                    <a:lnTo>
                      <a:pt x="72" y="43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7" y="67"/>
                    </a:lnTo>
                    <a:lnTo>
                      <a:pt x="22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2" y="28"/>
                    </a:lnTo>
                    <a:lnTo>
                      <a:pt x="4" y="25"/>
                    </a:lnTo>
                    <a:lnTo>
                      <a:pt x="7" y="21"/>
                    </a:lnTo>
                    <a:lnTo>
                      <a:pt x="44" y="2"/>
                    </a:lnTo>
                    <a:lnTo>
                      <a:pt x="44" y="2"/>
                    </a:lnTo>
                    <a:lnTo>
                      <a:pt x="48" y="0"/>
                    </a:lnTo>
                    <a:lnTo>
                      <a:pt x="53" y="0"/>
                    </a:lnTo>
                    <a:lnTo>
                      <a:pt x="57" y="3"/>
                    </a:lnTo>
                    <a:lnTo>
                      <a:pt x="61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59" name="Freeform 3845"/>
              <p:cNvSpPr/>
              <p:nvPr/>
            </p:nvSpPr>
            <p:spPr bwMode="auto">
              <a:xfrm>
                <a:off x="2354263" y="2206625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30"/>
                  </a:cxn>
                  <a:cxn ang="0">
                    <a:pos x="71" y="30"/>
                  </a:cxn>
                  <a:cxn ang="0">
                    <a:pos x="73" y="35"/>
                  </a:cxn>
                  <a:cxn ang="0">
                    <a:pos x="73" y="39"/>
                  </a:cxn>
                  <a:cxn ang="0">
                    <a:pos x="70" y="43"/>
                  </a:cxn>
                  <a:cxn ang="0">
                    <a:pos x="66" y="46"/>
                  </a:cxn>
                  <a:cxn ang="0">
                    <a:pos x="31" y="67"/>
                  </a:cxn>
                  <a:cxn ang="0">
                    <a:pos x="31" y="67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4" y="62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5"/>
                  </a:cxn>
                  <a:cxn ang="0">
                    <a:pos x="0" y="30"/>
                  </a:cxn>
                  <a:cxn ang="0">
                    <a:pos x="3" y="25"/>
                  </a:cxn>
                  <a:cxn ang="0">
                    <a:pos x="6" y="22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2"/>
                  </a:cxn>
                  <a:cxn ang="0">
                    <a:pos x="55" y="4"/>
                  </a:cxn>
                  <a:cxn ang="0">
                    <a:pos x="58" y="7"/>
                  </a:cxn>
                  <a:cxn ang="0">
                    <a:pos x="71" y="30"/>
                  </a:cxn>
                </a:cxnLst>
                <a:rect l="0" t="0" r="r" b="b"/>
                <a:pathLst>
                  <a:path w="73" h="67">
                    <a:moveTo>
                      <a:pt x="71" y="30"/>
                    </a:moveTo>
                    <a:lnTo>
                      <a:pt x="71" y="30"/>
                    </a:lnTo>
                    <a:lnTo>
                      <a:pt x="73" y="35"/>
                    </a:lnTo>
                    <a:lnTo>
                      <a:pt x="73" y="39"/>
                    </a:lnTo>
                    <a:lnTo>
                      <a:pt x="70" y="43"/>
                    </a:lnTo>
                    <a:lnTo>
                      <a:pt x="66" y="46"/>
                    </a:lnTo>
                    <a:lnTo>
                      <a:pt x="31" y="67"/>
                    </a:lnTo>
                    <a:lnTo>
                      <a:pt x="31" y="67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4" y="62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5"/>
                    </a:lnTo>
                    <a:lnTo>
                      <a:pt x="0" y="30"/>
                    </a:lnTo>
                    <a:lnTo>
                      <a:pt x="3" y="25"/>
                    </a:lnTo>
                    <a:lnTo>
                      <a:pt x="6" y="22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2"/>
                    </a:lnTo>
                    <a:lnTo>
                      <a:pt x="55" y="4"/>
                    </a:lnTo>
                    <a:lnTo>
                      <a:pt x="58" y="7"/>
                    </a:lnTo>
                    <a:lnTo>
                      <a:pt x="71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0" name="Freeform 3846"/>
              <p:cNvSpPr/>
              <p:nvPr/>
            </p:nvSpPr>
            <p:spPr bwMode="auto">
              <a:xfrm>
                <a:off x="2406650" y="2179638"/>
                <a:ext cx="58738" cy="52388"/>
              </a:xfrm>
              <a:custGeom>
                <a:avLst/>
                <a:gdLst/>
                <a:ahLst/>
                <a:cxnLst>
                  <a:cxn ang="0">
                    <a:pos x="71" y="29"/>
                  </a:cxn>
                  <a:cxn ang="0">
                    <a:pos x="71" y="29"/>
                  </a:cxn>
                  <a:cxn ang="0">
                    <a:pos x="73" y="34"/>
                  </a:cxn>
                  <a:cxn ang="0">
                    <a:pos x="71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5"/>
                  </a:cxn>
                  <a:cxn ang="0">
                    <a:pos x="18" y="64"/>
                  </a:cxn>
                  <a:cxn ang="0">
                    <a:pos x="14" y="60"/>
                  </a:cxn>
                  <a:cxn ang="0">
                    <a:pos x="1" y="38"/>
                  </a:cxn>
                  <a:cxn ang="0">
                    <a:pos x="1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2"/>
                  </a:cxn>
                  <a:cxn ang="0">
                    <a:pos x="58" y="5"/>
                  </a:cxn>
                  <a:cxn ang="0">
                    <a:pos x="71" y="29"/>
                  </a:cxn>
                </a:cxnLst>
                <a:rect l="0" t="0" r="r" b="b"/>
                <a:pathLst>
                  <a:path w="73" h="67">
                    <a:moveTo>
                      <a:pt x="71" y="29"/>
                    </a:moveTo>
                    <a:lnTo>
                      <a:pt x="71" y="29"/>
                    </a:lnTo>
                    <a:lnTo>
                      <a:pt x="73" y="34"/>
                    </a:lnTo>
                    <a:lnTo>
                      <a:pt x="71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5"/>
                    </a:lnTo>
                    <a:lnTo>
                      <a:pt x="18" y="64"/>
                    </a:lnTo>
                    <a:lnTo>
                      <a:pt x="14" y="60"/>
                    </a:lnTo>
                    <a:lnTo>
                      <a:pt x="1" y="38"/>
                    </a:lnTo>
                    <a:lnTo>
                      <a:pt x="1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2"/>
                    </a:lnTo>
                    <a:lnTo>
                      <a:pt x="58" y="5"/>
                    </a:lnTo>
                    <a:lnTo>
                      <a:pt x="71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1" name="Freeform 3847"/>
              <p:cNvSpPr/>
              <p:nvPr/>
            </p:nvSpPr>
            <p:spPr bwMode="auto">
              <a:xfrm>
                <a:off x="2457450" y="2151063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30"/>
                  </a:cxn>
                  <a:cxn ang="0">
                    <a:pos x="72" y="30"/>
                  </a:cxn>
                  <a:cxn ang="0">
                    <a:pos x="73" y="35"/>
                  </a:cxn>
                  <a:cxn ang="0">
                    <a:pos x="72" y="39"/>
                  </a:cxn>
                  <a:cxn ang="0">
                    <a:pos x="70" y="43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6" y="65"/>
                  </a:cxn>
                  <a:cxn ang="0">
                    <a:pos x="13" y="61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4"/>
                  </a:cxn>
                  <a:cxn ang="0">
                    <a:pos x="59" y="7"/>
                  </a:cxn>
                  <a:cxn ang="0">
                    <a:pos x="72" y="30"/>
                  </a:cxn>
                </a:cxnLst>
                <a:rect l="0" t="0" r="r" b="b"/>
                <a:pathLst>
                  <a:path w="73" h="67">
                    <a:moveTo>
                      <a:pt x="72" y="30"/>
                    </a:moveTo>
                    <a:lnTo>
                      <a:pt x="72" y="30"/>
                    </a:lnTo>
                    <a:lnTo>
                      <a:pt x="73" y="35"/>
                    </a:lnTo>
                    <a:lnTo>
                      <a:pt x="72" y="39"/>
                    </a:lnTo>
                    <a:lnTo>
                      <a:pt x="70" y="43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6" y="65"/>
                    </a:lnTo>
                    <a:lnTo>
                      <a:pt x="13" y="61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4"/>
                    </a:lnTo>
                    <a:lnTo>
                      <a:pt x="59" y="7"/>
                    </a:lnTo>
                    <a:lnTo>
                      <a:pt x="72" y="3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2" name="Freeform 3848"/>
              <p:cNvSpPr/>
              <p:nvPr/>
            </p:nvSpPr>
            <p:spPr bwMode="auto">
              <a:xfrm>
                <a:off x="2262188" y="2286000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8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8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3" name="Freeform 3849"/>
              <p:cNvSpPr/>
              <p:nvPr/>
            </p:nvSpPr>
            <p:spPr bwMode="auto">
              <a:xfrm>
                <a:off x="2314575" y="2257425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7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6" y="36"/>
                  </a:cxn>
                  <a:cxn ang="0">
                    <a:pos x="34" y="27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5" y="14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7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6" y="36"/>
                    </a:lnTo>
                    <a:lnTo>
                      <a:pt x="34" y="27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5" y="14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4" name="Freeform 3850"/>
              <p:cNvSpPr/>
              <p:nvPr/>
            </p:nvSpPr>
            <p:spPr bwMode="auto">
              <a:xfrm>
                <a:off x="2366963" y="22288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6" y="14"/>
                  </a:cxn>
                  <a:cxn ang="0">
                    <a:pos x="52" y="18"/>
                  </a:cxn>
                  <a:cxn ang="0">
                    <a:pos x="34" y="27"/>
                  </a:cxn>
                  <a:cxn ang="0">
                    <a:pos x="17" y="35"/>
                  </a:cxn>
                  <a:cxn ang="0">
                    <a:pos x="17" y="35"/>
                  </a:cxn>
                  <a:cxn ang="0">
                    <a:pos x="13" y="37"/>
                  </a:cxn>
                  <a:cxn ang="0">
                    <a:pos x="7" y="37"/>
                  </a:cxn>
                  <a:cxn ang="0">
                    <a:pos x="7" y="37"/>
                  </a:cxn>
                  <a:cxn ang="0">
                    <a:pos x="4" y="35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2" y="37"/>
                  </a:cxn>
                  <a:cxn ang="0">
                    <a:pos x="17" y="35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6" y="14"/>
                    </a:lnTo>
                    <a:lnTo>
                      <a:pt x="52" y="18"/>
                    </a:lnTo>
                    <a:lnTo>
                      <a:pt x="34" y="27"/>
                    </a:lnTo>
                    <a:lnTo>
                      <a:pt x="17" y="35"/>
                    </a:lnTo>
                    <a:lnTo>
                      <a:pt x="17" y="35"/>
                    </a:lnTo>
                    <a:lnTo>
                      <a:pt x="13" y="37"/>
                    </a:lnTo>
                    <a:lnTo>
                      <a:pt x="7" y="37"/>
                    </a:lnTo>
                    <a:lnTo>
                      <a:pt x="7" y="37"/>
                    </a:lnTo>
                    <a:lnTo>
                      <a:pt x="4" y="35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2" y="37"/>
                    </a:lnTo>
                    <a:lnTo>
                      <a:pt x="17" y="35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5" name="Freeform 3851"/>
              <p:cNvSpPr/>
              <p:nvPr/>
            </p:nvSpPr>
            <p:spPr bwMode="auto">
              <a:xfrm>
                <a:off x="2417763" y="2201863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6" y="13"/>
                  </a:cxn>
                  <a:cxn ang="0">
                    <a:pos x="51" y="17"/>
                  </a:cxn>
                  <a:cxn ang="0">
                    <a:pos x="35" y="27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2" y="38"/>
                  </a:cxn>
                  <a:cxn ang="0">
                    <a:pos x="7" y="38"/>
                  </a:cxn>
                  <a:cxn ang="0">
                    <a:pos x="7" y="38"/>
                  </a:cxn>
                  <a:cxn ang="0">
                    <a:pos x="4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5"/>
                  </a:cxn>
                  <a:cxn ang="0">
                    <a:pos x="7" y="36"/>
                  </a:cxn>
                  <a:cxn ang="0">
                    <a:pos x="7" y="36"/>
                  </a:cxn>
                  <a:cxn ang="0">
                    <a:pos x="12" y="38"/>
                  </a:cxn>
                  <a:cxn ang="0">
                    <a:pos x="17" y="35"/>
                  </a:cxn>
                  <a:cxn ang="0">
                    <a:pos x="35" y="27"/>
                  </a:cxn>
                  <a:cxn ang="0">
                    <a:pos x="51" y="17"/>
                  </a:cxn>
                  <a:cxn ang="0">
                    <a:pos x="51" y="17"/>
                  </a:cxn>
                  <a:cxn ang="0">
                    <a:pos x="56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6" y="13"/>
                    </a:lnTo>
                    <a:lnTo>
                      <a:pt x="51" y="17"/>
                    </a:lnTo>
                    <a:lnTo>
                      <a:pt x="35" y="27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2" y="38"/>
                    </a:lnTo>
                    <a:lnTo>
                      <a:pt x="7" y="38"/>
                    </a:lnTo>
                    <a:lnTo>
                      <a:pt x="7" y="38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5"/>
                    </a:lnTo>
                    <a:lnTo>
                      <a:pt x="7" y="36"/>
                    </a:lnTo>
                    <a:lnTo>
                      <a:pt x="7" y="36"/>
                    </a:lnTo>
                    <a:lnTo>
                      <a:pt x="12" y="38"/>
                    </a:lnTo>
                    <a:lnTo>
                      <a:pt x="17" y="35"/>
                    </a:lnTo>
                    <a:lnTo>
                      <a:pt x="35" y="27"/>
                    </a:lnTo>
                    <a:lnTo>
                      <a:pt x="51" y="17"/>
                    </a:lnTo>
                    <a:lnTo>
                      <a:pt x="51" y="17"/>
                    </a:lnTo>
                    <a:lnTo>
                      <a:pt x="56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6" name="Freeform 3852"/>
              <p:cNvSpPr/>
              <p:nvPr/>
            </p:nvSpPr>
            <p:spPr bwMode="auto">
              <a:xfrm>
                <a:off x="2468563" y="2173288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0" y="5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7" y="14"/>
                  </a:cxn>
                  <a:cxn ang="0">
                    <a:pos x="52" y="16"/>
                  </a:cxn>
                  <a:cxn ang="0">
                    <a:pos x="36" y="26"/>
                  </a:cxn>
                  <a:cxn ang="0">
                    <a:pos x="18" y="35"/>
                  </a:cxn>
                  <a:cxn ang="0">
                    <a:pos x="18" y="35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7" y="1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0" h="37">
                    <a:moveTo>
                      <a:pt x="59" y="0"/>
                    </a:moveTo>
                    <a:lnTo>
                      <a:pt x="59" y="0"/>
                    </a:lnTo>
                    <a:lnTo>
                      <a:pt x="60" y="5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7" y="14"/>
                    </a:lnTo>
                    <a:lnTo>
                      <a:pt x="52" y="16"/>
                    </a:lnTo>
                    <a:lnTo>
                      <a:pt x="36" y="26"/>
                    </a:lnTo>
                    <a:lnTo>
                      <a:pt x="18" y="35"/>
                    </a:lnTo>
                    <a:lnTo>
                      <a:pt x="18" y="35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7" y="1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7" name="Freeform 3853"/>
              <p:cNvSpPr/>
              <p:nvPr/>
            </p:nvSpPr>
            <p:spPr bwMode="auto">
              <a:xfrm>
                <a:off x="2287588" y="2330450"/>
                <a:ext cx="46038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3"/>
                  </a:cxn>
                  <a:cxn ang="0">
                    <a:pos x="59" y="9"/>
                  </a:cxn>
                  <a:cxn ang="0">
                    <a:pos x="59" y="9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6" y="36"/>
                  </a:cxn>
                  <a:cxn ang="0">
                    <a:pos x="6" y="36"/>
                  </a:cxn>
                  <a:cxn ang="0">
                    <a:pos x="11" y="36"/>
                  </a:cxn>
                  <a:cxn ang="0">
                    <a:pos x="16" y="34"/>
                  </a:cxn>
                  <a:cxn ang="0">
                    <a:pos x="34" y="24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3"/>
                  </a:cxn>
                  <a:cxn ang="0">
                    <a:pos x="57" y="8"/>
                  </a:cxn>
                  <a:cxn ang="0">
                    <a:pos x="57" y="8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3"/>
                    </a:lnTo>
                    <a:lnTo>
                      <a:pt x="59" y="9"/>
                    </a:lnTo>
                    <a:lnTo>
                      <a:pt x="59" y="9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6" y="36"/>
                    </a:lnTo>
                    <a:lnTo>
                      <a:pt x="6" y="36"/>
                    </a:lnTo>
                    <a:lnTo>
                      <a:pt x="11" y="36"/>
                    </a:lnTo>
                    <a:lnTo>
                      <a:pt x="16" y="34"/>
                    </a:lnTo>
                    <a:lnTo>
                      <a:pt x="34" y="24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3"/>
                    </a:lnTo>
                    <a:lnTo>
                      <a:pt x="57" y="8"/>
                    </a:lnTo>
                    <a:lnTo>
                      <a:pt x="57" y="8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8" name="Freeform 3854"/>
              <p:cNvSpPr/>
              <p:nvPr/>
            </p:nvSpPr>
            <p:spPr bwMode="auto">
              <a:xfrm>
                <a:off x="2338388" y="2301875"/>
                <a:ext cx="47625" cy="30163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61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3" y="16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7"/>
                  </a:cxn>
                  <a:cxn ang="0">
                    <a:pos x="9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6" y="26"/>
                  </a:cxn>
                  <a:cxn ang="0">
                    <a:pos x="53" y="16"/>
                  </a:cxn>
                  <a:cxn ang="0">
                    <a:pos x="53" y="16"/>
                  </a:cxn>
                  <a:cxn ang="0">
                    <a:pos x="57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61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61" h="37">
                    <a:moveTo>
                      <a:pt x="59" y="0"/>
                    </a:moveTo>
                    <a:lnTo>
                      <a:pt x="59" y="0"/>
                    </a:lnTo>
                    <a:lnTo>
                      <a:pt x="61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3" y="16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7"/>
                    </a:lnTo>
                    <a:lnTo>
                      <a:pt x="9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6" y="26"/>
                    </a:lnTo>
                    <a:lnTo>
                      <a:pt x="53" y="16"/>
                    </a:lnTo>
                    <a:lnTo>
                      <a:pt x="53" y="16"/>
                    </a:lnTo>
                    <a:lnTo>
                      <a:pt x="57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61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69" name="Freeform 3855"/>
              <p:cNvSpPr/>
              <p:nvPr/>
            </p:nvSpPr>
            <p:spPr bwMode="auto">
              <a:xfrm>
                <a:off x="2389188" y="2273300"/>
                <a:ext cx="47625" cy="30163"/>
              </a:xfrm>
              <a:custGeom>
                <a:avLst/>
                <a:gdLst/>
                <a:ahLst/>
                <a:cxnLst>
                  <a:cxn ang="0">
                    <a:pos x="58" y="0"/>
                  </a:cxn>
                  <a:cxn ang="0">
                    <a:pos x="58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7" y="15"/>
                  </a:cxn>
                  <a:cxn ang="0">
                    <a:pos x="52" y="18"/>
                  </a:cxn>
                  <a:cxn ang="0">
                    <a:pos x="35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7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3" y="37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8" y="5"/>
                  </a:cxn>
                  <a:cxn ang="0">
                    <a:pos x="58" y="0"/>
                  </a:cxn>
                  <a:cxn ang="0">
                    <a:pos x="58" y="0"/>
                  </a:cxn>
                </a:cxnLst>
                <a:rect l="0" t="0" r="r" b="b"/>
                <a:pathLst>
                  <a:path w="58" h="37">
                    <a:moveTo>
                      <a:pt x="58" y="0"/>
                    </a:moveTo>
                    <a:lnTo>
                      <a:pt x="58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7" y="15"/>
                    </a:lnTo>
                    <a:lnTo>
                      <a:pt x="52" y="18"/>
                    </a:lnTo>
                    <a:lnTo>
                      <a:pt x="35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7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3" y="37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8" y="5"/>
                    </a:lnTo>
                    <a:lnTo>
                      <a:pt x="58" y="0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0" name="Freeform 3856"/>
              <p:cNvSpPr/>
              <p:nvPr/>
            </p:nvSpPr>
            <p:spPr bwMode="auto">
              <a:xfrm>
                <a:off x="2492375" y="2217738"/>
                <a:ext cx="47625" cy="30163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5" y="13"/>
                  </a:cxn>
                  <a:cxn ang="0">
                    <a:pos x="52" y="16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3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3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4"/>
                  </a:cxn>
                  <a:cxn ang="0">
                    <a:pos x="8" y="37"/>
                  </a:cxn>
                  <a:cxn ang="0">
                    <a:pos x="8" y="37"/>
                  </a:cxn>
                  <a:cxn ang="0">
                    <a:pos x="11" y="37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2" y="16"/>
                  </a:cxn>
                  <a:cxn ang="0">
                    <a:pos x="52" y="16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7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5" y="13"/>
                    </a:lnTo>
                    <a:lnTo>
                      <a:pt x="52" y="16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3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3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4"/>
                    </a:lnTo>
                    <a:lnTo>
                      <a:pt x="8" y="37"/>
                    </a:lnTo>
                    <a:lnTo>
                      <a:pt x="8" y="37"/>
                    </a:lnTo>
                    <a:lnTo>
                      <a:pt x="11" y="37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1" name="Freeform 3857"/>
              <p:cNvSpPr/>
              <p:nvPr/>
            </p:nvSpPr>
            <p:spPr bwMode="auto">
              <a:xfrm>
                <a:off x="2401888" y="2293938"/>
                <a:ext cx="58738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3" y="34"/>
                  </a:cxn>
                  <a:cxn ang="0">
                    <a:pos x="73" y="39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31" y="65"/>
                  </a:cxn>
                  <a:cxn ang="0">
                    <a:pos x="31" y="65"/>
                  </a:cxn>
                  <a:cxn ang="0">
                    <a:pos x="26" y="67"/>
                  </a:cxn>
                  <a:cxn ang="0">
                    <a:pos x="21" y="67"/>
                  </a:cxn>
                  <a:cxn ang="0">
                    <a:pos x="18" y="65"/>
                  </a:cxn>
                  <a:cxn ang="0">
                    <a:pos x="15" y="60"/>
                  </a:cxn>
                  <a:cxn ang="0">
                    <a:pos x="2" y="38"/>
                  </a:cxn>
                  <a:cxn ang="0">
                    <a:pos x="2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3" y="25"/>
                  </a:cxn>
                  <a:cxn ang="0">
                    <a:pos x="6" y="21"/>
                  </a:cxn>
                  <a:cxn ang="0">
                    <a:pos x="42" y="2"/>
                  </a:cxn>
                  <a:cxn ang="0">
                    <a:pos x="42" y="2"/>
                  </a:cxn>
                  <a:cxn ang="0">
                    <a:pos x="47" y="0"/>
                  </a:cxn>
                  <a:cxn ang="0">
                    <a:pos x="52" y="0"/>
                  </a:cxn>
                  <a:cxn ang="0">
                    <a:pos x="55" y="3"/>
                  </a:cxn>
                  <a:cxn ang="0">
                    <a:pos x="59" y="7"/>
                  </a:cxn>
                  <a:cxn ang="0">
                    <a:pos x="72" y="29"/>
                  </a:cxn>
                </a:cxnLst>
                <a:rect l="0" t="0" r="r" b="b"/>
                <a:pathLst>
                  <a:path w="73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3" y="34"/>
                    </a:lnTo>
                    <a:lnTo>
                      <a:pt x="73" y="39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31" y="65"/>
                    </a:lnTo>
                    <a:lnTo>
                      <a:pt x="31" y="65"/>
                    </a:lnTo>
                    <a:lnTo>
                      <a:pt x="26" y="67"/>
                    </a:lnTo>
                    <a:lnTo>
                      <a:pt x="21" y="67"/>
                    </a:lnTo>
                    <a:lnTo>
                      <a:pt x="18" y="65"/>
                    </a:lnTo>
                    <a:lnTo>
                      <a:pt x="15" y="60"/>
                    </a:lnTo>
                    <a:lnTo>
                      <a:pt x="2" y="38"/>
                    </a:lnTo>
                    <a:lnTo>
                      <a:pt x="2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3" y="25"/>
                    </a:lnTo>
                    <a:lnTo>
                      <a:pt x="6" y="21"/>
                    </a:lnTo>
                    <a:lnTo>
                      <a:pt x="42" y="2"/>
                    </a:lnTo>
                    <a:lnTo>
                      <a:pt x="42" y="2"/>
                    </a:lnTo>
                    <a:lnTo>
                      <a:pt x="47" y="0"/>
                    </a:lnTo>
                    <a:lnTo>
                      <a:pt x="52" y="0"/>
                    </a:lnTo>
                    <a:lnTo>
                      <a:pt x="55" y="3"/>
                    </a:lnTo>
                    <a:lnTo>
                      <a:pt x="59" y="7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2" name="Freeform 3858"/>
              <p:cNvSpPr/>
              <p:nvPr/>
            </p:nvSpPr>
            <p:spPr bwMode="auto">
              <a:xfrm>
                <a:off x="2430463" y="2220913"/>
                <a:ext cx="82550" cy="98425"/>
              </a:xfrm>
              <a:custGeom>
                <a:avLst/>
                <a:gdLst/>
                <a:ahLst/>
                <a:cxnLst>
                  <a:cxn ang="0">
                    <a:pos x="44" y="2"/>
                  </a:cxn>
                  <a:cxn ang="0">
                    <a:pos x="7" y="23"/>
                  </a:cxn>
                  <a:cxn ang="0">
                    <a:pos x="7" y="23"/>
                  </a:cxn>
                  <a:cxn ang="0">
                    <a:pos x="3" y="24"/>
                  </a:cxn>
                  <a:cxn ang="0">
                    <a:pos x="2" y="29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46" y="117"/>
                  </a:cxn>
                  <a:cxn ang="0">
                    <a:pos x="46" y="117"/>
                  </a:cxn>
                  <a:cxn ang="0">
                    <a:pos x="47" y="120"/>
                  </a:cxn>
                  <a:cxn ang="0">
                    <a:pos x="52" y="122"/>
                  </a:cxn>
                  <a:cxn ang="0">
                    <a:pos x="57" y="122"/>
                  </a:cxn>
                  <a:cxn ang="0">
                    <a:pos x="60" y="122"/>
                  </a:cxn>
                  <a:cxn ang="0">
                    <a:pos x="98" y="101"/>
                  </a:cxn>
                  <a:cxn ang="0">
                    <a:pos x="98" y="101"/>
                  </a:cxn>
                  <a:cxn ang="0">
                    <a:pos x="101" y="98"/>
                  </a:cxn>
                  <a:cxn ang="0">
                    <a:pos x="103" y="94"/>
                  </a:cxn>
                  <a:cxn ang="0">
                    <a:pos x="104" y="89"/>
                  </a:cxn>
                  <a:cxn ang="0">
                    <a:pos x="103" y="85"/>
                  </a:cxn>
                  <a:cxn ang="0">
                    <a:pos x="60" y="6"/>
                  </a:cxn>
                  <a:cxn ang="0">
                    <a:pos x="60" y="6"/>
                  </a:cxn>
                  <a:cxn ang="0">
                    <a:pos x="57" y="3"/>
                  </a:cxn>
                  <a:cxn ang="0">
                    <a:pos x="52" y="2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4" y="2"/>
                  </a:cxn>
                </a:cxnLst>
                <a:rect l="0" t="0" r="r" b="b"/>
                <a:pathLst>
                  <a:path w="104" h="122">
                    <a:moveTo>
                      <a:pt x="44" y="2"/>
                    </a:moveTo>
                    <a:lnTo>
                      <a:pt x="7" y="23"/>
                    </a:lnTo>
                    <a:lnTo>
                      <a:pt x="7" y="23"/>
                    </a:lnTo>
                    <a:lnTo>
                      <a:pt x="3" y="24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46" y="117"/>
                    </a:lnTo>
                    <a:lnTo>
                      <a:pt x="46" y="117"/>
                    </a:lnTo>
                    <a:lnTo>
                      <a:pt x="47" y="120"/>
                    </a:lnTo>
                    <a:lnTo>
                      <a:pt x="52" y="122"/>
                    </a:lnTo>
                    <a:lnTo>
                      <a:pt x="57" y="122"/>
                    </a:lnTo>
                    <a:lnTo>
                      <a:pt x="60" y="122"/>
                    </a:lnTo>
                    <a:lnTo>
                      <a:pt x="98" y="101"/>
                    </a:lnTo>
                    <a:lnTo>
                      <a:pt x="98" y="101"/>
                    </a:lnTo>
                    <a:lnTo>
                      <a:pt x="101" y="98"/>
                    </a:lnTo>
                    <a:lnTo>
                      <a:pt x="103" y="94"/>
                    </a:lnTo>
                    <a:lnTo>
                      <a:pt x="104" y="89"/>
                    </a:lnTo>
                    <a:lnTo>
                      <a:pt x="103" y="85"/>
                    </a:lnTo>
                    <a:lnTo>
                      <a:pt x="60" y="6"/>
                    </a:lnTo>
                    <a:lnTo>
                      <a:pt x="60" y="6"/>
                    </a:lnTo>
                    <a:lnTo>
                      <a:pt x="57" y="3"/>
                    </a:lnTo>
                    <a:lnTo>
                      <a:pt x="52" y="2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3" name="Freeform 3859"/>
              <p:cNvSpPr/>
              <p:nvPr/>
            </p:nvSpPr>
            <p:spPr bwMode="auto">
              <a:xfrm>
                <a:off x="2465388" y="2289175"/>
                <a:ext cx="47625" cy="30163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1" y="35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1" y="37"/>
                  </a:cxn>
                  <a:cxn ang="0">
                    <a:pos x="16" y="35"/>
                  </a:cxn>
                  <a:cxn ang="0">
                    <a:pos x="34" y="26"/>
                  </a:cxn>
                  <a:cxn ang="0">
                    <a:pos x="50" y="16"/>
                  </a:cxn>
                  <a:cxn ang="0">
                    <a:pos x="50" y="16"/>
                  </a:cxn>
                  <a:cxn ang="0">
                    <a:pos x="55" y="1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8" y="4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8" y="4"/>
                  </a:cxn>
                  <a:cxn ang="0">
                    <a:pos x="57" y="9"/>
                  </a:cxn>
                  <a:cxn ang="0">
                    <a:pos x="57" y="9"/>
                  </a:cxn>
                  <a:cxn ang="0">
                    <a:pos x="55" y="14"/>
                  </a:cxn>
                  <a:cxn ang="0">
                    <a:pos x="50" y="17"/>
                  </a:cxn>
                  <a:cxn ang="0">
                    <a:pos x="34" y="27"/>
                  </a:cxn>
                  <a:cxn ang="0">
                    <a:pos x="16" y="35"/>
                  </a:cxn>
                  <a:cxn ang="0">
                    <a:pos x="16" y="35"/>
                  </a:cxn>
                  <a:cxn ang="0">
                    <a:pos x="11" y="37"/>
                  </a:cxn>
                  <a:cxn ang="0">
                    <a:pos x="6" y="37"/>
                  </a:cxn>
                  <a:cxn ang="0">
                    <a:pos x="6" y="37"/>
                  </a:cxn>
                  <a:cxn ang="0">
                    <a:pos x="1" y="35"/>
                  </a:cxn>
                  <a:cxn ang="0">
                    <a:pos x="0" y="32"/>
                  </a:cxn>
                  <a:cxn ang="0">
                    <a:pos x="0" y="32"/>
                  </a:cxn>
                </a:cxnLst>
                <a:rect l="0" t="0" r="r" b="b"/>
                <a:pathLst>
                  <a:path w="58" h="37">
                    <a:moveTo>
                      <a:pt x="0" y="32"/>
                    </a:moveTo>
                    <a:lnTo>
                      <a:pt x="0" y="32"/>
                    </a:lnTo>
                    <a:lnTo>
                      <a:pt x="1" y="35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1" y="37"/>
                    </a:lnTo>
                    <a:lnTo>
                      <a:pt x="16" y="35"/>
                    </a:lnTo>
                    <a:lnTo>
                      <a:pt x="34" y="26"/>
                    </a:lnTo>
                    <a:lnTo>
                      <a:pt x="50" y="16"/>
                    </a:lnTo>
                    <a:lnTo>
                      <a:pt x="50" y="16"/>
                    </a:lnTo>
                    <a:lnTo>
                      <a:pt x="55" y="1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8" y="4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8" y="4"/>
                    </a:lnTo>
                    <a:lnTo>
                      <a:pt x="57" y="9"/>
                    </a:lnTo>
                    <a:lnTo>
                      <a:pt x="57" y="9"/>
                    </a:lnTo>
                    <a:lnTo>
                      <a:pt x="55" y="14"/>
                    </a:lnTo>
                    <a:lnTo>
                      <a:pt x="50" y="17"/>
                    </a:lnTo>
                    <a:lnTo>
                      <a:pt x="34" y="27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1" y="37"/>
                    </a:lnTo>
                    <a:lnTo>
                      <a:pt x="6" y="37"/>
                    </a:lnTo>
                    <a:lnTo>
                      <a:pt x="6" y="37"/>
                    </a:lnTo>
                    <a:lnTo>
                      <a:pt x="1" y="35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4" name="Freeform 3860"/>
              <p:cNvSpPr/>
              <p:nvPr/>
            </p:nvSpPr>
            <p:spPr bwMode="auto">
              <a:xfrm>
                <a:off x="2506663" y="2238375"/>
                <a:ext cx="55563" cy="52388"/>
              </a:xfrm>
              <a:custGeom>
                <a:avLst/>
                <a:gdLst/>
                <a:ahLst/>
                <a:cxnLst>
                  <a:cxn ang="0">
                    <a:pos x="72" y="29"/>
                  </a:cxn>
                  <a:cxn ang="0">
                    <a:pos x="72" y="29"/>
                  </a:cxn>
                  <a:cxn ang="0">
                    <a:pos x="72" y="33"/>
                  </a:cxn>
                  <a:cxn ang="0">
                    <a:pos x="72" y="38"/>
                  </a:cxn>
                  <a:cxn ang="0">
                    <a:pos x="70" y="42"/>
                  </a:cxn>
                  <a:cxn ang="0">
                    <a:pos x="67" y="46"/>
                  </a:cxn>
                  <a:cxn ang="0">
                    <a:pos x="29" y="65"/>
                  </a:cxn>
                  <a:cxn ang="0">
                    <a:pos x="29" y="65"/>
                  </a:cxn>
                  <a:cxn ang="0">
                    <a:pos x="25" y="67"/>
                  </a:cxn>
                  <a:cxn ang="0">
                    <a:pos x="21" y="65"/>
                  </a:cxn>
                  <a:cxn ang="0">
                    <a:pos x="16" y="64"/>
                  </a:cxn>
                  <a:cxn ang="0">
                    <a:pos x="13" y="60"/>
                  </a:cxn>
                  <a:cxn ang="0">
                    <a:pos x="0" y="38"/>
                  </a:cxn>
                  <a:cxn ang="0">
                    <a:pos x="0" y="38"/>
                  </a:cxn>
                  <a:cxn ang="0">
                    <a:pos x="0" y="33"/>
                  </a:cxn>
                  <a:cxn ang="0">
                    <a:pos x="0" y="28"/>
                  </a:cxn>
                  <a:cxn ang="0">
                    <a:pos x="2" y="24"/>
                  </a:cxn>
                  <a:cxn ang="0">
                    <a:pos x="5" y="21"/>
                  </a:cxn>
                  <a:cxn ang="0">
                    <a:pos x="43" y="0"/>
                  </a:cxn>
                  <a:cxn ang="0">
                    <a:pos x="43" y="0"/>
                  </a:cxn>
                  <a:cxn ang="0">
                    <a:pos x="47" y="0"/>
                  </a:cxn>
                  <a:cxn ang="0">
                    <a:pos x="51" y="0"/>
                  </a:cxn>
                  <a:cxn ang="0">
                    <a:pos x="56" y="2"/>
                  </a:cxn>
                  <a:cxn ang="0">
                    <a:pos x="59" y="5"/>
                  </a:cxn>
                  <a:cxn ang="0">
                    <a:pos x="72" y="29"/>
                  </a:cxn>
                </a:cxnLst>
                <a:rect l="0" t="0" r="r" b="b"/>
                <a:pathLst>
                  <a:path w="72" h="67">
                    <a:moveTo>
                      <a:pt x="72" y="29"/>
                    </a:moveTo>
                    <a:lnTo>
                      <a:pt x="72" y="29"/>
                    </a:lnTo>
                    <a:lnTo>
                      <a:pt x="72" y="33"/>
                    </a:lnTo>
                    <a:lnTo>
                      <a:pt x="72" y="38"/>
                    </a:lnTo>
                    <a:lnTo>
                      <a:pt x="70" y="42"/>
                    </a:lnTo>
                    <a:lnTo>
                      <a:pt x="67" y="46"/>
                    </a:lnTo>
                    <a:lnTo>
                      <a:pt x="29" y="65"/>
                    </a:lnTo>
                    <a:lnTo>
                      <a:pt x="29" y="65"/>
                    </a:lnTo>
                    <a:lnTo>
                      <a:pt x="25" y="67"/>
                    </a:lnTo>
                    <a:lnTo>
                      <a:pt x="21" y="65"/>
                    </a:lnTo>
                    <a:lnTo>
                      <a:pt x="16" y="64"/>
                    </a:lnTo>
                    <a:lnTo>
                      <a:pt x="13" y="60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3"/>
                    </a:lnTo>
                    <a:lnTo>
                      <a:pt x="0" y="28"/>
                    </a:lnTo>
                    <a:lnTo>
                      <a:pt x="2" y="24"/>
                    </a:lnTo>
                    <a:lnTo>
                      <a:pt x="5" y="21"/>
                    </a:lnTo>
                    <a:lnTo>
                      <a:pt x="43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6" y="2"/>
                    </a:lnTo>
                    <a:lnTo>
                      <a:pt x="59" y="5"/>
                    </a:lnTo>
                    <a:lnTo>
                      <a:pt x="72" y="29"/>
                    </a:lnTo>
                    <a:close/>
                  </a:path>
                </a:pathLst>
              </a:custGeom>
              <a:solidFill>
                <a:srgbClr val="CCCCCC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5" name="Freeform 3861"/>
              <p:cNvSpPr/>
              <p:nvPr/>
            </p:nvSpPr>
            <p:spPr bwMode="auto">
              <a:xfrm>
                <a:off x="2311400" y="2373313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5"/>
                  </a:cxn>
                  <a:cxn ang="0">
                    <a:pos x="52" y="18"/>
                  </a:cxn>
                  <a:cxn ang="0">
                    <a:pos x="34" y="28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6"/>
                  </a:cxn>
                  <a:cxn ang="0">
                    <a:pos x="0" y="33"/>
                  </a:cxn>
                  <a:cxn ang="0">
                    <a:pos x="0" y="33"/>
                  </a:cxn>
                  <a:cxn ang="0">
                    <a:pos x="3" y="36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13" y="38"/>
                  </a:cxn>
                  <a:cxn ang="0">
                    <a:pos x="18" y="36"/>
                  </a:cxn>
                  <a:cxn ang="0">
                    <a:pos x="34" y="26"/>
                  </a:cxn>
                  <a:cxn ang="0">
                    <a:pos x="52" y="18"/>
                  </a:cxn>
                  <a:cxn ang="0">
                    <a:pos x="52" y="18"/>
                  </a:cxn>
                  <a:cxn ang="0">
                    <a:pos x="56" y="1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5"/>
                    </a:lnTo>
                    <a:lnTo>
                      <a:pt x="52" y="18"/>
                    </a:lnTo>
                    <a:lnTo>
                      <a:pt x="34" y="28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6"/>
                    </a:lnTo>
                    <a:lnTo>
                      <a:pt x="0" y="33"/>
                    </a:lnTo>
                    <a:lnTo>
                      <a:pt x="0" y="33"/>
                    </a:lnTo>
                    <a:lnTo>
                      <a:pt x="3" y="36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13" y="38"/>
                    </a:lnTo>
                    <a:lnTo>
                      <a:pt x="18" y="36"/>
                    </a:lnTo>
                    <a:lnTo>
                      <a:pt x="34" y="26"/>
                    </a:lnTo>
                    <a:lnTo>
                      <a:pt x="52" y="18"/>
                    </a:lnTo>
                    <a:lnTo>
                      <a:pt x="52" y="18"/>
                    </a:lnTo>
                    <a:lnTo>
                      <a:pt x="56" y="1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6" name="Freeform 3862"/>
              <p:cNvSpPr/>
              <p:nvPr/>
            </p:nvSpPr>
            <p:spPr bwMode="auto">
              <a:xfrm>
                <a:off x="2362200" y="2346325"/>
                <a:ext cx="47625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6" y="13"/>
                  </a:cxn>
                  <a:cxn ang="0">
                    <a:pos x="53" y="17"/>
                  </a:cxn>
                  <a:cxn ang="0">
                    <a:pos x="35" y="26"/>
                  </a:cxn>
                  <a:cxn ang="0">
                    <a:pos x="17" y="36"/>
                  </a:cxn>
                  <a:cxn ang="0">
                    <a:pos x="17" y="36"/>
                  </a:cxn>
                  <a:cxn ang="0">
                    <a:pos x="13" y="38"/>
                  </a:cxn>
                  <a:cxn ang="0">
                    <a:pos x="9" y="38"/>
                  </a:cxn>
                  <a:cxn ang="0">
                    <a:pos x="9" y="38"/>
                  </a:cxn>
                  <a:cxn ang="0">
                    <a:pos x="4" y="34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4" y="34"/>
                  </a:cxn>
                  <a:cxn ang="0">
                    <a:pos x="9" y="36"/>
                  </a:cxn>
                  <a:cxn ang="0">
                    <a:pos x="9" y="36"/>
                  </a:cxn>
                  <a:cxn ang="0">
                    <a:pos x="13" y="38"/>
                  </a:cxn>
                  <a:cxn ang="0">
                    <a:pos x="17" y="34"/>
                  </a:cxn>
                  <a:cxn ang="0">
                    <a:pos x="35" y="26"/>
                  </a:cxn>
                  <a:cxn ang="0">
                    <a:pos x="53" y="17"/>
                  </a:cxn>
                  <a:cxn ang="0">
                    <a:pos x="53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9" h="38">
                    <a:moveTo>
                      <a:pt x="57" y="0"/>
                    </a:moveTo>
                    <a:lnTo>
                      <a:pt x="57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6" y="13"/>
                    </a:lnTo>
                    <a:lnTo>
                      <a:pt x="53" y="17"/>
                    </a:lnTo>
                    <a:lnTo>
                      <a:pt x="35" y="26"/>
                    </a:lnTo>
                    <a:lnTo>
                      <a:pt x="17" y="36"/>
                    </a:lnTo>
                    <a:lnTo>
                      <a:pt x="17" y="36"/>
                    </a:lnTo>
                    <a:lnTo>
                      <a:pt x="13" y="38"/>
                    </a:lnTo>
                    <a:lnTo>
                      <a:pt x="9" y="38"/>
                    </a:lnTo>
                    <a:lnTo>
                      <a:pt x="9" y="38"/>
                    </a:lnTo>
                    <a:lnTo>
                      <a:pt x="4" y="34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4" y="34"/>
                    </a:lnTo>
                    <a:lnTo>
                      <a:pt x="9" y="36"/>
                    </a:lnTo>
                    <a:lnTo>
                      <a:pt x="9" y="36"/>
                    </a:lnTo>
                    <a:lnTo>
                      <a:pt x="13" y="38"/>
                    </a:lnTo>
                    <a:lnTo>
                      <a:pt x="17" y="34"/>
                    </a:lnTo>
                    <a:lnTo>
                      <a:pt x="35" y="26"/>
                    </a:lnTo>
                    <a:lnTo>
                      <a:pt x="53" y="17"/>
                    </a:lnTo>
                    <a:lnTo>
                      <a:pt x="53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7" name="Freeform 3863"/>
              <p:cNvSpPr/>
              <p:nvPr/>
            </p:nvSpPr>
            <p:spPr bwMode="auto">
              <a:xfrm>
                <a:off x="2414588" y="2317750"/>
                <a:ext cx="46038" cy="2857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57" y="0"/>
                  </a:cxn>
                  <a:cxn ang="0">
                    <a:pos x="58" y="5"/>
                  </a:cxn>
                  <a:cxn ang="0">
                    <a:pos x="58" y="10"/>
                  </a:cxn>
                  <a:cxn ang="0">
                    <a:pos x="58" y="10"/>
                  </a:cxn>
                  <a:cxn ang="0">
                    <a:pos x="55" y="15"/>
                  </a:cxn>
                  <a:cxn ang="0">
                    <a:pos x="52" y="17"/>
                  </a:cxn>
                  <a:cxn ang="0">
                    <a:pos x="34" y="26"/>
                  </a:cxn>
                  <a:cxn ang="0">
                    <a:pos x="16" y="36"/>
                  </a:cxn>
                  <a:cxn ang="0">
                    <a:pos x="16" y="36"/>
                  </a:cxn>
                  <a:cxn ang="0">
                    <a:pos x="11" y="38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3" y="36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6"/>
                  </a:cxn>
                  <a:cxn ang="0">
                    <a:pos x="6" y="38"/>
                  </a:cxn>
                  <a:cxn ang="0">
                    <a:pos x="6" y="38"/>
                  </a:cxn>
                  <a:cxn ang="0">
                    <a:pos x="11" y="38"/>
                  </a:cxn>
                  <a:cxn ang="0">
                    <a:pos x="16" y="36"/>
                  </a:cxn>
                  <a:cxn ang="0">
                    <a:pos x="34" y="26"/>
                  </a:cxn>
                  <a:cxn ang="0">
                    <a:pos x="50" y="17"/>
                  </a:cxn>
                  <a:cxn ang="0">
                    <a:pos x="50" y="17"/>
                  </a:cxn>
                  <a:cxn ang="0">
                    <a:pos x="55" y="13"/>
                  </a:cxn>
                  <a:cxn ang="0">
                    <a:pos x="57" y="10"/>
                  </a:cxn>
                  <a:cxn ang="0">
                    <a:pos x="57" y="10"/>
                  </a:cxn>
                  <a:cxn ang="0">
                    <a:pos x="58" y="5"/>
                  </a:cxn>
                  <a:cxn ang="0">
                    <a:pos x="57" y="0"/>
                  </a:cxn>
                  <a:cxn ang="0">
                    <a:pos x="57" y="0"/>
                  </a:cxn>
                </a:cxnLst>
                <a:rect l="0" t="0" r="r" b="b"/>
                <a:pathLst>
                  <a:path w="58" h="38">
                    <a:moveTo>
                      <a:pt x="57" y="0"/>
                    </a:moveTo>
                    <a:lnTo>
                      <a:pt x="57" y="0"/>
                    </a:lnTo>
                    <a:lnTo>
                      <a:pt x="58" y="5"/>
                    </a:lnTo>
                    <a:lnTo>
                      <a:pt x="58" y="10"/>
                    </a:lnTo>
                    <a:lnTo>
                      <a:pt x="58" y="10"/>
                    </a:lnTo>
                    <a:lnTo>
                      <a:pt x="55" y="15"/>
                    </a:lnTo>
                    <a:lnTo>
                      <a:pt x="52" y="17"/>
                    </a:lnTo>
                    <a:lnTo>
                      <a:pt x="34" y="2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1" y="38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3" y="36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6"/>
                    </a:lnTo>
                    <a:lnTo>
                      <a:pt x="6" y="38"/>
                    </a:lnTo>
                    <a:lnTo>
                      <a:pt x="6" y="38"/>
                    </a:lnTo>
                    <a:lnTo>
                      <a:pt x="11" y="38"/>
                    </a:lnTo>
                    <a:lnTo>
                      <a:pt x="16" y="36"/>
                    </a:lnTo>
                    <a:lnTo>
                      <a:pt x="34" y="26"/>
                    </a:lnTo>
                    <a:lnTo>
                      <a:pt x="50" y="17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57" y="10"/>
                    </a:lnTo>
                    <a:lnTo>
                      <a:pt x="57" y="10"/>
                    </a:lnTo>
                    <a:lnTo>
                      <a:pt x="58" y="5"/>
                    </a:lnTo>
                    <a:lnTo>
                      <a:pt x="57" y="0"/>
                    </a:lnTo>
                    <a:lnTo>
                      <a:pt x="57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8" name="Freeform 3864"/>
              <p:cNvSpPr/>
              <p:nvPr/>
            </p:nvSpPr>
            <p:spPr bwMode="auto">
              <a:xfrm>
                <a:off x="2516188" y="2262188"/>
                <a:ext cx="46038" cy="28575"/>
              </a:xfrm>
              <a:custGeom>
                <a:avLst/>
                <a:gdLst/>
                <a:ahLst/>
                <a:cxnLst>
                  <a:cxn ang="0">
                    <a:pos x="59" y="0"/>
                  </a:cxn>
                  <a:cxn ang="0">
                    <a:pos x="59" y="0"/>
                  </a:cxn>
                  <a:cxn ang="0">
                    <a:pos x="59" y="5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7" y="13"/>
                  </a:cxn>
                  <a:cxn ang="0">
                    <a:pos x="52" y="17"/>
                  </a:cxn>
                  <a:cxn ang="0">
                    <a:pos x="36" y="26"/>
                  </a:cxn>
                  <a:cxn ang="0">
                    <a:pos x="18" y="36"/>
                  </a:cxn>
                  <a:cxn ang="0">
                    <a:pos x="18" y="36"/>
                  </a:cxn>
                  <a:cxn ang="0">
                    <a:pos x="13" y="38"/>
                  </a:cxn>
                  <a:cxn ang="0">
                    <a:pos x="8" y="38"/>
                  </a:cxn>
                  <a:cxn ang="0">
                    <a:pos x="8" y="38"/>
                  </a:cxn>
                  <a:cxn ang="0">
                    <a:pos x="3" y="35"/>
                  </a:cxn>
                  <a:cxn ang="0">
                    <a:pos x="0" y="31"/>
                  </a:cxn>
                  <a:cxn ang="0">
                    <a:pos x="0" y="31"/>
                  </a:cxn>
                  <a:cxn ang="0">
                    <a:pos x="3" y="35"/>
                  </a:cxn>
                  <a:cxn ang="0">
                    <a:pos x="8" y="36"/>
                  </a:cxn>
                  <a:cxn ang="0">
                    <a:pos x="8" y="36"/>
                  </a:cxn>
                  <a:cxn ang="0">
                    <a:pos x="13" y="36"/>
                  </a:cxn>
                  <a:cxn ang="0">
                    <a:pos x="18" y="35"/>
                  </a:cxn>
                  <a:cxn ang="0">
                    <a:pos x="34" y="26"/>
                  </a:cxn>
                  <a:cxn ang="0">
                    <a:pos x="52" y="17"/>
                  </a:cxn>
                  <a:cxn ang="0">
                    <a:pos x="52" y="17"/>
                  </a:cxn>
                  <a:cxn ang="0">
                    <a:pos x="56" y="13"/>
                  </a:cxn>
                  <a:cxn ang="0">
                    <a:pos x="59" y="10"/>
                  </a:cxn>
                  <a:cxn ang="0">
                    <a:pos x="59" y="10"/>
                  </a:cxn>
                  <a:cxn ang="0">
                    <a:pos x="59" y="5"/>
                  </a:cxn>
                  <a:cxn ang="0">
                    <a:pos x="59" y="0"/>
                  </a:cxn>
                  <a:cxn ang="0">
                    <a:pos x="59" y="0"/>
                  </a:cxn>
                </a:cxnLst>
                <a:rect l="0" t="0" r="r" b="b"/>
                <a:pathLst>
                  <a:path w="59" h="38">
                    <a:moveTo>
                      <a:pt x="59" y="0"/>
                    </a:moveTo>
                    <a:lnTo>
                      <a:pt x="59" y="0"/>
                    </a:lnTo>
                    <a:lnTo>
                      <a:pt x="59" y="5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7" y="13"/>
                    </a:lnTo>
                    <a:lnTo>
                      <a:pt x="52" y="17"/>
                    </a:lnTo>
                    <a:lnTo>
                      <a:pt x="36" y="2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8"/>
                    </a:lnTo>
                    <a:lnTo>
                      <a:pt x="8" y="38"/>
                    </a:lnTo>
                    <a:lnTo>
                      <a:pt x="8" y="38"/>
                    </a:lnTo>
                    <a:lnTo>
                      <a:pt x="3" y="35"/>
                    </a:lnTo>
                    <a:lnTo>
                      <a:pt x="0" y="31"/>
                    </a:lnTo>
                    <a:lnTo>
                      <a:pt x="0" y="31"/>
                    </a:lnTo>
                    <a:lnTo>
                      <a:pt x="3" y="35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3" y="36"/>
                    </a:lnTo>
                    <a:lnTo>
                      <a:pt x="18" y="35"/>
                    </a:lnTo>
                    <a:lnTo>
                      <a:pt x="34" y="26"/>
                    </a:lnTo>
                    <a:lnTo>
                      <a:pt x="52" y="17"/>
                    </a:lnTo>
                    <a:lnTo>
                      <a:pt x="52" y="17"/>
                    </a:lnTo>
                    <a:lnTo>
                      <a:pt x="56" y="13"/>
                    </a:lnTo>
                    <a:lnTo>
                      <a:pt x="59" y="10"/>
                    </a:lnTo>
                    <a:lnTo>
                      <a:pt x="59" y="10"/>
                    </a:lnTo>
                    <a:lnTo>
                      <a:pt x="59" y="5"/>
                    </a:lnTo>
                    <a:lnTo>
                      <a:pt x="59" y="0"/>
                    </a:lnTo>
                    <a:lnTo>
                      <a:pt x="59" y="0"/>
                    </a:lnTo>
                    <a:close/>
                  </a:path>
                </a:pathLst>
              </a:custGeom>
              <a:solidFill>
                <a:srgbClr val="5151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pic>
            <p:nvPicPr>
              <p:cNvPr id="279" name="Picture 386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354263" y="1984375"/>
                <a:ext cx="77788" cy="57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80" name="Freeform 3866"/>
              <p:cNvSpPr>
                <a:spLocks noEditPoints="1"/>
              </p:cNvSpPr>
              <p:nvPr/>
            </p:nvSpPr>
            <p:spPr bwMode="auto">
              <a:xfrm>
                <a:off x="2360613" y="1989138"/>
                <a:ext cx="68263" cy="47625"/>
              </a:xfrm>
              <a:custGeom>
                <a:avLst/>
                <a:gdLst/>
                <a:ahLst/>
                <a:cxnLst>
                  <a:cxn ang="0">
                    <a:pos x="86" y="19"/>
                  </a:cxn>
                  <a:cxn ang="0">
                    <a:pos x="12" y="60"/>
                  </a:cxn>
                  <a:cxn ang="0">
                    <a:pos x="0" y="40"/>
                  </a:cxn>
                  <a:cxn ang="0">
                    <a:pos x="75" y="0"/>
                  </a:cxn>
                  <a:cxn ang="0">
                    <a:pos x="86" y="19"/>
                  </a:cxn>
                  <a:cxn ang="0">
                    <a:pos x="12" y="60"/>
                  </a:cxn>
                  <a:cxn ang="0">
                    <a:pos x="85" y="19"/>
                  </a:cxn>
                  <a:cxn ang="0">
                    <a:pos x="75" y="1"/>
                  </a:cxn>
                  <a:cxn ang="0">
                    <a:pos x="2" y="42"/>
                  </a:cxn>
                  <a:cxn ang="0">
                    <a:pos x="12" y="60"/>
                  </a:cxn>
                </a:cxnLst>
                <a:rect l="0" t="0" r="r" b="b"/>
                <a:pathLst>
                  <a:path w="86" h="60">
                    <a:moveTo>
                      <a:pt x="86" y="19"/>
                    </a:moveTo>
                    <a:lnTo>
                      <a:pt x="12" y="60"/>
                    </a:lnTo>
                    <a:lnTo>
                      <a:pt x="0" y="40"/>
                    </a:lnTo>
                    <a:lnTo>
                      <a:pt x="75" y="0"/>
                    </a:lnTo>
                    <a:lnTo>
                      <a:pt x="86" y="19"/>
                    </a:lnTo>
                    <a:close/>
                    <a:moveTo>
                      <a:pt x="12" y="60"/>
                    </a:moveTo>
                    <a:lnTo>
                      <a:pt x="85" y="19"/>
                    </a:lnTo>
                    <a:lnTo>
                      <a:pt x="75" y="1"/>
                    </a:lnTo>
                    <a:lnTo>
                      <a:pt x="2" y="42"/>
                    </a:lnTo>
                    <a:lnTo>
                      <a:pt x="12" y="60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1" name="Freeform 3867"/>
              <p:cNvSpPr/>
              <p:nvPr/>
            </p:nvSpPr>
            <p:spPr bwMode="auto">
              <a:xfrm>
                <a:off x="2374900" y="2012950"/>
                <a:ext cx="7938" cy="15875"/>
              </a:xfrm>
              <a:custGeom>
                <a:avLst/>
                <a:gdLst/>
                <a:ahLst/>
                <a:cxnLst>
                  <a:cxn ang="0">
                    <a:pos x="9" y="19"/>
                  </a:cxn>
                  <a:cxn ang="0">
                    <a:pos x="9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19"/>
                  </a:cxn>
                </a:cxnLst>
                <a:rect l="0" t="0" r="r" b="b"/>
                <a:pathLst>
                  <a:path w="9" h="19">
                    <a:moveTo>
                      <a:pt x="9" y="19"/>
                    </a:moveTo>
                    <a:lnTo>
                      <a:pt x="9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2" name="Freeform 3868"/>
              <p:cNvSpPr/>
              <p:nvPr/>
            </p:nvSpPr>
            <p:spPr bwMode="auto">
              <a:xfrm>
                <a:off x="2390775" y="2005013"/>
                <a:ext cx="7938" cy="15875"/>
              </a:xfrm>
              <a:custGeom>
                <a:avLst/>
                <a:gdLst/>
                <a:ahLst/>
                <a:cxnLst>
                  <a:cxn ang="0">
                    <a:pos x="10" y="19"/>
                  </a:cxn>
                  <a:cxn ang="0">
                    <a:pos x="10" y="1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19"/>
                  </a:cxn>
                </a:cxnLst>
                <a:rect l="0" t="0" r="r" b="b"/>
                <a:pathLst>
                  <a:path w="10" h="19">
                    <a:moveTo>
                      <a:pt x="10" y="19"/>
                    </a:moveTo>
                    <a:lnTo>
                      <a:pt x="10" y="1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83" name="Freeform 3869"/>
              <p:cNvSpPr/>
              <p:nvPr/>
            </p:nvSpPr>
            <p:spPr bwMode="auto">
              <a:xfrm>
                <a:off x="2405063" y="1998663"/>
                <a:ext cx="9525" cy="14288"/>
              </a:xfrm>
              <a:custGeom>
                <a:avLst/>
                <a:gdLst/>
                <a:ahLst/>
                <a:cxnLst>
                  <a:cxn ang="0">
                    <a:pos x="12" y="18"/>
                  </a:cxn>
                  <a:cxn ang="0">
                    <a:pos x="10" y="18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2" y="18"/>
                  </a:cxn>
                </a:cxnLst>
                <a:rect l="0" t="0" r="r" b="b"/>
                <a:pathLst>
                  <a:path w="12" h="18">
                    <a:moveTo>
                      <a:pt x="12" y="18"/>
                    </a:moveTo>
                    <a:lnTo>
                      <a:pt x="10" y="18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2" y="18"/>
                    </a:lnTo>
                    <a:close/>
                  </a:path>
                </a:pathLst>
              </a:custGeom>
              <a:solidFill>
                <a:srgbClr val="523D26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sp>
        <p:nvSpPr>
          <p:cNvPr id="33" name="矩形 32"/>
          <p:cNvSpPr/>
          <p:nvPr/>
        </p:nvSpPr>
        <p:spPr>
          <a:xfrm>
            <a:off x="1163955" y="156210"/>
            <a:ext cx="4308475" cy="460375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zh-CN" altLang="en-US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看美剧 学交际修辞</a:t>
            </a:r>
            <a:endParaRPr lang="zh-CN" altLang="en-US" sz="2400" b="1" dirty="0">
              <a:solidFill>
                <a:prstClr val="black">
                  <a:lumMod val="75000"/>
                  <a:lumOff val="2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2210435" y="6239510"/>
            <a:ext cx="16433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Husband (H): </a:t>
            </a:r>
            <a:endParaRPr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Wife (W): </a:t>
            </a:r>
            <a:endParaRPr lang="zh-CN" altLang="en-US" sz="1400" b="1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4" name="组合 53"/>
          <p:cNvGrpSpPr/>
          <p:nvPr/>
        </p:nvGrpSpPr>
        <p:grpSpPr>
          <a:xfrm rot="1080000">
            <a:off x="81242" y="-43618"/>
            <a:ext cx="406107" cy="1155987"/>
            <a:chOff x="4454660" y="3810474"/>
            <a:chExt cx="406107" cy="1155987"/>
          </a:xfrm>
        </p:grpSpPr>
        <p:sp>
          <p:nvSpPr>
            <p:cNvPr id="47" name="Freeform 16"/>
            <p:cNvSpPr/>
            <p:nvPr/>
          </p:nvSpPr>
          <p:spPr bwMode="auto">
            <a:xfrm flipV="1">
              <a:off x="4459674" y="3810474"/>
              <a:ext cx="396080" cy="564858"/>
            </a:xfrm>
            <a:custGeom>
              <a:avLst/>
              <a:gdLst>
                <a:gd name="T0" fmla="*/ 284 w 758"/>
                <a:gd name="T1" fmla="*/ 1081 h 1081"/>
                <a:gd name="T2" fmla="*/ 758 w 758"/>
                <a:gd name="T3" fmla="*/ 0 h 1081"/>
                <a:gd name="T4" fmla="*/ 0 w 758"/>
                <a:gd name="T5" fmla="*/ 288 h 1081"/>
                <a:gd name="T6" fmla="*/ 284 w 758"/>
                <a:gd name="T7" fmla="*/ 1081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8" h="1081">
                  <a:moveTo>
                    <a:pt x="284" y="1081"/>
                  </a:moveTo>
                  <a:lnTo>
                    <a:pt x="758" y="0"/>
                  </a:lnTo>
                  <a:lnTo>
                    <a:pt x="0" y="288"/>
                  </a:lnTo>
                  <a:lnTo>
                    <a:pt x="284" y="1081"/>
                  </a:lnTo>
                  <a:close/>
                </a:path>
              </a:pathLst>
            </a:custGeom>
            <a:solidFill>
              <a:srgbClr val="3190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8" name="Freeform 30"/>
            <p:cNvSpPr/>
            <p:nvPr/>
          </p:nvSpPr>
          <p:spPr bwMode="auto">
            <a:xfrm rot="15296182">
              <a:off x="4522923" y="4261161"/>
              <a:ext cx="275725" cy="329602"/>
            </a:xfrm>
            <a:custGeom>
              <a:avLst/>
              <a:gdLst>
                <a:gd name="T0" fmla="*/ 0 w 261"/>
                <a:gd name="T1" fmla="*/ 0 h 312"/>
                <a:gd name="T2" fmla="*/ 119 w 261"/>
                <a:gd name="T3" fmla="*/ 312 h 312"/>
                <a:gd name="T4" fmla="*/ 119 w 261"/>
                <a:gd name="T5" fmla="*/ 312 h 312"/>
                <a:gd name="T6" fmla="*/ 261 w 261"/>
                <a:gd name="T7" fmla="*/ 0 h 312"/>
                <a:gd name="T8" fmla="*/ 0 w 261"/>
                <a:gd name="T9" fmla="*/ 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312">
                  <a:moveTo>
                    <a:pt x="0" y="0"/>
                  </a:moveTo>
                  <a:lnTo>
                    <a:pt x="119" y="312"/>
                  </a:lnTo>
                  <a:lnTo>
                    <a:pt x="119" y="312"/>
                  </a:lnTo>
                  <a:lnTo>
                    <a:pt x="26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0BF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  <p:sp>
          <p:nvSpPr>
            <p:cNvPr id="49" name="Freeform 12"/>
            <p:cNvSpPr/>
            <p:nvPr/>
          </p:nvSpPr>
          <p:spPr bwMode="auto">
            <a:xfrm rot="7160246">
              <a:off x="4384500" y="4490194"/>
              <a:ext cx="546427" cy="406107"/>
            </a:xfrm>
            <a:custGeom>
              <a:avLst/>
              <a:gdLst>
                <a:gd name="T0" fmla="*/ 782 w 1067"/>
                <a:gd name="T1" fmla="*/ 0 h 793"/>
                <a:gd name="T2" fmla="*/ 0 w 1067"/>
                <a:gd name="T3" fmla="*/ 288 h 793"/>
                <a:gd name="T4" fmla="*/ 1067 w 1067"/>
                <a:gd name="T5" fmla="*/ 793 h 793"/>
                <a:gd name="T6" fmla="*/ 782 w 1067"/>
                <a:gd name="T7" fmla="*/ 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7" h="793">
                  <a:moveTo>
                    <a:pt x="782" y="0"/>
                  </a:moveTo>
                  <a:lnTo>
                    <a:pt x="0" y="288"/>
                  </a:lnTo>
                  <a:lnTo>
                    <a:pt x="1067" y="79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F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p>
              <a:endParaRPr lang="zh-CN" altLang="en-US"/>
            </a:p>
          </p:txBody>
        </p:sp>
      </p:grp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3" grpId="0"/>
    </p:bldLst>
  </p:timing>
</p:sld>
</file>

<file path=ppt/theme/theme1.xml><?xml version="1.0" encoding="utf-8"?>
<a:theme xmlns:a="http://schemas.openxmlformats.org/drawingml/2006/main" name="Office 主题">
  <a:themeElements>
    <a:clrScheme name="自定义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6C4A"/>
      </a:accent1>
      <a:accent2>
        <a:srgbClr val="5FCACB"/>
      </a:accent2>
      <a:accent3>
        <a:srgbClr val="A0BF0D"/>
      </a:accent3>
      <a:accent4>
        <a:srgbClr val="FDB900"/>
      </a:accent4>
      <a:accent5>
        <a:srgbClr val="319095"/>
      </a:accent5>
      <a:accent6>
        <a:srgbClr val="F5841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23443</Words>
  <Application>WPS 演示</Application>
  <PresentationFormat>宽屏</PresentationFormat>
  <Paragraphs>901</Paragraphs>
  <Slides>39</Slides>
  <Notes>35</Notes>
  <HiddenSlides>0</HiddenSlides>
  <MMClips>1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39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Calibri</vt:lpstr>
      <vt:lpstr>Agency FB</vt:lpstr>
      <vt:lpstr>Calibri Light</vt:lpstr>
      <vt:lpstr>Times New Roman</vt:lpstr>
      <vt:lpstr>Calibri</vt:lpstr>
      <vt:lpstr>Impact</vt:lpstr>
      <vt:lpstr>Wingdings</vt:lpstr>
      <vt:lpstr>楷体</vt:lpstr>
      <vt:lpstr>Arial Unicode MS</vt:lpstr>
      <vt:lpstr>PT Sans Caption</vt:lpstr>
      <vt:lpstr>PT Sans</vt:lpstr>
      <vt:lpstr>PT Sans Caption</vt:lpstr>
      <vt:lpstr>Segoe Print</vt:lpstr>
      <vt:lpstr>HelveticaNeue</vt:lpstr>
      <vt:lpstr>Corbel</vt:lpstr>
      <vt:lpstr>华文新魏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24147</cp:lastModifiedBy>
  <cp:revision>13</cp:revision>
  <dcterms:created xsi:type="dcterms:W3CDTF">2016-11-27T09:22:00Z</dcterms:created>
  <dcterms:modified xsi:type="dcterms:W3CDTF">2022-07-12T08:46:48Z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FB1D862D2A1849F1983D6C467B0038E0</vt:lpwstr>
  </property>
  <property fmtid="{D5CDD505-2E9C-101B-9397-08002B2CF9AE}" pid="3" name="KSOProductBuildVer">
    <vt:lpwstr>2052-11.8.2.8411</vt:lpwstr>
  </property>
</Properties>
</file>