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406" r:id="rId3"/>
    <p:sldId id="367" r:id="rId4"/>
    <p:sldId id="368" r:id="rId5"/>
    <p:sldId id="369" r:id="rId6"/>
    <p:sldId id="370" r:id="rId7"/>
    <p:sldId id="371" r:id="rId8"/>
    <p:sldId id="372" r:id="rId9"/>
    <p:sldId id="376" r:id="rId10"/>
    <p:sldId id="377" r:id="rId11"/>
    <p:sldId id="378" r:id="rId12"/>
    <p:sldId id="380" r:id="rId13"/>
    <p:sldId id="381" r:id="rId14"/>
    <p:sldId id="379" r:id="rId15"/>
    <p:sldId id="382" r:id="rId16"/>
    <p:sldId id="383" r:id="rId17"/>
    <p:sldId id="384" r:id="rId18"/>
    <p:sldId id="386" r:id="rId19"/>
    <p:sldId id="387" r:id="rId20"/>
    <p:sldId id="385" r:id="rId21"/>
    <p:sldId id="388" r:id="rId22"/>
    <p:sldId id="389" r:id="rId23"/>
    <p:sldId id="390" r:id="rId24"/>
    <p:sldId id="391" r:id="rId25"/>
    <p:sldId id="392" r:id="rId26"/>
    <p:sldId id="393" r:id="rId27"/>
    <p:sldId id="394" r:id="rId28"/>
    <p:sldId id="395" r:id="rId29"/>
    <p:sldId id="396" r:id="rId30"/>
    <p:sldId id="397" r:id="rId31"/>
    <p:sldId id="399" r:id="rId32"/>
    <p:sldId id="400" r:id="rId33"/>
    <p:sldId id="401" r:id="rId34"/>
    <p:sldId id="402" r:id="rId35"/>
    <p:sldId id="403" r:id="rId36"/>
    <p:sldId id="404" r:id="rId37"/>
    <p:sldId id="405" r:id="rId38"/>
  </p:sldIdLst>
  <p:sldSz cx="12192000" cy="6858000"/>
  <p:notesSz cx="6858000" cy="9144000"/>
  <p:defaultTextStyle>
    <a:defPPr rtl="0"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3" autoAdjust="0"/>
    <p:restoredTop sz="94605" autoAdjust="0"/>
  </p:normalViewPr>
  <p:slideViewPr>
    <p:cSldViewPr snapToGrid="0">
      <p:cViewPr varScale="1">
        <p:scale>
          <a:sx n="86" d="100"/>
          <a:sy n="86" d="100"/>
        </p:scale>
        <p:origin x="33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79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3" Type="http://schemas.openxmlformats.org/officeDocument/2006/relationships/tableStyles" Target="tableStyles.xml"/><Relationship Id="rId42" Type="http://schemas.openxmlformats.org/officeDocument/2006/relationships/viewProps" Target="viewProps.xml"/><Relationship Id="rId41" Type="http://schemas.openxmlformats.org/officeDocument/2006/relationships/presProps" Target="presProps.xml"/><Relationship Id="rId4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39" Type="http://schemas.openxmlformats.org/officeDocument/2006/relationships/notesMaster" Target="notesMasters/notesMaster1.xml"/><Relationship Id="rId38" Type="http://schemas.openxmlformats.org/officeDocument/2006/relationships/slide" Target="slides/slide36.xml"/><Relationship Id="rId37" Type="http://schemas.openxmlformats.org/officeDocument/2006/relationships/slide" Target="slides/slide35.xml"/><Relationship Id="rId36" Type="http://schemas.openxmlformats.org/officeDocument/2006/relationships/slide" Target="slides/slide34.xml"/><Relationship Id="rId35" Type="http://schemas.openxmlformats.org/officeDocument/2006/relationships/slide" Target="slides/slide33.xml"/><Relationship Id="rId34" Type="http://schemas.openxmlformats.org/officeDocument/2006/relationships/slide" Target="slides/slide32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8D2096-651A-44EB-B335-0CD3A7FF11CE}" type="datetime1">
              <a:rPr lang="zh-CN" altLang="en-US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</a:fld>
            <a:endParaRPr lang="zh-CN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D24AC9-7495-4E3F-ADDF-5256D7C54D8E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22A8867F-CAF7-4926-B47A-8DDC82ADFD2F}" type="datetime1">
              <a:rPr lang="zh-CN" altLang="en-US" smtClean="0"/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dirty="0"/>
              <a:t>编辑母版文本样式</a:t>
            </a:r>
            <a:endParaRPr lang="zh-CN" altLang="en-US" noProof="0" dirty="0"/>
          </a:p>
          <a:p>
            <a:pPr lvl="1"/>
            <a:r>
              <a:rPr lang="zh-CN" altLang="en-US" noProof="0" dirty="0"/>
              <a:t>第二级</a:t>
            </a:r>
            <a:endParaRPr lang="zh-CN" altLang="en-US" noProof="0" dirty="0"/>
          </a:p>
          <a:p>
            <a:pPr lvl="2"/>
            <a:r>
              <a:rPr lang="zh-CN" altLang="en-US" noProof="0" dirty="0"/>
              <a:t>第三级</a:t>
            </a:r>
            <a:endParaRPr lang="zh-CN" altLang="en-US" noProof="0" dirty="0"/>
          </a:p>
          <a:p>
            <a:pPr lvl="3"/>
            <a:r>
              <a:rPr lang="zh-CN" altLang="en-US" noProof="0" dirty="0"/>
              <a:t>第四级</a:t>
            </a:r>
            <a:endParaRPr lang="zh-CN" altLang="en-US" noProof="0" dirty="0"/>
          </a:p>
          <a:p>
            <a:pPr lvl="4"/>
            <a:r>
              <a:rPr lang="zh-CN" altLang="en-US" noProof="0" dirty="0"/>
              <a:t>第五级</a:t>
            </a:r>
            <a:endParaRPr lang="zh-CN" altLang="en-US" noProof="0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68DE52DB-2063-4BF0-9899-4431302C06D1}" type="slidenum">
              <a:rPr lang="en-US" altLang="zh-CN" noProof="0" smtClean="0"/>
            </a:fld>
            <a:endParaRPr lang="zh-CN" altLang="en-US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矩形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矩形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矩形​​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组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直接连接符​​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​​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rtlCol="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  <a:endParaRPr lang="zh-CN" altLang="en-US" noProof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62100" y="4682062"/>
            <a:ext cx="9070848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zh-CN" altLang="en-US" noProof="0"/>
              <a:t>单击以编辑母版副标题样式</a:t>
            </a:r>
            <a:endParaRPr lang="zh-CN" altLang="en-US" noProof="0"/>
          </a:p>
        </p:txBody>
      </p:sp>
      <p:sp>
        <p:nvSpPr>
          <p:cNvPr id="20" name="日期占位符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 rtlCol="0"/>
          <a:lstStyle>
            <a:lvl1pPr algn="ctr">
              <a:defRPr sz="1300" spc="0" baseline="0">
                <a:solidFill>
                  <a:srgbClr val="FFFFFF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1075EC1E-C64D-4101-8267-0B6FD8847CC8}" type="datetime1">
              <a:rPr lang="zh-CN" altLang="en-US" noProof="0" smtClean="0"/>
            </a:fld>
            <a:endParaRPr lang="zh-CN" altLang="en-US" noProof="0"/>
          </a:p>
        </p:txBody>
      </p:sp>
      <p:sp>
        <p:nvSpPr>
          <p:cNvPr id="21" name="页脚占位符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 rtlCol="0"/>
          <a:lstStyle>
            <a:lvl1pPr algn="l">
              <a:defRPr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22" name="幻灯片编号占位符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4FAB73BC-B049-4115-A692-8D63A059BFB8}" type="slidenum">
              <a:rPr lang="en-US" altLang="zh-CN" noProof="0" smtClean="0"/>
            </a:fld>
            <a:endParaRPr lang="zh-CN" altLang="en-US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 noProof="0"/>
              <a:t>单击此处编辑母版标题样式</a:t>
            </a:r>
            <a:endParaRPr lang="zh-CN" altLang="en-US" noProof="0"/>
          </a:p>
        </p:txBody>
      </p:sp>
      <p:sp>
        <p:nvSpPr>
          <p:cNvPr id="3" name="垂直文本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zh-CN" altLang="en-US" noProof="0"/>
              <a:t>编辑母版文本样式</a:t>
            </a:r>
            <a:endParaRPr lang="zh-CN" altLang="en-US" noProof="0"/>
          </a:p>
          <a:p>
            <a:pPr lvl="1" rtl="0"/>
            <a:r>
              <a:rPr lang="zh-CN" altLang="en-US" noProof="0"/>
              <a:t>第二级</a:t>
            </a:r>
            <a:endParaRPr lang="zh-CN" altLang="en-US" noProof="0"/>
          </a:p>
          <a:p>
            <a:pPr lvl="2" rtl="0"/>
            <a:r>
              <a:rPr lang="zh-CN" altLang="en-US" noProof="0"/>
              <a:t>第三级</a:t>
            </a:r>
            <a:endParaRPr lang="zh-CN" altLang="en-US" noProof="0"/>
          </a:p>
          <a:p>
            <a:pPr lvl="3" rtl="0"/>
            <a:r>
              <a:rPr lang="zh-CN" altLang="en-US" noProof="0"/>
              <a:t>第四级</a:t>
            </a:r>
            <a:endParaRPr lang="zh-CN" altLang="en-US" noProof="0"/>
          </a:p>
          <a:p>
            <a:pPr lvl="4" rtl="0"/>
            <a:r>
              <a:rPr lang="zh-CN" altLang="en-US" noProof="0"/>
              <a:t>第五级</a:t>
            </a:r>
            <a:endParaRPr lang="zh-CN" altLang="en-US" noProof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BCCEF045-27B8-4DAF-B6BC-E52B05B9C207}" type="datetime1">
              <a:rPr lang="zh-CN" altLang="en-US" noProof="0" smtClean="0"/>
            </a:fld>
            <a:endParaRPr lang="zh-CN" altLang="en-US" noProof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zh-CN" altLang="en-US" noProof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FAB73BC-B049-4115-A692-8D63A059BFB8}" type="slidenum">
              <a:rPr lang="en-US" altLang="zh-CN" noProof="0" smtClean="0"/>
            </a:fld>
            <a:endParaRPr lang="zh-CN" altLang="en-US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垂直标题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  <a:endParaRPr lang="zh-CN" altLang="en-US" noProof="0"/>
          </a:p>
        </p:txBody>
      </p:sp>
      <p:sp>
        <p:nvSpPr>
          <p:cNvPr id="3" name="垂直文本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762000"/>
            <a:ext cx="8077200" cy="5257800"/>
          </a:xfrm>
        </p:spPr>
        <p:txBody>
          <a:bodyPr vert="eaVert"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</a:lstStyle>
          <a:p>
            <a:pPr lvl="0" rtl="0"/>
            <a:r>
              <a:rPr lang="zh-CN" altLang="en-US" noProof="0"/>
              <a:t>编辑母版文本样式</a:t>
            </a:r>
            <a:endParaRPr lang="zh-CN" altLang="en-US" noProof="0"/>
          </a:p>
          <a:p>
            <a:pPr lvl="1" rtl="0"/>
            <a:r>
              <a:rPr lang="zh-CN" altLang="en-US" noProof="0"/>
              <a:t>第二级</a:t>
            </a:r>
            <a:endParaRPr lang="zh-CN" altLang="en-US" noProof="0"/>
          </a:p>
          <a:p>
            <a:pPr lvl="2" rtl="0"/>
            <a:r>
              <a:rPr lang="zh-CN" altLang="en-US" noProof="0"/>
              <a:t>第三级</a:t>
            </a:r>
            <a:endParaRPr lang="zh-CN" altLang="en-US" noProof="0"/>
          </a:p>
          <a:p>
            <a:pPr lvl="3" rtl="0"/>
            <a:r>
              <a:rPr lang="zh-CN" altLang="en-US" noProof="0"/>
              <a:t>第四级</a:t>
            </a:r>
            <a:endParaRPr lang="zh-CN" altLang="en-US" noProof="0"/>
          </a:p>
          <a:p>
            <a:pPr lvl="4" rtl="0"/>
            <a:r>
              <a:rPr lang="zh-CN" altLang="en-US" noProof="0"/>
              <a:t>第五级</a:t>
            </a:r>
            <a:endParaRPr lang="zh-CN" altLang="en-US" noProof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6332E303-0D2A-4D78-B246-00723A3F99C8}" type="datetime1">
              <a:rPr lang="zh-CN" altLang="en-US" noProof="0" smtClean="0"/>
            </a:fld>
            <a:endParaRPr lang="zh-CN" altLang="en-US" noProof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4FAB73BC-B049-4115-A692-8D63A059BFB8}" type="slidenum">
              <a:rPr lang="en-US" altLang="zh-CN" noProof="0" smtClean="0"/>
            </a:fld>
            <a:endParaRPr lang="zh-CN" alt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  <a:endParaRPr lang="zh-CN" altLang="en-US" noProof="0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 sz="18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</a:lstStyle>
          <a:p>
            <a:pPr lvl="0" rtl="0"/>
            <a:r>
              <a:rPr lang="zh-CN" altLang="en-US" noProof="0"/>
              <a:t>编辑母版文本样式</a:t>
            </a:r>
            <a:endParaRPr lang="zh-CN" altLang="en-US" noProof="0"/>
          </a:p>
          <a:p>
            <a:pPr lvl="1" rtl="0"/>
            <a:r>
              <a:rPr lang="zh-CN" altLang="en-US" noProof="0"/>
              <a:t>第二级</a:t>
            </a:r>
            <a:endParaRPr lang="zh-CN" altLang="en-US" noProof="0"/>
          </a:p>
          <a:p>
            <a:pPr lvl="2" rtl="0"/>
            <a:r>
              <a:rPr lang="zh-CN" altLang="en-US" noProof="0"/>
              <a:t>第三级</a:t>
            </a:r>
            <a:endParaRPr lang="zh-CN" altLang="en-US" noProof="0"/>
          </a:p>
          <a:p>
            <a:pPr lvl="3" rtl="0"/>
            <a:r>
              <a:rPr lang="zh-CN" altLang="en-US" noProof="0"/>
              <a:t>第四级</a:t>
            </a:r>
            <a:endParaRPr lang="zh-CN" altLang="en-US" noProof="0"/>
          </a:p>
          <a:p>
            <a:pPr lvl="4" rtl="0"/>
            <a:r>
              <a:rPr lang="zh-CN" altLang="en-US" noProof="0"/>
              <a:t>第五级</a:t>
            </a:r>
            <a:endParaRPr lang="zh-CN" altLang="en-US" noProof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7F75CE96-05BA-4606-81C6-087C587193E9}" type="datetime1">
              <a:rPr lang="zh-CN" altLang="en-US" noProof="0" smtClean="0"/>
            </a:fld>
            <a:endParaRPr lang="zh-CN" altLang="en-US" noProof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4FAB73BC-B049-4115-A692-8D63A059BFB8}" type="slidenum">
              <a:rPr lang="en-US" altLang="zh-CN" noProof="0" smtClean="0"/>
            </a:fld>
            <a:endParaRPr lang="zh-CN" altLang="en-US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矩形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矩形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矩形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组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直接连接符​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​​(S)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​​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rtlCol="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  <a:endParaRPr lang="zh-CN" altLang="en-US" noProof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1563624" y="4682062"/>
            <a:ext cx="9070848" cy="457200"/>
          </a:xfrm>
        </p:spPr>
        <p:txBody>
          <a:bodyPr rtlCol="0" anchor="t">
            <a:normAutofit/>
          </a:bodyPr>
          <a:lstStyle>
            <a:lvl1pPr marL="0" indent="0" algn="ctr">
              <a:buNone/>
              <a:tabLst>
                <a:tab pos="2633345" algn="l"/>
              </a:tabLst>
              <a:defRPr sz="1600">
                <a:solidFill>
                  <a:schemeClr val="tx2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zh-CN" altLang="en-US" noProof="0"/>
              <a:t>编辑母版文本样式</a:t>
            </a:r>
            <a:endParaRPr lang="zh-CN" altLang="en-US" noProof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1pPr>
          </a:lstStyle>
          <a:p>
            <a:fld id="{D31950EB-3303-4FE6-8AD1-5227D9F3C618}" type="datetime1">
              <a:rPr lang="zh-CN" altLang="en-US" noProof="0" smtClean="0"/>
            </a:fld>
            <a:endParaRPr lang="zh-CN" altLang="en-US" noProof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 rtlCol="0"/>
          <a:lstStyle>
            <a:lvl1pPr algn="l">
              <a:defRPr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4FAB73BC-B049-4115-A692-8D63A059BFB8}" type="slidenum">
              <a:rPr lang="en-US" altLang="zh-CN" noProof="0" smtClean="0"/>
            </a:fld>
            <a:endParaRPr lang="zh-CN" altLang="en-US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 noProof="0"/>
              <a:t>单击此处编辑母版标题样式</a:t>
            </a:r>
            <a:endParaRPr lang="zh-CN" altLang="en-US" noProof="0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1066800" y="2103120"/>
            <a:ext cx="475488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zh-CN" altLang="en-US" noProof="0"/>
              <a:t>编辑母版文本样式</a:t>
            </a:r>
            <a:endParaRPr lang="zh-CN" altLang="en-US" noProof="0"/>
          </a:p>
          <a:p>
            <a:pPr lvl="1" rtl="0"/>
            <a:r>
              <a:rPr lang="zh-CN" altLang="en-US" noProof="0"/>
              <a:t>第二级</a:t>
            </a:r>
            <a:endParaRPr lang="zh-CN" altLang="en-US" noProof="0"/>
          </a:p>
          <a:p>
            <a:pPr lvl="2" rtl="0"/>
            <a:r>
              <a:rPr lang="zh-CN" altLang="en-US" noProof="0"/>
              <a:t>第三级</a:t>
            </a:r>
            <a:endParaRPr lang="zh-CN" altLang="en-US" noProof="0"/>
          </a:p>
          <a:p>
            <a:pPr lvl="3" rtl="0"/>
            <a:r>
              <a:rPr lang="zh-CN" altLang="en-US" noProof="0"/>
              <a:t>第四级</a:t>
            </a:r>
            <a:endParaRPr lang="zh-CN" altLang="en-US" noProof="0"/>
          </a:p>
          <a:p>
            <a:pPr lvl="4" rtl="0"/>
            <a:r>
              <a:rPr lang="zh-CN" altLang="en-US" noProof="0"/>
              <a:t>第五级</a:t>
            </a:r>
            <a:endParaRPr lang="zh-CN" altLang="en-US" noProof="0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370320" y="2103120"/>
            <a:ext cx="475488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zh-CN" altLang="en-US" noProof="0"/>
              <a:t>编辑母版文本样式</a:t>
            </a:r>
            <a:endParaRPr lang="zh-CN" altLang="en-US" noProof="0"/>
          </a:p>
          <a:p>
            <a:pPr lvl="1" rtl="0"/>
            <a:r>
              <a:rPr lang="zh-CN" altLang="en-US" noProof="0"/>
              <a:t>第二级</a:t>
            </a:r>
            <a:endParaRPr lang="zh-CN" altLang="en-US" noProof="0"/>
          </a:p>
          <a:p>
            <a:pPr lvl="2" rtl="0"/>
            <a:r>
              <a:rPr lang="zh-CN" altLang="en-US" noProof="0"/>
              <a:t>第三级</a:t>
            </a:r>
            <a:endParaRPr lang="zh-CN" altLang="en-US" noProof="0"/>
          </a:p>
          <a:p>
            <a:pPr lvl="3" rtl="0"/>
            <a:r>
              <a:rPr lang="zh-CN" altLang="en-US" noProof="0"/>
              <a:t>第四级</a:t>
            </a:r>
            <a:endParaRPr lang="zh-CN" altLang="en-US" noProof="0"/>
          </a:p>
          <a:p>
            <a:pPr lvl="4" rtl="0"/>
            <a:r>
              <a:rPr lang="zh-CN" altLang="en-US" noProof="0"/>
              <a:t>第五级</a:t>
            </a:r>
            <a:endParaRPr lang="zh-CN" altLang="en-US" noProof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E7327386-70E9-46DE-AADA-F771DCDAE73F}" type="datetime1">
              <a:rPr lang="zh-CN" altLang="en-US" noProof="0" smtClean="0"/>
            </a:fld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zh-CN" altLang="en-US" noProof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FAB73BC-B049-4115-A692-8D63A059BFB8}" type="slidenum">
              <a:rPr lang="en-US" altLang="zh-CN" noProof="0" smtClean="0"/>
            </a:fld>
            <a:endParaRPr lang="zh-CN" altLang="en-US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  <a:endParaRPr lang="zh-CN" altLang="en-US" noProof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1069848" y="2074334"/>
            <a:ext cx="4754880" cy="640080"/>
          </a:xfrm>
        </p:spPr>
        <p:txBody>
          <a:bodyPr rtlCol="0"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CN" altLang="en-US" noProof="0" dirty="0"/>
              <a:t>编辑母版文本样式</a:t>
            </a:r>
            <a:endParaRPr lang="zh-CN" altLang="en-US" noProof="0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1069848" y="2755898"/>
            <a:ext cx="4754880" cy="3200400"/>
          </a:xfrm>
        </p:spPr>
        <p:txBody>
          <a:bodyPr rtlCol="0"/>
          <a:lstStyle>
            <a:lvl1pPr>
              <a:defRPr sz="18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 sz="16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defRPr sz="1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defRPr sz="1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>
              <a:defRPr sz="1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zh-CN" altLang="en-US" noProof="0"/>
              <a:t>编辑母版文本样式</a:t>
            </a:r>
            <a:endParaRPr lang="zh-CN" altLang="en-US" noProof="0"/>
          </a:p>
          <a:p>
            <a:pPr lvl="1" rtl="0"/>
            <a:r>
              <a:rPr lang="zh-CN" altLang="en-US" noProof="0"/>
              <a:t>第二级</a:t>
            </a:r>
            <a:endParaRPr lang="zh-CN" altLang="en-US" noProof="0"/>
          </a:p>
          <a:p>
            <a:pPr lvl="2" rtl="0"/>
            <a:r>
              <a:rPr lang="zh-CN" altLang="en-US" noProof="0"/>
              <a:t>第三级</a:t>
            </a:r>
            <a:endParaRPr lang="zh-CN" altLang="en-US" noProof="0"/>
          </a:p>
          <a:p>
            <a:pPr lvl="3" rtl="0"/>
            <a:r>
              <a:rPr lang="zh-CN" altLang="en-US" noProof="0"/>
              <a:t>第四级</a:t>
            </a:r>
            <a:endParaRPr lang="zh-CN" altLang="en-US" noProof="0"/>
          </a:p>
          <a:p>
            <a:pPr lvl="4" rtl="0"/>
            <a:r>
              <a:rPr lang="zh-CN" altLang="en-US" noProof="0"/>
              <a:t>第五级</a:t>
            </a:r>
            <a:endParaRPr lang="zh-CN" altLang="en-US" noProof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373368" y="2074334"/>
            <a:ext cx="4754880" cy="640080"/>
          </a:xfrm>
        </p:spPr>
        <p:txBody>
          <a:bodyPr rtlCol="0"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CN" altLang="en-US" noProof="0" dirty="0"/>
              <a:t>编辑母版文本样式</a:t>
            </a:r>
            <a:endParaRPr lang="zh-CN" altLang="en-US" noProof="0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373368" y="2756581"/>
            <a:ext cx="4754880" cy="3200400"/>
          </a:xfrm>
        </p:spPr>
        <p:txBody>
          <a:bodyPr rtlCol="0"/>
          <a:lstStyle>
            <a:lvl1pPr>
              <a:defRPr sz="18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 sz="16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defRPr sz="1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defRPr sz="1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>
              <a:defRPr sz="1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zh-CN" altLang="en-US" noProof="0"/>
              <a:t>编辑母版文本样式</a:t>
            </a:r>
            <a:endParaRPr lang="zh-CN" altLang="en-US" noProof="0"/>
          </a:p>
          <a:p>
            <a:pPr lvl="1" rtl="0"/>
            <a:r>
              <a:rPr lang="zh-CN" altLang="en-US" noProof="0"/>
              <a:t>第二级</a:t>
            </a:r>
            <a:endParaRPr lang="zh-CN" altLang="en-US" noProof="0"/>
          </a:p>
          <a:p>
            <a:pPr lvl="2" rtl="0"/>
            <a:r>
              <a:rPr lang="zh-CN" altLang="en-US" noProof="0"/>
              <a:t>第三级</a:t>
            </a:r>
            <a:endParaRPr lang="zh-CN" altLang="en-US" noProof="0"/>
          </a:p>
          <a:p>
            <a:pPr lvl="3" rtl="0"/>
            <a:r>
              <a:rPr lang="zh-CN" altLang="en-US" noProof="0"/>
              <a:t>第四级</a:t>
            </a:r>
            <a:endParaRPr lang="zh-CN" altLang="en-US" noProof="0"/>
          </a:p>
          <a:p>
            <a:pPr lvl="4" rtl="0"/>
            <a:r>
              <a:rPr lang="zh-CN" altLang="en-US" noProof="0"/>
              <a:t>第五级</a:t>
            </a:r>
            <a:endParaRPr lang="zh-CN" altLang="en-US" noProof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A3C45F11-B51D-4F16-9E44-20F027185215}" type="datetime1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4FAB73BC-B049-4115-A692-8D63A059BFB8}" type="slidenum">
              <a:rPr lang="en-US" altLang="zh-CN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 noProof="0"/>
              <a:t>单击此处编辑母版标题样式</a:t>
            </a:r>
            <a:endParaRPr lang="zh-CN" altLang="en-US" noProof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F8DC16A-F715-4C36-9292-DEF1F990B7BE}" type="datetime1">
              <a:rPr lang="zh-CN" altLang="en-US" noProof="0" smtClean="0"/>
            </a:fld>
            <a:endParaRPr lang="zh-CN" altLang="en-US" noProof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zh-CN" altLang="en-US" noProof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FAB73BC-B049-4115-A692-8D63A059BFB8}" type="slidenum">
              <a:rPr lang="en-US" altLang="zh-CN" noProof="0" smtClean="0"/>
            </a:fld>
            <a:endParaRPr lang="zh-CN" altLang="en-US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643AF9B7-E53B-423C-89F6-59EAF6D004F3}" type="datetime1">
              <a:rPr lang="zh-CN" altLang="en-US" noProof="0" smtClean="0"/>
            </a:fld>
            <a:endParaRPr lang="zh-CN" altLang="en-US" noProof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zh-CN" altLang="en-US" noProof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FAB73BC-B049-4115-A692-8D63A059BFB8}" type="slidenum">
              <a:rPr lang="en-US" altLang="zh-CN" noProof="0" smtClean="0"/>
            </a:fld>
            <a:endParaRPr lang="zh-CN" altLang="en-US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带题注的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矩形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矩形​​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  <a:endParaRPr lang="zh-CN" altLang="en-US" noProof="0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790575" y="704850"/>
            <a:ext cx="7562850" cy="5143500"/>
          </a:xfrm>
        </p:spPr>
        <p:txBody>
          <a:bodyPr rtlCol="0"/>
          <a:lstStyle>
            <a:lvl1pPr>
              <a:defRPr sz="19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 sz="16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defRPr sz="1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defRPr sz="1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>
              <a:defRPr sz="1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zh-CN" altLang="en-US" noProof="0"/>
              <a:t>编辑母版文本样式</a:t>
            </a:r>
            <a:endParaRPr lang="zh-CN" altLang="en-US" noProof="0"/>
          </a:p>
          <a:p>
            <a:pPr lvl="1" rtl="0"/>
            <a:r>
              <a:rPr lang="zh-CN" altLang="en-US" noProof="0"/>
              <a:t>第二级</a:t>
            </a:r>
            <a:endParaRPr lang="zh-CN" altLang="en-US" noProof="0"/>
          </a:p>
          <a:p>
            <a:pPr lvl="2" rtl="0"/>
            <a:r>
              <a:rPr lang="zh-CN" altLang="en-US" noProof="0"/>
              <a:t>第三级</a:t>
            </a:r>
            <a:endParaRPr lang="zh-CN" altLang="en-US" noProof="0"/>
          </a:p>
          <a:p>
            <a:pPr lvl="3" rtl="0"/>
            <a:r>
              <a:rPr lang="zh-CN" altLang="en-US" noProof="0"/>
              <a:t>第四级</a:t>
            </a:r>
            <a:endParaRPr lang="zh-CN" altLang="en-US" noProof="0"/>
          </a:p>
          <a:p>
            <a:pPr lvl="4" rtl="0"/>
            <a:r>
              <a:rPr lang="zh-CN" altLang="en-US" noProof="0"/>
              <a:t>第五级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9296400" y="2286000"/>
            <a:ext cx="2430780" cy="35052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zh-CN" altLang="en-US" noProof="0"/>
              <a:t>编辑母版文本样式</a:t>
            </a:r>
            <a:endParaRPr lang="zh-CN" altLang="en-US" noProof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A872393E-9C8B-42B8-91E5-4A1FF04109F8}" type="datetime1">
              <a:rPr lang="zh-CN" altLang="en-US" noProof="0" smtClean="0"/>
            </a:fld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 rtlCol="0"/>
          <a:lstStyle>
            <a:lvl1pPr algn="r">
              <a:defRPr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4FAB73BC-B049-4115-A692-8D63A059BFB8}" type="slidenum">
              <a:rPr lang="en-US" altLang="zh-CN" noProof="0" smtClean="0"/>
            </a:fld>
            <a:endParaRPr lang="zh-CN" altLang="en-US" noProof="0"/>
          </a:p>
        </p:txBody>
      </p:sp>
      <p:sp>
        <p:nvSpPr>
          <p:cNvPr id="11" name="矩形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带题注的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矩形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rtlCol="0"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  <a:endParaRPr lang="zh-CN" altLang="en-US" noProof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zh-CN" altLang="en-US" noProof="0"/>
              <a:t>单击图标以添加图片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9296400" y="2286000"/>
            <a:ext cx="2432304" cy="3502152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zh-CN" altLang="en-US" noProof="0"/>
              <a:t>编辑母版文本样式</a:t>
            </a:r>
            <a:endParaRPr lang="zh-CN" altLang="en-US" noProof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8727DDDF-338F-40F2-BD88-7C5A919ED619}" type="datetime1">
              <a:rPr lang="zh-CN" altLang="en-US" noProof="0" smtClean="0"/>
            </a:fld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1pPr>
          </a:lstStyle>
          <a:p>
            <a:endParaRPr lang="zh-CN" altLang="en-US" noProof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4FAB73BC-B049-4115-A692-8D63A059BFB8}" type="slidenum">
              <a:rPr lang="en-US" altLang="zh-CN" noProof="0" smtClean="0"/>
            </a:fld>
            <a:endParaRPr lang="zh-CN" altLang="en-US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矩形 7"/>
          <p:cNvSpPr/>
          <p:nvPr userDrawn="1"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zh-CN" altLang="en-US" noProof="0"/>
              <a:t>单击此处编辑母版标题样式</a:t>
            </a:r>
            <a:endParaRPr lang="zh-CN" altLang="en-US" noProof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CN" altLang="en-US" noProof="0"/>
              <a:t>编辑母版文本样式</a:t>
            </a:r>
            <a:endParaRPr lang="zh-CN" altLang="en-US" noProof="0"/>
          </a:p>
          <a:p>
            <a:pPr lvl="1" rtl="0"/>
            <a:r>
              <a:rPr lang="zh-CN" altLang="en-US" noProof="0"/>
              <a:t>第二级</a:t>
            </a:r>
            <a:endParaRPr lang="zh-CN" altLang="en-US" noProof="0"/>
          </a:p>
          <a:p>
            <a:pPr lvl="2" rtl="0"/>
            <a:r>
              <a:rPr lang="zh-CN" altLang="en-US" noProof="0"/>
              <a:t>第三级</a:t>
            </a:r>
            <a:endParaRPr lang="zh-CN" altLang="en-US" noProof="0"/>
          </a:p>
          <a:p>
            <a:pPr lvl="3" rtl="0"/>
            <a:r>
              <a:rPr lang="zh-CN" altLang="en-US" noProof="0"/>
              <a:t>第四级</a:t>
            </a:r>
            <a:endParaRPr lang="zh-CN" altLang="en-US" noProof="0"/>
          </a:p>
          <a:p>
            <a:pPr lvl="4" rtl="0"/>
            <a:r>
              <a:rPr lang="zh-CN" altLang="en-US" noProof="0"/>
              <a:t>第五级</a:t>
            </a:r>
            <a:endParaRPr lang="zh-CN" altLang="en-US" noProof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EACB2E32-1F1E-45DE-9625-F2BA3EBC1D30}" type="datetime1">
              <a:rPr lang="zh-CN" altLang="en-US" noProof="0" smtClean="0"/>
            </a:fld>
            <a:endParaRPr lang="zh-CN" altLang="en-US" noProof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4FAB73BC-B049-4115-A692-8D63A059BFB8}" type="slidenum">
              <a:rPr lang="en-US" altLang="zh-CN" noProof="0" smtClean="0"/>
            </a:fld>
            <a:endParaRPr lang="zh-CN" altLang="en-US" noProof="0"/>
          </a:p>
        </p:txBody>
      </p:sp>
      <p:pic>
        <p:nvPicPr>
          <p:cNvPr id="9" name="图片 8" descr="水印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6915150" y="63500"/>
            <a:ext cx="5173345" cy="1674495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5pPr>
      <a:lvl6pPr marL="16002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89992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275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499995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矩形 1"/>
          <p:cNvSpPr>
            <a:spLocks noChangeArrowheads="1"/>
          </p:cNvSpPr>
          <p:nvPr/>
        </p:nvSpPr>
        <p:spPr bwMode="auto">
          <a:xfrm>
            <a:off x="762000" y="1246505"/>
            <a:ext cx="6538595" cy="5015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4000" b="1">
                <a:solidFill>
                  <a:srgbClr val="FF0000"/>
                </a:solidFill>
                <a:latin typeface="HelveticaNeue" panose="02000503000000020004" pitchFamily="2" charset="0"/>
              </a:rPr>
              <a:t>感恩遇见，相互成就，本课件资料仅供您个人参考、教学使用，严禁自行在网络传播，违者依知识产权法追究法律责任。</a:t>
            </a:r>
            <a:endParaRPr lang="en-US" altLang="zh-CN" sz="4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CN" sz="4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4000" b="1">
                <a:solidFill>
                  <a:srgbClr val="FF0000"/>
                </a:solidFill>
                <a:latin typeface="HelveticaNeue" panose="02000503000000020004" pitchFamily="2" charset="0"/>
              </a:rPr>
              <a:t>更多教学资源请关注</a:t>
            </a:r>
            <a:endParaRPr lang="en-US" altLang="zh-CN" sz="4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4000" b="1">
                <a:solidFill>
                  <a:srgbClr val="FF0000"/>
                </a:solidFill>
                <a:latin typeface="HelveticaNeue" panose="02000503000000020004" pitchFamily="2" charset="0"/>
              </a:rPr>
              <a:t>公众号：溯恩高中英语</a:t>
            </a:r>
            <a:endParaRPr lang="zh-CN" altLang="en-US" sz="4000" b="1">
              <a:solidFill>
                <a:srgbClr val="FF0000"/>
              </a:solidFill>
              <a:latin typeface="HelveticaNeue" panose="02000503000000020004" pitchFamily="2" charset="0"/>
            </a:endParaRPr>
          </a:p>
        </p:txBody>
      </p:sp>
      <p:pic>
        <p:nvPicPr>
          <p:cNvPr id="14338" name="图片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1385" y="2273935"/>
            <a:ext cx="3359150" cy="335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矩形 3"/>
          <p:cNvSpPr>
            <a:spLocks noChangeArrowheads="1"/>
          </p:cNvSpPr>
          <p:nvPr/>
        </p:nvSpPr>
        <p:spPr bwMode="auto">
          <a:xfrm>
            <a:off x="7311390" y="1616710"/>
            <a:ext cx="3603625" cy="706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4000" b="1">
                <a:latin typeface="华文新魏" panose="02010800040101010101" pitchFamily="2" charset="-122"/>
              </a:rPr>
              <a:t>知识产权声明</a:t>
            </a:r>
            <a:endParaRPr lang="zh-CN" altLang="en-US" sz="4000" b="1">
              <a:latin typeface="华文新魏" panose="02010800040101010101" pitchFamily="2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61951" y="333375"/>
            <a:ext cx="11534774" cy="6219825"/>
          </a:xfrm>
          <a:prstGeom prst="rect">
            <a:avLst/>
          </a:prstGeom>
          <a:solidFill>
            <a:schemeClr val="tx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90800" y="304800"/>
            <a:ext cx="11277076" cy="5186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· stride  [</a:t>
            </a:r>
            <a:r>
              <a:rPr lang="en-US" altLang="zh-CN" sz="3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straɪd</a:t>
            </a: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]         </a:t>
            </a:r>
            <a:endParaRPr lang="en-US" altLang="zh-CN" sz="3400" b="1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to walk with long steps in a particular direction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</a:t>
            </a:r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他大步走上前来迎接我。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He came striding along  to welcome me.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</a:t>
            </a:r>
            <a:endParaRPr lang="en-US" altLang="zh-CN" sz="3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 </a:t>
            </a:r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我们大步流星穿过雪封的旷野。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We strode across the snowy fields.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61951" y="333375"/>
            <a:ext cx="11534774" cy="6219825"/>
          </a:xfrm>
          <a:prstGeom prst="rect">
            <a:avLst/>
          </a:prstGeom>
          <a:solidFill>
            <a:schemeClr val="tx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90800" y="304800"/>
            <a:ext cx="11277076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· stroll  [</a:t>
            </a:r>
            <a:r>
              <a:rPr lang="en-US" altLang="zh-CN" sz="3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strəʊl</a:t>
            </a: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]         </a:t>
            </a:r>
            <a:endParaRPr lang="en-US" altLang="zh-CN" sz="3400" b="1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to walk somewhere in a slow relaxed way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</a:t>
            </a:r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人们在海滩漫步。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People are strolling along the beach.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</a:t>
            </a:r>
            <a:endParaRPr lang="en-US" altLang="zh-CN" sz="3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61951" y="333375"/>
            <a:ext cx="11534774" cy="6219825"/>
          </a:xfrm>
          <a:prstGeom prst="rect">
            <a:avLst/>
          </a:prstGeom>
          <a:solidFill>
            <a:schemeClr val="tx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90800" y="269288"/>
            <a:ext cx="11277076" cy="6786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各种“走</a:t>
            </a: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跑</a:t>
            </a: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跳”知多少？</a:t>
            </a:r>
            <a:endParaRPr lang="en-US" altLang="zh-CN" sz="3400" b="1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踩着脚尖走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		2. </a:t>
            </a:r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偷偷走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				3. </a:t>
            </a:r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漫步闲逛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4. </a:t>
            </a:r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大步流星走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		5. </a:t>
            </a:r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哒哒哒哒走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		6. </a:t>
            </a:r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一瘸一拐走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7. </a:t>
            </a:r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蹦蹦跳跳走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		8. </a:t>
            </a:r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正步走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				9. </a:t>
            </a:r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婴儿学步走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10. </a:t>
            </a:r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跳跃着跑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			11. </a:t>
            </a:r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蹒跚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				12. </a:t>
            </a:r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拖着承重的步伐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13. </a:t>
            </a:r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猛冲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				14. </a:t>
            </a:r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一哄而上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tiptoe					2. 	sneak/creep			3. stroll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4. stride						5. 	clatter					6. limp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7. scamper					8. march					9. toddle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10. Bound					11. stagger					12. drag one’s feet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13. dash/rush		14. flock/swarm (Birds of a feather flock together)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61951" y="333375"/>
            <a:ext cx="11534774" cy="6219825"/>
          </a:xfrm>
          <a:prstGeom prst="rect">
            <a:avLst/>
          </a:prstGeom>
          <a:solidFill>
            <a:schemeClr val="tx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90800" y="304800"/>
            <a:ext cx="11277076" cy="5186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· steer  [</a:t>
            </a:r>
            <a:r>
              <a:rPr lang="en-US" altLang="zh-CN" sz="3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stɪə</a:t>
            </a: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(r)]         </a:t>
            </a:r>
            <a:endParaRPr lang="en-US" altLang="zh-CN" sz="3400" b="1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to control the direction in which a boat, car moves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</a:t>
            </a:r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他把船开进港。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He steered the boat into the harbor.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</a:t>
            </a:r>
            <a:endParaRPr lang="en-US" altLang="zh-CN" sz="3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 </a:t>
            </a:r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他抓住他的胳膊，把他带往门口。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He took/grabbed his arm and steered him towards the door.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图片 7" descr="水印"/>
          <p:cNvPicPr>
            <a:picLocks noChangeAspect="1"/>
          </p:cNvPicPr>
          <p:nvPr userDrawn="1"/>
        </p:nvPicPr>
        <p:blipFill>
          <a:blip r:embed="rId1"/>
          <a:stretch>
            <a:fillRect/>
          </a:stretch>
        </p:blipFill>
        <p:spPr>
          <a:xfrm>
            <a:off x="6915150" y="63500"/>
            <a:ext cx="5173345" cy="16744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61951" y="333375"/>
            <a:ext cx="11534774" cy="6219825"/>
          </a:xfrm>
          <a:prstGeom prst="rect">
            <a:avLst/>
          </a:prstGeom>
          <a:solidFill>
            <a:schemeClr val="tx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409157" y="410204"/>
            <a:ext cx="11277076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2400" b="1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▶Words and expressions to learn (Chapter 6)</a:t>
            </a:r>
            <a:endParaRPr lang="en-US" altLang="zh-CN" sz="2400" b="1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endParaRPr lang="en-US" altLang="zh-CN" sz="3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shudder			exclaim				beam				compliment</a:t>
            </a:r>
            <a:endParaRPr lang="en-US" altLang="zh-CN" sz="3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grin				mutter				overlook			protest</a:t>
            </a:r>
            <a:endParaRPr lang="en-US" altLang="zh-CN" sz="3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outrage			blush					hover				calculate</a:t>
            </a:r>
            <a:endParaRPr lang="en-US" altLang="zh-CN" sz="3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toss and turn							lost in thought	</a:t>
            </a:r>
            <a:endParaRPr lang="en-US" altLang="zh-CN" sz="3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		</a:t>
            </a:r>
            <a:r>
              <a:rPr lang="en-US" altLang="zh-CN" sz="26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		</a:t>
            </a:r>
            <a:endParaRPr lang="en-US" altLang="zh-CN" sz="26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6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</a:t>
            </a:r>
            <a:endParaRPr lang="en-US" altLang="zh-CN" sz="26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61951" y="333375"/>
            <a:ext cx="11534774" cy="6219825"/>
          </a:xfrm>
          <a:prstGeom prst="rect">
            <a:avLst/>
          </a:prstGeom>
          <a:solidFill>
            <a:schemeClr val="tx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90800" y="304800"/>
            <a:ext cx="11277076" cy="5678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· shudder  [ˈ</a:t>
            </a:r>
            <a:r>
              <a:rPr lang="en-US" altLang="zh-CN" sz="3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ʃʌdə</a:t>
            </a: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(r)]         </a:t>
            </a:r>
            <a:endParaRPr lang="en-US" altLang="zh-CN" sz="3400" b="1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to shake with fear, horror, or because you’re cold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</a:t>
            </a:r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只要一想到那起事故，我就发抖。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Just thinking about the accident makes me shudder.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I shuddered at the thought of the accident.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</a:t>
            </a:r>
            <a:endParaRPr lang="en-US" altLang="zh-CN" sz="3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 </a:t>
            </a:r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她一个人待在车里，害怕地直哆嗦。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Alone in the car, she shuddered with fear.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61951" y="333375"/>
            <a:ext cx="11534774" cy="6219825"/>
          </a:xfrm>
          <a:prstGeom prst="rect">
            <a:avLst/>
          </a:prstGeom>
          <a:solidFill>
            <a:schemeClr val="tx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90800" y="304800"/>
            <a:ext cx="11277076" cy="5155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· exclaim  [</a:t>
            </a:r>
            <a:r>
              <a:rPr lang="en-US" altLang="zh-CN" sz="3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ɪkˈskleɪm</a:t>
            </a: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]</a:t>
            </a:r>
            <a:endParaRPr lang="en-US" altLang="zh-CN" sz="3400" b="1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to say </a:t>
            </a:r>
            <a:r>
              <a:rPr lang="en-US" altLang="zh-CN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. loudly, especially because of strong emotion or pain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</a:t>
            </a:r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她睁开眼睛，看到这场景，高兴地叫出声来。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She opened her eyes and exclaimed in delight at the scene.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</a:t>
            </a:r>
            <a:endParaRPr lang="en-US" altLang="zh-CN" sz="3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 </a:t>
            </a:r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“这不公平！”他气愤地喊道。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“It’ not fair!” he exclaimed in fury/furiously.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61951" y="333375"/>
            <a:ext cx="11534774" cy="6219825"/>
          </a:xfrm>
          <a:prstGeom prst="rect">
            <a:avLst/>
          </a:prstGeom>
          <a:solidFill>
            <a:schemeClr val="tx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90800" y="304800"/>
            <a:ext cx="11277076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· beam  [</a:t>
            </a:r>
            <a:r>
              <a:rPr lang="en-US" altLang="zh-CN" sz="3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biːm</a:t>
            </a: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]</a:t>
            </a:r>
            <a:endParaRPr lang="en-US" altLang="zh-CN" sz="3400" b="1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 to have a big smile on the face because people are happy, pleased, or proud about something.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</a:t>
            </a:r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“欢迎回来，”她满面笑容地说。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“Welcome back,” she beamed.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</a:t>
            </a:r>
            <a:endParaRPr lang="en-US" altLang="zh-CN" sz="3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Frances</a:t>
            </a:r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开心地对自己的朋友笑着，充满羡慕之情。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Frances beamed at her friend with admiration.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61951" y="333375"/>
            <a:ext cx="11534774" cy="6219825"/>
          </a:xfrm>
          <a:prstGeom prst="rect">
            <a:avLst/>
          </a:prstGeom>
          <a:solidFill>
            <a:schemeClr val="tx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90800" y="304800"/>
            <a:ext cx="11277076" cy="5155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· grin  [</a:t>
            </a:r>
            <a:r>
              <a:rPr lang="en-US" altLang="zh-CN" sz="3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ɡrɪn</a:t>
            </a: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]</a:t>
            </a:r>
            <a:endParaRPr lang="en-US" altLang="zh-CN" sz="3400" b="1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 to draw back the lips and reveal the teeth, in a smile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zh-CN" alt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</a:t>
            </a:r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当我给他们糖果时，他们高兴地咧开嘴笑了。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They grinned with pleasure when I gave them the sweets.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</a:t>
            </a:r>
            <a:endParaRPr lang="en-US" altLang="zh-CN" sz="3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</a:t>
            </a:r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他朝我龇牙一笑，好像彼此会心领略一个笑话。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He grinned at me, as if sharing a secret joke.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61951" y="333375"/>
            <a:ext cx="11534774" cy="6219825"/>
          </a:xfrm>
          <a:prstGeom prst="rect">
            <a:avLst/>
          </a:prstGeom>
          <a:solidFill>
            <a:schemeClr val="tx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90800" y="304800"/>
            <a:ext cx="11277076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· compliment  ['</a:t>
            </a:r>
            <a:r>
              <a:rPr lang="en-US" altLang="zh-CN" sz="3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kɔmplimənt</a:t>
            </a: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]</a:t>
            </a:r>
            <a:endParaRPr lang="en-US" altLang="zh-CN" sz="3400" b="1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zh-CN" sz="2800" i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n.</a:t>
            </a:r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a remark (or act) expressing praise and admiration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zh-CN" sz="2800" i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v.</a:t>
            </a:r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say something to someone that expresses praise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</a:t>
            </a:r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他对我的论文大加赞赏。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He complimented me on my physics paper.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</a:t>
            </a:r>
            <a:endParaRPr lang="en-US" altLang="zh-CN" sz="3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</a:t>
            </a:r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有些人觉得很难直接说出恭维的话。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Some people find it difficult to pay a compliment directly.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61951" y="333375"/>
            <a:ext cx="11534774" cy="6219825"/>
          </a:xfrm>
          <a:prstGeom prst="rect">
            <a:avLst/>
          </a:prstGeom>
          <a:solidFill>
            <a:schemeClr val="tx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409157" y="410204"/>
            <a:ext cx="11277076" cy="3630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▶Words and expressions to learn (Chapter 5)</a:t>
            </a:r>
            <a:endParaRPr lang="en-US" altLang="zh-CN" sz="2400" b="1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endParaRPr lang="en-US" altLang="zh-CN" sz="3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blur			blister			march			quiver			neglect</a:t>
            </a:r>
            <a:endParaRPr lang="en-US" altLang="zh-CN" sz="3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bound		glimmer			convince		furious			obedient</a:t>
            </a:r>
            <a:endParaRPr lang="en-US" altLang="zh-CN" sz="3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hatred		dispose			enormous		blurt out			</a:t>
            </a:r>
            <a:endParaRPr lang="en-US" altLang="zh-CN" sz="3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endParaRPr lang="en-US" altLang="zh-CN" sz="3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	</a:t>
            </a:r>
            <a:r>
              <a:rPr lang="en-US" altLang="zh-CN" sz="26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		</a:t>
            </a:r>
            <a:endParaRPr lang="en-US" altLang="zh-CN" sz="26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6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</a:t>
            </a:r>
            <a:endParaRPr lang="en-US" altLang="zh-CN" sz="26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图片 7" descr="水印"/>
          <p:cNvPicPr>
            <a:picLocks noChangeAspect="1"/>
          </p:cNvPicPr>
          <p:nvPr userDrawn="1"/>
        </p:nvPicPr>
        <p:blipFill>
          <a:blip r:embed="rId1"/>
          <a:stretch>
            <a:fillRect/>
          </a:stretch>
        </p:blipFill>
        <p:spPr>
          <a:xfrm>
            <a:off x="6915150" y="63500"/>
            <a:ext cx="5173345" cy="1674495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61951" y="333375"/>
            <a:ext cx="11534774" cy="6219825"/>
          </a:xfrm>
          <a:prstGeom prst="rect">
            <a:avLst/>
          </a:prstGeom>
          <a:solidFill>
            <a:schemeClr val="tx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90800" y="304800"/>
            <a:ext cx="11277076" cy="69403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· overlook  [ˌ</a:t>
            </a:r>
            <a:r>
              <a:rPr lang="en-US" altLang="zh-CN" sz="3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əʊvəˈlʊk</a:t>
            </a: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]</a:t>
            </a:r>
            <a:endParaRPr lang="en-US" altLang="zh-CN" sz="3400" b="1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 If a building or window overlooks a place, you can see the place clearly from the building or window.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zh-CN" alt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</a:t>
            </a:r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那些漂亮、舒适的房间俯瞰着一个花团锦簇的花园。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Pretty and comfortable rooms overlook a flower-filled garden.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If you overlook a fact or problem, you do not notice it, or do not realize how important it is. 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endParaRPr lang="en-US" altLang="zh-CN" sz="3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</a:t>
            </a:r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我们会忽视关于我们健康的各种警报信号。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We overlook all sorts of warning signals about our own health.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图片 7" descr="水印"/>
          <p:cNvPicPr>
            <a:picLocks noChangeAspect="1"/>
          </p:cNvPicPr>
          <p:nvPr userDrawn="1"/>
        </p:nvPicPr>
        <p:blipFill>
          <a:blip r:embed="rId1"/>
          <a:stretch>
            <a:fillRect/>
          </a:stretch>
        </p:blipFill>
        <p:spPr>
          <a:xfrm>
            <a:off x="6915150" y="63500"/>
            <a:ext cx="5173345" cy="16744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61951" y="333375"/>
            <a:ext cx="11534774" cy="6219825"/>
          </a:xfrm>
          <a:prstGeom prst="rect">
            <a:avLst/>
          </a:prstGeom>
          <a:solidFill>
            <a:schemeClr val="tx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90800" y="304800"/>
            <a:ext cx="11277076" cy="6140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· outrage  [ˈ</a:t>
            </a:r>
            <a:r>
              <a:rPr lang="en-US" altLang="zh-CN" sz="3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aʊtreɪdʒ</a:t>
            </a: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]</a:t>
            </a:r>
            <a:endParaRPr lang="en-US" altLang="zh-CN" sz="3400" b="1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an intense feeling of anger and shock.      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zh-CN" alt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我回头去看那一家人的反应，希望能看到一些愤怒的表情。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I looked over to the family to watch their reaction, expecting some expression of outrage.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</a:t>
            </a:r>
            <a:endParaRPr lang="en-US" altLang="zh-CN" sz="3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</a:t>
            </a:r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许多人曾为其所听说的一些事情所震怒。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Many people have been outraged by some of the things that have been said.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61951" y="333375"/>
            <a:ext cx="11534774" cy="6219825"/>
          </a:xfrm>
          <a:prstGeom prst="rect">
            <a:avLst/>
          </a:prstGeom>
          <a:solidFill>
            <a:schemeClr val="tx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409157" y="410204"/>
            <a:ext cx="1127707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2400" b="1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▶Words and expressions to learn (Chapter 7)</a:t>
            </a:r>
            <a:endParaRPr lang="en-US" altLang="zh-CN" sz="2400" b="1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endParaRPr lang="en-US" altLang="zh-CN" sz="3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errand			declare			stammer			prospect				shrug</a:t>
            </a:r>
            <a:endParaRPr lang="en-US" altLang="zh-CN" sz="3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passionate		vague				groan				alight					grit</a:t>
            </a:r>
            <a:endParaRPr lang="en-US" altLang="zh-CN" sz="3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twists and turns		earn one’s living	</a:t>
            </a:r>
            <a:r>
              <a:rPr lang="en-US" altLang="zh-CN" sz="26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	</a:t>
            </a:r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cling to			</a:t>
            </a:r>
            <a:endParaRPr lang="en-US" altLang="zh-CN" sz="3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gritted teeth			</a:t>
            </a:r>
            <a:endParaRPr lang="en-US" altLang="zh-CN" sz="3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图片 7" descr="水印"/>
          <p:cNvPicPr>
            <a:picLocks noChangeAspect="1"/>
          </p:cNvPicPr>
          <p:nvPr userDrawn="1"/>
        </p:nvPicPr>
        <p:blipFill>
          <a:blip r:embed="rId1"/>
          <a:stretch>
            <a:fillRect/>
          </a:stretch>
        </p:blipFill>
        <p:spPr>
          <a:xfrm>
            <a:off x="6915150" y="63500"/>
            <a:ext cx="5173345" cy="1674495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61951" y="333375"/>
            <a:ext cx="11534774" cy="6219825"/>
          </a:xfrm>
          <a:prstGeom prst="rect">
            <a:avLst/>
          </a:prstGeom>
          <a:solidFill>
            <a:schemeClr val="tx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90800" y="304800"/>
            <a:ext cx="11277076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· errand  [’</a:t>
            </a:r>
            <a:r>
              <a:rPr lang="en-US" altLang="zh-CN" sz="3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erənd</a:t>
            </a: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]</a:t>
            </a:r>
            <a:endParaRPr lang="en-US" altLang="zh-CN" sz="3400" b="1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a job that you do for sb that involves going somewhere to take a message, to buy </a:t>
            </a:r>
            <a:r>
              <a:rPr lang="en-US" altLang="zh-CN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, deliver goods, etc.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zh-CN" alt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他经常给他的祖母跑腿儿</a:t>
            </a:r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。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He often </a:t>
            </a:r>
            <a:r>
              <a:rPr lang="en-US" altLang="zh-CN" sz="3200" dirty="0">
                <a:solidFill>
                  <a:srgbClr val="C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runs errands 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for his grandmother.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</a:t>
            </a:r>
            <a:endParaRPr lang="en-US" altLang="zh-CN" sz="3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</a:t>
            </a:r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老板派她进城办事去了。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Her boss sent her on an errand into town.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61951" y="333375"/>
            <a:ext cx="11534774" cy="6219825"/>
          </a:xfrm>
          <a:prstGeom prst="rect">
            <a:avLst/>
          </a:prstGeom>
          <a:solidFill>
            <a:schemeClr val="tx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90800" y="304800"/>
            <a:ext cx="11277076" cy="5709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· declare  [</a:t>
            </a:r>
            <a:r>
              <a:rPr lang="en-US" altLang="zh-CN" sz="3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dɪˈkleə</a:t>
            </a: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(r)]</a:t>
            </a:r>
            <a:endParaRPr lang="en-US" altLang="zh-CN" sz="3400" b="1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to say </a:t>
            </a:r>
            <a:r>
              <a:rPr lang="en-US" altLang="zh-CN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officially or publicly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</a:t>
            </a:r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政府已宣布进入紧急状态。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The government has declared a state of emergency.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</a:t>
            </a:r>
            <a:endParaRPr lang="en-US" altLang="zh-CN" sz="3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 to state </a:t>
            </a:r>
            <a:r>
              <a:rPr lang="en-US" altLang="zh-CN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. firmly and clearly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他声称他已爱上她。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He declared that he was in love with her.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图片 7" descr="水印"/>
          <p:cNvPicPr>
            <a:picLocks noChangeAspect="1"/>
          </p:cNvPicPr>
          <p:nvPr userDrawn="1"/>
        </p:nvPicPr>
        <p:blipFill>
          <a:blip r:embed="rId1"/>
          <a:stretch>
            <a:fillRect/>
          </a:stretch>
        </p:blipFill>
        <p:spPr>
          <a:xfrm>
            <a:off x="6915150" y="63500"/>
            <a:ext cx="5173345" cy="16744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61951" y="333375"/>
            <a:ext cx="11534774" cy="6219825"/>
          </a:xfrm>
          <a:prstGeom prst="rect">
            <a:avLst/>
          </a:prstGeom>
          <a:solidFill>
            <a:schemeClr val="tx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90800" y="304800"/>
            <a:ext cx="11277076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· stammer  [ˈ</a:t>
            </a:r>
            <a:r>
              <a:rPr lang="en-US" altLang="zh-CN" sz="3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stæmə</a:t>
            </a: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(r)]</a:t>
            </a:r>
            <a:endParaRPr lang="en-US" altLang="zh-CN" sz="3400" b="1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to speak with difficulty, repeating sounds or words and often stopping, before saying things correctly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5%</a:t>
            </a:r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的儿童在某个时期会口吃。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Five per cent of children stammer at some point.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</a:t>
            </a:r>
            <a:endParaRPr lang="en-US" altLang="zh-CN" sz="3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</a:t>
            </a:r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“原谅我，”我期期艾艾地说。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‘Forgive me,’ I stammered.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61951" y="333375"/>
            <a:ext cx="11534774" cy="6219825"/>
          </a:xfrm>
          <a:prstGeom prst="rect">
            <a:avLst/>
          </a:prstGeom>
          <a:solidFill>
            <a:schemeClr val="tx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90800" y="304800"/>
            <a:ext cx="11277076" cy="6078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· groan  [</a:t>
            </a:r>
            <a:r>
              <a:rPr lang="en-US" altLang="zh-CN" sz="3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ɡrəʊn</a:t>
            </a: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]</a:t>
            </a:r>
            <a:endParaRPr lang="en-US" altLang="zh-CN" sz="3400" b="1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to make a long deep sound because you are annoyed, upset or in pain, or with pleasure     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他躺在地板上呻吟。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He lay on the floor groaning.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</a:t>
            </a:r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If you groan something, you say it in a low, unhappy voice.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</a:t>
            </a:r>
            <a:endParaRPr lang="en-US" altLang="zh-CN" sz="3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</a:t>
            </a:r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“我的腿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——</a:t>
            </a:r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我想是断了，”埃里克咕哝着说。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'My leg — I think it's broken,' Eric groaned.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图片 7" descr="水印"/>
          <p:cNvPicPr>
            <a:picLocks noChangeAspect="1"/>
          </p:cNvPicPr>
          <p:nvPr userDrawn="1"/>
        </p:nvPicPr>
        <p:blipFill>
          <a:blip r:embed="rId1"/>
          <a:stretch>
            <a:fillRect/>
          </a:stretch>
        </p:blipFill>
        <p:spPr>
          <a:xfrm>
            <a:off x="6915150" y="63500"/>
            <a:ext cx="5173345" cy="16744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61951" y="333375"/>
            <a:ext cx="11534774" cy="6219825"/>
          </a:xfrm>
          <a:prstGeom prst="rect">
            <a:avLst/>
          </a:prstGeom>
          <a:solidFill>
            <a:schemeClr val="tx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90800" y="304800"/>
            <a:ext cx="11277076" cy="6078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· shrug  [</a:t>
            </a:r>
            <a:r>
              <a:rPr lang="en-US" altLang="zh-CN" sz="3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ʃrʌɡ</a:t>
            </a: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]</a:t>
            </a:r>
            <a:endParaRPr lang="en-US" altLang="zh-CN" sz="3400" b="1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to raise your shoulders and then drop them to show that you do not know or care about </a:t>
            </a:r>
            <a:r>
              <a:rPr lang="en-US" altLang="zh-CN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.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我不知道。”安娜耸耸肩膀，应了一句。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‘I don't know,’ Anna replied, shrugging her shoulders.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</a:t>
            </a:r>
            <a:endParaRPr lang="en-US" altLang="zh-CN" sz="3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shrug </a:t>
            </a:r>
            <a:r>
              <a:rPr lang="en-US" altLang="zh-CN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off/aside   </a:t>
            </a:r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不把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…</a:t>
            </a:r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当回事；对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…</a:t>
            </a:r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满不在乎；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</a:t>
            </a:r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她受了伤，却继续进行比赛。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Shrugging off her injury, she played on.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61951" y="333375"/>
            <a:ext cx="11534774" cy="6219825"/>
          </a:xfrm>
          <a:prstGeom prst="rect">
            <a:avLst/>
          </a:prstGeom>
          <a:solidFill>
            <a:schemeClr val="tx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90800" y="304800"/>
            <a:ext cx="11277076" cy="5647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· alight  [</a:t>
            </a:r>
            <a:r>
              <a:rPr lang="en-US" altLang="zh-CN" sz="3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əˈlaɪt</a:t>
            </a: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]</a:t>
            </a:r>
            <a:endParaRPr lang="en-US" altLang="zh-CN" sz="3400" b="1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If something is alight, it is burning.     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zh-CN" alt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一支香烟把干草点燃了。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A cigarette set the dry grass alight.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</a:t>
            </a:r>
            <a:endParaRPr lang="en-US" altLang="zh-CN" sz="3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If a bird or insect alights somewhere, it lands there. 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一只鸟在松树的树枝上。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A bird alighted on a branch of the pine tree.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61951" y="333375"/>
            <a:ext cx="11534774" cy="6219825"/>
          </a:xfrm>
          <a:prstGeom prst="rect">
            <a:avLst/>
          </a:prstGeom>
          <a:solidFill>
            <a:schemeClr val="tx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90800" y="304800"/>
            <a:ext cx="11277076" cy="62016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· grit one’s teeth</a:t>
            </a:r>
            <a:endParaRPr lang="en-US" altLang="zh-CN" sz="3400" b="1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zh-CN" alt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</a:t>
            </a:r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我咬紧牙关跑完了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万米，最后拿了第八名。也是我个人最佳成绩。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I gritted my teeth and finished eighth in the 10000 meter run. It was my personal best.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b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· twists 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and turns</a:t>
            </a:r>
            <a:endParaRPr lang="en-US" altLang="zh-CN" sz="3200" b="1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</a:t>
            </a:r>
            <a:endParaRPr lang="en-US" altLang="zh-CN" sz="3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The road through the mountains has many twists and turns.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It's hard to follow all the twists and turns of the plot.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图片 7" descr="水印"/>
          <p:cNvPicPr>
            <a:picLocks noChangeAspect="1"/>
          </p:cNvPicPr>
          <p:nvPr userDrawn="1"/>
        </p:nvPicPr>
        <p:blipFill>
          <a:blip r:embed="rId1"/>
          <a:stretch>
            <a:fillRect/>
          </a:stretch>
        </p:blipFill>
        <p:spPr>
          <a:xfrm>
            <a:off x="6915150" y="63500"/>
            <a:ext cx="5173345" cy="16744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61951" y="333375"/>
            <a:ext cx="11534774" cy="6219825"/>
          </a:xfrm>
          <a:prstGeom prst="rect">
            <a:avLst/>
          </a:prstGeom>
          <a:solidFill>
            <a:schemeClr val="tx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90800" y="304800"/>
            <a:ext cx="11277076" cy="5186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· blur  [</a:t>
            </a:r>
            <a:r>
              <a:rPr lang="en-US" altLang="zh-CN" sz="3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blɜ</a:t>
            </a: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ː(r)]   blu</a:t>
            </a:r>
            <a:r>
              <a:rPr lang="en-US" altLang="zh-CN" sz="3400" b="1" dirty="0">
                <a:solidFill>
                  <a:srgbClr val="FF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rr</a:t>
            </a: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ed      </a:t>
            </a:r>
            <a:endParaRPr lang="en-US" altLang="zh-CN" sz="3400" b="1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make or become unclear or less distinct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</a:t>
            </a:r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泪水模糊了他的视线。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Tears blurred her vision.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</a:t>
            </a:r>
            <a:endParaRPr lang="en-US" altLang="zh-CN" sz="3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 </a:t>
            </a:r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建筑群在薄雾中若隐若现。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The mist blurred the edges of the building.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图片 7" descr="水印"/>
          <p:cNvPicPr>
            <a:picLocks noChangeAspect="1"/>
          </p:cNvPicPr>
          <p:nvPr userDrawn="1"/>
        </p:nvPicPr>
        <p:blipFill>
          <a:blip r:embed="rId1"/>
          <a:stretch>
            <a:fillRect/>
          </a:stretch>
        </p:blipFill>
        <p:spPr>
          <a:xfrm>
            <a:off x="6915150" y="63500"/>
            <a:ext cx="5173345" cy="16744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61951" y="333375"/>
            <a:ext cx="11534774" cy="6219825"/>
          </a:xfrm>
          <a:prstGeom prst="rect">
            <a:avLst/>
          </a:prstGeom>
          <a:solidFill>
            <a:schemeClr val="tx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409157" y="410204"/>
            <a:ext cx="1127707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2400" b="1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▶Words and expressions to learn (Chapter 8)</a:t>
            </a:r>
            <a:endParaRPr lang="en-US" altLang="zh-CN" sz="2400" b="1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endParaRPr lang="en-US" altLang="zh-CN" sz="3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scheme			malicious		meddle			flutter				torture</a:t>
            </a:r>
            <a:endParaRPr lang="en-US" altLang="zh-CN" sz="3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reputation		snarl				jealous			contemptuous			</a:t>
            </a:r>
            <a:endParaRPr lang="en-US" altLang="zh-CN" sz="3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	</a:t>
            </a:r>
            <a:endParaRPr lang="en-US" altLang="zh-CN" sz="3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61951" y="333375"/>
            <a:ext cx="11534774" cy="6219825"/>
          </a:xfrm>
          <a:prstGeom prst="rect">
            <a:avLst/>
          </a:prstGeom>
          <a:solidFill>
            <a:schemeClr val="tx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90800" y="304800"/>
            <a:ext cx="11277076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· </a:t>
            </a:r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malicious</a:t>
            </a: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[</a:t>
            </a:r>
            <a:r>
              <a:rPr lang="en-US" altLang="zh-CN" sz="3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məˈlɪʃəs</a:t>
            </a: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]</a:t>
            </a:r>
            <a:endParaRPr lang="en-US" altLang="zh-CN" sz="3400" b="1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having or showing hatred and a desire to harm sb or hurt their feelings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zh-CN" alt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恶毒的流言飞语 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/ </a:t>
            </a:r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谎言 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/ </a:t>
            </a:r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谣言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malicious gossip/lies/</a:t>
            </a:r>
            <a:r>
              <a:rPr lang="en-US" altLang="zh-CN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rumours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</a:t>
            </a:r>
            <a:endParaRPr lang="en-US" altLang="zh-CN" sz="3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</a:t>
            </a:r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他用棒球棒恶意损毁了一辆汽车。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He maliciously damaged a car with a baseball bat. 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61951" y="333375"/>
            <a:ext cx="11534774" cy="6219825"/>
          </a:xfrm>
          <a:prstGeom prst="rect">
            <a:avLst/>
          </a:prstGeom>
          <a:solidFill>
            <a:schemeClr val="tx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90800" y="304800"/>
            <a:ext cx="11277076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· </a:t>
            </a:r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flutter</a:t>
            </a: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[ˈ</a:t>
            </a:r>
            <a:r>
              <a:rPr lang="en-US" altLang="zh-CN" sz="3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flʌtə</a:t>
            </a: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(r)]</a:t>
            </a:r>
            <a:endParaRPr lang="en-US" altLang="zh-CN" sz="3400" b="1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to move lightly and quickly; when a bird or an insect flutters its wings, or its wings flutter , the wings move lightly and quickly up and down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旗帜在微风中飘扬。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Flags fluttered in the breeze.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</a:t>
            </a:r>
            <a:endParaRPr lang="en-US" altLang="zh-CN" sz="3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</a:t>
            </a:r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他的眼神让我心里扑通扑通直跳。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The look in his eyes made my heart flutter.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图片 7" descr="水印"/>
          <p:cNvPicPr>
            <a:picLocks noChangeAspect="1"/>
          </p:cNvPicPr>
          <p:nvPr userDrawn="1"/>
        </p:nvPicPr>
        <p:blipFill>
          <a:blip r:embed="rId1"/>
          <a:stretch>
            <a:fillRect/>
          </a:stretch>
        </p:blipFill>
        <p:spPr>
          <a:xfrm>
            <a:off x="6915150" y="63500"/>
            <a:ext cx="5173345" cy="16744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61951" y="333375"/>
            <a:ext cx="11534774" cy="6219825"/>
          </a:xfrm>
          <a:prstGeom prst="rect">
            <a:avLst/>
          </a:prstGeom>
          <a:solidFill>
            <a:schemeClr val="tx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90800" y="304800"/>
            <a:ext cx="11277076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· </a:t>
            </a:r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snarl</a:t>
            </a: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[</a:t>
            </a:r>
            <a:r>
              <a:rPr lang="en-US" altLang="zh-CN" sz="3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snɑːl</a:t>
            </a: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] </a:t>
            </a:r>
            <a:endParaRPr lang="en-US" altLang="zh-CN" sz="3400" b="1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to speak in an angry or bad-tempered way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“滚开！”他吼道。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‘Get out of here!’ he snarled.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When an animal snarls, it makes a fierce, rough sound in its throat while showing its teeth.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</a:t>
            </a:r>
            <a:endParaRPr lang="en-US" altLang="zh-CN" sz="3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</a:t>
            </a:r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那只狗嗥叫着冲向前，一头钻进了灌木丛。。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The dog raced ahead up into the bush, barking and snarling.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图片 7" descr="水印"/>
          <p:cNvPicPr>
            <a:picLocks noChangeAspect="1"/>
          </p:cNvPicPr>
          <p:nvPr userDrawn="1"/>
        </p:nvPicPr>
        <p:blipFill>
          <a:blip r:embed="rId1"/>
          <a:stretch>
            <a:fillRect/>
          </a:stretch>
        </p:blipFill>
        <p:spPr>
          <a:xfrm>
            <a:off x="6915150" y="63500"/>
            <a:ext cx="5173345" cy="16744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61951" y="333375"/>
            <a:ext cx="11534774" cy="6219825"/>
          </a:xfrm>
          <a:prstGeom prst="rect">
            <a:avLst/>
          </a:prstGeom>
          <a:solidFill>
            <a:schemeClr val="tx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90800" y="304800"/>
            <a:ext cx="11277076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· </a:t>
            </a:r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contemptuous</a:t>
            </a: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[</a:t>
            </a:r>
            <a:r>
              <a:rPr lang="en-US" altLang="zh-CN" sz="3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kənˈtemptʃuəs</a:t>
            </a: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]</a:t>
            </a:r>
            <a:endParaRPr lang="en-US" altLang="zh-CN" sz="3400" b="1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feeling or showing that you have no respect for sb/</a:t>
            </a:r>
            <a:r>
              <a:rPr lang="en-US" altLang="zh-CN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sth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她鄙夷地看了他一眼。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She gave him a contemptuous look.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</a:t>
            </a:r>
            <a:endParaRPr lang="en-US" altLang="zh-CN" sz="3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</a:t>
            </a:r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他对我所做的一切都不屑一顾。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He was contemptuous of everything I did.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图片 7" descr="水印"/>
          <p:cNvPicPr>
            <a:picLocks noChangeAspect="1"/>
          </p:cNvPicPr>
          <p:nvPr userDrawn="1"/>
        </p:nvPicPr>
        <p:blipFill>
          <a:blip r:embed="rId1"/>
          <a:stretch>
            <a:fillRect/>
          </a:stretch>
        </p:blipFill>
        <p:spPr>
          <a:xfrm>
            <a:off x="6915150" y="63500"/>
            <a:ext cx="5173345" cy="16744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61951" y="333375"/>
            <a:ext cx="11534774" cy="6219825"/>
          </a:xfrm>
          <a:prstGeom prst="rect">
            <a:avLst/>
          </a:prstGeom>
          <a:solidFill>
            <a:schemeClr val="tx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409157" y="410204"/>
            <a:ext cx="1127707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2400" b="1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▶Words and expressions to learn (Chapter 9)</a:t>
            </a:r>
            <a:endParaRPr lang="en-US" altLang="zh-CN" sz="2400" b="1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endParaRPr lang="en-US" altLang="zh-CN" sz="3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wreck			hint			instruct			splutter			solemn</a:t>
            </a:r>
            <a:endParaRPr lang="en-US" altLang="zh-CN" sz="3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theaceous		mighty		briskly			swamp					</a:t>
            </a:r>
            <a:endParaRPr lang="en-US" altLang="zh-CN" sz="3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	</a:t>
            </a:r>
            <a:endParaRPr lang="en-US" altLang="zh-CN" sz="3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图片 7" descr="水印"/>
          <p:cNvPicPr>
            <a:picLocks noChangeAspect="1"/>
          </p:cNvPicPr>
          <p:nvPr userDrawn="1"/>
        </p:nvPicPr>
        <p:blipFill>
          <a:blip r:embed="rId1"/>
          <a:stretch>
            <a:fillRect/>
          </a:stretch>
        </p:blipFill>
        <p:spPr>
          <a:xfrm>
            <a:off x="6915150" y="63500"/>
            <a:ext cx="5173345" cy="1674495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61951" y="333375"/>
            <a:ext cx="11534774" cy="6219825"/>
          </a:xfrm>
          <a:prstGeom prst="rect">
            <a:avLst/>
          </a:prstGeom>
          <a:solidFill>
            <a:schemeClr val="tx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409157" y="410204"/>
            <a:ext cx="1127707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2400" b="1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▶Words and expressions to learn (Chapter 10)</a:t>
            </a:r>
            <a:endParaRPr lang="en-US" altLang="zh-CN" sz="2400" b="1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endParaRPr lang="en-US" altLang="zh-CN" sz="3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thrive			</a:t>
            </a:r>
            <a:r>
              <a:rPr lang="en-US" altLang="zh-CN" sz="300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fortnight</a:t>
            </a:r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	</a:t>
            </a:r>
            <a:endParaRPr lang="en-US" altLang="zh-CN" sz="3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pluck up courage		</a:t>
            </a:r>
            <a:endParaRPr lang="en-US" altLang="zh-CN" sz="3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	</a:t>
            </a:r>
            <a:endParaRPr lang="en-US" altLang="zh-CN" sz="3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图片 7" descr="水印"/>
          <p:cNvPicPr>
            <a:picLocks noChangeAspect="1"/>
          </p:cNvPicPr>
          <p:nvPr userDrawn="1"/>
        </p:nvPicPr>
        <p:blipFill>
          <a:blip r:embed="rId1"/>
          <a:stretch>
            <a:fillRect/>
          </a:stretch>
        </p:blipFill>
        <p:spPr>
          <a:xfrm>
            <a:off x="6915150" y="63500"/>
            <a:ext cx="5173345" cy="167449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61951" y="333375"/>
            <a:ext cx="11534774" cy="6219825"/>
          </a:xfrm>
          <a:prstGeom prst="rect">
            <a:avLst/>
          </a:prstGeom>
          <a:solidFill>
            <a:schemeClr val="tx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90800" y="304800"/>
            <a:ext cx="11277076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· march  [</a:t>
            </a:r>
            <a:r>
              <a:rPr lang="en-US" altLang="zh-CN" sz="3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mɑːtʃ</a:t>
            </a: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]     </a:t>
            </a:r>
            <a:r>
              <a:rPr lang="en-US" altLang="zh-CN" sz="3400" b="1" i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v.</a:t>
            </a:r>
            <a:endParaRPr lang="en-US" altLang="zh-CN" sz="3400" b="1" i="1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to walk with stiff regular steps like a soldier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</a:t>
            </a:r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他们行进了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20</a:t>
            </a:r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英里才到达首都。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They marched 20 miles to reach the capital .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</a:t>
            </a:r>
            <a:endParaRPr lang="en-US" altLang="zh-CN" sz="3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图片 7" descr="水印"/>
          <p:cNvPicPr>
            <a:picLocks noChangeAspect="1"/>
          </p:cNvPicPr>
          <p:nvPr userDrawn="1"/>
        </p:nvPicPr>
        <p:blipFill>
          <a:blip r:embed="rId1"/>
          <a:stretch>
            <a:fillRect/>
          </a:stretch>
        </p:blipFill>
        <p:spPr>
          <a:xfrm>
            <a:off x="6915150" y="63500"/>
            <a:ext cx="5173345" cy="16744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61951" y="333375"/>
            <a:ext cx="11534774" cy="6219825"/>
          </a:xfrm>
          <a:prstGeom prst="rect">
            <a:avLst/>
          </a:prstGeom>
          <a:solidFill>
            <a:schemeClr val="tx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90800" y="304800"/>
            <a:ext cx="11277076" cy="5186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· quiver  [ˈ</a:t>
            </a:r>
            <a:r>
              <a:rPr lang="en-US" altLang="zh-CN" sz="3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kwɪvə</a:t>
            </a: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(r)]    </a:t>
            </a:r>
            <a:endParaRPr lang="en-US" altLang="zh-CN" sz="3400" b="1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to shake slightly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</a:t>
            </a:r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她嘴唇微微一颤就哭了起来。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Her lips quivered and then she started to sob.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</a:t>
            </a:r>
            <a:endParaRPr lang="en-US" altLang="zh-CN" sz="3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 Jim</a:t>
            </a:r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到了，气得浑身发抖。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Jim arrived, quivering with rage.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61951" y="333375"/>
            <a:ext cx="11534774" cy="6219825"/>
          </a:xfrm>
          <a:prstGeom prst="rect">
            <a:avLst/>
          </a:prstGeom>
          <a:solidFill>
            <a:schemeClr val="tx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90800" y="304800"/>
            <a:ext cx="11277076" cy="5186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· bound  [</a:t>
            </a:r>
            <a:r>
              <a:rPr lang="en-US" altLang="zh-CN" sz="3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baʊnd</a:t>
            </a: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]</a:t>
            </a:r>
            <a:endParaRPr lang="en-US" altLang="zh-CN" sz="3400" b="1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to run with long steps, especially in an enthusiastic way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</a:t>
            </a:r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那些狗在前面蹦蹦跳跳地跑。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The dogs bounded ahead.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</a:t>
            </a:r>
            <a:endParaRPr lang="en-US" altLang="zh-CN" sz="3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 </a:t>
            </a:r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他跳着上了台阶，按下了门铃。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He bounded up the stairs and pushed the bell.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61951" y="333375"/>
            <a:ext cx="11534774" cy="6219825"/>
          </a:xfrm>
          <a:prstGeom prst="rect">
            <a:avLst/>
          </a:prstGeom>
          <a:solidFill>
            <a:schemeClr val="tx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90800" y="304800"/>
            <a:ext cx="11277076" cy="5186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· glimmer  [ˈ</a:t>
            </a:r>
            <a:r>
              <a:rPr lang="en-US" altLang="zh-CN" sz="3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ɡlɪmə</a:t>
            </a: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(r)]    </a:t>
            </a:r>
            <a:r>
              <a:rPr lang="en-US" altLang="zh-CN" sz="3400" b="1" i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./</a:t>
            </a:r>
            <a:r>
              <a:rPr lang="en-US" altLang="zh-CN" sz="3400" b="1" i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.</a:t>
            </a:r>
            <a:endParaRPr lang="en-US" altLang="zh-CN" sz="3400" b="1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a faint light/a small sign of </a:t>
            </a:r>
            <a:r>
              <a:rPr lang="en-US" altLang="zh-CN" sz="3000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.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</a:t>
            </a:r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微弱的光  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a glimmer of light</a:t>
            </a:r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。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</a:t>
            </a:r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一丝希望  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a glimmer of hope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</a:t>
            </a:r>
            <a:endParaRPr lang="en-US" altLang="zh-CN" sz="3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 </a:t>
            </a:r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月亮透过薄雾闪烁着微光。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The moon glimmered faintly through the mists.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图片 7" descr="水印"/>
          <p:cNvPicPr>
            <a:picLocks noChangeAspect="1"/>
          </p:cNvPicPr>
          <p:nvPr userDrawn="1"/>
        </p:nvPicPr>
        <p:blipFill>
          <a:blip r:embed="rId1"/>
          <a:stretch>
            <a:fillRect/>
          </a:stretch>
        </p:blipFill>
        <p:spPr>
          <a:xfrm>
            <a:off x="6915150" y="63500"/>
            <a:ext cx="5173345" cy="16744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61951" y="333375"/>
            <a:ext cx="11534774" cy="6219825"/>
          </a:xfrm>
          <a:prstGeom prst="rect">
            <a:avLst/>
          </a:prstGeom>
          <a:solidFill>
            <a:schemeClr val="tx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90800" y="754380"/>
            <a:ext cx="11277076" cy="5186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· resent  [</a:t>
            </a:r>
            <a:r>
              <a:rPr lang="en-US" altLang="zh-CN" sz="3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rɪˈzent</a:t>
            </a: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]        </a:t>
            </a:r>
            <a:endParaRPr lang="en-US" altLang="zh-CN" sz="3400" b="1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to feel bitter or angry about </a:t>
            </a:r>
            <a:r>
              <a:rPr lang="en-US" altLang="zh-CN" sz="3000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, especially because you feel unfair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</a:t>
            </a:r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我对他的批评感到非常气愤。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I deeply resented his criticism.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</a:t>
            </a:r>
            <a:endParaRPr lang="en-US" altLang="zh-CN" sz="3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 </a:t>
            </a:r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他十分厌恶被别人当孩子对待。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He deeply/bitterly resents being treated like a child.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57417" y="600069"/>
            <a:ext cx="11277076" cy="31692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▶Words and expressions to learn (Chapter 5)</a:t>
            </a:r>
            <a:endParaRPr lang="en-US" altLang="zh-CN" sz="2400" b="1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endParaRPr lang="en-US" altLang="zh-CN" sz="3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endParaRPr lang="en-US" altLang="zh-CN" sz="3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	</a:t>
            </a:r>
            <a:endParaRPr lang="en-US" altLang="zh-CN" sz="3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endParaRPr lang="en-US" altLang="zh-CN" sz="3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	</a:t>
            </a:r>
            <a:r>
              <a:rPr lang="en-US" altLang="zh-CN" sz="26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		</a:t>
            </a:r>
            <a:endParaRPr lang="en-US" altLang="zh-CN" sz="26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6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</a:t>
            </a:r>
            <a:endParaRPr lang="en-US" altLang="zh-CN" sz="26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61951" y="333375"/>
            <a:ext cx="11534774" cy="6219825"/>
          </a:xfrm>
          <a:prstGeom prst="rect">
            <a:avLst/>
          </a:prstGeom>
          <a:solidFill>
            <a:schemeClr val="tx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90800" y="304800"/>
            <a:ext cx="11277076" cy="7155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· gracious  [ˈ</a:t>
            </a:r>
            <a:r>
              <a:rPr lang="en-US" altLang="zh-CN" sz="3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ɡreɪʃəs</a:t>
            </a: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]         </a:t>
            </a:r>
            <a:endParaRPr lang="en-US" altLang="zh-CN" sz="3400" b="1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kind, polite, and generous, especially to sb. of a lower social position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好心的女士  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a gracious lady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慈祥的微笑 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a gracious smile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</a:t>
            </a:r>
            <a:endParaRPr lang="en-US" altLang="zh-CN" sz="3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 graceful    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moving in a controlled, attractive way or having an attractive form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他优雅地向观众鞠了一躬。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 He gave a graceful bow to the audience.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 the graceful curves of the hills   </a:t>
            </a:r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连绵起伏的丘陵美景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肥皂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花园 Savon 设计</Template>
  <TotalTime>0</TotalTime>
  <Words>8663</Words>
  <Application>WPS 演示</Application>
  <PresentationFormat>宽屏</PresentationFormat>
  <Paragraphs>384</Paragraphs>
  <Slides>36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36</vt:i4>
      </vt:variant>
    </vt:vector>
  </HeadingPairs>
  <TitlesOfParts>
    <vt:vector size="49" baseType="lpstr">
      <vt:lpstr>Arial</vt:lpstr>
      <vt:lpstr>宋体</vt:lpstr>
      <vt:lpstr>Wingdings</vt:lpstr>
      <vt:lpstr>Microsoft YaHei UI</vt:lpstr>
      <vt:lpstr>Times New Roman</vt:lpstr>
      <vt:lpstr>Cambria Math</vt:lpstr>
      <vt:lpstr>Century Gothic</vt:lpstr>
      <vt:lpstr>微软雅黑</vt:lpstr>
      <vt:lpstr>Arial Unicode MS</vt:lpstr>
      <vt:lpstr>HelveticaNeue</vt:lpstr>
      <vt:lpstr>NumberOnly</vt:lpstr>
      <vt:lpstr>华文新魏</vt:lpstr>
      <vt:lpstr>肥皂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曹小等</cp:lastModifiedBy>
  <cp:revision>4</cp:revision>
  <dcterms:created xsi:type="dcterms:W3CDTF">2020-02-06T10:57:00Z</dcterms:created>
  <dcterms:modified xsi:type="dcterms:W3CDTF">2020-07-16T07:51:20Z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KSOProductBuildVer">
    <vt:lpwstr>2052-11.1.0.9828</vt:lpwstr>
  </property>
</Properties>
</file>