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753" r:id="rId3"/>
    <p:sldId id="711" r:id="rId4"/>
    <p:sldId id="449" r:id="rId5"/>
    <p:sldId id="450" r:id="rId6"/>
    <p:sldId id="452" r:id="rId7"/>
    <p:sldId id="453" r:id="rId8"/>
    <p:sldId id="454" r:id="rId9"/>
    <p:sldId id="455" r:id="rId10"/>
    <p:sldId id="735" r:id="rId11"/>
    <p:sldId id="567" r:id="rId12"/>
    <p:sldId id="751" r:id="rId13"/>
    <p:sldId id="568" r:id="rId14"/>
    <p:sldId id="569" r:id="rId15"/>
    <p:sldId id="570" r:id="rId16"/>
    <p:sldId id="571" r:id="rId17"/>
    <p:sldId id="562" r:id="rId18"/>
    <p:sldId id="572" r:id="rId19"/>
    <p:sldId id="563" r:id="rId20"/>
    <p:sldId id="676" r:id="rId21"/>
    <p:sldId id="677" r:id="rId22"/>
    <p:sldId id="684" r:id="rId23"/>
    <p:sldId id="679" r:id="rId24"/>
    <p:sldId id="681" r:id="rId25"/>
    <p:sldId id="342" r:id="rId26"/>
    <p:sldId id="752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3F00"/>
    <a:srgbClr val="E27100"/>
    <a:srgbClr val="FF0000"/>
    <a:srgbClr val="00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0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3BFDA6-A6EC-43EA-8F6B-972812C2E21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2020/5/3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4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image" Target="../media/image4.png"/><Relationship Id="rId2" Type="http://schemas.openxmlformats.org/officeDocument/2006/relationships/tags" Target="../tags/tag8.xml"/><Relationship Id="rId16" Type="http://schemas.openxmlformats.org/officeDocument/2006/relationships/image" Target="file:///C:\Users\1V994W2\Documents\Tencent%20Files\574576071\FileRecv\&#25340;&#35013;&#32032;&#26448;\&#20013;&#22269;&#39118;-64\\33\subject_holdleft_52,49,46_0_staid_full_0.png" TargetMode="Externa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image" Target="../media/image3.png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4.png"/><Relationship Id="rId5" Type="http://schemas.openxmlformats.org/officeDocument/2006/relationships/tags" Target="../tags/tag24.xml"/><Relationship Id="rId10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tags" Target="../tags/tag23.xml"/><Relationship Id="rId9" Type="http://schemas.openxmlformats.org/officeDocument/2006/relationships/image" Target="../media/image5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image" Target="file:///C:\Users\1V994W2\PycharmProjects\PPT_Background_Generation/pic_temp/pic_half_top.png" TargetMode="Externa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file:///C:\Users\1V994W2\PycharmProjects\PPT_Background_Generation/pic_temp/0_pic_quater_right_up.png" TargetMode="External"/><Relationship Id="rId5" Type="http://schemas.openxmlformats.org/officeDocument/2006/relationships/tags" Target="../tags/tag37.xml"/><Relationship Id="rId10" Type="http://schemas.openxmlformats.org/officeDocument/2006/relationships/image" Target="../media/image5.png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5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4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5.xml"/><Relationship Id="rId10" Type="http://schemas.openxmlformats.org/officeDocument/2006/relationships/image" Target="../media/image4.png"/><Relationship Id="rId4" Type="http://schemas.openxmlformats.org/officeDocument/2006/relationships/tags" Target="../tags/tag54.xml"/><Relationship Id="rId9" Type="http://schemas.openxmlformats.org/officeDocument/2006/relationships/image" Target="file:///C:\Users\1V994W2\Documents\Tencent%20Files\574576071\FileRecv\&#25340;&#35013;&#32032;&#26448;\&#20013;&#22269;&#39118;-64\\33\subject_holdleft_52,49,46_0_staid_full_0.png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4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file:///C:\Users\1V994W2\PycharmProjects\PPT_Background_Generation/pic_temp/0_pic_quater_right_up.png" TargetMode="External"/><Relationship Id="rId5" Type="http://schemas.openxmlformats.org/officeDocument/2006/relationships/tags" Target="../tags/tag64.xml"/><Relationship Id="rId10" Type="http://schemas.openxmlformats.org/officeDocument/2006/relationships/image" Target="../media/image5.png"/><Relationship Id="rId4" Type="http://schemas.openxmlformats.org/officeDocument/2006/relationships/tags" Target="../tags/tag63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4.png"/><Relationship Id="rId5" Type="http://schemas.openxmlformats.org/officeDocument/2006/relationships/tags" Target="../tags/tag72.xml"/><Relationship Id="rId10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tags" Target="../tags/tag71.xml"/><Relationship Id="rId9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79.xml"/><Relationship Id="rId10" Type="http://schemas.openxmlformats.org/officeDocument/2006/relationships/image" Target="../media/image4.png"/><Relationship Id="rId4" Type="http://schemas.openxmlformats.org/officeDocument/2006/relationships/tags" Target="../tags/tag78.xml"/><Relationship Id="rId9" Type="http://schemas.openxmlformats.org/officeDocument/2006/relationships/image" Target="file:///C:\Users\1V994W2\PycharmProjects\PPT_Background_Generation/pic_temp/0_pic_quater_right_up.png" TargetMode="Externa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3.pn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82.xml"/><Relationship Id="rId16" Type="http://schemas.openxmlformats.org/officeDocument/2006/relationships/image" Target="file:///C:\Users\1V994W2\PycharmProjects\PPT_Background_Generation/pic_temp/0_pic_quater_right_up.png" TargetMode="Externa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image" Target="../media/image5.png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file:///C:\Users\1V994W2\Documents\Tencent%20Files\574576071\FileRecv\&#25340;&#35013;&#32032;&#26448;\&#20013;&#22269;&#39118;-64\\33\subject_holdleft_52,49,46_0_staid_full_0.png" TargetMode="Externa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4.png"/><Relationship Id="rId5" Type="http://schemas.openxmlformats.org/officeDocument/2006/relationships/tags" Target="../tags/tag96.xml"/><Relationship Id="rId10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tags" Target="../tags/tag95.xml"/><Relationship Id="rId9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image" Target="../media/image4.png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5.png"/><Relationship Id="rId5" Type="http://schemas.openxmlformats.org/officeDocument/2006/relationships/tags" Target="../tags/tag10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file:///C:\Users\1V994W2\PycharmProjects\PPT_Background_Generation/pic_temp/0_pic_quater_right_up.png" TargetMode="External"/><Relationship Id="rId5" Type="http://schemas.openxmlformats.org/officeDocument/2006/relationships/tags" Target="../tags/tag112.xml"/><Relationship Id="rId10" Type="http://schemas.openxmlformats.org/officeDocument/2006/relationships/image" Target="../media/image5.png"/><Relationship Id="rId4" Type="http://schemas.openxmlformats.org/officeDocument/2006/relationships/tags" Target="../tags/tag111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5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0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5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0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5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7.xml"/><Relationship Id="rId16" Type="http://schemas.openxmlformats.org/officeDocument/2006/relationships/image" Target="../media/image4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image" Target="file:///C:\Users\1V994W2\PycharmProjects\PPT_Background_Generation/pic_temp/0_pic_quater_right_up.png" TargetMode="External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image" Target="../media/image8.png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image" Target="file:///C:\Users\1V994W2\PycharmProjects\PPT_Background_Generation/pic_temp/0_pic_quater_right_down.png" TargetMode="Externa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image" Target="../media/image7.png"/><Relationship Id="rId5" Type="http://schemas.openxmlformats.org/officeDocument/2006/relationships/tags" Target="../tags/tag15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324600" y="518160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altLang="zh-CN" dirty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65184"/>
            <a:ext cx="4114800" cy="5127631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481122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6"/>
            </p:custDataLst>
          </p:nvPr>
        </p:nvSpPr>
        <p:spPr>
          <a:xfrm>
            <a:off x="1463993" y="766445"/>
            <a:ext cx="344805" cy="5080635"/>
          </a:xfrm>
          <a:noFill/>
        </p:spPr>
        <p:txBody>
          <a:bodyPr vert="eaVert" wrap="square" lIns="0" tIns="0" rIns="0" bIns="0" rtlCol="0" anchor="t" anchorCtr="0">
            <a:normAutofit/>
          </a:bodyPr>
          <a:lstStyle>
            <a:lvl1pPr marL="0" indent="0" algn="ctr">
              <a:buNone/>
              <a:defRPr lang="zh-CN" altLang="en-US" sz="1500" spc="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57150" lvl="0" indent="-342900">
              <a:lnSpc>
                <a:spcPct val="100000"/>
              </a:lnSpc>
              <a:buClrTx/>
              <a:buSzTx/>
            </a:pPr>
            <a:r>
              <a:rPr lang="zh-CN" altLang="en-US" dirty="0"/>
              <a:t>单击此处编辑副标题</a:t>
            </a:r>
          </a:p>
        </p:txBody>
      </p:sp>
      <p:grpSp>
        <p:nvGrpSpPr>
          <p:cNvPr id="11" name="组合 10"/>
          <p:cNvGrpSpPr/>
          <p:nvPr>
            <p:custDataLst>
              <p:tags r:id="rId7"/>
            </p:custDataLst>
          </p:nvPr>
        </p:nvGrpSpPr>
        <p:grpSpPr>
          <a:xfrm>
            <a:off x="1965960" y="671195"/>
            <a:ext cx="1243013" cy="5515610"/>
            <a:chOff x="7904480" y="671195"/>
            <a:chExt cx="1657350" cy="5515610"/>
          </a:xfrm>
        </p:grpSpPr>
        <p:sp>
          <p:nvSpPr>
            <p:cNvPr id="12" name="矩形 11"/>
            <p:cNvSpPr/>
            <p:nvPr>
              <p:custDataLst>
                <p:tags r:id="rId11"/>
              </p:custDataLst>
            </p:nvPr>
          </p:nvSpPr>
          <p:spPr>
            <a:xfrm>
              <a:off x="7904480" y="767080"/>
              <a:ext cx="1657350" cy="5330190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baseline="0">
                <a:latin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8432800" y="5995670"/>
              <a:ext cx="600075" cy="1911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baseline="0">
                <a:latin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13"/>
              </p:custDataLst>
            </p:nvPr>
          </p:nvSpPr>
          <p:spPr>
            <a:xfrm>
              <a:off x="8432800" y="671195"/>
              <a:ext cx="600075" cy="1911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baseline="0">
                <a:latin typeface="Arial" panose="020B0604020202020204" pitchFamily="34" charset="0"/>
              </a:endParaRPr>
            </a:p>
          </p:txBody>
        </p:sp>
      </p:grpSp>
      <p:sp>
        <p:nvSpPr>
          <p:cNvPr id="9" name="竖排文字占位符 8"/>
          <p:cNvSpPr>
            <a:spLocks noGrp="1"/>
          </p:cNvSpPr>
          <p:nvPr>
            <p:ph type="body" orient="vert" sz="quarter" idx="15" hasCustomPrompt="1"/>
            <p:custDataLst>
              <p:tags r:id="rId8"/>
            </p:custDataLst>
          </p:nvPr>
        </p:nvSpPr>
        <p:spPr>
          <a:xfrm>
            <a:off x="3366612" y="2770671"/>
            <a:ext cx="386238" cy="1594168"/>
          </a:xfrm>
        </p:spPr>
        <p:txBody>
          <a:bodyPr vert="eaVert" anchor="ctr"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汇报人姓名</a:t>
            </a:r>
          </a:p>
        </p:txBody>
      </p:sp>
      <p:sp>
        <p:nvSpPr>
          <p:cNvPr id="19" name="竖排文字占位符 8"/>
          <p:cNvSpPr>
            <a:spLocks noGrp="1"/>
          </p:cNvSpPr>
          <p:nvPr>
            <p:ph type="body" orient="vert" sz="quarter" idx="16" hasCustomPrompt="1"/>
            <p:custDataLst>
              <p:tags r:id="rId9"/>
            </p:custDataLst>
          </p:nvPr>
        </p:nvSpPr>
        <p:spPr>
          <a:xfrm>
            <a:off x="3366612" y="4470400"/>
            <a:ext cx="386238" cy="1594168"/>
          </a:xfrm>
        </p:spPr>
        <p:txBody>
          <a:bodyPr vert="eaVert" anchor="ctr"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汇报名字</a:t>
            </a:r>
          </a:p>
        </p:txBody>
      </p:sp>
      <p:sp>
        <p:nvSpPr>
          <p:cNvPr id="7" name="竖排文字占位符 6"/>
          <p:cNvSpPr>
            <a:spLocks noGrp="1"/>
          </p:cNvSpPr>
          <p:nvPr>
            <p:ph type="body" orient="vert" sz="quarter" idx="17" hasCustomPrompt="1"/>
            <p:custDataLst>
              <p:tags r:id="rId10"/>
            </p:custDataLst>
          </p:nvPr>
        </p:nvSpPr>
        <p:spPr>
          <a:xfrm>
            <a:off x="2248614" y="1114893"/>
            <a:ext cx="677228" cy="4659629"/>
          </a:xfrm>
        </p:spPr>
        <p:txBody>
          <a:bodyPr vert="eaVert" anchor="ctr">
            <a:normAutofit/>
          </a:bodyPr>
          <a:lstStyle>
            <a:lvl1pPr marL="0" indent="0" algn="ctr">
              <a:buNone/>
              <a:defRPr sz="3300" baseline="0">
                <a:ea typeface="汉仪尚巍手书W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156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11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09107" y="2613025"/>
            <a:ext cx="4325779" cy="81597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2400" u="none" strike="noStrike" kern="1200" cap="none" spc="3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409107" y="3836672"/>
            <a:ext cx="4325779" cy="38608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pic>
        <p:nvPicPr>
          <p:cNvPr id="7" name="图片 6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960922"/>
            <a:ext cx="3048000" cy="189707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156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11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4679158" y="952508"/>
            <a:ext cx="396243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1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156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11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0" y="1377947"/>
            <a:ext cx="3291840" cy="410210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878"/>
            <a:ext cx="540068" cy="4811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156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11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2020/5/3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156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1122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156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48112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5184"/>
            <a:ext cx="4114800" cy="5127631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156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5426393" y="766445"/>
            <a:ext cx="344805" cy="5080635"/>
          </a:xfrm>
          <a:noFill/>
        </p:spPr>
        <p:txBody>
          <a:bodyPr vert="eaVert" wrap="square" lIns="0" tIns="0" rIns="0" bIns="0" rtlCol="0" anchor="t" anchorCtr="0">
            <a:normAutofit/>
          </a:bodyPr>
          <a:lstStyle>
            <a:lvl1pPr marL="0" indent="0" algn="l">
              <a:buNone/>
              <a:defRPr lang="zh-CN" altLang="en-US" sz="1500" spc="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57150" lvl="0" indent="-342900">
              <a:lnSpc>
                <a:spcPct val="100000"/>
              </a:lnSpc>
              <a:buClrTx/>
              <a:buSzTx/>
            </a:pPr>
            <a:r>
              <a:rPr lang="zh-CN" altLang="en-US" dirty="0"/>
              <a:t>单击此处编辑副标题</a:t>
            </a:r>
          </a:p>
        </p:txBody>
      </p:sp>
      <p:grpSp>
        <p:nvGrpSpPr>
          <p:cNvPr id="9" name="组合 8"/>
          <p:cNvGrpSpPr/>
          <p:nvPr>
            <p:custDataLst>
              <p:tags r:id="rId7"/>
            </p:custDataLst>
          </p:nvPr>
        </p:nvGrpSpPr>
        <p:grpSpPr>
          <a:xfrm>
            <a:off x="5928360" y="671195"/>
            <a:ext cx="1243013" cy="5514975"/>
            <a:chOff x="12448" y="1057"/>
            <a:chExt cx="2610" cy="8685"/>
          </a:xfrm>
        </p:grpSpPr>
        <p:sp>
          <p:nvSpPr>
            <p:cNvPr id="10" name="矩形 9"/>
            <p:cNvSpPr/>
            <p:nvPr>
              <p:custDataLst>
                <p:tags r:id="rId9"/>
              </p:custDataLst>
            </p:nvPr>
          </p:nvSpPr>
          <p:spPr>
            <a:xfrm>
              <a:off x="12448" y="1208"/>
              <a:ext cx="2610" cy="8394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baseline="0">
                <a:latin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0"/>
              </p:custDataLst>
            </p:nvPr>
          </p:nvSpPr>
          <p:spPr>
            <a:xfrm>
              <a:off x="13280" y="9442"/>
              <a:ext cx="945" cy="3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baseline="0">
                <a:latin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1"/>
              </p:custDataLst>
            </p:nvPr>
          </p:nvSpPr>
          <p:spPr>
            <a:xfrm>
              <a:off x="13280" y="1057"/>
              <a:ext cx="945" cy="3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baseline="0">
                <a:latin typeface="Arial" panose="020B0604020202020204" pitchFamily="34" charset="0"/>
              </a:endParaRPr>
            </a:p>
          </p:txBody>
        </p:sp>
      </p:grpSp>
      <p:sp>
        <p:nvSpPr>
          <p:cNvPr id="17" name="竖排文字占位符 16"/>
          <p:cNvSpPr>
            <a:spLocks noGrp="1"/>
          </p:cNvSpPr>
          <p:nvPr>
            <p:ph type="body" orient="vert" sz="quarter" idx="15" hasCustomPrompt="1"/>
            <p:custDataLst>
              <p:tags r:id="rId8"/>
            </p:custDataLst>
          </p:nvPr>
        </p:nvSpPr>
        <p:spPr>
          <a:xfrm>
            <a:off x="6057000" y="1244600"/>
            <a:ext cx="983933" cy="4381500"/>
          </a:xfrm>
        </p:spPr>
        <p:txBody>
          <a:bodyPr vert="eaVert" anchor="ctr">
            <a:noAutofit/>
          </a:bodyPr>
          <a:lstStyle>
            <a:lvl1pPr marL="0" indent="0" algn="l">
              <a:buNone/>
              <a:defRPr sz="4950" baseline="0">
                <a:ea typeface="汉仪尚巍手书W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721560"/>
            <a:chOff x="0" y="0"/>
            <a:chExt cx="12192000" cy="721560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721560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48112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303809"/>
            <a:ext cx="8705888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721560"/>
            <a:chOff x="0" y="0"/>
            <a:chExt cx="12192000" cy="721560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72156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48112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1249200"/>
            <a:ext cx="7219800" cy="723600"/>
          </a:xfrm>
        </p:spPr>
        <p:txBody>
          <a:bodyPr anchor="ctr"/>
          <a:lstStyle>
            <a:lvl1pPr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2163600"/>
            <a:ext cx="721995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15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770400"/>
            <a:ext cx="2970000" cy="882000"/>
          </a:xfrm>
        </p:spPr>
        <p:txBody>
          <a:bodyPr anchor="ctr" anchorCtr="0"/>
          <a:lstStyle>
            <a:lvl1pPr>
              <a:defRPr sz="27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764000"/>
            <a:ext cx="29673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769938"/>
            <a:ext cx="486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721560"/>
            <a:chOff x="0" y="0"/>
            <a:chExt cx="12192000" cy="721560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72156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48112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781200"/>
            <a:ext cx="8232300" cy="626400"/>
          </a:xfrm>
        </p:spPr>
        <p:txBody>
          <a:bodyPr anchor="ctr"/>
          <a:lstStyle>
            <a:lvl1pPr algn="ctr">
              <a:defRPr sz="27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659600"/>
            <a:ext cx="8231981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808000"/>
            <a:ext cx="82242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8971"/>
            <a:ext cx="9144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721560"/>
            <a:chOff x="0" y="0"/>
            <a:chExt cx="12192000" cy="721560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72156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48112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669600"/>
            <a:ext cx="8232300" cy="565200"/>
          </a:xfrm>
        </p:spPr>
        <p:txBody>
          <a:bodyPr anchor="ctr" anchorCtr="0"/>
          <a:lstStyle>
            <a:lvl1pPr algn="ctr"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136441"/>
            <a:ext cx="9144000" cy="721560"/>
            <a:chOff x="0" y="6136441"/>
            <a:chExt cx="12192000" cy="721560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6136441"/>
              <a:ext cx="720090" cy="721560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76878"/>
              <a:ext cx="720090" cy="48112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237600"/>
            <a:ext cx="82782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691"/>
            <a:ext cx="9144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5234491"/>
            <a:ext cx="9143999" cy="1623509"/>
            <a:chOff x="0" y="5234491"/>
            <a:chExt cx="12191999" cy="1623509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797" y="5234491"/>
              <a:ext cx="1620202" cy="1623509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5475"/>
              <a:ext cx="1620202" cy="10825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339200"/>
            <a:ext cx="6858000" cy="2386800"/>
          </a:xfrm>
        </p:spPr>
        <p:txBody>
          <a:bodyPr anchor="b"/>
          <a:lstStyle>
            <a:lvl1pPr algn="ctr">
              <a:defRPr sz="45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63" Type="http://schemas.openxmlformats.org/officeDocument/2006/relationships/slideLayout" Target="../slideLayouts/slideLayout74.xml"/><Relationship Id="rId84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27.xml"/><Relationship Id="rId107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102" Type="http://schemas.openxmlformats.org/officeDocument/2006/relationships/slideLayout" Target="../slideLayouts/slideLayout113.xml"/><Relationship Id="rId123" Type="http://schemas.openxmlformats.org/officeDocument/2006/relationships/slideLayout" Target="../slideLayouts/slideLayout134.xml"/><Relationship Id="rId128" Type="http://schemas.openxmlformats.org/officeDocument/2006/relationships/tags" Target="../tags/tag1.xml"/><Relationship Id="rId5" Type="http://schemas.openxmlformats.org/officeDocument/2006/relationships/slideLayout" Target="../slideLayouts/slideLayout16.xml"/><Relationship Id="rId90" Type="http://schemas.openxmlformats.org/officeDocument/2006/relationships/slideLayout" Target="../slideLayouts/slideLayout101.xml"/><Relationship Id="rId95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113" Type="http://schemas.openxmlformats.org/officeDocument/2006/relationships/slideLayout" Target="../slideLayouts/slideLayout124.xml"/><Relationship Id="rId118" Type="http://schemas.openxmlformats.org/officeDocument/2006/relationships/slideLayout" Target="../slideLayouts/slideLayout129.xml"/><Relationship Id="rId134" Type="http://schemas.openxmlformats.org/officeDocument/2006/relationships/image" Target="../media/image2.png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59" Type="http://schemas.openxmlformats.org/officeDocument/2006/relationships/slideLayout" Target="../slideLayouts/slideLayout70.xml"/><Relationship Id="rId103" Type="http://schemas.openxmlformats.org/officeDocument/2006/relationships/slideLayout" Target="../slideLayouts/slideLayout114.xml"/><Relationship Id="rId108" Type="http://schemas.openxmlformats.org/officeDocument/2006/relationships/slideLayout" Target="../slideLayouts/slideLayout119.xml"/><Relationship Id="rId124" Type="http://schemas.openxmlformats.org/officeDocument/2006/relationships/slideLayout" Target="../slideLayouts/slideLayout135.xml"/><Relationship Id="rId129" Type="http://schemas.openxmlformats.org/officeDocument/2006/relationships/tags" Target="../tags/tag2.xml"/><Relationship Id="rId54" Type="http://schemas.openxmlformats.org/officeDocument/2006/relationships/slideLayout" Target="../slideLayouts/slideLayout65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91" Type="http://schemas.openxmlformats.org/officeDocument/2006/relationships/slideLayout" Target="../slideLayouts/slideLayout102.xml"/><Relationship Id="rId9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49" Type="http://schemas.openxmlformats.org/officeDocument/2006/relationships/slideLayout" Target="../slideLayouts/slideLayout60.xml"/><Relationship Id="rId114" Type="http://schemas.openxmlformats.org/officeDocument/2006/relationships/slideLayout" Target="../slideLayouts/slideLayout125.xml"/><Relationship Id="rId119" Type="http://schemas.openxmlformats.org/officeDocument/2006/relationships/slideLayout" Target="../slideLayouts/slideLayout130.xml"/><Relationship Id="rId44" Type="http://schemas.openxmlformats.org/officeDocument/2006/relationships/slideLayout" Target="../slideLayouts/slideLayout55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130" Type="http://schemas.openxmlformats.org/officeDocument/2006/relationships/tags" Target="../tags/tag3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109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97" Type="http://schemas.openxmlformats.org/officeDocument/2006/relationships/slideLayout" Target="../slideLayouts/slideLayout108.xml"/><Relationship Id="rId104" Type="http://schemas.openxmlformats.org/officeDocument/2006/relationships/slideLayout" Target="../slideLayouts/slideLayout115.xml"/><Relationship Id="rId120" Type="http://schemas.openxmlformats.org/officeDocument/2006/relationships/slideLayout" Target="../slideLayouts/slideLayout131.xml"/><Relationship Id="rId125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9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110" Type="http://schemas.openxmlformats.org/officeDocument/2006/relationships/slideLayout" Target="../slideLayouts/slideLayout121.xml"/><Relationship Id="rId115" Type="http://schemas.openxmlformats.org/officeDocument/2006/relationships/slideLayout" Target="../slideLayouts/slideLayout126.xml"/><Relationship Id="rId131" Type="http://schemas.openxmlformats.org/officeDocument/2006/relationships/tags" Target="../tags/tag4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56" Type="http://schemas.openxmlformats.org/officeDocument/2006/relationships/slideLayout" Target="../slideLayouts/slideLayout67.xml"/><Relationship Id="rId77" Type="http://schemas.openxmlformats.org/officeDocument/2006/relationships/slideLayout" Target="../slideLayouts/slideLayout88.xml"/><Relationship Id="rId100" Type="http://schemas.openxmlformats.org/officeDocument/2006/relationships/slideLayout" Target="../slideLayouts/slideLayout111.xml"/><Relationship Id="rId105" Type="http://schemas.openxmlformats.org/officeDocument/2006/relationships/slideLayout" Target="../slideLayouts/slideLayout116.xml"/><Relationship Id="rId126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93" Type="http://schemas.openxmlformats.org/officeDocument/2006/relationships/slideLayout" Target="../slideLayouts/slideLayout104.xml"/><Relationship Id="rId98" Type="http://schemas.openxmlformats.org/officeDocument/2006/relationships/slideLayout" Target="../slideLayouts/slideLayout109.xml"/><Relationship Id="rId121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4.xml"/><Relationship Id="rId25" Type="http://schemas.openxmlformats.org/officeDocument/2006/relationships/slideLayout" Target="../slideLayouts/slideLayout36.xml"/><Relationship Id="rId46" Type="http://schemas.openxmlformats.org/officeDocument/2006/relationships/slideLayout" Target="../slideLayouts/slideLayout57.xml"/><Relationship Id="rId67" Type="http://schemas.openxmlformats.org/officeDocument/2006/relationships/slideLayout" Target="../slideLayouts/slideLayout78.xml"/><Relationship Id="rId1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62" Type="http://schemas.openxmlformats.org/officeDocument/2006/relationships/slideLayout" Target="../slideLayouts/slideLayout73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Relationship Id="rId111" Type="http://schemas.openxmlformats.org/officeDocument/2006/relationships/slideLayout" Target="../slideLayouts/slideLayout122.xml"/><Relationship Id="rId132" Type="http://schemas.openxmlformats.org/officeDocument/2006/relationships/tags" Target="../tags/tag5.xml"/><Relationship Id="rId15" Type="http://schemas.openxmlformats.org/officeDocument/2006/relationships/slideLayout" Target="../slideLayouts/slideLayout26.xml"/><Relationship Id="rId36" Type="http://schemas.openxmlformats.org/officeDocument/2006/relationships/slideLayout" Target="../slideLayouts/slideLayout47.xml"/><Relationship Id="rId57" Type="http://schemas.openxmlformats.org/officeDocument/2006/relationships/slideLayout" Target="../slideLayouts/slideLayout68.xml"/><Relationship Id="rId106" Type="http://schemas.openxmlformats.org/officeDocument/2006/relationships/slideLayout" Target="../slideLayouts/slideLayout117.xml"/><Relationship Id="rId127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52" Type="http://schemas.openxmlformats.org/officeDocument/2006/relationships/slideLayout" Target="../slideLayouts/slideLayout63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94" Type="http://schemas.openxmlformats.org/officeDocument/2006/relationships/slideLayout" Target="../slideLayouts/slideLayout105.xml"/><Relationship Id="rId99" Type="http://schemas.openxmlformats.org/officeDocument/2006/relationships/slideLayout" Target="../slideLayouts/slideLayout110.xml"/><Relationship Id="rId101" Type="http://schemas.openxmlformats.org/officeDocument/2006/relationships/slideLayout" Target="../slideLayouts/slideLayout112.xml"/><Relationship Id="rId122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47" Type="http://schemas.openxmlformats.org/officeDocument/2006/relationships/slideLayout" Target="../slideLayouts/slideLayout58.xml"/><Relationship Id="rId68" Type="http://schemas.openxmlformats.org/officeDocument/2006/relationships/slideLayout" Target="../slideLayouts/slideLayout79.xml"/><Relationship Id="rId89" Type="http://schemas.openxmlformats.org/officeDocument/2006/relationships/slideLayout" Target="../slideLayouts/slideLayout100.xml"/><Relationship Id="rId112" Type="http://schemas.openxmlformats.org/officeDocument/2006/relationships/slideLayout" Target="../slideLayouts/slideLayout123.xml"/><Relationship Id="rId133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31" name="Picture 7" descr="00126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144329" y="36395"/>
            <a:ext cx="2948352" cy="954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8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9"/>
            </p:custDataLst>
          </p:nvPr>
        </p:nvSpPr>
        <p:spPr>
          <a:xfrm>
            <a:off x="502412" y="961398"/>
            <a:ext cx="8139178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0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1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2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3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34"/>
          <a:stretch>
            <a:fillRect/>
          </a:stretch>
        </p:blipFill>
        <p:spPr>
          <a:xfrm>
            <a:off x="6376173" y="36395"/>
            <a:ext cx="2716508" cy="8791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769" r:id="rId109"/>
    <p:sldLayoutId id="2147483770" r:id="rId110"/>
    <p:sldLayoutId id="2147483771" r:id="rId111"/>
    <p:sldLayoutId id="2147483772" r:id="rId112"/>
    <p:sldLayoutId id="2147483773" r:id="rId113"/>
    <p:sldLayoutId id="2147483774" r:id="rId114"/>
    <p:sldLayoutId id="2147483775" r:id="rId115"/>
    <p:sldLayoutId id="2147483776" r:id="rId116"/>
    <p:sldLayoutId id="2147483777" r:id="rId117"/>
    <p:sldLayoutId id="2147483778" r:id="rId118"/>
    <p:sldLayoutId id="2147483779" r:id="rId119"/>
    <p:sldLayoutId id="2147483780" r:id="rId120"/>
    <p:sldLayoutId id="2147483781" r:id="rId121"/>
    <p:sldLayoutId id="2147483782" r:id="rId122"/>
    <p:sldLayoutId id="2147483783" r:id="rId123"/>
    <p:sldLayoutId id="2147483784" r:id="rId124"/>
    <p:sldLayoutId id="2147483785" r:id="rId125"/>
    <p:sldLayoutId id="2147483786" r:id="rId126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0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slide" Target="slide3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>
            <a:extLst>
              <a:ext uri="{FF2B5EF4-FFF2-40B4-BE49-F238E27FC236}">
                <a16:creationId xmlns:a16="http://schemas.microsoft.com/office/drawing/2014/main" id="{1BB92BAB-C431-F540-9ACE-54691F2B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12" y="1397977"/>
            <a:ext cx="455125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 dirty="0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 dirty="0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3000" b="1" dirty="0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 dirty="0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 dirty="0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 dirty="0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9458" name="图片 2">
            <a:extLst>
              <a:ext uri="{FF2B5EF4-FFF2-40B4-BE49-F238E27FC236}">
                <a16:creationId xmlns:a16="http://schemas.microsoft.com/office/drawing/2014/main" id="{027A5259-9CE5-6C4E-A987-FEFA3055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25" y="2326597"/>
            <a:ext cx="2412389" cy="241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>
            <a:extLst>
              <a:ext uri="{FF2B5EF4-FFF2-40B4-BE49-F238E27FC236}">
                <a16:creationId xmlns:a16="http://schemas.microsoft.com/office/drawing/2014/main" id="{5CFC9920-D99F-9042-81D2-C7CE9D82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425" y="1633585"/>
            <a:ext cx="36425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 dirty="0">
                <a:latin typeface="华文新魏" panose="02010800040101010101" pitchFamily="2" charset="-122"/>
              </a:rPr>
              <a:t>知识产权声明</a:t>
            </a:r>
          </a:p>
        </p:txBody>
      </p:sp>
    </p:spTree>
    <p:extLst>
      <p:ext uri="{BB962C8B-B14F-4D97-AF65-F5344CB8AC3E}">
        <p14:creationId xmlns:p14="http://schemas.microsoft.com/office/powerpoint/2010/main" val="4151184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81175" y="501015"/>
            <a:ext cx="4699635" cy="52197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800"/>
              <a:t>Predicting and reading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8745" y="1732915"/>
            <a:ext cx="8744585" cy="95313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1.What will be included in your article if you are to introduce your town or village to a stranger?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8745" y="4250690"/>
            <a:ext cx="8744585" cy="95313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2.Read the next few paragraphs and find out the way the author introduced the village.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8280" y="451485"/>
            <a:ext cx="13690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sym typeface="+mn-ea"/>
              </a:rPr>
              <a:t>Step3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95930" y="2731135"/>
            <a:ext cx="2488565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village life</a:t>
            </a:r>
          </a:p>
        </p:txBody>
      </p:sp>
      <p:sp>
        <p:nvSpPr>
          <p:cNvPr id="5" name="椭圆 4"/>
          <p:cNvSpPr/>
          <p:nvPr/>
        </p:nvSpPr>
        <p:spPr>
          <a:xfrm>
            <a:off x="3171825" y="625475"/>
            <a:ext cx="320548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surroundings</a:t>
            </a:r>
          </a:p>
        </p:txBody>
      </p:sp>
      <p:sp>
        <p:nvSpPr>
          <p:cNvPr id="6" name="椭圆 5"/>
          <p:cNvSpPr/>
          <p:nvPr/>
        </p:nvSpPr>
        <p:spPr>
          <a:xfrm>
            <a:off x="6377305" y="1892935"/>
            <a:ext cx="2488565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house modeling</a:t>
            </a:r>
          </a:p>
        </p:txBody>
      </p:sp>
      <p:sp>
        <p:nvSpPr>
          <p:cNvPr id="7" name="椭圆 6"/>
          <p:cNvSpPr/>
          <p:nvPr/>
        </p:nvSpPr>
        <p:spPr>
          <a:xfrm>
            <a:off x="6553200" y="3683635"/>
            <a:ext cx="2488565" cy="1036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traditional food</a:t>
            </a:r>
          </a:p>
        </p:txBody>
      </p:sp>
      <p:sp>
        <p:nvSpPr>
          <p:cNvPr id="8" name="椭圆 7"/>
          <p:cNvSpPr/>
          <p:nvPr/>
        </p:nvSpPr>
        <p:spPr>
          <a:xfrm>
            <a:off x="3585845" y="4876800"/>
            <a:ext cx="3237865" cy="854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possessions</a:t>
            </a:r>
          </a:p>
        </p:txBody>
      </p:sp>
      <p:sp>
        <p:nvSpPr>
          <p:cNvPr id="9" name="椭圆 8"/>
          <p:cNvSpPr/>
          <p:nvPr/>
        </p:nvSpPr>
        <p:spPr>
          <a:xfrm>
            <a:off x="0" y="3053080"/>
            <a:ext cx="2122170" cy="1061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belief</a:t>
            </a:r>
          </a:p>
        </p:txBody>
      </p:sp>
      <p:sp>
        <p:nvSpPr>
          <p:cNvPr id="10" name="椭圆 9"/>
          <p:cNvSpPr/>
          <p:nvPr/>
        </p:nvSpPr>
        <p:spPr>
          <a:xfrm>
            <a:off x="398780" y="1463675"/>
            <a:ext cx="2488565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language</a:t>
            </a:r>
          </a:p>
        </p:txBody>
      </p:sp>
      <p:sp>
        <p:nvSpPr>
          <p:cNvPr id="11" name="椭圆 10"/>
          <p:cNvSpPr/>
          <p:nvPr/>
        </p:nvSpPr>
        <p:spPr>
          <a:xfrm>
            <a:off x="635635" y="4549140"/>
            <a:ext cx="2488565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----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4343400" y="1524000"/>
            <a:ext cx="152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5257800" y="25146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257800" y="3429000"/>
            <a:ext cx="1447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4572000" y="3581400"/>
            <a:ext cx="457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 flipV="1">
            <a:off x="2511425" y="2163445"/>
            <a:ext cx="1298575" cy="655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endCxn id="9" idx="6"/>
          </p:cNvCxnSpPr>
          <p:nvPr/>
        </p:nvCxnSpPr>
        <p:spPr>
          <a:xfrm flipH="1">
            <a:off x="2122170" y="3276600"/>
            <a:ext cx="1002030" cy="307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2743200" y="3581400"/>
            <a:ext cx="1371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960620" y="3200400"/>
            <a:ext cx="330708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surroundings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-635" y="3542030"/>
            <a:ext cx="3859530" cy="4603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/>
              <a:t>two and a half hours away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74415" y="1769745"/>
            <a:ext cx="4775200" cy="4603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/>
              <a:t>mountain, ridge, steep path,valley</a:t>
            </a:r>
          </a:p>
        </p:txBody>
      </p:sp>
      <p:sp>
        <p:nvSpPr>
          <p:cNvPr id="5" name="上箭头 4"/>
          <p:cNvSpPr/>
          <p:nvPr/>
        </p:nvSpPr>
        <p:spPr>
          <a:xfrm>
            <a:off x="6343015" y="2209800"/>
            <a:ext cx="15240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左箭头 5"/>
          <p:cNvSpPr/>
          <p:nvPr/>
        </p:nvSpPr>
        <p:spPr>
          <a:xfrm>
            <a:off x="3858895" y="3716655"/>
            <a:ext cx="1101725" cy="1104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5414645"/>
            <a:ext cx="8835390" cy="9772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ym typeface="+mn-ea"/>
              </a:rPr>
              <a:t>It is by a river at the bottom of a valley. It has steep slopes </a:t>
            </a:r>
          </a:p>
          <a:p>
            <a:pPr>
              <a:lnSpc>
                <a:spcPct val="120000"/>
              </a:lnSpc>
            </a:pPr>
            <a:r>
              <a:rPr lang="en-US" altLang="zh-CN" sz="2400">
                <a:sym typeface="+mn-ea"/>
              </a:rPr>
              <a:t>all around it.</a:t>
            </a:r>
            <a:endParaRPr lang="en-US" altLang="zh-CN" sz="2400"/>
          </a:p>
        </p:txBody>
      </p:sp>
      <p:sp>
        <p:nvSpPr>
          <p:cNvPr id="3" name="上箭头 2"/>
          <p:cNvSpPr/>
          <p:nvPr/>
        </p:nvSpPr>
        <p:spPr>
          <a:xfrm flipV="1">
            <a:off x="6393815" y="4394200"/>
            <a:ext cx="15240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13" grpId="0" bldLvl="0" animBg="1"/>
      <p:bldP spid="13" grpId="1" animBg="1"/>
      <p:bldP spid="5" grpId="0" bldLvl="0" animBg="1"/>
      <p:bldP spid="5" grpId="1" animBg="1"/>
      <p:bldP spid="6" grpId="0" bldLvl="0" animBg="1"/>
      <p:bldP spid="6" grpId="1" animBg="1"/>
      <p:bldP spid="2" grpId="0" animBg="1"/>
      <p:bldP spid="2" grpId="1" animBg="1"/>
      <p:bldP spid="3" grpId="0" bldLvl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023620" y="3274060"/>
            <a:ext cx="298958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houses modeling</a:t>
            </a:r>
          </a:p>
        </p:txBody>
      </p:sp>
      <p:sp>
        <p:nvSpPr>
          <p:cNvPr id="4" name="椭圆 3"/>
          <p:cNvSpPr/>
          <p:nvPr/>
        </p:nvSpPr>
        <p:spPr>
          <a:xfrm>
            <a:off x="266065" y="1342390"/>
            <a:ext cx="210375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men's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64335" y="820420"/>
            <a:ext cx="6525260" cy="52197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 grass sticking out of the top of the roof,</a:t>
            </a:r>
          </a:p>
        </p:txBody>
      </p:sp>
      <p:sp>
        <p:nvSpPr>
          <p:cNvPr id="7" name="椭圆 6"/>
          <p:cNvSpPr/>
          <p:nvPr/>
        </p:nvSpPr>
        <p:spPr>
          <a:xfrm>
            <a:off x="170815" y="5222875"/>
            <a:ext cx="2294255" cy="935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women's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1447800" y="2514600"/>
            <a:ext cx="927100" cy="818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1524000" y="4343400"/>
            <a:ext cx="1143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013200" y="2736850"/>
            <a:ext cx="5081905" cy="1383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round, not rectangular, no windows, small doorways,</a:t>
            </a:r>
          </a:p>
          <a:p>
            <a:r>
              <a:rPr lang="en-US" altLang="zh-CN" sz="2800"/>
              <a:t> floor </a:t>
            </a:r>
            <a:r>
              <a:rPr lang="en-US" altLang="zh-CN" sz="2800">
                <a:sym typeface="+mn-ea"/>
              </a:rPr>
              <a:t>covered with fresh grass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2667000" y="5275580"/>
            <a:ext cx="60845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ym typeface="+mn-ea"/>
              </a:rPr>
              <a:t>Q:</a:t>
            </a:r>
            <a:r>
              <a:rPr lang="en-US" altLang="zh-CN" sz="2400"/>
              <a:t>What can we infer from the differences between men's and women's houses?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10" grpId="0" bldLvl="0" animBg="1"/>
      <p:bldP spid="10" grpId="1" animBg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8" name="Rectangle 14"/>
          <p:cNvSpPr/>
          <p:nvPr/>
        </p:nvSpPr>
        <p:spPr>
          <a:xfrm>
            <a:off x="156845" y="2360295"/>
            <a:ext cx="5164455" cy="18148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stones are placed in an oil drum, then vegetables are placed in the drum, covered with banana leaves and steamed.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020695" y="104140"/>
            <a:ext cx="4018915" cy="656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traditional food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52795" y="2521585"/>
            <a:ext cx="2905760" cy="18148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sweet potato,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corn and greens, banana leaves, peanuts 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156845" y="1295400"/>
            <a:ext cx="2863850" cy="5219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 cooking method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95670" y="1420495"/>
            <a:ext cx="2620645" cy="5219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staple food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2438400" y="780415"/>
            <a:ext cx="2337435" cy="514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4827905" y="763270"/>
            <a:ext cx="2106295" cy="684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1371600" y="1839595"/>
            <a:ext cx="1270" cy="446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7039610" y="1868170"/>
            <a:ext cx="1270" cy="653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云形 11"/>
          <p:cNvSpPr/>
          <p:nvPr/>
        </p:nvSpPr>
        <p:spPr>
          <a:xfrm>
            <a:off x="4165600" y="2133600"/>
            <a:ext cx="2875280" cy="13760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what can we infer ?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48310" y="4548505"/>
            <a:ext cx="6008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They live on agricultural produce.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48310" y="5212080"/>
            <a:ext cx="7080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It is a tribal village in a developing country.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48310" y="5983605"/>
            <a:ext cx="7080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The country is located in the tropical zone.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8" grpId="0" bldLvl="0" animBg="1"/>
      <p:bldP spid="3" grpId="0" bldLvl="0" animBg="1"/>
      <p:bldP spid="3" grpId="1"/>
      <p:bldP spid="5" grpId="0" bldLvl="0" animBg="1"/>
      <p:bldP spid="5" grpId="1" animBg="1"/>
      <p:bldP spid="7" grpId="0" bldLvl="0" animBg="1"/>
      <p:bldP spid="7" grpId="1" animBg="1"/>
      <p:bldP spid="12" grpId="0" animBg="1"/>
      <p:bldP spid="12" grpId="1" animBg="1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43400" y="793115"/>
            <a:ext cx="4301490" cy="22453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one broom,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 a few tin plates and cups, 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a couple of pots, 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oil drum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the grill</a:t>
            </a:r>
          </a:p>
        </p:txBody>
      </p:sp>
      <p:sp>
        <p:nvSpPr>
          <p:cNvPr id="9" name="椭圆 8"/>
          <p:cNvSpPr/>
          <p:nvPr/>
        </p:nvSpPr>
        <p:spPr>
          <a:xfrm>
            <a:off x="132080" y="793115"/>
            <a:ext cx="3112135" cy="14547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possessions</a:t>
            </a:r>
          </a:p>
        </p:txBody>
      </p:sp>
      <p:sp>
        <p:nvSpPr>
          <p:cNvPr id="3" name="右箭头 2"/>
          <p:cNvSpPr/>
          <p:nvPr/>
        </p:nvSpPr>
        <p:spPr>
          <a:xfrm>
            <a:off x="3244215" y="1460500"/>
            <a:ext cx="1099185" cy="119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3065" y="3801110"/>
            <a:ext cx="85318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Q: What strikes you most in comparison with your own life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6" name="Rectangle 14"/>
          <p:cNvSpPr/>
          <p:nvPr/>
        </p:nvSpPr>
        <p:spPr>
          <a:xfrm>
            <a:off x="173355" y="2347595"/>
            <a:ext cx="8796655" cy="221234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/>
          <a:lstStyle/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+mn-lt"/>
                <a:cs typeface="+mn-lt"/>
              </a:rPr>
              <a:t>The villagers believe in evil spirits. </a:t>
            </a:r>
          </a:p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+mn-lt"/>
                <a:cs typeface="+mn-lt"/>
              </a:rPr>
              <a:t>They believe that leftover food attract evil spirits </a:t>
            </a:r>
          </a:p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+mn-lt"/>
                <a:cs typeface="+mn-lt"/>
              </a:rPr>
              <a:t>so they dry it out in the can over the fire. </a:t>
            </a:r>
          </a:p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+mn-lt"/>
                <a:cs typeface="+mn-lt"/>
              </a:rPr>
              <a:t>Then the can is thrown out of the hut.</a:t>
            </a:r>
            <a:endParaRPr lang="en-US" altLang="zh-CN" sz="28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834005" y="492760"/>
            <a:ext cx="288734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belief</a:t>
            </a:r>
          </a:p>
        </p:txBody>
      </p:sp>
      <p:sp>
        <p:nvSpPr>
          <p:cNvPr id="4" name="下箭头 3"/>
          <p:cNvSpPr/>
          <p:nvPr/>
        </p:nvSpPr>
        <p:spPr>
          <a:xfrm>
            <a:off x="4191000" y="1600200"/>
            <a:ext cx="76200" cy="748030"/>
          </a:xfrm>
          <a:prstGeom prst="downArrow">
            <a:avLst>
              <a:gd name="adj1" fmla="val 933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3355" y="5271770"/>
            <a:ext cx="8796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Q: What do you think of their faith in evil spirits?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 animBg="1"/>
      <p:bldP spid="8" grpId="0" animBg="1"/>
      <p:bldP spid="4" grpId="1" animBg="1"/>
      <p:bldP spid="4" grpId="2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489325" y="2458720"/>
            <a:ext cx="268541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language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0405" y="468630"/>
            <a:ext cx="7303135" cy="119888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/>
              <a:t>Greetings:</a:t>
            </a:r>
          </a:p>
          <a:p>
            <a:r>
              <a:rPr lang="en-US" altLang="zh-CN" sz="2400"/>
              <a:t>shook hands with all the villagers.</a:t>
            </a:r>
          </a:p>
          <a:p>
            <a:r>
              <a:rPr lang="en-US" altLang="zh-CN" sz="2400"/>
              <a:t>everyone seemed to be a relative of Tombe's.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4665" y="4343400"/>
            <a:ext cx="6444615" cy="82994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/>
              <a:t>farewell:</a:t>
            </a:r>
          </a:p>
          <a:p>
            <a:r>
              <a:rPr lang="en-US" altLang="zh-CN" sz="2400"/>
              <a:t>many goodbyes and firm handshakes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32080" y="2458720"/>
            <a:ext cx="2089785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</a:rPr>
              <a:t>“ieee ieee”</a:t>
            </a:r>
            <a:endParaRPr lang="zh-CN" altLang="en-US" sz="2800"/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1885950" y="1752600"/>
            <a:ext cx="1009650" cy="643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2286000" y="28194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648200" y="35814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026025" y="3732530"/>
            <a:ext cx="2541270" cy="460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/>
              <a:t>body language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2270" y="5799455"/>
            <a:ext cx="8489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Q: What can we know from the way they greeted Jo?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100" grpId="0" animBg="1"/>
      <p:bldP spid="100" grpId="1" animBg="1"/>
      <p:bldP spid="9" grpId="0" bldLvl="0" animBg="1"/>
      <p:bldP spid="9" grpId="1" animBg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10335" y="451485"/>
            <a:ext cx="3873500" cy="52197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800"/>
              <a:t>Reading and thinking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3276600"/>
            <a:ext cx="8959850" cy="52197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1. What are the first and the last two paragraphs for?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11020" y="1945005"/>
            <a:ext cx="4919345" cy="52197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the purpose of the letter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0385" y="4669155"/>
            <a:ext cx="5715635" cy="52197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the feeling of the visit to the village</a:t>
            </a:r>
          </a:p>
        </p:txBody>
      </p:sp>
      <p:sp>
        <p:nvSpPr>
          <p:cNvPr id="8" name="上箭头 7"/>
          <p:cNvSpPr/>
          <p:nvPr/>
        </p:nvSpPr>
        <p:spPr>
          <a:xfrm>
            <a:off x="3072130" y="2438400"/>
            <a:ext cx="12827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4800600" y="3886200"/>
            <a:ext cx="152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1275" y="451485"/>
            <a:ext cx="13690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sym typeface="+mn-ea"/>
              </a:rPr>
              <a:t>Step</a:t>
            </a:r>
            <a:r>
              <a:rPr lang="en-US" sz="2800">
                <a:solidFill>
                  <a:srgbClr val="FF0000"/>
                </a:solidFill>
                <a:sym typeface="+mn-ea"/>
              </a:rPr>
              <a:t>4</a:t>
            </a: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08125" y="501015"/>
            <a:ext cx="3873500" cy="52197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800"/>
              <a:t>Reading and thinking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850" y="1361440"/>
            <a:ext cx="8777605" cy="52197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/>
              <a:t>2.What can you read beyond the words from paragraph1</a:t>
            </a:r>
            <a:r>
              <a:rPr lang="en-US" altLang="zh-CN" sz="2800"/>
              <a:t>?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40435" y="2297430"/>
            <a:ext cx="7263765" cy="52197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 </a:t>
            </a:r>
            <a:r>
              <a:rPr lang="en-US" altLang="zh-CN" sz="2400"/>
              <a:t>Jo is doing voluntary far away from home.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0820" y="3329940"/>
            <a:ext cx="903859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>
                <a:latin typeface="+mn-lt"/>
                <a:cs typeface="+mn-lt"/>
              </a:rPr>
              <a:t>Dear Rosemary,</a:t>
            </a:r>
          </a:p>
          <a:p>
            <a:r>
              <a:rPr lang="en-US" sz="2800">
                <a:latin typeface="+mn-lt"/>
                <a:cs typeface="+mn-lt"/>
              </a:rPr>
              <a:t>Thanks for your letter, which took a fortnight to arrive. It was wonderful to hear from you. I know you’re dying to hear all about my life here, so I’ve included some photos which will help you picture the places I talk about.</a:t>
            </a:r>
            <a:endParaRPr lang="zh-CN" altLang="en-US" sz="2800">
              <a:latin typeface="+mn-lt"/>
              <a:cs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467225" y="4262755"/>
            <a:ext cx="3457575" cy="44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411220" y="3018790"/>
            <a:ext cx="5435600" cy="52197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 </a:t>
            </a:r>
            <a:r>
              <a:rPr lang="en-US" altLang="zh-CN" sz="2400"/>
              <a:t>The village is in a remote area.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5833745" y="3505200"/>
            <a:ext cx="37465" cy="75755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7205345" y="2819400"/>
            <a:ext cx="33655" cy="1447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629400" y="4648200"/>
            <a:ext cx="2225040" cy="292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210820" y="5083810"/>
            <a:ext cx="1188720" cy="48641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1635" y="5971540"/>
            <a:ext cx="7914640" cy="52197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 </a:t>
            </a:r>
            <a:r>
              <a:rPr lang="en-US" altLang="zh-CN" sz="2400"/>
              <a:t>The village is quite different from their hometown.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9850" y="501015"/>
            <a:ext cx="11118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sym typeface="+mn-ea"/>
              </a:rPr>
              <a:t>Step</a:t>
            </a:r>
            <a:r>
              <a:rPr lang="en-US" sz="2800">
                <a:solidFill>
                  <a:srgbClr val="FF0000"/>
                </a:solidFill>
                <a:sym typeface="+mn-ea"/>
              </a:rPr>
              <a:t>4</a:t>
            </a:r>
            <a:endParaRPr lang="zh-CN" altLang="en-US" sz="2800"/>
          </a:p>
        </p:txBody>
      </p:sp>
      <p:cxnSp>
        <p:nvCxnSpPr>
          <p:cNvPr id="3" name="直接箭头连接符 2"/>
          <p:cNvCxnSpPr>
            <a:stCxn id="16" idx="5"/>
            <a:endCxn id="17" idx="0"/>
          </p:cNvCxnSpPr>
          <p:nvPr/>
        </p:nvCxnSpPr>
        <p:spPr>
          <a:xfrm>
            <a:off x="1225550" y="5499100"/>
            <a:ext cx="3113405" cy="4724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>
            <a:endCxn id="17" idx="0"/>
          </p:cNvCxnSpPr>
          <p:nvPr/>
        </p:nvCxnSpPr>
        <p:spPr>
          <a:xfrm flipH="1">
            <a:off x="4338955" y="4659630"/>
            <a:ext cx="3383915" cy="13119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11" grpId="0" animBg="1"/>
      <p:bldP spid="11" grpId="1" animBg="1"/>
      <p:bldP spid="16" grpId="0" bldLvl="0" animBg="1"/>
      <p:bldP spid="17" grpId="0" bldLvl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43070" cy="29635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l="12007" t="32982" r="17554" b="25559"/>
          <a:stretch>
            <a:fillRect/>
          </a:stretch>
        </p:blipFill>
        <p:spPr>
          <a:xfrm>
            <a:off x="4608195" y="372110"/>
            <a:ext cx="4070350" cy="51320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rcRect l="6883" t="10458" r="12222" b="6759"/>
          <a:stretch>
            <a:fillRect/>
          </a:stretch>
        </p:blipFill>
        <p:spPr>
          <a:xfrm>
            <a:off x="0" y="3179445"/>
            <a:ext cx="4608195" cy="36785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0" y="2501900"/>
            <a:ext cx="902906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</a:rPr>
              <a:t>   We left the village the next morning after many goodbyes</a:t>
            </a:r>
            <a:r>
              <a:rPr lang="en-US" sz="2800">
                <a:latin typeface="宋体" panose="02010600030101010101" pitchFamily="2" charset="-122"/>
              </a:rPr>
              <a:t> </a:t>
            </a:r>
            <a:r>
              <a:rPr lang="en-US" sz="2800">
                <a:latin typeface="Times New Roman" panose="02020603050405020304" pitchFamily="18" charset="0"/>
              </a:rPr>
              <a:t>and firm handshakes. My muscles were aching and my knees</a:t>
            </a:r>
            <a:r>
              <a:rPr lang="en-US" sz="2800">
                <a:latin typeface="宋体" panose="02010600030101010101" pitchFamily="2" charset="-122"/>
              </a:rPr>
              <a:t> </a:t>
            </a:r>
            <a:r>
              <a:rPr lang="en-US" sz="2800">
                <a:latin typeface="Times New Roman" panose="02020603050405020304" pitchFamily="18" charset="0"/>
              </a:rPr>
              <a:t>shaking as we climbed down the mountain towards home. That</a:t>
            </a:r>
            <a:r>
              <a:rPr lang="en-US" sz="2800">
                <a:latin typeface="宋体" panose="02010600030101010101" pitchFamily="2" charset="-122"/>
              </a:rPr>
              <a:t> </a:t>
            </a:r>
            <a:r>
              <a:rPr lang="en-US" sz="2800">
                <a:latin typeface="Times New Roman" panose="02020603050405020304" pitchFamily="18" charset="0"/>
              </a:rPr>
              <a:t>evening I fell happily into bed. It was such a privilege to have</a:t>
            </a:r>
            <a:r>
              <a:rPr lang="en-US" sz="2800">
                <a:latin typeface="宋体" panose="02010600030101010101" pitchFamily="2" charset="-122"/>
              </a:rPr>
              <a:t> </a:t>
            </a:r>
            <a:r>
              <a:rPr lang="en-US" sz="2800">
                <a:latin typeface="Times New Roman" panose="02020603050405020304" pitchFamily="18" charset="0"/>
              </a:rPr>
              <a:t>spent a day with Tombe’s family.</a:t>
            </a:r>
          </a:p>
          <a:p>
            <a:r>
              <a:rPr lang="en-US" sz="2800">
                <a:latin typeface="Times New Roman" panose="02020603050405020304" pitchFamily="18" charset="0"/>
              </a:rPr>
              <a:t>    It’s getting late and I have to prepare tomorrow’s lessons</a:t>
            </a:r>
            <a:r>
              <a:rPr lang="en-US" sz="2800">
                <a:latin typeface="宋体" panose="02010600030101010101" pitchFamily="2" charset="-122"/>
              </a:rPr>
              <a:t> </a:t>
            </a:r>
            <a:r>
              <a:rPr lang="en-US" sz="2800">
                <a:latin typeface="Times New Roman" panose="02020603050405020304" pitchFamily="18" charset="0"/>
              </a:rPr>
              <a:t>and do some paperwork. Please write soon.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0" y="906780"/>
            <a:ext cx="1746250" cy="52197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Mentally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34540" y="201930"/>
            <a:ext cx="6567805" cy="9531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Traditional Arabic" panose="02020603050405020304" charset="0"/>
                <a:cs typeface="Traditional Arabic" panose="02020603050405020304" charset="0"/>
              </a:rPr>
              <a:t>Jo was</a:t>
            </a:r>
            <a:r>
              <a:rPr lang="zh-CN" altLang="en-US" sz="2800">
                <a:latin typeface="Traditional Arabic" panose="02020603050405020304" charset="0"/>
                <a:cs typeface="Traditional Arabic" panose="02020603050405020304" charset="0"/>
              </a:rPr>
              <a:t> overwhelmed by the kindness and hospitality of the </a:t>
            </a:r>
            <a:r>
              <a:rPr lang="en-US" altLang="zh-CN" sz="2800">
                <a:latin typeface="Traditional Arabic" panose="02020603050405020304" charset="0"/>
                <a:cs typeface="Traditional Arabic" panose="02020603050405020304" charset="0"/>
              </a:rPr>
              <a:t>villagers.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1746250" y="201930"/>
            <a:ext cx="381000" cy="18516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013585" y="1676400"/>
            <a:ext cx="6740525" cy="52197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Traditional Arabic" panose="02020603050405020304" charset="0"/>
                <a:cs typeface="Traditional Arabic" panose="02020603050405020304" charset="0"/>
              </a:rPr>
              <a:t>Jo was</a:t>
            </a:r>
            <a:r>
              <a:rPr lang="zh-CN" altLang="en-US" sz="2800">
                <a:latin typeface="Traditional Arabic" panose="02020603050405020304" charset="0"/>
                <a:cs typeface="Traditional Arabic" panose="02020603050405020304" charset="0"/>
              </a:rPr>
              <a:t> </a:t>
            </a:r>
            <a:r>
              <a:rPr lang="en-US" sz="2800">
                <a:latin typeface="Traditional Arabic" panose="02020603050405020304" charset="0"/>
                <a:cs typeface="Traditional Arabic" panose="02020603050405020304" charset="0"/>
              </a:rPr>
              <a:t>devoting herself to the voluntary work</a:t>
            </a:r>
            <a:r>
              <a:rPr lang="en-US" sz="2800"/>
              <a:t>.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38800" y="3011170"/>
            <a:ext cx="2963545" cy="368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23825" y="3410585"/>
            <a:ext cx="2963545" cy="368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0" y="3410585"/>
            <a:ext cx="9143365" cy="2936875"/>
            <a:chOff x="0" y="5371"/>
            <a:chExt cx="14399" cy="4625"/>
          </a:xfrm>
        </p:grpSpPr>
        <p:sp>
          <p:nvSpPr>
            <p:cNvPr id="4" name="文本框 3"/>
            <p:cNvSpPr txBox="1"/>
            <p:nvPr/>
          </p:nvSpPr>
          <p:spPr>
            <a:xfrm>
              <a:off x="0" y="9174"/>
              <a:ext cx="3139" cy="82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Physically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13" y="9174"/>
              <a:ext cx="11086" cy="82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>
                  <a:latin typeface="Traditional Arabic" panose="02020603050405020304" charset="0"/>
                  <a:cs typeface="Traditional Arabic" panose="02020603050405020304" charset="0"/>
                </a:rPr>
                <a:t>Jo </a:t>
              </a:r>
              <a:r>
                <a:rPr lang="zh-CN" altLang="en-US" sz="2800">
                  <a:latin typeface="Traditional Arabic" panose="02020603050405020304" charset="0"/>
                  <a:cs typeface="Traditional Arabic" panose="02020603050405020304" charset="0"/>
                </a:rPr>
                <a:t>is </a:t>
              </a:r>
              <a:r>
                <a:rPr lang="en-US" sz="2800">
                  <a:latin typeface="Traditional Arabic" panose="02020603050405020304" charset="0"/>
                  <a:cs typeface="Traditional Arabic" panose="02020603050405020304" charset="0"/>
                </a:rPr>
                <a:t>tired with muscles aching and knees shaking.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7649" y="5371"/>
              <a:ext cx="6031" cy="2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接连接符 12"/>
          <p:cNvCxnSpPr/>
          <p:nvPr/>
        </p:nvCxnSpPr>
        <p:spPr>
          <a:xfrm>
            <a:off x="5486400" y="4267200"/>
            <a:ext cx="3200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027430" y="5173980"/>
            <a:ext cx="7278370" cy="76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051050" y="1155065"/>
            <a:ext cx="6551295" cy="52197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Traditional Arabic" panose="02020603050405020304" charset="0"/>
                <a:cs typeface="Traditional Arabic" panose="02020603050405020304" charset="0"/>
              </a:rPr>
              <a:t>Jo felt honored to experience the  culture</a:t>
            </a:r>
            <a:r>
              <a:rPr lang="en-US" sz="2800">
                <a:latin typeface="Traditional Arabic" panose="02020603050405020304" charset="0"/>
                <a:cs typeface="Traditional Arabic" panose="020206030504050203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7" grpId="1"/>
      <p:bldP spid="7" grpId="2" bldLvl="0" animBg="1"/>
      <p:bldP spid="8" grpId="1" animBg="1"/>
      <p:bldP spid="8" grpId="2" animBg="1"/>
      <p:bldP spid="9" grpId="1"/>
      <p:bldP spid="9" grpId="2" bldLvl="0" animBg="1"/>
      <p:bldP spid="1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1640" y="550545"/>
            <a:ext cx="13690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sym typeface="+mn-ea"/>
              </a:rPr>
              <a:t>Step5</a:t>
            </a:r>
            <a:endParaRPr 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1257935" y="1998980"/>
            <a:ext cx="5991860" cy="12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/>
              <a:t>1.Which country is the village in ?</a:t>
            </a:r>
          </a:p>
          <a:p>
            <a:pPr>
              <a:lnSpc>
                <a:spcPct val="140000"/>
              </a:lnSpc>
            </a:pPr>
            <a:r>
              <a:rPr lang="en-US" altLang="zh-CN" sz="2800"/>
              <a:t>2.Who are Jo and </a:t>
            </a:r>
            <a:r>
              <a:rPr lang="en-US" altLang="zh-CN" sz="2800">
                <a:sym typeface="+mn-ea"/>
              </a:rPr>
              <a:t>Rosemary?</a:t>
            </a:r>
            <a:endParaRPr lang="en-US" altLang="zh-CN" sz="2800"/>
          </a:p>
        </p:txBody>
      </p:sp>
      <p:sp>
        <p:nvSpPr>
          <p:cNvPr id="7" name="文本框 6"/>
          <p:cNvSpPr txBox="1"/>
          <p:nvPr/>
        </p:nvSpPr>
        <p:spPr>
          <a:xfrm>
            <a:off x="1615440" y="550545"/>
            <a:ext cx="3922395" cy="52197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800"/>
              <a:t>Telling and viewing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lip_image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3"/>
          <p:cNvSpPr/>
          <p:nvPr/>
        </p:nvSpPr>
        <p:spPr>
          <a:xfrm>
            <a:off x="266700" y="381000"/>
            <a:ext cx="8426450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Independent State of  Papua New Guinea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en-US" altLang="zh-CN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20484" name="Picture 4" descr="0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05200"/>
            <a:ext cx="1439863" cy="288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 descr="Map showing most of Papua New Guinea with Manus Island / Province to north and Austrailia's northern tip to south west"/>
          <p:cNvPicPr>
            <a:picLocks noChangeAspect="1"/>
          </p:cNvPicPr>
          <p:nvPr/>
        </p:nvPicPr>
        <p:blipFill>
          <a:blip r:embed="rId4"/>
          <a:srcRect t="7608" b="5896"/>
          <a:stretch>
            <a:fillRect/>
          </a:stretch>
        </p:blipFill>
        <p:spPr>
          <a:xfrm>
            <a:off x="1371600" y="1371600"/>
            <a:ext cx="6481763" cy="4851400"/>
          </a:xfrm>
          <a:prstGeom prst="rect">
            <a:avLst/>
          </a:prstGeom>
          <a:noFill/>
          <a:ln w="76200" cap="flat" cmpd="tri">
            <a:solidFill>
              <a:srgbClr val="FF99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07" name="Rectangle 3"/>
          <p:cNvSpPr/>
          <p:nvPr/>
        </p:nvSpPr>
        <p:spPr>
          <a:xfrm>
            <a:off x="764540" y="5058410"/>
            <a:ext cx="7696200" cy="1371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0" hangingPunct="0">
              <a:spcBef>
                <a:spcPct val="4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Location:</a:t>
            </a:r>
            <a:r>
              <a:rPr lang="en-US" altLang="zh-CN" sz="3200" b="1" dirty="0">
                <a:latin typeface="Times New Roman" panose="02020603050405020304" pitchFamily="18" charset="0"/>
              </a:rPr>
              <a:t> situated to the north of Australia</a:t>
            </a:r>
          </a:p>
          <a:p>
            <a:pPr marL="342900" indent="-342900" eaLnBrk="0" hangingPunct="0">
              <a:spcBef>
                <a:spcPct val="40000"/>
              </a:spcBef>
            </a:pPr>
            <a:r>
              <a:rPr lang="en-US" altLang="zh-CN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Population:</a:t>
            </a:r>
            <a:r>
              <a:rPr lang="en-US" altLang="zh-CN" sz="3200" b="1" dirty="0">
                <a:latin typeface="Times New Roman" panose="02020603050405020304" pitchFamily="18" charset="0"/>
              </a:rPr>
              <a:t> about 5.7 million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/>
          <p:nvPr/>
        </p:nvSpPr>
        <p:spPr>
          <a:xfrm>
            <a:off x="2895600" y="3505200"/>
            <a:ext cx="5943600" cy="1411288"/>
          </a:xfrm>
          <a:prstGeom prst="rect">
            <a:avLst/>
          </a:prstGeom>
          <a:noFill/>
          <a:ln w="38100" cap="flat" cmpd="dbl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Rosemary, </a:t>
            </a:r>
            <a:r>
              <a:rPr lang="en-US" altLang="zh-CN" sz="28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a friend of Jo in Australia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is dying to</a:t>
            </a:r>
            <a:r>
              <a:rPr lang="en-US" altLang="zh-CN" sz="28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 know all about Jo’s life at </a:t>
            </a:r>
          </a:p>
          <a:p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Papua New Guinea</a:t>
            </a:r>
            <a:r>
              <a:rPr lang="en-US" altLang="zh-CN" sz="28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.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</a:p>
        </p:txBody>
      </p:sp>
      <p:pic>
        <p:nvPicPr>
          <p:cNvPr id="45059" name="Picture 3" descr="Mary-Jo-Sal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2438400" cy="240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Text Box 4"/>
          <p:cNvSpPr txBox="1"/>
          <p:nvPr/>
        </p:nvSpPr>
        <p:spPr>
          <a:xfrm>
            <a:off x="2895600" y="609600"/>
            <a:ext cx="5943600" cy="1841500"/>
          </a:xfrm>
          <a:prstGeom prst="rect">
            <a:avLst/>
          </a:prstGeom>
          <a:noFill/>
          <a:ln w="41275" cap="flat" cmpd="dbl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Jo</a:t>
            </a:r>
            <a:r>
              <a:rPr lang="en-US" altLang="zh-CN" sz="28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, a young Australian woman of </a:t>
            </a:r>
          </a:p>
          <a:p>
            <a:r>
              <a:rPr lang="en-US" altLang="zh-CN" sz="2800" b="1" i="1" u="sng" dirty="0">
                <a:latin typeface="Times New Roman" panose="02020603050405020304" pitchFamily="18" charset="0"/>
                <a:ea typeface="华文新魏" panose="02010800040101010101" pitchFamily="2" charset="-122"/>
              </a:rPr>
              <a:t>Australian</a:t>
            </a:r>
            <a:r>
              <a:rPr lang="en-US" altLang="zh-CN" sz="2800" b="1" u="sng" dirty="0"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r>
              <a:rPr lang="en-US" altLang="zh-CN" sz="2800" b="1" i="1" u="sng" dirty="0">
                <a:latin typeface="Times New Roman" panose="02020603050405020304" pitchFamily="18" charset="0"/>
                <a:ea typeface="华文新魏" panose="02010800040101010101" pitchFamily="2" charset="-122"/>
              </a:rPr>
              <a:t>Volunteers International</a:t>
            </a:r>
            <a:r>
              <a:rPr lang="en-US" altLang="zh-CN" sz="28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, 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has worked as a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volunteer</a:t>
            </a:r>
            <a:r>
              <a:rPr lang="en-US" altLang="zh-CN" sz="28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 teacher in </a:t>
            </a:r>
          </a:p>
          <a:p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Papua New Guinea</a:t>
            </a:r>
            <a:r>
              <a:rPr lang="en-US" altLang="zh-CN" sz="28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 for two years. </a:t>
            </a:r>
          </a:p>
        </p:txBody>
      </p:sp>
      <p:pic>
        <p:nvPicPr>
          <p:cNvPr id="45061" name="Picture 5" descr="Katie Sarah ... climber."/>
          <p:cNvPicPr>
            <a:picLocks noChangeAspect="1"/>
          </p:cNvPicPr>
          <p:nvPr/>
        </p:nvPicPr>
        <p:blipFill>
          <a:blip r:embed="rId3"/>
          <a:srcRect r="6897" b="11111"/>
          <a:stretch>
            <a:fillRect/>
          </a:stretch>
        </p:blipFill>
        <p:spPr>
          <a:xfrm>
            <a:off x="457200" y="3581400"/>
            <a:ext cx="213360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58" grpId="1" animBg="1"/>
      <p:bldP spid="45060" grpId="0" animBg="1"/>
      <p:bldP spid="4506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0820" y="534035"/>
            <a:ext cx="2369185" cy="52197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800"/>
              <a:t>Assignment</a:t>
            </a:r>
          </a:p>
        </p:txBody>
      </p:sp>
      <p:sp>
        <p:nvSpPr>
          <p:cNvPr id="3" name="椭圆 2"/>
          <p:cNvSpPr/>
          <p:nvPr/>
        </p:nvSpPr>
        <p:spPr>
          <a:xfrm>
            <a:off x="2993390" y="2819400"/>
            <a:ext cx="2743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Reading Circles</a:t>
            </a:r>
          </a:p>
        </p:txBody>
      </p:sp>
      <p:sp>
        <p:nvSpPr>
          <p:cNvPr id="4" name="椭圆 3"/>
          <p:cNvSpPr/>
          <p:nvPr/>
        </p:nvSpPr>
        <p:spPr>
          <a:xfrm>
            <a:off x="5493385" y="4496435"/>
            <a:ext cx="315976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language master</a:t>
            </a:r>
          </a:p>
        </p:txBody>
      </p:sp>
      <p:sp>
        <p:nvSpPr>
          <p:cNvPr id="6" name="椭圆 5"/>
          <p:cNvSpPr/>
          <p:nvPr/>
        </p:nvSpPr>
        <p:spPr>
          <a:xfrm>
            <a:off x="457200" y="4606925"/>
            <a:ext cx="2743200" cy="14547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connector</a:t>
            </a:r>
          </a:p>
        </p:txBody>
      </p:sp>
      <p:sp>
        <p:nvSpPr>
          <p:cNvPr id="7" name="椭圆 6"/>
          <p:cNvSpPr/>
          <p:nvPr/>
        </p:nvSpPr>
        <p:spPr>
          <a:xfrm>
            <a:off x="24130" y="1454785"/>
            <a:ext cx="2969260" cy="1364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interviewer</a:t>
            </a:r>
          </a:p>
        </p:txBody>
      </p:sp>
      <p:sp>
        <p:nvSpPr>
          <p:cNvPr id="8" name="椭圆 7"/>
          <p:cNvSpPr/>
          <p:nvPr/>
        </p:nvSpPr>
        <p:spPr>
          <a:xfrm>
            <a:off x="5458460" y="917575"/>
            <a:ext cx="3194685" cy="1638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discussion leader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2667000" y="4191000"/>
            <a:ext cx="6858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2819400" y="2438400"/>
            <a:ext cx="6858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5169535" y="2286000"/>
            <a:ext cx="850265" cy="6781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3" idx="5"/>
            <a:endCxn id="4" idx="1"/>
          </p:cNvCxnSpPr>
          <p:nvPr/>
        </p:nvCxnSpPr>
        <p:spPr>
          <a:xfrm>
            <a:off x="5334635" y="4250055"/>
            <a:ext cx="621665" cy="492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3680" y="280035"/>
            <a:ext cx="2775585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Interviewer: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6065" y="2428875"/>
            <a:ext cx="8676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Work in groups of four to choose a topic for your group to discuss.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6065" y="1906905"/>
            <a:ext cx="3320415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Discussion leader: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6065" y="953135"/>
            <a:ext cx="8676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Suppose you are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Rosemary</a:t>
            </a:r>
            <a:r>
              <a:rPr lang="en-US" altLang="zh-CN" sz="2400"/>
              <a:t> , please prepare the questions you have for Jo in the reply to the letter.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3065" y="3424555"/>
            <a:ext cx="244856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Connector: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6065" y="5812790"/>
            <a:ext cx="8676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Pick out the language you find challenging or useful  and try to relate them to what you have learned.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6065" y="5174615"/>
            <a:ext cx="3056255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Language master</a:t>
            </a:r>
            <a:r>
              <a:rPr lang="zh-CN" altLang="en-US" sz="2800"/>
              <a:t>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3065" y="4112895"/>
            <a:ext cx="8676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Compare the villagers' life with your own life and talk about what you can do for them as a volunteer.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9910" y="331470"/>
            <a:ext cx="42627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rgbClr val="000066"/>
                </a:solidFill>
                <a:sym typeface="+mn-ea"/>
              </a:rPr>
              <a:t>Unit 4   Sharing</a:t>
            </a:r>
          </a:p>
        </p:txBody>
      </p:sp>
      <p:sp>
        <p:nvSpPr>
          <p:cNvPr id="3075" name="Text Box 4"/>
          <p:cNvSpPr txBox="1"/>
          <p:nvPr/>
        </p:nvSpPr>
        <p:spPr>
          <a:xfrm>
            <a:off x="3463290" y="2284730"/>
            <a:ext cx="49129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A Letter Home</a:t>
            </a:r>
          </a:p>
        </p:txBody>
      </p:sp>
      <p:sp>
        <p:nvSpPr>
          <p:cNvPr id="6" name="文本框 1"/>
          <p:cNvSpPr txBox="1"/>
          <p:nvPr/>
        </p:nvSpPr>
        <p:spPr>
          <a:xfrm>
            <a:off x="4581525" y="4795520"/>
            <a:ext cx="379476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2800" b="1" dirty="0">
                <a:solidFill>
                  <a:srgbClr val="9817B9"/>
                </a:solidFill>
                <a:latin typeface="楷体" panose="02010609060101010101" charset="-122"/>
                <a:ea typeface="楷体" panose="02010609060101010101" charset="-122"/>
                <a:cs typeface="hakuyoxingshu7000" panose="02000600000000000000" pitchFamily="2" charset="-122"/>
                <a:sym typeface="+mn-ea"/>
              </a:rPr>
              <a:t>邱赛</a:t>
            </a:r>
            <a:r>
              <a:rPr lang="zh-CN" altLang="en-US" sz="2800" b="1" dirty="0" smtClean="0">
                <a:solidFill>
                  <a:srgbClr val="9817B9"/>
                </a:solidFill>
                <a:latin typeface="楷体" panose="02010609060101010101" charset="-122"/>
                <a:ea typeface="楷体" panose="02010609060101010101" charset="-122"/>
                <a:cs typeface="hakuyoxingshu7000" panose="02000600000000000000" pitchFamily="2" charset="-122"/>
                <a:sym typeface="+mn-ea"/>
              </a:rPr>
              <a:t>仙</a:t>
            </a:r>
            <a:endParaRPr lang="zh-CN" altLang="en-US" sz="2800" b="1" dirty="0">
              <a:solidFill>
                <a:srgbClr val="9817B9"/>
              </a:solidFill>
              <a:latin typeface="楷体" panose="02010609060101010101" charset="-122"/>
              <a:ea typeface="楷体" panose="02010609060101010101" charset="-122"/>
              <a:cs typeface="hakuyoxingshu7000" panose="02000600000000000000" pitchFamily="2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2800" b="1" dirty="0">
                <a:solidFill>
                  <a:srgbClr val="9817B9"/>
                </a:solidFill>
                <a:latin typeface="楷体" panose="02010609060101010101" charset="-122"/>
                <a:ea typeface="楷体" panose="02010609060101010101" charset="-122"/>
                <a:cs typeface="hakuyoxingshu7000" panose="02000600000000000000" pitchFamily="2" charset="-122"/>
                <a:sym typeface="+mn-ea"/>
              </a:rPr>
              <a:t>浙江省衢州第三中</a:t>
            </a:r>
            <a:r>
              <a:rPr lang="zh-CN" altLang="en-US" sz="2800" b="1" dirty="0" smtClean="0">
                <a:solidFill>
                  <a:srgbClr val="9817B9"/>
                </a:solidFill>
                <a:latin typeface="楷体" panose="02010609060101010101" charset="-122"/>
                <a:ea typeface="楷体" panose="02010609060101010101" charset="-122"/>
                <a:cs typeface="hakuyoxingshu7000" panose="02000600000000000000" pitchFamily="2" charset="-122"/>
                <a:sym typeface="+mn-ea"/>
              </a:rPr>
              <a:t>学</a:t>
            </a:r>
            <a:endParaRPr lang="en-US" altLang="zh-CN" sz="2800" b="1" dirty="0" smtClean="0">
              <a:solidFill>
                <a:srgbClr val="9817B9"/>
              </a:solidFill>
              <a:latin typeface="楷体" panose="02010609060101010101" charset="-122"/>
              <a:ea typeface="楷体" panose="02010609060101010101" charset="-122"/>
              <a:cs typeface="hakuyoxingshu7000" panose="02000600000000000000" pitchFamily="2" charset="-122"/>
              <a:sym typeface="+mn-ea"/>
            </a:endParaRPr>
          </a:p>
        </p:txBody>
      </p:sp>
      <p:pic>
        <p:nvPicPr>
          <p:cNvPr id="45059" name="Picture 3" descr="Mary-Jo-Salt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5275" y="1719580"/>
            <a:ext cx="2937510" cy="27336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95425" y="439420"/>
            <a:ext cx="3724275" cy="52197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800"/>
              <a:t>Viewing and thinking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0" y="1630680"/>
            <a:ext cx="962977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/>
              <a:t>Look at the pictures and answer the following questions: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2985770"/>
            <a:ext cx="93522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/>
              <a:t>1</a:t>
            </a:r>
            <a:r>
              <a:rPr lang="en-US" altLang="zh-CN" sz="2800"/>
              <a:t>. How many  aspects of life have been introduced ?</a:t>
            </a:r>
          </a:p>
          <a:p>
            <a:pPr>
              <a:lnSpc>
                <a:spcPct val="150000"/>
              </a:lnSpc>
            </a:pPr>
            <a:r>
              <a:rPr lang="en-US" altLang="zh-CN" sz="2800"/>
              <a:t> 2. How would you describe their way of life? (in pairs)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2880" y="439420"/>
            <a:ext cx="11118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sym typeface="+mn-ea"/>
              </a:rPr>
              <a:t>Step1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rea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49650" cy="2751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7" name="Picture 3" descr="reading 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0"/>
            <a:ext cx="55626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2" name="Text Box 4"/>
          <p:cNvSpPr txBox="1"/>
          <p:nvPr/>
        </p:nvSpPr>
        <p:spPr>
          <a:xfrm>
            <a:off x="669925" y="2942590"/>
            <a:ext cx="2209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raditional Arabic" panose="02020603050405020304" charset="0"/>
                <a:cs typeface="Traditional Arabic" panose="02020603050405020304" charset="0"/>
              </a:rPr>
              <a:t>1  </a:t>
            </a:r>
            <a:r>
              <a:rPr lang="en-US" altLang="zh-CN" sz="2800"/>
              <a:t>My class</a:t>
            </a:r>
            <a:endParaRPr lang="en-US" altLang="zh-CN" sz="3200" b="1" dirty="0">
              <a:latin typeface="Traditional Arabic" panose="02020603050405020304" charset="0"/>
              <a:cs typeface="Traditional Arabic" panose="02020603050405020304" charset="0"/>
            </a:endParaRPr>
          </a:p>
        </p:txBody>
      </p:sp>
      <p:sp>
        <p:nvSpPr>
          <p:cNvPr id="37893" name="Text Box 5"/>
          <p:cNvSpPr txBox="1"/>
          <p:nvPr/>
        </p:nvSpPr>
        <p:spPr>
          <a:xfrm>
            <a:off x="4267200" y="2751455"/>
            <a:ext cx="4572000" cy="12192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>
              <a:spcBef>
                <a:spcPct val="10000"/>
              </a:spcBef>
            </a:pPr>
            <a:r>
              <a:rPr lang="en-US" altLang="zh-CN" sz="2800"/>
              <a:t>2 Students putting new </a:t>
            </a:r>
          </a:p>
          <a:p>
            <a:pPr>
              <a:spcBef>
                <a:spcPct val="10000"/>
              </a:spcBef>
            </a:pPr>
            <a:r>
              <a:rPr lang="en-US" altLang="zh-CN" sz="2800"/>
              <a:t>grass on classroom roofs</a:t>
            </a:r>
          </a:p>
        </p:txBody>
      </p:sp>
      <p:pic>
        <p:nvPicPr>
          <p:cNvPr id="47110" name="Picture 6" descr="reading  3"/>
          <p:cNvPicPr>
            <a:picLocks noChangeAspect="1"/>
          </p:cNvPicPr>
          <p:nvPr/>
        </p:nvPicPr>
        <p:blipFill>
          <a:blip r:embed="rId4"/>
          <a:srcRect l="1818" t="12708" r="-1818" b="3917"/>
          <a:stretch>
            <a:fillRect/>
          </a:stretch>
        </p:blipFill>
        <p:spPr>
          <a:xfrm>
            <a:off x="76200" y="3717925"/>
            <a:ext cx="4191000" cy="2541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5" name="Text Box 7"/>
          <p:cNvSpPr txBox="1"/>
          <p:nvPr/>
        </p:nvSpPr>
        <p:spPr>
          <a:xfrm>
            <a:off x="-114935" y="6259195"/>
            <a:ext cx="5864860" cy="59880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algn="l">
              <a:spcBef>
                <a:spcPct val="10000"/>
              </a:spcBef>
              <a:buClrTx/>
              <a:buSzTx/>
              <a:buNone/>
            </a:pPr>
            <a:r>
              <a:rPr lang="en-US" altLang="zh-CN" sz="2800"/>
              <a:t>3 Building a new  science lab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11470" y="4913630"/>
            <a:ext cx="3427730" cy="8299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</a:rPr>
              <a:t>school life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5" grpId="0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reading 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035" y="3801745"/>
            <a:ext cx="4418965" cy="3056255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44037" name="Picture 5" descr="reading 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1745"/>
            <a:ext cx="4505325" cy="3056255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34822" name="Text Box 6"/>
          <p:cNvSpPr txBox="1"/>
          <p:nvPr/>
        </p:nvSpPr>
        <p:spPr>
          <a:xfrm>
            <a:off x="2880995" y="2971800"/>
            <a:ext cx="3876675" cy="82994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</a:rPr>
              <a:t>Village life</a:t>
            </a:r>
          </a:p>
        </p:txBody>
      </p:sp>
      <p:pic>
        <p:nvPicPr>
          <p:cNvPr id="44039" name="Picture 7" descr="图片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035" y="0"/>
            <a:ext cx="441896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0" name="Picture 8" descr="reading 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 r="4445"/>
          <a:stretch>
            <a:fillRect/>
          </a:stretch>
        </p:blipFill>
        <p:spPr>
          <a:xfrm>
            <a:off x="0" y="0"/>
            <a:ext cx="4505325" cy="2971800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ldLvl="0" animBg="1"/>
      <p:bldP spid="348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0815" y="619760"/>
            <a:ext cx="8803640" cy="319214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803F00"/>
                </a:solidFill>
                <a:sym typeface="+mn-ea"/>
              </a:rPr>
              <a:t>1. Their school life is uncomfortable:</a:t>
            </a:r>
            <a:endParaRPr lang="en-US" altLang="zh-CN" sz="2800" b="1">
              <a:solidFill>
                <a:srgbClr val="803F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ym typeface="+mn-ea"/>
              </a:rPr>
              <a:t>   no walls, no glass in the windows, no air-conditioner,no science lab ,maybe no computers, no telephones or none of the modern facilities</a:t>
            </a:r>
          </a:p>
          <a:p>
            <a:pPr>
              <a:lnSpc>
                <a:spcPct val="120000"/>
              </a:lnSpc>
            </a:pPr>
            <a:r>
              <a:rPr lang="en-US" altLang="zh-CN" sz="2800"/>
              <a:t>  The roof of the classroom is held up by a pole.</a:t>
            </a:r>
          </a:p>
          <a:p>
            <a:pPr>
              <a:lnSpc>
                <a:spcPct val="120000"/>
              </a:lnSpc>
            </a:pPr>
            <a:r>
              <a:rPr lang="en-US" altLang="zh-CN" sz="2800"/>
              <a:t>  The students themselves make the repairs.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0815" y="4220210"/>
            <a:ext cx="8803640" cy="21583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803F00"/>
                </a:solidFill>
                <a:sym typeface="+mn-ea"/>
              </a:rPr>
              <a:t>2. Their village life is  inconvenient :</a:t>
            </a:r>
            <a:endParaRPr lang="en-US" altLang="zh-CN" sz="2800" b="1">
              <a:solidFill>
                <a:srgbClr val="803F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ym typeface="+mn-ea"/>
              </a:rPr>
              <a:t>   The roads are muddy.</a:t>
            </a:r>
          </a:p>
          <a:p>
            <a:pPr>
              <a:lnSpc>
                <a:spcPct val="120000"/>
              </a:lnSpc>
            </a:pPr>
            <a:r>
              <a:rPr lang="en-US" altLang="zh-CN" sz="2800"/>
              <a:t>    The houses are low and small.</a:t>
            </a:r>
          </a:p>
          <a:p>
            <a:pPr>
              <a:lnSpc>
                <a:spcPct val="120000"/>
              </a:lnSpc>
            </a:pPr>
            <a:r>
              <a:rPr lang="en-US" altLang="zh-CN" sz="2800"/>
              <a:t>    The food is simple in varieties and tastes.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77340" y="451485"/>
            <a:ext cx="4699635" cy="52197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800"/>
              <a:t>Reading and checking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-635" y="2170430"/>
            <a:ext cx="91446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>
                <a:latin typeface="+mn-lt"/>
                <a:cs typeface="+mn-lt"/>
              </a:rPr>
              <a:t>1.What is their school life like?</a:t>
            </a: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+mn-lt"/>
                <a:cs typeface="+mn-lt"/>
              </a:rPr>
              <a:t>2.What do you think of Jo and her students?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8280" y="451485"/>
            <a:ext cx="13690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sym typeface="+mn-ea"/>
              </a:rPr>
              <a:t>Step2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228340" y="3354070"/>
            <a:ext cx="2110740" cy="521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school  life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2585" y="599440"/>
            <a:ext cx="2379980" cy="4603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/>
              <a:t>a bush school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2585" y="1393190"/>
            <a:ext cx="2433320" cy="4603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/>
              <a:t>a muddy track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2585" y="2503805"/>
            <a:ext cx="2599055" cy="4603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/>
              <a:t>walk two hours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529580" y="599440"/>
            <a:ext cx="3235325" cy="4603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/>
              <a:t>no electricity or water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529580" y="1551940"/>
            <a:ext cx="2214880" cy="4603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sym typeface="+mn-ea"/>
              </a:rPr>
              <a:t>no textbooks </a:t>
            </a:r>
            <a:endParaRPr lang="zh-CN" altLang="en-US" sz="2400"/>
          </a:p>
        </p:txBody>
      </p:sp>
      <p:sp>
        <p:nvSpPr>
          <p:cNvPr id="20" name="文本框 19"/>
          <p:cNvSpPr txBox="1"/>
          <p:nvPr/>
        </p:nvSpPr>
        <p:spPr>
          <a:xfrm>
            <a:off x="5231765" y="2321560"/>
            <a:ext cx="2214880" cy="4603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sym typeface="+mn-ea"/>
              </a:rPr>
              <a:t>no equipment</a:t>
            </a:r>
            <a:endParaRPr lang="zh-CN" altLang="en-US" sz="2400"/>
          </a:p>
        </p:txBody>
      </p:sp>
      <p:sp>
        <p:nvSpPr>
          <p:cNvPr id="25" name="弧形 24"/>
          <p:cNvSpPr/>
          <p:nvPr/>
        </p:nvSpPr>
        <p:spPr>
          <a:xfrm>
            <a:off x="2052955" y="801370"/>
            <a:ext cx="1757045" cy="514223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弧形 25"/>
          <p:cNvSpPr/>
          <p:nvPr/>
        </p:nvSpPr>
        <p:spPr>
          <a:xfrm>
            <a:off x="1911350" y="1551940"/>
            <a:ext cx="1898650" cy="334454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弧形 26"/>
          <p:cNvSpPr/>
          <p:nvPr/>
        </p:nvSpPr>
        <p:spPr>
          <a:xfrm>
            <a:off x="1778635" y="2646045"/>
            <a:ext cx="2032000" cy="154051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弧形 27"/>
          <p:cNvSpPr/>
          <p:nvPr/>
        </p:nvSpPr>
        <p:spPr>
          <a:xfrm rot="16200000">
            <a:off x="3742690" y="2946400"/>
            <a:ext cx="2391410" cy="1508125"/>
          </a:xfrm>
          <a:prstGeom prst="arc">
            <a:avLst>
              <a:gd name="adj1" fmla="val 17547692"/>
              <a:gd name="adj2" fmla="val 10211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弧形 29"/>
          <p:cNvSpPr/>
          <p:nvPr/>
        </p:nvSpPr>
        <p:spPr>
          <a:xfrm rot="16200000">
            <a:off x="3839210" y="2176780"/>
            <a:ext cx="3484880" cy="27000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弧形 30"/>
          <p:cNvSpPr/>
          <p:nvPr/>
        </p:nvSpPr>
        <p:spPr>
          <a:xfrm rot="16200000">
            <a:off x="3067685" y="2099945"/>
            <a:ext cx="4649470" cy="23190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308100" y="4601845"/>
            <a:ext cx="1609090" cy="4603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400"/>
              <a:t>the boys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139055" y="4601845"/>
            <a:ext cx="2385695" cy="4603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400"/>
              <a:t>the teacher</a:t>
            </a:r>
          </a:p>
        </p:txBody>
      </p:sp>
      <p:sp>
        <p:nvSpPr>
          <p:cNvPr id="34" name="下箭头 33"/>
          <p:cNvSpPr/>
          <p:nvPr/>
        </p:nvSpPr>
        <p:spPr>
          <a:xfrm>
            <a:off x="4114800" y="3886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左右箭头 34"/>
          <p:cNvSpPr/>
          <p:nvPr/>
        </p:nvSpPr>
        <p:spPr>
          <a:xfrm>
            <a:off x="2438400" y="4267200"/>
            <a:ext cx="304800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下箭头 35"/>
          <p:cNvSpPr/>
          <p:nvPr/>
        </p:nvSpPr>
        <p:spPr>
          <a:xfrm>
            <a:off x="2438400" y="42672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下箭头 36"/>
          <p:cNvSpPr/>
          <p:nvPr/>
        </p:nvSpPr>
        <p:spPr>
          <a:xfrm>
            <a:off x="5461000" y="43180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72720" y="5443855"/>
            <a:ext cx="20637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>
                <a:sym typeface="+mn-ea"/>
              </a:rPr>
              <a:t>eager to learn</a:t>
            </a:r>
            <a:endParaRPr lang="zh-CN" altLang="en-US" sz="2400"/>
          </a:p>
        </p:txBody>
      </p:sp>
      <p:sp>
        <p:nvSpPr>
          <p:cNvPr id="39" name="文本框 38"/>
          <p:cNvSpPr txBox="1"/>
          <p:nvPr/>
        </p:nvSpPr>
        <p:spPr>
          <a:xfrm>
            <a:off x="4900930" y="5443855"/>
            <a:ext cx="125031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>
                <a:sym typeface="+mn-ea"/>
              </a:rPr>
              <a:t>creative</a:t>
            </a:r>
            <a:r>
              <a:rPr lang="en-US" altLang="zh-CN">
                <a:sym typeface="+mn-ea"/>
              </a:rPr>
              <a:t> </a:t>
            </a:r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6336665" y="5443855"/>
            <a:ext cx="14198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>
                <a:sym typeface="+mn-ea"/>
              </a:rPr>
              <a:t>confused</a:t>
            </a:r>
            <a:r>
              <a:rPr lang="en-US" altLang="zh-CN">
                <a:sym typeface="+mn-ea"/>
              </a:rPr>
              <a:t> </a:t>
            </a:r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2514600" y="5443855"/>
            <a:ext cx="11658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>
                <a:sym typeface="+mn-ea"/>
              </a:rPr>
              <a:t>curious</a:t>
            </a:r>
            <a:endParaRPr lang="en-US" sz="2400"/>
          </a:p>
        </p:txBody>
      </p:sp>
      <p:sp>
        <p:nvSpPr>
          <p:cNvPr id="42" name="文本框 41"/>
          <p:cNvSpPr txBox="1"/>
          <p:nvPr/>
        </p:nvSpPr>
        <p:spPr>
          <a:xfrm>
            <a:off x="172720" y="6005830"/>
            <a:ext cx="145351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>
                <a:sym typeface="+mn-ea"/>
              </a:rPr>
              <a:t>optimistic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531110" y="6005830"/>
            <a:ext cx="11493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>
                <a:sym typeface="+mn-ea"/>
              </a:rPr>
              <a:t>diligent</a:t>
            </a:r>
            <a:endParaRPr lang="en-US" sz="2400"/>
          </a:p>
        </p:txBody>
      </p:sp>
      <p:sp>
        <p:nvSpPr>
          <p:cNvPr id="44" name="文本框 43"/>
          <p:cNvSpPr txBox="1"/>
          <p:nvPr/>
        </p:nvSpPr>
        <p:spPr>
          <a:xfrm>
            <a:off x="4900930" y="6005830"/>
            <a:ext cx="12674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>
                <a:sym typeface="+mn-ea"/>
              </a:rPr>
              <a:t>devoted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377305" y="6005830"/>
            <a:ext cx="17252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400">
                <a:sym typeface="+mn-ea"/>
              </a:rPr>
              <a:t>imaginative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0" grpId="0" animBg="1"/>
      <p:bldP spid="20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8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18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56469956"/>
  <p:tag name="KSO_WM_UNIT_PLACING_PICTURE_USER_VIEWPORT" val="{&quot;height&quot;:18240,&quot;width&quot;:8640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18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97701588"/>
  <p:tag name="KSO_WM_UNIT_PLACING_PICTURE_USER_VIEWPORT" val="{&quot;height&quot;:3785,&quot;width&quot;:3840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18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8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2、17、20、21、22、23、24、2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18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1428">
      <a:dk1>
        <a:sysClr val="windowText" lastClr="000000"/>
      </a:dk1>
      <a:lt1>
        <a:sysClr val="window" lastClr="FFFFFF"/>
      </a:lt1>
      <a:dk2>
        <a:srgbClr val="EFEDEC"/>
      </a:dk2>
      <a:lt2>
        <a:srgbClr val="FFFFFF"/>
      </a:lt2>
      <a:accent1>
        <a:srgbClr val="C29C69"/>
      </a:accent1>
      <a:accent2>
        <a:srgbClr val="83A289"/>
      </a:accent2>
      <a:accent3>
        <a:srgbClr val="44A7A9"/>
      </a:accent3>
      <a:accent4>
        <a:srgbClr val="29A79F"/>
      </a:accent4>
      <a:accent5>
        <a:srgbClr val="33A26B"/>
      </a:accent5>
      <a:accent6>
        <a:srgbClr val="3D9D37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1012</Words>
  <Application>Microsoft Office PowerPoint</Application>
  <PresentationFormat>全屏显示(4:3)</PresentationFormat>
  <Paragraphs>154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hakuyoxingshu7000</vt:lpstr>
      <vt:lpstr>HelveticaNeue</vt:lpstr>
      <vt:lpstr>Traditional Arabic</vt:lpstr>
      <vt:lpstr>汉仪尚巍手书W</vt:lpstr>
      <vt:lpstr>华文新魏</vt:lpstr>
      <vt:lpstr>楷体</vt:lpstr>
      <vt:lpstr>隶书</vt:lpstr>
      <vt:lpstr>宋体</vt:lpstr>
      <vt:lpstr>微软雅黑</vt:lpstr>
      <vt:lpstr>Arial</vt:lpstr>
      <vt:lpstr>Calibri</vt:lpstr>
      <vt:lpstr>Times New Roman</vt:lpstr>
      <vt:lpstr>默认设计模板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陈 顺坤</cp:lastModifiedBy>
  <cp:revision>48</cp:revision>
  <dcterms:created xsi:type="dcterms:W3CDTF">2020-03-26T03:44:00Z</dcterms:created>
  <dcterms:modified xsi:type="dcterms:W3CDTF">2020-05-02T16:42:47Z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2052-11.1.0.9662</vt:lpwstr>
  </property>
</Properties>
</file>