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1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72" r:id="rId13"/>
    <p:sldId id="273" r:id="rId14"/>
    <p:sldId id="274" r:id="rId15"/>
    <p:sldId id="270" r:id="rId16"/>
    <p:sldId id="266" r:id="rId17"/>
    <p:sldId id="269" r:id="rId18"/>
    <p:sldId id="267" r:id="rId19"/>
    <p:sldId id="264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485" tIns="35090" rIns="67485" bIns="3509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485" tIns="35090" rIns="67485" bIns="3509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485" tIns="35090" rIns="67485" bIns="3509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485" tIns="35090" rIns="67485" bIns="3509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85" tIns="35090" rIns="67485" bIns="3509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485" tIns="35090" rIns="67485" bIns="350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485" tIns="35090" rIns="67485" bIns="3509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485" tIns="35090" rIns="67485" bIns="3509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85" tIns="35090" rIns="67485" bIns="3509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485" tIns="35090" rIns="67485" bIns="350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485" tIns="35090" rIns="67485" bIns="3509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85" tIns="35090" rIns="67485" bIns="3509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180" tIns="28574" rIns="57136" bIns="28574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180" tIns="0" rIns="61898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180" tIns="28574" rIns="57136" bIns="28574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180" tIns="0" rIns="61898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85" tIns="35090" rIns="67485" bIns="3509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485" tIns="35090" rIns="67485" bIns="3509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485" tIns="35090" rIns="67485" bIns="3509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485" tIns="35090" rIns="67485" bIns="3509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090" tIns="35090" rIns="35090" bIns="3509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2415" indent="-171450">
              <a:defRPr spc="225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13" tIns="35233" rIns="67613" bIns="35233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485" tIns="35090" rIns="67485" bIns="350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89960" y="47625"/>
            <a:ext cx="3676650" cy="11906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960" y="47625"/>
            <a:ext cx="3676650" cy="11906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571500" y="934641"/>
            <a:ext cx="490418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3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3063" y="1704975"/>
            <a:ext cx="2519363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5484019" y="1212056"/>
            <a:ext cx="2702719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None/>
            </a:pPr>
            <a:r>
              <a:rPr lang="zh-CN" altLang="en-US" sz="3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9" name="Picture 1" descr="C:\Users\Administrator\AppData\Roaming\Tencent\Users\740396536\QQ\WinTemp\RichOle\6PW@7RFKIBW$RP~@$C`M7G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6696745" cy="31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7020272" y="771550"/>
            <a:ext cx="1666875" cy="339407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本段重心未抓住，未展开写</a:t>
            </a:r>
            <a:r>
              <a:rPr lang="en-US" altLang="zh-CN" sz="2000" dirty="0" smtClean="0"/>
              <a:t>solution</a:t>
            </a:r>
            <a:r>
              <a:rPr lang="zh-CN" altLang="en-US" sz="2000" dirty="0" smtClean="0"/>
              <a:t>，以至于后面没内容写，字数不足。</a:t>
            </a:r>
            <a:endParaRPr lang="zh-CN" altLang="en-US" sz="2000" dirty="0"/>
          </a:p>
        </p:txBody>
      </p:sp>
      <p:sp>
        <p:nvSpPr>
          <p:cNvPr id="6" name="上弧形箭头 5"/>
          <p:cNvSpPr/>
          <p:nvPr/>
        </p:nvSpPr>
        <p:spPr>
          <a:xfrm rot="21422943">
            <a:off x="4944812" y="313917"/>
            <a:ext cx="1152128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3" name="Picture 1" descr="C:\Users\Administrator\AppData\Roaming\Tencent\Users\740396536\QQ\WinTemp\RichOle\@}$9TDTKRLOH2466195V}M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5526"/>
            <a:ext cx="7000774" cy="34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3697" y="396057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prstClr val="black"/>
                </a:solidFill>
              </a:rPr>
              <a:t>Paragraph 2: </a:t>
            </a:r>
            <a:r>
              <a:rPr lang="en-US" altLang="zh-CN" sz="2400" b="1" i="1" dirty="0">
                <a:solidFill>
                  <a:prstClr val="black"/>
                </a:solidFill>
              </a:rPr>
              <a:t>Luckily</a:t>
            </a:r>
            <a:r>
              <a:rPr lang="en-US" altLang="zh-CN" sz="2400" i="1" dirty="0">
                <a:solidFill>
                  <a:prstClr val="black"/>
                </a:solidFill>
              </a:rPr>
              <a:t>, I, with my parents, came up with </a:t>
            </a:r>
            <a:r>
              <a:rPr lang="en-US" altLang="zh-CN" sz="2400" b="1" i="1" dirty="0">
                <a:solidFill>
                  <a:srgbClr val="FF0000"/>
                </a:solidFill>
              </a:rPr>
              <a:t>a solution </a:t>
            </a:r>
            <a:r>
              <a:rPr lang="en-US" altLang="zh-CN" sz="2400" i="1" dirty="0">
                <a:solidFill>
                  <a:prstClr val="black"/>
                </a:solidFill>
              </a:rPr>
              <a:t>to get organized.</a:t>
            </a:r>
            <a:endParaRPr lang="en-US" altLang="zh-CN" sz="2400" i="1" dirty="0">
              <a:solidFill>
                <a:prstClr val="black"/>
              </a:solidFill>
            </a:endParaRPr>
          </a:p>
        </p:txBody>
      </p:sp>
      <p:sp>
        <p:nvSpPr>
          <p:cNvPr id="6" name="上弧形箭头 5"/>
          <p:cNvSpPr/>
          <p:nvPr/>
        </p:nvSpPr>
        <p:spPr>
          <a:xfrm>
            <a:off x="4355976" y="267494"/>
            <a:ext cx="792088" cy="288032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上弧形箭头 6"/>
          <p:cNvSpPr/>
          <p:nvPr/>
        </p:nvSpPr>
        <p:spPr>
          <a:xfrm rot="324982">
            <a:off x="6530637" y="3544464"/>
            <a:ext cx="1152128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7142150" y="699542"/>
            <a:ext cx="1678322" cy="3394472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展开讲</a:t>
            </a:r>
            <a:r>
              <a:rPr lang="en-US" altLang="zh-CN" sz="2000" dirty="0" smtClean="0"/>
              <a:t>special times</a:t>
            </a:r>
            <a:r>
              <a:rPr lang="zh-CN" altLang="en-US" sz="2000" dirty="0" smtClean="0"/>
              <a:t>，与首句连贯。</a:t>
            </a:r>
            <a:r>
              <a:rPr lang="en-US" altLang="zh-CN" sz="2000" dirty="0" smtClean="0"/>
              <a:t> </a:t>
            </a:r>
            <a:endParaRPr lang="en-US" altLang="zh-CN" sz="2000" dirty="0" smtClean="0"/>
          </a:p>
          <a:p>
            <a:r>
              <a:rPr lang="zh-CN" altLang="en-US" sz="2000" dirty="0" smtClean="0"/>
              <a:t>最后一句有点多余，以倒数第二句话结尾就可以。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7" name="Picture 1" descr="C:\Users\Administrator\AppData\Roaming\Tencent\Users\740396536\QQ\WinTemp\RichOle\}4P59[JEF$1VMQ]ORYF~6E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5" y="915566"/>
            <a:ext cx="6496908" cy="3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上弧形箭头 4"/>
          <p:cNvSpPr/>
          <p:nvPr/>
        </p:nvSpPr>
        <p:spPr>
          <a:xfrm rot="21422943">
            <a:off x="4868537" y="584943"/>
            <a:ext cx="1152128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876256" y="971578"/>
            <a:ext cx="1800200" cy="3394472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具体展开讲</a:t>
            </a:r>
            <a:r>
              <a:rPr lang="en-US" altLang="zh-CN" sz="2000" dirty="0" smtClean="0"/>
              <a:t>solution</a:t>
            </a:r>
            <a:r>
              <a:rPr lang="zh-CN" altLang="en-US" sz="2000" dirty="0" smtClean="0"/>
              <a:t>，可以接受。最开始的“</a:t>
            </a:r>
            <a:r>
              <a:rPr lang="en-US" altLang="zh-CN" sz="2000" dirty="0" smtClean="0"/>
              <a:t>with their assistance</a:t>
            </a:r>
            <a:r>
              <a:rPr lang="zh-CN" altLang="en-US" sz="2000" dirty="0" smtClean="0"/>
              <a:t>”</a:t>
            </a:r>
            <a:r>
              <a:rPr lang="zh-CN" altLang="en-US" sz="2000" dirty="0"/>
              <a:t>有点</a:t>
            </a:r>
            <a:r>
              <a:rPr lang="zh-CN" altLang="en-US" sz="2000" dirty="0" smtClean="0"/>
              <a:t>多余。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95486"/>
            <a:ext cx="8964486" cy="316835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0">
              <a:lnSpc>
                <a:spcPct val="8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Exercise: translation Para.1 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“</a:t>
            </a:r>
            <a:r>
              <a:rPr lang="zh-CN" altLang="en-US" b="1" dirty="0">
                <a:solidFill>
                  <a:srgbClr val="C00000"/>
                </a:solidFill>
              </a:rPr>
              <a:t>千头万绪，无法应付</a:t>
            </a:r>
            <a:r>
              <a:rPr lang="zh-CN" altLang="en-US" b="1" dirty="0" smtClean="0">
                <a:solidFill>
                  <a:srgbClr val="C00000"/>
                </a:solidFill>
              </a:rPr>
              <a:t>”的表达 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altLang="zh-CN" dirty="0" smtClean="0"/>
              <a:t>1</a:t>
            </a:r>
            <a:r>
              <a:rPr lang="en-US" altLang="zh-CN" dirty="0"/>
              <a:t>. </a:t>
            </a:r>
            <a:r>
              <a:rPr lang="zh-CN" altLang="en-US" u="sng" dirty="0"/>
              <a:t>一切一团糟</a:t>
            </a:r>
            <a:r>
              <a:rPr lang="en-US" altLang="zh-CN" dirty="0"/>
              <a:t>, </a:t>
            </a:r>
            <a:r>
              <a:rPr lang="zh-CN" altLang="en-US" dirty="0"/>
              <a:t>我在奔溃的边缘</a:t>
            </a:r>
            <a:r>
              <a:rPr lang="zh-CN" altLang="en-US" dirty="0" smtClean="0"/>
              <a:t>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独立主格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0">
              <a:lnSpc>
                <a:spcPct val="11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同时应对这么多事</a:t>
            </a:r>
            <a:r>
              <a:rPr lang="zh-CN" altLang="en-US" u="sng" dirty="0"/>
              <a:t>使我无法承受</a:t>
            </a:r>
            <a:r>
              <a:rPr lang="zh-CN" altLang="en-US" dirty="0"/>
              <a:t>。（</a:t>
            </a:r>
            <a:r>
              <a:rPr lang="en-US" altLang="zh-CN" dirty="0" err="1"/>
              <a:t>sth</a:t>
            </a:r>
            <a:r>
              <a:rPr lang="en-US" altLang="zh-CN" dirty="0"/>
              <a:t> is more than I could bear.</a:t>
            </a:r>
            <a:r>
              <a:rPr lang="zh-CN" altLang="en-US" dirty="0"/>
              <a:t>）</a:t>
            </a:r>
            <a:endParaRPr lang="en-US" altLang="zh-CN" dirty="0"/>
          </a:p>
          <a:p>
            <a:pPr lvl="0">
              <a:lnSpc>
                <a:spcPct val="11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同时应对这么多事让我</a:t>
            </a:r>
            <a:r>
              <a:rPr lang="zh-CN" altLang="en-US" u="sng" dirty="0"/>
              <a:t>手忙脚乱</a:t>
            </a:r>
            <a:r>
              <a:rPr lang="zh-CN" altLang="en-US" dirty="0"/>
              <a:t>（</a:t>
            </a:r>
            <a:r>
              <a:rPr lang="en-US" altLang="zh-CN" dirty="0"/>
              <a:t>run around like a chicken with its head off </a:t>
            </a:r>
            <a:r>
              <a:rPr lang="zh-CN" altLang="en-US" dirty="0"/>
              <a:t>）。</a:t>
            </a:r>
            <a:endParaRPr lang="en-US" altLang="zh-CN" dirty="0"/>
          </a:p>
          <a:p>
            <a:pPr>
              <a:lnSpc>
                <a:spcPct val="11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507854"/>
            <a:ext cx="9289030" cy="112645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4. </a:t>
            </a:r>
            <a:r>
              <a:rPr lang="zh-CN" altLang="en-US" sz="2800" dirty="0"/>
              <a:t>就在那时我回想起我妈妈的警告。</a:t>
            </a:r>
            <a:r>
              <a:rPr lang="en-US" altLang="zh-CN" sz="2800" dirty="0"/>
              <a:t>(</a:t>
            </a:r>
            <a:r>
              <a:rPr lang="zh-CN" altLang="en-US" sz="2800" dirty="0"/>
              <a:t>强调句</a:t>
            </a:r>
            <a:r>
              <a:rPr lang="en-US" altLang="zh-CN" sz="2800" dirty="0"/>
              <a:t>)</a:t>
            </a:r>
            <a:endParaRPr lang="zh-CN" altLang="en-US" sz="2800" dirty="0"/>
          </a:p>
          <a:p>
            <a:pPr marL="342900" indent="-342900" defTabSz="91440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5. </a:t>
            </a:r>
            <a:r>
              <a:rPr lang="zh-CN" altLang="en-US" sz="2800" dirty="0"/>
              <a:t>迫切地想从这篇混乱中走出来，我必须向我父母求助。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72" y="-20538"/>
            <a:ext cx="9242649" cy="50920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500" b="1" dirty="0">
                <a:solidFill>
                  <a:srgbClr val="FF0000"/>
                </a:solidFill>
              </a:rPr>
              <a:t>“千头万绪，无法应付” </a:t>
            </a:r>
            <a:endParaRPr lang="en-US" altLang="zh-CN" sz="25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500" dirty="0"/>
              <a:t>1. </a:t>
            </a:r>
            <a:r>
              <a:rPr lang="zh-CN" altLang="en-US" sz="2500" dirty="0"/>
              <a:t>一切一团糟</a:t>
            </a:r>
            <a:r>
              <a:rPr lang="en-US" altLang="zh-CN" sz="2500" dirty="0"/>
              <a:t>, </a:t>
            </a:r>
            <a:r>
              <a:rPr lang="zh-CN" altLang="en-US" sz="2500" dirty="0"/>
              <a:t>我在奔溃的边缘。</a:t>
            </a:r>
            <a:endParaRPr lang="en-US" altLang="zh-CN" sz="2500" dirty="0"/>
          </a:p>
          <a:p>
            <a:pPr>
              <a:lnSpc>
                <a:spcPct val="80000"/>
              </a:lnSpc>
            </a:pPr>
            <a:r>
              <a:rPr lang="en-US" altLang="zh-CN" sz="2500" dirty="0" smtClean="0">
                <a:solidFill>
                  <a:srgbClr val="0000FF"/>
                </a:solidFill>
              </a:rPr>
              <a:t>(With) Everything </a:t>
            </a:r>
            <a:r>
              <a:rPr lang="en-US" altLang="zh-CN" sz="2500" dirty="0">
                <a:solidFill>
                  <a:srgbClr val="0000FF"/>
                </a:solidFill>
              </a:rPr>
              <a:t>in a tangle/ in chaos/ in a mess, I was on the verge of breaking down.</a:t>
            </a:r>
            <a:endParaRPr lang="en-US" altLang="zh-CN" sz="25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500" dirty="0"/>
              <a:t>2. </a:t>
            </a:r>
            <a:r>
              <a:rPr lang="zh-CN" altLang="en-US" sz="2500" dirty="0"/>
              <a:t>同时应对这么多事使我无法承受。（</a:t>
            </a:r>
            <a:r>
              <a:rPr lang="en-US" altLang="zh-CN" sz="2500" dirty="0" err="1"/>
              <a:t>sth</a:t>
            </a:r>
            <a:r>
              <a:rPr lang="en-US" altLang="zh-CN" sz="2500" dirty="0"/>
              <a:t> is more than I could bear.</a:t>
            </a:r>
            <a:r>
              <a:rPr lang="zh-CN" altLang="en-US" sz="2500" dirty="0"/>
              <a:t>）</a:t>
            </a:r>
            <a:endParaRPr lang="en-US" altLang="zh-CN" sz="2500" dirty="0"/>
          </a:p>
          <a:p>
            <a:pPr>
              <a:lnSpc>
                <a:spcPct val="80000"/>
              </a:lnSpc>
            </a:pPr>
            <a:r>
              <a:rPr lang="en-US" altLang="zh-CN" sz="2500" dirty="0">
                <a:solidFill>
                  <a:srgbClr val="0000FF"/>
                </a:solidFill>
              </a:rPr>
              <a:t>Dealing with the all the stuff at the same time/ Juggling all the stuff was more than I could bear.</a:t>
            </a:r>
            <a:endParaRPr lang="en-US" altLang="zh-CN" sz="25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500" dirty="0">
                <a:solidFill>
                  <a:srgbClr val="0000FF"/>
                </a:solidFill>
              </a:rPr>
              <a:t>Juggling (juggle v. </a:t>
            </a:r>
            <a:r>
              <a:rPr lang="zh-CN" altLang="en-US" sz="2500" dirty="0">
                <a:solidFill>
                  <a:srgbClr val="0000FF"/>
                </a:solidFill>
              </a:rPr>
              <a:t>同时应付</a:t>
            </a:r>
            <a:r>
              <a:rPr lang="en-US" altLang="zh-CN" sz="2500" dirty="0">
                <a:solidFill>
                  <a:srgbClr val="0000FF"/>
                </a:solidFill>
              </a:rPr>
              <a:t>) all the work felt like trying to balance on a wobbly(adj.</a:t>
            </a:r>
            <a:r>
              <a:rPr lang="zh-CN" altLang="en-US" sz="2500" dirty="0">
                <a:solidFill>
                  <a:srgbClr val="0000FF"/>
                </a:solidFill>
              </a:rPr>
              <a:t>摇晃的</a:t>
            </a:r>
            <a:r>
              <a:rPr lang="en-US" altLang="zh-CN" sz="2500" dirty="0">
                <a:solidFill>
                  <a:srgbClr val="0000FF"/>
                </a:solidFill>
              </a:rPr>
              <a:t>) log in a stormy sea, with each wave threatening to knock me off balance. </a:t>
            </a:r>
            <a:endParaRPr lang="en-US" altLang="zh-CN" sz="25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500" dirty="0"/>
              <a:t>3.</a:t>
            </a:r>
            <a:r>
              <a:rPr lang="zh-CN" altLang="en-US" sz="2500" dirty="0"/>
              <a:t>同时应对这么多事让我</a:t>
            </a:r>
            <a:r>
              <a:rPr lang="zh-CN" altLang="en-US" sz="2500" u="sng" dirty="0"/>
              <a:t>手忙脚乱（</a:t>
            </a:r>
            <a:r>
              <a:rPr lang="en-US" altLang="zh-CN" sz="2500" u="sng" dirty="0"/>
              <a:t>run around like a chicken with its head off </a:t>
            </a:r>
            <a:r>
              <a:rPr lang="zh-CN" altLang="en-US" sz="2500" u="sng" dirty="0"/>
              <a:t>）</a:t>
            </a:r>
            <a:r>
              <a:rPr lang="zh-CN" altLang="en-US" sz="2500" dirty="0"/>
              <a:t>。</a:t>
            </a:r>
            <a:endParaRPr lang="en-US" altLang="zh-CN" sz="2500" dirty="0"/>
          </a:p>
          <a:p>
            <a:pPr>
              <a:lnSpc>
                <a:spcPct val="80000"/>
              </a:lnSpc>
            </a:pPr>
            <a:r>
              <a:rPr lang="en-US" altLang="zh-CN" sz="2500" dirty="0">
                <a:solidFill>
                  <a:srgbClr val="0000FF"/>
                </a:solidFill>
              </a:rPr>
              <a:t>Juggling all the work made me run around like a chicken with its head off .</a:t>
            </a:r>
            <a:endParaRPr lang="en-US" altLang="zh-CN" sz="25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" y="1200151"/>
            <a:ext cx="9180512" cy="296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4. </a:t>
            </a:r>
            <a:r>
              <a:rPr lang="zh-CN" altLang="en-US" sz="2800" dirty="0">
                <a:solidFill>
                  <a:prstClr val="black"/>
                </a:solidFill>
              </a:rPr>
              <a:t>就在那时我回想起我妈妈的警告。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 It was then that I recalled my mother’s warning.</a:t>
            </a:r>
            <a:endParaRPr lang="en-US" altLang="zh-CN" sz="2800" dirty="0">
              <a:solidFill>
                <a:srgbClr val="0000FF"/>
              </a:solidFill>
            </a:endParaRPr>
          </a:p>
          <a:p>
            <a:r>
              <a:rPr lang="en-US" altLang="zh-CN" sz="2800" dirty="0">
                <a:solidFill>
                  <a:prstClr val="black"/>
                </a:solidFill>
              </a:rPr>
              <a:t>5. </a:t>
            </a:r>
            <a:r>
              <a:rPr lang="zh-CN" altLang="en-US" sz="2800" dirty="0">
                <a:solidFill>
                  <a:prstClr val="black"/>
                </a:solidFill>
              </a:rPr>
              <a:t>迫切地想从这篇混乱中走出来，我必须向我父母求助。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Desperate to go out of this sea of chaos, I had to turn to my parents for help.</a:t>
            </a:r>
            <a:endParaRPr lang="en-US" altLang="zh-CN" sz="2800" dirty="0">
              <a:solidFill>
                <a:srgbClr val="0000FF"/>
              </a:solidFill>
            </a:endParaRPr>
          </a:p>
          <a:p>
            <a:endParaRPr lang="en-US" altLang="zh-CN" sz="25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80714" y="123478"/>
            <a:ext cx="9117210" cy="36724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zh-CN" sz="2600" dirty="0"/>
              <a:t>Worse still, I had to keep track of all the special times. I had to arrive early for the karate test on Monday. I had to stay later to help with swimming pool cleanup on Friday. I had to pick up </a:t>
            </a:r>
            <a:r>
              <a:rPr lang="en-US" altLang="zh-CN" sz="2600" dirty="0" err="1"/>
              <a:t>Alfie</a:t>
            </a:r>
            <a:r>
              <a:rPr lang="en-US" altLang="zh-CN" sz="2600" dirty="0"/>
              <a:t> 15 minutes early on Saturday. Juggling (juggle v. </a:t>
            </a:r>
            <a:r>
              <a:rPr lang="zh-CN" altLang="en-US" sz="2600" dirty="0"/>
              <a:t>同时应付</a:t>
            </a:r>
            <a:r>
              <a:rPr lang="en-US" altLang="zh-CN" sz="2600" dirty="0"/>
              <a:t>) all the work made me </a:t>
            </a:r>
            <a:r>
              <a:rPr lang="en-US" altLang="zh-CN" sz="2600" u="sng" dirty="0"/>
              <a:t>run around like a chicken with its head off (</a:t>
            </a:r>
            <a:r>
              <a:rPr lang="zh-CN" altLang="en-US" sz="2600" u="sng" dirty="0"/>
              <a:t>手忙脚乱</a:t>
            </a:r>
            <a:r>
              <a:rPr lang="en-US" altLang="zh-CN" sz="2600" dirty="0"/>
              <a:t>). Gradually, things went from bad to worse and one time I even lost track of time for the karate test, leaving the camp in chaos. With everything in a tangle, I was on the verge of breaking down. It was then that I recalled my mother’s warning. </a:t>
            </a:r>
            <a:r>
              <a:rPr lang="en-US" altLang="zh-CN" sz="2600" u="sng" dirty="0"/>
              <a:t>Desperate to go out of this sea of chaos, I had to turn to my parents for help.  </a:t>
            </a:r>
            <a:r>
              <a:rPr lang="en-US" altLang="zh-CN" sz="2600" dirty="0"/>
              <a:t>/ </a:t>
            </a:r>
            <a:r>
              <a:rPr lang="en-US" altLang="zh-CN" sz="2600" u="sng" dirty="0"/>
              <a:t>Although embarrassed beyond words, I worked up the nerve (</a:t>
            </a:r>
            <a:r>
              <a:rPr lang="zh-CN" altLang="en-US" sz="2600" u="sng" dirty="0"/>
              <a:t>鼓起勇气</a:t>
            </a:r>
            <a:r>
              <a:rPr lang="en-US" altLang="zh-CN" sz="2600" u="sng" dirty="0"/>
              <a:t>) and walked to my parents, making a clean breast of(</a:t>
            </a:r>
            <a:r>
              <a:rPr lang="zh-CN" altLang="en-US" sz="2600" u="sng" dirty="0"/>
              <a:t>坦白</a:t>
            </a:r>
            <a:r>
              <a:rPr lang="en-US" altLang="zh-CN" sz="2600" u="sng" dirty="0"/>
              <a:t>) my trouble and calling for backup(</a:t>
            </a:r>
            <a:r>
              <a:rPr lang="zh-CN" altLang="en-US" sz="2600" u="sng" dirty="0"/>
              <a:t>增援</a:t>
            </a:r>
            <a:r>
              <a:rPr lang="en-US" altLang="zh-CN" sz="2600" u="sng" dirty="0"/>
              <a:t>;</a:t>
            </a:r>
            <a:r>
              <a:rPr lang="zh-CN" altLang="en-US" sz="2600" u="sng" dirty="0"/>
              <a:t>支持</a:t>
            </a:r>
            <a:r>
              <a:rPr lang="en-US" altLang="zh-CN" sz="2600" u="sng" dirty="0"/>
              <a:t>). </a:t>
            </a:r>
            <a:endParaRPr lang="en-US" altLang="zh-CN" sz="2600" u="sng" dirty="0"/>
          </a:p>
          <a:p>
            <a:pPr>
              <a:lnSpc>
                <a:spcPct val="90000"/>
              </a:lnSpc>
            </a:pPr>
            <a:endParaRPr lang="en-US" altLang="zh-CN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3478"/>
            <a:ext cx="9036496" cy="5400600"/>
          </a:xfrm>
        </p:spPr>
        <p:txBody>
          <a:bodyPr>
            <a:normAutofit/>
          </a:bodyPr>
          <a:lstStyle/>
          <a:p>
            <a:pPr lvl="0"/>
            <a:r>
              <a:rPr lang="en-US" altLang="zh-CN" sz="2600" dirty="0">
                <a:solidFill>
                  <a:prstClr val="black"/>
                </a:solidFill>
              </a:rPr>
              <a:t>Luckily, I, with my parents, came up with a solution to get organized. We started with a daily pocket calendar that had room to write all my tasks. Then we found three drawstring bags</a:t>
            </a:r>
            <a:r>
              <a:rPr lang="en-US" altLang="zh-CN" sz="2200" dirty="0">
                <a:solidFill>
                  <a:prstClr val="black"/>
                </a:solidFill>
              </a:rPr>
              <a:t>(</a:t>
            </a:r>
            <a:r>
              <a:rPr lang="zh-CN" altLang="en-US" sz="2200" dirty="0">
                <a:solidFill>
                  <a:prstClr val="black"/>
                </a:solidFill>
              </a:rPr>
              <a:t>抽绳袋</a:t>
            </a:r>
            <a:r>
              <a:rPr lang="en-US" altLang="zh-CN" sz="2200" dirty="0">
                <a:solidFill>
                  <a:prstClr val="black"/>
                </a:solidFill>
              </a:rPr>
              <a:t>)</a:t>
            </a:r>
            <a:r>
              <a:rPr lang="en-US" altLang="zh-CN" sz="2600" dirty="0">
                <a:solidFill>
                  <a:prstClr val="black"/>
                </a:solidFill>
              </a:rPr>
              <a:t> that fitted into one big backpack, each </a:t>
            </a:r>
            <a:r>
              <a:rPr lang="en-US" altLang="zh-CN" sz="2600" dirty="0" err="1">
                <a:solidFill>
                  <a:prstClr val="black"/>
                </a:solidFill>
              </a:rPr>
              <a:t>labelled</a:t>
            </a:r>
            <a:r>
              <a:rPr lang="en-US" altLang="zh-CN" sz="2600" dirty="0">
                <a:solidFill>
                  <a:prstClr val="black"/>
                </a:solidFill>
              </a:rPr>
              <a:t> with its </a:t>
            </a:r>
            <a:r>
              <a:rPr lang="en-US" altLang="zh-CN" sz="2600" dirty="0" smtClean="0">
                <a:solidFill>
                  <a:prstClr val="black"/>
                </a:solidFill>
              </a:rPr>
              <a:t>purpose respectively(</a:t>
            </a:r>
            <a:r>
              <a:rPr lang="zh-CN" altLang="en-US" sz="2600" dirty="0" smtClean="0">
                <a:solidFill>
                  <a:prstClr val="black"/>
                </a:solidFill>
              </a:rPr>
              <a:t>分别地</a:t>
            </a:r>
            <a:r>
              <a:rPr lang="en-US" altLang="zh-CN" sz="2600" dirty="0" smtClean="0">
                <a:solidFill>
                  <a:prstClr val="black"/>
                </a:solidFill>
              </a:rPr>
              <a:t>), </a:t>
            </a:r>
            <a:r>
              <a:rPr lang="en-US" altLang="zh-CN" sz="2600" dirty="0">
                <a:solidFill>
                  <a:prstClr val="black"/>
                </a:solidFill>
              </a:rPr>
              <a:t>so I could keep my stuff separated but still in one place. We also put a whiteboard in the kitchen with brightly colored reminders and a checklist to make sure I could make it to the certain place punctually(=on time) and had everything I needed. From then on, my beyond-busy summer was smooth sailing</a:t>
            </a:r>
            <a:r>
              <a:rPr lang="en-US" altLang="zh-CN" sz="2400" dirty="0">
                <a:solidFill>
                  <a:prstClr val="black"/>
                </a:solidFill>
              </a:rPr>
              <a:t>(</a:t>
            </a:r>
            <a:r>
              <a:rPr lang="zh-CN" altLang="en-US" sz="2400" dirty="0">
                <a:solidFill>
                  <a:prstClr val="black"/>
                </a:solidFill>
              </a:rPr>
              <a:t>一帆风顺</a:t>
            </a:r>
            <a:r>
              <a:rPr lang="en-US" altLang="zh-CN" sz="2400" dirty="0">
                <a:solidFill>
                  <a:prstClr val="black"/>
                </a:solidFill>
              </a:rPr>
              <a:t>). </a:t>
            </a:r>
            <a:r>
              <a:rPr lang="en-US" altLang="zh-CN" sz="2600" dirty="0">
                <a:solidFill>
                  <a:prstClr val="black"/>
                </a:solidFill>
              </a:rPr>
              <a:t>I learned an important lesson: If you tried to use the dog’s rope as your karate belt, it’s time to improve your organizational skill.</a:t>
            </a:r>
            <a:endParaRPr lang="en-US" altLang="zh-CN" sz="26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3024828" cy="432048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</a:rPr>
              <a:t>读后续写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08" y="2913720"/>
            <a:ext cx="4301206" cy="22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08" y="79507"/>
            <a:ext cx="2668108" cy="2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899101" y="2670300"/>
            <a:ext cx="3528884" cy="11043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7" name="Picture 5" descr="http://t14.baidu.com/it/u=1856030632,195789405&amp;fm=224&amp;app=112&amp;f=JPEG?w=500&amp;h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3864921" cy="38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标题 2"/>
          <p:cNvSpPr>
            <a:spLocks noGrp="1"/>
          </p:cNvSpPr>
          <p:nvPr/>
        </p:nvSpPr>
        <p:spPr>
          <a:xfrm>
            <a:off x="-1332656" y="2280"/>
            <a:ext cx="7632848" cy="1104300"/>
          </a:xfrm>
          <a:prstGeom prst="rect">
            <a:avLst/>
          </a:prstGeom>
        </p:spPr>
        <p:txBody>
          <a:bodyPr vert="horz" lIns="67493" tIns="35095" rIns="67493" bIns="35095" rtlCol="0">
            <a:normAutofit/>
          </a:bodyPr>
          <a:lstStyle>
            <a:lvl1pPr mar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tabLst>
                <a:tab pos="1207135" algn="l"/>
                <a:tab pos="1207135" algn="l"/>
                <a:tab pos="1207135" algn="l"/>
                <a:tab pos="1207135" algn="l"/>
              </a:tabLst>
              <a:defRPr sz="15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None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6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浙江省新阵地教育联盟</a:t>
            </a:r>
            <a:r>
              <a:rPr lang="en-US" altLang="zh-CN" dirty="0" smtClean="0"/>
              <a:t>2024</a:t>
            </a:r>
            <a:r>
              <a:rPr lang="zh-CN" altLang="en-US" dirty="0" smtClean="0"/>
              <a:t>届第二次联考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730" y="2355727"/>
            <a:ext cx="8597808" cy="3300902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prstClr val="black"/>
                </a:solidFill>
              </a:rPr>
              <a:t>1. Why did I have a beyond-busy summer?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prstClr val="black"/>
                </a:solidFill>
              </a:rPr>
              <a:t>2. How did I feel about doing all the stuff at first? What about my mother?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prstClr val="black"/>
                </a:solidFill>
              </a:rPr>
              <a:t>3. How did the whole process actually go? </a:t>
            </a:r>
            <a:r>
              <a:rPr lang="zh-CN" altLang="en-US" sz="2600" dirty="0">
                <a:solidFill>
                  <a:prstClr val="black"/>
                </a:solidFill>
              </a:rPr>
              <a:t>（</a:t>
            </a:r>
            <a:r>
              <a:rPr lang="en-US" altLang="zh-CN" sz="2600" dirty="0">
                <a:solidFill>
                  <a:srgbClr val="0000FF"/>
                </a:solidFill>
              </a:rPr>
              <a:t>underline the related information</a:t>
            </a:r>
            <a:r>
              <a:rPr lang="zh-CN" altLang="en-US" sz="2600" dirty="0">
                <a:solidFill>
                  <a:srgbClr val="0000FF"/>
                </a:solidFill>
              </a:rPr>
              <a:t>）</a:t>
            </a:r>
            <a:endParaRPr lang="en-US" altLang="zh-CN" sz="2600" dirty="0">
              <a:solidFill>
                <a:srgbClr val="0000FF"/>
              </a:solidFill>
            </a:endParaRP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altLang="zh-CN" sz="2600" dirty="0"/>
              <a:t>4. Which sentence(s) could be related to the theme?</a:t>
            </a:r>
            <a:endParaRPr lang="en-US" altLang="zh-CN" sz="2600" dirty="0"/>
          </a:p>
          <a:p>
            <a:pPr marL="457200" indent="-457200" defTabSz="685800">
              <a:buFont typeface="Arial" panose="020B0604020202020204" pitchFamily="34" charset="0"/>
              <a:buChar char="•"/>
            </a:pPr>
            <a:endParaRPr lang="en-US" altLang="zh-CN" sz="2600" dirty="0">
              <a:solidFill>
                <a:srgbClr val="0000FF"/>
              </a:solidFill>
            </a:endParaRPr>
          </a:p>
          <a:p>
            <a:pPr marL="342900" indent="-342900" defTabSz="685800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404" y="699547"/>
            <a:ext cx="8407046" cy="13619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64" tIns="34289" rIns="68564" bIns="34289">
            <a:spAutoFit/>
          </a:bodyPr>
          <a:lstStyle/>
          <a:p>
            <a:pPr defTabSz="685800"/>
            <a:r>
              <a:rPr lang="en-US" altLang="zh-CN" sz="2800" dirty="0">
                <a:solidFill>
                  <a:srgbClr val="0000FF"/>
                </a:solidFill>
              </a:rPr>
              <a:t>Who: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defTabSz="685800"/>
            <a:r>
              <a:rPr lang="en-US" altLang="zh-CN" sz="2800" dirty="0">
                <a:solidFill>
                  <a:srgbClr val="0000FF"/>
                </a:solidFill>
              </a:rPr>
              <a:t>When: 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 defTabSz="685800"/>
            <a:r>
              <a:rPr lang="en-US" altLang="zh-CN" sz="2800" dirty="0">
                <a:solidFill>
                  <a:srgbClr val="0000FF"/>
                </a:solidFill>
              </a:rPr>
              <a:t>What: 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7" y="699546"/>
            <a:ext cx="7056784" cy="136190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68564" tIns="34289" rIns="68564" bIns="34289">
            <a:spAutoFit/>
          </a:bodyPr>
          <a:lstStyle/>
          <a:p>
            <a:pPr defTabSz="685800"/>
            <a:r>
              <a:rPr lang="en-US" altLang="zh-CN" sz="2800" dirty="0">
                <a:solidFill>
                  <a:prstClr val="black"/>
                </a:solidFill>
              </a:rPr>
              <a:t>I; </a:t>
            </a:r>
            <a:r>
              <a:rPr lang="en-US" altLang="zh-CN" sz="2400" dirty="0">
                <a:solidFill>
                  <a:prstClr val="black"/>
                </a:solidFill>
              </a:rPr>
              <a:t>Ollie (a friend); my mom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2800" dirty="0">
                <a:solidFill>
                  <a:prstClr val="black"/>
                </a:solidFill>
              </a:rPr>
              <a:t>in summer 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2800" dirty="0">
                <a:solidFill>
                  <a:prstClr val="black"/>
                </a:solidFill>
              </a:rPr>
              <a:t>a beyond-busy summer experience 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9" y="5"/>
            <a:ext cx="6858000" cy="49244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kern="0" dirty="0">
                <a:solidFill>
                  <a:prstClr val="black"/>
                </a:solidFill>
              </a:rPr>
              <a:t>Read and find the required information:</a:t>
            </a:r>
            <a:endParaRPr lang="en-US" altLang="zh-CN" sz="2600" kern="0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80" y="11715"/>
            <a:ext cx="8928992" cy="5092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dirty="0"/>
              <a:t>1. Why did I have a beyond-busy summer? </a:t>
            </a:r>
            <a:endParaRPr lang="en-US" altLang="zh-CN" sz="2600" dirty="0"/>
          </a:p>
          <a:p>
            <a:pPr lvl="0">
              <a:lnSpc>
                <a:spcPct val="90000"/>
              </a:lnSpc>
            </a:pPr>
            <a:endParaRPr lang="en-US" altLang="zh-CN" sz="2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endParaRPr lang="en-US" altLang="zh-CN" sz="26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6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altLang="zh-CN" sz="2600" dirty="0">
                <a:solidFill>
                  <a:prstClr val="black"/>
                </a:solidFill>
              </a:rPr>
              <a:t>2. How did I feel about doing all the stuff at first? What about my mother?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lvl="0"/>
            <a:endParaRPr lang="en-US" altLang="zh-CN" sz="2600" dirty="0">
              <a:solidFill>
                <a:prstClr val="black"/>
              </a:solidFill>
            </a:endParaRPr>
          </a:p>
          <a:p>
            <a:pPr lvl="0"/>
            <a:endParaRPr lang="en-US" altLang="zh-CN" sz="2600" dirty="0">
              <a:solidFill>
                <a:prstClr val="black"/>
              </a:solidFill>
            </a:endParaRPr>
          </a:p>
          <a:p>
            <a:pPr lvl="0"/>
            <a:endParaRPr lang="en-US" altLang="zh-CN" sz="2600" dirty="0">
              <a:solidFill>
                <a:prstClr val="black"/>
              </a:solidFill>
            </a:endParaRPr>
          </a:p>
          <a:p>
            <a:pPr lvl="0"/>
            <a:endParaRPr lang="en-US" altLang="zh-CN" sz="2600" dirty="0">
              <a:solidFill>
                <a:prstClr val="black"/>
              </a:solidFill>
            </a:endParaRPr>
          </a:p>
          <a:p>
            <a:endParaRPr lang="en-US" altLang="zh-CN" sz="2600" dirty="0"/>
          </a:p>
          <a:p>
            <a:endParaRPr lang="en-US" altLang="zh-CN" sz="2600" dirty="0"/>
          </a:p>
        </p:txBody>
      </p:sp>
      <p:sp>
        <p:nvSpPr>
          <p:cNvPr id="4" name="矩形 3"/>
          <p:cNvSpPr/>
          <p:nvPr/>
        </p:nvSpPr>
        <p:spPr>
          <a:xfrm>
            <a:off x="212336" y="411510"/>
            <a:ext cx="8536133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rgbClr val="0000FF"/>
                </a:solidFill>
              </a:rPr>
              <a:t>I have three things to do: </a:t>
            </a:r>
            <a:r>
              <a:rPr lang="en-US" altLang="zh-CN" sz="2600" b="1" dirty="0">
                <a:solidFill>
                  <a:prstClr val="black"/>
                </a:solidFill>
              </a:rPr>
              <a:t>a junior teacher for the Little Dragons Karate (</a:t>
            </a:r>
            <a:r>
              <a:rPr lang="zh-CN" altLang="en-US" sz="2600" b="1" dirty="0">
                <a:solidFill>
                  <a:prstClr val="black"/>
                </a:solidFill>
              </a:rPr>
              <a:t>空手道</a:t>
            </a:r>
            <a:r>
              <a:rPr lang="en-US" altLang="zh-CN" sz="2600" b="1" dirty="0">
                <a:solidFill>
                  <a:prstClr val="black"/>
                </a:solidFill>
              </a:rPr>
              <a:t>) Camp; do summer swim team; our dog-walking business for two customers.</a:t>
            </a:r>
            <a:endParaRPr lang="en-US" altLang="zh-CN" sz="2600" b="1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73855" y="2491962"/>
            <a:ext cx="9108504" cy="24560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prstClr val="black"/>
                </a:solidFill>
              </a:rPr>
              <a:t>“</a:t>
            </a:r>
            <a:r>
              <a:rPr lang="en-US" altLang="zh-CN" sz="2400" i="1" dirty="0">
                <a:solidFill>
                  <a:srgbClr val="0000FF"/>
                </a:solidFill>
              </a:rPr>
              <a:t>You might be biting off more than you can chew</a:t>
            </a:r>
            <a:r>
              <a:rPr lang="en-US" altLang="zh-CN" sz="2400" i="1" dirty="0">
                <a:solidFill>
                  <a:prstClr val="black"/>
                </a:solidFill>
              </a:rPr>
              <a:t>,” my mom said with a warning glimpse when I talked to her about it and announced, “I want to </a:t>
            </a:r>
            <a:r>
              <a:rPr lang="en-US" altLang="zh-CN" sz="2400" i="1" dirty="0">
                <a:solidFill>
                  <a:srgbClr val="7030A0"/>
                </a:solidFill>
              </a:rPr>
              <a:t>do everything</a:t>
            </a:r>
            <a:r>
              <a:rPr lang="en-US" altLang="zh-CN" sz="2400" i="1" dirty="0">
                <a:solidFill>
                  <a:prstClr val="black"/>
                </a:solidFill>
              </a:rPr>
              <a:t>!” </a:t>
            </a:r>
            <a:endParaRPr lang="en-US" altLang="zh-CN" sz="2400" i="1" dirty="0">
              <a:solidFill>
                <a:prstClr val="black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prstClr val="black"/>
                </a:solidFill>
              </a:rPr>
              <a:t>“Don’t worry.” I grinned. “I </a:t>
            </a:r>
            <a:r>
              <a:rPr lang="en-US" altLang="zh-CN" sz="2400" i="1" dirty="0">
                <a:solidFill>
                  <a:srgbClr val="7030A0"/>
                </a:solidFill>
              </a:rPr>
              <a:t>have strong teeth</a:t>
            </a:r>
            <a:r>
              <a:rPr lang="en-US" altLang="zh-CN" sz="2400" i="1" dirty="0">
                <a:solidFill>
                  <a:prstClr val="black"/>
                </a:solidFill>
              </a:rPr>
              <a:t>!” </a:t>
            </a:r>
            <a:endParaRPr lang="en-US" altLang="zh-CN" sz="2400" i="1" dirty="0">
              <a:solidFill>
                <a:prstClr val="black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prstClr val="black"/>
                </a:solidFill>
              </a:rPr>
              <a:t>My mom smiled back. “In this case, </a:t>
            </a:r>
            <a:r>
              <a:rPr lang="en-US" altLang="zh-CN" sz="2400" b="1" i="1" dirty="0">
                <a:solidFill>
                  <a:srgbClr val="0000FF"/>
                </a:solidFill>
              </a:rPr>
              <a:t>it’s your organizational skills, not your teeth, that need to be strong.</a:t>
            </a:r>
            <a:r>
              <a:rPr lang="en-US" altLang="zh-CN" sz="2400" i="1" dirty="0">
                <a:solidFill>
                  <a:prstClr val="black"/>
                </a:solidFill>
              </a:rPr>
              <a:t>” </a:t>
            </a:r>
            <a:r>
              <a:rPr lang="en-US" altLang="zh-CN" sz="2400" b="1" i="1" dirty="0">
                <a:solidFill>
                  <a:prstClr val="black"/>
                </a:solidFill>
              </a:rPr>
              <a:t>I didn’t take it to my heart</a:t>
            </a:r>
            <a:r>
              <a:rPr lang="en-US" altLang="zh-CN" sz="2400" dirty="0">
                <a:solidFill>
                  <a:prstClr val="black"/>
                </a:solidFill>
              </a:rPr>
              <a:t>.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6254513" y="3651870"/>
            <a:ext cx="2188890" cy="438580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800">
              <a:defRPr/>
            </a:pPr>
            <a:r>
              <a:rPr lang="en-US" altLang="zh-CN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confident</a:t>
            </a:r>
            <a:endParaRPr lang="en-US" altLang="zh-CN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2765" y="2211711"/>
            <a:ext cx="2188890" cy="438580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800">
              <a:defRPr/>
            </a:pPr>
            <a:r>
              <a:rPr lang="zh-CN" alt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自不量力</a:t>
            </a:r>
            <a:endParaRPr lang="en-US" altLang="zh-CN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4809605" y="4482423"/>
            <a:ext cx="4154883" cy="438580"/>
          </a:xfrm>
          <a:prstGeom prst="rect">
            <a:avLst/>
          </a:prstGeom>
          <a:noFill/>
        </p:spPr>
        <p:txBody>
          <a:bodyPr wrap="square" lIns="68562" tIns="34289" rIns="68562" bIns="34289" rtlCol="0">
            <a:spAutoFit/>
          </a:bodyPr>
          <a:lstStyle/>
          <a:p>
            <a:pPr defTabSz="685800">
              <a:defRPr/>
            </a:pPr>
            <a:r>
              <a:rPr lang="en-US" altLang="zh-CN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ignored my mom’s advice</a:t>
            </a:r>
            <a:endParaRPr lang="en-US" altLang="zh-CN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34175" y="4330621"/>
            <a:ext cx="662361" cy="84023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dirty="0">
                <a:solidFill>
                  <a:schemeClr val="accent2"/>
                </a:solidFill>
              </a:rPr>
              <a:t>? </a:t>
            </a:r>
            <a:endParaRPr lang="en-US" altLang="zh-CN" sz="5400" dirty="0">
              <a:solidFill>
                <a:schemeClr val="accent2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8251048" y="4718523"/>
            <a:ext cx="64143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60650" y="411511"/>
            <a:ext cx="9404650" cy="5040560"/>
          </a:xfrm>
        </p:spPr>
        <p:txBody>
          <a:bodyPr>
            <a:normAutofit fontScale="70000" lnSpcReduction="20000"/>
          </a:bodyPr>
          <a:lstStyle/>
          <a:p>
            <a:pPr indent="266700" algn="just">
              <a:lnSpc>
                <a:spcPts val="1700"/>
              </a:lnSpc>
            </a:pPr>
            <a:r>
              <a:rPr lang="en-US" altLang="zh-CN" kern="1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And the first week really was no problem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 My friend Ollie was out of town and karate camp hadn’t started, so my swim stuff was all I needed to worry about. The next week was great too. I swam, and a Little Dragon at karate camp told me I was his favorite teacher ever! </a:t>
            </a:r>
            <a:endParaRPr lang="zh-CN" altLang="zh-CN" kern="100" dirty="0">
              <a:solidFill>
                <a:srgbClr val="000000"/>
              </a:solidFill>
              <a:cs typeface="Times New Roman" panose="02020603050405020304"/>
            </a:endParaRPr>
          </a:p>
          <a:p>
            <a:pPr indent="261620" algn="just">
              <a:lnSpc>
                <a:spcPts val="1700"/>
              </a:lnSpc>
            </a:pPr>
            <a:r>
              <a:rPr lang="en-US" altLang="zh-CN" kern="100" spc="-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I did learn, </a:t>
            </a:r>
            <a:r>
              <a:rPr lang="en-US" altLang="zh-CN" sz="2900" b="1" dirty="0">
                <a:solidFill>
                  <a:prstClr val="black"/>
                </a:solidFill>
                <a:highlight>
                  <a:srgbClr val="FFFF00"/>
                </a:highlight>
              </a:rPr>
              <a:t>though</a:t>
            </a:r>
            <a:r>
              <a:rPr lang="en-US" altLang="zh-CN" kern="100" spc="-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, that staying organized with two activities was harder.</a:t>
            </a:r>
            <a:r>
              <a:rPr lang="en-US" altLang="zh-CN" kern="1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My backpack was already stuffed with a towel and swim things, so I needed another for my karate clothing. Riding my bike from karate camp to the pool with two backpacks was a challenge.</a:t>
            </a:r>
            <a:r>
              <a:rPr lang="en-US" altLang="zh-CN" sz="2900" b="1" dirty="0">
                <a:solidFill>
                  <a:prstClr val="black"/>
                </a:solidFill>
                <a:highlight>
                  <a:srgbClr val="FFFF00"/>
                </a:highlight>
              </a:rPr>
              <a:t> But </a:t>
            </a:r>
            <a:r>
              <a:rPr lang="en-US" altLang="zh-CN" kern="100" spc="-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I still had it under control until Ollie got back</a:t>
            </a:r>
            <a:r>
              <a:rPr lang="en-US" altLang="zh-CN" kern="1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lang="zh-CN" altLang="zh-CN" kern="100" dirty="0">
              <a:solidFill>
                <a:srgbClr val="000000"/>
              </a:solidFill>
              <a:cs typeface="Times New Roman" panose="02020603050405020304"/>
            </a:endParaRPr>
          </a:p>
          <a:p>
            <a:pPr indent="266700" algn="just">
              <a:lnSpc>
                <a:spcPts val="1700"/>
              </a:lnSpc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“We’re late getting our business together!” he said. “We’ll have to spend every spare minute preparing.” </a:t>
            </a:r>
            <a:endParaRPr lang="zh-CN" altLang="zh-CN" kern="100" dirty="0">
              <a:solidFill>
                <a:srgbClr val="000000"/>
              </a:solidFill>
              <a:cs typeface="Times New Roman" panose="02020603050405020304"/>
            </a:endParaRPr>
          </a:p>
          <a:p>
            <a:pPr indent="266700" algn="just">
              <a:lnSpc>
                <a:spcPts val="1700"/>
              </a:lnSpc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“But I don’t have any spare minutes!” I said.</a:t>
            </a:r>
            <a:endParaRPr lang="zh-CN" altLang="zh-CN" kern="100" dirty="0">
              <a:solidFill>
                <a:srgbClr val="000000"/>
              </a:solidFill>
              <a:cs typeface="Times New Roman" panose="02020603050405020304"/>
            </a:endParaRPr>
          </a:p>
          <a:p>
            <a:pPr indent="266700" algn="just">
              <a:lnSpc>
                <a:spcPts val="1700"/>
              </a:lnSpc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“Did you forget we agreed to walk </a:t>
            </a:r>
            <a:r>
              <a:rPr lang="en-US" altLang="zh-CN" kern="100" dirty="0" err="1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Alfie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every Saturday? And Muffin on Tuesdays at 4:00?” Ollie asked. I couldn’t let Ollie down, so I took out a third backpack and filled it with dog toys, treats, and plastic bags. </a:t>
            </a:r>
            <a:r>
              <a:rPr lang="en-US" altLang="zh-CN" kern="1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I thought I was all set.</a:t>
            </a:r>
            <a:endParaRPr lang="zh-CN" altLang="zh-CN" kern="100" dirty="0">
              <a:solidFill>
                <a:srgbClr val="0000FF"/>
              </a:solidFill>
              <a:cs typeface="Times New Roman" panose="02020603050405020304"/>
            </a:endParaRPr>
          </a:p>
          <a:p>
            <a:pPr indent="266700" algn="just">
              <a:lnSpc>
                <a:spcPts val="1700"/>
              </a:lnSpc>
            </a:pPr>
            <a:r>
              <a:rPr lang="en-US" altLang="zh-CN" sz="2900" b="1" dirty="0">
                <a:solidFill>
                  <a:prstClr val="black"/>
                </a:solidFill>
                <a:highlight>
                  <a:srgbClr val="FFFF00"/>
                </a:highlight>
              </a:rPr>
              <a:t>Bu</a:t>
            </a:r>
            <a:r>
              <a:rPr lang="en-US" altLang="zh-CN" sz="2900" b="1" dirty="0">
                <a:solidFill>
                  <a:srgbClr val="0000FF"/>
                </a:solidFill>
                <a:highlight>
                  <a:srgbClr val="FFFF00"/>
                </a:highlight>
              </a:rPr>
              <a:t>t</a:t>
            </a:r>
            <a:r>
              <a:rPr lang="en-US" altLang="zh-CN" kern="1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I was wrong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! It didn’t take long for my dog-walking stuff and karate stuff and swim stuff to get all mixed up, forgotten, or lost. One day, I forgot my karate backpack and had to borrow Emma’s extra outfit, which was too tight. The next day, I remembered my karate stuff but forgot my swimsuit, so I had to help out in the snack shop and stay out of the pool all afternoon. 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…</a:t>
            </a:r>
            <a:endParaRPr lang="zh-CN" altLang="zh-CN" kern="100" dirty="0">
              <a:solidFill>
                <a:srgbClr val="000000"/>
              </a:solidFill>
              <a:cs typeface="Times New Roman" panose="02020603050405020304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0812" y="3507854"/>
            <a:ext cx="9180511" cy="1815882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  <a:ln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pPr defTabSz="914400"/>
            <a:r>
              <a:rPr lang="en-US" altLang="zh-CN" sz="2800" b="1" dirty="0">
                <a:solidFill>
                  <a:srgbClr val="FF0000"/>
                </a:solidFill>
              </a:rPr>
              <a:t>                                        One problem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defTabSz="914400"/>
            <a:r>
              <a:rPr lang="en-US" altLang="zh-CN" sz="2800" dirty="0">
                <a:solidFill>
                  <a:prstClr val="black"/>
                </a:solidFill>
              </a:rPr>
              <a:t>     </a:t>
            </a:r>
            <a:r>
              <a:rPr lang="en-US" altLang="zh-CN" sz="2800" dirty="0">
                <a:solidFill>
                  <a:srgbClr val="0000FF"/>
                </a:solidFill>
              </a:rPr>
              <a:t>My stuff got all mixed up </a:t>
            </a:r>
            <a:r>
              <a:rPr lang="en-US" altLang="zh-CN" sz="2800" dirty="0">
                <a:solidFill>
                  <a:prstClr val="black"/>
                </a:solidFill>
              </a:rPr>
              <a:t>and I always forgot to take what I   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400"/>
            <a:r>
              <a:rPr lang="en-US" altLang="zh-CN" sz="2800" dirty="0">
                <a:solidFill>
                  <a:prstClr val="black"/>
                </a:solidFill>
              </a:rPr>
              <a:t>     actually needed even though I had three backpacks.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400"/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098" y="-92544"/>
            <a:ext cx="6858000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prstClr val="black"/>
                </a:solidFill>
              </a:rPr>
              <a:t>3. How did the whole process actually go?</a:t>
            </a:r>
            <a:endParaRPr lang="en-US" altLang="zh-CN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5" y="267499"/>
            <a:ext cx="8579296" cy="4327129"/>
          </a:xfrm>
        </p:spPr>
        <p:txBody>
          <a:bodyPr/>
          <a:lstStyle/>
          <a:p>
            <a:pPr lvl="0"/>
            <a:r>
              <a:rPr lang="en-US" altLang="zh-CN" sz="2600" dirty="0">
                <a:solidFill>
                  <a:prstClr val="black"/>
                </a:solidFill>
              </a:rPr>
              <a:t>4. Which sentence(s) could be related to the theme?</a:t>
            </a:r>
            <a:endParaRPr lang="en-US" altLang="zh-CN" sz="26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7506" y="843560"/>
            <a:ext cx="8748464" cy="1772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600" b="1" i="1" dirty="0">
                <a:solidFill>
                  <a:prstClr val="black"/>
                </a:solidFill>
              </a:rPr>
              <a:t>I knew I would </a:t>
            </a:r>
            <a:r>
              <a:rPr lang="en-US" altLang="zh-CN" sz="2600" b="1" i="1" dirty="0">
                <a:solidFill>
                  <a:srgbClr val="0000FF"/>
                </a:solidFill>
              </a:rPr>
              <a:t>have a beyond-busy summer</a:t>
            </a:r>
            <a:r>
              <a:rPr lang="en-US" altLang="zh-CN" sz="2600" b="1" i="1" dirty="0">
                <a:solidFill>
                  <a:prstClr val="black"/>
                </a:solidFill>
              </a:rPr>
              <a:t>.</a:t>
            </a:r>
            <a:endParaRPr lang="en-US" altLang="zh-CN" sz="2600" b="1" i="1" dirty="0">
              <a:solidFill>
                <a:prstClr val="black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600" b="1" i="1" dirty="0">
                <a:solidFill>
                  <a:prstClr val="black"/>
                </a:solidFill>
              </a:rPr>
              <a:t> My mom smiled back. “In this case, </a:t>
            </a:r>
            <a:r>
              <a:rPr lang="en-US" altLang="zh-CN" sz="2600" b="1" i="1" dirty="0">
                <a:solidFill>
                  <a:srgbClr val="0000FF"/>
                </a:solidFill>
              </a:rPr>
              <a:t>it’s your </a:t>
            </a:r>
            <a:r>
              <a:rPr lang="en-US" altLang="zh-CN" sz="2600" b="1" i="1" dirty="0">
                <a:solidFill>
                  <a:srgbClr val="FF0000"/>
                </a:solidFill>
              </a:rPr>
              <a:t>organizational skills</a:t>
            </a:r>
            <a:r>
              <a:rPr lang="en-US" altLang="zh-CN" sz="2600" b="1" i="1" dirty="0">
                <a:solidFill>
                  <a:srgbClr val="0000FF"/>
                </a:solidFill>
              </a:rPr>
              <a:t>, not your teeth, that need to be strong</a:t>
            </a:r>
            <a:r>
              <a:rPr lang="en-US" altLang="zh-CN" sz="2600" b="1" i="1" dirty="0">
                <a:solidFill>
                  <a:prstClr val="black"/>
                </a:solidFill>
              </a:rPr>
              <a:t>.” I didn’t take it to my heart.</a:t>
            </a:r>
            <a:endParaRPr lang="zh-CN" altLang="en-US" sz="2600" b="1" i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7099"/>
            <a:ext cx="3502551" cy="13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6" y="2715766"/>
            <a:ext cx="525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Can you suggest a title to the story?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3327099"/>
            <a:ext cx="514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Other possible ones: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How I learned organizational skills in a beyond-busy summer 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…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"/>
          <p:cNvSpPr txBox="1"/>
          <p:nvPr/>
        </p:nvSpPr>
        <p:spPr>
          <a:xfrm>
            <a:off x="1547663" y="4659982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3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89935" y="-51470"/>
            <a:ext cx="9686471" cy="5503540"/>
          </a:xfrm>
        </p:spPr>
        <p:txBody>
          <a:bodyPr>
            <a:normAutofit fontScale="85000" lnSpcReduction="20000"/>
          </a:bodyPr>
          <a:lstStyle/>
          <a:p>
            <a:endParaRPr lang="en-US" altLang="zh-CN" sz="2400" i="1" dirty="0">
              <a:solidFill>
                <a:prstClr val="black"/>
              </a:solidFill>
            </a:endParaRPr>
          </a:p>
          <a:p>
            <a:r>
              <a:rPr lang="en-US" altLang="zh-CN" sz="2800" i="1" dirty="0">
                <a:solidFill>
                  <a:prstClr val="black"/>
                </a:solidFill>
              </a:rPr>
              <a:t>Paragraph 1: </a:t>
            </a:r>
            <a:r>
              <a:rPr lang="en-US" altLang="zh-CN" sz="2800" b="1" i="1" dirty="0">
                <a:solidFill>
                  <a:prstClr val="black"/>
                </a:solidFill>
              </a:rPr>
              <a:t>Worse still</a:t>
            </a:r>
            <a:r>
              <a:rPr lang="en-US" altLang="zh-CN" sz="2800" i="1" dirty="0">
                <a:solidFill>
                  <a:prstClr val="black"/>
                </a:solidFill>
              </a:rPr>
              <a:t>, I had to </a:t>
            </a:r>
            <a:r>
              <a:rPr lang="en-US" altLang="zh-CN" sz="2800" b="1" i="1" dirty="0">
                <a:solidFill>
                  <a:prstClr val="black"/>
                </a:solidFill>
              </a:rPr>
              <a:t>keep track of </a:t>
            </a:r>
            <a:r>
              <a:rPr lang="en-US" altLang="zh-CN" sz="2800" i="1" dirty="0">
                <a:solidFill>
                  <a:prstClr val="black"/>
                </a:solidFill>
              </a:rPr>
              <a:t>all the special times.</a:t>
            </a:r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800" i="1" dirty="0">
              <a:solidFill>
                <a:prstClr val="black"/>
              </a:solidFill>
            </a:endParaRPr>
          </a:p>
          <a:p>
            <a:r>
              <a:rPr lang="en-US" altLang="zh-CN" sz="2800" i="1" dirty="0">
                <a:solidFill>
                  <a:prstClr val="black"/>
                </a:solidFill>
              </a:rPr>
              <a:t>Paragraph 2: Luckily, I, with my parents, came up with a solution to get organized.</a:t>
            </a:r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400" i="1" dirty="0">
              <a:solidFill>
                <a:prstClr val="black"/>
              </a:solidFill>
            </a:endParaRPr>
          </a:p>
          <a:p>
            <a:endParaRPr lang="en-US" altLang="zh-CN" sz="2400" i="1" dirty="0">
              <a:solidFill>
                <a:prstClr val="black"/>
              </a:solidFill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50973" y="555528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1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50972" y="3723879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2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1342030" y="3369548"/>
            <a:ext cx="7801975" cy="807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How did I feel and what did I do eventually? 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on the verge of breaking down; I went for my parents for help.</a:t>
            </a:r>
            <a:endParaRPr lang="en-US" altLang="zh-CN" sz="2400" kern="0" dirty="0">
              <a:solidFill>
                <a:srgbClr val="0000FF"/>
              </a:solidFill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1329078" y="621003"/>
            <a:ext cx="7805430" cy="45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500" kern="0" dirty="0">
                <a:solidFill>
                  <a:prstClr val="black"/>
                </a:solidFill>
              </a:rPr>
              <a:t>What are </a:t>
            </a:r>
            <a:r>
              <a:rPr lang="en-US" altLang="zh-CN" sz="2500" b="1" kern="0" dirty="0">
                <a:solidFill>
                  <a:srgbClr val="0000FF"/>
                </a:solidFill>
              </a:rPr>
              <a:t>the special times</a:t>
            </a:r>
            <a:r>
              <a:rPr lang="en-US" altLang="zh-CN" sz="2500" kern="0" dirty="0">
                <a:solidFill>
                  <a:prstClr val="black"/>
                </a:solidFill>
              </a:rPr>
              <a:t>? </a:t>
            </a:r>
            <a:endParaRPr lang="en-US" altLang="zh-CN" sz="2500" kern="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45" y="1059584"/>
            <a:ext cx="9089549" cy="4101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en-US" altLang="zh-CN" sz="2500" i="1" dirty="0">
                <a:solidFill>
                  <a:srgbClr val="0000FF"/>
                </a:solidFill>
              </a:rPr>
              <a:t>Which ones are </a:t>
            </a:r>
            <a:r>
              <a:rPr lang="en-US" altLang="zh-CN" sz="2500" i="1" dirty="0" smtClean="0">
                <a:solidFill>
                  <a:srgbClr val="0000FF"/>
                </a:solidFill>
              </a:rPr>
              <a:t>coherent(</a:t>
            </a:r>
            <a:r>
              <a:rPr lang="zh-CN" altLang="en-US" sz="2500" i="1" dirty="0">
                <a:solidFill>
                  <a:srgbClr val="0000FF"/>
                </a:solidFill>
              </a:rPr>
              <a:t>连贯的</a:t>
            </a:r>
            <a:r>
              <a:rPr lang="en-US" altLang="zh-CN" sz="2500" i="1" dirty="0" smtClean="0">
                <a:solidFill>
                  <a:srgbClr val="0000FF"/>
                </a:solidFill>
              </a:rPr>
              <a:t>) </a:t>
            </a:r>
            <a:r>
              <a:rPr lang="en-US" altLang="zh-CN" sz="2500" i="1" dirty="0">
                <a:solidFill>
                  <a:srgbClr val="0000FF"/>
                </a:solidFill>
              </a:rPr>
              <a:t>with the given sentences?</a:t>
            </a:r>
            <a:endParaRPr lang="en-US" altLang="zh-CN" sz="2500" i="1" dirty="0">
              <a:solidFill>
                <a:srgbClr val="0000FF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I had to teach the Karate Camp at 8:00 am from Monday to Friday. I had to do the swim team in three afternoons…</a:t>
            </a:r>
            <a:endParaRPr lang="en-US" altLang="zh-CN" sz="2500" i="1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I had to arrive early for the karate test on Monday. I had to stay later to help with swimming pool cleanup on Friday.</a:t>
            </a:r>
            <a:endParaRPr lang="en-US" altLang="zh-CN" sz="2500" i="1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The jobs made me really tired and I suddenly found I didn’t have strong teeth…</a:t>
            </a:r>
            <a:endParaRPr lang="en-US" altLang="zh-CN" sz="2500" i="1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One day, I went to the swimming pool only to find there was nobody. “Oh, god, today is Friday. I should go to the Karate camp.”</a:t>
            </a:r>
            <a:endParaRPr lang="en-US" altLang="zh-CN" sz="2500" i="1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I found that it was hard for me </a:t>
            </a:r>
            <a:r>
              <a:rPr lang="en-US" altLang="zh-CN" sz="2500" i="1" dirty="0" smtClean="0">
                <a:solidFill>
                  <a:prstClr val="black"/>
                </a:solidFill>
              </a:rPr>
              <a:t>to remember </a:t>
            </a:r>
            <a:r>
              <a:rPr lang="en-US" altLang="zh-CN" sz="2500" i="1" dirty="0">
                <a:solidFill>
                  <a:prstClr val="black"/>
                </a:solidFill>
              </a:rPr>
              <a:t>the correct times/ And I always mixed them up…</a:t>
            </a:r>
            <a:endParaRPr lang="en-US" altLang="zh-CN" sz="2500" i="1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80000"/>
              </a:lnSpc>
              <a:buFont typeface="+mj-ea"/>
              <a:buAutoNum type="circleNumDbPlain"/>
            </a:pPr>
            <a:r>
              <a:rPr lang="en-US" altLang="zh-CN" sz="2500" i="1" dirty="0">
                <a:solidFill>
                  <a:prstClr val="black"/>
                </a:solidFill>
              </a:rPr>
              <a:t>I had to remember to take all the things needed in different places…</a:t>
            </a:r>
            <a:endParaRPr lang="en-US" altLang="zh-CN" sz="2500" i="1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63893" y="-92545"/>
            <a:ext cx="3839513" cy="461665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400"/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keep informed about </a:t>
            </a:r>
            <a:r>
              <a:rPr lang="en-US" altLang="zh-CN" sz="2400" b="1" kern="0" dirty="0" err="1">
                <a:solidFill>
                  <a:prstClr val="black"/>
                </a:solidFill>
                <a:highlight>
                  <a:srgbClr val="FFFF00"/>
                </a:highlight>
              </a:rPr>
              <a:t>sb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/</a:t>
            </a:r>
            <a:r>
              <a:rPr lang="en-US" altLang="zh-CN" sz="2400" b="1" kern="0" dirty="0" err="1">
                <a:solidFill>
                  <a:prstClr val="black"/>
                </a:solidFill>
                <a:highlight>
                  <a:srgbClr val="FFFF00"/>
                </a:highlight>
              </a:rPr>
              <a:t>sth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31030" y="994108"/>
            <a:ext cx="1034257" cy="92333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685800"/>
            <a:r>
              <a:rPr lang="en-US" altLang="zh-CN" sz="5400" kern="0" dirty="0">
                <a:solidFill>
                  <a:srgbClr val="FF0000"/>
                </a:solidFill>
              </a:rPr>
              <a:t>✔ </a:t>
            </a:r>
            <a:endParaRPr lang="en-US" altLang="zh-CN" sz="5400" kern="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36301" y="1917436"/>
            <a:ext cx="1034257" cy="92333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685800"/>
            <a:r>
              <a:rPr lang="en-US" altLang="zh-CN" sz="5400" kern="0" dirty="0">
                <a:solidFill>
                  <a:srgbClr val="FF0000"/>
                </a:solidFill>
              </a:rPr>
              <a:t>✔ </a:t>
            </a:r>
            <a:endParaRPr lang="en-US" altLang="zh-CN" sz="54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9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24544" y="-81725"/>
            <a:ext cx="9649072" cy="5503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i="1" dirty="0">
              <a:solidFill>
                <a:prstClr val="black"/>
              </a:solidFill>
            </a:endParaRPr>
          </a:p>
          <a:p>
            <a:r>
              <a:rPr lang="en-US" altLang="zh-CN" sz="2600" i="1" dirty="0">
                <a:solidFill>
                  <a:prstClr val="black"/>
                </a:solidFill>
              </a:rPr>
              <a:t>Paragraph 1: </a:t>
            </a:r>
            <a:r>
              <a:rPr lang="en-US" altLang="zh-CN" sz="2600" b="1" i="1" dirty="0">
                <a:solidFill>
                  <a:prstClr val="black"/>
                </a:solidFill>
              </a:rPr>
              <a:t>Worse still</a:t>
            </a:r>
            <a:r>
              <a:rPr lang="en-US" altLang="zh-CN" sz="2600" i="1" dirty="0">
                <a:solidFill>
                  <a:prstClr val="black"/>
                </a:solidFill>
              </a:rPr>
              <a:t>, I had to </a:t>
            </a:r>
            <a:r>
              <a:rPr lang="en-US" altLang="zh-CN" sz="2600" b="1" i="1" dirty="0">
                <a:solidFill>
                  <a:prstClr val="black"/>
                </a:solidFill>
              </a:rPr>
              <a:t>keep track of </a:t>
            </a:r>
            <a:r>
              <a:rPr lang="en-US" altLang="zh-CN" sz="2600" i="1" dirty="0">
                <a:solidFill>
                  <a:prstClr val="black"/>
                </a:solidFill>
              </a:rPr>
              <a:t>all the </a:t>
            </a:r>
            <a:r>
              <a:rPr lang="en-US" altLang="zh-CN" sz="2600" b="1" i="1" dirty="0">
                <a:solidFill>
                  <a:srgbClr val="FF0000"/>
                </a:solidFill>
              </a:rPr>
              <a:t>special times</a:t>
            </a:r>
            <a:r>
              <a:rPr lang="en-US" altLang="zh-CN" sz="2600" i="1" dirty="0">
                <a:solidFill>
                  <a:srgbClr val="FF0000"/>
                </a:solidFill>
              </a:rPr>
              <a:t>.</a:t>
            </a:r>
            <a:endParaRPr lang="en-US" altLang="zh-CN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600" i="1" dirty="0">
              <a:solidFill>
                <a:prstClr val="black"/>
              </a:solidFill>
            </a:endParaRPr>
          </a:p>
          <a:p>
            <a:r>
              <a:rPr lang="en-US" altLang="zh-CN" sz="2600" i="1" dirty="0">
                <a:solidFill>
                  <a:prstClr val="black"/>
                </a:solidFill>
              </a:rPr>
              <a:t>Paragraph 2: </a:t>
            </a:r>
            <a:r>
              <a:rPr lang="en-US" altLang="zh-CN" sz="2600" b="1" i="1" dirty="0">
                <a:solidFill>
                  <a:prstClr val="black"/>
                </a:solidFill>
              </a:rPr>
              <a:t>Luckily</a:t>
            </a:r>
            <a:r>
              <a:rPr lang="en-US" altLang="zh-CN" sz="2600" i="1" dirty="0">
                <a:solidFill>
                  <a:prstClr val="black"/>
                </a:solidFill>
              </a:rPr>
              <a:t>, I, with my parents, came up with </a:t>
            </a:r>
            <a:r>
              <a:rPr lang="en-US" altLang="zh-CN" sz="2600" b="1" i="1" dirty="0">
                <a:solidFill>
                  <a:srgbClr val="FF0000"/>
                </a:solidFill>
              </a:rPr>
              <a:t>a solution </a:t>
            </a:r>
            <a:r>
              <a:rPr lang="en-US" altLang="zh-CN" sz="2600" i="1" dirty="0">
                <a:solidFill>
                  <a:prstClr val="black"/>
                </a:solidFill>
              </a:rPr>
              <a:t>to get organized.</a:t>
            </a:r>
            <a:endParaRPr lang="en-US" altLang="zh-CN" sz="26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800" i="1" dirty="0">
              <a:solidFill>
                <a:prstClr val="black"/>
              </a:solidFill>
            </a:endParaRPr>
          </a:p>
          <a:p>
            <a:endParaRPr lang="en-US" altLang="zh-CN" sz="2400" i="1" dirty="0">
              <a:solidFill>
                <a:prstClr val="black"/>
              </a:solidFill>
            </a:endParaRPr>
          </a:p>
          <a:p>
            <a:endParaRPr lang="en-US" altLang="zh-CN" sz="2400" i="1" dirty="0">
              <a:solidFill>
                <a:prstClr val="black"/>
              </a:solidFill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2" y="844278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1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-36511" y="2130057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2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1032560" y="1874545"/>
            <a:ext cx="7982503" cy="8079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How did I feel and what did I do eventually? </a:t>
            </a:r>
            <a:endParaRPr lang="en-US" altLang="zh-CN" sz="2400" kern="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(</a:t>
            </a:r>
            <a:r>
              <a:rPr lang="en-US" altLang="zh-CN" sz="2400" i="1" kern="0" dirty="0">
                <a:solidFill>
                  <a:srgbClr val="0000FF"/>
                </a:solidFill>
              </a:rPr>
              <a:t>on the verge of breaking down; I asked my parents for help</a:t>
            </a:r>
            <a:r>
              <a:rPr lang="en-US" altLang="zh-CN" sz="2400" i="1" kern="0" dirty="0">
                <a:solidFill>
                  <a:prstClr val="black"/>
                </a:solidFill>
              </a:rPr>
              <a:t>.)</a:t>
            </a:r>
            <a:endParaRPr lang="en-US" altLang="zh-CN" sz="2400" i="1" kern="0" dirty="0">
              <a:solidFill>
                <a:srgbClr val="0000FF"/>
              </a:solidFill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1121091" y="844278"/>
            <a:ext cx="7805430" cy="438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b="1" kern="0" dirty="0">
                <a:solidFill>
                  <a:prstClr val="black"/>
                </a:solidFill>
              </a:rPr>
              <a:t>What were the special times? </a:t>
            </a:r>
            <a:endParaRPr lang="en-US" altLang="zh-CN" sz="2400" b="1" kern="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63893" y="-57871"/>
            <a:ext cx="3839513" cy="461665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400"/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keep informed about </a:t>
            </a:r>
            <a:r>
              <a:rPr lang="en-US" altLang="zh-CN" sz="2400" b="1" kern="0" dirty="0" err="1">
                <a:solidFill>
                  <a:prstClr val="black"/>
                </a:solidFill>
                <a:highlight>
                  <a:srgbClr val="FFFF00"/>
                </a:highlight>
              </a:rPr>
              <a:t>sb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/</a:t>
            </a:r>
            <a:r>
              <a:rPr lang="en-US" altLang="zh-CN" sz="2400" b="1" kern="0" dirty="0" err="1">
                <a:solidFill>
                  <a:prstClr val="black"/>
                </a:solidFill>
                <a:highlight>
                  <a:srgbClr val="FFFF00"/>
                </a:highlight>
              </a:rPr>
              <a:t>sth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-36513" y="1342678"/>
            <a:ext cx="9188910" cy="438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What problem occurred? (</a:t>
            </a:r>
            <a:r>
              <a:rPr lang="en-US" altLang="zh-CN" sz="2400" i="1" kern="0" dirty="0">
                <a:solidFill>
                  <a:srgbClr val="0000FF"/>
                </a:solidFill>
              </a:rPr>
              <a:t>in chaos-lost track of time-received complaints</a:t>
            </a:r>
            <a:r>
              <a:rPr lang="en-US" altLang="zh-CN" sz="2400" kern="0" dirty="0">
                <a:solidFill>
                  <a:prstClr val="black"/>
                </a:solidFill>
              </a:rPr>
              <a:t>) </a:t>
            </a:r>
            <a:endParaRPr lang="en-US" altLang="zh-CN" sz="2400" kern="0" dirty="0">
              <a:solidFill>
                <a:srgbClr val="0000FF"/>
              </a:solidFill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-36511" y="3579864"/>
            <a:ext cx="1291057" cy="438580"/>
          </a:xfrm>
          <a:prstGeom prst="rect">
            <a:avLst/>
          </a:prstGeom>
          <a:noFill/>
        </p:spPr>
        <p:txBody>
          <a:bodyPr wrap="none" lIns="68562" tIns="34289" rIns="68562" bIns="34289" rtlCol="0">
            <a:spAutoFit/>
          </a:bodyPr>
          <a:lstStyle/>
          <a:p>
            <a:pPr defTabSz="685800"/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衔接</a:t>
            </a:r>
            <a:r>
              <a:rPr lang="en-US" altLang="zh-CN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 3</a:t>
            </a:r>
            <a:r>
              <a:rPr lang="zh-CN" altLang="en-US" sz="2400" b="1" kern="0" dirty="0">
                <a:solidFill>
                  <a:prstClr val="black"/>
                </a:solidFill>
                <a:highlight>
                  <a:srgbClr val="FFFF00"/>
                </a:highlight>
              </a:rPr>
              <a:t>：</a:t>
            </a:r>
            <a:endParaRPr lang="zh-CN" altLang="en-US" sz="2400" b="1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1240347" y="3579864"/>
            <a:ext cx="7903654" cy="438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b="1" kern="0" dirty="0">
                <a:solidFill>
                  <a:prstClr val="black"/>
                </a:solidFill>
              </a:rPr>
              <a:t>What was the solution?</a:t>
            </a:r>
            <a:endParaRPr lang="en-US" altLang="zh-CN" sz="2400" b="1" kern="0" dirty="0">
              <a:solidFill>
                <a:srgbClr val="0000FF"/>
              </a:solidFill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1248744" y="4083918"/>
            <a:ext cx="7903654" cy="438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What was the result?</a:t>
            </a:r>
            <a:endParaRPr lang="en-US" altLang="zh-CN" sz="2400" kern="0" dirty="0">
              <a:solidFill>
                <a:srgbClr val="0000FF"/>
              </a:solidFill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1243389" y="4587975"/>
            <a:ext cx="7903654" cy="438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62" tIns="34289" rIns="68562" bIns="34289" rtlCol="0">
            <a:spAutoFit/>
          </a:bodyPr>
          <a:lstStyle/>
          <a:p>
            <a:pPr defTabSz="685800"/>
            <a:r>
              <a:rPr lang="en-US" altLang="zh-CN" sz="2400" kern="0" dirty="0">
                <a:solidFill>
                  <a:prstClr val="black"/>
                </a:solidFill>
              </a:rPr>
              <a:t>What did I learn? (</a:t>
            </a:r>
            <a:r>
              <a:rPr lang="en-US" altLang="zh-CN" sz="2400" kern="0" dirty="0">
                <a:solidFill>
                  <a:srgbClr val="0000FF"/>
                </a:solidFill>
              </a:rPr>
              <a:t>organizational skills</a:t>
            </a:r>
            <a:r>
              <a:rPr lang="en-US" altLang="zh-CN" sz="2400" kern="0" dirty="0">
                <a:solidFill>
                  <a:prstClr val="black"/>
                </a:solidFill>
              </a:rPr>
              <a:t>)</a:t>
            </a:r>
            <a:endParaRPr lang="en-US" altLang="zh-CN" sz="2400" kern="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129739"/>
            <a:ext cx="4788024" cy="9002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marL="457200" indent="-457200" defTabSz="914400">
              <a:lnSpc>
                <a:spcPct val="70000"/>
              </a:lnSpc>
              <a:buFont typeface="+mj-ea"/>
              <a:buAutoNum type="circleNumDbPlain"/>
            </a:pPr>
            <a:r>
              <a:rPr lang="en-US" altLang="zh-CN" sz="2500" dirty="0">
                <a:solidFill>
                  <a:prstClr val="black"/>
                </a:solidFill>
              </a:rPr>
              <a:t>asking parents to do some</a:t>
            </a:r>
            <a:endParaRPr lang="en-US" altLang="zh-CN" sz="2500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70000"/>
              </a:lnSpc>
              <a:buFont typeface="+mj-ea"/>
              <a:buAutoNum type="circleNumDbPlain"/>
            </a:pPr>
            <a:r>
              <a:rPr lang="en-US" altLang="zh-CN" sz="2500" dirty="0">
                <a:solidFill>
                  <a:prstClr val="black"/>
                </a:solidFill>
              </a:rPr>
              <a:t>making a schedule</a:t>
            </a:r>
            <a:endParaRPr lang="en-US" altLang="zh-CN" sz="2500" dirty="0">
              <a:solidFill>
                <a:prstClr val="black"/>
              </a:solidFill>
            </a:endParaRPr>
          </a:p>
          <a:p>
            <a:pPr marL="457200" indent="-457200" defTabSz="914400">
              <a:lnSpc>
                <a:spcPct val="70000"/>
              </a:lnSpc>
              <a:buFont typeface="+mj-ea"/>
              <a:buAutoNum type="circleNumDbPlain"/>
            </a:pPr>
            <a:r>
              <a:rPr lang="en-US" altLang="zh-CN" sz="2500" dirty="0">
                <a:solidFill>
                  <a:prstClr val="black"/>
                </a:solidFill>
              </a:rPr>
              <a:t>giving up some</a:t>
            </a:r>
            <a:endParaRPr lang="en-US" altLang="zh-CN" sz="2500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8304" y="3255192"/>
            <a:ext cx="517128" cy="135421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685800"/>
            <a:r>
              <a:rPr lang="en-US" altLang="zh-CN" sz="2800" kern="0" dirty="0">
                <a:solidFill>
                  <a:srgbClr val="FF0000"/>
                </a:solidFill>
              </a:rPr>
              <a:t>✔</a:t>
            </a:r>
            <a:r>
              <a:rPr lang="en-US" altLang="zh-CN" sz="5400" kern="0" dirty="0">
                <a:solidFill>
                  <a:srgbClr val="FF0000"/>
                </a:solidFill>
              </a:rPr>
              <a:t> </a:t>
            </a:r>
            <a:endParaRPr lang="en-US" altLang="zh-CN" sz="5400" kern="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82" y="827876"/>
            <a:ext cx="9185866" cy="1815882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  <a:ln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pPr defTabSz="914400"/>
            <a:r>
              <a:rPr lang="en-US" altLang="zh-CN" sz="2800" b="1" dirty="0">
                <a:solidFill>
                  <a:srgbClr val="FF0000"/>
                </a:solidFill>
              </a:rPr>
              <a:t>                                     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defTabSz="914400"/>
            <a:r>
              <a:rPr lang="en-US" altLang="zh-CN" sz="2800" b="1" dirty="0">
                <a:solidFill>
                  <a:srgbClr val="FF0000"/>
                </a:solidFill>
              </a:rPr>
              <a:t>                                        Another problem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defTabSz="914400"/>
            <a:r>
              <a:rPr lang="en-US" altLang="zh-CN" sz="2800" dirty="0">
                <a:solidFill>
                  <a:prstClr val="black"/>
                </a:solidFill>
              </a:rPr>
              <a:t>    I can’t balance all the stuff because of the special times.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defTabSz="914400"/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32432"/>
            <a:ext cx="7859216" cy="34954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00FF"/>
                </a:solidFill>
              </a:rPr>
              <a:t>Make a comment on the coherence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47115" y="860537"/>
            <a:ext cx="1624676" cy="339447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000" dirty="0" smtClean="0"/>
              <a:t>未聚焦讲</a:t>
            </a:r>
            <a:r>
              <a:rPr lang="en-US" altLang="zh-CN" sz="2000" dirty="0" smtClean="0"/>
              <a:t>special times; </a:t>
            </a:r>
            <a:r>
              <a:rPr lang="zh-CN" altLang="en-US" sz="2000" dirty="0" smtClean="0"/>
              <a:t>情节发展太快，以至于后面没内容写。</a:t>
            </a:r>
            <a:endParaRPr lang="en-US" altLang="zh-CN" sz="2000" dirty="0" smtClean="0"/>
          </a:p>
          <a:p>
            <a:r>
              <a:rPr lang="zh-CN" altLang="en-US" sz="2000" dirty="0" smtClean="0"/>
              <a:t>结尾</a:t>
            </a:r>
            <a:r>
              <a:rPr lang="en-US" altLang="zh-CN" sz="2000" dirty="0" smtClean="0"/>
              <a:t>With my mom’s help,</a:t>
            </a:r>
            <a:r>
              <a:rPr lang="zh-CN" altLang="en-US" sz="2000" dirty="0" smtClean="0"/>
              <a:t>与第二段所给句不连贯。</a:t>
            </a:r>
            <a:endParaRPr lang="zh-CN" altLang="en-US" sz="2000" dirty="0"/>
          </a:p>
        </p:txBody>
      </p:sp>
      <p:pic>
        <p:nvPicPr>
          <p:cNvPr id="1025" name="Picture 1" descr="C:\Users\Administrator\AppData\Roaming\Tencent\Users\740396536\QQ\WinTemp\RichOle\7O0LTF9]JQ56RRP5N)U7Q[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0553"/>
            <a:ext cx="7160300" cy="35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上弧形箭头 4"/>
          <p:cNvSpPr/>
          <p:nvPr/>
        </p:nvSpPr>
        <p:spPr>
          <a:xfrm>
            <a:off x="4572000" y="483518"/>
            <a:ext cx="792088" cy="288032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上弧形箭头 6"/>
          <p:cNvSpPr/>
          <p:nvPr/>
        </p:nvSpPr>
        <p:spPr>
          <a:xfrm rot="324982">
            <a:off x="2593113" y="3867596"/>
            <a:ext cx="1152128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426307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prstClr val="black"/>
                </a:solidFill>
              </a:rPr>
              <a:t>Paragraph 2: </a:t>
            </a:r>
            <a:r>
              <a:rPr lang="en-US" altLang="zh-CN" sz="2400" b="1" i="1" dirty="0">
                <a:solidFill>
                  <a:prstClr val="black"/>
                </a:solidFill>
              </a:rPr>
              <a:t>Luckily</a:t>
            </a:r>
            <a:r>
              <a:rPr lang="en-US" altLang="zh-CN" sz="2400" i="1" dirty="0">
                <a:solidFill>
                  <a:prstClr val="black"/>
                </a:solidFill>
              </a:rPr>
              <a:t>, I, with my parents, came up with </a:t>
            </a:r>
            <a:r>
              <a:rPr lang="en-US" altLang="zh-CN" sz="2400" b="1" i="1" dirty="0">
                <a:solidFill>
                  <a:srgbClr val="FF0000"/>
                </a:solidFill>
              </a:rPr>
              <a:t>a solution </a:t>
            </a:r>
            <a:r>
              <a:rPr lang="en-US" altLang="zh-CN" sz="2400" i="1" dirty="0">
                <a:solidFill>
                  <a:prstClr val="black"/>
                </a:solidFill>
              </a:rPr>
              <a:t>to get organized.</a:t>
            </a:r>
            <a:endParaRPr lang="en-US" altLang="zh-CN" sz="24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7620</Words>
  <Application>WPS 演示</Application>
  <PresentationFormat>全屏显示(16:9)</PresentationFormat>
  <Paragraphs>219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HelveticaNeue</vt:lpstr>
      <vt:lpstr>Shit Happens</vt:lpstr>
      <vt:lpstr>华文新魏</vt:lpstr>
      <vt:lpstr>1_Office 主题​​</vt:lpstr>
      <vt:lpstr>1_Office 主题</vt:lpstr>
      <vt:lpstr>PowerPoint 演示文稿</vt:lpstr>
      <vt:lpstr>读后续写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Make a comment on the coherence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46</cp:revision>
  <dcterms:created xsi:type="dcterms:W3CDTF">2023-10-12T07:20:00Z</dcterms:created>
  <dcterms:modified xsi:type="dcterms:W3CDTF">2023-10-20T06:55:59Z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