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88" r:id="rId3"/>
    <p:sldId id="329" r:id="rId4"/>
    <p:sldId id="332" r:id="rId5"/>
    <p:sldId id="330" r:id="rId6"/>
    <p:sldId id="331" r:id="rId7"/>
    <p:sldId id="323" r:id="rId8"/>
    <p:sldId id="334" r:id="rId9"/>
    <p:sldId id="335" r:id="rId10"/>
    <p:sldId id="347" r:id="rId11"/>
    <p:sldId id="338" r:id="rId12"/>
    <p:sldId id="336" r:id="rId13"/>
    <p:sldId id="337" r:id="rId14"/>
    <p:sldId id="348" r:id="rId15"/>
    <p:sldId id="351" r:id="rId16"/>
    <p:sldId id="349" r:id="rId17"/>
    <p:sldId id="352" r:id="rId18"/>
    <p:sldId id="362" r:id="rId19"/>
    <p:sldId id="353" r:id="rId20"/>
    <p:sldId id="355" r:id="rId21"/>
    <p:sldId id="357" r:id="rId22"/>
    <p:sldId id="38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4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39370" y="233680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04140" y="20955"/>
            <a:ext cx="795655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860" y="20955"/>
            <a:ext cx="11085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Develop the story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the first sentences</a:t>
            </a:r>
            <a:endParaRPr 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315" y="857250"/>
            <a:ext cx="110540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1: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As I took a breath to try a dive,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 huge wave swallowed me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2: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my dad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! 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02635" y="3432810"/>
            <a:ext cx="1393190" cy="470535"/>
          </a:xfrm>
          <a:prstGeom prst="roundRect">
            <a:avLst/>
          </a:prstGeom>
          <a:noFill/>
          <a:ln w="38100">
            <a:solidFill>
              <a:srgbClr val="2427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754880" y="3381375"/>
            <a:ext cx="1421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逆推法</a:t>
            </a:r>
            <a:endParaRPr lang="zh-CN" altLang="en-US" sz="32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9300" y="2449830"/>
            <a:ext cx="4747260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My father came to my help.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5325" y="1343025"/>
            <a:ext cx="11120755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Q1:How did I feel about the situation and what did I do?(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心理活动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动作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情绪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感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3863975" y="2883535"/>
            <a:ext cx="421640" cy="549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95325" y="1834515"/>
            <a:ext cx="11120755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Q2:Did I manage to get out of water? How did I feel?(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心理活动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动作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情绪情感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9300" y="4081780"/>
            <a:ext cx="11120755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Q1:How did I feel after I got onto the beach?(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心理活动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动作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9300" y="4878705"/>
            <a:ext cx="11120755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Q2:What did my family member do?(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动作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情绪情感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9300" y="5675630"/>
            <a:ext cx="11120755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Q3: How did I reflect on the unprepared adventure?(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内心想法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抽象名词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+ watch)</a:t>
            </a:r>
            <a:endParaRPr lang="en-US" altLang="zh-CN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3" grpId="0" bldLvl="0" animBg="1"/>
      <p:bldP spid="24" grpId="0" bldLvl="0" animBg="1"/>
      <p:bldP spid="26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39370" y="233680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529590" y="730250"/>
            <a:ext cx="1814195" cy="57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father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sister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waves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water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</a:t>
            </a: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explore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carry   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dive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bored </a:t>
            </a: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95655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860" y="20955"/>
            <a:ext cx="11085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Develop the story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underlined words 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para1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9110" y="730250"/>
            <a:ext cx="1461135" cy="2297430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9590" y="3524885"/>
            <a:ext cx="1461135" cy="1980565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99110" y="5843905"/>
            <a:ext cx="1461135" cy="481965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45410" y="610870"/>
            <a:ext cx="9141460" cy="3415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I was struggling in the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water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, afraid that my life would end up here in the lake.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 I tried to keep myself floating above the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water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, but the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waves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kept pulling me down under.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 I felt desperate, like a tiny broken boat at the mercy of the angry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waves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4. My strength was running out and I was on the verge of giving up when someone swam close to me and took my hand, firmly.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9435" y="163639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9435" y="211074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6265" y="730250"/>
            <a:ext cx="4775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2427AE"/>
                </a:solidFill>
                <a:sym typeface="Wingdings 2" panose="05020102010507070707" charset="0"/>
              </a:rPr>
              <a:t></a:t>
            </a:r>
            <a:endParaRPr lang="zh-CN" altLang="en-US" sz="36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6265" y="1144270"/>
            <a:ext cx="491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2427AE"/>
                </a:solidFill>
                <a:sym typeface="Wingdings 2" panose="05020102010507070707" charset="0"/>
              </a:rPr>
              <a:t></a:t>
            </a:r>
            <a:endParaRPr lang="zh-CN" altLang="en-US" sz="36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29435" y="446595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8475" y="493903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45410" y="4108450"/>
            <a:ext cx="9141460" cy="1671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ts val="30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1.How I regretted having been so willful as to leave my dad and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dive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into such a lonely place! Now, it was too late.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2.I felt a strong push from under and myself being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carried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up out of water.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66265" y="254127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39370" y="233680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529590" y="730250"/>
            <a:ext cx="1814195" cy="57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father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sister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waves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water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</a:t>
            </a: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explore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carry    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dive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660"/>
              </a:lnSpc>
              <a:spcBef>
                <a:spcPts val="0"/>
              </a:spcBef>
              <a:buNone/>
            </a:pP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bored </a:t>
            </a:r>
            <a:r>
              <a:rPr lang="zh-CN" altLang="en-US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95655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860" y="20955"/>
            <a:ext cx="11085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Develop the story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underlined words 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para2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9110" y="730250"/>
            <a:ext cx="1461135" cy="2342515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9590" y="3524885"/>
            <a:ext cx="1461135" cy="1980565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29590" y="5888355"/>
            <a:ext cx="1461135" cy="481965"/>
          </a:xfrm>
          <a:prstGeom prst="round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45410" y="610870"/>
            <a:ext cx="9141460" cy="2306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zh-CN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Father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hugged me tightly and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carried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 back to a place where I could stand.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had never taken his eye off me, even as he had the other eye on my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sister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28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 Looking back the at the strong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waves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, I felt lucky to be back alive and ashamed of my childish jealousy of my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sister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9435" y="163639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9435" y="211074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0725" y="5413375"/>
            <a:ext cx="4775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2427AE"/>
                </a:solidFill>
                <a:sym typeface="Wingdings 2" panose="05020102010507070707" charset="0"/>
              </a:rPr>
              <a:t></a:t>
            </a:r>
            <a:endParaRPr lang="zh-CN" altLang="en-US" sz="36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0245" y="352488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17700" y="395097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45410" y="3294380"/>
            <a:ext cx="9141460" cy="2856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ts val="30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Seeing I was back on the beach, safe and sound, my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sister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heaved a sigh of relief.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Without his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watching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over me, without his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loving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me, I would not be the strong woman I am today.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08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3.I was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well aware that dad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was actually always showered on me and stay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ed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with me though sometimes he was not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watching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5630" y="69659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29435" y="1161415"/>
            <a:ext cx="7664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60245" y="4401820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65630" y="2583815"/>
            <a:ext cx="727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2427AE"/>
                </a:solidFill>
                <a:sym typeface="Wingdings 2" panose="05020102010507070707" charset="0"/>
              </a:rPr>
              <a:t></a:t>
            </a:r>
            <a:endParaRPr lang="zh-CN" altLang="en-US" sz="3200">
              <a:solidFill>
                <a:srgbClr val="2427AE"/>
              </a:solidFill>
              <a:sym typeface="Wingdings 2" panose="05020102010507070707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4" grpId="0"/>
      <p:bldP spid="15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24155" y="930275"/>
            <a:ext cx="11744325" cy="46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1.I immediately regretted having said this.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   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我马上就后悔说了这话。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2.He was deeply regretful for his outburst.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   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我为自己的大发雷霆懊悔。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 I was stabbed with regret/remorse.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   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我因悔恨而心如刀割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 If I hadn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quarrelled with Peter,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would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n’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be trapped here.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虚拟语气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=Hadn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I quarrelled with Peter, I wouldn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be trapped here.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要不是当初没有和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Peter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吵架，我就不会被困在这里了。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She was so desperate/hopeless that she gave up struggle in despair.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太绝望了，她放弃了努力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/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挣扎。 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72287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201" y="21152"/>
            <a:ext cx="7264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accumulation-后悔、绝望</a:t>
            </a:r>
            <a:endParaRPr lang="en-US" altLang="zh-CN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24155" y="930275"/>
            <a:ext cx="11744325" cy="54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Desperately, I sought help from my uncle, but in vain. 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我绝望地寻求着帮助，但是无果而终。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Tony was suddenly thrown into a world of darkness and sank into hopelessness.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Tom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被扔进了绝望的深渊。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My heart ached/sank, tears streaming down my cheeks.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我的心痛得绝望，泪如雨下。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heart swelled with disappointment when…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他的心里满是失望，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......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.The harsh words sent her into the depths of despair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这尖刻的话语把我送进了绝望的深渊。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3260"/>
              </a:lnSpc>
              <a:spcBef>
                <a:spcPts val="0"/>
              </a:spcBef>
              <a:buNone/>
            </a:pP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72287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201" y="21152"/>
            <a:ext cx="7264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accumulation-后悔、绝望</a:t>
            </a:r>
            <a:endParaRPr lang="en-US" altLang="zh-CN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07010" y="772160"/>
            <a:ext cx="11744325" cy="48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 ripple/wave of fear ran/surged through him/his body.  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一阵恐惧席卷他全身。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Devi sat on the side on a bench, paralyzed with fear.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Devi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坐在一长凳的边上，吓坏了。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Tremors wracked my body, and cold sweat trickled down my back.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我被吓得身体抖个不停，冷汗直流背下。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She was struck/ consumed/ overcome with fear when…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她被吓到了。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froze with terror, too scared to move an inch.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我吓呆了，僵在那里动不了。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felt a wave of fear wrap around me.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我感到一阵恐惧包围了我。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72287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201" y="21152"/>
            <a:ext cx="6045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accumulation-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害怕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07010" y="772160"/>
            <a:ext cx="117443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Paula was seized by fear and was rooted to the floor.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Paula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无比恐惧，双脚好像钉在了地上。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She was frightened out of her wits.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她吓得魂不附体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looked at the robber, his legs trembling/shaking. 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他看着那劫犯，双腿抖个不停。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face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turned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pale with fright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他的脸吓得都白了。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11.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His hair stood on end as he thought he saw a white figure coming towards him.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当他看到一个白影朝他走过来，他吓得头发都竖了起来。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12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The horrible scene made my blood run cold and struck fear into my heart.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那可怕的场面使我毛骨悚然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胆战心惊。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72287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201" y="21152"/>
            <a:ext cx="6045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accumulation-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害怕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07010" y="772160"/>
            <a:ext cx="117443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1.The coastline was hidden behind the roaring waveswith almost no one to be seen.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海岸线已经退到汹涌的海浪的后边，岸边不见一人。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huge wave whistled and approached us.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一阵海浪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呼啸而来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，逼近我们。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 The big wind roared through our ears, and we were pushed away from the shore farther and farther.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大风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在耳边咆哮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把我们刮得离海岸越来越远。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 All my senses told me that a big wave was about to come.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所有得感觉都指向一件事：大浪要来了。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The fierce waves showed no sign of dying down.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凶猛得海浪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没有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丝毫</a:t>
            </a: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消退的迹象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 The sea was rough that day and it was difficult to handle the bodyboard.</a:t>
            </a:r>
            <a:endParaRPr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海面波涛汹涌，要把控好船只太难了。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7722870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201" y="21152"/>
            <a:ext cx="6858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accumulation-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波涛汹涌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04140" y="20955"/>
            <a:ext cx="248983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92405" y="20955"/>
            <a:ext cx="1154303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b="1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参考范文：</a:t>
            </a:r>
            <a:endParaRPr lang="zh-CN" altLang="en-US" sz="2800" b="1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As I took a breath to try a dive, a huge wave swallowed me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I choked and then a huge undercurrent swept me deeper beneath the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waves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The very thought of dying filled me with a mad panic. I kicked my legs wildly, losing any hope for a breath. I remember trying to stand up, but the sandy bottom had disappeared. As I came up searching for the surface, struggling for oxygen, sputtering to clear my lungs, I felt a firm grasp on my arm and a pull to safety.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my dad!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He hugged me tightly and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carried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 back to a place where I could stand. There was no scolding, just a big hug and smile because he knew I was all right. He had been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watching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 all along! He had never taken his eye off me, even as he had the other eye on my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sister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He had protected me. Being told by someone that you are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loved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is great, but experiencing that love is awesome. Without his watching over me, without his loving me, I would not be the strong woman I am today.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04140" y="20955"/>
            <a:ext cx="248983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04140" y="589280"/>
            <a:ext cx="5631180" cy="5959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6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As I took a breath to try a dive, a huge wave swallowed me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The </a:t>
            </a:r>
            <a:r>
              <a:rPr lang="zh-CN" altLang="en-US" sz="26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seemed to be getting stronger and stronger, attempting to pull me deeper to the bottom of the lake. </a:t>
            </a:r>
            <a:r>
              <a:rPr lang="zh-CN" altLang="en-US" sz="2600" u="wavyHeavy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Struggling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hard to keep myself </a:t>
            </a:r>
            <a:r>
              <a:rPr lang="zh-CN" altLang="en-US" sz="2600" u="wavyHeavy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floating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I kicked my legs desperately,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but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it didn</a:t>
            </a: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work. I tried to call dad for help,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but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it was far away and my cry was swallowed by the roar of the wave.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Every luck seemed to be going against me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! </a:t>
            </a:r>
            <a:r>
              <a:rPr lang="zh-CN" altLang="en-US" sz="2600" u="wavyHeavy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Thinking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that my life might end up here in the lake,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felt like a tiny broken at the mercy of the </a:t>
            </a:r>
            <a:r>
              <a:rPr lang="zh-CN" altLang="en-US" sz="2600" u="wavyHeavy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frightening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However, just as I was about to give up, I felt something warm took hold of my hand and held up my body.  </a:t>
            </a: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zh-CN" altLang="en-US" sz="26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79400" y="20955"/>
            <a:ext cx="5883275" cy="8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b="1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下水作文：</a:t>
            </a:r>
            <a:endParaRPr lang="zh-CN" altLang="en-US" sz="2800" b="1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5650" y="753745"/>
            <a:ext cx="5639435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2427AE"/>
                </a:solidFill>
              </a:rPr>
              <a:t>点评：</a:t>
            </a:r>
            <a:endParaRPr lang="zh-CN" altLang="en-US" sz="2600"/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1.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本段的亮点是心理活动的细腻描写，把主人公的绝望心理刻画得很细腻，并且采用了比喻的修辞手法，很有画面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感。</a:t>
            </a:r>
            <a:endParaRPr lang="zh-CN" altLang="en-US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两组</a:t>
            </a:r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结构的句群把主人公的奋力自救的场景写得很有力度，非常</a:t>
            </a:r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powerful.</a:t>
            </a:r>
            <a:endParaRPr lang="en-US" altLang="zh-CN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现在分词的多次但不重复的运用、</a:t>
            </a:r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struggle, desperately, in vain, swallow, go against,at the mercy of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等高级结构和表达的使用，提高了文章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的结构和语言档次，为得高分打下结实的基础。</a:t>
            </a:r>
            <a:endParaRPr lang="zh-CN" altLang="en-US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7" t="3637" r="12803" b="55728"/>
          <a:stretch>
            <a:fillRect/>
          </a:stretch>
        </p:blipFill>
        <p:spPr>
          <a:xfrm>
            <a:off x="8243002" y="232954"/>
            <a:ext cx="1381965" cy="278674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1246505" y="1784985"/>
            <a:ext cx="10093960" cy="31680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7084" r="41330" b="79675"/>
          <a:stretch>
            <a:fillRect/>
          </a:stretch>
        </p:blipFill>
        <p:spPr>
          <a:xfrm>
            <a:off x="2933700" y="666750"/>
            <a:ext cx="1545766" cy="16497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662089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658620" y="2197735"/>
            <a:ext cx="91960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20211105湖丽衢联考读后续写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4400" b="1">
                <a:solidFill>
                  <a:srgbClr val="2427AE"/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Watch Over Me</a:t>
            </a:r>
            <a:endParaRPr lang="en-US" altLang="zh-CN" sz="4400" b="1" dirty="0">
              <a:solidFill>
                <a:srgbClr val="2427AE"/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5644368" y="5224501"/>
            <a:ext cx="5210021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447868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陈星可</a:t>
            </a:r>
            <a:r>
              <a:rPr lang="en-US" altLang="zh-CN" sz="3600" dirty="0">
                <a:solidFill>
                  <a:srgbClr val="447868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  </a:t>
            </a:r>
            <a:r>
              <a:rPr lang="zh-CN" altLang="en-US" sz="3600" dirty="0">
                <a:solidFill>
                  <a:srgbClr val="447868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浙江省天台中学</a:t>
            </a:r>
            <a:endParaRPr lang="zh-CN" altLang="en-US" sz="3600" dirty="0">
              <a:solidFill>
                <a:srgbClr val="447868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1217" r="59660" b="73744"/>
          <a:stretch>
            <a:fillRect/>
          </a:stretch>
        </p:blipFill>
        <p:spPr>
          <a:xfrm rot="18763162">
            <a:off x="7491075" y="1110700"/>
            <a:ext cx="763065" cy="103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04140" y="20955"/>
            <a:ext cx="248983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80975" y="579120"/>
            <a:ext cx="5315585" cy="5959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26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my dad!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“Don</a:t>
            </a: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panic! Here I am.”dad comforted. He held me tightly and </a:t>
            </a:r>
            <a:r>
              <a:rPr lang="zh-CN" altLang="en-US" sz="26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carried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 to safety. </a:t>
            </a:r>
            <a:r>
              <a:rPr lang="zh-CN" altLang="en-US" sz="2600" u="wavyHeavy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Making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sure that I was all right, all my family heaved a sigh of relief.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Guilty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about what I had done, I didn</a:t>
            </a:r>
            <a:r>
              <a:rPr lang="en-US" altLang="zh-CN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 dare to look up to meet their eyes, but down at the ground, </a:t>
            </a:r>
            <a:r>
              <a:rPr lang="zh-CN" altLang="en-US" sz="2600" u="wavyHeavy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waiting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for my </a:t>
            </a:r>
            <a:r>
              <a:rPr lang="zh-CN" altLang="en-US" sz="26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father</a:t>
            </a:r>
            <a:r>
              <a:rPr lang="en-US" altLang="zh-CN" sz="26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6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 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scolding. However, what greeted me was his warm hug and smile.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felt really </a:t>
            </a:r>
            <a:r>
              <a:rPr lang="zh-CN" altLang="en-US" sz="2600" u="wavyHeavy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blessed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be alive to smell the Adirondack air and well aware that dad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 </a:t>
            </a:r>
            <a:r>
              <a:rPr lang="zh-CN" altLang="en-US" sz="2600" u="sng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was actually always showered on me and stay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ed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with me though sometimes he was not </a:t>
            </a:r>
            <a:r>
              <a:rPr lang="zh-CN" altLang="en-US" sz="2600" u="sng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watching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</a:t>
            </a:r>
            <a:r>
              <a:rPr lang="zh-CN" altLang="en-US" sz="2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100</a:t>
            </a:r>
            <a:endParaRPr lang="zh-CN" altLang="en-US" sz="26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79400" y="20955"/>
            <a:ext cx="5883275" cy="8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b="1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下水作文：</a:t>
            </a:r>
            <a:endParaRPr lang="zh-CN" altLang="en-US" sz="2800" b="1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8975" y="579120"/>
            <a:ext cx="530352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2427AE"/>
                </a:solidFill>
              </a:rPr>
              <a:t>点评：</a:t>
            </a:r>
            <a:endParaRPr lang="zh-CN" altLang="en-US" sz="2600"/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1.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形容词结构置于句首，把人物的心理活动描写和动作描写很好地结合起来。主语从句的运用使得句子的表达变得丰富起来。</a:t>
            </a:r>
            <a:endParaRPr lang="zh-CN" altLang="en-US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 feel blessed to do, be showered on,meet their eyes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等高级表达的使用，展示了作者较高的语言文字驾驭能力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。</a:t>
            </a:r>
            <a:endParaRPr lang="zh-CN" altLang="en-US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3.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文章结尾的收句是个点睛之笔，不但使用了高级的句子结构和语言，同时很好地把文章的要旨</a:t>
            </a:r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love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和</a:t>
            </a:r>
            <a:r>
              <a:rPr lang="en-US" altLang="zh-CN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watch</a:t>
            </a:r>
            <a:r>
              <a:rPr lang="zh-CN" altLang="en-US" sz="2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点出来。</a:t>
            </a:r>
            <a:endParaRPr lang="zh-CN" altLang="en-US" sz="2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7" t="3637" r="12803" b="55728"/>
          <a:stretch>
            <a:fillRect/>
          </a:stretch>
        </p:blipFill>
        <p:spPr>
          <a:xfrm>
            <a:off x="8226492" y="116114"/>
            <a:ext cx="1381965" cy="278674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2934335" y="1784985"/>
            <a:ext cx="7004685" cy="2286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7084" r="41330" b="79675"/>
          <a:stretch>
            <a:fillRect/>
          </a:stretch>
        </p:blipFill>
        <p:spPr>
          <a:xfrm>
            <a:off x="2933700" y="666750"/>
            <a:ext cx="1545766" cy="16497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335655" y="2406015"/>
            <a:ext cx="56940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60A095"/>
                </a:solidFill>
                <a:latin typeface="微软雅黑" panose="020B0503020204020204" charset="-122"/>
                <a:ea typeface="微软雅黑" panose="020B0503020204020204" charset="-122"/>
              </a:rPr>
              <a:t>THANK YOU </a:t>
            </a:r>
            <a:endParaRPr lang="zh-CN" altLang="en-US" sz="6600" b="1" dirty="0">
              <a:solidFill>
                <a:srgbClr val="60A0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1217" r="59660" b="73744"/>
          <a:stretch>
            <a:fillRect/>
          </a:stretch>
        </p:blipFill>
        <p:spPr>
          <a:xfrm rot="18763162">
            <a:off x="7491075" y="1110700"/>
            <a:ext cx="763065" cy="103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81512"/>
            <a:ext cx="6858001" cy="12221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1884" y="304801"/>
            <a:ext cx="11422743" cy="61250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5" t="78127"/>
          <a:stretch>
            <a:fillRect/>
          </a:stretch>
        </p:blipFill>
        <p:spPr>
          <a:xfrm>
            <a:off x="10801656" y="4895997"/>
            <a:ext cx="1404858" cy="1962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3" r="68558"/>
          <a:stretch>
            <a:fillRect/>
          </a:stretch>
        </p:blipFill>
        <p:spPr>
          <a:xfrm>
            <a:off x="-1" y="5232400"/>
            <a:ext cx="1638301" cy="162560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857043" y="2389240"/>
            <a:ext cx="2476091" cy="250675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521396" y="2652898"/>
            <a:ext cx="1108509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2800" dirty="0">
                <a:solidFill>
                  <a:srgbClr val="447868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PART</a:t>
            </a:r>
            <a:endParaRPr lang="zh-CN" altLang="en-US" sz="2800" dirty="0">
              <a:solidFill>
                <a:srgbClr val="447868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2787" y="3001240"/>
            <a:ext cx="479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rgbClr val="447868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3600" dirty="0">
              <a:solidFill>
                <a:srgbClr val="447868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50739" y="3675744"/>
            <a:ext cx="16048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47868"/>
                </a:solidFill>
                <a:ea typeface="微软雅黑" panose="020B0503020204020204" charset="-122"/>
              </a:rPr>
              <a:t>文本研习</a:t>
            </a:r>
            <a:endParaRPr lang="zh-CN" altLang="en-US" sz="2400" dirty="0">
              <a:solidFill>
                <a:srgbClr val="447868"/>
              </a:solidFill>
              <a:ea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449245" y="2389240"/>
            <a:ext cx="2476091" cy="250675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4113598" y="2652898"/>
            <a:ext cx="1108509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2800" dirty="0">
                <a:solidFill>
                  <a:srgbClr val="447868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PART</a:t>
            </a:r>
            <a:endParaRPr lang="zh-CN" altLang="en-US" sz="2800" dirty="0">
              <a:solidFill>
                <a:srgbClr val="447868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60030" y="3001240"/>
            <a:ext cx="564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rgbClr val="447868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3600" dirty="0">
              <a:solidFill>
                <a:srgbClr val="447868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42941" y="3675744"/>
            <a:ext cx="16048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47868"/>
                </a:solidFill>
                <a:ea typeface="微软雅黑" panose="020B0503020204020204" charset="-122"/>
              </a:rPr>
              <a:t>情节推断</a:t>
            </a:r>
            <a:endParaRPr lang="zh-CN" altLang="en-US" sz="2400" dirty="0">
              <a:solidFill>
                <a:srgbClr val="447868"/>
              </a:solidFill>
              <a:ea typeface="微软雅黑" panose="020B050302020402020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047509" y="2389240"/>
            <a:ext cx="2476091" cy="250675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6711862" y="2652898"/>
            <a:ext cx="1108509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2800" dirty="0">
                <a:solidFill>
                  <a:srgbClr val="447868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PART</a:t>
            </a:r>
            <a:endParaRPr lang="zh-CN" altLang="en-US" sz="2800" dirty="0">
              <a:solidFill>
                <a:srgbClr val="447868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42264" y="3001240"/>
            <a:ext cx="58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rgbClr val="447868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3600" dirty="0">
              <a:solidFill>
                <a:srgbClr val="447868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541205" y="3675744"/>
            <a:ext cx="16048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47868"/>
                </a:solidFill>
                <a:ea typeface="微软雅黑" panose="020B0503020204020204" charset="-122"/>
              </a:rPr>
              <a:t>语料积累</a:t>
            </a:r>
            <a:endParaRPr lang="zh-CN" altLang="en-US" sz="2400" dirty="0">
              <a:solidFill>
                <a:srgbClr val="447868"/>
              </a:solidFill>
              <a:ea typeface="微软雅黑" panose="020B050302020402020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8703150" y="2389240"/>
            <a:ext cx="2476091" cy="250675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9367503" y="2652898"/>
            <a:ext cx="1108509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2800" dirty="0">
                <a:solidFill>
                  <a:srgbClr val="447868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PART</a:t>
            </a:r>
            <a:endParaRPr lang="zh-CN" altLang="en-US" sz="2800" dirty="0">
              <a:solidFill>
                <a:srgbClr val="447868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617141" y="3001240"/>
            <a:ext cx="561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rgbClr val="447868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zh-CN" altLang="en-US" sz="3600" dirty="0">
              <a:solidFill>
                <a:srgbClr val="447868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196846" y="3675744"/>
            <a:ext cx="16048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47868"/>
                </a:solidFill>
                <a:ea typeface="微软雅黑" panose="020B0503020204020204" charset="-122"/>
              </a:rPr>
              <a:t>作品欣赏</a:t>
            </a:r>
            <a:endParaRPr lang="zh-CN" altLang="en-US" sz="2400" dirty="0">
              <a:solidFill>
                <a:srgbClr val="447868"/>
              </a:solidFill>
              <a:ea typeface="微软雅黑" panose="020B050302020402020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t="6635" r="39572" b="79511"/>
          <a:stretch>
            <a:fillRect/>
          </a:stretch>
        </p:blipFill>
        <p:spPr>
          <a:xfrm>
            <a:off x="857043" y="943897"/>
            <a:ext cx="1854307" cy="1708998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9" t="25870" r="12035" b="50128"/>
          <a:stretch>
            <a:fillRect/>
          </a:stretch>
        </p:blipFill>
        <p:spPr>
          <a:xfrm>
            <a:off x="8080062" y="4147196"/>
            <a:ext cx="1082384" cy="164604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8" t="3128" r="14327" b="55211"/>
          <a:stretch>
            <a:fillRect/>
          </a:stretch>
        </p:blipFill>
        <p:spPr>
          <a:xfrm rot="20619192">
            <a:off x="11037859" y="-11807"/>
            <a:ext cx="1144585" cy="2449339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407670" y="433705"/>
            <a:ext cx="248983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685" y="433705"/>
            <a:ext cx="2242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2427A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Contents:</a:t>
            </a:r>
            <a:endParaRPr lang="en-US" altLang="zh-CN" sz="3200" b="1">
              <a:solidFill>
                <a:srgbClr val="2427AE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182245" y="531495"/>
            <a:ext cx="1175321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ctr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Watching Over Me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There is nothing more wonderful than the smell of the Adirondack air! It fills your lungs with purity and freshness that motivates a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love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for living. Every weekend in the summer, my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father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would plan a trip from our home in upstate New York to one of the splendid lakes nestled among the tall pines and thick forests of the Adirondack Mountains. There were no favorites; instead, each lake was an adventure to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explore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enjoy.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One trip that I will never forget was a visit to Oneida Lake at the foothills of the mountains . After arriving at the lake beach area, we emptied the car of our picnic supplies, towels, blankets and beach chairs,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carrying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them through a wooded path that seemed like a forever distance. Once we located the perfect picnic spot, my dad,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sister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I ran into the splashing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waves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 our beach ball, leaving my mother behind to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set up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In the lake, we immediately played “monkey in the middle” for at least an hour, and then after retiring the ball, my father let us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dive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from his knee, throwing us up in the air and turning us over like thick pancakes on a g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ril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l. This timeless game went on and on as our begging </a:t>
            </a:r>
            <a:endParaRPr lang="en-US" sz="2800">
              <a:latin typeface="+mn-lt"/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248983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761" y="2115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试题呈现：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26060" y="583565"/>
            <a:ext cx="11543030" cy="55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for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more, more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never stopped 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When we were finally tired of our games, my dad stopped to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watch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my older sister. She loved synchronized swimming (花样游泳) and started practicing skills that her team used in competition. My father, being an athlete himself, was absorbed in her show.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was sad that no one was playing with me; no one was watching me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I became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bored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jealous watching her show off. I was in sulk (愠怒) and decided to swim by myself and try some of my sister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 skills on my own in deeper </a:t>
            </a:r>
            <a:r>
              <a:rPr lang="zh-CN" altLang="en-US" sz="28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water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far from both of them. The waves were getting stronger, but I didn't care. I just wanted to do what my sister could do so that I could catch my father's attention.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1: As I took a breath to try a dive, a huge wave swallowed me.___ _______________________________________________________________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l" fontAlgn="auto">
              <a:lnSpc>
                <a:spcPts val="2860"/>
              </a:lnSpc>
              <a:spcBef>
                <a:spcPts val="0"/>
              </a:spcBef>
              <a:buNone/>
            </a:pPr>
            <a:r>
              <a:rPr lang="en-US" altLang="zh-CN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2: It was my dad!_______________________________________ _______________________________________________________________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4820" y="916940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nestled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16545" y="916940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explore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5030" y="1382395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in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49030" y="2243455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in place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9485" y="2920365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playing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1545" y="3781425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tired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49030" y="3838575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watch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24850" y="4290695"/>
            <a:ext cx="177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Without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1175" y="5642610"/>
            <a:ext cx="152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  far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0000" y="612394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swallowed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0" y="70485"/>
            <a:ext cx="522541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0"/>
            <a:ext cx="12192635" cy="6818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Understanding the passage:</a:t>
            </a:r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ts val="3740"/>
              </a:lnSpc>
            </a:pPr>
            <a:r>
              <a:rPr lang="en-US" sz="3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Every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weekend</a:t>
            </a:r>
            <a:r>
              <a:rPr lang="en-US" sz="32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summer, Father would plan a trip to the lakes 1.________ in the </a:t>
            </a:r>
            <a:r>
              <a:rPr lang="zh-CN" alt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Adirondack Mountains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to 2.e__________ their purity, freshness and beauty. And one adventure 3.____ particular remains alive in my mind.</a:t>
            </a:r>
            <a:endParaRPr lang="en-US" sz="3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ts val="3740"/>
              </a:lnSpc>
            </a:pP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After we arrived at the beach and put everything 4.____ ____for the picnic, Dad, my sister and I had really a fun time 5.__________(play) “monkey in the middle” game and dad’s throwing us in the air. When we finally got 6._____ of the game, my dad stopped to 7._______ my older sister practising synchronized swimming skills. 8.__________ anyone watching me and playing with me, I was a bit bored and jealous. To  catch my father’s attention,  I decided to try someof my sister’s skills in the water 9.____ away from them. </a:t>
            </a:r>
            <a:endParaRPr lang="en-US" sz="3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ts val="3740"/>
              </a:lnSpc>
            </a:pPr>
            <a:r>
              <a:rPr lang="en-US" sz="3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Unluckily, a huge wave 10.____________ me...</a:t>
            </a:r>
            <a:endParaRPr lang="en-US" sz="3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27330" y="688340"/>
            <a:ext cx="4735195" cy="569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守护，保护，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看管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坐落于松树林间的湖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拿出车里的野餐用品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确定野餐的地方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飞溅的浪花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把某人抛到半空中（开心）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翻过来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感到厌倦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全神贯注于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...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炫耀，展示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11.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吸引某人的注意力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被浪吞没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463359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156" y="21152"/>
            <a:ext cx="4387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learning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5101590" y="688340"/>
            <a:ext cx="6117590" cy="569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1.watch over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2.the lake nestled among the pines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3.empty the car of the picnic supplies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empty the picnic supplies out of the car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4.locate the picnic spot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5. the splashing waves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6.throw sb. up in the air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7.turn... over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8.be tired of...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9.be absorbed in...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10.show off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11.catch sb’s attention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12.be swallowed/engulfed by the wave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154940" y="233045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227330" y="688340"/>
            <a:ext cx="11130280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There is nothing more wonderful than the smell of the Adirondack air!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4140" y="20955"/>
            <a:ext cx="463359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156" y="21152"/>
            <a:ext cx="4387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Language learning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27330" y="2162810"/>
            <a:ext cx="11130280" cy="953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y father let us dive from his knee, throwing us up in the air and turning us over like thick pancakes on a g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ril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l. 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27330" y="4156710"/>
            <a:ext cx="11130280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 fontAlgn="auto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monkey in the middle</a:t>
            </a:r>
            <a:endParaRPr 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800" y="1294130"/>
            <a:ext cx="10975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高级句式</a:t>
            </a: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“</a:t>
            </a: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否定词</a:t>
            </a: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比较级</a:t>
            </a: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：表达最高级的意思。此句可以改写为</a:t>
            </a:r>
            <a:endParaRPr lang="zh-CN" altLang="en-US" sz="2800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smell of Adirondack is the most wonderful of all.</a:t>
            </a:r>
            <a:endParaRPr lang="en-US" altLang="zh-CN" sz="2800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800" y="3159760"/>
            <a:ext cx="10975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采用了明喻的修辞手法，一般以</a:t>
            </a: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like, as if, as though</a:t>
            </a: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等为标志</a:t>
            </a:r>
            <a:r>
              <a:rPr lang="en-US" altLang="zh-CN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增加了描写的画面感和生动性。</a:t>
            </a:r>
            <a:endParaRPr lang="zh-CN" altLang="en-US" sz="2800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165" y="4747260"/>
            <a:ext cx="8175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2427AE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背景知识：过顶传球（儿童游戏，由两人抛传球，中间一人争抢）</a:t>
            </a:r>
            <a:endParaRPr lang="zh-CN" altLang="en-US" sz="2800">
              <a:solidFill>
                <a:srgbClr val="2427AE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8711565" y="4747260"/>
            <a:ext cx="2484755" cy="1398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221" y="-2666998"/>
            <a:ext cx="6858001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33666" r="33663" b="42234"/>
          <a:stretch>
            <a:fillRect/>
          </a:stretch>
        </p:blipFill>
        <p:spPr>
          <a:xfrm rot="3260071">
            <a:off x="2280188" y="4123191"/>
            <a:ext cx="1685492" cy="1652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0635" r="34830" b="67011"/>
          <a:stretch>
            <a:fillRect/>
          </a:stretch>
        </p:blipFill>
        <p:spPr>
          <a:xfrm>
            <a:off x="2496457" y="1161143"/>
            <a:ext cx="2394857" cy="153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7450" r="21387" b="54928"/>
          <a:stretch>
            <a:fillRect/>
          </a:stretch>
        </p:blipFill>
        <p:spPr>
          <a:xfrm>
            <a:off x="-39370" y="233680"/>
            <a:ext cx="12237720" cy="66719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4" r="69734"/>
          <a:stretch>
            <a:fillRect/>
          </a:stretch>
        </p:blipFill>
        <p:spPr>
          <a:xfrm>
            <a:off x="6170" y="4465874"/>
            <a:ext cx="2337750" cy="2439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t="77544"/>
          <a:stretch>
            <a:fillRect/>
          </a:stretch>
        </p:blipFill>
        <p:spPr>
          <a:xfrm>
            <a:off x="10361408" y="4218597"/>
            <a:ext cx="1830592" cy="263940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04140" y="20955"/>
            <a:ext cx="4181475" cy="510540"/>
          </a:xfrm>
          <a:prstGeom prst="parallelogram">
            <a:avLst>
              <a:gd name="adj" fmla="val 52419"/>
            </a:avLst>
          </a:prstGeom>
          <a:solidFill>
            <a:srgbClr val="67A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860" y="20955"/>
            <a:ext cx="4743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Develop the story</a:t>
            </a:r>
            <a:r>
              <a:rPr lang="zh-CN" altLang="en-US" sz="3200" b="1" dirty="0">
                <a:solidFill>
                  <a:srgbClr val="2427A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sz="3200" b="1" dirty="0">
              <a:solidFill>
                <a:srgbClr val="2427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315" y="857250"/>
            <a:ext cx="110540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1: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As I took a breath to try a dive,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 huge wave swallowed me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Paragraph 2: 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was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my dad</a:t>
            </a:r>
            <a:r>
              <a:rPr lang="zh-CN" altLang="en-US" sz="28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! </a:t>
            </a:r>
            <a:endParaRPr lang="zh-CN" altLang="en-US" sz="2800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02635" y="3432810"/>
            <a:ext cx="1393190" cy="470535"/>
          </a:xfrm>
          <a:prstGeom prst="roundRect">
            <a:avLst/>
          </a:prstGeom>
          <a:noFill/>
          <a:ln w="38100">
            <a:solidFill>
              <a:srgbClr val="2427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18490" y="1682115"/>
            <a:ext cx="11120755" cy="891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巨浪吞没了我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---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我惊恐、害怕，在水中挣扎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---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自救失败，我后悔、绝望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---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有人出现，救起了我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8490" y="4043045"/>
            <a:ext cx="11120755" cy="891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爸爸把我救到了沙滩上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---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全家人安慰我，没有责骂我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--- 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我深感内疚，明白家人一直爱着我，虽然有时候并没有看</a:t>
            </a:r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altLang="en-US" sz="2600">
                <a:latin typeface="Times New Roman" panose="02020603050405020304" charset="0"/>
                <a:cs typeface="Times New Roman" panose="02020603050405020304" charset="0"/>
              </a:rPr>
              <a:t>关注着我。</a:t>
            </a:r>
            <a:endParaRPr lang="zh-CN" alt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6" grpId="0" bldLvl="0" animBg="1"/>
      <p:bldP spid="2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11205</Words>
  <Application>WPS 演示</Application>
  <PresentationFormat>宽屏</PresentationFormat>
  <Paragraphs>340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Cambria</vt:lpstr>
      <vt:lpstr>微软雅黑</vt:lpstr>
      <vt:lpstr>Calibri</vt:lpstr>
      <vt:lpstr>方正姚体</vt:lpstr>
      <vt:lpstr>Arial Unicode MS</vt:lpstr>
      <vt:lpstr>Agency FB</vt:lpstr>
      <vt:lpstr>方正粗黑宋简体</vt:lpstr>
      <vt:lpstr>Wingdings</vt:lpstr>
      <vt:lpstr>Arial Unicode MS</vt:lpstr>
      <vt:lpstr>Wingdings 2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ttthinker</dc:creator>
  <cp:lastModifiedBy>南山有谷堆</cp:lastModifiedBy>
  <cp:revision>38</cp:revision>
  <dcterms:created xsi:type="dcterms:W3CDTF">2021-11-05T14:26:00Z</dcterms:created>
  <dcterms:modified xsi:type="dcterms:W3CDTF">2021-11-08T13:34:19Z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715EF23A3CC146A0A2F00CB255E9916D</vt:lpwstr>
  </property>
  <property fmtid="{D5CDD505-2E9C-101B-9397-08002B2CF9AE}" pid="3" name="KSOProductBuildVer">
    <vt:lpwstr>2052-11.8.2.8506</vt:lpwstr>
  </property>
</Properties>
</file>