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789" r:id="rId3"/>
    <p:sldId id="410" r:id="rId4"/>
    <p:sldId id="412" r:id="rId6"/>
    <p:sldId id="465" r:id="rId7"/>
    <p:sldId id="466" r:id="rId8"/>
    <p:sldId id="467" r:id="rId9"/>
    <p:sldId id="515" r:id="rId10"/>
    <p:sldId id="563" r:id="rId11"/>
    <p:sldId id="611" r:id="rId12"/>
    <p:sldId id="612" r:id="rId13"/>
    <p:sldId id="416" r:id="rId14"/>
    <p:sldId id="418" r:id="rId15"/>
    <p:sldId id="613" r:id="rId16"/>
    <p:sldId id="614" r:id="rId17"/>
    <p:sldId id="615" r:id="rId18"/>
    <p:sldId id="660" r:id="rId19"/>
    <p:sldId id="662" r:id="rId20"/>
    <p:sldId id="704" r:id="rId21"/>
    <p:sldId id="705" r:id="rId22"/>
    <p:sldId id="706" r:id="rId23"/>
    <p:sldId id="707" r:id="rId24"/>
    <p:sldId id="423" r:id="rId25"/>
    <p:sldId id="749" r:id="rId26"/>
    <p:sldId id="748" r:id="rId27"/>
    <p:sldId id="750" r:id="rId28"/>
    <p:sldId id="751" r:id="rId29"/>
    <p:sldId id="752" r:id="rId30"/>
    <p:sldId id="754" r:id="rId31"/>
    <p:sldId id="753" r:id="rId32"/>
    <p:sldId id="755" r:id="rId33"/>
    <p:sldId id="756" r:id="rId34"/>
    <p:sldId id="758" r:id="rId35"/>
    <p:sldId id="757" r:id="rId36"/>
    <p:sldId id="759" r:id="rId37"/>
    <p:sldId id="761" r:id="rId38"/>
    <p:sldId id="762" r:id="rId39"/>
    <p:sldId id="763" r:id="rId40"/>
    <p:sldId id="764" r:id="rId41"/>
    <p:sldId id="765" r:id="rId42"/>
    <p:sldId id="766" r:id="rId43"/>
    <p:sldId id="767" r:id="rId44"/>
    <p:sldId id="768" r:id="rId45"/>
    <p:sldId id="769" r:id="rId46"/>
    <p:sldId id="771" r:id="rId47"/>
    <p:sldId id="770" r:id="rId48"/>
    <p:sldId id="772" r:id="rId49"/>
    <p:sldId id="773" r:id="rId50"/>
    <p:sldId id="774" r:id="rId51"/>
    <p:sldId id="776" r:id="rId52"/>
    <p:sldId id="777" r:id="rId53"/>
    <p:sldId id="778" r:id="rId54"/>
    <p:sldId id="779" r:id="rId55"/>
    <p:sldId id="780" r:id="rId56"/>
    <p:sldId id="781" r:id="rId57"/>
    <p:sldId id="782" r:id="rId58"/>
    <p:sldId id="783" r:id="rId59"/>
    <p:sldId id="784" r:id="rId60"/>
    <p:sldId id="785" r:id="rId61"/>
    <p:sldId id="786" r:id="rId62"/>
    <p:sldId id="787" r:id="rId63"/>
    <p:sldId id="788" r:id="rId6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094"/>
        <p:guide pos="388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7" Type="http://schemas.openxmlformats.org/officeDocument/2006/relationships/tableStyles" Target="tableStyles.xml"/><Relationship Id="rId66" Type="http://schemas.openxmlformats.org/officeDocument/2006/relationships/viewProps" Target="viewProps.xml"/><Relationship Id="rId65" Type="http://schemas.openxmlformats.org/officeDocument/2006/relationships/presProps" Target="presProps.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12" name="图片 11" descr="水印"/>
          <p:cNvPicPr>
            <a:picLocks noChangeAspect="1"/>
          </p:cNvPicPr>
          <p:nvPr userDrawn="1"/>
        </p:nvPicPr>
        <p:blipFill>
          <a:blip r:embed="rId17"/>
          <a:stretch>
            <a:fillRect/>
          </a:stretch>
        </p:blipFill>
        <p:spPr>
          <a:xfrm>
            <a:off x="7192645" y="29845"/>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4.xml"/><Relationship Id="rId2" Type="http://schemas.openxmlformats.org/officeDocument/2006/relationships/image" Target="../media/image3.png"/><Relationship Id="rId1" Type="http://schemas.openxmlformats.org/officeDocument/2006/relationships/tags" Target="../tags/tag7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3.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8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85.xml"/><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8.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2.xml"/><Relationship Id="rId1"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4.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5.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8.xml"/><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99.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0.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1.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2.xml"/><Relationship Id="rId1"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4.xml"/><Relationship Id="rId1"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7.xm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108.xml"/><Relationship Id="rId1" Type="http://schemas.openxmlformats.org/officeDocument/2006/relationships/image" Target="../media/image16.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0.xml"/><Relationship Id="rId1" Type="http://schemas.openxmlformats.org/officeDocument/2006/relationships/image" Target="../media/image17.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1.xm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tags" Target="../tags/tag112.xml"/><Relationship Id="rId1" Type="http://schemas.openxmlformats.org/officeDocument/2006/relationships/image" Target="../media/image18.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4.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5.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6.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7.xml"/><Relationship Id="rId1" Type="http://schemas.openxmlformats.org/officeDocument/2006/relationships/hyperlink" Target="#/javascript:;" TargetMode="Externa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8.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19.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0.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1.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2.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24.xml"/><Relationship Id="rId2" Type="http://schemas.openxmlformats.org/officeDocument/2006/relationships/image" Target="../media/image19.png"/><Relationship Id="rId1" Type="http://schemas.openxmlformats.org/officeDocument/2006/relationships/tags" Target="../tags/tag12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5.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0059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92645" y="29845"/>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break短语填空"/>
          <p:cNvPicPr>
            <a:picLocks noChangeAspect="1"/>
          </p:cNvPicPr>
          <p:nvPr>
            <p:custDataLst>
              <p:tags r:id="rId1"/>
            </p:custDataLst>
          </p:nvPr>
        </p:nvPicPr>
        <p:blipFill>
          <a:blip r:embed="rId2"/>
          <a:stretch>
            <a:fillRect/>
          </a:stretch>
        </p:blipFill>
        <p:spPr>
          <a:xfrm>
            <a:off x="635" y="-635"/>
            <a:ext cx="12191365" cy="6858635"/>
          </a:xfrm>
          <a:prstGeom prst="rect">
            <a:avLst/>
          </a:prstGeom>
        </p:spPr>
      </p:pic>
      <p:sp>
        <p:nvSpPr>
          <p:cNvPr id="5" name="文本框 4"/>
          <p:cNvSpPr txBox="1"/>
          <p:nvPr/>
        </p:nvSpPr>
        <p:spPr>
          <a:xfrm>
            <a:off x="4217035" y="174625"/>
            <a:ext cx="1160780" cy="306705"/>
          </a:xfrm>
          <a:prstGeom prst="rect">
            <a:avLst/>
          </a:prstGeom>
          <a:noFill/>
        </p:spPr>
        <p:txBody>
          <a:bodyPr wrap="none" rtlCol="0">
            <a:spAutoFit/>
          </a:bodyPr>
          <a:p>
            <a:pPr algn="l"/>
            <a:r>
              <a:rPr sz="1400" b="1" kern="1000">
                <a:solidFill>
                  <a:srgbClr val="7030A0"/>
                </a:solidFill>
                <a:latin typeface="Times New Roman" panose="02020603050405020304" charset="0"/>
                <a:cs typeface="Times New Roman" panose="02020603050405020304" charset="0"/>
                <a:sym typeface="+mn-ea"/>
              </a:rPr>
              <a:t>损坏</a:t>
            </a:r>
            <a:r>
              <a:rPr lang="en-US" sz="1400" b="1" kern="1000">
                <a:solidFill>
                  <a:srgbClr val="7030A0"/>
                </a:solidFill>
                <a:latin typeface="Times New Roman" panose="02020603050405020304" charset="0"/>
                <a:cs typeface="Times New Roman" panose="02020603050405020304" charset="0"/>
                <a:sym typeface="+mn-ea"/>
              </a:rPr>
              <a:t>, </a:t>
            </a:r>
            <a:r>
              <a:rPr sz="1400" b="1" kern="1000">
                <a:solidFill>
                  <a:srgbClr val="7030A0"/>
                </a:solidFill>
                <a:latin typeface="Times New Roman" panose="02020603050405020304" charset="0"/>
                <a:cs typeface="Times New Roman" panose="02020603050405020304" charset="0"/>
                <a:sym typeface="+mn-ea"/>
              </a:rPr>
              <a:t>出故障</a:t>
            </a:r>
            <a:endParaRPr sz="1400" b="1" kern="100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4217035" y="481330"/>
            <a:ext cx="982980" cy="306705"/>
          </a:xfrm>
          <a:prstGeom prst="rect">
            <a:avLst/>
          </a:prstGeom>
          <a:noFill/>
        </p:spPr>
        <p:txBody>
          <a:bodyPr wrap="none" rtlCol="0">
            <a:spAutoFit/>
          </a:bodyPr>
          <a:p>
            <a:pPr algn="l"/>
            <a:r>
              <a:rPr sz="1400" b="1" kern="1000">
                <a:solidFill>
                  <a:srgbClr val="7030A0"/>
                </a:solidFill>
                <a:latin typeface="Times New Roman" panose="02020603050405020304" charset="0"/>
                <a:cs typeface="Times New Roman" panose="02020603050405020304" charset="0"/>
                <a:sym typeface="+mn-ea"/>
              </a:rPr>
              <a:t>崩溃</a:t>
            </a:r>
            <a:r>
              <a:rPr lang="en-US" sz="1400" b="1" kern="1000">
                <a:solidFill>
                  <a:srgbClr val="7030A0"/>
                </a:solidFill>
                <a:latin typeface="Times New Roman" panose="02020603050405020304" charset="0"/>
                <a:cs typeface="Times New Roman" panose="02020603050405020304" charset="0"/>
                <a:sym typeface="+mn-ea"/>
              </a:rPr>
              <a:t>, </a:t>
            </a:r>
            <a:r>
              <a:rPr sz="1400" b="1" kern="1000">
                <a:solidFill>
                  <a:srgbClr val="7030A0"/>
                </a:solidFill>
                <a:latin typeface="Times New Roman" panose="02020603050405020304" charset="0"/>
                <a:cs typeface="Times New Roman" panose="02020603050405020304" charset="0"/>
                <a:sym typeface="+mn-ea"/>
              </a:rPr>
              <a:t>垮掉</a:t>
            </a:r>
            <a:endParaRPr sz="1400" b="1" kern="1000">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4217035" y="850265"/>
            <a:ext cx="982980" cy="306705"/>
          </a:xfrm>
          <a:prstGeom prst="rect">
            <a:avLst/>
          </a:prstGeom>
          <a:noFill/>
        </p:spPr>
        <p:txBody>
          <a:bodyPr wrap="none" rtlCol="0">
            <a:spAutoFit/>
          </a:bodyPr>
          <a:p>
            <a:pPr algn="l"/>
            <a:r>
              <a:rPr sz="1400" b="1" kern="1000">
                <a:solidFill>
                  <a:srgbClr val="7030A0"/>
                </a:solidFill>
                <a:latin typeface="Times New Roman" panose="02020603050405020304" charset="0"/>
                <a:cs typeface="Times New Roman" panose="02020603050405020304" charset="0"/>
                <a:sym typeface="+mn-ea"/>
              </a:rPr>
              <a:t>分解</a:t>
            </a:r>
            <a:r>
              <a:rPr lang="en-US" sz="1400" b="1" kern="1000">
                <a:solidFill>
                  <a:srgbClr val="7030A0"/>
                </a:solidFill>
                <a:latin typeface="Times New Roman" panose="02020603050405020304" charset="0"/>
                <a:cs typeface="Times New Roman" panose="02020603050405020304" charset="0"/>
                <a:sym typeface="+mn-ea"/>
              </a:rPr>
              <a:t>, </a:t>
            </a:r>
            <a:r>
              <a:rPr sz="1400" b="1" kern="1000">
                <a:solidFill>
                  <a:srgbClr val="7030A0"/>
                </a:solidFill>
                <a:latin typeface="Times New Roman" panose="02020603050405020304" charset="0"/>
                <a:cs typeface="Times New Roman" panose="02020603050405020304" charset="0"/>
                <a:sym typeface="+mn-ea"/>
              </a:rPr>
              <a:t>分类</a:t>
            </a:r>
            <a:endParaRPr sz="1400" b="1" kern="100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4013835" y="1280160"/>
            <a:ext cx="538480" cy="306705"/>
          </a:xfrm>
          <a:prstGeom prst="rect">
            <a:avLst/>
          </a:prstGeom>
          <a:noFill/>
        </p:spPr>
        <p:txBody>
          <a:bodyPr wrap="none" rtlCol="0">
            <a:spAutoFit/>
          </a:bodyPr>
          <a:p>
            <a:pPr algn="l"/>
            <a:r>
              <a:rPr sz="1400" b="1" kern="1000">
                <a:solidFill>
                  <a:srgbClr val="7030A0"/>
                </a:solidFill>
                <a:latin typeface="Times New Roman" panose="02020603050405020304" charset="0"/>
                <a:cs typeface="Times New Roman" panose="02020603050405020304" charset="0"/>
                <a:sym typeface="+mn-ea"/>
              </a:rPr>
              <a:t>打碎</a:t>
            </a:r>
            <a:endParaRPr sz="1400" b="1" kern="1000">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4013835" y="1670685"/>
            <a:ext cx="538480" cy="306705"/>
          </a:xfrm>
          <a:prstGeom prst="rect">
            <a:avLst/>
          </a:prstGeom>
          <a:noFill/>
        </p:spPr>
        <p:txBody>
          <a:bodyPr wrap="none" rtlCol="0">
            <a:spAutoFit/>
          </a:bodyPr>
          <a:p>
            <a:pPr algn="l"/>
            <a:r>
              <a:rPr sz="1400" b="1" kern="1000">
                <a:solidFill>
                  <a:srgbClr val="7030A0"/>
                </a:solidFill>
                <a:latin typeface="Times New Roman" panose="02020603050405020304" charset="0"/>
                <a:cs typeface="Times New Roman" panose="02020603050405020304" charset="0"/>
                <a:sym typeface="+mn-ea"/>
              </a:rPr>
              <a:t>破裂</a:t>
            </a:r>
            <a:endParaRPr sz="1400" b="1" kern="100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4013835" y="1977390"/>
            <a:ext cx="538480" cy="306705"/>
          </a:xfrm>
          <a:prstGeom prst="rect">
            <a:avLst/>
          </a:prstGeom>
          <a:noFill/>
        </p:spPr>
        <p:txBody>
          <a:bodyPr wrap="none" rtlCol="0">
            <a:spAutoFit/>
          </a:bodyPr>
          <a:p>
            <a:pPr algn="l"/>
            <a:r>
              <a:rPr sz="1400" b="1" kern="1000">
                <a:solidFill>
                  <a:srgbClr val="7030A0"/>
                </a:solidFill>
                <a:latin typeface="Times New Roman" panose="02020603050405020304" charset="0"/>
                <a:cs typeface="Times New Roman" panose="02020603050405020304" charset="0"/>
                <a:sym typeface="+mn-ea"/>
              </a:rPr>
              <a:t>分解</a:t>
            </a:r>
            <a:endParaRPr sz="1400" b="1" kern="100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4013835" y="2284095"/>
            <a:ext cx="538480" cy="306705"/>
          </a:xfrm>
          <a:prstGeom prst="rect">
            <a:avLst/>
          </a:prstGeom>
          <a:noFill/>
        </p:spPr>
        <p:txBody>
          <a:bodyPr wrap="none" rtlCol="0">
            <a:spAutoFit/>
          </a:bodyPr>
          <a:p>
            <a:pPr algn="l"/>
            <a:r>
              <a:rPr sz="1400" b="1" kern="1000">
                <a:solidFill>
                  <a:srgbClr val="7030A0"/>
                </a:solidFill>
                <a:latin typeface="Times New Roman" panose="02020603050405020304" charset="0"/>
                <a:cs typeface="Times New Roman" panose="02020603050405020304" charset="0"/>
                <a:sym typeface="+mn-ea"/>
              </a:rPr>
              <a:t>驱散</a:t>
            </a:r>
            <a:endParaRPr sz="1400" b="1" kern="1000">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4013835" y="2590800"/>
            <a:ext cx="538480" cy="306705"/>
          </a:xfrm>
          <a:prstGeom prst="rect">
            <a:avLst/>
          </a:prstGeom>
          <a:noFill/>
        </p:spPr>
        <p:txBody>
          <a:bodyPr wrap="none" rtlCol="0">
            <a:spAutoFit/>
          </a:bodyPr>
          <a:p>
            <a:pPr lvl="0" algn="l">
              <a:buClrTx/>
              <a:buSzTx/>
              <a:buFontTx/>
            </a:pPr>
            <a:r>
              <a:rPr sz="1400" b="1" kern="1000">
                <a:solidFill>
                  <a:srgbClr val="7030A0"/>
                </a:solidFill>
                <a:latin typeface="Times New Roman" panose="02020603050405020304" charset="0"/>
                <a:cs typeface="Times New Roman" panose="02020603050405020304" charset="0"/>
                <a:sym typeface="+mn-ea"/>
              </a:rPr>
              <a:t>放假</a:t>
            </a:r>
            <a:endParaRPr sz="1400" b="1" kern="100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4013835" y="3052445"/>
            <a:ext cx="538480" cy="306705"/>
          </a:xfrm>
          <a:prstGeom prst="rect">
            <a:avLst/>
          </a:prstGeom>
          <a:noFill/>
        </p:spPr>
        <p:txBody>
          <a:bodyPr wrap="none" rtlCol="0">
            <a:spAutoFit/>
          </a:bodyPr>
          <a:p>
            <a:pPr lvl="0" algn="l">
              <a:buClrTx/>
              <a:buSzTx/>
              <a:buFontTx/>
            </a:pPr>
            <a:r>
              <a:rPr sz="1400" b="1" kern="1000">
                <a:solidFill>
                  <a:srgbClr val="7030A0"/>
                </a:solidFill>
                <a:latin typeface="Times New Roman" panose="02020603050405020304" charset="0"/>
                <a:cs typeface="Times New Roman" panose="02020603050405020304" charset="0"/>
                <a:sym typeface="+mn-ea"/>
              </a:rPr>
              <a:t>折断</a:t>
            </a:r>
            <a:endParaRPr sz="1400" b="1" kern="100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4013835" y="3420110"/>
            <a:ext cx="997585" cy="306705"/>
          </a:xfrm>
          <a:prstGeom prst="rect">
            <a:avLst/>
          </a:prstGeom>
          <a:noFill/>
        </p:spPr>
        <p:txBody>
          <a:bodyPr wrap="none" rtlCol="0">
            <a:spAutoFit/>
          </a:bodyPr>
          <a:p>
            <a:pPr lvl="0" algn="l">
              <a:buClrTx/>
              <a:buSzTx/>
              <a:buFontTx/>
            </a:pPr>
            <a:r>
              <a:rPr sz="1400" b="1" kern="1000">
                <a:solidFill>
                  <a:srgbClr val="7030A0"/>
                </a:solidFill>
                <a:latin typeface="Times New Roman" panose="02020603050405020304" charset="0"/>
                <a:cs typeface="Times New Roman" panose="02020603050405020304" charset="0"/>
                <a:sym typeface="+mn-ea"/>
              </a:rPr>
              <a:t>终止; 中断</a:t>
            </a:r>
            <a:endParaRPr sz="1400" b="1" kern="1000">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4217035" y="3861435"/>
            <a:ext cx="538480" cy="306705"/>
          </a:xfrm>
          <a:prstGeom prst="rect">
            <a:avLst/>
          </a:prstGeom>
          <a:noFill/>
        </p:spPr>
        <p:txBody>
          <a:bodyPr wrap="none" rtlCol="0">
            <a:spAutoFit/>
          </a:bodyPr>
          <a:p>
            <a:pPr lvl="0" algn="l">
              <a:buClrTx/>
              <a:buSzTx/>
              <a:buFontTx/>
            </a:pPr>
            <a:r>
              <a:rPr sz="1400" b="1" kern="1000">
                <a:solidFill>
                  <a:srgbClr val="7030A0"/>
                </a:solidFill>
                <a:latin typeface="Times New Roman" panose="02020603050405020304" charset="0"/>
                <a:cs typeface="Times New Roman" panose="02020603050405020304" charset="0"/>
                <a:sym typeface="+mn-ea"/>
              </a:rPr>
              <a:t>闯入</a:t>
            </a:r>
            <a:endParaRPr sz="1400" b="1" kern="1000">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4217035" y="4168140"/>
            <a:ext cx="538480" cy="306705"/>
          </a:xfrm>
          <a:prstGeom prst="rect">
            <a:avLst/>
          </a:prstGeom>
          <a:noFill/>
        </p:spPr>
        <p:txBody>
          <a:bodyPr wrap="none" rtlCol="0">
            <a:spAutoFit/>
          </a:bodyPr>
          <a:p>
            <a:pPr lvl="0" algn="l">
              <a:buClrTx/>
              <a:buSzTx/>
              <a:buFontTx/>
            </a:pPr>
            <a:r>
              <a:rPr sz="1400" b="1" kern="1000">
                <a:solidFill>
                  <a:srgbClr val="7030A0"/>
                </a:solidFill>
                <a:latin typeface="Times New Roman" panose="02020603050405020304" charset="0"/>
                <a:cs typeface="Times New Roman" panose="02020603050405020304" charset="0"/>
                <a:sym typeface="+mn-ea"/>
              </a:rPr>
              <a:t>插话</a:t>
            </a:r>
            <a:endParaRPr sz="1400" b="1" kern="1000">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4217035" y="4599305"/>
            <a:ext cx="538480" cy="306705"/>
          </a:xfrm>
          <a:prstGeom prst="rect">
            <a:avLst/>
          </a:prstGeom>
          <a:noFill/>
        </p:spPr>
        <p:txBody>
          <a:bodyPr wrap="none" rtlCol="0">
            <a:spAutoFit/>
          </a:bodyPr>
          <a:p>
            <a:pPr lvl="0" algn="l">
              <a:buClrTx/>
              <a:buSzTx/>
              <a:buFontTx/>
            </a:pPr>
            <a:r>
              <a:rPr sz="1400" b="1" kern="1000">
                <a:solidFill>
                  <a:srgbClr val="7030A0"/>
                </a:solidFill>
                <a:latin typeface="Times New Roman" panose="02020603050405020304" charset="0"/>
                <a:cs typeface="Times New Roman" panose="02020603050405020304" charset="0"/>
                <a:sym typeface="+mn-ea"/>
              </a:rPr>
              <a:t>闯入</a:t>
            </a:r>
            <a:endParaRPr sz="1400" b="1" kern="1000">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3912870" y="5050790"/>
            <a:ext cx="538480" cy="306705"/>
          </a:xfrm>
          <a:prstGeom prst="rect">
            <a:avLst/>
          </a:prstGeom>
          <a:noFill/>
        </p:spPr>
        <p:txBody>
          <a:bodyPr wrap="none" rtlCol="0">
            <a:spAutoFit/>
          </a:bodyPr>
          <a:p>
            <a:pPr lvl="0" algn="l">
              <a:buClrTx/>
              <a:buSzTx/>
              <a:buFontTx/>
            </a:pPr>
            <a:r>
              <a:rPr sz="1400" b="1" kern="1000">
                <a:solidFill>
                  <a:srgbClr val="7030A0"/>
                </a:solidFill>
                <a:latin typeface="Times New Roman" panose="02020603050405020304" charset="0"/>
                <a:cs typeface="Times New Roman" panose="02020603050405020304" charset="0"/>
                <a:sym typeface="+mn-ea"/>
              </a:rPr>
              <a:t>爆发</a:t>
            </a:r>
            <a:endParaRPr sz="1400" b="1" kern="1000">
              <a:solidFill>
                <a:srgbClr val="7030A0"/>
              </a:solidFill>
              <a:latin typeface="Times New Roman" panose="02020603050405020304" charset="0"/>
              <a:cs typeface="Times New Roman" panose="02020603050405020304" charset="0"/>
              <a:sym typeface="+mn-ea"/>
            </a:endParaRPr>
          </a:p>
        </p:txBody>
      </p:sp>
      <p:sp>
        <p:nvSpPr>
          <p:cNvPr id="19" name="文本框 18"/>
          <p:cNvSpPr txBox="1"/>
          <p:nvPr/>
        </p:nvSpPr>
        <p:spPr>
          <a:xfrm>
            <a:off x="3912870" y="5502275"/>
            <a:ext cx="982980" cy="306705"/>
          </a:xfrm>
          <a:prstGeom prst="rect">
            <a:avLst/>
          </a:prstGeom>
          <a:noFill/>
        </p:spPr>
        <p:txBody>
          <a:bodyPr wrap="none" rtlCol="0">
            <a:spAutoFit/>
          </a:bodyPr>
          <a:p>
            <a:pPr lvl="0" algn="l">
              <a:buClrTx/>
              <a:buSzTx/>
              <a:buFontTx/>
            </a:pPr>
            <a:r>
              <a:rPr sz="1400" b="1" kern="1000">
                <a:solidFill>
                  <a:srgbClr val="7030A0"/>
                </a:solidFill>
                <a:latin typeface="Times New Roman" panose="02020603050405020304" charset="0"/>
                <a:cs typeface="Times New Roman" panose="02020603050405020304" charset="0"/>
                <a:sym typeface="+mn-ea"/>
              </a:rPr>
              <a:t>迸发, 爆发</a:t>
            </a:r>
            <a:endParaRPr sz="1400" b="1" kern="1000">
              <a:solidFill>
                <a:srgbClr val="7030A0"/>
              </a:solidFill>
              <a:latin typeface="Times New Roman" panose="02020603050405020304" charset="0"/>
              <a:cs typeface="Times New Roman" panose="02020603050405020304" charset="0"/>
              <a:sym typeface="+mn-ea"/>
            </a:endParaRPr>
          </a:p>
        </p:txBody>
      </p:sp>
      <p:sp>
        <p:nvSpPr>
          <p:cNvPr id="20" name="文本框 19"/>
          <p:cNvSpPr txBox="1"/>
          <p:nvPr/>
        </p:nvSpPr>
        <p:spPr>
          <a:xfrm>
            <a:off x="4217035" y="5880100"/>
            <a:ext cx="997585" cy="306705"/>
          </a:xfrm>
          <a:prstGeom prst="rect">
            <a:avLst/>
          </a:prstGeom>
          <a:noFill/>
        </p:spPr>
        <p:txBody>
          <a:bodyPr wrap="none" rtlCol="0">
            <a:spAutoFit/>
          </a:bodyPr>
          <a:p>
            <a:pPr lvl="0" algn="l">
              <a:buClrTx/>
              <a:buSzTx/>
              <a:buFontTx/>
            </a:pPr>
            <a:r>
              <a:rPr sz="1400" b="1" kern="1000">
                <a:solidFill>
                  <a:srgbClr val="7030A0"/>
                </a:solidFill>
                <a:latin typeface="Times New Roman" panose="02020603050405020304" charset="0"/>
                <a:cs typeface="Times New Roman" panose="02020603050405020304" charset="0"/>
                <a:sym typeface="+mn-ea"/>
              </a:rPr>
              <a:t>突破; 突围</a:t>
            </a:r>
            <a:endParaRPr sz="1400" b="1" kern="1000">
              <a:solidFill>
                <a:srgbClr val="7030A0"/>
              </a:solidFill>
              <a:latin typeface="Times New Roman" panose="02020603050405020304" charset="0"/>
              <a:cs typeface="Times New Roman" panose="02020603050405020304" charset="0"/>
              <a:sym typeface="+mn-ea"/>
            </a:endParaRPr>
          </a:p>
        </p:txBody>
      </p:sp>
      <p:sp>
        <p:nvSpPr>
          <p:cNvPr id="21" name="文本框 20"/>
          <p:cNvSpPr txBox="1"/>
          <p:nvPr/>
        </p:nvSpPr>
        <p:spPr>
          <a:xfrm>
            <a:off x="4552315" y="6322695"/>
            <a:ext cx="997585" cy="306705"/>
          </a:xfrm>
          <a:prstGeom prst="rect">
            <a:avLst/>
          </a:prstGeom>
          <a:noFill/>
        </p:spPr>
        <p:txBody>
          <a:bodyPr wrap="none" rtlCol="0">
            <a:spAutoFit/>
          </a:bodyPr>
          <a:p>
            <a:pPr lvl="0" algn="l">
              <a:buClrTx/>
              <a:buSzTx/>
              <a:buFontTx/>
            </a:pPr>
            <a:r>
              <a:rPr sz="1400" b="1" kern="1000">
                <a:solidFill>
                  <a:srgbClr val="7030A0"/>
                </a:solidFill>
                <a:latin typeface="Times New Roman" panose="02020603050405020304" charset="0"/>
                <a:cs typeface="Times New Roman" panose="02020603050405020304" charset="0"/>
                <a:sym typeface="+mn-ea"/>
              </a:rPr>
              <a:t>脱离; 摆脱</a:t>
            </a:r>
            <a:endParaRPr sz="1400" b="1" kern="1000">
              <a:solidFill>
                <a:srgbClr val="7030A0"/>
              </a:solidFill>
              <a:latin typeface="Times New Roman" panose="02020603050405020304" charset="0"/>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additive="base">
                                        <p:cTn id="97" dur="500" fill="hold"/>
                                        <p:tgtEl>
                                          <p:spTgt spid="20"/>
                                        </p:tgtEl>
                                        <p:attrNameLst>
                                          <p:attrName>ppt_x</p:attrName>
                                        </p:attrNameLst>
                                      </p:cBhvr>
                                      <p:tavLst>
                                        <p:tav tm="0">
                                          <p:val>
                                            <p:strVal val="#ppt_x"/>
                                          </p:val>
                                        </p:tav>
                                        <p:tav tm="100000">
                                          <p:val>
                                            <p:strVal val="#ppt_x"/>
                                          </p:val>
                                        </p:tav>
                                      </p:tavLst>
                                    </p:anim>
                                    <p:anim calcmode="lin" valueType="num">
                                      <p:cBhvr additive="base">
                                        <p:cTn id="9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13690" y="1824990"/>
            <a:ext cx="11433175" cy="3415030"/>
          </a:xfrm>
          <a:prstGeom prst="rect">
            <a:avLst/>
          </a:prstGeom>
          <a:noFill/>
          <a:ln w="9525">
            <a:noFill/>
          </a:ln>
        </p:spPr>
        <p:txBody>
          <a:bodyPr wrap="square">
            <a:spAutoFit/>
          </a:bodyPr>
          <a:p>
            <a:pPr indent="0"/>
            <a:r>
              <a:rPr lang="en-US" sz="2400" b="1">
                <a:latin typeface="Times New Roman" panose="02020603050405020304" charset="0"/>
                <a:cs typeface="Times New Roman" panose="02020603050405020304" charset="0"/>
              </a:rPr>
              <a:t>The students feel that they _________a particular group.(2019浙江)</a:t>
            </a:r>
            <a:endParaRPr lang="en-US" sz="2400" b="1">
              <a:latin typeface="Times New Roman" panose="02020603050405020304" charset="0"/>
              <a:cs typeface="Times New Roman" panose="02020603050405020304" charset="0"/>
            </a:endParaRPr>
          </a:p>
          <a:p>
            <a:pPr indent="0"/>
            <a:r>
              <a:rPr lang="en-US" sz="2400" b="1">
                <a:latin typeface="Times New Roman" panose="02020603050405020304" charset="0"/>
                <a:cs typeface="Times New Roman" panose="02020603050405020304" charset="0"/>
              </a:rPr>
              <a:t>学生们觉得他们属于一个特定的群体。</a:t>
            </a:r>
            <a:endParaRPr lang="en-US" sz="2400" b="1">
              <a:latin typeface="Times New Roman" panose="02020603050405020304" charset="0"/>
              <a:cs typeface="Times New Roman" panose="02020603050405020304" charset="0"/>
            </a:endParaRPr>
          </a:p>
          <a:p>
            <a:pPr indent="0"/>
            <a:r>
              <a:rPr lang="en-US" sz="2400" b="1">
                <a:latin typeface="Times New Roman" panose="02020603050405020304" charset="0"/>
                <a:cs typeface="Times New Roman" panose="02020603050405020304" charset="0"/>
              </a:rPr>
              <a:t>The future _________ those who believe in the beauty of their dreams.</a:t>
            </a:r>
            <a:endParaRPr lang="en-US" sz="2400" b="1">
              <a:latin typeface="Times New Roman" panose="02020603050405020304" charset="0"/>
              <a:cs typeface="Times New Roman" panose="02020603050405020304" charset="0"/>
            </a:endParaRPr>
          </a:p>
          <a:p>
            <a:pPr indent="0"/>
            <a:r>
              <a:rPr lang="en-US" sz="2400" b="1">
                <a:latin typeface="Times New Roman" panose="02020603050405020304" charset="0"/>
                <a:cs typeface="Times New Roman" panose="02020603050405020304" charset="0"/>
              </a:rPr>
              <a:t>未来属于那些相信梦想之美好的人。</a:t>
            </a:r>
            <a:endParaRPr lang="en-US" sz="2400" b="1">
              <a:latin typeface="Times New Roman" panose="02020603050405020304" charset="0"/>
              <a:cs typeface="Times New Roman" panose="02020603050405020304" charset="0"/>
            </a:endParaRPr>
          </a:p>
          <a:p>
            <a:pPr indent="0"/>
            <a:r>
              <a:rPr lang="en-US" sz="2400" b="1">
                <a:latin typeface="Times New Roman" panose="02020603050405020304" charset="0"/>
                <a:cs typeface="Times New Roman" panose="02020603050405020304" charset="0"/>
              </a:rPr>
              <a:t>Dunn believes that people who reach out to strangers feel a significantly greater sense of ____________, a bond with others.(2018全国II)</a:t>
            </a:r>
            <a:endParaRPr lang="en-US" sz="2400" b="1">
              <a:latin typeface="Times New Roman" panose="02020603050405020304" charset="0"/>
              <a:cs typeface="Times New Roman" panose="02020603050405020304" charset="0"/>
            </a:endParaRPr>
          </a:p>
          <a:p>
            <a:pPr indent="0"/>
            <a:r>
              <a:rPr lang="en-US" sz="2400" b="1">
                <a:latin typeface="Times New Roman" panose="02020603050405020304" charset="0"/>
                <a:cs typeface="Times New Roman" panose="02020603050405020304" charset="0"/>
              </a:rPr>
              <a:t>邓恩认为，向陌生人伸出援手的人会感到一种强烈的归属感，一种与他人的联系。</a:t>
            </a:r>
            <a:endParaRPr lang="en-US" sz="2400" b="1">
              <a:latin typeface="Times New Roman" panose="02020603050405020304" charset="0"/>
              <a:cs typeface="Times New Roman" panose="02020603050405020304" charset="0"/>
            </a:endParaRPr>
          </a:p>
          <a:p>
            <a:pPr indent="0"/>
            <a:r>
              <a:rPr lang="en-US" sz="2400" b="1">
                <a:latin typeface="Times New Roman" panose="02020603050405020304" charset="0"/>
                <a:cs typeface="Times New Roman" panose="02020603050405020304" charset="0"/>
              </a:rPr>
              <a:t>Lockers are available to store any __________ during your visit.(2017全国I)</a:t>
            </a:r>
            <a:endParaRPr lang="en-US" sz="2400" b="1">
              <a:latin typeface="Times New Roman" panose="02020603050405020304" charset="0"/>
              <a:cs typeface="Times New Roman" panose="02020603050405020304" charset="0"/>
            </a:endParaRPr>
          </a:p>
          <a:p>
            <a:pPr indent="0"/>
            <a:r>
              <a:rPr lang="en-US" sz="2400" b="1">
                <a:latin typeface="Times New Roman" panose="02020603050405020304" charset="0"/>
                <a:cs typeface="Times New Roman" panose="02020603050405020304" charset="0"/>
              </a:rPr>
              <a:t>在您参观期间，可以用储物柜存放任何物品。</a:t>
            </a:r>
            <a:endParaRPr lang="en-US" sz="2400" b="1">
              <a:latin typeface="Times New Roman" panose="02020603050405020304" charset="0"/>
              <a:cs typeface="Times New Roman" panose="02020603050405020304" charset="0"/>
            </a:endParaRPr>
          </a:p>
        </p:txBody>
      </p:sp>
      <p:sp>
        <p:nvSpPr>
          <p:cNvPr id="100" name="文本框 99"/>
          <p:cNvSpPr txBox="1"/>
          <p:nvPr/>
        </p:nvSpPr>
        <p:spPr>
          <a:xfrm>
            <a:off x="313690" y="100965"/>
            <a:ext cx="11776075" cy="1568450"/>
          </a:xfrm>
          <a:prstGeom prst="rect">
            <a:avLst/>
          </a:prstGeom>
          <a:noFill/>
          <a:ln w="9525">
            <a:noFill/>
          </a:ln>
        </p:spPr>
        <p:txBody>
          <a:bodyPr wrap="square">
            <a:spAutoFit/>
          </a:bodyPr>
          <a:p>
            <a:pPr indent="0"/>
            <a:r>
              <a:rPr sz="3200" b="1">
                <a:solidFill>
                  <a:srgbClr val="000000"/>
                </a:solidFill>
                <a:latin typeface="Times New Roman" panose="02020603050405020304" charset="0"/>
                <a:cs typeface="Times New Roman" panose="02020603050405020304" charset="0"/>
              </a:rPr>
              <a:t>14.belong [bɪ'lɒŋ]vi. </a:t>
            </a:r>
            <a:r>
              <a:rPr lang="en-US" sz="3200" b="1">
                <a:solidFill>
                  <a:srgbClr val="000000"/>
                </a:solidFill>
                <a:latin typeface="Times New Roman" panose="02020603050405020304" charset="0"/>
                <a:cs typeface="Times New Roman" panose="02020603050405020304" charset="0"/>
              </a:rPr>
              <a:t>____________</a:t>
            </a:r>
            <a:endParaRPr sz="3200" b="1">
              <a:solidFill>
                <a:srgbClr val="000000"/>
              </a:solidFill>
              <a:latin typeface="Times New Roman" panose="02020603050405020304" charset="0"/>
              <a:cs typeface="Times New Roman" panose="02020603050405020304" charset="0"/>
            </a:endParaRPr>
          </a:p>
          <a:p>
            <a:pPr indent="0"/>
            <a:r>
              <a:rPr lang="en-US" sz="3200" b="1">
                <a:solidFill>
                  <a:srgbClr val="000000"/>
                </a:solidFill>
                <a:latin typeface="Times New Roman" panose="02020603050405020304" charset="0"/>
                <a:cs typeface="Times New Roman" panose="02020603050405020304" charset="0"/>
              </a:rPr>
              <a:t>_________</a:t>
            </a:r>
            <a:r>
              <a:rPr sz="3200" b="1">
                <a:solidFill>
                  <a:srgbClr val="000000"/>
                </a:solidFill>
                <a:latin typeface="Times New Roman" panose="02020603050405020304" charset="0"/>
                <a:cs typeface="Times New Roman" panose="02020603050405020304" charset="0"/>
              </a:rPr>
              <a:t> 属于</a:t>
            </a:r>
            <a:endParaRPr sz="3200" b="1">
              <a:solidFill>
                <a:srgbClr val="000000"/>
              </a:solidFill>
              <a:latin typeface="Times New Roman" panose="02020603050405020304" charset="0"/>
              <a:cs typeface="Times New Roman" panose="02020603050405020304" charset="0"/>
            </a:endParaRPr>
          </a:p>
          <a:p>
            <a:pPr indent="0"/>
            <a:r>
              <a:rPr lang="en-US" sz="3200" b="1">
                <a:solidFill>
                  <a:srgbClr val="000000"/>
                </a:solidFill>
                <a:latin typeface="Times New Roman" panose="02020603050405020304" charset="0"/>
                <a:cs typeface="Times New Roman" panose="02020603050405020304" charset="0"/>
              </a:rPr>
              <a:t>___________</a:t>
            </a:r>
            <a:r>
              <a:rPr sz="3200" b="1">
                <a:solidFill>
                  <a:srgbClr val="000000"/>
                </a:solidFill>
                <a:latin typeface="Times New Roman" panose="02020603050405020304" charset="0"/>
                <a:cs typeface="Times New Roman" panose="02020603050405020304" charset="0"/>
              </a:rPr>
              <a:t>[bɪ'lɒŋɪŋ]n. 所有物；财产；归属</a:t>
            </a:r>
            <a:endParaRPr sz="2400" b="1">
              <a:solidFill>
                <a:schemeClr val="tx1"/>
              </a:solidFill>
              <a:latin typeface="Times New Roman" panose="02020603050405020304" charset="0"/>
              <a:cs typeface="Times New Roman" panose="02020603050405020304" charset="0"/>
            </a:endParaRPr>
          </a:p>
        </p:txBody>
      </p:sp>
      <p:sp>
        <p:nvSpPr>
          <p:cNvPr id="9" name="文本框 8"/>
          <p:cNvSpPr txBox="1"/>
          <p:nvPr/>
        </p:nvSpPr>
        <p:spPr>
          <a:xfrm>
            <a:off x="3917315" y="100965"/>
            <a:ext cx="2451735"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属于</a:t>
            </a:r>
            <a:r>
              <a:rPr lang="en-US" sz="3200" b="1">
                <a:solidFill>
                  <a:srgbClr val="7030A0"/>
                </a:solidFill>
                <a:latin typeface="Times New Roman" panose="02020603050405020304" charset="0"/>
                <a:cs typeface="Times New Roman" panose="02020603050405020304" charset="0"/>
                <a:sym typeface="+mn-ea"/>
              </a:rPr>
              <a:t>; </a:t>
            </a:r>
            <a:r>
              <a:rPr sz="3200" b="1">
                <a:solidFill>
                  <a:srgbClr val="7030A0"/>
                </a:solidFill>
                <a:latin typeface="Times New Roman" panose="02020603050405020304" charset="0"/>
                <a:cs typeface="Times New Roman" panose="02020603050405020304" charset="0"/>
                <a:sym typeface="+mn-ea"/>
              </a:rPr>
              <a:t>应归入</a:t>
            </a:r>
            <a:endParaRPr lang="zh-CN" altLang="en-US" sz="32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401320" y="623570"/>
            <a:ext cx="1774825" cy="583565"/>
          </a:xfrm>
          <a:prstGeom prst="rect">
            <a:avLst/>
          </a:prstGeom>
          <a:noFill/>
        </p:spPr>
        <p:txBody>
          <a:bodyPr wrap="none" rtlCol="0">
            <a:spAutoFit/>
          </a:bodyPr>
          <a:p>
            <a:pPr algn="l"/>
            <a:r>
              <a:rPr sz="3200" b="1">
                <a:solidFill>
                  <a:schemeClr val="accent4">
                    <a:lumMod val="50000"/>
                  </a:schemeClr>
                </a:solidFill>
                <a:latin typeface="Times New Roman" panose="02020603050405020304" charset="0"/>
                <a:cs typeface="Times New Roman" panose="02020603050405020304" charset="0"/>
                <a:sym typeface="+mn-ea"/>
              </a:rPr>
              <a:t>belong to</a:t>
            </a:r>
            <a:endParaRPr lang="zh-CN" alt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3917315" y="1824990"/>
            <a:ext cx="1376680" cy="460375"/>
          </a:xfrm>
          <a:prstGeom prst="rect">
            <a:avLst/>
          </a:prstGeom>
          <a:noFill/>
        </p:spPr>
        <p:txBody>
          <a:bodyPr wrap="none" rtlCol="0">
            <a:spAutoFit/>
          </a:bodyPr>
          <a:p>
            <a:pPr algn="l"/>
            <a:r>
              <a:rPr lang="en-US" sz="2400" b="1" kern="1000">
                <a:solidFill>
                  <a:schemeClr val="accent4">
                    <a:lumMod val="50000"/>
                  </a:schemeClr>
                </a:solidFill>
                <a:latin typeface="Times New Roman" panose="02020603050405020304" charset="0"/>
                <a:cs typeface="Times New Roman" panose="02020603050405020304" charset="0"/>
                <a:sym typeface="+mn-ea"/>
              </a:rPr>
              <a:t>belong to</a:t>
            </a:r>
            <a:endParaRPr lang="en-US" alt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1737360" y="2539365"/>
            <a:ext cx="1571625" cy="460375"/>
          </a:xfrm>
          <a:prstGeom prst="rect">
            <a:avLst/>
          </a:prstGeom>
          <a:noFill/>
        </p:spPr>
        <p:txBody>
          <a:bodyPr wrap="none" rtlCol="0">
            <a:spAutoFit/>
          </a:bodyPr>
          <a:p>
            <a:pPr algn="l"/>
            <a:r>
              <a:rPr lang="en-US" sz="2400" b="1" kern="1000">
                <a:solidFill>
                  <a:schemeClr val="accent4">
                    <a:lumMod val="50000"/>
                  </a:schemeClr>
                </a:solidFill>
                <a:latin typeface="Times New Roman" panose="02020603050405020304" charset="0"/>
                <a:cs typeface="Times New Roman" panose="02020603050405020304" charset="0"/>
                <a:sym typeface="+mn-ea"/>
              </a:rPr>
              <a:t> belongs to</a:t>
            </a:r>
            <a:endParaRPr lang="en-US" alt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723265" y="3672205"/>
            <a:ext cx="1452880" cy="460375"/>
          </a:xfrm>
          <a:prstGeom prst="rect">
            <a:avLst/>
          </a:prstGeom>
          <a:noFill/>
        </p:spPr>
        <p:txBody>
          <a:bodyPr wrap="none" rtlCol="0">
            <a:spAutoFit/>
          </a:bodyPr>
          <a:p>
            <a:pPr algn="l"/>
            <a:r>
              <a:rPr lang="en-US" sz="2400" b="1" kern="1000">
                <a:solidFill>
                  <a:schemeClr val="accent4">
                    <a:lumMod val="50000"/>
                  </a:schemeClr>
                </a:solidFill>
                <a:latin typeface="Times New Roman" panose="02020603050405020304" charset="0"/>
                <a:cs typeface="Times New Roman" panose="02020603050405020304" charset="0"/>
                <a:sym typeface="+mn-ea"/>
              </a:rPr>
              <a:t>belonging</a:t>
            </a:r>
            <a:endParaRPr lang="en-US" alt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6" name="文本框 15"/>
          <p:cNvSpPr txBox="1"/>
          <p:nvPr/>
        </p:nvSpPr>
        <p:spPr>
          <a:xfrm>
            <a:off x="4797425" y="4399280"/>
            <a:ext cx="1571625"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cs typeface="Times New Roman" panose="02020603050405020304" charset="0"/>
                <a:sym typeface="+mn-ea"/>
              </a:rPr>
              <a:t>belongings</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444500" y="1095375"/>
            <a:ext cx="1877060" cy="583565"/>
          </a:xfrm>
          <a:prstGeom prst="rect">
            <a:avLst/>
          </a:prstGeom>
          <a:noFill/>
        </p:spPr>
        <p:txBody>
          <a:bodyPr wrap="none" rtlCol="0">
            <a:spAutoFit/>
          </a:bodyPr>
          <a:p>
            <a:pPr algn="l"/>
            <a:r>
              <a:rPr sz="3200" b="1">
                <a:solidFill>
                  <a:schemeClr val="accent4">
                    <a:lumMod val="50000"/>
                  </a:schemeClr>
                </a:solidFill>
                <a:latin typeface="Times New Roman" panose="02020603050405020304" charset="0"/>
                <a:cs typeface="Times New Roman" panose="02020603050405020304" charset="0"/>
                <a:sym typeface="+mn-ea"/>
              </a:rPr>
              <a:t>belonging</a:t>
            </a:r>
            <a:endParaRPr lang="zh-CN" altLang="en-US" sz="3200" b="1">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0" grpId="0"/>
      <p:bldP spid="11" grpId="0"/>
      <p:bldP spid="12" grpId="0"/>
      <p:bldP spid="16" grpId="0"/>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62890" y="235585"/>
            <a:ext cx="11762740" cy="1537335"/>
          </a:xfrm>
        </p:spPr>
        <p:txBody>
          <a:bodyPr>
            <a:noAutofit/>
          </a:bodyPr>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15.as well ____</a:t>
            </a:r>
            <a:endParaRPr lang="en-US" sz="32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as well as ___________________________</a:t>
            </a:r>
            <a:endParaRPr lang="en-US" sz="32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as good as ___________________________________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9" name="文本框 8"/>
          <p:cNvSpPr txBox="1"/>
          <p:nvPr/>
        </p:nvSpPr>
        <p:spPr>
          <a:xfrm>
            <a:off x="2119630" y="235585"/>
            <a:ext cx="589280" cy="583565"/>
          </a:xfrm>
          <a:prstGeom prst="rect">
            <a:avLst/>
          </a:prstGeom>
          <a:noFill/>
        </p:spPr>
        <p:txBody>
          <a:bodyPr wrap="none" rtlCol="0">
            <a:spAutoFit/>
          </a:bodyPr>
          <a:p>
            <a:r>
              <a:rPr lang="en-US" sz="3200" b="1" kern="1000">
                <a:solidFill>
                  <a:srgbClr val="7030A0"/>
                </a:solidFill>
                <a:latin typeface="Times New Roman" panose="02020603050405020304" charset="0"/>
                <a:cs typeface="Times New Roman" panose="02020603050405020304" charset="0"/>
                <a:sym typeface="+mn-ea"/>
              </a:rPr>
              <a:t>也</a:t>
            </a:r>
            <a:endParaRPr lang="en-US" altLang="en-US" sz="3200" b="1" kern="100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2119630" y="712470"/>
            <a:ext cx="5363845" cy="583565"/>
          </a:xfrm>
          <a:prstGeom prst="rect">
            <a:avLst/>
          </a:prstGeom>
          <a:noFill/>
        </p:spPr>
        <p:txBody>
          <a:bodyPr wrap="none" rtlCol="0">
            <a:spAutoFit/>
          </a:bodyPr>
          <a:p>
            <a:pPr>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和, 以及; 同……一样好(副词)</a:t>
            </a:r>
            <a:endParaRPr lang="en-US" altLang="en-US" sz="3200" b="1" kern="100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2195195" y="1189355"/>
            <a:ext cx="7192645" cy="583565"/>
          </a:xfrm>
          <a:prstGeom prst="rect">
            <a:avLst/>
          </a:prstGeom>
          <a:noFill/>
        </p:spPr>
        <p:txBody>
          <a:bodyPr wrap="none" rtlCol="0">
            <a:spAutoFit/>
          </a:bodyPr>
          <a:p>
            <a:pPr>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几乎和……一样; 同……一样好(形容词)</a:t>
            </a:r>
            <a:endParaRPr lang="en-US" altLang="en-US" sz="3200" b="1" kern="1000">
              <a:solidFill>
                <a:srgbClr val="7030A0"/>
              </a:solidFill>
              <a:latin typeface="Times New Roman" panose="02020603050405020304" charset="0"/>
              <a:cs typeface="Times New Roman" panose="02020603050405020304" charset="0"/>
              <a:sym typeface="+mn-ea"/>
            </a:endParaRPr>
          </a:p>
        </p:txBody>
      </p:sp>
      <p:sp>
        <p:nvSpPr>
          <p:cNvPr id="100" name="文本框 99"/>
          <p:cNvSpPr txBox="1"/>
          <p:nvPr/>
        </p:nvSpPr>
        <p:spPr>
          <a:xfrm>
            <a:off x="179705" y="1960245"/>
            <a:ext cx="11929110" cy="4154170"/>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cs typeface="Times New Roman" panose="02020603050405020304" charset="0"/>
              </a:rPr>
              <a:t>The classroom is a place for learning and that includes leaning from textbooks, and mistakes _______.(2018</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III) </a:t>
            </a:r>
            <a:r>
              <a:rPr lang="zh-CN" sz="2400" b="1">
                <a:latin typeface="Times New Roman" panose="02020603050405020304" charset="0"/>
                <a:ea typeface="宋体" panose="02010600030101010101" pitchFamily="2" charset="-122"/>
              </a:rPr>
              <a:t>教室是一个学习的地方，也包括从课本和错误中学习。</a:t>
            </a:r>
            <a:r>
              <a:rPr lang="en-US" sz="2400" b="1">
                <a:latin typeface="Times New Roman" panose="02020603050405020304" charset="0"/>
                <a:ea typeface="宋体" panose="02010600030101010101" pitchFamily="2" charset="-122"/>
                <a:cs typeface="Times New Roman" panose="02020603050405020304" charset="0"/>
              </a:rPr>
              <a:t>Now when people refer to England, they can find Wales included _______.</a:t>
            </a:r>
            <a:r>
              <a:rPr lang="zh-CN" sz="2400" b="1">
                <a:latin typeface="Times New Roman" panose="02020603050405020304" charset="0"/>
                <a:ea typeface="宋体" panose="02010600030101010101" pitchFamily="2" charset="-122"/>
              </a:rPr>
              <a:t>现在，当人们提到英格兰时，他们会发现威尔士也被包括在内。</a:t>
            </a:r>
            <a:endParaRPr lang="en-US" sz="2400" b="1">
              <a:latin typeface="Times New Roman" panose="02020603050405020304" charset="0"/>
              <a:ea typeface="宋体" panose="02010600030101010101" pitchFamily="2" charset="-122"/>
              <a:cs typeface="Times New Roman" panose="02020603050405020304" charset="0"/>
            </a:endParaRPr>
          </a:p>
          <a:p>
            <a:pPr indent="0"/>
            <a:r>
              <a:rPr lang="en-US" sz="2400" b="1">
                <a:latin typeface="Times New Roman" panose="02020603050405020304" charset="0"/>
                <a:ea typeface="宋体" panose="02010600030101010101" pitchFamily="2" charset="-122"/>
              </a:rPr>
              <a:t>But Sarah, </a:t>
            </a:r>
            <a:r>
              <a:rPr lang="en-US" sz="2400" b="1">
                <a:latin typeface="Times New Roman" panose="02020603050405020304" charset="0"/>
                <a:ea typeface="宋体" panose="02010600030101010101" pitchFamily="2" charset="-122"/>
                <a:cs typeface="Times New Roman" panose="02020603050405020304" charset="0"/>
              </a:rPr>
              <a:t>who</a:t>
            </a:r>
            <a:r>
              <a:rPr lang="en-US" sz="2400" b="1">
                <a:latin typeface="Times New Roman" panose="02020603050405020304" charset="0"/>
                <a:ea typeface="宋体" panose="02010600030101010101" pitchFamily="2" charset="-122"/>
              </a:rPr>
              <a:t> has taken part in shows along with top models, wants </a:t>
            </a:r>
            <a:r>
              <a:rPr lang="en-US" sz="2400" b="1">
                <a:latin typeface="Times New Roman" panose="02020603050405020304" charset="0"/>
                <a:ea typeface="宋体" panose="02010600030101010101" pitchFamily="2" charset="-122"/>
                <a:cs typeface="Times New Roman" panose="02020603050405020304" charset="0"/>
              </a:rPr>
              <a:t>to improve</a:t>
            </a:r>
            <a:r>
              <a:rPr lang="en-US" sz="2400" b="1">
                <a:latin typeface="Times New Roman" panose="02020603050405020304" charset="0"/>
                <a:ea typeface="宋体" panose="02010600030101010101" pitchFamily="2" charset="-122"/>
              </a:rPr>
              <a:t> that she has brains _________ beauty.</a:t>
            </a:r>
            <a:r>
              <a:rPr lang="en-US" sz="2400" b="1">
                <a:latin typeface="Times New Roman" panose="02020603050405020304" charset="0"/>
                <a:ea typeface="宋体" panose="02010600030101010101" pitchFamily="2" charset="-122"/>
                <a:cs typeface="Times New Roman" panose="02020603050405020304" charset="0"/>
              </a:rPr>
              <a:t>(2017</a:t>
            </a:r>
            <a:r>
              <a:rPr lang="zh-CN" sz="2400" b="1">
                <a:latin typeface="Times New Roman" panose="02020603050405020304" charset="0"/>
                <a:ea typeface="宋体" panose="02010600030101010101" pitchFamily="2" charset="-122"/>
              </a:rPr>
              <a:t>全国</a:t>
            </a:r>
            <a:r>
              <a:rPr lang="en-US" sz="2400" b="1">
                <a:latin typeface="Times New Roman" panose="02020603050405020304" charset="0"/>
                <a:ea typeface="宋体" panose="02010600030101010101" pitchFamily="2" charset="-122"/>
              </a:rPr>
              <a:t>III) </a:t>
            </a:r>
            <a:endParaRPr lang="en-US" sz="2400" b="1">
              <a:latin typeface="Times New Roman" panose="02020603050405020304" charset="0"/>
              <a:ea typeface="宋体" panose="02010600030101010101" pitchFamily="2" charset="-122"/>
            </a:endParaRPr>
          </a:p>
          <a:p>
            <a:pPr indent="0"/>
            <a:r>
              <a:rPr lang="zh-CN" sz="2400" b="1">
                <a:latin typeface="Times New Roman" panose="02020603050405020304" charset="0"/>
                <a:ea typeface="宋体" panose="02010600030101010101" pitchFamily="2" charset="-122"/>
              </a:rPr>
              <a:t>但曾和名模们一起参加过各种节目的莎拉，希望自己智慧与美貌并重。</a:t>
            </a:r>
            <a:r>
              <a:rPr lang="en-US" sz="2400" b="1">
                <a:latin typeface="Times New Roman" panose="02020603050405020304" charset="0"/>
                <a:ea typeface="宋体" panose="02010600030101010101" pitchFamily="2" charset="-122"/>
              </a:rPr>
              <a:t>Amy, _________ her brothers, </a:t>
            </a:r>
            <a:r>
              <a:rPr lang="en-US" sz="2400" b="1">
                <a:latin typeface="Times New Roman" panose="02020603050405020304" charset="0"/>
                <a:ea typeface="宋体" panose="02010600030101010101" pitchFamily="2" charset="-122"/>
                <a:cs typeface="Times New Roman" panose="02020603050405020304" charset="0"/>
              </a:rPr>
              <a:t>was given</a:t>
            </a:r>
            <a:r>
              <a:rPr lang="en-US" sz="2400" b="1">
                <a:latin typeface="Times New Roman" panose="02020603050405020304" charset="0"/>
                <a:ea typeface="宋体" panose="02010600030101010101" pitchFamily="2" charset="-122"/>
              </a:rPr>
              <a:t> a warm welcome when returning to the village last week.</a:t>
            </a:r>
            <a:r>
              <a:rPr lang="en-US" sz="2400" b="1">
                <a:latin typeface="Times New Roman" panose="02020603050405020304" charset="0"/>
                <a:ea typeface="宋体" panose="02010600030101010101" pitchFamily="2" charset="-122"/>
                <a:cs typeface="Times New Roman" panose="02020603050405020304" charset="0"/>
              </a:rPr>
              <a:t>(2019</a:t>
            </a:r>
            <a:r>
              <a:rPr lang="zh-CN" sz="2400" b="1">
                <a:latin typeface="Times New Roman" panose="02020603050405020304" charset="0"/>
                <a:ea typeface="宋体" panose="02010600030101010101" pitchFamily="2" charset="-122"/>
              </a:rPr>
              <a:t>天津</a:t>
            </a:r>
            <a:r>
              <a:rPr lang="en-US" sz="2400" b="1">
                <a:latin typeface="Times New Roman" panose="02020603050405020304" charset="0"/>
                <a:ea typeface="宋体" panose="02010600030101010101" pitchFamily="2" charset="-122"/>
              </a:rPr>
              <a:t>) </a:t>
            </a:r>
            <a:r>
              <a:rPr lang="zh-CN" sz="2400" b="1">
                <a:ea typeface="宋体" panose="02010600030101010101" pitchFamily="2" charset="-122"/>
              </a:rPr>
              <a:t>艾米和她的兄弟们上周回到村子时受到了热烈的欢迎</a:t>
            </a:r>
            <a:r>
              <a:rPr lang="zh-CN" sz="2400" b="1">
                <a:latin typeface="Times New Roman" panose="02020603050405020304" charset="0"/>
                <a:ea typeface="宋体" panose="02010600030101010101" pitchFamily="2" charset="-122"/>
              </a:rPr>
              <a:t>。</a:t>
            </a:r>
            <a:r>
              <a:rPr lang="en-US" sz="2400" b="1">
                <a:latin typeface="Times New Roman" panose="02020603050405020304" charset="0"/>
                <a:ea typeface="宋体" panose="02010600030101010101" pitchFamily="2" charset="-122"/>
                <a:cs typeface="Times New Roman" panose="02020603050405020304" charset="0"/>
              </a:rPr>
              <a:t>She cooks _________ her mother.</a:t>
            </a:r>
            <a:r>
              <a:rPr lang="zh-CN" sz="2400" b="1">
                <a:latin typeface="Times New Roman" panose="02020603050405020304" charset="0"/>
                <a:ea typeface="宋体" panose="02010600030101010101" pitchFamily="2" charset="-122"/>
              </a:rPr>
              <a:t>她做饭做得和她妈妈一样好。</a:t>
            </a:r>
            <a:endParaRPr lang="en-US" sz="2400" b="1">
              <a:latin typeface="Times New Roman" panose="02020603050405020304" charset="0"/>
              <a:ea typeface="宋体" panose="02010600030101010101" pitchFamily="2" charset="-122"/>
              <a:cs typeface="Times New Roman" panose="02020603050405020304" charset="0"/>
            </a:endParaRPr>
          </a:p>
          <a:p>
            <a:endParaRPr lang="zh-CN" altLang="en-US" sz="2400"/>
          </a:p>
        </p:txBody>
      </p:sp>
      <p:sp>
        <p:nvSpPr>
          <p:cNvPr id="10" name="文本框 9"/>
          <p:cNvSpPr txBox="1"/>
          <p:nvPr/>
        </p:nvSpPr>
        <p:spPr>
          <a:xfrm>
            <a:off x="1472565" y="2305685"/>
            <a:ext cx="1054735"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as well</a:t>
            </a:r>
            <a:endParaRPr lang="en-US" alt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8750300" y="2705100"/>
            <a:ext cx="1054735"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as well</a:t>
            </a:r>
            <a:endParaRPr lang="en-US" alt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1713230" y="3806825"/>
            <a:ext cx="1402080"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ea typeface="宋体" panose="02010600030101010101" pitchFamily="2" charset="-122"/>
                <a:sym typeface="+mn-ea"/>
              </a:rPr>
              <a:t>as well as</a:t>
            </a:r>
            <a:endParaRPr lang="en-US" alt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988695" y="4511675"/>
            <a:ext cx="1402080"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ea typeface="宋体" panose="02010600030101010101" pitchFamily="2" charset="-122"/>
                <a:sym typeface="+mn-ea"/>
              </a:rPr>
              <a:t>as well as</a:t>
            </a:r>
            <a:endParaRPr lang="en-US" alt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1" name="文本框 10"/>
          <p:cNvSpPr txBox="1"/>
          <p:nvPr/>
        </p:nvSpPr>
        <p:spPr>
          <a:xfrm>
            <a:off x="1551940" y="5257165"/>
            <a:ext cx="1402080"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ea typeface="宋体" panose="02010600030101010101" pitchFamily="2" charset="-122"/>
                <a:sym typeface="+mn-ea"/>
              </a:rPr>
              <a:t>as well as</a:t>
            </a:r>
            <a:endParaRPr lang="en-US" alt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P spid="10" grpId="0"/>
      <p:bldP spid="6" grpId="0"/>
      <p:bldP spid="7" grpId="0"/>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4650" y="255905"/>
            <a:ext cx="11685905" cy="2676525"/>
          </a:xfrm>
          <a:prstGeom prst="rect">
            <a:avLst/>
          </a:prstGeom>
          <a:noFill/>
          <a:ln w="9525">
            <a:noFill/>
          </a:ln>
        </p:spPr>
        <p:txBody>
          <a:bodyPr wrap="square">
            <a:spAutoFit/>
          </a:bodyPr>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I want to prove that I can teach myself a respectful profession, without going to college, and be just _________, if not better than, my competitors.(2016北京) 我想证明，我可以不上大学，自学一门受人尊敬的专业，就算不比竞争对手强，至少也和他们一样优秀。</a:t>
            </a:r>
            <a:endParaRPr lang="en-US" sz="2400" b="1" spc="0">
              <a:latin typeface="Times New Roman" panose="02020603050405020304" charset="0"/>
              <a:ea typeface="宋体" panose="02010600030101010101" pitchFamily="2" charset="-122"/>
              <a:cs typeface="Times New Roman" panose="02020603050405020304" charset="0"/>
              <a:sym typeface="+mn-ea"/>
            </a:endParaRPr>
          </a:p>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 I washed those old curtains and now they look _________ new.</a:t>
            </a:r>
            <a:endParaRPr lang="en-US" sz="2400" b="1" spc="0">
              <a:latin typeface="Times New Roman" panose="02020603050405020304" charset="0"/>
              <a:ea typeface="宋体" panose="02010600030101010101" pitchFamily="2" charset="-122"/>
              <a:cs typeface="Times New Roman" panose="02020603050405020304" charset="0"/>
              <a:sym typeface="+mn-ea"/>
            </a:endParaRPr>
          </a:p>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我洗过了这些旧窗帘，现在它们看上去几乎和新的一样。</a:t>
            </a:r>
            <a:endParaRPr lang="en-US" sz="2400" b="1" spc="0">
              <a:latin typeface="Times New Roman" panose="02020603050405020304" charset="0"/>
              <a:ea typeface="宋体" panose="02010600030101010101" pitchFamily="2" charset="-122"/>
              <a:cs typeface="Times New Roman" panose="02020603050405020304" charset="0"/>
              <a:sym typeface="+mn-ea"/>
            </a:endParaRPr>
          </a:p>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A miss is __________ a mile. 失之毫厘，谬以千里。</a:t>
            </a:r>
            <a:endParaRPr lang="en-US" sz="2400" b="1" spc="0">
              <a:latin typeface="Times New Roman" panose="02020603050405020304" charset="0"/>
              <a:ea typeface="宋体" panose="02010600030101010101" pitchFamily="2" charset="-122"/>
              <a:cs typeface="Times New Roman" panose="02020603050405020304" charset="0"/>
              <a:sym typeface="+mn-ea"/>
            </a:endParaRPr>
          </a:p>
          <a:p>
            <a:endParaRPr lang="zh-CN" altLang="en-US" sz="2400"/>
          </a:p>
        </p:txBody>
      </p:sp>
      <p:sp>
        <p:nvSpPr>
          <p:cNvPr id="11" name="文本框 10"/>
          <p:cNvSpPr txBox="1"/>
          <p:nvPr/>
        </p:nvSpPr>
        <p:spPr>
          <a:xfrm>
            <a:off x="1906905" y="621665"/>
            <a:ext cx="1504315" cy="460375"/>
          </a:xfrm>
          <a:prstGeom prst="rect">
            <a:avLst/>
          </a:prstGeom>
          <a:noFill/>
        </p:spPr>
        <p:txBody>
          <a:bodyPr wrap="none" rtlCol="0">
            <a:spAutoFit/>
          </a:bodyPr>
          <a:p>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as good as</a:t>
            </a:r>
            <a:endParaRPr lang="en-US" alt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6588125" y="1363980"/>
            <a:ext cx="1504315" cy="460375"/>
          </a:xfrm>
          <a:prstGeom prst="rect">
            <a:avLst/>
          </a:prstGeom>
          <a:noFill/>
        </p:spPr>
        <p:txBody>
          <a:bodyPr wrap="none" rtlCol="0">
            <a:spAutoFit/>
          </a:bodyPr>
          <a:p>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as good as</a:t>
            </a:r>
            <a:endParaRPr lang="en-US" alt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1664335" y="2099945"/>
            <a:ext cx="1504315" cy="460375"/>
          </a:xfrm>
          <a:prstGeom prst="rect">
            <a:avLst/>
          </a:prstGeom>
          <a:noFill/>
        </p:spPr>
        <p:txBody>
          <a:bodyPr wrap="none" rtlCol="0">
            <a:spAutoFit/>
          </a:bodyPr>
          <a:p>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as good as</a:t>
            </a:r>
            <a:endParaRPr lang="en-US" alt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374650" y="2817495"/>
            <a:ext cx="11558270" cy="2061210"/>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16. currency ['kʌr(ə)nsɪ]n. </a:t>
            </a:r>
            <a:r>
              <a:rPr lang="en-US" sz="3200" b="1">
                <a:latin typeface="Times New Roman" panose="02020603050405020304" charset="0"/>
                <a:ea typeface="宋体" panose="02010600030101010101" pitchFamily="2" charset="-122"/>
                <a:cs typeface="Times New Roman" panose="02020603050405020304" charset="0"/>
              </a:rPr>
              <a:t>__________</a:t>
            </a:r>
            <a:endParaRPr lang="en-US" sz="3200" b="1">
              <a:latin typeface="Times New Roman" panose="02020603050405020304" charset="0"/>
              <a:ea typeface="宋体" panose="02010600030101010101" pitchFamily="2" charset="-122"/>
              <a:cs typeface="Times New Roman" panose="02020603050405020304" charset="0"/>
            </a:endParaRPr>
          </a:p>
          <a:p>
            <a:pPr indent="0"/>
            <a:endParaRPr lang="zh-CN" sz="3200" b="1">
              <a:latin typeface="Times New Roman" panose="02020603050405020304" charset="0"/>
              <a:ea typeface="宋体" panose="02010600030101010101" pitchFamily="2" charset="-122"/>
            </a:endParaRPr>
          </a:p>
          <a:p>
            <a:pPr indent="0"/>
            <a:r>
              <a:rPr lang="en-US" sz="3200" b="1">
                <a:latin typeface="Times New Roman" panose="02020603050405020304" charset="0"/>
                <a:ea typeface="宋体" panose="02010600030101010101" pitchFamily="2" charset="-122"/>
              </a:rPr>
              <a:t>current ['kʌr(ə)nt]adj. </a:t>
            </a:r>
            <a:r>
              <a:rPr lang="en-US" sz="3200" b="1">
                <a:latin typeface="Times New Roman" panose="02020603050405020304" charset="0"/>
                <a:ea typeface="宋体" panose="02010600030101010101" pitchFamily="2" charset="-122"/>
                <a:cs typeface="Times New Roman" panose="02020603050405020304" charset="0"/>
              </a:rPr>
              <a:t>_______________</a:t>
            </a:r>
            <a:r>
              <a:rPr lang="en-US" sz="3200" b="1">
                <a:latin typeface="Times New Roman" panose="02020603050405020304" charset="0"/>
                <a:ea typeface="宋体" panose="02010600030101010101" pitchFamily="2" charset="-122"/>
              </a:rPr>
              <a:t>currently ['kʌrəntlɪ]adv. </a:t>
            </a:r>
            <a:r>
              <a:rPr lang="en-US" sz="3200" b="1">
                <a:latin typeface="Times New Roman" panose="02020603050405020304" charset="0"/>
                <a:ea typeface="宋体" panose="02010600030101010101" pitchFamily="2" charset="-122"/>
                <a:cs typeface="Times New Roman" panose="02020603050405020304" charset="0"/>
              </a:rPr>
              <a:t>__________</a:t>
            </a:r>
            <a:endParaRPr lang="zh-CN" altLang="en-US" sz="3200"/>
          </a:p>
        </p:txBody>
      </p:sp>
      <p:sp>
        <p:nvSpPr>
          <p:cNvPr id="8" name="文本框 7"/>
          <p:cNvSpPr txBox="1"/>
          <p:nvPr/>
        </p:nvSpPr>
        <p:spPr>
          <a:xfrm>
            <a:off x="5090160" y="2817495"/>
            <a:ext cx="2045335" cy="583565"/>
          </a:xfrm>
          <a:prstGeom prst="rect">
            <a:avLst/>
          </a:prstGeom>
          <a:noFill/>
        </p:spPr>
        <p:txBody>
          <a:bodyPr wrap="none" rtlCol="0">
            <a:spAutoFit/>
          </a:bodyPr>
          <a:p>
            <a:pPr>
              <a:buClrTx/>
              <a:buSzTx/>
              <a:buFontTx/>
            </a:pPr>
            <a:r>
              <a:rPr lang="en-US" sz="3200" b="1" kern="1000">
                <a:solidFill>
                  <a:srgbClr val="7030A0"/>
                </a:solidFill>
                <a:latin typeface="Times New Roman" panose="02020603050405020304" charset="0"/>
                <a:cs typeface="Times New Roman" panose="02020603050405020304" charset="0"/>
                <a:sym typeface="+mn-ea"/>
              </a:rPr>
              <a:t>货币; 通货</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8478520" y="3342005"/>
            <a:ext cx="792480" cy="460375"/>
          </a:xfrm>
          <a:prstGeom prst="rect">
            <a:avLst/>
          </a:prstGeom>
          <a:noFill/>
        </p:spPr>
        <p:txBody>
          <a:bodyPr wrap="none" rtlCol="0">
            <a:spAutoFit/>
          </a:bodyPr>
          <a:p>
            <a:pPr>
              <a:buClrTx/>
              <a:buSzTx/>
              <a:buFontTx/>
            </a:pPr>
            <a:r>
              <a:rPr lang="en-US" sz="2400" b="1" kern="1000">
                <a:solidFill>
                  <a:srgbClr val="7030A0"/>
                </a:solidFill>
                <a:latin typeface="Times New Roman" panose="02020603050405020304" charset="0"/>
                <a:cs typeface="Times New Roman" panose="02020603050405020304" charset="0"/>
                <a:sym typeface="+mn-ea"/>
              </a:rPr>
              <a:t>货币</a:t>
            </a:r>
            <a:endParaRPr lang="en-US" sz="2400" b="1" kern="100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374650" y="3342005"/>
            <a:ext cx="8488045" cy="460375"/>
          </a:xfrm>
          <a:prstGeom prst="rect">
            <a:avLst/>
          </a:prstGeom>
          <a:noFill/>
        </p:spPr>
        <p:txBody>
          <a:bodyPr wrap="square" rtlCol="0">
            <a:spAutoFit/>
          </a:bodyPr>
          <a:p>
            <a:r>
              <a:rPr lang="zh-CN" sz="2400" b="1">
                <a:solidFill>
                  <a:schemeClr val="accent4">
                    <a:lumMod val="50000"/>
                  </a:schemeClr>
                </a:solidFill>
                <a:latin typeface="Times New Roman" panose="02020603050405020304" charset="0"/>
                <a:cs typeface="Times New Roman" panose="02020603050405020304" charset="0"/>
                <a:sym typeface="+mn-ea"/>
              </a:rPr>
              <a:t>词根词缀：</a:t>
            </a:r>
            <a:r>
              <a:rPr lang="en-US" sz="2400" b="1">
                <a:solidFill>
                  <a:schemeClr val="accent4">
                    <a:lumMod val="50000"/>
                  </a:schemeClr>
                </a:solidFill>
                <a:latin typeface="Times New Roman" panose="02020603050405020304" charset="0"/>
                <a:cs typeface="Times New Roman" panose="02020603050405020304" charset="0"/>
                <a:sym typeface="+mn-ea"/>
              </a:rPr>
              <a:t>curr-(</a:t>
            </a:r>
            <a:r>
              <a:rPr lang="zh-CN" sz="2400" b="1">
                <a:solidFill>
                  <a:schemeClr val="accent4">
                    <a:lumMod val="50000"/>
                  </a:schemeClr>
                </a:solidFill>
                <a:latin typeface="Times New Roman" panose="02020603050405020304" charset="0"/>
                <a:cs typeface="Times New Roman" panose="02020603050405020304" charset="0"/>
                <a:sym typeface="+mn-ea"/>
              </a:rPr>
              <a:t>跑</a:t>
            </a:r>
            <a:r>
              <a:rPr lang="en-US" sz="2400" b="1">
                <a:solidFill>
                  <a:schemeClr val="accent4">
                    <a:lumMod val="50000"/>
                  </a:schemeClr>
                </a:solidFill>
                <a:latin typeface="Times New Roman" panose="02020603050405020304" charset="0"/>
                <a:cs typeface="Times New Roman" panose="02020603050405020304" charset="0"/>
                <a:sym typeface="+mn-ea"/>
              </a:rPr>
              <a:t>/</a:t>
            </a:r>
            <a:r>
              <a:rPr lang="zh-CN" sz="2400" b="1">
                <a:solidFill>
                  <a:schemeClr val="accent4">
                    <a:lumMod val="50000"/>
                  </a:schemeClr>
                </a:solidFill>
                <a:latin typeface="Times New Roman" panose="02020603050405020304" charset="0"/>
                <a:cs typeface="Times New Roman" panose="02020603050405020304" charset="0"/>
                <a:sym typeface="+mn-ea"/>
              </a:rPr>
              <a:t>流通</a:t>
            </a:r>
            <a:r>
              <a:rPr lang="en-US" sz="2400" b="1">
                <a:solidFill>
                  <a:schemeClr val="accent4">
                    <a:lumMod val="50000"/>
                  </a:schemeClr>
                </a:solidFill>
                <a:latin typeface="Times New Roman" panose="02020603050405020304" charset="0"/>
                <a:cs typeface="Times New Roman" panose="02020603050405020304" charset="0"/>
                <a:sym typeface="+mn-ea"/>
              </a:rPr>
              <a:t>)+-ency(</a:t>
            </a:r>
            <a:r>
              <a:rPr lang="zh-CN" sz="2400" b="1">
                <a:solidFill>
                  <a:schemeClr val="accent4">
                    <a:lumMod val="50000"/>
                  </a:schemeClr>
                </a:solidFill>
                <a:latin typeface="Times New Roman" panose="02020603050405020304" charset="0"/>
                <a:cs typeface="Times New Roman" panose="02020603050405020304" charset="0"/>
                <a:sym typeface="+mn-ea"/>
              </a:rPr>
              <a:t>名词后缀</a:t>
            </a:r>
            <a:r>
              <a:rPr lang="en-US" sz="2400" b="1">
                <a:solidFill>
                  <a:schemeClr val="accent4">
                    <a:lumMod val="50000"/>
                  </a:schemeClr>
                </a:solidFill>
                <a:latin typeface="Times New Roman" panose="02020603050405020304" charset="0"/>
                <a:cs typeface="Times New Roman" panose="02020603050405020304" charset="0"/>
                <a:sym typeface="+mn-ea"/>
              </a:rPr>
              <a:t>)</a:t>
            </a:r>
            <a:r>
              <a:rPr lang="zh-CN" sz="2400" b="1">
                <a:solidFill>
                  <a:schemeClr val="accent4">
                    <a:lumMod val="50000"/>
                  </a:schemeClr>
                </a:solidFill>
                <a:latin typeface="Times New Roman" panose="02020603050405020304" charset="0"/>
                <a:cs typeface="Times New Roman" panose="02020603050405020304" charset="0"/>
                <a:sym typeface="+mn-ea"/>
              </a:rPr>
              <a:t>：流通的东西——</a:t>
            </a:r>
            <a:endParaRPr lang="en-US" alt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4451985" y="3802380"/>
            <a:ext cx="2858135" cy="583565"/>
          </a:xfrm>
          <a:prstGeom prst="rect">
            <a:avLst/>
          </a:prstGeom>
          <a:noFill/>
        </p:spPr>
        <p:txBody>
          <a:bodyPr wrap="none" rtlCol="0">
            <a:spAutoFit/>
          </a:bodyPr>
          <a:p>
            <a:pPr>
              <a:buClrTx/>
              <a:buSzTx/>
              <a:buFontTx/>
            </a:pPr>
            <a:r>
              <a:rPr lang="en-US" sz="3200" b="1" kern="1000">
                <a:solidFill>
                  <a:srgbClr val="7030A0"/>
                </a:solidFill>
                <a:latin typeface="Times New Roman" panose="02020603050405020304" charset="0"/>
                <a:cs typeface="Times New Roman" panose="02020603050405020304" charset="0"/>
                <a:sym typeface="+mn-ea"/>
              </a:rPr>
              <a:t>现行的; 流通的</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4748530" y="4295140"/>
            <a:ext cx="2011680" cy="583565"/>
          </a:xfrm>
          <a:prstGeom prst="rect">
            <a:avLst/>
          </a:prstGeom>
          <a:noFill/>
        </p:spPr>
        <p:txBody>
          <a:bodyPr wrap="none" rtlCol="0">
            <a:spAutoFit/>
          </a:bodyPr>
          <a:p>
            <a:pPr>
              <a:buClrTx/>
              <a:buSzTx/>
              <a:buFontTx/>
            </a:pPr>
            <a:r>
              <a:rPr lang="en-US" sz="3200" b="1" kern="1000">
                <a:solidFill>
                  <a:srgbClr val="7030A0"/>
                </a:solidFill>
                <a:latin typeface="Times New Roman" panose="02020603050405020304" charset="0"/>
                <a:cs typeface="Times New Roman" panose="02020603050405020304" charset="0"/>
                <a:sym typeface="+mn-ea"/>
              </a:rPr>
              <a:t>当前, 目前</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374650" y="4878705"/>
            <a:ext cx="11215370" cy="1568450"/>
          </a:xfrm>
          <a:prstGeom prst="rect">
            <a:avLst/>
          </a:prstGeom>
          <a:noFill/>
          <a:ln w="9525">
            <a:noFill/>
          </a:ln>
        </p:spPr>
        <p:txBody>
          <a:bodyPr wrap="square">
            <a:spAutoFit/>
          </a:bodyPr>
          <a:p>
            <a:pPr indent="0"/>
            <a:r>
              <a:rPr lang="en-US" sz="2400" b="1">
                <a:latin typeface="Times New Roman" panose="02020603050405020304" charset="0"/>
                <a:ea typeface="宋体" panose="02010600030101010101" pitchFamily="2" charset="-122"/>
              </a:rPr>
              <a:t>The ability to design, build and export green technologies for producing clean water, clean air and healthy and abundant food is going to be the ________ of power in the new century.</a:t>
            </a:r>
            <a:r>
              <a:rPr lang="en-US" sz="2400" b="1">
                <a:latin typeface="Times New Roman" panose="02020603050405020304" charset="0"/>
                <a:ea typeface="宋体" panose="02010600030101010101" pitchFamily="2" charset="-122"/>
                <a:cs typeface="Times New Roman" panose="02020603050405020304" charset="0"/>
              </a:rPr>
              <a:t>(2018</a:t>
            </a:r>
            <a:r>
              <a:rPr lang="zh-CN" sz="2400" b="1">
                <a:latin typeface="Times New Roman" panose="02020603050405020304" charset="0"/>
                <a:ea typeface="宋体" panose="02010600030101010101" pitchFamily="2" charset="-122"/>
              </a:rPr>
              <a:t>浙江</a:t>
            </a:r>
            <a:r>
              <a:rPr lang="en-US" sz="2400" b="1">
                <a:latin typeface="Times New Roman" panose="02020603050405020304" charset="0"/>
                <a:ea typeface="宋体" panose="02010600030101010101" pitchFamily="2" charset="-122"/>
              </a:rPr>
              <a:t>) </a:t>
            </a:r>
            <a:r>
              <a:rPr lang="zh-CN" sz="2400" b="1">
                <a:latin typeface="Times New Roman" panose="02020603050405020304" charset="0"/>
                <a:ea typeface="宋体" panose="02010600030101010101" pitchFamily="2" charset="-122"/>
              </a:rPr>
              <a:t>设计、建造和出口绿色技术以生产清洁的水、清洁的空气和健康丰富的食物的能力将成为新世纪的权力货币。</a:t>
            </a:r>
            <a:endParaRPr lang="zh-CN" altLang="en-US" sz="2400" b="1"/>
          </a:p>
        </p:txBody>
      </p:sp>
      <p:sp>
        <p:nvSpPr>
          <p:cNvPr id="15" name="文本框 14"/>
          <p:cNvSpPr txBox="1"/>
          <p:nvPr/>
        </p:nvSpPr>
        <p:spPr>
          <a:xfrm>
            <a:off x="8011160" y="5249545"/>
            <a:ext cx="1344930"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ea typeface="宋体" panose="02010600030101010101" pitchFamily="2" charset="-122"/>
                <a:sym typeface="+mn-ea"/>
              </a:rPr>
              <a:t>currency</a:t>
            </a:r>
            <a:endParaRPr lang="en-US" alt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arn(inVertic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6" grpId="0"/>
      <p:bldP spid="10" grpId="0"/>
      <p:bldP spid="15" grpId="0"/>
      <p:bldP spid="7" grpId="0"/>
      <p:bldP spid="8" grpId="0"/>
      <p:bldP spid="12" grpId="0"/>
      <p:bldP spid="13" grpId="0"/>
      <p:bldP spid="9"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449580" y="324485"/>
            <a:ext cx="11346815" cy="5631180"/>
          </a:xfrm>
          <a:prstGeom prst="rect">
            <a:avLst/>
          </a:prstGeom>
          <a:noFill/>
          <a:ln w="9525">
            <a:noFill/>
          </a:ln>
        </p:spPr>
        <p:txBody>
          <a:bodyPr wrap="square">
            <a:spAutoFit/>
          </a:bodyPr>
          <a:p>
            <a:pPr indent="0"/>
            <a:r>
              <a:rPr sz="2400" b="1">
                <a:latin typeface="Times New Roman" panose="02020603050405020304" charset="0"/>
                <a:ea typeface="宋体" panose="02010600030101010101" pitchFamily="2" charset="-122"/>
              </a:rPr>
              <a:t>One of the problems she had was getting used to the foreign </a:t>
            </a:r>
            <a:r>
              <a:rPr lang="en-US" sz="2400" b="1">
                <a:latin typeface="Times New Roman" panose="02020603050405020304" charset="0"/>
                <a:ea typeface="宋体" panose="02010600030101010101" pitchFamily="2" charset="-122"/>
              </a:rPr>
              <a:t>_________</a:t>
            </a:r>
            <a:r>
              <a:rPr sz="2400" b="1">
                <a:latin typeface="Times New Roman" panose="02020603050405020304" charset="0"/>
                <a:ea typeface="宋体" panose="02010600030101010101" pitchFamily="2" charset="-122"/>
              </a:rPr>
              <a:t>. </a:t>
            </a:r>
            <a:endParaRPr sz="2400" b="1">
              <a:latin typeface="Times New Roman" panose="02020603050405020304" charset="0"/>
              <a:ea typeface="宋体" panose="02010600030101010101" pitchFamily="2" charset="-122"/>
            </a:endParaRPr>
          </a:p>
          <a:p>
            <a:pPr indent="0"/>
            <a:r>
              <a:rPr sz="2400" b="1">
                <a:latin typeface="Times New Roman" panose="02020603050405020304" charset="0"/>
                <a:ea typeface="宋体" panose="02010600030101010101" pitchFamily="2" charset="-122"/>
              </a:rPr>
              <a:t>她的问题之一是如何适应外币。</a:t>
            </a:r>
            <a:endParaRPr sz="2400" b="1">
              <a:latin typeface="Times New Roman" panose="02020603050405020304" charset="0"/>
              <a:ea typeface="宋体" panose="02010600030101010101" pitchFamily="2" charset="-122"/>
            </a:endParaRPr>
          </a:p>
          <a:p>
            <a:pPr indent="0"/>
            <a:r>
              <a:rPr sz="2400" b="1">
                <a:latin typeface="Times New Roman" panose="02020603050405020304" charset="0"/>
                <a:ea typeface="宋体" panose="02010600030101010101" pitchFamily="2" charset="-122"/>
              </a:rPr>
              <a:t>These developments are likely to make our </a:t>
            </a:r>
            <a:r>
              <a:rPr lang="en-US" sz="2400" b="1">
                <a:latin typeface="Times New Roman" panose="02020603050405020304" charset="0"/>
                <a:ea typeface="宋体" panose="02010600030101010101" pitchFamily="2" charset="-122"/>
              </a:rPr>
              <a:t>________</a:t>
            </a:r>
            <a:r>
              <a:rPr sz="2400" b="1">
                <a:latin typeface="Times New Roman" panose="02020603050405020304" charset="0"/>
                <a:ea typeface="宋体" panose="02010600030101010101" pitchFamily="2" charset="-122"/>
              </a:rPr>
              <a:t> problems with robocalls(自动电话) much worse.(2019北京)  这些发展可能会使我们目前的自动电话问题变得更糟。</a:t>
            </a:r>
            <a:endParaRPr sz="2400" b="1">
              <a:latin typeface="Times New Roman" panose="02020603050405020304" charset="0"/>
              <a:ea typeface="宋体" panose="02010600030101010101" pitchFamily="2" charset="-122"/>
            </a:endParaRPr>
          </a:p>
          <a:p>
            <a:pPr indent="0"/>
            <a:r>
              <a:rPr sz="2400" b="1">
                <a:latin typeface="Times New Roman" panose="02020603050405020304" charset="0"/>
                <a:ea typeface="宋体" panose="02010600030101010101" pitchFamily="2" charset="-122"/>
              </a:rPr>
              <a:t>Some analysts estimate that food production will need to be raised by 50 percent to maintain </a:t>
            </a:r>
            <a:r>
              <a:rPr lang="en-US" sz="2400" b="1">
                <a:latin typeface="Times New Roman" panose="02020603050405020304" charset="0"/>
                <a:ea typeface="宋体" panose="02010600030101010101" pitchFamily="2" charset="-122"/>
              </a:rPr>
              <a:t>________</a:t>
            </a:r>
            <a:r>
              <a:rPr sz="2400" b="1">
                <a:latin typeface="Times New Roman" panose="02020603050405020304" charset="0"/>
                <a:ea typeface="宋体" panose="02010600030101010101" pitchFamily="2" charset="-122"/>
              </a:rPr>
              <a:t> levels.(2018天津)</a:t>
            </a:r>
            <a:endParaRPr sz="2400" b="1">
              <a:latin typeface="Times New Roman" panose="02020603050405020304" charset="0"/>
              <a:ea typeface="宋体" panose="02010600030101010101" pitchFamily="2" charset="-122"/>
            </a:endParaRPr>
          </a:p>
          <a:p>
            <a:pPr indent="0"/>
            <a:r>
              <a:rPr sz="2400" b="1">
                <a:latin typeface="Times New Roman" panose="02020603050405020304" charset="0"/>
                <a:ea typeface="宋体" panose="02010600030101010101" pitchFamily="2" charset="-122"/>
              </a:rPr>
              <a:t>一些分析人士估计，粮食产量需要提高50%才能维持目前的水平。</a:t>
            </a:r>
            <a:endParaRPr sz="2400" b="1">
              <a:latin typeface="Times New Roman" panose="02020603050405020304" charset="0"/>
              <a:ea typeface="宋体" panose="02010600030101010101" pitchFamily="2" charset="-122"/>
            </a:endParaRPr>
          </a:p>
          <a:p>
            <a:pPr indent="0"/>
            <a:r>
              <a:rPr sz="2400" b="1">
                <a:latin typeface="Times New Roman" panose="02020603050405020304" charset="0"/>
                <a:ea typeface="宋体" panose="02010600030101010101" pitchFamily="2" charset="-122"/>
              </a:rPr>
              <a:t>If </a:t>
            </a:r>
            <a:r>
              <a:rPr lang="en-US" sz="2400" b="1">
                <a:latin typeface="Times New Roman" panose="02020603050405020304" charset="0"/>
                <a:ea typeface="宋体" panose="02010600030101010101" pitchFamily="2" charset="-122"/>
              </a:rPr>
              <a:t>________</a:t>
            </a:r>
            <a:r>
              <a:rPr sz="2400" b="1">
                <a:latin typeface="Times New Roman" panose="02020603050405020304" charset="0"/>
                <a:ea typeface="宋体" panose="02010600030101010101" pitchFamily="2" charset="-122"/>
              </a:rPr>
              <a:t> trends don't bend, Russia's population will be about the size of Yemen's by the year 2050.(2017江苏)</a:t>
            </a:r>
            <a:endParaRPr sz="2400" b="1">
              <a:latin typeface="Times New Roman" panose="02020603050405020304" charset="0"/>
              <a:ea typeface="宋体" panose="02010600030101010101" pitchFamily="2" charset="-122"/>
            </a:endParaRPr>
          </a:p>
          <a:p>
            <a:pPr indent="0"/>
            <a:r>
              <a:rPr sz="2400" b="1">
                <a:latin typeface="Times New Roman" panose="02020603050405020304" charset="0"/>
                <a:ea typeface="宋体" panose="02010600030101010101" pitchFamily="2" charset="-122"/>
              </a:rPr>
              <a:t>如果目前的趋势不改变，到2050年，俄罗斯的人口将和也门差不多。</a:t>
            </a:r>
            <a:endParaRPr sz="2400" b="1">
              <a:latin typeface="Times New Roman" panose="02020603050405020304" charset="0"/>
              <a:ea typeface="宋体" panose="02010600030101010101" pitchFamily="2" charset="-122"/>
            </a:endParaRPr>
          </a:p>
          <a:p>
            <a:pPr indent="0"/>
            <a:r>
              <a:rPr sz="2400" b="1">
                <a:latin typeface="Times New Roman" panose="02020603050405020304" charset="0"/>
                <a:ea typeface="宋体" panose="02010600030101010101" pitchFamily="2" charset="-122"/>
              </a:rPr>
              <a:t>The model projects that </a:t>
            </a:r>
            <a:r>
              <a:rPr lang="en-US" sz="2400" b="1">
                <a:latin typeface="Times New Roman" panose="02020603050405020304" charset="0"/>
                <a:ea typeface="宋体" panose="02010600030101010101" pitchFamily="2" charset="-122"/>
              </a:rPr>
              <a:t>_________</a:t>
            </a:r>
            <a:r>
              <a:rPr sz="2400" b="1">
                <a:latin typeface="Times New Roman" panose="02020603050405020304" charset="0"/>
                <a:ea typeface="宋体" panose="02010600030101010101" pitchFamily="2" charset="-122"/>
              </a:rPr>
              <a:t> blue areas with little phytoplankton(浮游植物) could become even bluer.(2019北京)</a:t>
            </a:r>
            <a:endParaRPr sz="2400" b="1">
              <a:latin typeface="Times New Roman" panose="02020603050405020304" charset="0"/>
              <a:ea typeface="宋体" panose="02010600030101010101" pitchFamily="2" charset="-122"/>
            </a:endParaRPr>
          </a:p>
          <a:p>
            <a:pPr indent="0"/>
            <a:r>
              <a:rPr sz="2400" b="1">
                <a:latin typeface="Times New Roman" panose="02020603050405020304" charset="0"/>
                <a:ea typeface="宋体" panose="02010600030101010101" pitchFamily="2" charset="-122"/>
              </a:rPr>
              <a:t>该模型预测，目前浮游植物稀少的蓝色区域可能会变得更蓝。</a:t>
            </a:r>
            <a:endParaRPr sz="2400" b="1">
              <a:latin typeface="Times New Roman" panose="02020603050405020304" charset="0"/>
              <a:ea typeface="宋体" panose="02010600030101010101" pitchFamily="2" charset="-122"/>
            </a:endParaRPr>
          </a:p>
          <a:p>
            <a:pPr indent="0"/>
            <a:r>
              <a:rPr lang="en-US" sz="2400" b="1">
                <a:latin typeface="Times New Roman" panose="02020603050405020304" charset="0"/>
                <a:ea typeface="宋体" panose="02010600030101010101" pitchFamily="2" charset="-122"/>
              </a:rPr>
              <a:t>_________</a:t>
            </a:r>
            <a:r>
              <a:rPr sz="2400" b="1">
                <a:latin typeface="Times New Roman" panose="02020603050405020304" charset="0"/>
                <a:ea typeface="宋体" panose="02010600030101010101" pitchFamily="2" charset="-122"/>
              </a:rPr>
              <a:t>, most ingredients must be changed to a paste(糊状物) before a printer can use them.(2018天津) 目前，大多数成分必须变成糊状，然后打印机才能使用它们。</a:t>
            </a:r>
            <a:endParaRPr sz="2400" b="1">
              <a:latin typeface="Times New Roman" panose="02020603050405020304" charset="0"/>
              <a:ea typeface="宋体" panose="02010600030101010101" pitchFamily="2" charset="-122"/>
            </a:endParaRPr>
          </a:p>
        </p:txBody>
      </p:sp>
      <p:sp>
        <p:nvSpPr>
          <p:cNvPr id="6" name="文本框 5"/>
          <p:cNvSpPr txBox="1"/>
          <p:nvPr/>
        </p:nvSpPr>
        <p:spPr>
          <a:xfrm>
            <a:off x="8328025" y="324485"/>
            <a:ext cx="1344930"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ea typeface="宋体" panose="02010600030101010101" pitchFamily="2" charset="-122"/>
                <a:sym typeface="+mn-ea"/>
              </a:rPr>
              <a:t>currency</a:t>
            </a:r>
            <a:endParaRPr lang="en-US" alt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文本框 3"/>
          <p:cNvSpPr txBox="1"/>
          <p:nvPr/>
        </p:nvSpPr>
        <p:spPr>
          <a:xfrm>
            <a:off x="6132195" y="1049655"/>
            <a:ext cx="1158875"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ea typeface="宋体" panose="02010600030101010101" pitchFamily="2" charset="-122"/>
                <a:sym typeface="+mn-ea"/>
              </a:rPr>
              <a:t>curren</a:t>
            </a:r>
            <a:r>
              <a:rPr lang="en-US" sz="2400" b="1">
                <a:solidFill>
                  <a:schemeClr val="accent4">
                    <a:lumMod val="50000"/>
                  </a:schemeClr>
                </a:solidFill>
                <a:latin typeface="Times New Roman" panose="02020603050405020304" charset="0"/>
                <a:ea typeface="宋体" panose="02010600030101010101" pitchFamily="2" charset="-122"/>
                <a:sym typeface="+mn-ea"/>
              </a:rPr>
              <a:t>t</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5" name="文本框 4"/>
          <p:cNvSpPr txBox="1"/>
          <p:nvPr/>
        </p:nvSpPr>
        <p:spPr>
          <a:xfrm>
            <a:off x="1785620" y="2170430"/>
            <a:ext cx="1158875"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ea typeface="宋体" panose="02010600030101010101" pitchFamily="2" charset="-122"/>
                <a:sym typeface="+mn-ea"/>
              </a:rPr>
              <a:t>curren</a:t>
            </a:r>
            <a:r>
              <a:rPr lang="en-US" sz="2400" b="1">
                <a:solidFill>
                  <a:schemeClr val="accent4">
                    <a:lumMod val="50000"/>
                  </a:schemeClr>
                </a:solidFill>
                <a:latin typeface="Times New Roman" panose="02020603050405020304" charset="0"/>
                <a:ea typeface="宋体" panose="02010600030101010101" pitchFamily="2" charset="-122"/>
                <a:sym typeface="+mn-ea"/>
              </a:rPr>
              <a:t>t</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878205" y="2909570"/>
            <a:ext cx="1158875"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ea typeface="宋体" panose="02010600030101010101" pitchFamily="2" charset="-122"/>
                <a:sym typeface="+mn-ea"/>
              </a:rPr>
              <a:t>curren</a:t>
            </a:r>
            <a:r>
              <a:rPr lang="en-US" sz="2400" b="1">
                <a:solidFill>
                  <a:schemeClr val="accent4">
                    <a:lumMod val="50000"/>
                  </a:schemeClr>
                </a:solidFill>
                <a:latin typeface="Times New Roman" panose="02020603050405020304" charset="0"/>
                <a:ea typeface="宋体" panose="02010600030101010101" pitchFamily="2" charset="-122"/>
                <a:sym typeface="+mn-ea"/>
              </a:rPr>
              <a:t>t</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8" name="文本框 7"/>
          <p:cNvSpPr txBox="1"/>
          <p:nvPr/>
        </p:nvSpPr>
        <p:spPr>
          <a:xfrm>
            <a:off x="3743325" y="3989070"/>
            <a:ext cx="1395730"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ea typeface="宋体" panose="02010600030101010101" pitchFamily="2" charset="-122"/>
                <a:sym typeface="+mn-ea"/>
              </a:rPr>
              <a:t>currently</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9" name="文本框 8"/>
          <p:cNvSpPr txBox="1"/>
          <p:nvPr/>
        </p:nvSpPr>
        <p:spPr>
          <a:xfrm>
            <a:off x="523240" y="5069840"/>
            <a:ext cx="1480820"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ea typeface="宋体" panose="02010600030101010101" pitchFamily="2" charset="-122"/>
                <a:sym typeface="+mn-ea"/>
              </a:rPr>
              <a:t>C</a:t>
            </a:r>
            <a:r>
              <a:rPr sz="2400" b="1">
                <a:solidFill>
                  <a:schemeClr val="accent4">
                    <a:lumMod val="50000"/>
                  </a:schemeClr>
                </a:solidFill>
                <a:latin typeface="Times New Roman" panose="02020603050405020304" charset="0"/>
                <a:ea typeface="宋体" panose="02010600030101010101" pitchFamily="2" charset="-122"/>
                <a:sym typeface="+mn-ea"/>
              </a:rPr>
              <a:t>urrently</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 name="图片 20" descr="cur-跑填空"/>
          <p:cNvPicPr>
            <a:picLocks noChangeAspect="1"/>
          </p:cNvPicPr>
          <p:nvPr/>
        </p:nvPicPr>
        <p:blipFill>
          <a:blip r:embed="rId1"/>
          <a:stretch>
            <a:fillRect/>
          </a:stretch>
        </p:blipFill>
        <p:spPr>
          <a:xfrm>
            <a:off x="-81280" y="-1905"/>
            <a:ext cx="12273280" cy="6859905"/>
          </a:xfrm>
          <a:prstGeom prst="rect">
            <a:avLst/>
          </a:prstGeom>
        </p:spPr>
      </p:pic>
      <p:sp>
        <p:nvSpPr>
          <p:cNvPr id="8" name="文本框 7"/>
          <p:cNvSpPr txBox="1"/>
          <p:nvPr/>
        </p:nvSpPr>
        <p:spPr>
          <a:xfrm>
            <a:off x="4968240" y="3137535"/>
            <a:ext cx="589280" cy="583565"/>
          </a:xfrm>
          <a:prstGeom prst="rect">
            <a:avLst/>
          </a:prstGeom>
          <a:noFill/>
        </p:spPr>
        <p:txBody>
          <a:bodyPr wrap="none" rtlCol="0">
            <a:spAutoFit/>
          </a:bodyPr>
          <a:p>
            <a:pPr>
              <a:buClrTx/>
              <a:buSzTx/>
              <a:buFontTx/>
            </a:pPr>
            <a:r>
              <a:rPr lang="zh-CN" altLang="en-US" sz="3200" b="1" kern="1000">
                <a:solidFill>
                  <a:srgbClr val="7030A0"/>
                </a:solidFill>
                <a:latin typeface="Times New Roman" panose="02020603050405020304" charset="0"/>
                <a:cs typeface="Times New Roman" panose="02020603050405020304" charset="0"/>
                <a:sym typeface="+mn-ea"/>
              </a:rPr>
              <a:t>跑</a:t>
            </a:r>
            <a:endParaRPr lang="zh-CN" altLang="en-US" sz="3200" b="1" kern="100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7012305" y="515620"/>
            <a:ext cx="792480" cy="460375"/>
          </a:xfrm>
          <a:prstGeom prst="rect">
            <a:avLst/>
          </a:prstGeom>
          <a:noFill/>
        </p:spPr>
        <p:txBody>
          <a:bodyPr wrap="none" rtlCol="0">
            <a:spAutoFit/>
          </a:bodyPr>
          <a:p>
            <a:pPr algn="l">
              <a:buClrTx/>
              <a:buSzTx/>
              <a:buFontTx/>
            </a:pPr>
            <a:r>
              <a:rPr lang="zh-CN" altLang="en-US" sz="2400" b="1" kern="1000">
                <a:solidFill>
                  <a:srgbClr val="7030A0"/>
                </a:solidFill>
                <a:latin typeface="Times New Roman" panose="02020603050405020304" charset="0"/>
                <a:cs typeface="Times New Roman" panose="02020603050405020304" charset="0"/>
                <a:sym typeface="+mn-ea"/>
              </a:rPr>
              <a:t>发生</a:t>
            </a:r>
            <a:endParaRPr lang="zh-CN" altLang="en-US" sz="2400" b="1" kern="100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9311005" y="515620"/>
            <a:ext cx="1503680" cy="460375"/>
          </a:xfrm>
          <a:prstGeom prst="rect">
            <a:avLst/>
          </a:prstGeom>
          <a:noFill/>
        </p:spPr>
        <p:txBody>
          <a:bodyPr wrap="none" rtlCol="0">
            <a:spAutoFit/>
          </a:bodyPr>
          <a:p>
            <a:pPr algn="l">
              <a:buClrTx/>
              <a:buSzTx/>
              <a:buFontTx/>
            </a:pPr>
            <a:r>
              <a:rPr lang="zh-CN" altLang="en-US" sz="2400" b="1" kern="1000">
                <a:solidFill>
                  <a:srgbClr val="7030A0"/>
                </a:solidFill>
                <a:latin typeface="Times New Roman" panose="02020603050405020304" charset="0"/>
                <a:cs typeface="Times New Roman" panose="02020603050405020304" charset="0"/>
                <a:sym typeface="+mn-ea"/>
              </a:rPr>
              <a:t>事件;发生</a:t>
            </a:r>
            <a:endParaRPr lang="zh-CN" altLang="en-US" sz="2400" b="1" kern="100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7119620" y="1829435"/>
            <a:ext cx="2189480" cy="460375"/>
          </a:xfrm>
          <a:prstGeom prst="rect">
            <a:avLst/>
          </a:prstGeom>
          <a:noFill/>
        </p:spPr>
        <p:txBody>
          <a:bodyPr wrap="none" rtlCol="0">
            <a:spAutoFit/>
          </a:bodyPr>
          <a:p>
            <a:pPr algn="l">
              <a:buClrTx/>
              <a:buSzTx/>
              <a:buFontTx/>
            </a:pPr>
            <a:r>
              <a:rPr lang="zh-CN" altLang="en-US" sz="2400" b="1" kern="1000">
                <a:solidFill>
                  <a:srgbClr val="7030A0"/>
                </a:solidFill>
                <a:latin typeface="Times New Roman" panose="02020603050405020304" charset="0"/>
                <a:cs typeface="Times New Roman" panose="02020603050405020304" charset="0"/>
                <a:sym typeface="+mn-ea"/>
              </a:rPr>
              <a:t>流通的</a:t>
            </a:r>
            <a:r>
              <a:rPr lang="en-US" altLang="zh-CN" sz="2400" b="1" kern="1000">
                <a:solidFill>
                  <a:srgbClr val="7030A0"/>
                </a:solidFill>
                <a:latin typeface="Times New Roman" panose="02020603050405020304" charset="0"/>
                <a:cs typeface="Times New Roman" panose="02020603050405020304" charset="0"/>
                <a:sym typeface="+mn-ea"/>
              </a:rPr>
              <a:t>; </a:t>
            </a:r>
            <a:r>
              <a:rPr lang="zh-CN" altLang="en-US" sz="2400" b="1" kern="1000">
                <a:solidFill>
                  <a:srgbClr val="7030A0"/>
                </a:solidFill>
                <a:latin typeface="Times New Roman" panose="02020603050405020304" charset="0"/>
                <a:cs typeface="Times New Roman" panose="02020603050405020304" charset="0"/>
                <a:sym typeface="+mn-ea"/>
              </a:rPr>
              <a:t>现行的</a:t>
            </a:r>
            <a:endParaRPr lang="zh-CN" altLang="en-US" sz="2400" b="1" kern="1000">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10411460" y="1449070"/>
            <a:ext cx="1503680" cy="460375"/>
          </a:xfrm>
          <a:prstGeom prst="rect">
            <a:avLst/>
          </a:prstGeom>
          <a:noFill/>
        </p:spPr>
        <p:txBody>
          <a:bodyPr wrap="none" rtlCol="0">
            <a:spAutoFit/>
          </a:bodyPr>
          <a:p>
            <a:pPr algn="l">
              <a:buClrTx/>
              <a:buSzTx/>
              <a:buFontTx/>
            </a:pPr>
            <a:r>
              <a:rPr sz="2400" b="1" kern="1000">
                <a:solidFill>
                  <a:srgbClr val="7030A0"/>
                </a:solidFill>
                <a:latin typeface="Times New Roman" panose="02020603050405020304" charset="0"/>
                <a:cs typeface="Times New Roman" panose="02020603050405020304" charset="0"/>
                <a:sym typeface="+mn-ea"/>
              </a:rPr>
              <a:t>流通</a:t>
            </a:r>
            <a:r>
              <a:rPr lang="en-US" sz="2400" b="1" kern="1000">
                <a:solidFill>
                  <a:srgbClr val="7030A0"/>
                </a:solidFill>
                <a:latin typeface="Times New Roman" panose="02020603050405020304" charset="0"/>
                <a:cs typeface="Times New Roman" panose="02020603050405020304" charset="0"/>
                <a:sym typeface="+mn-ea"/>
              </a:rPr>
              <a:t>;</a:t>
            </a:r>
            <a:r>
              <a:rPr sz="2400" b="1" kern="1000">
                <a:solidFill>
                  <a:srgbClr val="7030A0"/>
                </a:solidFill>
                <a:latin typeface="Times New Roman" panose="02020603050405020304" charset="0"/>
                <a:cs typeface="Times New Roman" panose="02020603050405020304" charset="0"/>
                <a:sym typeface="+mn-ea"/>
              </a:rPr>
              <a:t>货币</a:t>
            </a:r>
            <a:endParaRPr sz="2400" b="1" kern="1000">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10541635" y="2214880"/>
            <a:ext cx="1478280" cy="460375"/>
          </a:xfrm>
          <a:prstGeom prst="rect">
            <a:avLst/>
          </a:prstGeom>
          <a:noFill/>
        </p:spPr>
        <p:txBody>
          <a:bodyPr wrap="none" rtlCol="0">
            <a:spAutoFit/>
          </a:bodyPr>
          <a:p>
            <a:pPr algn="l">
              <a:buClrTx/>
              <a:buSzTx/>
              <a:buFontTx/>
            </a:pPr>
            <a:r>
              <a:rPr lang="zh-CN" altLang="en-US" sz="2400" b="1" kern="1000">
                <a:solidFill>
                  <a:srgbClr val="7030A0"/>
                </a:solidFill>
                <a:latin typeface="Times New Roman" panose="02020603050405020304" charset="0"/>
                <a:cs typeface="Times New Roman" panose="02020603050405020304" charset="0"/>
                <a:sym typeface="+mn-ea"/>
              </a:rPr>
              <a:t>目前</a:t>
            </a:r>
            <a:r>
              <a:rPr lang="en-US" altLang="zh-CN" sz="2400" b="1" kern="1000">
                <a:solidFill>
                  <a:srgbClr val="7030A0"/>
                </a:solidFill>
                <a:latin typeface="Times New Roman" panose="02020603050405020304" charset="0"/>
                <a:cs typeface="Times New Roman" panose="02020603050405020304" charset="0"/>
                <a:sym typeface="+mn-ea"/>
              </a:rPr>
              <a:t>,</a:t>
            </a:r>
            <a:r>
              <a:rPr lang="zh-CN" altLang="en-US" sz="2400" b="1" kern="1000">
                <a:solidFill>
                  <a:srgbClr val="7030A0"/>
                </a:solidFill>
                <a:latin typeface="Times New Roman" panose="02020603050405020304" charset="0"/>
                <a:cs typeface="Times New Roman" panose="02020603050405020304" charset="0"/>
                <a:sym typeface="+mn-ea"/>
              </a:rPr>
              <a:t>当前</a:t>
            </a:r>
            <a:endParaRPr lang="zh-CN" altLang="en-US" sz="2400" b="1" kern="100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7119620" y="3199130"/>
            <a:ext cx="1097280" cy="460375"/>
          </a:xfrm>
          <a:prstGeom prst="rect">
            <a:avLst/>
          </a:prstGeom>
          <a:noFill/>
        </p:spPr>
        <p:txBody>
          <a:bodyPr wrap="none" rtlCol="0">
            <a:spAutoFit/>
          </a:bodyPr>
          <a:p>
            <a:pPr algn="l">
              <a:buClrTx/>
              <a:buSzTx/>
              <a:buFontTx/>
            </a:pPr>
            <a:r>
              <a:rPr lang="zh-CN" altLang="en-US" sz="2400" b="1" kern="1000">
                <a:solidFill>
                  <a:srgbClr val="7030A0"/>
                </a:solidFill>
                <a:latin typeface="Times New Roman" panose="02020603050405020304" charset="0"/>
                <a:cs typeface="Times New Roman" panose="02020603050405020304" charset="0"/>
                <a:sym typeface="+mn-ea"/>
              </a:rPr>
              <a:t>总课程</a:t>
            </a:r>
            <a:endParaRPr lang="zh-CN" altLang="en-US" sz="2400" b="1" kern="100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7240270" y="4137660"/>
            <a:ext cx="792480" cy="460375"/>
          </a:xfrm>
          <a:prstGeom prst="rect">
            <a:avLst/>
          </a:prstGeom>
          <a:noFill/>
        </p:spPr>
        <p:txBody>
          <a:bodyPr wrap="none" rtlCol="0">
            <a:spAutoFit/>
          </a:bodyPr>
          <a:p>
            <a:pPr algn="l">
              <a:buClrTx/>
              <a:buSzTx/>
              <a:buFontTx/>
            </a:pPr>
            <a:r>
              <a:rPr lang="zh-CN" altLang="en-US" sz="2400" b="1" kern="1000">
                <a:solidFill>
                  <a:srgbClr val="7030A0"/>
                </a:solidFill>
                <a:latin typeface="Times New Roman" panose="02020603050405020304" charset="0"/>
                <a:cs typeface="Times New Roman" panose="02020603050405020304" charset="0"/>
                <a:sym typeface="+mn-ea"/>
              </a:rPr>
              <a:t>发生</a:t>
            </a:r>
            <a:endParaRPr lang="zh-CN" altLang="en-US" sz="2400" b="1" kern="1000">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6713220" y="5502275"/>
            <a:ext cx="1503680" cy="460375"/>
          </a:xfrm>
          <a:prstGeom prst="rect">
            <a:avLst/>
          </a:prstGeom>
          <a:noFill/>
        </p:spPr>
        <p:txBody>
          <a:bodyPr wrap="none" rtlCol="0">
            <a:spAutoFit/>
          </a:bodyPr>
          <a:p>
            <a:pPr algn="l">
              <a:buClrTx/>
              <a:buSzTx/>
              <a:buFontTx/>
            </a:pPr>
            <a:r>
              <a:rPr lang="zh-CN" altLang="en-US" sz="2400" b="1" kern="1000">
                <a:solidFill>
                  <a:srgbClr val="7030A0"/>
                </a:solidFill>
                <a:latin typeface="Times New Roman" panose="02020603050405020304" charset="0"/>
                <a:cs typeface="Times New Roman" panose="02020603050405020304" charset="0"/>
                <a:sym typeface="+mn-ea"/>
              </a:rPr>
              <a:t>复发</a:t>
            </a:r>
            <a:r>
              <a:rPr lang="en-US" altLang="zh-CN" sz="2400" b="1" kern="1000">
                <a:solidFill>
                  <a:srgbClr val="7030A0"/>
                </a:solidFill>
                <a:latin typeface="Times New Roman" panose="02020603050405020304" charset="0"/>
                <a:cs typeface="Times New Roman" panose="02020603050405020304" charset="0"/>
                <a:sym typeface="+mn-ea"/>
              </a:rPr>
              <a:t>;</a:t>
            </a:r>
            <a:r>
              <a:rPr lang="zh-CN" altLang="en-US" sz="2400" b="1" kern="1000">
                <a:solidFill>
                  <a:srgbClr val="7030A0"/>
                </a:solidFill>
                <a:latin typeface="Times New Roman" panose="02020603050405020304" charset="0"/>
                <a:cs typeface="Times New Roman" panose="02020603050405020304" charset="0"/>
                <a:sym typeface="+mn-ea"/>
              </a:rPr>
              <a:t>回归</a:t>
            </a:r>
            <a:endParaRPr lang="zh-CN" altLang="en-US" sz="2400" b="1" kern="100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9401175" y="5142865"/>
            <a:ext cx="2113280" cy="460375"/>
          </a:xfrm>
          <a:prstGeom prst="rect">
            <a:avLst/>
          </a:prstGeom>
          <a:noFill/>
        </p:spPr>
        <p:txBody>
          <a:bodyPr wrap="none" rtlCol="0">
            <a:spAutoFit/>
          </a:bodyPr>
          <a:p>
            <a:pPr algn="l">
              <a:buClrTx/>
              <a:buSzTx/>
              <a:buFontTx/>
            </a:pPr>
            <a:r>
              <a:rPr lang="zh-CN" altLang="en-US" sz="2400" b="1" kern="1000">
                <a:solidFill>
                  <a:srgbClr val="7030A0"/>
                </a:solidFill>
                <a:latin typeface="Times New Roman" panose="02020603050405020304" charset="0"/>
                <a:cs typeface="Times New Roman" panose="02020603050405020304" charset="0"/>
                <a:sym typeface="+mn-ea"/>
              </a:rPr>
              <a:t>复发的</a:t>
            </a:r>
            <a:r>
              <a:rPr lang="en-US" altLang="zh-CN" sz="2400" b="1" kern="1000">
                <a:solidFill>
                  <a:srgbClr val="7030A0"/>
                </a:solidFill>
                <a:latin typeface="Times New Roman" panose="02020603050405020304" charset="0"/>
                <a:cs typeface="Times New Roman" panose="02020603050405020304" charset="0"/>
                <a:sym typeface="+mn-ea"/>
              </a:rPr>
              <a:t>;</a:t>
            </a:r>
            <a:r>
              <a:rPr lang="zh-CN" altLang="en-US" sz="2400" b="1" kern="1000">
                <a:solidFill>
                  <a:srgbClr val="7030A0"/>
                </a:solidFill>
                <a:latin typeface="Times New Roman" panose="02020603050405020304" charset="0"/>
                <a:cs typeface="Times New Roman" panose="02020603050405020304" charset="0"/>
                <a:sym typeface="+mn-ea"/>
              </a:rPr>
              <a:t>周期的</a:t>
            </a:r>
            <a:endParaRPr lang="zh-CN" altLang="en-US" sz="2400" b="1" kern="100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9309100" y="5878830"/>
            <a:ext cx="1503680" cy="460375"/>
          </a:xfrm>
          <a:prstGeom prst="rect">
            <a:avLst/>
          </a:prstGeom>
          <a:noFill/>
        </p:spPr>
        <p:txBody>
          <a:bodyPr wrap="none" rtlCol="0">
            <a:spAutoFit/>
          </a:bodyPr>
          <a:p>
            <a:pPr algn="l">
              <a:buClrTx/>
              <a:buSzTx/>
              <a:buFontTx/>
            </a:pPr>
            <a:r>
              <a:rPr lang="zh-CN" altLang="en-US" sz="2400" b="1" kern="1000">
                <a:solidFill>
                  <a:srgbClr val="7030A0"/>
                </a:solidFill>
                <a:latin typeface="Times New Roman" panose="02020603050405020304" charset="0"/>
                <a:cs typeface="Times New Roman" panose="02020603050405020304" charset="0"/>
                <a:sym typeface="+mn-ea"/>
              </a:rPr>
              <a:t>复发</a:t>
            </a:r>
            <a:r>
              <a:rPr lang="en-US" altLang="zh-CN" sz="2400" b="1" kern="1000">
                <a:solidFill>
                  <a:srgbClr val="7030A0"/>
                </a:solidFill>
                <a:latin typeface="Times New Roman" panose="02020603050405020304" charset="0"/>
                <a:cs typeface="Times New Roman" panose="02020603050405020304" charset="0"/>
                <a:sym typeface="+mn-ea"/>
              </a:rPr>
              <a:t>;</a:t>
            </a:r>
            <a:r>
              <a:rPr lang="zh-CN" altLang="en-US" sz="2400" b="1" kern="1000">
                <a:solidFill>
                  <a:srgbClr val="7030A0"/>
                </a:solidFill>
                <a:latin typeface="Times New Roman" panose="02020603050405020304" charset="0"/>
                <a:cs typeface="Times New Roman" panose="02020603050405020304" charset="0"/>
                <a:sym typeface="+mn-ea"/>
              </a:rPr>
              <a:t>反复</a:t>
            </a:r>
            <a:endParaRPr lang="zh-CN" altLang="en-US" sz="2400" b="1" kern="1000">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1423670" y="774700"/>
            <a:ext cx="2214880" cy="460375"/>
          </a:xfrm>
          <a:prstGeom prst="rect">
            <a:avLst/>
          </a:prstGeom>
          <a:noFill/>
        </p:spPr>
        <p:txBody>
          <a:bodyPr wrap="none" rtlCol="0">
            <a:spAutoFit/>
          </a:bodyPr>
          <a:p>
            <a:pPr algn="l">
              <a:buClrTx/>
              <a:buSzTx/>
              <a:buFontTx/>
            </a:pPr>
            <a:r>
              <a:rPr lang="zh-CN" altLang="en-US" sz="2400" b="1" kern="1000">
                <a:solidFill>
                  <a:srgbClr val="7030A0"/>
                </a:solidFill>
                <a:latin typeface="Times New Roman" panose="02020603050405020304" charset="0"/>
                <a:cs typeface="Times New Roman" panose="02020603050405020304" charset="0"/>
                <a:sym typeface="+mn-ea"/>
              </a:rPr>
              <a:t>招致</a:t>
            </a:r>
            <a:r>
              <a:rPr lang="en-US" altLang="zh-CN" sz="2400" b="1" kern="1000">
                <a:solidFill>
                  <a:srgbClr val="7030A0"/>
                </a:solidFill>
                <a:latin typeface="Times New Roman" panose="02020603050405020304" charset="0"/>
                <a:cs typeface="Times New Roman" panose="02020603050405020304" charset="0"/>
                <a:sym typeface="+mn-ea"/>
              </a:rPr>
              <a:t>;</a:t>
            </a:r>
            <a:r>
              <a:rPr lang="zh-CN" altLang="en-US" sz="2400" b="1" kern="1000">
                <a:solidFill>
                  <a:srgbClr val="7030A0"/>
                </a:solidFill>
                <a:latin typeface="Times New Roman" panose="02020603050405020304" charset="0"/>
                <a:cs typeface="Times New Roman" panose="02020603050405020304" charset="0"/>
                <a:sym typeface="+mn-ea"/>
              </a:rPr>
              <a:t>带来</a:t>
            </a:r>
            <a:r>
              <a:rPr lang="en-US" altLang="zh-CN" sz="2400" b="1" kern="1000">
                <a:solidFill>
                  <a:srgbClr val="7030A0"/>
                </a:solidFill>
                <a:latin typeface="Times New Roman" panose="02020603050405020304" charset="0"/>
                <a:cs typeface="Times New Roman" panose="02020603050405020304" charset="0"/>
                <a:sym typeface="+mn-ea"/>
              </a:rPr>
              <a:t>;</a:t>
            </a:r>
            <a:r>
              <a:rPr lang="zh-CN" altLang="en-US" sz="2400" b="1" kern="1000">
                <a:solidFill>
                  <a:srgbClr val="7030A0"/>
                </a:solidFill>
                <a:latin typeface="Times New Roman" panose="02020603050405020304" charset="0"/>
                <a:cs typeface="Times New Roman" panose="02020603050405020304" charset="0"/>
                <a:sym typeface="+mn-ea"/>
              </a:rPr>
              <a:t>遭受</a:t>
            </a:r>
            <a:endParaRPr lang="zh-CN" altLang="en-US" sz="2400" b="1" kern="1000">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1998345" y="1754505"/>
            <a:ext cx="1503680" cy="460375"/>
          </a:xfrm>
          <a:prstGeom prst="rect">
            <a:avLst/>
          </a:prstGeom>
          <a:noFill/>
        </p:spPr>
        <p:txBody>
          <a:bodyPr wrap="none" rtlCol="0">
            <a:spAutoFit/>
          </a:bodyPr>
          <a:p>
            <a:pPr algn="l">
              <a:buClrTx/>
              <a:buSzTx/>
              <a:buFontTx/>
            </a:pPr>
            <a:r>
              <a:rPr lang="zh-CN" altLang="en-US" sz="2400" b="1" kern="1000">
                <a:solidFill>
                  <a:srgbClr val="7030A0"/>
                </a:solidFill>
                <a:latin typeface="Times New Roman" panose="02020603050405020304" charset="0"/>
                <a:cs typeface="Times New Roman" panose="02020603050405020304" charset="0"/>
                <a:sym typeface="+mn-ea"/>
              </a:rPr>
              <a:t>入侵</a:t>
            </a:r>
            <a:r>
              <a:rPr lang="en-US" altLang="zh-CN" sz="2400" b="1" kern="1000">
                <a:solidFill>
                  <a:srgbClr val="7030A0"/>
                </a:solidFill>
                <a:latin typeface="Times New Roman" panose="02020603050405020304" charset="0"/>
                <a:cs typeface="Times New Roman" panose="02020603050405020304" charset="0"/>
                <a:sym typeface="+mn-ea"/>
              </a:rPr>
              <a:t>;</a:t>
            </a:r>
            <a:r>
              <a:rPr lang="zh-CN" altLang="en-US" sz="2400" b="1" kern="1000">
                <a:solidFill>
                  <a:srgbClr val="7030A0"/>
                </a:solidFill>
                <a:latin typeface="Times New Roman" panose="02020603050405020304" charset="0"/>
                <a:cs typeface="Times New Roman" panose="02020603050405020304" charset="0"/>
                <a:sym typeface="+mn-ea"/>
              </a:rPr>
              <a:t>侵犯</a:t>
            </a:r>
            <a:endParaRPr lang="zh-CN" altLang="en-US" sz="2400" b="1" kern="1000">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1652270" y="2738755"/>
            <a:ext cx="2113280" cy="460375"/>
          </a:xfrm>
          <a:prstGeom prst="rect">
            <a:avLst/>
          </a:prstGeom>
          <a:noFill/>
        </p:spPr>
        <p:txBody>
          <a:bodyPr wrap="none" rtlCol="0">
            <a:spAutoFit/>
          </a:bodyPr>
          <a:p>
            <a:pPr algn="l">
              <a:buClrTx/>
              <a:buSzTx/>
              <a:buFontTx/>
            </a:pPr>
            <a:r>
              <a:rPr lang="zh-CN" altLang="en-US" sz="2400" b="1" kern="1000">
                <a:solidFill>
                  <a:srgbClr val="7030A0"/>
                </a:solidFill>
                <a:latin typeface="Times New Roman" panose="02020603050405020304" charset="0"/>
                <a:cs typeface="Times New Roman" panose="02020603050405020304" charset="0"/>
                <a:sym typeface="+mn-ea"/>
              </a:rPr>
              <a:t>远足</a:t>
            </a:r>
            <a:r>
              <a:rPr lang="en-US" altLang="zh-CN" sz="2400" b="1" kern="1000">
                <a:solidFill>
                  <a:srgbClr val="7030A0"/>
                </a:solidFill>
                <a:latin typeface="Times New Roman" panose="02020603050405020304" charset="0"/>
                <a:cs typeface="Times New Roman" panose="02020603050405020304" charset="0"/>
                <a:sym typeface="+mn-ea"/>
              </a:rPr>
              <a:t>;</a:t>
            </a:r>
            <a:r>
              <a:rPr lang="zh-CN" altLang="en-US" sz="2400" b="1" kern="1000">
                <a:solidFill>
                  <a:srgbClr val="7030A0"/>
                </a:solidFill>
                <a:latin typeface="Times New Roman" panose="02020603050405020304" charset="0"/>
                <a:cs typeface="Times New Roman" panose="02020603050405020304" charset="0"/>
                <a:sym typeface="+mn-ea"/>
              </a:rPr>
              <a:t>短途旅行</a:t>
            </a:r>
            <a:endParaRPr lang="zh-CN" altLang="en-US" sz="2400" b="1" kern="1000">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1423670" y="3677285"/>
            <a:ext cx="2214880" cy="460375"/>
          </a:xfrm>
          <a:prstGeom prst="rect">
            <a:avLst/>
          </a:prstGeom>
          <a:noFill/>
        </p:spPr>
        <p:txBody>
          <a:bodyPr wrap="none" rtlCol="0">
            <a:spAutoFit/>
          </a:bodyPr>
          <a:p>
            <a:pPr algn="l">
              <a:buClrTx/>
              <a:buSzTx/>
              <a:buFontTx/>
            </a:pPr>
            <a:r>
              <a:rPr lang="zh-CN" altLang="en-US" sz="2400" b="1" kern="1000">
                <a:solidFill>
                  <a:srgbClr val="7030A0"/>
                </a:solidFill>
                <a:latin typeface="Times New Roman" panose="02020603050405020304" charset="0"/>
                <a:cs typeface="Times New Roman" panose="02020603050405020304" charset="0"/>
                <a:sym typeface="+mn-ea"/>
              </a:rPr>
              <a:t>先驱</a:t>
            </a:r>
            <a:r>
              <a:rPr lang="en-US" altLang="zh-CN" sz="2400" b="1" kern="1000">
                <a:solidFill>
                  <a:srgbClr val="7030A0"/>
                </a:solidFill>
                <a:latin typeface="Times New Roman" panose="02020603050405020304" charset="0"/>
                <a:cs typeface="Times New Roman" panose="02020603050405020304" charset="0"/>
                <a:sym typeface="+mn-ea"/>
              </a:rPr>
              <a:t>;</a:t>
            </a:r>
            <a:r>
              <a:rPr lang="zh-CN" altLang="en-US" sz="2400" b="1" kern="1000">
                <a:solidFill>
                  <a:srgbClr val="7030A0"/>
                </a:solidFill>
                <a:latin typeface="Times New Roman" panose="02020603050405020304" charset="0"/>
                <a:cs typeface="Times New Roman" panose="02020603050405020304" charset="0"/>
                <a:sym typeface="+mn-ea"/>
              </a:rPr>
              <a:t>先知</a:t>
            </a:r>
            <a:r>
              <a:rPr lang="en-US" altLang="zh-CN" sz="2400" b="1" kern="1000">
                <a:solidFill>
                  <a:srgbClr val="7030A0"/>
                </a:solidFill>
                <a:latin typeface="Times New Roman" panose="02020603050405020304" charset="0"/>
                <a:cs typeface="Times New Roman" panose="02020603050405020304" charset="0"/>
                <a:sym typeface="+mn-ea"/>
              </a:rPr>
              <a:t>;</a:t>
            </a:r>
            <a:r>
              <a:rPr lang="zh-CN" altLang="en-US" sz="2400" b="1" kern="1000">
                <a:solidFill>
                  <a:srgbClr val="7030A0"/>
                </a:solidFill>
                <a:latin typeface="Times New Roman" panose="02020603050405020304" charset="0"/>
                <a:cs typeface="Times New Roman" panose="02020603050405020304" charset="0"/>
                <a:sym typeface="+mn-ea"/>
              </a:rPr>
              <a:t>预兆</a:t>
            </a:r>
            <a:endParaRPr lang="zh-CN" altLang="en-US" sz="2400" b="1" kern="1000">
              <a:solidFill>
                <a:srgbClr val="7030A0"/>
              </a:solidFill>
              <a:latin typeface="Times New Roman" panose="02020603050405020304" charset="0"/>
              <a:cs typeface="Times New Roman" panose="02020603050405020304" charset="0"/>
              <a:sym typeface="+mn-ea"/>
            </a:endParaRPr>
          </a:p>
        </p:txBody>
      </p:sp>
      <p:sp>
        <p:nvSpPr>
          <p:cNvPr id="19" name="文本框 18"/>
          <p:cNvSpPr txBox="1"/>
          <p:nvPr/>
        </p:nvSpPr>
        <p:spPr>
          <a:xfrm>
            <a:off x="1693545" y="4682490"/>
            <a:ext cx="2113280" cy="460375"/>
          </a:xfrm>
          <a:prstGeom prst="rect">
            <a:avLst/>
          </a:prstGeom>
          <a:noFill/>
        </p:spPr>
        <p:txBody>
          <a:bodyPr wrap="none" rtlCol="0">
            <a:spAutoFit/>
          </a:bodyPr>
          <a:p>
            <a:pPr algn="l">
              <a:buClrTx/>
              <a:buSzTx/>
              <a:buFontTx/>
            </a:pPr>
            <a:r>
              <a:rPr lang="zh-CN" altLang="en-US" sz="2400" b="1" kern="1000">
                <a:solidFill>
                  <a:srgbClr val="7030A0"/>
                </a:solidFill>
                <a:latin typeface="Times New Roman" panose="02020603050405020304" charset="0"/>
                <a:cs typeface="Times New Roman" panose="02020603050405020304" charset="0"/>
                <a:sym typeface="+mn-ea"/>
              </a:rPr>
              <a:t>草率的</a:t>
            </a:r>
            <a:r>
              <a:rPr lang="en-US" altLang="zh-CN" sz="2400" b="1" kern="1000">
                <a:solidFill>
                  <a:srgbClr val="7030A0"/>
                </a:solidFill>
                <a:latin typeface="Times New Roman" panose="02020603050405020304" charset="0"/>
                <a:cs typeface="Times New Roman" panose="02020603050405020304" charset="0"/>
                <a:sym typeface="+mn-ea"/>
              </a:rPr>
              <a:t>;</a:t>
            </a:r>
            <a:r>
              <a:rPr lang="zh-CN" altLang="en-US" sz="2400" b="1" kern="1000">
                <a:solidFill>
                  <a:srgbClr val="7030A0"/>
                </a:solidFill>
                <a:latin typeface="Times New Roman" panose="02020603050405020304" charset="0"/>
                <a:cs typeface="Times New Roman" panose="02020603050405020304" charset="0"/>
                <a:sym typeface="+mn-ea"/>
              </a:rPr>
              <a:t>匆忙的</a:t>
            </a:r>
            <a:endParaRPr lang="zh-CN" altLang="en-US" sz="2400" b="1" kern="1000">
              <a:solidFill>
                <a:srgbClr val="7030A0"/>
              </a:solidFill>
              <a:latin typeface="Times New Roman" panose="02020603050405020304" charset="0"/>
              <a:cs typeface="Times New Roman" panose="02020603050405020304" charset="0"/>
              <a:sym typeface="+mn-ea"/>
            </a:endParaRPr>
          </a:p>
        </p:txBody>
      </p:sp>
      <p:sp>
        <p:nvSpPr>
          <p:cNvPr id="21" name="文本框 20"/>
          <p:cNvSpPr txBox="1"/>
          <p:nvPr/>
        </p:nvSpPr>
        <p:spPr>
          <a:xfrm>
            <a:off x="880745" y="5603240"/>
            <a:ext cx="2926080" cy="460375"/>
          </a:xfrm>
          <a:prstGeom prst="rect">
            <a:avLst/>
          </a:prstGeom>
          <a:noFill/>
        </p:spPr>
        <p:txBody>
          <a:bodyPr wrap="none" rtlCol="0">
            <a:spAutoFit/>
          </a:bodyPr>
          <a:p>
            <a:pPr algn="l">
              <a:buClrTx/>
              <a:buSzTx/>
              <a:buFontTx/>
            </a:pPr>
            <a:r>
              <a:rPr lang="zh-CN" altLang="en-US" sz="2400" b="1" kern="1000">
                <a:solidFill>
                  <a:srgbClr val="7030A0"/>
                </a:solidFill>
                <a:latin typeface="Times New Roman" panose="02020603050405020304" charset="0"/>
                <a:cs typeface="Times New Roman" panose="02020603050405020304" charset="0"/>
                <a:sym typeface="+mn-ea"/>
              </a:rPr>
              <a:t>路程</a:t>
            </a:r>
            <a:r>
              <a:rPr lang="en-US" altLang="zh-CN" sz="2400" b="1" kern="1000">
                <a:solidFill>
                  <a:srgbClr val="7030A0"/>
                </a:solidFill>
                <a:latin typeface="Times New Roman" panose="02020603050405020304" charset="0"/>
                <a:cs typeface="Times New Roman" panose="02020603050405020304" charset="0"/>
                <a:sym typeface="+mn-ea"/>
              </a:rPr>
              <a:t>;</a:t>
            </a:r>
            <a:r>
              <a:rPr lang="zh-CN" altLang="en-US" sz="2400" b="1" kern="1000">
                <a:solidFill>
                  <a:srgbClr val="7030A0"/>
                </a:solidFill>
                <a:latin typeface="Times New Roman" panose="02020603050405020304" charset="0"/>
                <a:cs typeface="Times New Roman" panose="02020603050405020304" charset="0"/>
                <a:sym typeface="+mn-ea"/>
              </a:rPr>
              <a:t>过程</a:t>
            </a:r>
            <a:r>
              <a:rPr lang="en-US" altLang="zh-CN" sz="2400" b="1" kern="1000">
                <a:solidFill>
                  <a:srgbClr val="7030A0"/>
                </a:solidFill>
                <a:latin typeface="Times New Roman" panose="02020603050405020304" charset="0"/>
                <a:cs typeface="Times New Roman" panose="02020603050405020304" charset="0"/>
                <a:sym typeface="+mn-ea"/>
              </a:rPr>
              <a:t>;</a:t>
            </a:r>
            <a:r>
              <a:rPr lang="zh-CN" altLang="en-US" sz="2400" b="1" kern="1000">
                <a:solidFill>
                  <a:srgbClr val="7030A0"/>
                </a:solidFill>
                <a:latin typeface="Times New Roman" panose="02020603050405020304" charset="0"/>
                <a:cs typeface="Times New Roman" panose="02020603050405020304" charset="0"/>
                <a:sym typeface="+mn-ea"/>
              </a:rPr>
              <a:t>课程</a:t>
            </a:r>
            <a:r>
              <a:rPr lang="en-US" altLang="zh-CN" sz="2400" b="1" kern="1000">
                <a:solidFill>
                  <a:srgbClr val="7030A0"/>
                </a:solidFill>
                <a:latin typeface="Times New Roman" panose="02020603050405020304" charset="0"/>
                <a:cs typeface="Times New Roman" panose="02020603050405020304" charset="0"/>
                <a:sym typeface="+mn-ea"/>
              </a:rPr>
              <a:t>;</a:t>
            </a:r>
            <a:r>
              <a:rPr lang="zh-CN" altLang="en-US" sz="2400" b="1" kern="1000">
                <a:solidFill>
                  <a:srgbClr val="7030A0"/>
                </a:solidFill>
                <a:latin typeface="Times New Roman" panose="02020603050405020304" charset="0"/>
                <a:cs typeface="Times New Roman" panose="02020603050405020304" charset="0"/>
                <a:sym typeface="+mn-ea"/>
              </a:rPr>
              <a:t>主菜</a:t>
            </a:r>
            <a:endParaRPr lang="zh-CN" altLang="en-US" sz="2400" b="1" kern="1000">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additive="base">
                                        <p:cTn id="85" dur="500" fill="hold"/>
                                        <p:tgtEl>
                                          <p:spTgt spid="17"/>
                                        </p:tgtEl>
                                        <p:attrNameLst>
                                          <p:attrName>ppt_x</p:attrName>
                                        </p:attrNameLst>
                                      </p:cBhvr>
                                      <p:tavLst>
                                        <p:tav tm="0">
                                          <p:val>
                                            <p:strVal val="#ppt_x"/>
                                          </p:val>
                                        </p:tav>
                                        <p:tav tm="100000">
                                          <p:val>
                                            <p:strVal val="#ppt_x"/>
                                          </p:val>
                                        </p:tav>
                                      </p:tavLst>
                                    </p:anim>
                                    <p:anim calcmode="lin" valueType="num">
                                      <p:cBhvr additive="base">
                                        <p:cTn id="8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ppt_x"/>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additive="base">
                                        <p:cTn id="103" dur="500" fill="hold"/>
                                        <p:tgtEl>
                                          <p:spTgt spid="21"/>
                                        </p:tgtEl>
                                        <p:attrNameLst>
                                          <p:attrName>ppt_x</p:attrName>
                                        </p:attrNameLst>
                                      </p:cBhvr>
                                      <p:tavLst>
                                        <p:tav tm="0">
                                          <p:val>
                                            <p:strVal val="#ppt_x"/>
                                          </p:val>
                                        </p:tav>
                                        <p:tav tm="100000">
                                          <p:val>
                                            <p:strVal val="#ppt_x"/>
                                          </p:val>
                                        </p:tav>
                                      </p:tavLst>
                                    </p:anim>
                                    <p:anim calcmode="lin" valueType="num">
                                      <p:cBhvr additive="base">
                                        <p:cTn id="10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5" grpId="0"/>
      <p:bldP spid="6" grpId="0"/>
      <p:bldP spid="7" grpId="0"/>
      <p:bldP spid="9" grpId="0"/>
      <p:bldP spid="10" grpId="0"/>
      <p:bldP spid="11" grpId="0"/>
      <p:bldP spid="12" grpId="0"/>
      <p:bldP spid="13" grpId="0"/>
      <p:bldP spid="14" grpId="0"/>
      <p:bldP spid="15" grpId="0"/>
      <p:bldP spid="16" grpId="0"/>
      <p:bldP spid="17" grpId="0"/>
      <p:bldP spid="18" grpId="0"/>
      <p:bldP spid="1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4150" y="105410"/>
            <a:ext cx="11833225" cy="583565"/>
          </a:xfrm>
          <a:prstGeom prst="rect">
            <a:avLst/>
          </a:prstGeom>
          <a:noFill/>
          <a:ln w="9525">
            <a:noFill/>
          </a:ln>
        </p:spPr>
        <p:txBody>
          <a:bodyPr wrap="square">
            <a:spAutoFit/>
          </a:bodyPr>
          <a:p>
            <a:pPr marL="269875" indent="-269875"/>
            <a:r>
              <a:rPr lang="en-US" sz="3200" b="1">
                <a:solidFill>
                  <a:srgbClr val="000000"/>
                </a:solidFill>
                <a:latin typeface="Times New Roman" panose="02020603050405020304" charset="0"/>
                <a:cs typeface="Times New Roman" panose="02020603050405020304" charset="0"/>
              </a:rPr>
              <a:t>17.military ['mɪlɪt(ə)rɪ]adj. _____________</a:t>
            </a:r>
            <a:endParaRPr lang="en-US" altLang="en-US" sz="2400" b="1">
              <a:solidFill>
                <a:srgbClr val="000000"/>
              </a:solidFill>
              <a:latin typeface="Times New Roman" panose="02020603050405020304" charset="0"/>
              <a:cs typeface="Times New Roman" panose="02020603050405020304" charset="0"/>
            </a:endParaRPr>
          </a:p>
        </p:txBody>
      </p:sp>
      <p:sp>
        <p:nvSpPr>
          <p:cNvPr id="9" name="文本框 8"/>
          <p:cNvSpPr txBox="1"/>
          <p:nvPr/>
        </p:nvSpPr>
        <p:spPr>
          <a:xfrm>
            <a:off x="4939665" y="105410"/>
            <a:ext cx="2756535"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军事的</a:t>
            </a:r>
            <a:r>
              <a:rPr lang="en-US" sz="3200" b="1">
                <a:solidFill>
                  <a:srgbClr val="7030A0"/>
                </a:solidFill>
                <a:latin typeface="Times New Roman" panose="02020603050405020304" charset="0"/>
                <a:cs typeface="Times New Roman" panose="02020603050405020304" charset="0"/>
                <a:sym typeface="+mn-ea"/>
              </a:rPr>
              <a:t>;</a:t>
            </a:r>
            <a:r>
              <a:rPr sz="3200" b="1">
                <a:solidFill>
                  <a:srgbClr val="7030A0"/>
                </a:solidFill>
                <a:latin typeface="Times New Roman" panose="02020603050405020304" charset="0"/>
                <a:cs typeface="Times New Roman" panose="02020603050405020304" charset="0"/>
                <a:sym typeface="+mn-ea"/>
              </a:rPr>
              <a:t>军用的</a:t>
            </a:r>
            <a:endParaRPr sz="3200" b="1">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184150" y="688975"/>
            <a:ext cx="11292840" cy="460375"/>
          </a:xfrm>
          <a:prstGeom prst="rect">
            <a:avLst/>
          </a:prstGeom>
          <a:noFill/>
        </p:spPr>
        <p:txBody>
          <a:bodyPr wrap="square" rtlCol="0">
            <a:spAutoFit/>
          </a:bodyPr>
          <a:p>
            <a:pPr algn="l"/>
            <a:r>
              <a:rPr lang="en-US" altLang="zh-CN" sz="2400" b="1">
                <a:solidFill>
                  <a:schemeClr val="accent4">
                    <a:lumMod val="50000"/>
                  </a:schemeClr>
                </a:solidFill>
                <a:latin typeface="Times New Roman" panose="02020603050405020304" charset="0"/>
                <a:cs typeface="Times New Roman" panose="02020603050405020304" charset="0"/>
                <a:sym typeface="+mn-ea"/>
              </a:rPr>
              <a:t> </a:t>
            </a:r>
            <a:r>
              <a:rPr sz="2400" b="1">
                <a:solidFill>
                  <a:schemeClr val="accent4">
                    <a:lumMod val="50000"/>
                  </a:schemeClr>
                </a:solidFill>
                <a:latin typeface="Times New Roman" panose="02020603050405020304" charset="0"/>
                <a:cs typeface="Times New Roman" panose="02020603050405020304" charset="0"/>
                <a:sym typeface="+mn-ea"/>
              </a:rPr>
              <a:t>词根词缀：mil-(mile英里)+-it-(走)+-ary(形容词后缀)：走到远方去参军——</a:t>
            </a:r>
            <a:r>
              <a:rPr sz="2400" b="1">
                <a:solidFill>
                  <a:srgbClr val="7030A0"/>
                </a:solidFill>
                <a:latin typeface="Times New Roman" panose="02020603050405020304" charset="0"/>
                <a:cs typeface="Times New Roman" panose="02020603050405020304" charset="0"/>
                <a:sym typeface="+mn-ea"/>
              </a:rPr>
              <a:t>军事的</a:t>
            </a:r>
            <a:endParaRPr sz="24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265430" y="1149350"/>
            <a:ext cx="11833225" cy="583565"/>
          </a:xfrm>
          <a:prstGeom prst="rect">
            <a:avLst/>
          </a:prstGeom>
          <a:noFill/>
          <a:ln w="9525">
            <a:noFill/>
          </a:ln>
        </p:spPr>
        <p:txBody>
          <a:bodyPr wrap="square">
            <a:spAutoFit/>
          </a:bodyPr>
          <a:p>
            <a:pPr marL="269875" indent="-269875"/>
            <a:r>
              <a:rPr lang="en-US" sz="3200" b="1">
                <a:solidFill>
                  <a:schemeClr val="tx1"/>
                </a:solidFill>
                <a:latin typeface="Times New Roman" panose="02020603050405020304" charset="0"/>
                <a:cs typeface="Times New Roman" panose="02020603050405020304" charset="0"/>
              </a:rPr>
              <a:t>_______________ 军训</a:t>
            </a:r>
            <a:endParaRPr lang="en-US" sz="3200" b="1">
              <a:solidFill>
                <a:schemeClr val="tx1"/>
              </a:solidFill>
              <a:latin typeface="Times New Roman" panose="02020603050405020304" charset="0"/>
              <a:cs typeface="Times New Roman" panose="02020603050405020304" charset="0"/>
            </a:endParaRPr>
          </a:p>
        </p:txBody>
      </p:sp>
      <p:sp>
        <p:nvSpPr>
          <p:cNvPr id="5" name="文本框 4"/>
          <p:cNvSpPr txBox="1"/>
          <p:nvPr/>
        </p:nvSpPr>
        <p:spPr>
          <a:xfrm>
            <a:off x="326390" y="1149350"/>
            <a:ext cx="3084195" cy="583565"/>
          </a:xfrm>
          <a:prstGeom prst="rect">
            <a:avLst/>
          </a:prstGeom>
          <a:noFill/>
        </p:spPr>
        <p:txBody>
          <a:bodyPr wrap="none" rtlCol="0">
            <a:spAutoFit/>
          </a:bodyPr>
          <a:p>
            <a:pPr algn="l"/>
            <a:r>
              <a:rPr lang="en-US" sz="3200" b="1">
                <a:solidFill>
                  <a:schemeClr val="accent4">
                    <a:lumMod val="50000"/>
                  </a:schemeClr>
                </a:solidFill>
                <a:latin typeface="Times New Roman" panose="02020603050405020304" charset="0"/>
                <a:cs typeface="Times New Roman" panose="02020603050405020304" charset="0"/>
                <a:sym typeface="+mn-ea"/>
              </a:rPr>
              <a:t>military training </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265430" y="1838325"/>
            <a:ext cx="11685905" cy="1198880"/>
          </a:xfrm>
          <a:prstGeom prst="rect">
            <a:avLst/>
          </a:prstGeom>
          <a:noFill/>
          <a:ln w="9525">
            <a:noFill/>
          </a:ln>
        </p:spPr>
        <p:txBody>
          <a:bodyPr wrap="square">
            <a:spAutoFit/>
          </a:bodyPr>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Like many </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military</a:t>
            </a:r>
            <a:r>
              <a:rPr lang="en-US" sz="2400" b="1">
                <a:latin typeface="Times New Roman" panose="02020603050405020304" charset="0"/>
                <a:ea typeface="宋体" panose="02010600030101010101" pitchFamily="2" charset="-122"/>
                <a:cs typeface="Times New Roman" panose="02020603050405020304" charset="0"/>
                <a:sym typeface="+mn-ea"/>
              </a:rPr>
              <a:t> medals, the one Zac’s mother had found was a family treasure.</a:t>
            </a:r>
            <a:endParaRPr lang="en-US" sz="2400" b="1">
              <a:latin typeface="Times New Roman" panose="02020603050405020304" charset="0"/>
              <a:ea typeface="宋体" panose="02010600030101010101" pitchFamily="2" charset="-122"/>
              <a:cs typeface="Times New Roman" panose="02020603050405020304" charset="0"/>
              <a:sym typeface="+mn-ea"/>
            </a:endParaRPr>
          </a:p>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(2019浙江) 和许多军功章一样，扎克的母亲发现的那枚也是家族的珍宝。</a:t>
            </a:r>
            <a:endParaRPr lang="en-US" sz="2400" b="1">
              <a:latin typeface="Times New Roman" panose="02020603050405020304" charset="0"/>
              <a:ea typeface="宋体" panose="02010600030101010101" pitchFamily="2" charset="-122"/>
              <a:cs typeface="Times New Roman" panose="02020603050405020304" charset="0"/>
              <a:sym typeface="+mn-ea"/>
            </a:endParaRPr>
          </a:p>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It was on the Chang’an Street that the </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military</a:t>
            </a:r>
            <a:r>
              <a:rPr lang="en-US" sz="2400" b="1">
                <a:latin typeface="Times New Roman" panose="02020603050405020304" charset="0"/>
                <a:ea typeface="宋体" panose="02010600030101010101" pitchFamily="2" charset="-122"/>
                <a:cs typeface="Times New Roman" panose="02020603050405020304" charset="0"/>
                <a:sym typeface="+mn-ea"/>
              </a:rPr>
              <a:t> parade was held. 阅兵是在长安街举行的。</a:t>
            </a:r>
            <a:endParaRPr lang="en-US" sz="2400" b="1">
              <a:latin typeface="Times New Roman" panose="02020603050405020304" charset="0"/>
              <a:ea typeface="宋体" panose="02010600030101010101" pitchFamily="2" charset="-122"/>
              <a:cs typeface="Times New Roman" panose="02020603050405020304" charset="0"/>
              <a:sym typeface="+mn-ea"/>
            </a:endParaRPr>
          </a:p>
        </p:txBody>
      </p:sp>
      <p:sp>
        <p:nvSpPr>
          <p:cNvPr id="7" name="文本框 6"/>
          <p:cNvSpPr txBox="1"/>
          <p:nvPr/>
        </p:nvSpPr>
        <p:spPr>
          <a:xfrm>
            <a:off x="253365" y="3162300"/>
            <a:ext cx="11685905" cy="1568450"/>
          </a:xfrm>
          <a:prstGeom prst="rect">
            <a:avLst/>
          </a:prstGeom>
          <a:noFill/>
          <a:ln w="9525">
            <a:noFill/>
          </a:ln>
        </p:spPr>
        <p:txBody>
          <a:bodyPr wrap="square">
            <a:spAutoFit/>
          </a:bodyPr>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词源：military来自mile（一千罗马步），强调“行军”的内涵。一罗马步指的是古罗马士兵在行军时左右脚各移动一次的距离，相当于实际上的两步。所以一英里（mile）原本指的就是一千罗马步的距离（大约等于 1.48 公里）。1592 年，英国女王伊丽莎白一世颁布法令，规定一英里等于 1760 码（yard），大约 1.6 公里。</a:t>
            </a:r>
            <a:endParaRPr lang="en-US" sz="2400" b="1">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84150" y="105410"/>
            <a:ext cx="11833225" cy="2061210"/>
          </a:xfrm>
          <a:prstGeom prst="rect">
            <a:avLst/>
          </a:prstGeom>
          <a:noFill/>
          <a:ln w="9525">
            <a:noFill/>
          </a:ln>
        </p:spPr>
        <p:txBody>
          <a:bodyPr wrap="square">
            <a:spAutoFit/>
          </a:bodyPr>
          <a:p>
            <a:pPr marL="269875" indent="-269875"/>
            <a:r>
              <a:rPr lang="en-US" sz="3200" b="1">
                <a:solidFill>
                  <a:srgbClr val="000000"/>
                </a:solidFill>
                <a:latin typeface="Times New Roman" panose="02020603050405020304" charset="0"/>
                <a:cs typeface="Times New Roman" panose="02020603050405020304" charset="0"/>
              </a:rPr>
              <a:t>18.defence [dɪ'fens]n. ______________</a:t>
            </a:r>
            <a:endParaRPr lang="en-US" sz="3200" b="1">
              <a:solidFill>
                <a:srgbClr val="000000"/>
              </a:solidFill>
              <a:latin typeface="Times New Roman" panose="02020603050405020304" charset="0"/>
              <a:cs typeface="Times New Roman" panose="02020603050405020304" charset="0"/>
            </a:endParaRPr>
          </a:p>
          <a:p>
            <a:pPr marL="269875" indent="-269875"/>
            <a:r>
              <a:rPr lang="en-US" sz="3200" b="1">
                <a:solidFill>
                  <a:srgbClr val="000000"/>
                </a:solidFill>
                <a:latin typeface="Times New Roman" panose="02020603050405020304" charset="0"/>
                <a:cs typeface="Times New Roman" panose="02020603050405020304" charset="0"/>
              </a:rPr>
              <a:t>_____________为了保卫……；为……辩护</a:t>
            </a:r>
            <a:endParaRPr lang="en-US" sz="3200" b="1">
              <a:solidFill>
                <a:srgbClr val="000000"/>
              </a:solidFill>
              <a:latin typeface="Times New Roman" panose="02020603050405020304" charset="0"/>
              <a:cs typeface="Times New Roman" panose="02020603050405020304" charset="0"/>
            </a:endParaRPr>
          </a:p>
          <a:p>
            <a:pPr marL="269875" indent="-269875"/>
            <a:r>
              <a:rPr lang="en-US" sz="3200" b="1">
                <a:solidFill>
                  <a:srgbClr val="000000"/>
                </a:solidFill>
                <a:latin typeface="Times New Roman" panose="02020603050405020304" charset="0"/>
                <a:cs typeface="Times New Roman" panose="02020603050405020304" charset="0"/>
              </a:rPr>
              <a:t>_______ [dɪ'fend]vt. 保卫；为……辩护vi. 防卫；防御</a:t>
            </a:r>
            <a:endParaRPr lang="en-US" sz="3200" b="1">
              <a:solidFill>
                <a:srgbClr val="000000"/>
              </a:solidFill>
              <a:latin typeface="Times New Roman" panose="02020603050405020304" charset="0"/>
              <a:cs typeface="Times New Roman" panose="02020603050405020304" charset="0"/>
            </a:endParaRPr>
          </a:p>
          <a:p>
            <a:pPr marL="269875" indent="-269875"/>
            <a:r>
              <a:rPr lang="en-US" sz="3200" b="1">
                <a:solidFill>
                  <a:srgbClr val="000000"/>
                </a:solidFill>
                <a:latin typeface="Times New Roman" panose="02020603050405020304" charset="0"/>
                <a:cs typeface="Times New Roman" panose="02020603050405020304" charset="0"/>
              </a:rPr>
              <a:t>______________________ 保卫A不受B的伤害</a:t>
            </a:r>
            <a:endParaRPr lang="en-US" sz="3200" b="1">
              <a:solidFill>
                <a:srgbClr val="000000"/>
              </a:solidFill>
              <a:latin typeface="Times New Roman" panose="02020603050405020304" charset="0"/>
              <a:cs typeface="Times New Roman" panose="02020603050405020304" charset="0"/>
            </a:endParaRPr>
          </a:p>
        </p:txBody>
      </p:sp>
      <p:sp>
        <p:nvSpPr>
          <p:cNvPr id="9" name="文本框 8"/>
          <p:cNvSpPr txBox="1"/>
          <p:nvPr/>
        </p:nvSpPr>
        <p:spPr>
          <a:xfrm>
            <a:off x="3996690" y="105410"/>
            <a:ext cx="2891790" cy="583565"/>
          </a:xfrm>
          <a:prstGeom prst="rect">
            <a:avLst/>
          </a:prstGeom>
          <a:noFill/>
        </p:spPr>
        <p:txBody>
          <a:bodyPr wrap="none" rtlCol="0">
            <a:spAutoFit/>
          </a:bodyPr>
          <a:p>
            <a:pPr algn="l"/>
            <a:r>
              <a:rPr lang="en-US" sz="3200" b="1">
                <a:solidFill>
                  <a:srgbClr val="7030A0"/>
                </a:solidFill>
                <a:latin typeface="Times New Roman" panose="02020603050405020304" charset="0"/>
                <a:cs typeface="Times New Roman" panose="02020603050405020304" charset="0"/>
                <a:sym typeface="+mn-ea"/>
              </a:rPr>
              <a:t>防御;</a:t>
            </a:r>
            <a:r>
              <a:rPr lang="zh-CN" altLang="en-US" sz="3200" b="1">
                <a:solidFill>
                  <a:srgbClr val="7030A0"/>
                </a:solidFill>
                <a:latin typeface="Times New Roman" panose="02020603050405020304" charset="0"/>
                <a:cs typeface="Times New Roman" panose="02020603050405020304" charset="0"/>
                <a:sym typeface="+mn-ea"/>
              </a:rPr>
              <a:t>保卫</a:t>
            </a:r>
            <a:r>
              <a:rPr lang="en-US" sz="3200" b="1">
                <a:solidFill>
                  <a:srgbClr val="7030A0"/>
                </a:solidFill>
                <a:latin typeface="Times New Roman" panose="02020603050405020304" charset="0"/>
                <a:cs typeface="Times New Roman" panose="02020603050405020304" charset="0"/>
                <a:sym typeface="+mn-ea"/>
              </a:rPr>
              <a:t>;</a:t>
            </a:r>
            <a:r>
              <a:rPr lang="zh-CN" altLang="en-US" sz="3200" b="1">
                <a:solidFill>
                  <a:srgbClr val="7030A0"/>
                </a:solidFill>
                <a:latin typeface="Times New Roman" panose="02020603050405020304" charset="0"/>
                <a:cs typeface="Times New Roman" panose="02020603050405020304" charset="0"/>
                <a:sym typeface="+mn-ea"/>
              </a:rPr>
              <a:t>辩护</a:t>
            </a:r>
            <a:endParaRPr lang="zh-CN" altLang="en-US" sz="3200" b="1">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253365" y="1059815"/>
            <a:ext cx="1483360" cy="583565"/>
          </a:xfrm>
          <a:prstGeom prst="rect">
            <a:avLst/>
          </a:prstGeom>
          <a:noFill/>
        </p:spPr>
        <p:txBody>
          <a:bodyPr wrap="square" rtlCol="0">
            <a:spAutoFit/>
          </a:bodyPr>
          <a:p>
            <a:pPr algn="l"/>
            <a:r>
              <a:rPr lang="en-US" altLang="zh-CN" sz="3200" b="1">
                <a:solidFill>
                  <a:schemeClr val="accent4">
                    <a:lumMod val="50000"/>
                  </a:schemeClr>
                </a:solidFill>
                <a:latin typeface="Times New Roman" panose="02020603050405020304" charset="0"/>
                <a:cs typeface="Times New Roman" panose="02020603050405020304" charset="0"/>
                <a:sym typeface="+mn-ea"/>
              </a:rPr>
              <a:t> </a:t>
            </a:r>
            <a:r>
              <a:rPr lang="en-US" sz="3200" b="1">
                <a:solidFill>
                  <a:schemeClr val="accent4">
                    <a:lumMod val="50000"/>
                  </a:schemeClr>
                </a:solidFill>
                <a:latin typeface="Times New Roman" panose="02020603050405020304" charset="0"/>
                <a:cs typeface="Times New Roman" panose="02020603050405020304" charset="0"/>
                <a:sym typeface="+mn-ea"/>
              </a:rPr>
              <a:t>defend</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367030" y="598170"/>
            <a:ext cx="2372360" cy="583565"/>
          </a:xfrm>
          <a:prstGeom prst="rect">
            <a:avLst/>
          </a:prstGeom>
          <a:noFill/>
        </p:spPr>
        <p:txBody>
          <a:bodyPr wrap="none" rtlCol="0">
            <a:spAutoFit/>
          </a:bodyPr>
          <a:p>
            <a:pPr algn="l"/>
            <a:r>
              <a:rPr lang="en-US" sz="3200" b="1">
                <a:solidFill>
                  <a:schemeClr val="accent4">
                    <a:lumMod val="50000"/>
                  </a:schemeClr>
                </a:solidFill>
                <a:latin typeface="Times New Roman" panose="02020603050405020304" charset="0"/>
                <a:cs typeface="Times New Roman" panose="02020603050405020304" charset="0"/>
                <a:sym typeface="+mn-ea"/>
              </a:rPr>
              <a:t>in defence of  </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252730" y="2360930"/>
            <a:ext cx="11685905" cy="4154170"/>
          </a:xfrm>
          <a:prstGeom prst="rect">
            <a:avLst/>
          </a:prstGeom>
          <a:noFill/>
          <a:ln w="9525">
            <a:noFill/>
          </a:ln>
        </p:spPr>
        <p:txBody>
          <a:bodyPr wrap="square">
            <a:spAutoFit/>
          </a:bodyPr>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This fort was once the main ________of the island. </a:t>
            </a:r>
            <a:endParaRPr lang="en-US" sz="2400" b="1">
              <a:latin typeface="Times New Roman" panose="02020603050405020304" charset="0"/>
              <a:ea typeface="宋体" panose="02010600030101010101" pitchFamily="2" charset="-122"/>
              <a:cs typeface="Times New Roman" panose="02020603050405020304" charset="0"/>
              <a:sym typeface="+mn-ea"/>
            </a:endParaRPr>
          </a:p>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这座堡垒曾经是这个岛上主要的防御设施。</a:t>
            </a:r>
            <a:endParaRPr lang="en-US" sz="2400" b="1">
              <a:latin typeface="Times New Roman" panose="02020603050405020304" charset="0"/>
              <a:ea typeface="宋体" panose="02010600030101010101" pitchFamily="2" charset="-122"/>
              <a:cs typeface="Times New Roman" panose="02020603050405020304" charset="0"/>
              <a:sym typeface="+mn-ea"/>
            </a:endParaRPr>
          </a:p>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The forest will act as a defence ____________ desert dust. </a:t>
            </a:r>
            <a:endParaRPr lang="en-US" sz="2400" b="1">
              <a:latin typeface="Times New Roman" panose="02020603050405020304" charset="0"/>
              <a:ea typeface="宋体" panose="02010600030101010101" pitchFamily="2" charset="-122"/>
              <a:cs typeface="Times New Roman" panose="02020603050405020304" charset="0"/>
              <a:sym typeface="+mn-ea"/>
            </a:endParaRPr>
          </a:p>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森林能起到防御沙漠尘土的作用。</a:t>
            </a:r>
            <a:endParaRPr lang="en-US" sz="2400" b="1">
              <a:latin typeface="Times New Roman" panose="02020603050405020304" charset="0"/>
              <a:ea typeface="宋体" panose="02010600030101010101" pitchFamily="2" charset="-122"/>
              <a:cs typeface="Times New Roman" panose="02020603050405020304" charset="0"/>
              <a:sym typeface="+mn-ea"/>
            </a:endParaRPr>
          </a:p>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The _______ of the accused was rather weak. 被告人的辩护软弱无力。</a:t>
            </a:r>
            <a:endParaRPr lang="en-US" sz="2400" b="1">
              <a:latin typeface="Times New Roman" panose="02020603050405020304" charset="0"/>
              <a:ea typeface="宋体" panose="02010600030101010101" pitchFamily="2" charset="-122"/>
              <a:cs typeface="Times New Roman" panose="02020603050405020304" charset="0"/>
              <a:sym typeface="+mn-ea"/>
            </a:endParaRPr>
          </a:p>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They responded at once and rose as one man ____________ their motherland.</a:t>
            </a:r>
            <a:endParaRPr lang="en-US" sz="2400" b="1">
              <a:latin typeface="Times New Roman" panose="02020603050405020304" charset="0"/>
              <a:ea typeface="宋体" panose="02010600030101010101" pitchFamily="2" charset="-122"/>
              <a:cs typeface="Times New Roman" panose="02020603050405020304" charset="0"/>
              <a:sym typeface="+mn-ea"/>
            </a:endParaRPr>
          </a:p>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他们立即响应，团结得像一个人，起来保卫祖国。</a:t>
            </a:r>
            <a:endParaRPr lang="en-US" sz="2400" b="1">
              <a:latin typeface="Times New Roman" panose="02020603050405020304" charset="0"/>
              <a:ea typeface="宋体" panose="02010600030101010101" pitchFamily="2" charset="-122"/>
              <a:cs typeface="Times New Roman" panose="02020603050405020304" charset="0"/>
              <a:sym typeface="+mn-ea"/>
            </a:endParaRPr>
          </a:p>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The wall was built _________ the road from being washed away by the sea. </a:t>
            </a:r>
            <a:endParaRPr lang="en-US" sz="2400" b="1">
              <a:latin typeface="Times New Roman" panose="02020603050405020304" charset="0"/>
              <a:ea typeface="宋体" panose="02010600030101010101" pitchFamily="2" charset="-122"/>
              <a:cs typeface="Times New Roman" panose="02020603050405020304" charset="0"/>
              <a:sym typeface="+mn-ea"/>
            </a:endParaRPr>
          </a:p>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建这个围墙是为了保护这条路不被海水冲垮。</a:t>
            </a:r>
            <a:endParaRPr lang="en-US" sz="2400" b="1">
              <a:latin typeface="Times New Roman" panose="02020603050405020304" charset="0"/>
              <a:ea typeface="宋体" panose="02010600030101010101" pitchFamily="2" charset="-122"/>
              <a:cs typeface="Times New Roman" panose="02020603050405020304" charset="0"/>
              <a:sym typeface="+mn-ea"/>
            </a:endParaRPr>
          </a:p>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Electricity is used for light, heating, power, and _________the ship____________attacks.</a:t>
            </a:r>
            <a:endParaRPr lang="en-US" sz="2400" b="1">
              <a:latin typeface="Times New Roman" panose="02020603050405020304" charset="0"/>
              <a:ea typeface="宋体" panose="02010600030101010101" pitchFamily="2" charset="-122"/>
              <a:cs typeface="Times New Roman" panose="02020603050405020304" charset="0"/>
              <a:sym typeface="+mn-ea"/>
            </a:endParaRPr>
          </a:p>
          <a:p>
            <a:pPr>
              <a:lnSpc>
                <a:spcPct val="100000"/>
              </a:lnSpc>
              <a:buClrTx/>
              <a:buSzTx/>
              <a:buFontTx/>
              <a:buNone/>
            </a:pPr>
            <a:r>
              <a:rPr lang="en-US" sz="2400" b="1">
                <a:latin typeface="Times New Roman" panose="02020603050405020304" charset="0"/>
                <a:ea typeface="宋体" panose="02010600030101010101" pitchFamily="2" charset="-122"/>
                <a:cs typeface="Times New Roman" panose="02020603050405020304" charset="0"/>
                <a:sym typeface="+mn-ea"/>
              </a:rPr>
              <a:t>电被用来照明、取暖和作动力，也用来保卫船只免受攻击。</a:t>
            </a:r>
            <a:endParaRPr lang="en-US" sz="2400" b="1">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184150" y="1583055"/>
            <a:ext cx="4638040" cy="583565"/>
          </a:xfrm>
          <a:prstGeom prst="rect">
            <a:avLst/>
          </a:prstGeom>
          <a:noFill/>
        </p:spPr>
        <p:txBody>
          <a:bodyPr wrap="square" rtlCol="0">
            <a:spAutoFit/>
          </a:bodyPr>
          <a:p>
            <a:pPr algn="l"/>
            <a:r>
              <a:rPr lang="en-US" altLang="zh-CN" sz="3200" b="1">
                <a:solidFill>
                  <a:schemeClr val="accent4">
                    <a:lumMod val="50000"/>
                  </a:schemeClr>
                </a:solidFill>
                <a:latin typeface="Times New Roman" panose="02020603050405020304" charset="0"/>
                <a:cs typeface="Times New Roman" panose="02020603050405020304" charset="0"/>
                <a:sym typeface="+mn-ea"/>
              </a:rPr>
              <a:t> </a:t>
            </a:r>
            <a:r>
              <a:rPr lang="en-US" sz="3200" b="1">
                <a:solidFill>
                  <a:schemeClr val="accent4">
                    <a:lumMod val="50000"/>
                  </a:schemeClr>
                </a:solidFill>
                <a:latin typeface="Times New Roman" panose="02020603050405020304" charset="0"/>
                <a:cs typeface="Times New Roman" panose="02020603050405020304" charset="0"/>
                <a:sym typeface="+mn-ea"/>
              </a:rPr>
              <a:t>defend A from/against B</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3903980" y="2360930"/>
            <a:ext cx="1290955" cy="460375"/>
          </a:xfrm>
          <a:prstGeom prst="rect">
            <a:avLst/>
          </a:prstGeom>
          <a:noFill/>
        </p:spPr>
        <p:txBody>
          <a:bodyPr wrap="square" rtlCol="0">
            <a:spAutoFit/>
          </a:bodyPr>
          <a:p>
            <a:pPr algn="l"/>
            <a:r>
              <a:rPr lang="en-US" altLang="zh-CN" sz="2400" b="1">
                <a:solidFill>
                  <a:schemeClr val="accent4">
                    <a:lumMod val="50000"/>
                  </a:schemeClr>
                </a:solidFill>
                <a:latin typeface="Times New Roman" panose="02020603050405020304" charset="0"/>
                <a:cs typeface="Times New Roman" panose="02020603050405020304" charset="0"/>
                <a:sym typeface="+mn-ea"/>
              </a:rPr>
              <a:t> </a:t>
            </a:r>
            <a:r>
              <a:rPr lang="en-US" sz="2400" b="1">
                <a:solidFill>
                  <a:schemeClr val="accent4">
                    <a:lumMod val="50000"/>
                  </a:schemeClr>
                </a:solidFill>
                <a:latin typeface="Times New Roman" panose="02020603050405020304" charset="0"/>
                <a:cs typeface="Times New Roman" panose="02020603050405020304" charset="0"/>
                <a:sym typeface="+mn-ea"/>
              </a:rPr>
              <a:t>defence</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4274185" y="3075940"/>
            <a:ext cx="2010410" cy="460375"/>
          </a:xfrm>
          <a:prstGeom prst="rect">
            <a:avLst/>
          </a:prstGeom>
          <a:noFill/>
        </p:spPr>
        <p:txBody>
          <a:bodyPr wrap="square" rtlCol="0">
            <a:spAutoFit/>
          </a:bodyPr>
          <a:p>
            <a:pPr algn="l"/>
            <a:r>
              <a:rPr lang="en-US" altLang="zh-CN" sz="2400" b="1">
                <a:solidFill>
                  <a:schemeClr val="accent4">
                    <a:lumMod val="50000"/>
                  </a:schemeClr>
                </a:solidFill>
                <a:latin typeface="Times New Roman" panose="02020603050405020304" charset="0"/>
                <a:cs typeface="Times New Roman" panose="02020603050405020304" charset="0"/>
                <a:sym typeface="+mn-ea"/>
              </a:rPr>
              <a:t> </a:t>
            </a:r>
            <a:r>
              <a:rPr lang="en-US" sz="2400" b="1">
                <a:solidFill>
                  <a:schemeClr val="accent4">
                    <a:lumMod val="50000"/>
                  </a:schemeClr>
                </a:solidFill>
                <a:latin typeface="Times New Roman" panose="02020603050405020304" charset="0"/>
                <a:cs typeface="Times New Roman" panose="02020603050405020304" charset="0"/>
                <a:sym typeface="+mn-ea"/>
              </a:rPr>
              <a:t>against/from</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796290" y="3806190"/>
            <a:ext cx="1290955" cy="460375"/>
          </a:xfrm>
          <a:prstGeom prst="rect">
            <a:avLst/>
          </a:prstGeom>
          <a:noFill/>
        </p:spPr>
        <p:txBody>
          <a:bodyPr wrap="square" rtlCol="0">
            <a:spAutoFit/>
          </a:bodyPr>
          <a:p>
            <a:pPr algn="l"/>
            <a:r>
              <a:rPr lang="en-US" altLang="zh-CN" sz="2400" b="1">
                <a:solidFill>
                  <a:schemeClr val="accent4">
                    <a:lumMod val="50000"/>
                  </a:schemeClr>
                </a:solidFill>
                <a:latin typeface="Times New Roman" panose="02020603050405020304" charset="0"/>
                <a:cs typeface="Times New Roman" panose="02020603050405020304" charset="0"/>
                <a:sym typeface="+mn-ea"/>
              </a:rPr>
              <a:t> </a:t>
            </a:r>
            <a:r>
              <a:rPr lang="en-US" sz="2400" b="1">
                <a:solidFill>
                  <a:schemeClr val="accent4">
                    <a:lumMod val="50000"/>
                  </a:schemeClr>
                </a:solidFill>
                <a:latin typeface="Times New Roman" panose="02020603050405020304" charset="0"/>
                <a:cs typeface="Times New Roman" panose="02020603050405020304" charset="0"/>
                <a:sym typeface="+mn-ea"/>
              </a:rPr>
              <a:t>defence</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6188710" y="4208145"/>
            <a:ext cx="2061210" cy="460375"/>
          </a:xfrm>
          <a:prstGeom prst="rect">
            <a:avLst/>
          </a:prstGeom>
          <a:noFill/>
        </p:spPr>
        <p:txBody>
          <a:bodyPr wrap="square" rtlCol="0">
            <a:spAutoFit/>
          </a:bodyPr>
          <a:p>
            <a:pPr algn="l"/>
            <a:r>
              <a:rPr lang="en-US" altLang="zh-CN" sz="2400" b="1">
                <a:solidFill>
                  <a:schemeClr val="accent4">
                    <a:lumMod val="50000"/>
                  </a:schemeClr>
                </a:solidFill>
                <a:latin typeface="Times New Roman" panose="02020603050405020304" charset="0"/>
                <a:cs typeface="Times New Roman" panose="02020603050405020304" charset="0"/>
                <a:sym typeface="+mn-ea"/>
              </a:rPr>
              <a:t> </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in defence of </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3" name="文本框 12"/>
          <p:cNvSpPr txBox="1"/>
          <p:nvPr/>
        </p:nvSpPr>
        <p:spPr>
          <a:xfrm>
            <a:off x="2719705" y="4923155"/>
            <a:ext cx="1554480" cy="460375"/>
          </a:xfrm>
          <a:prstGeom prst="rect">
            <a:avLst/>
          </a:prstGeom>
          <a:noFill/>
        </p:spPr>
        <p:txBody>
          <a:bodyPr wrap="square" rtlCol="0">
            <a:spAutoFit/>
          </a:bodyPr>
          <a:p>
            <a:pPr algn="l"/>
            <a:r>
              <a:rPr lang="en-US" altLang="zh-CN" sz="2400" b="1">
                <a:solidFill>
                  <a:schemeClr val="accent4">
                    <a:lumMod val="50000"/>
                  </a:schemeClr>
                </a:solidFill>
                <a:latin typeface="Times New Roman" panose="02020603050405020304" charset="0"/>
                <a:cs typeface="Times New Roman" panose="02020603050405020304" charset="0"/>
                <a:sym typeface="+mn-ea"/>
              </a:rPr>
              <a:t> </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to defend</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5" name="文本框 14"/>
          <p:cNvSpPr txBox="1"/>
          <p:nvPr/>
        </p:nvSpPr>
        <p:spPr>
          <a:xfrm>
            <a:off x="6442075" y="5678805"/>
            <a:ext cx="1554480" cy="460375"/>
          </a:xfrm>
          <a:prstGeom prst="rect">
            <a:avLst/>
          </a:prstGeom>
          <a:noFill/>
        </p:spPr>
        <p:txBody>
          <a:bodyPr wrap="square" rtlCol="0">
            <a:spAutoFit/>
          </a:bodyPr>
          <a:p>
            <a:pPr algn="l"/>
            <a:r>
              <a:rPr lang="en-US" altLang="zh-CN" sz="2400" b="1">
                <a:solidFill>
                  <a:schemeClr val="accent4">
                    <a:lumMod val="50000"/>
                  </a:schemeClr>
                </a:solidFill>
                <a:latin typeface="Times New Roman" panose="02020603050405020304" charset="0"/>
                <a:cs typeface="Times New Roman" panose="02020603050405020304" charset="0"/>
                <a:sym typeface="+mn-ea"/>
              </a:rPr>
              <a:t> </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to defend</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
        <p:nvSpPr>
          <p:cNvPr id="16" name="文本框 15"/>
          <p:cNvSpPr txBox="1"/>
          <p:nvPr/>
        </p:nvSpPr>
        <p:spPr>
          <a:xfrm>
            <a:off x="8876665" y="5678805"/>
            <a:ext cx="1928495" cy="460375"/>
          </a:xfrm>
          <a:prstGeom prst="rect">
            <a:avLst/>
          </a:prstGeom>
          <a:noFill/>
        </p:spPr>
        <p:txBody>
          <a:bodyPr wrap="square" rtlCol="0">
            <a:spAutoFit/>
          </a:bodyPr>
          <a:p>
            <a:pPr algn="l"/>
            <a:r>
              <a:rPr lang="en-US" altLang="zh-CN" sz="2400" b="1">
                <a:solidFill>
                  <a:schemeClr val="accent4">
                    <a:lumMod val="50000"/>
                  </a:schemeClr>
                </a:solidFill>
                <a:latin typeface="Times New Roman" panose="02020603050405020304" charset="0"/>
                <a:cs typeface="Times New Roman" panose="02020603050405020304" charset="0"/>
                <a:sym typeface="+mn-ea"/>
              </a:rPr>
              <a:t> </a:t>
            </a:r>
            <a:r>
              <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rPr>
              <a:t>against/from</a:t>
            </a:r>
            <a:endParaRPr lang="en-US" sz="2400" b="1">
              <a:solidFill>
                <a:schemeClr val="accent4">
                  <a:lumMod val="50000"/>
                </a:schemeClr>
              </a:solidFill>
              <a:latin typeface="Times New Roman" panose="02020603050405020304" charset="0"/>
              <a:ea typeface="宋体" panose="02010600030101010101" pitchFamily="2" charset="-122"/>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ppt_x"/>
                                          </p:val>
                                        </p:tav>
                                        <p:tav tm="100000">
                                          <p:val>
                                            <p:strVal val="#ppt_x"/>
                                          </p:val>
                                        </p:tav>
                                      </p:tavLst>
                                    </p:anim>
                                    <p:anim calcmode="lin" valueType="num">
                                      <p:cBhvr additive="base">
                                        <p:cTn id="6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5" grpId="0"/>
      <p:bldP spid="3" grpId="0"/>
      <p:bldP spid="8" grpId="0"/>
      <p:bldP spid="10" grpId="0"/>
      <p:bldP spid="11" grpId="0"/>
      <p:bldP spid="12" grpId="0"/>
      <p:bldP spid="13" grpId="0"/>
      <p:bldP spid="15" grpId="0"/>
      <p:bldP spid="1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 name="图片 21" descr="fend-打击填空"/>
          <p:cNvPicPr>
            <a:picLocks noChangeAspect="1"/>
          </p:cNvPicPr>
          <p:nvPr/>
        </p:nvPicPr>
        <p:blipFill>
          <a:blip r:embed="rId1"/>
          <a:stretch>
            <a:fillRect/>
          </a:stretch>
        </p:blipFill>
        <p:spPr>
          <a:xfrm>
            <a:off x="4445" y="754380"/>
            <a:ext cx="12187555" cy="5265420"/>
          </a:xfrm>
          <a:prstGeom prst="rect">
            <a:avLst/>
          </a:prstGeom>
        </p:spPr>
      </p:pic>
      <p:sp>
        <p:nvSpPr>
          <p:cNvPr id="3" name="文本框 2"/>
          <p:cNvSpPr txBox="1"/>
          <p:nvPr/>
        </p:nvSpPr>
        <p:spPr>
          <a:xfrm>
            <a:off x="2059305" y="3096260"/>
            <a:ext cx="192151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打击/防御</a:t>
            </a:r>
            <a:endParaRPr sz="32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5441950" y="1529080"/>
            <a:ext cx="15036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篱笆</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围墙</a:t>
            </a:r>
            <a:endParaRPr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7080250" y="1529080"/>
            <a:ext cx="14782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保卫</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防御</a:t>
            </a:r>
            <a:endParaRPr sz="2400" b="1">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9935845" y="1179195"/>
            <a:ext cx="7924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击剑</a:t>
            </a:r>
            <a:endParaRPr sz="24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10285730" y="1924685"/>
            <a:ext cx="10972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骑墙派</a:t>
            </a:r>
            <a:endParaRPr sz="2400" b="1">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5680710" y="3157220"/>
            <a:ext cx="15036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保卫</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辩护</a:t>
            </a:r>
            <a:endParaRPr sz="2400" b="1">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8911590" y="2797175"/>
            <a:ext cx="15798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防御</a:t>
            </a:r>
            <a:r>
              <a:rPr lang="en-US" sz="2400" b="1">
                <a:solidFill>
                  <a:srgbClr val="7030A0"/>
                </a:solidFill>
                <a:latin typeface="Times New Roman" panose="02020603050405020304" charset="0"/>
                <a:cs typeface="Times New Roman" panose="02020603050405020304" charset="0"/>
                <a:sym typeface="+mn-ea"/>
              </a:rPr>
              <a:t>; </a:t>
            </a:r>
            <a:r>
              <a:rPr lang="zh-CN" sz="2400" b="1">
                <a:solidFill>
                  <a:srgbClr val="7030A0"/>
                </a:solidFill>
                <a:latin typeface="Times New Roman" panose="02020603050405020304" charset="0"/>
                <a:cs typeface="Times New Roman" panose="02020603050405020304" charset="0"/>
                <a:sym typeface="+mn-ea"/>
              </a:rPr>
              <a:t>辩护</a:t>
            </a:r>
            <a:endParaRPr lang="zh-CN" sz="24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8836025" y="3472180"/>
            <a:ext cx="7924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被告</a:t>
            </a:r>
            <a:endParaRPr sz="2400" b="1">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5610225" y="4765675"/>
            <a:ext cx="23418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冒犯</a:t>
            </a:r>
            <a:r>
              <a:rPr lang="en-US" sz="2400" b="1">
                <a:solidFill>
                  <a:srgbClr val="7030A0"/>
                </a:solidFill>
                <a:latin typeface="Times New Roman" panose="02020603050405020304" charset="0"/>
                <a:cs typeface="Times New Roman" panose="02020603050405020304" charset="0"/>
                <a:sym typeface="+mn-ea"/>
              </a:rPr>
              <a:t>, </a:t>
            </a:r>
            <a:r>
              <a:rPr sz="2400" b="1">
                <a:solidFill>
                  <a:srgbClr val="7030A0"/>
                </a:solidFill>
                <a:latin typeface="Times New Roman" panose="02020603050405020304" charset="0"/>
                <a:cs typeface="Times New Roman" panose="02020603050405020304" charset="0"/>
                <a:sym typeface="+mn-ea"/>
              </a:rPr>
              <a:t>得罪</a:t>
            </a:r>
            <a:r>
              <a:rPr lang="en-US" sz="2400" b="1">
                <a:solidFill>
                  <a:srgbClr val="7030A0"/>
                </a:solidFill>
                <a:latin typeface="Times New Roman" panose="02020603050405020304" charset="0"/>
                <a:cs typeface="Times New Roman" panose="02020603050405020304" charset="0"/>
                <a:sym typeface="+mn-ea"/>
              </a:rPr>
              <a:t>; </a:t>
            </a:r>
            <a:r>
              <a:rPr sz="2400" b="1">
                <a:solidFill>
                  <a:srgbClr val="7030A0"/>
                </a:solidFill>
                <a:latin typeface="Times New Roman" panose="02020603050405020304" charset="0"/>
                <a:cs typeface="Times New Roman" panose="02020603050405020304" charset="0"/>
                <a:sym typeface="+mn-ea"/>
              </a:rPr>
              <a:t>触怒</a:t>
            </a:r>
            <a:endParaRPr sz="2400" b="1">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9628505" y="4375785"/>
            <a:ext cx="22148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冒犯</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得罪</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罪行</a:t>
            </a:r>
            <a:endParaRPr sz="2400" b="1">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9628505" y="5111750"/>
            <a:ext cx="24180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冒犯的</a:t>
            </a:r>
            <a:r>
              <a:rPr lang="en-US"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不礼貌的</a:t>
            </a:r>
            <a:endParaRPr lang="zh-CN" altLang="en-US" sz="24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1" grpId="0"/>
      <p:bldP spid="12" grpId="0"/>
      <p:bldP spid="13" grpId="0"/>
      <p:bldP spid="14"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 name="图片 39" descr="leg法律填空"/>
          <p:cNvPicPr>
            <a:picLocks noChangeAspect="1"/>
          </p:cNvPicPr>
          <p:nvPr>
            <p:ph sz="half" idx="2"/>
          </p:nvPr>
        </p:nvPicPr>
        <p:blipFill>
          <a:blip r:embed="rId1"/>
          <a:stretch>
            <a:fillRect/>
          </a:stretch>
        </p:blipFill>
        <p:spPr>
          <a:xfrm>
            <a:off x="0" y="2858135"/>
            <a:ext cx="12225655" cy="3698240"/>
          </a:xfrm>
          <a:prstGeom prst="rect">
            <a:avLst/>
          </a:prstGeom>
        </p:spPr>
      </p:pic>
      <p:sp>
        <p:nvSpPr>
          <p:cNvPr id="14" name="标题 1"/>
          <p:cNvSpPr>
            <a:spLocks noGrp="1"/>
          </p:cNvSpPr>
          <p:nvPr/>
        </p:nvSpPr>
        <p:spPr>
          <a:xfrm>
            <a:off x="801370" y="5633720"/>
            <a:ext cx="10720705" cy="1560830"/>
          </a:xfrm>
          <a:prstGeom prst="rect">
            <a:avLst/>
          </a:prstGeom>
        </p:spPr>
        <p:txBody>
          <a:bodyPr vert="horz" lIns="101600" tIns="38100" rIns="76200" bIns="38100" rtlCol="0" anchor="ctr"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endParaRPr sz="3200">
              <a:solidFill>
                <a:srgbClr val="7030A0"/>
              </a:solidFill>
              <a:latin typeface="Times New Roman" panose="02020603050405020304" charset="0"/>
              <a:ea typeface="+mn-ea"/>
              <a:cs typeface="Times New Roman" panose="02020603050405020304" charset="0"/>
            </a:endParaRPr>
          </a:p>
          <a:p>
            <a:endParaRPr sz="320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5836920" y="4479925"/>
            <a:ext cx="1513205" cy="4991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200" spc="0">
                <a:solidFill>
                  <a:srgbClr val="7030A0"/>
                </a:solidFill>
                <a:latin typeface="Times New Roman" panose="02020603050405020304" charset="0"/>
                <a:ea typeface="+mn-ea"/>
                <a:cs typeface="Times New Roman" panose="02020603050405020304" charset="0"/>
              </a:rPr>
              <a:t>法律</a:t>
            </a:r>
            <a:endParaRPr sz="3200" spc="0">
              <a:solidFill>
                <a:srgbClr val="7030A0"/>
              </a:solidFill>
              <a:latin typeface="Times New Roman" panose="02020603050405020304" charset="0"/>
              <a:ea typeface="+mn-ea"/>
              <a:cs typeface="Times New Roman" panose="02020603050405020304" charset="0"/>
            </a:endParaRPr>
          </a:p>
        </p:txBody>
      </p:sp>
      <p:sp>
        <p:nvSpPr>
          <p:cNvPr id="15" name="标题 1"/>
          <p:cNvSpPr>
            <a:spLocks noGrp="1"/>
          </p:cNvSpPr>
          <p:nvPr/>
        </p:nvSpPr>
        <p:spPr>
          <a:xfrm>
            <a:off x="2043430" y="4155440"/>
            <a:ext cx="2026285"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非法的</a:t>
            </a:r>
            <a:endParaRPr sz="20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3959225" y="4543425"/>
            <a:ext cx="1144270" cy="43688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法律</a:t>
            </a:r>
            <a:endParaRPr sz="20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8070215" y="4044950"/>
            <a:ext cx="1800860" cy="43497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合法的;法律的</a:t>
            </a:r>
            <a:endParaRPr sz="20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10851515" y="4060190"/>
            <a:ext cx="1777365" cy="4197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非法的</a:t>
            </a:r>
            <a:endParaRPr sz="20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10851515" y="4980305"/>
            <a:ext cx="1219835" cy="4184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立法</a:t>
            </a:r>
            <a:endParaRPr sz="20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1231900" y="3376295"/>
            <a:ext cx="2026285"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法律的;合法的</a:t>
            </a:r>
            <a:endParaRPr sz="20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1765300" y="5633720"/>
            <a:ext cx="2026285"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不法之徒</a:t>
            </a:r>
            <a:endParaRPr sz="20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2185670" y="4943475"/>
            <a:ext cx="2026285" cy="45529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律师</a:t>
            </a:r>
            <a:endParaRPr sz="20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8451215" y="4979035"/>
            <a:ext cx="1777365" cy="4197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000" spc="0">
                <a:solidFill>
                  <a:srgbClr val="7030A0"/>
                </a:solidFill>
                <a:latin typeface="Times New Roman" panose="02020603050405020304" charset="0"/>
                <a:ea typeface="+mn-ea"/>
                <a:cs typeface="Times New Roman" panose="02020603050405020304" charset="0"/>
              </a:rPr>
              <a:t>立法</a:t>
            </a:r>
            <a:endParaRPr sz="2000" spc="0">
              <a:solidFill>
                <a:srgbClr val="7030A0"/>
              </a:solidFill>
              <a:latin typeface="Times New Roman" panose="02020603050405020304" charset="0"/>
              <a:ea typeface="+mn-ea"/>
              <a:cs typeface="Times New Roman" panose="02020603050405020304" charset="0"/>
            </a:endParaRPr>
          </a:p>
        </p:txBody>
      </p:sp>
      <p:sp>
        <p:nvSpPr>
          <p:cNvPr id="100" name="文本框 99"/>
          <p:cNvSpPr txBox="1"/>
          <p:nvPr/>
        </p:nvSpPr>
        <p:spPr>
          <a:xfrm>
            <a:off x="309880" y="250825"/>
            <a:ext cx="8814435" cy="583565"/>
          </a:xfrm>
          <a:prstGeom prst="rect">
            <a:avLst/>
          </a:prstGeom>
          <a:noFill/>
          <a:ln w="9525">
            <a:noFill/>
          </a:ln>
        </p:spPr>
        <p:txBody>
          <a:bodyPr wrap="square">
            <a:spAutoFit/>
          </a:bodyPr>
          <a:p>
            <a:pPr marL="269875" indent="-269875"/>
            <a:r>
              <a:rPr lang="en-US" sz="3200" b="1">
                <a:solidFill>
                  <a:srgbClr val="000000"/>
                </a:solidFill>
                <a:latin typeface="Times New Roman" panose="02020603050405020304" charset="0"/>
                <a:cs typeface="Times New Roman" panose="02020603050405020304" charset="0"/>
              </a:rPr>
              <a:t>19.legal ['liːg(ə)l]adj. </a:t>
            </a:r>
            <a:r>
              <a:rPr lang="en-US" altLang="zh-CN" sz="3200" b="1">
                <a:latin typeface="Times New Roman" panose="02020603050405020304" charset="0"/>
                <a:cs typeface="Times New Roman" panose="02020603050405020304" charset="0"/>
                <a:sym typeface="+mn-ea"/>
              </a:rPr>
              <a:t>___________________</a:t>
            </a:r>
            <a:endParaRPr lang="zh-CN" altLang="en-US" sz="3200" b="1">
              <a:latin typeface="Times New Roman" panose="02020603050405020304" charset="0"/>
              <a:cs typeface="Times New Roman" panose="02020603050405020304" charset="0"/>
            </a:endParaRPr>
          </a:p>
        </p:txBody>
      </p:sp>
      <p:sp>
        <p:nvSpPr>
          <p:cNvPr id="23" name="文本框 22"/>
          <p:cNvSpPr txBox="1"/>
          <p:nvPr/>
        </p:nvSpPr>
        <p:spPr>
          <a:xfrm>
            <a:off x="3959225" y="250825"/>
            <a:ext cx="4110990" cy="583565"/>
          </a:xfrm>
          <a:prstGeom prst="rect">
            <a:avLst/>
          </a:prstGeom>
          <a:noFill/>
        </p:spPr>
        <p:txBody>
          <a:bodyPr wrap="none" rtlCol="0">
            <a:spAutoFit/>
          </a:bodyPr>
          <a:p>
            <a:pPr algn="l"/>
            <a:r>
              <a:rPr lang="en-US" sz="3200" b="1">
                <a:solidFill>
                  <a:srgbClr val="7030A0"/>
                </a:solidFill>
                <a:latin typeface="Times New Roman" panose="02020603050405020304" charset="0"/>
                <a:cs typeface="Times New Roman" panose="02020603050405020304" charset="0"/>
                <a:sym typeface="+mn-ea"/>
              </a:rPr>
              <a:t>法律的;合法的;法定的 </a:t>
            </a:r>
            <a:endParaRPr lang="en-US" sz="3200" b="1">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333375" y="1158875"/>
            <a:ext cx="11188700" cy="1568450"/>
          </a:xfrm>
          <a:prstGeom prst="rect">
            <a:avLst/>
          </a:prstGeom>
          <a:noFill/>
        </p:spPr>
        <p:txBody>
          <a:bodyPr wrap="none" rtlCol="0">
            <a:spAutoFit/>
          </a:bodyPr>
          <a:p>
            <a:pPr algn="l"/>
            <a:r>
              <a:rPr sz="2400" b="1" kern="1000">
                <a:solidFill>
                  <a:schemeClr val="tx1"/>
                </a:solidFill>
                <a:latin typeface="Times New Roman" panose="02020603050405020304" charset="0"/>
                <a:cs typeface="Times New Roman" panose="02020603050405020304" charset="0"/>
                <a:sym typeface="+mn-ea"/>
              </a:rPr>
              <a:t>For </a:t>
            </a:r>
            <a:r>
              <a:rPr sz="2400" b="1" kern="1000">
                <a:solidFill>
                  <a:schemeClr val="accent4">
                    <a:lumMod val="50000"/>
                  </a:schemeClr>
                </a:solidFill>
                <a:latin typeface="Times New Roman" panose="02020603050405020304" charset="0"/>
                <a:cs typeface="Times New Roman" panose="02020603050405020304" charset="0"/>
                <a:sym typeface="+mn-ea"/>
              </a:rPr>
              <a:t>legal</a:t>
            </a:r>
            <a:r>
              <a:rPr sz="2400" b="1" kern="1000">
                <a:solidFill>
                  <a:schemeClr val="tx1"/>
                </a:solidFill>
                <a:latin typeface="Times New Roman" panose="02020603050405020304" charset="0"/>
                <a:cs typeface="Times New Roman" panose="02020603050405020304" charset="0"/>
                <a:sym typeface="+mn-ea"/>
              </a:rPr>
              <a:t> reasons, most restaurants have a policy against giving away food waste. </a:t>
            </a:r>
            <a:endParaRPr sz="2400" b="1" kern="1000">
              <a:solidFill>
                <a:schemeClr val="tx1"/>
              </a:solidFill>
              <a:latin typeface="Times New Roman" panose="02020603050405020304" charset="0"/>
              <a:cs typeface="Times New Roman" panose="02020603050405020304" charset="0"/>
              <a:sym typeface="+mn-ea"/>
            </a:endParaRPr>
          </a:p>
          <a:p>
            <a:pPr algn="l"/>
            <a:r>
              <a:rPr sz="2400" b="1" kern="1000">
                <a:solidFill>
                  <a:schemeClr val="tx1"/>
                </a:solidFill>
                <a:latin typeface="Times New Roman" panose="02020603050405020304" charset="0"/>
                <a:cs typeface="Times New Roman" panose="02020603050405020304" charset="0"/>
                <a:sym typeface="+mn-ea"/>
              </a:rPr>
              <a:t>(2019浙江) 出于法律原因，大多数餐馆都有禁止转送厨余食物的政策。</a:t>
            </a:r>
            <a:endParaRPr sz="2400" b="1" kern="1000">
              <a:solidFill>
                <a:schemeClr val="tx1"/>
              </a:solidFill>
              <a:latin typeface="Times New Roman" panose="02020603050405020304" charset="0"/>
              <a:cs typeface="Times New Roman" panose="02020603050405020304" charset="0"/>
              <a:sym typeface="+mn-ea"/>
            </a:endParaRPr>
          </a:p>
          <a:p>
            <a:pPr algn="l"/>
            <a:r>
              <a:rPr sz="2400" b="1" kern="1000">
                <a:solidFill>
                  <a:schemeClr val="tx1"/>
                </a:solidFill>
                <a:latin typeface="Times New Roman" panose="02020603050405020304" charset="0"/>
                <a:cs typeface="Times New Roman" panose="02020603050405020304" charset="0"/>
                <a:sym typeface="+mn-ea"/>
              </a:rPr>
              <a:t>It will put fully driverless cars on an equal </a:t>
            </a:r>
            <a:r>
              <a:rPr sz="2400" b="1" kern="1000">
                <a:solidFill>
                  <a:schemeClr val="accent4">
                    <a:lumMod val="50000"/>
                  </a:schemeClr>
                </a:solidFill>
                <a:latin typeface="Times New Roman" panose="02020603050405020304" charset="0"/>
                <a:cs typeface="Times New Roman" panose="02020603050405020304" charset="0"/>
                <a:sym typeface="+mn-ea"/>
              </a:rPr>
              <a:t>legal</a:t>
            </a:r>
            <a:r>
              <a:rPr sz="2400" b="1" kern="1000">
                <a:solidFill>
                  <a:schemeClr val="tx1"/>
                </a:solidFill>
                <a:latin typeface="Times New Roman" panose="02020603050405020304" charset="0"/>
                <a:cs typeface="Times New Roman" panose="02020603050405020304" charset="0"/>
                <a:sym typeface="+mn-ea"/>
              </a:rPr>
              <a:t> footing to human drivers.(2017天津)</a:t>
            </a:r>
            <a:endParaRPr sz="2400" b="1" kern="1000">
              <a:solidFill>
                <a:schemeClr val="tx1"/>
              </a:solidFill>
              <a:latin typeface="Times New Roman" panose="02020603050405020304" charset="0"/>
              <a:cs typeface="Times New Roman" panose="02020603050405020304" charset="0"/>
              <a:sym typeface="+mn-ea"/>
            </a:endParaRPr>
          </a:p>
          <a:p>
            <a:pPr algn="l"/>
            <a:r>
              <a:rPr sz="2400" b="1" kern="1000">
                <a:solidFill>
                  <a:schemeClr val="tx1"/>
                </a:solidFill>
                <a:latin typeface="Times New Roman" panose="02020603050405020304" charset="0"/>
                <a:cs typeface="Times New Roman" panose="02020603050405020304" charset="0"/>
                <a:sym typeface="+mn-ea"/>
              </a:rPr>
              <a:t>它将把无人驾驶汽车置于与人类司机同等的法律地位。</a:t>
            </a:r>
            <a:endParaRPr sz="2400" b="1" kern="1000">
              <a:solidFill>
                <a:schemeClr val="tx1"/>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 calcmode="lin" valueType="num">
                                      <p:cBhvr additive="base">
                                        <p:cTn id="7" dur="500" fill="hold"/>
                                        <p:tgtEl>
                                          <p:spTgt spid="100"/>
                                        </p:tgtEl>
                                        <p:attrNameLst>
                                          <p:attrName>ppt_x</p:attrName>
                                        </p:attrNameLst>
                                      </p:cBhvr>
                                      <p:tavLst>
                                        <p:tav tm="0">
                                          <p:val>
                                            <p:strVal val="#ppt_x"/>
                                          </p:val>
                                        </p:tav>
                                        <p:tav tm="100000">
                                          <p:val>
                                            <p:strVal val="#ppt_x"/>
                                          </p:val>
                                        </p:tav>
                                      </p:tavLst>
                                    </p:anim>
                                    <p:anim calcmode="lin" valueType="num">
                                      <p:cBhvr additive="base">
                                        <p:cTn id="8"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additive="base">
                                        <p:cTn id="42" dur="500" fill="hold"/>
                                        <p:tgtEl>
                                          <p:spTgt spid="29"/>
                                        </p:tgtEl>
                                        <p:attrNameLst>
                                          <p:attrName>ppt_x</p:attrName>
                                        </p:attrNameLst>
                                      </p:cBhvr>
                                      <p:tavLst>
                                        <p:tav tm="0">
                                          <p:val>
                                            <p:strVal val="#ppt_x"/>
                                          </p:val>
                                        </p:tav>
                                        <p:tav tm="100000">
                                          <p:val>
                                            <p:strVal val="#ppt_x"/>
                                          </p:val>
                                        </p:tav>
                                      </p:tavLst>
                                    </p:anim>
                                    <p:anim calcmode="lin" valueType="num">
                                      <p:cBhvr additive="base">
                                        <p:cTn id="4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additive="base">
                                        <p:cTn id="48" dur="500" fill="hold"/>
                                        <p:tgtEl>
                                          <p:spTgt spid="6"/>
                                        </p:tgtEl>
                                        <p:attrNameLst>
                                          <p:attrName>ppt_x</p:attrName>
                                        </p:attrNameLst>
                                      </p:cBhvr>
                                      <p:tavLst>
                                        <p:tav tm="0">
                                          <p:val>
                                            <p:strVal val="#ppt_x"/>
                                          </p:val>
                                        </p:tav>
                                        <p:tav tm="100000">
                                          <p:val>
                                            <p:strVal val="#ppt_x"/>
                                          </p:val>
                                        </p:tav>
                                      </p:tavLst>
                                    </p:anim>
                                    <p:anim calcmode="lin" valueType="num">
                                      <p:cBhvr additive="base">
                                        <p:cTn id="4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additive="base">
                                        <p:cTn id="66" dur="500" fill="hold"/>
                                        <p:tgtEl>
                                          <p:spTgt spid="3"/>
                                        </p:tgtEl>
                                        <p:attrNameLst>
                                          <p:attrName>ppt_x</p:attrName>
                                        </p:attrNameLst>
                                      </p:cBhvr>
                                      <p:tavLst>
                                        <p:tav tm="0">
                                          <p:val>
                                            <p:strVal val="#ppt_x"/>
                                          </p:val>
                                        </p:tav>
                                        <p:tav tm="100000">
                                          <p:val>
                                            <p:strVal val="#ppt_x"/>
                                          </p:val>
                                        </p:tav>
                                      </p:tavLst>
                                    </p:anim>
                                    <p:anim calcmode="lin" valueType="num">
                                      <p:cBhvr additive="base">
                                        <p:cTn id="6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500" fill="hold"/>
                                        <p:tgtEl>
                                          <p:spTgt spid="5"/>
                                        </p:tgtEl>
                                        <p:attrNameLst>
                                          <p:attrName>ppt_x</p:attrName>
                                        </p:attrNameLst>
                                      </p:cBhvr>
                                      <p:tavLst>
                                        <p:tav tm="0">
                                          <p:val>
                                            <p:strVal val="#ppt_x"/>
                                          </p:val>
                                        </p:tav>
                                        <p:tav tm="100000">
                                          <p:val>
                                            <p:strVal val="#ppt_x"/>
                                          </p:val>
                                        </p:tav>
                                      </p:tavLst>
                                    </p:anim>
                                    <p:anim calcmode="lin" valueType="num">
                                      <p:cBhvr additive="base">
                                        <p:cTn id="7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additive="base">
                                        <p:cTn id="84" dur="500" fill="hold"/>
                                        <p:tgtEl>
                                          <p:spTgt spid="4"/>
                                        </p:tgtEl>
                                        <p:attrNameLst>
                                          <p:attrName>ppt_x</p:attrName>
                                        </p:attrNameLst>
                                      </p:cBhvr>
                                      <p:tavLst>
                                        <p:tav tm="0">
                                          <p:val>
                                            <p:strVal val="#ppt_x"/>
                                          </p:val>
                                        </p:tav>
                                        <p:tav tm="100000">
                                          <p:val>
                                            <p:strVal val="#ppt_x"/>
                                          </p:val>
                                        </p:tav>
                                      </p:tavLst>
                                    </p:anim>
                                    <p:anim calcmode="lin" valueType="num">
                                      <p:cBhvr additive="base">
                                        <p:cTn id="8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5" grpId="0"/>
      <p:bldP spid="15" grpId="1"/>
      <p:bldP spid="16" grpId="0"/>
      <p:bldP spid="16" grpId="1"/>
      <p:bldP spid="27" grpId="0"/>
      <p:bldP spid="27" grpId="1"/>
      <p:bldP spid="29" grpId="0"/>
      <p:bldP spid="29" grpId="1"/>
      <p:bldP spid="30" grpId="0"/>
      <p:bldP spid="30" grpId="1"/>
      <p:bldP spid="3" grpId="0"/>
      <p:bldP spid="3" grpId="1"/>
      <p:bldP spid="4" grpId="0"/>
      <p:bldP spid="4" grpId="1"/>
      <p:bldP spid="5" grpId="0"/>
      <p:bldP spid="5" grpId="1"/>
      <p:bldP spid="6" grpId="0"/>
      <p:bldP spid="6" grpId="1"/>
      <p:bldP spid="100" grpId="0"/>
      <p:bldP spid="2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scene3d>
              <a:camera prst="orthographicFront"/>
              <a:lightRig rig="threePt" dir="t"/>
            </a:scene3d>
          </a:bodyPr>
          <a:lstStyle/>
          <a:p>
            <a:r>
              <a:rPr lang="zh-CN" altLang="en-US" sz="5400" b="1" spc="600">
                <a:ln w="22225">
                  <a:solidFill>
                    <a:schemeClr val="accent4">
                      <a:lumMod val="50000"/>
                    </a:schemeClr>
                  </a:solidFill>
                  <a:prstDash val="solid"/>
                </a:ln>
                <a:solidFill>
                  <a:schemeClr val="accent4">
                    <a:lumMod val="50000"/>
                  </a:schemeClr>
                </a:solidFill>
                <a:latin typeface="+mj-lt"/>
                <a:ea typeface="+mj-ea"/>
                <a:sym typeface="+mn-ea"/>
              </a:rPr>
              <a:t>人教版新教材 词汇导学练</a:t>
            </a:r>
            <a:endParaRPr lang="zh-CN" altLang="en-US" sz="5400" b="1" spc="600">
              <a:ln w="22225">
                <a:solidFill>
                  <a:schemeClr val="accent4">
                    <a:lumMod val="50000"/>
                  </a:schemeClr>
                </a:solidFill>
                <a:prstDash val="solid"/>
              </a:ln>
              <a:solidFill>
                <a:schemeClr val="accent4">
                  <a:lumMod val="50000"/>
                </a:schemeClr>
              </a:solidFill>
              <a:latin typeface="+mj-lt"/>
              <a:ea typeface="+mj-ea"/>
              <a:sym typeface="+mn-ea"/>
            </a:endParaRPr>
          </a:p>
        </p:txBody>
      </p:sp>
      <p:sp>
        <p:nvSpPr>
          <p:cNvPr id="3" name="副标题 2"/>
          <p:cNvSpPr>
            <a:spLocks noGrp="1"/>
          </p:cNvSpPr>
          <p:nvPr>
            <p:ph type="subTitle" idx="1"/>
            <p:custDataLst>
              <p:tags r:id="rId2"/>
            </p:custDataLst>
          </p:nvPr>
        </p:nvSpPr>
        <p:spPr/>
        <p:txBody>
          <a:bodyPr/>
          <a:lstStyle/>
          <a:p>
            <a:r>
              <a:rPr lang="en-US" altLang="zh-CN" sz="4800" b="1">
                <a:ln w="22225">
                  <a:solidFill>
                    <a:srgbClr val="7030A0"/>
                  </a:solidFill>
                  <a:prstDash val="solid"/>
                </a:ln>
                <a:solidFill>
                  <a:srgbClr val="7030A0"/>
                </a:solidFill>
                <a:effectLst/>
                <a:sym typeface="+mn-ea"/>
              </a:rPr>
              <a:t> Unit 4 Book 2 </a:t>
            </a:r>
            <a:endParaRPr lang="zh-CN" altLang="en-US" sz="4800"/>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52120" y="200660"/>
            <a:ext cx="11570335" cy="3046095"/>
          </a:xfrm>
          <a:prstGeom prst="rect">
            <a:avLst/>
          </a:prstGeom>
          <a:noFill/>
          <a:ln w="9525">
            <a:noFill/>
          </a:ln>
        </p:spPr>
        <p:txBody>
          <a:bodyPr wrap="square">
            <a:spAutoFit/>
          </a:bodyPr>
          <a:p>
            <a:pPr indent="0"/>
            <a:r>
              <a:rPr lang="en-US" sz="3200" b="1">
                <a:latin typeface="Times New Roman" panose="02020603050405020304" charset="0"/>
                <a:ea typeface="宋体" panose="02010600030101010101" pitchFamily="2" charset="-122"/>
              </a:rPr>
              <a:t>20. </a:t>
            </a:r>
            <a:r>
              <a:rPr lang="en-US" sz="3200" b="1">
                <a:latin typeface="Times New Roman" panose="02020603050405020304" charset="0"/>
                <a:ea typeface="宋体" panose="02010600030101010101" pitchFamily="2" charset="-122"/>
                <a:cs typeface="Times New Roman" panose="02020603050405020304" charset="0"/>
              </a:rPr>
              <a:t>surround</a:t>
            </a:r>
            <a:r>
              <a:rPr lang="en-US" sz="3200" b="1">
                <a:latin typeface="Times New Roman" panose="02020603050405020304" charset="0"/>
                <a:ea typeface="宋体" panose="02010600030101010101" pitchFamily="2" charset="-122"/>
              </a:rPr>
              <a:t> [sə'raʊnd]</a:t>
            </a:r>
            <a:r>
              <a:rPr lang="en-US" sz="3200" b="1">
                <a:latin typeface="Times New Roman" panose="02020603050405020304" charset="0"/>
                <a:ea typeface="宋体" panose="02010600030101010101" pitchFamily="2" charset="-122"/>
                <a:cs typeface="Times New Roman" panose="02020603050405020304" charset="0"/>
              </a:rPr>
              <a:t>vt.</a:t>
            </a:r>
            <a:r>
              <a:rPr lang="en-US" sz="3200" b="1">
                <a:latin typeface="Times New Roman" panose="02020603050405020304" charset="0"/>
                <a:ea typeface="宋体" panose="02010600030101010101" pitchFamily="2" charset="-122"/>
              </a:rPr>
              <a:t> </a:t>
            </a:r>
            <a:r>
              <a:rPr lang="en-US" sz="3200" b="1">
                <a:latin typeface="Times New Roman" panose="02020603050405020304" charset="0"/>
                <a:ea typeface="宋体" panose="02010600030101010101" pitchFamily="2" charset="-122"/>
                <a:cs typeface="Times New Roman" panose="02020603050405020304" charset="0"/>
              </a:rPr>
              <a:t>__________ </a:t>
            </a:r>
            <a:endParaRPr lang="zh-CN" sz="3200" b="1">
              <a:ea typeface="宋体" panose="02010600030101010101" pitchFamily="2" charset="-122"/>
            </a:endParaRPr>
          </a:p>
          <a:p>
            <a:pPr indent="0"/>
            <a:endParaRPr lang="en-US" sz="3200" b="1">
              <a:latin typeface="Times New Roman" panose="02020603050405020304" charset="0"/>
              <a:ea typeface="宋体" panose="02010600030101010101" pitchFamily="2" charset="-122"/>
              <a:cs typeface="Times New Roman" panose="02020603050405020304" charset="0"/>
            </a:endParaRPr>
          </a:p>
          <a:p>
            <a:pPr indent="0"/>
            <a:r>
              <a:rPr lang="en-US" sz="3200" b="1">
                <a:latin typeface="Times New Roman" panose="02020603050405020304" charset="0"/>
                <a:ea typeface="宋体" panose="02010600030101010101" pitchFamily="2" charset="-122"/>
                <a:cs typeface="Times New Roman" panose="02020603050405020304" charset="0"/>
              </a:rPr>
              <a:t>_________________</a:t>
            </a:r>
            <a:r>
              <a:rPr lang="zh-CN" sz="3200" b="1">
                <a:latin typeface="Times New Roman" panose="02020603050405020304" charset="0"/>
                <a:ea typeface="宋体" panose="02010600030101010101" pitchFamily="2" charset="-122"/>
              </a:rPr>
              <a:t>被……所包围，被……所围绕</a:t>
            </a:r>
            <a:r>
              <a:rPr lang="en-US" sz="3200" b="1">
                <a:latin typeface="Times New Roman" panose="02020603050405020304" charset="0"/>
                <a:ea typeface="宋体" panose="02010600030101010101" pitchFamily="2" charset="-122"/>
                <a:cs typeface="Times New Roman" panose="02020603050405020304" charset="0"/>
              </a:rPr>
              <a:t>____________ [sə'raʊndɪŋ]adj. </a:t>
            </a:r>
            <a:r>
              <a:rPr lang="zh-CN" sz="3200" b="1">
                <a:latin typeface="Times New Roman" panose="02020603050405020304" charset="0"/>
                <a:ea typeface="宋体" panose="02010600030101010101" pitchFamily="2" charset="-122"/>
              </a:rPr>
              <a:t>周围的，周边的</a:t>
            </a:r>
            <a:r>
              <a:rPr lang="en-US" sz="3200" b="1">
                <a:latin typeface="Times New Roman" panose="02020603050405020304" charset="0"/>
                <a:ea typeface="宋体" panose="02010600030101010101" pitchFamily="2" charset="-122"/>
                <a:cs typeface="Times New Roman" panose="02020603050405020304" charset="0"/>
              </a:rPr>
              <a:t>_____________ [sə'raʊndɪŋz]n. </a:t>
            </a:r>
            <a:r>
              <a:rPr lang="zh-CN" sz="3200" b="1">
                <a:latin typeface="Times New Roman" panose="02020603050405020304" charset="0"/>
                <a:ea typeface="宋体" panose="02010600030101010101" pitchFamily="2" charset="-122"/>
              </a:rPr>
              <a:t>环境；周围的事物【</a:t>
            </a:r>
            <a:r>
              <a:rPr lang="en-US" sz="3200" b="1">
                <a:latin typeface="Times New Roman" panose="02020603050405020304" charset="0"/>
                <a:ea typeface="宋体" panose="02010600030101010101" pitchFamily="2" charset="-122"/>
                <a:cs typeface="Times New Roman" panose="02020603050405020304" charset="0"/>
              </a:rPr>
              <a:t>pl</a:t>
            </a:r>
            <a:r>
              <a:rPr lang="zh-CN" sz="3200" b="1">
                <a:latin typeface="Times New Roman" panose="02020603050405020304" charset="0"/>
                <a:ea typeface="宋体" panose="02010600030101010101" pitchFamily="2" charset="-122"/>
              </a:rPr>
              <a:t>】</a:t>
            </a:r>
            <a:endParaRPr lang="zh-CN" altLang="en-US" sz="3200"/>
          </a:p>
        </p:txBody>
      </p:sp>
      <p:sp>
        <p:nvSpPr>
          <p:cNvPr id="6" name="文本框 5"/>
          <p:cNvSpPr txBox="1"/>
          <p:nvPr/>
        </p:nvSpPr>
        <p:spPr>
          <a:xfrm>
            <a:off x="591820" y="770255"/>
            <a:ext cx="8874760" cy="460375"/>
          </a:xfrm>
          <a:prstGeom prst="rect">
            <a:avLst/>
          </a:prstGeom>
          <a:noFill/>
        </p:spPr>
        <p:txBody>
          <a:bodyPr wrap="none" rtlCol="0">
            <a:spAutoFit/>
          </a:bodyPr>
          <a:p>
            <a:pPr lvl="0" algn="l">
              <a:buClrTx/>
              <a:buSzTx/>
              <a:buFontTx/>
            </a:pPr>
            <a:r>
              <a:rPr lang="en-US" sz="2400" b="1">
                <a:solidFill>
                  <a:schemeClr val="accent4">
                    <a:lumMod val="50000"/>
                  </a:schemeClr>
                </a:solidFill>
                <a:latin typeface="Times New Roman" panose="02020603050405020304" charset="0"/>
                <a:cs typeface="Times New Roman" panose="02020603050405020304" charset="0"/>
                <a:sym typeface="+mn-ea"/>
              </a:rPr>
              <a:t>词根词缀:sur-(强调)+round(在周围)：在……周围——__________</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23" name="文本框 22"/>
          <p:cNvSpPr txBox="1"/>
          <p:nvPr/>
        </p:nvSpPr>
        <p:spPr>
          <a:xfrm>
            <a:off x="5014595" y="186690"/>
            <a:ext cx="2045335" cy="583565"/>
          </a:xfrm>
          <a:prstGeom prst="rect">
            <a:avLst/>
          </a:prstGeom>
          <a:noFill/>
        </p:spPr>
        <p:txBody>
          <a:bodyPr wrap="none" rtlCol="0">
            <a:spAutoFit/>
          </a:bodyPr>
          <a:p>
            <a:pPr algn="l"/>
            <a:r>
              <a:rPr lang="en-US" sz="3200" b="1">
                <a:solidFill>
                  <a:srgbClr val="7030A0"/>
                </a:solidFill>
                <a:latin typeface="Times New Roman" panose="02020603050405020304" charset="0"/>
                <a:cs typeface="Times New Roman" panose="02020603050405020304" charset="0"/>
                <a:sym typeface="+mn-ea"/>
              </a:rPr>
              <a:t>围绕; 包围</a:t>
            </a:r>
            <a:endParaRPr lang="en-US" sz="32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7809230" y="770255"/>
            <a:ext cx="1579880" cy="460375"/>
          </a:xfrm>
          <a:prstGeom prst="rect">
            <a:avLst/>
          </a:prstGeom>
          <a:noFill/>
        </p:spPr>
        <p:txBody>
          <a:bodyPr wrap="none" rtlCol="0">
            <a:spAutoFit/>
          </a:bodyPr>
          <a:p>
            <a:pPr algn="l"/>
            <a:r>
              <a:rPr lang="en-US" sz="2400" b="1">
                <a:solidFill>
                  <a:srgbClr val="7030A0"/>
                </a:solidFill>
                <a:latin typeface="Times New Roman" panose="02020603050405020304" charset="0"/>
                <a:cs typeface="Times New Roman" panose="02020603050405020304" charset="0"/>
                <a:sym typeface="+mn-ea"/>
              </a:rPr>
              <a:t>围绕; 包围</a:t>
            </a:r>
            <a:endParaRPr lang="en-US" sz="24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591820" y="1165860"/>
            <a:ext cx="3246755" cy="583565"/>
          </a:xfrm>
          <a:prstGeom prst="rect">
            <a:avLst/>
          </a:prstGeom>
          <a:noFill/>
        </p:spPr>
        <p:txBody>
          <a:bodyPr wrap="none" rtlCol="0">
            <a:spAutoFit/>
          </a:bodyPr>
          <a:p>
            <a:pPr algn="l"/>
            <a:r>
              <a:rPr lang="en-US" sz="3200" b="1">
                <a:solidFill>
                  <a:schemeClr val="accent4">
                    <a:lumMod val="50000"/>
                  </a:schemeClr>
                </a:solidFill>
                <a:latin typeface="Times New Roman" panose="02020603050405020304" charset="0"/>
                <a:cs typeface="Times New Roman" panose="02020603050405020304" charset="0"/>
                <a:sym typeface="+mn-ea"/>
              </a:rPr>
              <a:t>be surrounded by</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591820" y="1657985"/>
            <a:ext cx="2343785" cy="583565"/>
          </a:xfrm>
          <a:prstGeom prst="rect">
            <a:avLst/>
          </a:prstGeom>
          <a:noFill/>
        </p:spPr>
        <p:txBody>
          <a:bodyPr wrap="none" rtlCol="0">
            <a:spAutoFit/>
          </a:bodyPr>
          <a:p>
            <a:pPr algn="l"/>
            <a:r>
              <a:rPr lang="en-US" sz="3200" b="1">
                <a:solidFill>
                  <a:schemeClr val="accent4">
                    <a:lumMod val="50000"/>
                  </a:schemeClr>
                </a:solidFill>
                <a:latin typeface="Times New Roman" panose="02020603050405020304" charset="0"/>
                <a:cs typeface="Times New Roman" panose="02020603050405020304" charset="0"/>
                <a:sym typeface="+mn-ea"/>
              </a:rPr>
              <a:t>surrounding</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591820" y="2180590"/>
            <a:ext cx="2501900" cy="583565"/>
          </a:xfrm>
          <a:prstGeom prst="rect">
            <a:avLst/>
          </a:prstGeom>
          <a:noFill/>
        </p:spPr>
        <p:txBody>
          <a:bodyPr wrap="none" rtlCol="0">
            <a:spAutoFit/>
          </a:bodyPr>
          <a:p>
            <a:pPr algn="l"/>
            <a:r>
              <a:rPr lang="en-US" sz="3200" b="1">
                <a:solidFill>
                  <a:schemeClr val="accent4">
                    <a:lumMod val="50000"/>
                  </a:schemeClr>
                </a:solidFill>
                <a:latin typeface="Times New Roman" panose="02020603050405020304" charset="0"/>
                <a:cs typeface="Times New Roman" panose="02020603050405020304" charset="0"/>
                <a:sym typeface="+mn-ea"/>
              </a:rPr>
              <a:t>surroundings </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490855" y="2764155"/>
            <a:ext cx="11493500" cy="3784600"/>
          </a:xfrm>
          <a:prstGeom prst="rect">
            <a:avLst/>
          </a:prstGeom>
          <a:noFill/>
        </p:spPr>
        <p:txBody>
          <a:bodyPr wrap="square" rtlCol="0">
            <a:spAutoFit/>
          </a:bodyPr>
          <a:p>
            <a:pPr algn="just"/>
            <a:r>
              <a:rPr lang="en-US" sz="2400" b="1" kern="1000">
                <a:latin typeface="Times New Roman" panose="02020603050405020304" charset="0"/>
                <a:cs typeface="Times New Roman" panose="02020603050405020304" charset="0"/>
                <a:sym typeface="+mn-ea"/>
              </a:rPr>
              <a:t>_________</a:t>
            </a:r>
            <a:r>
              <a:rPr sz="2400" b="1" kern="1000">
                <a:latin typeface="Times New Roman" panose="02020603050405020304" charset="0"/>
                <a:cs typeface="Times New Roman" panose="02020603050405020304" charset="0"/>
                <a:sym typeface="+mn-ea"/>
              </a:rPr>
              <a:t> yourself with uplifting individuals who challenge you to be better while loving you for who you are.(2016浙江) </a:t>
            </a:r>
            <a:endParaRPr sz="2400" b="1" kern="1000">
              <a:latin typeface="Times New Roman" panose="02020603050405020304" charset="0"/>
              <a:cs typeface="Times New Roman" panose="02020603050405020304" charset="0"/>
              <a:sym typeface="+mn-ea"/>
            </a:endParaRPr>
          </a:p>
          <a:p>
            <a:pPr algn="just"/>
            <a:r>
              <a:rPr sz="2400" b="1" kern="1000">
                <a:latin typeface="Times New Roman" panose="02020603050405020304" charset="0"/>
                <a:cs typeface="Times New Roman" panose="02020603050405020304" charset="0"/>
                <a:sym typeface="+mn-ea"/>
              </a:rPr>
              <a:t>让你周围都是积极向上的人，他们会挑战你变得更好，同时也会爱你本来的样子。</a:t>
            </a:r>
            <a:endParaRPr sz="2400" b="1" kern="1000">
              <a:latin typeface="Times New Roman" panose="02020603050405020304" charset="0"/>
              <a:cs typeface="Times New Roman" panose="02020603050405020304" charset="0"/>
              <a:sym typeface="+mn-ea"/>
            </a:endParaRPr>
          </a:p>
          <a:p>
            <a:pPr algn="just"/>
            <a:r>
              <a:rPr sz="2400" b="1" kern="1000">
                <a:latin typeface="Times New Roman" panose="02020603050405020304" charset="0"/>
                <a:cs typeface="Times New Roman" panose="02020603050405020304" charset="0"/>
                <a:sym typeface="+mn-ea"/>
              </a:rPr>
              <a:t>We are </a:t>
            </a:r>
            <a:r>
              <a:rPr lang="en-US" sz="2400" b="1" kern="1000">
                <a:latin typeface="Times New Roman" panose="02020603050405020304" charset="0"/>
                <a:cs typeface="Times New Roman" panose="02020603050405020304" charset="0"/>
                <a:sym typeface="+mn-ea"/>
              </a:rPr>
              <a:t>__________</a:t>
            </a:r>
            <a:r>
              <a:rPr sz="2400" b="1" kern="1000">
                <a:latin typeface="Times New Roman" panose="02020603050405020304" charset="0"/>
                <a:cs typeface="Times New Roman" panose="02020603050405020304" charset="0"/>
                <a:sym typeface="+mn-ea"/>
              </a:rPr>
              <a:t> by a natural playground just perfect for walking, caving, climbing and cycling.(2019江苏)</a:t>
            </a:r>
            <a:endParaRPr sz="2400" b="1" kern="1000">
              <a:latin typeface="Times New Roman" panose="02020603050405020304" charset="0"/>
              <a:cs typeface="Times New Roman" panose="02020603050405020304" charset="0"/>
              <a:sym typeface="+mn-ea"/>
            </a:endParaRPr>
          </a:p>
          <a:p>
            <a:pPr algn="just"/>
            <a:r>
              <a:rPr sz="2400" b="1" kern="1000">
                <a:latin typeface="Times New Roman" panose="02020603050405020304" charset="0"/>
                <a:cs typeface="Times New Roman" panose="02020603050405020304" charset="0"/>
                <a:sym typeface="+mn-ea"/>
              </a:rPr>
              <a:t>我们周围有一个天然的操场，非常适合散步、洞穴探险、爬山和骑自行车。</a:t>
            </a:r>
            <a:endParaRPr sz="2400" b="1" kern="1000">
              <a:latin typeface="Times New Roman" panose="02020603050405020304" charset="0"/>
              <a:cs typeface="Times New Roman" panose="02020603050405020304" charset="0"/>
              <a:sym typeface="+mn-ea"/>
            </a:endParaRPr>
          </a:p>
          <a:p>
            <a:pPr algn="just"/>
            <a:r>
              <a:rPr sz="2400" b="1" kern="1000">
                <a:latin typeface="Times New Roman" panose="02020603050405020304" charset="0"/>
                <a:cs typeface="Times New Roman" panose="02020603050405020304" charset="0"/>
                <a:sym typeface="+mn-ea"/>
              </a:rPr>
              <a:t>Steve arrived and sat in the front row, </a:t>
            </a:r>
            <a:r>
              <a:rPr lang="en-US" sz="2400" b="1" kern="1000">
                <a:latin typeface="Times New Roman" panose="02020603050405020304" charset="0"/>
                <a:cs typeface="Times New Roman" panose="02020603050405020304" charset="0"/>
                <a:sym typeface="+mn-ea"/>
              </a:rPr>
              <a:t>___________</a:t>
            </a:r>
            <a:r>
              <a:rPr sz="2400" b="1" kern="1000">
                <a:latin typeface="Times New Roman" panose="02020603050405020304" charset="0"/>
                <a:cs typeface="Times New Roman" panose="02020603050405020304" charset="0"/>
                <a:sym typeface="+mn-ea"/>
              </a:rPr>
              <a:t>by his family. (2019江苏)</a:t>
            </a:r>
            <a:endParaRPr sz="2400" b="1" kern="1000">
              <a:latin typeface="Times New Roman" panose="02020603050405020304" charset="0"/>
              <a:cs typeface="Times New Roman" panose="02020603050405020304" charset="0"/>
              <a:sym typeface="+mn-ea"/>
            </a:endParaRPr>
          </a:p>
          <a:p>
            <a:pPr algn="just"/>
            <a:r>
              <a:rPr sz="2400" b="1" kern="1000">
                <a:latin typeface="Times New Roman" panose="02020603050405020304" charset="0"/>
                <a:cs typeface="Times New Roman" panose="02020603050405020304" charset="0"/>
                <a:sym typeface="+mn-ea"/>
              </a:rPr>
              <a:t>史蒂夫来了，坐在第一排，周围都是他的家人。</a:t>
            </a:r>
            <a:endParaRPr sz="2400" b="1" kern="1000">
              <a:latin typeface="Times New Roman" panose="02020603050405020304" charset="0"/>
              <a:cs typeface="Times New Roman" panose="02020603050405020304" charset="0"/>
              <a:sym typeface="+mn-ea"/>
            </a:endParaRPr>
          </a:p>
          <a:p>
            <a:pPr algn="just"/>
            <a:r>
              <a:rPr sz="2400" b="1" kern="1000">
                <a:latin typeface="Times New Roman" panose="02020603050405020304" charset="0"/>
                <a:cs typeface="Times New Roman" panose="02020603050405020304" charset="0"/>
                <a:sym typeface="+mn-ea"/>
              </a:rPr>
              <a:t>Now we live in a world </a:t>
            </a:r>
            <a:r>
              <a:rPr lang="en-US" sz="2400" b="1" kern="1000">
                <a:latin typeface="Times New Roman" panose="02020603050405020304" charset="0"/>
                <a:cs typeface="Times New Roman" panose="02020603050405020304" charset="0"/>
                <a:sym typeface="+mn-ea"/>
              </a:rPr>
              <a:t>___________</a:t>
            </a:r>
            <a:r>
              <a:rPr sz="2400" b="1" kern="1000">
                <a:latin typeface="Times New Roman" panose="02020603050405020304" charset="0"/>
                <a:cs typeface="Times New Roman" panose="02020603050405020304" charset="0"/>
                <a:sym typeface="+mn-ea"/>
              </a:rPr>
              <a:t>by the "can’t do" attitudes. (2018天津)</a:t>
            </a:r>
            <a:endParaRPr sz="2400" b="1" kern="1000">
              <a:latin typeface="Times New Roman" panose="02020603050405020304" charset="0"/>
              <a:cs typeface="Times New Roman" panose="02020603050405020304" charset="0"/>
              <a:sym typeface="+mn-ea"/>
            </a:endParaRPr>
          </a:p>
          <a:p>
            <a:pPr algn="just"/>
            <a:r>
              <a:rPr sz="2400" b="1" kern="1000">
                <a:latin typeface="Times New Roman" panose="02020603050405020304" charset="0"/>
                <a:cs typeface="Times New Roman" panose="02020603050405020304" charset="0"/>
                <a:sym typeface="+mn-ea"/>
              </a:rPr>
              <a:t>现在我们生活在一个被“做不到”的态度包围的世界。</a:t>
            </a:r>
            <a:endParaRPr sz="2400" b="1" kern="1000">
              <a:latin typeface="Times New Roman" panose="02020603050405020304" charset="0"/>
              <a:cs typeface="Times New Roman" panose="02020603050405020304" charset="0"/>
              <a:sym typeface="+mn-ea"/>
            </a:endParaRPr>
          </a:p>
        </p:txBody>
      </p:sp>
      <p:sp>
        <p:nvSpPr>
          <p:cNvPr id="11" name="文本框 10"/>
          <p:cNvSpPr txBox="1"/>
          <p:nvPr/>
        </p:nvSpPr>
        <p:spPr>
          <a:xfrm>
            <a:off x="591820" y="2764155"/>
            <a:ext cx="1447800"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cs typeface="Times New Roman" panose="02020603050405020304" charset="0"/>
                <a:sym typeface="+mn-ea"/>
              </a:rPr>
              <a:t>Surround</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1519555" y="3864610"/>
            <a:ext cx="1701800" cy="460375"/>
          </a:xfrm>
          <a:prstGeom prst="rect">
            <a:avLst/>
          </a:prstGeom>
          <a:noFill/>
        </p:spPr>
        <p:txBody>
          <a:bodyPr wrap="none" rtlCol="0">
            <a:spAutoFit/>
          </a:bodyPr>
          <a:p>
            <a:pPr algn="l"/>
            <a:r>
              <a:rPr sz="2400" b="1" kern="1000">
                <a:solidFill>
                  <a:schemeClr val="accent4">
                    <a:lumMod val="50000"/>
                  </a:schemeClr>
                </a:solidFill>
                <a:latin typeface="Times New Roman" panose="02020603050405020304" charset="0"/>
                <a:cs typeface="Times New Roman" panose="02020603050405020304" charset="0"/>
                <a:sym typeface="+mn-ea"/>
              </a:rPr>
              <a:t>surrounded</a:t>
            </a:r>
            <a:endParaRPr lang="en-US" sz="2400" b="1" kern="1000">
              <a:solidFill>
                <a:schemeClr val="accent4">
                  <a:lumMod val="50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5551170" y="4985385"/>
            <a:ext cx="1701800" cy="460375"/>
          </a:xfrm>
          <a:prstGeom prst="rect">
            <a:avLst/>
          </a:prstGeom>
          <a:noFill/>
        </p:spPr>
        <p:txBody>
          <a:bodyPr wrap="none" rtlCol="0">
            <a:spAutoFit/>
          </a:bodyPr>
          <a:p>
            <a:pPr algn="l"/>
            <a:r>
              <a:rPr sz="2400" b="1" kern="1000">
                <a:solidFill>
                  <a:schemeClr val="accent4">
                    <a:lumMod val="50000"/>
                  </a:schemeClr>
                </a:solidFill>
                <a:latin typeface="Times New Roman" panose="02020603050405020304" charset="0"/>
                <a:cs typeface="Times New Roman" panose="02020603050405020304" charset="0"/>
                <a:sym typeface="+mn-ea"/>
              </a:rPr>
              <a:t>surrounded</a:t>
            </a:r>
            <a:endParaRPr lang="en-US" sz="2400" b="1" kern="1000">
              <a:solidFill>
                <a:schemeClr val="accent4">
                  <a:lumMod val="50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3599180" y="5720715"/>
            <a:ext cx="1701800" cy="460375"/>
          </a:xfrm>
          <a:prstGeom prst="rect">
            <a:avLst/>
          </a:prstGeom>
          <a:noFill/>
        </p:spPr>
        <p:txBody>
          <a:bodyPr wrap="none" rtlCol="0">
            <a:spAutoFit/>
          </a:bodyPr>
          <a:p>
            <a:pPr algn="l"/>
            <a:r>
              <a:rPr sz="2400" b="1" kern="1000">
                <a:solidFill>
                  <a:schemeClr val="accent4">
                    <a:lumMod val="50000"/>
                  </a:schemeClr>
                </a:solidFill>
                <a:latin typeface="Times New Roman" panose="02020603050405020304" charset="0"/>
                <a:cs typeface="Times New Roman" panose="02020603050405020304" charset="0"/>
                <a:sym typeface="+mn-ea"/>
              </a:rPr>
              <a:t>surrounded</a:t>
            </a:r>
            <a:endParaRPr lang="en-US" sz="2400" b="1" kern="1000">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5" grpId="0"/>
      <p:bldP spid="7" grpId="0"/>
      <p:bldP spid="8" grpId="0"/>
      <p:bldP spid="9" grpId="0"/>
      <p:bldP spid="10" grpId="0"/>
      <p:bldP spid="11" grpId="0"/>
      <p:bldP spid="12"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267970" y="329565"/>
            <a:ext cx="11666220" cy="3415030"/>
          </a:xfrm>
          <a:prstGeom prst="rect">
            <a:avLst/>
          </a:prstGeom>
          <a:noFill/>
        </p:spPr>
        <p:txBody>
          <a:bodyPr wrap="square" rtlCol="0">
            <a:spAutoFit/>
          </a:bodyPr>
          <a:p>
            <a:pPr algn="just"/>
            <a:r>
              <a:rPr sz="2400" b="1" kern="1000">
                <a:latin typeface="Times New Roman" panose="02020603050405020304" charset="0"/>
                <a:cs typeface="Times New Roman" panose="02020603050405020304" charset="0"/>
                <a:sym typeface="+mn-ea"/>
              </a:rPr>
              <a:t>That means a transparent object doesn't look very different from the </a:t>
            </a:r>
            <a:r>
              <a:rPr lang="en-US" sz="2400" b="1" kern="1000">
                <a:latin typeface="Times New Roman" panose="02020603050405020304" charset="0"/>
                <a:cs typeface="Times New Roman" panose="02020603050405020304" charset="0"/>
                <a:sym typeface="+mn-ea"/>
              </a:rPr>
              <a:t>____________</a:t>
            </a:r>
            <a:r>
              <a:rPr sz="2400" b="1" kern="1000">
                <a:latin typeface="Times New Roman" panose="02020603050405020304" charset="0"/>
                <a:cs typeface="Times New Roman" panose="02020603050405020304" charset="0"/>
                <a:sym typeface="+mn-ea"/>
              </a:rPr>
              <a:t>air or water.(2015北京)这意味着一个透明的物体看起来与周围的空气或水没有太大的不同。</a:t>
            </a:r>
            <a:endParaRPr sz="2400" b="1" kern="1000">
              <a:latin typeface="Times New Roman" panose="02020603050405020304" charset="0"/>
              <a:cs typeface="Times New Roman" panose="02020603050405020304" charset="0"/>
              <a:sym typeface="+mn-ea"/>
            </a:endParaRPr>
          </a:p>
          <a:p>
            <a:pPr algn="just"/>
            <a:r>
              <a:rPr sz="2400" b="1" kern="1000" spc="-100">
                <a:solidFill>
                  <a:schemeClr val="tx1"/>
                </a:solidFill>
                <a:uFillTx/>
                <a:latin typeface="Times New Roman" panose="02020603050405020304" charset="0"/>
                <a:cs typeface="Times New Roman" panose="02020603050405020304" charset="0"/>
                <a:sym typeface="+mn-ea"/>
              </a:rPr>
              <a:t>Much of the real significance of railroads and highways is not in their direct physical effect on the scenery, but in the ways that they affect the </a:t>
            </a:r>
            <a:r>
              <a:rPr lang="en-US" sz="2400" b="1" kern="1000" spc="-100">
                <a:solidFill>
                  <a:schemeClr val="tx1"/>
                </a:solidFill>
                <a:uFillTx/>
                <a:latin typeface="Times New Roman" panose="02020603050405020304" charset="0"/>
                <a:cs typeface="Times New Roman" panose="02020603050405020304" charset="0"/>
                <a:sym typeface="+mn-ea"/>
              </a:rPr>
              <a:t>_____________</a:t>
            </a:r>
            <a:r>
              <a:rPr sz="2400" b="1" kern="1000" spc="-100">
                <a:solidFill>
                  <a:schemeClr val="tx1"/>
                </a:solidFill>
                <a:uFillTx/>
                <a:latin typeface="Times New Roman" panose="02020603050405020304" charset="0"/>
                <a:cs typeface="Times New Roman" panose="02020603050405020304" charset="0"/>
                <a:sym typeface="+mn-ea"/>
              </a:rPr>
              <a:t> community. (2011北京) </a:t>
            </a:r>
            <a:endParaRPr sz="2400" b="1" kern="1000" spc="-100">
              <a:solidFill>
                <a:schemeClr val="tx1"/>
              </a:solidFill>
              <a:uFillTx/>
              <a:latin typeface="Times New Roman" panose="02020603050405020304" charset="0"/>
              <a:cs typeface="Times New Roman" panose="02020603050405020304" charset="0"/>
              <a:sym typeface="+mn-ea"/>
            </a:endParaRPr>
          </a:p>
          <a:p>
            <a:pPr algn="just"/>
            <a:r>
              <a:rPr sz="2400" b="1" kern="1000" spc="-100">
                <a:solidFill>
                  <a:schemeClr val="tx1"/>
                </a:solidFill>
                <a:uFillTx/>
                <a:latin typeface="Times New Roman" panose="02020603050405020304" charset="0"/>
                <a:cs typeface="Times New Roman" panose="02020603050405020304" charset="0"/>
                <a:sym typeface="+mn-ea"/>
              </a:rPr>
              <a:t>铁路和公路的真正意义不在于它们对风景的直接影响，而在于它们对周围社区的影响。</a:t>
            </a:r>
            <a:endParaRPr sz="2400" b="1" kern="1000">
              <a:latin typeface="Times New Roman" panose="02020603050405020304" charset="0"/>
              <a:cs typeface="Times New Roman" panose="02020603050405020304" charset="0"/>
              <a:sym typeface="+mn-ea"/>
            </a:endParaRPr>
          </a:p>
          <a:p>
            <a:pPr algn="just"/>
            <a:r>
              <a:rPr sz="2400" b="1" kern="1000">
                <a:latin typeface="Times New Roman" panose="02020603050405020304" charset="0"/>
                <a:cs typeface="Times New Roman" panose="02020603050405020304" charset="0"/>
                <a:sym typeface="+mn-ea"/>
              </a:rPr>
              <a:t>Why do the hikers take no notice of the </a:t>
            </a:r>
            <a:r>
              <a:rPr lang="en-US" sz="2400" b="1" kern="1000">
                <a:latin typeface="Times New Roman" panose="02020603050405020304" charset="0"/>
                <a:cs typeface="Times New Roman" panose="02020603050405020304" charset="0"/>
                <a:sym typeface="+mn-ea"/>
              </a:rPr>
              <a:t>____________</a:t>
            </a:r>
            <a:r>
              <a:rPr sz="2400" b="1" kern="1000">
                <a:latin typeface="Times New Roman" panose="02020603050405020304" charset="0"/>
                <a:cs typeface="Times New Roman" panose="02020603050405020304" charset="0"/>
                <a:sym typeface="+mn-ea"/>
              </a:rPr>
              <a:t> during the journey?(2018天津)</a:t>
            </a:r>
            <a:endParaRPr sz="2400" b="1" kern="1000">
              <a:latin typeface="Times New Roman" panose="02020603050405020304" charset="0"/>
              <a:cs typeface="Times New Roman" panose="02020603050405020304" charset="0"/>
              <a:sym typeface="+mn-ea"/>
            </a:endParaRPr>
          </a:p>
          <a:p>
            <a:pPr algn="just"/>
            <a:r>
              <a:rPr sz="2400" b="1" kern="1000">
                <a:latin typeface="Times New Roman" panose="02020603050405020304" charset="0"/>
                <a:cs typeface="Times New Roman" panose="02020603050405020304" charset="0"/>
                <a:sym typeface="+mn-ea"/>
              </a:rPr>
              <a:t>为什么徒步旅行者在旅途中没有注意周围的环境?</a:t>
            </a:r>
            <a:endParaRPr sz="2400" b="1" kern="1000">
              <a:latin typeface="Times New Roman" panose="02020603050405020304" charset="0"/>
              <a:cs typeface="Times New Roman" panose="02020603050405020304" charset="0"/>
              <a:sym typeface="+mn-ea"/>
            </a:endParaRPr>
          </a:p>
          <a:p>
            <a:pPr algn="just"/>
            <a:r>
              <a:rPr sz="2400" b="1" kern="1000">
                <a:latin typeface="Times New Roman" panose="02020603050405020304" charset="0"/>
                <a:cs typeface="Times New Roman" panose="02020603050405020304" charset="0"/>
                <a:sym typeface="+mn-ea"/>
              </a:rPr>
              <a:t>Determining where we are in relation to our </a:t>
            </a:r>
            <a:r>
              <a:rPr lang="en-US" sz="2400" b="1" kern="1000">
                <a:latin typeface="Times New Roman" panose="02020603050405020304" charset="0"/>
                <a:cs typeface="Times New Roman" panose="02020603050405020304" charset="0"/>
                <a:sym typeface="+mn-ea"/>
              </a:rPr>
              <a:t>____________</a:t>
            </a:r>
            <a:r>
              <a:rPr sz="2400" b="1" kern="1000">
                <a:latin typeface="Times New Roman" panose="02020603050405020304" charset="0"/>
                <a:cs typeface="Times New Roman" panose="02020603050405020304" charset="0"/>
                <a:sym typeface="+mn-ea"/>
              </a:rPr>
              <a:t> remains an essential skill for our survival.(2017江苏) 确定我们与周围环境的关系仍然是我们生存的基本技能。</a:t>
            </a:r>
            <a:endParaRPr sz="2400" b="1" kern="1000">
              <a:latin typeface="Times New Roman" panose="02020603050405020304" charset="0"/>
              <a:cs typeface="Times New Roman" panose="02020603050405020304" charset="0"/>
              <a:sym typeface="+mn-ea"/>
            </a:endParaRPr>
          </a:p>
        </p:txBody>
      </p:sp>
      <p:sp>
        <p:nvSpPr>
          <p:cNvPr id="11" name="文本框 10"/>
          <p:cNvSpPr txBox="1"/>
          <p:nvPr/>
        </p:nvSpPr>
        <p:spPr>
          <a:xfrm>
            <a:off x="9588500" y="329565"/>
            <a:ext cx="1803400"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cs typeface="Times New Roman" panose="02020603050405020304" charset="0"/>
                <a:sym typeface="+mn-ea"/>
              </a:rPr>
              <a:t>surrounding</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5475605" y="1450340"/>
            <a:ext cx="1803400"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cs typeface="Times New Roman" panose="02020603050405020304" charset="0"/>
                <a:sym typeface="+mn-ea"/>
              </a:rPr>
              <a:t>surrounding</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5475605" y="2185670"/>
            <a:ext cx="1922145"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cs typeface="Times New Roman" panose="02020603050405020304" charset="0"/>
                <a:sym typeface="+mn-ea"/>
              </a:rPr>
              <a:t>surroundings</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6109335" y="2931795"/>
            <a:ext cx="1922145"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cs typeface="Times New Roman" panose="02020603050405020304" charset="0"/>
                <a:sym typeface="+mn-ea"/>
              </a:rPr>
              <a:t>surroundings</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pic>
        <p:nvPicPr>
          <p:cNvPr id="27" name="图片 27" descr="round-圆填空"/>
          <p:cNvPicPr>
            <a:picLocks noChangeAspect="1"/>
          </p:cNvPicPr>
          <p:nvPr/>
        </p:nvPicPr>
        <p:blipFill>
          <a:blip r:embed="rId1"/>
          <a:stretch>
            <a:fillRect/>
          </a:stretch>
        </p:blipFill>
        <p:spPr>
          <a:xfrm>
            <a:off x="0" y="3618230"/>
            <a:ext cx="12192000" cy="3240405"/>
          </a:xfrm>
          <a:prstGeom prst="rect">
            <a:avLst/>
          </a:prstGeom>
        </p:spPr>
      </p:pic>
      <p:sp>
        <p:nvSpPr>
          <p:cNvPr id="2" name="文本框 1"/>
          <p:cNvSpPr txBox="1"/>
          <p:nvPr/>
        </p:nvSpPr>
        <p:spPr>
          <a:xfrm>
            <a:off x="6689725" y="4946650"/>
            <a:ext cx="589280" cy="583565"/>
          </a:xfrm>
          <a:prstGeom prst="rect">
            <a:avLst/>
          </a:prstGeom>
          <a:noFill/>
        </p:spPr>
        <p:txBody>
          <a:bodyPr wrap="none" rtlCol="0">
            <a:spAutoFit/>
          </a:bodyPr>
          <a:p>
            <a:pPr algn="l"/>
            <a:r>
              <a:rPr lang="zh-CN" altLang="en-US" sz="3200" b="1">
                <a:solidFill>
                  <a:srgbClr val="7030A0"/>
                </a:solidFill>
                <a:latin typeface="Times New Roman" panose="02020603050405020304" charset="0"/>
                <a:cs typeface="Times New Roman" panose="02020603050405020304" charset="0"/>
                <a:sym typeface="+mn-ea"/>
              </a:rPr>
              <a:t>圆</a:t>
            </a:r>
            <a:endParaRPr lang="zh-CN" altLang="en-US" sz="32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8369300" y="4119880"/>
            <a:ext cx="436880" cy="398780"/>
          </a:xfrm>
          <a:prstGeom prst="rect">
            <a:avLst/>
          </a:prstGeom>
          <a:noFill/>
        </p:spPr>
        <p:txBody>
          <a:bodyPr wrap="none" rtlCol="0">
            <a:spAutoFit/>
          </a:bodyPr>
          <a:p>
            <a:pPr algn="l"/>
            <a:r>
              <a:rPr lang="zh-CN" altLang="en-US" sz="2000" b="1">
                <a:solidFill>
                  <a:srgbClr val="7030A0"/>
                </a:solidFill>
                <a:latin typeface="Times New Roman" panose="02020603050405020304" charset="0"/>
                <a:cs typeface="Times New Roman" panose="02020603050405020304" charset="0"/>
                <a:sym typeface="+mn-ea"/>
              </a:rPr>
              <a:t>圆</a:t>
            </a:r>
            <a:endParaRPr lang="zh-CN" altLang="en-US" sz="20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8806180" y="4119880"/>
            <a:ext cx="944880" cy="398780"/>
          </a:xfrm>
          <a:prstGeom prst="rect">
            <a:avLst/>
          </a:prstGeom>
          <a:noFill/>
        </p:spPr>
        <p:txBody>
          <a:bodyPr wrap="none" rtlCol="0">
            <a:spAutoFit/>
          </a:bodyPr>
          <a:p>
            <a:pPr algn="l"/>
            <a:r>
              <a:rPr lang="zh-CN" altLang="en-US" sz="2000" b="1">
                <a:solidFill>
                  <a:srgbClr val="7030A0"/>
                </a:solidFill>
                <a:latin typeface="Times New Roman" panose="02020603050405020304" charset="0"/>
                <a:cs typeface="Times New Roman" panose="02020603050405020304" charset="0"/>
                <a:sym typeface="+mn-ea"/>
              </a:rPr>
              <a:t>圆形的</a:t>
            </a:r>
            <a:endParaRPr lang="zh-CN" altLang="en-US" sz="20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9890760" y="4119880"/>
            <a:ext cx="1198880" cy="398780"/>
          </a:xfrm>
          <a:prstGeom prst="rect">
            <a:avLst/>
          </a:prstGeom>
          <a:noFill/>
        </p:spPr>
        <p:txBody>
          <a:bodyPr wrap="none" rtlCol="0">
            <a:spAutoFit/>
          </a:bodyPr>
          <a:p>
            <a:pPr algn="l"/>
            <a:r>
              <a:rPr lang="zh-CN" altLang="en-US" sz="2000" b="1">
                <a:solidFill>
                  <a:srgbClr val="7030A0"/>
                </a:solidFill>
                <a:latin typeface="Times New Roman" panose="02020603050405020304" charset="0"/>
                <a:cs typeface="Times New Roman" panose="02020603050405020304" charset="0"/>
                <a:sym typeface="+mn-ea"/>
              </a:rPr>
              <a:t>在…周围</a:t>
            </a:r>
            <a:endParaRPr lang="zh-CN" altLang="en-US" sz="20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11089640" y="4119880"/>
            <a:ext cx="944880" cy="398780"/>
          </a:xfrm>
          <a:prstGeom prst="rect">
            <a:avLst/>
          </a:prstGeom>
          <a:noFill/>
        </p:spPr>
        <p:txBody>
          <a:bodyPr wrap="none" rtlCol="0">
            <a:spAutoFit/>
          </a:bodyPr>
          <a:p>
            <a:pPr algn="l"/>
            <a:r>
              <a:rPr lang="zh-CN" altLang="en-US" sz="2000" b="1">
                <a:solidFill>
                  <a:srgbClr val="7030A0"/>
                </a:solidFill>
                <a:latin typeface="Times New Roman" panose="02020603050405020304" charset="0"/>
                <a:cs typeface="Times New Roman" panose="02020603050405020304" charset="0"/>
                <a:sym typeface="+mn-ea"/>
              </a:rPr>
              <a:t>迂回地</a:t>
            </a:r>
            <a:endParaRPr lang="zh-CN" altLang="en-US" sz="20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8490585" y="5039360"/>
            <a:ext cx="2299335" cy="398780"/>
          </a:xfrm>
          <a:prstGeom prst="rect">
            <a:avLst/>
          </a:prstGeom>
          <a:noFill/>
        </p:spPr>
        <p:txBody>
          <a:bodyPr wrap="none" rtlCol="0">
            <a:spAutoFit/>
          </a:bodyPr>
          <a:p>
            <a:pPr algn="l"/>
            <a:r>
              <a:rPr lang="zh-CN" altLang="en-US" sz="2000" b="1">
                <a:solidFill>
                  <a:srgbClr val="7030A0"/>
                </a:solidFill>
                <a:latin typeface="Times New Roman" panose="02020603050405020304" charset="0"/>
                <a:cs typeface="Times New Roman" panose="02020603050405020304" charset="0"/>
                <a:sym typeface="+mn-ea"/>
              </a:rPr>
              <a:t>往返旅行</a:t>
            </a:r>
            <a:r>
              <a:rPr lang="en-US" altLang="zh-CN" sz="2000" b="1">
                <a:solidFill>
                  <a:srgbClr val="7030A0"/>
                </a:solidFill>
                <a:latin typeface="Times New Roman" panose="02020603050405020304" charset="0"/>
                <a:cs typeface="Times New Roman" panose="02020603050405020304" charset="0"/>
                <a:sym typeface="+mn-ea"/>
              </a:rPr>
              <a:t>;</a:t>
            </a:r>
            <a:r>
              <a:rPr lang="zh-CN" altLang="en-US" sz="2000" b="1">
                <a:solidFill>
                  <a:srgbClr val="7030A0"/>
                </a:solidFill>
                <a:latin typeface="Times New Roman" panose="02020603050405020304" charset="0"/>
                <a:cs typeface="Times New Roman" panose="02020603050405020304" charset="0"/>
                <a:sym typeface="+mn-ea"/>
              </a:rPr>
              <a:t>环程旅行</a:t>
            </a:r>
            <a:endParaRPr lang="zh-CN" altLang="en-US" sz="2000" b="1">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8945880" y="5991225"/>
            <a:ext cx="1770380" cy="398780"/>
          </a:xfrm>
          <a:prstGeom prst="rect">
            <a:avLst/>
          </a:prstGeom>
          <a:noFill/>
        </p:spPr>
        <p:txBody>
          <a:bodyPr wrap="none" rtlCol="0">
            <a:spAutoFit/>
          </a:bodyPr>
          <a:p>
            <a:pPr algn="l"/>
            <a:r>
              <a:rPr lang="zh-CN" altLang="en-US" sz="2000" b="1">
                <a:solidFill>
                  <a:srgbClr val="7030A0"/>
                </a:solidFill>
                <a:latin typeface="Times New Roman" panose="02020603050405020304" charset="0"/>
                <a:cs typeface="Times New Roman" panose="02020603050405020304" charset="0"/>
                <a:sym typeface="+mn-ea"/>
              </a:rPr>
              <a:t>迂回的</a:t>
            </a:r>
            <a:r>
              <a:rPr lang="en-US" altLang="zh-CN" sz="2000" b="1">
                <a:solidFill>
                  <a:srgbClr val="7030A0"/>
                </a:solidFill>
                <a:latin typeface="Times New Roman" panose="02020603050405020304" charset="0"/>
                <a:cs typeface="Times New Roman" panose="02020603050405020304" charset="0"/>
                <a:sym typeface="+mn-ea"/>
              </a:rPr>
              <a:t>,</a:t>
            </a:r>
            <a:r>
              <a:rPr lang="zh-CN" altLang="en-US" sz="2000" b="1">
                <a:solidFill>
                  <a:srgbClr val="7030A0"/>
                </a:solidFill>
                <a:latin typeface="Times New Roman" panose="02020603050405020304" charset="0"/>
                <a:cs typeface="Times New Roman" panose="02020603050405020304" charset="0"/>
                <a:sym typeface="+mn-ea"/>
              </a:rPr>
              <a:t>绕道的</a:t>
            </a:r>
            <a:endParaRPr lang="zh-CN" altLang="en-US" sz="2000" b="1">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2520315" y="4241800"/>
            <a:ext cx="944880"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在周围</a:t>
            </a:r>
            <a:endParaRPr sz="20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3590290" y="4241800"/>
            <a:ext cx="2129790"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大约</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到处</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在附近</a:t>
            </a:r>
            <a:endParaRPr sz="2000" b="1">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4123055" y="5530215"/>
            <a:ext cx="1283335"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围绕</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包围</a:t>
            </a:r>
            <a:endParaRPr sz="2000" b="1">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1557020" y="5131435"/>
            <a:ext cx="1770380"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周围的</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周边的</a:t>
            </a:r>
            <a:endParaRPr sz="2000" b="1">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1419860" y="5868670"/>
            <a:ext cx="2045335"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环境</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周围的事物</a:t>
            </a:r>
            <a:endParaRPr sz="20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arn(inVertical)">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ppt_x"/>
                                          </p:val>
                                        </p:tav>
                                        <p:tav tm="100000">
                                          <p:val>
                                            <p:strVal val="#ppt_x"/>
                                          </p:val>
                                        </p:tav>
                                      </p:tavLst>
                                    </p:anim>
                                    <p:anim calcmode="lin" valueType="num">
                                      <p:cBhvr additive="base">
                                        <p:cTn id="4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 calcmode="lin" valueType="num">
                                      <p:cBhvr additive="base">
                                        <p:cTn id="54" dur="500" fill="hold"/>
                                        <p:tgtEl>
                                          <p:spTgt spid="4"/>
                                        </p:tgtEl>
                                        <p:attrNameLst>
                                          <p:attrName>ppt_x</p:attrName>
                                        </p:attrNameLst>
                                      </p:cBhvr>
                                      <p:tavLst>
                                        <p:tav tm="0">
                                          <p:val>
                                            <p:strVal val="#ppt_x"/>
                                          </p:val>
                                        </p:tav>
                                        <p:tav tm="100000">
                                          <p:val>
                                            <p:strVal val="#ppt_x"/>
                                          </p:val>
                                        </p:tav>
                                      </p:tavLst>
                                    </p:anim>
                                    <p:anim calcmode="lin" valueType="num">
                                      <p:cBhvr additive="base">
                                        <p:cTn id="5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500" fill="hold"/>
                                        <p:tgtEl>
                                          <p:spTgt spid="9"/>
                                        </p:tgtEl>
                                        <p:attrNameLst>
                                          <p:attrName>ppt_x</p:attrName>
                                        </p:attrNameLst>
                                      </p:cBhvr>
                                      <p:tavLst>
                                        <p:tav tm="0">
                                          <p:val>
                                            <p:strVal val="#ppt_x"/>
                                          </p:val>
                                        </p:tav>
                                        <p:tav tm="100000">
                                          <p:val>
                                            <p:strVal val="#ppt_x"/>
                                          </p:val>
                                        </p:tav>
                                      </p:tavLst>
                                    </p:anim>
                                    <p:anim calcmode="lin" valueType="num">
                                      <p:cBhvr additive="base">
                                        <p:cTn id="6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ppt_x"/>
                                          </p:val>
                                        </p:tav>
                                        <p:tav tm="100000">
                                          <p:val>
                                            <p:strVal val="#ppt_x"/>
                                          </p:val>
                                        </p:tav>
                                      </p:tavLst>
                                    </p:anim>
                                    <p:anim calcmode="lin" valueType="num">
                                      <p:cBhvr additive="base">
                                        <p:cTn id="7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ppt_x"/>
                                          </p:val>
                                        </p:tav>
                                        <p:tav tm="100000">
                                          <p:val>
                                            <p:strVal val="#ppt_x"/>
                                          </p:val>
                                        </p:tav>
                                      </p:tavLst>
                                    </p:anim>
                                    <p:anim calcmode="lin" valueType="num">
                                      <p:cBhvr additive="base">
                                        <p:cTn id="7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fill="hold"/>
                                        <p:tgtEl>
                                          <p:spTgt spid="14"/>
                                        </p:tgtEl>
                                        <p:attrNameLst>
                                          <p:attrName>ppt_x</p:attrName>
                                        </p:attrNameLst>
                                      </p:cBhvr>
                                      <p:tavLst>
                                        <p:tav tm="0">
                                          <p:val>
                                            <p:strVal val="#ppt_x"/>
                                          </p:val>
                                        </p:tav>
                                        <p:tav tm="100000">
                                          <p:val>
                                            <p:strVal val="#ppt_x"/>
                                          </p:val>
                                        </p:tav>
                                      </p:tavLst>
                                    </p:anim>
                                    <p:anim calcmode="lin" valueType="num">
                                      <p:cBhvr additive="base">
                                        <p:cTn id="8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additive="base">
                                        <p:cTn id="90" dur="500" fill="hold"/>
                                        <p:tgtEl>
                                          <p:spTgt spid="15"/>
                                        </p:tgtEl>
                                        <p:attrNameLst>
                                          <p:attrName>ppt_x</p:attrName>
                                        </p:attrNameLst>
                                      </p:cBhvr>
                                      <p:tavLst>
                                        <p:tav tm="0">
                                          <p:val>
                                            <p:strVal val="#ppt_x"/>
                                          </p:val>
                                        </p:tav>
                                        <p:tav tm="100000">
                                          <p:val>
                                            <p:strVal val="#ppt_x"/>
                                          </p:val>
                                        </p:tav>
                                      </p:tavLst>
                                    </p:anim>
                                    <p:anim calcmode="lin" valueType="num">
                                      <p:cBhvr additive="base">
                                        <p:cTn id="9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additive="base">
                                        <p:cTn id="102" dur="500" fill="hold"/>
                                        <p:tgtEl>
                                          <p:spTgt spid="17"/>
                                        </p:tgtEl>
                                        <p:attrNameLst>
                                          <p:attrName>ppt_x</p:attrName>
                                        </p:attrNameLst>
                                      </p:cBhvr>
                                      <p:tavLst>
                                        <p:tav tm="0">
                                          <p:val>
                                            <p:strVal val="#ppt_x"/>
                                          </p:val>
                                        </p:tav>
                                        <p:tav tm="100000">
                                          <p:val>
                                            <p:strVal val="#ppt_x"/>
                                          </p:val>
                                        </p:tav>
                                      </p:tavLst>
                                    </p:anim>
                                    <p:anim calcmode="lin" valueType="num">
                                      <p:cBhvr additive="base">
                                        <p:cTn id="10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500" fill="hold"/>
                                        <p:tgtEl>
                                          <p:spTgt spid="18"/>
                                        </p:tgtEl>
                                        <p:attrNameLst>
                                          <p:attrName>ppt_x</p:attrName>
                                        </p:attrNameLst>
                                      </p:cBhvr>
                                      <p:tavLst>
                                        <p:tav tm="0">
                                          <p:val>
                                            <p:strVal val="#ppt_x"/>
                                          </p:val>
                                        </p:tav>
                                        <p:tav tm="100000">
                                          <p:val>
                                            <p:strVal val="#ppt_x"/>
                                          </p:val>
                                        </p:tav>
                                      </p:tavLst>
                                    </p:anim>
                                    <p:anim calcmode="lin" valueType="num">
                                      <p:cBhvr additive="base">
                                        <p:cTn id="10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5" grpId="0"/>
      <p:bldP spid="6" grpId="0"/>
      <p:bldP spid="7" grpId="0"/>
      <p:bldP spid="2" grpId="0"/>
      <p:bldP spid="3" grpId="0"/>
      <p:bldP spid="4" grpId="0"/>
      <p:bldP spid="8" grpId="0"/>
      <p:bldP spid="9" grpId="0"/>
      <p:bldP spid="12" grpId="0"/>
      <p:bldP spid="13" grpId="0"/>
      <p:bldP spid="14"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24485" y="174625"/>
            <a:ext cx="11757025" cy="6000750"/>
          </a:xfrm>
          <a:prstGeom prst="rect">
            <a:avLst/>
          </a:prstGeom>
          <a:noFill/>
          <a:ln w="9525">
            <a:noFill/>
          </a:ln>
        </p:spPr>
        <p:txBody>
          <a:bodyPr wrap="square">
            <a:spAutoFit/>
          </a:bodyPr>
          <a:p>
            <a:pPr indent="0"/>
            <a:r>
              <a:rPr lang="en-US" sz="3200" b="1">
                <a:solidFill>
                  <a:srgbClr val="000000"/>
                </a:solidFill>
                <a:latin typeface="Times New Roman" panose="02020603050405020304" charset="0"/>
                <a:cs typeface="Times New Roman" panose="02020603050405020304" charset="0"/>
              </a:rPr>
              <a:t>21.evident ['evɪd(ə)nt]adj. _____________</a:t>
            </a:r>
            <a:endParaRPr lang="en-US" sz="3200" b="1">
              <a:solidFill>
                <a:srgbClr val="000000"/>
              </a:solidFill>
              <a:latin typeface="Times New Roman" panose="02020603050405020304" charset="0"/>
              <a:cs typeface="Times New Roman" panose="02020603050405020304" charset="0"/>
            </a:endParaRPr>
          </a:p>
          <a:p>
            <a:pPr indent="0"/>
            <a:endParaRPr lang="en-US" sz="3200" b="1">
              <a:solidFill>
                <a:srgbClr val="000000"/>
              </a:solidFill>
              <a:latin typeface="Times New Roman" panose="02020603050405020304" charset="0"/>
              <a:cs typeface="Times New Roman" panose="02020603050405020304" charset="0"/>
            </a:endParaRPr>
          </a:p>
          <a:p>
            <a:pPr indent="0"/>
            <a:r>
              <a:rPr lang="en-US" sz="3200" b="1">
                <a:solidFill>
                  <a:srgbClr val="000000"/>
                </a:solidFill>
                <a:latin typeface="Times New Roman" panose="02020603050405020304" charset="0"/>
                <a:cs typeface="Times New Roman" panose="02020603050405020304" charset="0"/>
              </a:rPr>
              <a:t>evidence ['evɪd(ə)ns]n. _________</a:t>
            </a:r>
            <a:endParaRPr lang="en-US" sz="3200" b="1">
              <a:solidFill>
                <a:srgbClr val="000000"/>
              </a:solidFill>
              <a:latin typeface="Times New Roman" panose="02020603050405020304" charset="0"/>
              <a:cs typeface="Times New Roman" panose="02020603050405020304" charset="0"/>
            </a:endParaRPr>
          </a:p>
          <a:p>
            <a:pPr indent="0"/>
            <a:r>
              <a:rPr lang="en-US" altLang="en-US" sz="2400" b="1">
                <a:solidFill>
                  <a:srgbClr val="000000"/>
                </a:solidFill>
                <a:latin typeface="Times New Roman" panose="02020603050405020304" charset="0"/>
                <a:cs typeface="Times New Roman" panose="02020603050405020304" charset="0"/>
              </a:rPr>
              <a:t>Mclntyre and his colleagues documented a widespread death of big trees that was ______ even in wildlands protected from woodcutting or development.(2019浙江) </a:t>
            </a:r>
            <a:endParaRPr lang="en-US" altLang="en-US" sz="2400" b="1">
              <a:solidFill>
                <a:srgbClr val="000000"/>
              </a:solidFill>
              <a:latin typeface="Times New Roman" panose="02020603050405020304" charset="0"/>
              <a:cs typeface="Times New Roman" panose="02020603050405020304" charset="0"/>
            </a:endParaRPr>
          </a:p>
          <a:p>
            <a:pPr indent="0"/>
            <a:r>
              <a:rPr lang="en-US" altLang="en-US" sz="2400" b="1">
                <a:solidFill>
                  <a:srgbClr val="000000"/>
                </a:solidFill>
                <a:latin typeface="Times New Roman" panose="02020603050405020304" charset="0"/>
                <a:cs typeface="Times New Roman" panose="02020603050405020304" charset="0"/>
              </a:rPr>
              <a:t>Mclntyre和他的同事们记录了一种大范围的大树死亡，这种现象甚至在禁止伐木或开发的野生丛林中也很明显。</a:t>
            </a:r>
            <a:endParaRPr lang="en-US" altLang="en-US" sz="2400" b="1">
              <a:solidFill>
                <a:srgbClr val="000000"/>
              </a:solidFill>
              <a:latin typeface="Times New Roman" panose="02020603050405020304" charset="0"/>
              <a:cs typeface="Times New Roman" panose="02020603050405020304" charset="0"/>
            </a:endParaRPr>
          </a:p>
          <a:p>
            <a:pPr indent="0"/>
            <a:r>
              <a:rPr lang="en-US" altLang="en-US" sz="2400" b="1">
                <a:solidFill>
                  <a:srgbClr val="000000"/>
                </a:solidFill>
                <a:latin typeface="Times New Roman" panose="02020603050405020304" charset="0"/>
                <a:cs typeface="Times New Roman" panose="02020603050405020304" charset="0"/>
              </a:rPr>
              <a:t>This view is especially _______on Kilimanjaro as climbers go through five ecosystems (生态系统) in the space of a few kilometers.(2019全国I)这种景象在乞力马扎罗山上尤为明显，因为登山者在几公里的空间内穿过五个生态系统。</a:t>
            </a:r>
            <a:endParaRPr lang="en-US" altLang="en-US" sz="2400" b="1">
              <a:solidFill>
                <a:srgbClr val="000000"/>
              </a:solidFill>
              <a:latin typeface="Times New Roman" panose="02020603050405020304" charset="0"/>
              <a:cs typeface="Times New Roman" panose="02020603050405020304" charset="0"/>
            </a:endParaRPr>
          </a:p>
          <a:p>
            <a:pPr indent="0"/>
            <a:r>
              <a:rPr lang="en-US" altLang="en-US" sz="2400" b="1" spc="-100">
                <a:solidFill>
                  <a:srgbClr val="000000"/>
                </a:solidFill>
                <a:uFillTx/>
                <a:latin typeface="Times New Roman" panose="02020603050405020304" charset="0"/>
                <a:cs typeface="Times New Roman" panose="02020603050405020304" charset="0"/>
              </a:rPr>
              <a:t>There is _________ that they range all the way across the Arctic, and as far south as James Bay in Canada.(2019全国I)  有证据表明，它们的活动范围横跨北极，南至加拿大的詹姆斯湾。</a:t>
            </a:r>
            <a:endParaRPr lang="en-US" altLang="en-US" sz="2400" b="1">
              <a:solidFill>
                <a:srgbClr val="000000"/>
              </a:solidFill>
              <a:latin typeface="Times New Roman" panose="02020603050405020304" charset="0"/>
              <a:cs typeface="Times New Roman" panose="02020603050405020304" charset="0"/>
            </a:endParaRPr>
          </a:p>
          <a:p>
            <a:pPr indent="0"/>
            <a:r>
              <a:rPr lang="en-US" altLang="en-US" sz="2400" b="1" spc="-100">
                <a:solidFill>
                  <a:srgbClr val="000000"/>
                </a:solidFill>
                <a:uFillTx/>
                <a:latin typeface="Times New Roman" panose="02020603050405020304" charset="0"/>
                <a:cs typeface="Times New Roman" panose="02020603050405020304" charset="0"/>
              </a:rPr>
              <a:t>That is only _________that traditions once existed.(2018全国II) 这只是传统曾经存在过的证据。</a:t>
            </a:r>
            <a:endParaRPr lang="en-US" altLang="en-US" sz="2400" b="1">
              <a:solidFill>
                <a:srgbClr val="000000"/>
              </a:solidFill>
              <a:latin typeface="Times New Roman" panose="02020603050405020304" charset="0"/>
              <a:cs typeface="Times New Roman" panose="02020603050405020304" charset="0"/>
            </a:endParaRPr>
          </a:p>
          <a:p>
            <a:pPr indent="0"/>
            <a:r>
              <a:rPr lang="en-US" altLang="en-US" sz="2400" b="1">
                <a:solidFill>
                  <a:srgbClr val="000000"/>
                </a:solidFill>
                <a:latin typeface="Times New Roman" panose="02020603050405020304" charset="0"/>
                <a:cs typeface="Times New Roman" panose="02020603050405020304" charset="0"/>
              </a:rPr>
              <a:t>Now we have the most direct ________yet that he is right.(2017北京) </a:t>
            </a:r>
            <a:endParaRPr lang="en-US" altLang="en-US" sz="2400" b="1">
              <a:solidFill>
                <a:srgbClr val="000000"/>
              </a:solidFill>
              <a:latin typeface="Times New Roman" panose="02020603050405020304" charset="0"/>
              <a:cs typeface="Times New Roman" panose="02020603050405020304" charset="0"/>
            </a:endParaRPr>
          </a:p>
          <a:p>
            <a:pPr indent="0"/>
            <a:r>
              <a:rPr lang="en-US" altLang="en-US" sz="2400" b="1">
                <a:solidFill>
                  <a:srgbClr val="000000"/>
                </a:solidFill>
                <a:latin typeface="Times New Roman" panose="02020603050405020304" charset="0"/>
                <a:cs typeface="Times New Roman" panose="02020603050405020304" charset="0"/>
              </a:rPr>
              <a:t>现在我们有最直接的证据证明他是对的。</a:t>
            </a:r>
            <a:endParaRPr lang="en-US" altLang="en-US" sz="2400" b="1">
              <a:solidFill>
                <a:srgbClr val="000000"/>
              </a:solidFill>
              <a:latin typeface="Times New Roman" panose="02020603050405020304" charset="0"/>
              <a:cs typeface="Times New Roman" panose="02020603050405020304" charset="0"/>
            </a:endParaRPr>
          </a:p>
        </p:txBody>
      </p:sp>
      <p:sp>
        <p:nvSpPr>
          <p:cNvPr id="23" name="文本框 22"/>
          <p:cNvSpPr txBox="1"/>
          <p:nvPr/>
        </p:nvSpPr>
        <p:spPr>
          <a:xfrm>
            <a:off x="4338320" y="1134110"/>
            <a:ext cx="1943735"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证据</a:t>
            </a:r>
            <a:r>
              <a:rPr lang="en-US" sz="3200" b="1">
                <a:solidFill>
                  <a:srgbClr val="7030A0"/>
                </a:solidFill>
                <a:latin typeface="Times New Roman" panose="02020603050405020304" charset="0"/>
                <a:cs typeface="Times New Roman" panose="02020603050405020304" charset="0"/>
                <a:sym typeface="+mn-ea"/>
              </a:rPr>
              <a:t>;</a:t>
            </a:r>
            <a:r>
              <a:rPr sz="3200" b="1">
                <a:solidFill>
                  <a:srgbClr val="7030A0"/>
                </a:solidFill>
                <a:latin typeface="Times New Roman" panose="02020603050405020304" charset="0"/>
                <a:cs typeface="Times New Roman" panose="02020603050405020304" charset="0"/>
                <a:sym typeface="+mn-ea"/>
              </a:rPr>
              <a:t>证明</a:t>
            </a:r>
            <a:endParaRPr sz="3200" b="1">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4792980" y="174625"/>
            <a:ext cx="2858135"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 明显的</a:t>
            </a:r>
            <a:r>
              <a:rPr lang="en-US" sz="3200" b="1">
                <a:solidFill>
                  <a:srgbClr val="7030A0"/>
                </a:solidFill>
                <a:latin typeface="Times New Roman" panose="02020603050405020304" charset="0"/>
                <a:cs typeface="Times New Roman" panose="02020603050405020304" charset="0"/>
                <a:sym typeface="+mn-ea"/>
              </a:rPr>
              <a:t>;</a:t>
            </a:r>
            <a:r>
              <a:rPr sz="3200" b="1">
                <a:solidFill>
                  <a:srgbClr val="7030A0"/>
                </a:solidFill>
                <a:latin typeface="Times New Roman" panose="02020603050405020304" charset="0"/>
                <a:cs typeface="Times New Roman" panose="02020603050405020304" charset="0"/>
                <a:sym typeface="+mn-ea"/>
              </a:rPr>
              <a:t>显然的</a:t>
            </a:r>
            <a:endParaRPr sz="32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324485" y="758190"/>
            <a:ext cx="9200515"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cs typeface="Times New Roman" panose="02020603050405020304" charset="0"/>
                <a:sym typeface="+mn-ea"/>
              </a:rPr>
              <a:t>词根词缀：e-(外)+vid-+-ent(形容词后缀)：从外面就能看出来的——</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10950575" y="1622425"/>
            <a:ext cx="1130935" cy="460375"/>
          </a:xfrm>
          <a:prstGeom prst="rect">
            <a:avLst/>
          </a:prstGeom>
          <a:noFill/>
        </p:spPr>
        <p:txBody>
          <a:bodyPr wrap="none" rtlCol="0">
            <a:spAutoFit/>
          </a:bodyPr>
          <a:p>
            <a:pPr algn="l"/>
            <a:r>
              <a:rPr lang="en-US" altLang="en-US" sz="2400" b="1">
                <a:solidFill>
                  <a:schemeClr val="accent4">
                    <a:lumMod val="50000"/>
                  </a:schemeClr>
                </a:solidFill>
                <a:latin typeface="Times New Roman" panose="02020603050405020304" charset="0"/>
                <a:cs typeface="Times New Roman" panose="02020603050405020304" charset="0"/>
                <a:sym typeface="+mn-ea"/>
              </a:rPr>
              <a:t>evident</a:t>
            </a:r>
            <a:endParaRPr lang="en-US" alt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9281795" y="758190"/>
            <a:ext cx="21894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 明显的</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显然的</a:t>
            </a:r>
            <a:endParaRPr sz="2400" b="1">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3268345" y="3098165"/>
            <a:ext cx="1130935" cy="460375"/>
          </a:xfrm>
          <a:prstGeom prst="rect">
            <a:avLst/>
          </a:prstGeom>
          <a:noFill/>
        </p:spPr>
        <p:txBody>
          <a:bodyPr wrap="none" rtlCol="0">
            <a:spAutoFit/>
          </a:bodyPr>
          <a:p>
            <a:pPr algn="l"/>
            <a:r>
              <a:rPr lang="en-US" altLang="en-US" sz="2400" b="1">
                <a:solidFill>
                  <a:schemeClr val="accent4">
                    <a:lumMod val="50000"/>
                  </a:schemeClr>
                </a:solidFill>
                <a:latin typeface="Times New Roman" panose="02020603050405020304" charset="0"/>
                <a:cs typeface="Times New Roman" panose="02020603050405020304" charset="0"/>
                <a:sym typeface="+mn-ea"/>
              </a:rPr>
              <a:t>evident</a:t>
            </a:r>
            <a:endParaRPr lang="en-US" alt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1407795" y="4201160"/>
            <a:ext cx="1299845" cy="460375"/>
          </a:xfrm>
          <a:prstGeom prst="rect">
            <a:avLst/>
          </a:prstGeom>
          <a:noFill/>
        </p:spPr>
        <p:txBody>
          <a:bodyPr wrap="none" rtlCol="0">
            <a:spAutoFit/>
          </a:bodyPr>
          <a:p>
            <a:pPr algn="l"/>
            <a:r>
              <a:rPr lang="en-US" altLang="en-US" sz="2400" b="1">
                <a:solidFill>
                  <a:schemeClr val="accent4">
                    <a:lumMod val="50000"/>
                  </a:schemeClr>
                </a:solidFill>
                <a:latin typeface="Times New Roman" panose="02020603050405020304" charset="0"/>
                <a:cs typeface="Times New Roman" panose="02020603050405020304" charset="0"/>
                <a:sym typeface="+mn-ea"/>
              </a:rPr>
              <a:t>evidence</a:t>
            </a:r>
            <a:endParaRPr lang="en-US" alt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6" name="文本框 15"/>
          <p:cNvSpPr txBox="1"/>
          <p:nvPr/>
        </p:nvSpPr>
        <p:spPr>
          <a:xfrm>
            <a:off x="1806575" y="4939030"/>
            <a:ext cx="1299845" cy="460375"/>
          </a:xfrm>
          <a:prstGeom prst="rect">
            <a:avLst/>
          </a:prstGeom>
          <a:noFill/>
        </p:spPr>
        <p:txBody>
          <a:bodyPr wrap="none" rtlCol="0">
            <a:spAutoFit/>
          </a:bodyPr>
          <a:p>
            <a:pPr algn="l"/>
            <a:r>
              <a:rPr lang="en-US" altLang="en-US" sz="2400" b="1">
                <a:solidFill>
                  <a:schemeClr val="accent4">
                    <a:lumMod val="50000"/>
                  </a:schemeClr>
                </a:solidFill>
                <a:latin typeface="Times New Roman" panose="02020603050405020304" charset="0"/>
                <a:cs typeface="Times New Roman" panose="02020603050405020304" charset="0"/>
                <a:sym typeface="+mn-ea"/>
              </a:rPr>
              <a:t>evidence</a:t>
            </a:r>
            <a:endParaRPr lang="en-US" alt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7" name="文本框 16"/>
          <p:cNvSpPr txBox="1"/>
          <p:nvPr/>
        </p:nvSpPr>
        <p:spPr>
          <a:xfrm>
            <a:off x="4164965" y="5329555"/>
            <a:ext cx="1299845" cy="460375"/>
          </a:xfrm>
          <a:prstGeom prst="rect">
            <a:avLst/>
          </a:prstGeom>
          <a:noFill/>
        </p:spPr>
        <p:txBody>
          <a:bodyPr wrap="none" rtlCol="0">
            <a:spAutoFit/>
          </a:bodyPr>
          <a:p>
            <a:pPr algn="l"/>
            <a:r>
              <a:rPr lang="en-US" altLang="en-US" sz="2400" b="1">
                <a:solidFill>
                  <a:schemeClr val="accent4">
                    <a:lumMod val="50000"/>
                  </a:schemeClr>
                </a:solidFill>
                <a:latin typeface="Times New Roman" panose="02020603050405020304" charset="0"/>
                <a:cs typeface="Times New Roman" panose="02020603050405020304" charset="0"/>
                <a:sym typeface="+mn-ea"/>
              </a:rPr>
              <a:t>evidence</a:t>
            </a:r>
            <a:endParaRPr lang="en-US" altLang="en-US" sz="2400" b="1">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0">
                                            <p:txEl>
                                              <p:pRg st="2" end="2"/>
                                            </p:txEl>
                                          </p:spTgt>
                                        </p:tgtEl>
                                        <p:attrNameLst>
                                          <p:attrName>style.visibility</p:attrName>
                                        </p:attrNameLst>
                                      </p:cBhvr>
                                      <p:to>
                                        <p:strVal val="visible"/>
                                      </p:to>
                                    </p:set>
                                    <p:animEffect transition="in" filter="barn(inVertical)">
                                      <p:cBhvr>
                                        <p:cTn id="31" dur="500"/>
                                        <p:tgtEl>
                                          <p:spTgt spid="10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0">
                                            <p:txEl>
                                              <p:pRg st="3" end="3"/>
                                            </p:txEl>
                                          </p:spTgt>
                                        </p:tgtEl>
                                        <p:attrNameLst>
                                          <p:attrName>style.visibility</p:attrName>
                                        </p:attrNameLst>
                                      </p:cBhvr>
                                      <p:to>
                                        <p:strVal val="visible"/>
                                      </p:to>
                                    </p:set>
                                    <p:animEffect transition="in" filter="barn(inVertical)">
                                      <p:cBhvr>
                                        <p:cTn id="36" dur="500"/>
                                        <p:tgtEl>
                                          <p:spTgt spid="100">
                                            <p:txEl>
                                              <p:pRg st="3" end="3"/>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100">
                                            <p:txEl>
                                              <p:pRg st="4" end="4"/>
                                            </p:txEl>
                                          </p:spTgt>
                                        </p:tgtEl>
                                        <p:attrNameLst>
                                          <p:attrName>style.visibility</p:attrName>
                                        </p:attrNameLst>
                                      </p:cBhvr>
                                      <p:to>
                                        <p:strVal val="visible"/>
                                      </p:to>
                                    </p:set>
                                    <p:animEffect transition="in" filter="barn(inVertical)">
                                      <p:cBhvr>
                                        <p:cTn id="39" dur="500"/>
                                        <p:tgtEl>
                                          <p:spTgt spid="100">
                                            <p:txEl>
                                              <p:pRg st="4" end="4"/>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100">
                                            <p:txEl>
                                              <p:pRg st="5" end="5"/>
                                            </p:txEl>
                                          </p:spTgt>
                                        </p:tgtEl>
                                        <p:attrNameLst>
                                          <p:attrName>style.visibility</p:attrName>
                                        </p:attrNameLst>
                                      </p:cBhvr>
                                      <p:to>
                                        <p:strVal val="visible"/>
                                      </p:to>
                                    </p:set>
                                    <p:animEffect transition="in" filter="barn(inVertical)">
                                      <p:cBhvr>
                                        <p:cTn id="42" dur="500"/>
                                        <p:tgtEl>
                                          <p:spTgt spid="100">
                                            <p:txEl>
                                              <p:pRg st="5" end="5"/>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100">
                                            <p:txEl>
                                              <p:pRg st="6" end="6"/>
                                            </p:txEl>
                                          </p:spTgt>
                                        </p:tgtEl>
                                        <p:attrNameLst>
                                          <p:attrName>style.visibility</p:attrName>
                                        </p:attrNameLst>
                                      </p:cBhvr>
                                      <p:to>
                                        <p:strVal val="visible"/>
                                      </p:to>
                                    </p:set>
                                    <p:animEffect transition="in" filter="barn(inVertical)">
                                      <p:cBhvr>
                                        <p:cTn id="45" dur="500"/>
                                        <p:tgtEl>
                                          <p:spTgt spid="100">
                                            <p:txEl>
                                              <p:pRg st="6" end="6"/>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100">
                                            <p:txEl>
                                              <p:pRg st="7" end="7"/>
                                            </p:txEl>
                                          </p:spTgt>
                                        </p:tgtEl>
                                        <p:attrNameLst>
                                          <p:attrName>style.visibility</p:attrName>
                                        </p:attrNameLst>
                                      </p:cBhvr>
                                      <p:to>
                                        <p:strVal val="visible"/>
                                      </p:to>
                                    </p:set>
                                    <p:animEffect transition="in" filter="barn(inVertical)">
                                      <p:cBhvr>
                                        <p:cTn id="48" dur="500"/>
                                        <p:tgtEl>
                                          <p:spTgt spid="100">
                                            <p:txEl>
                                              <p:pRg st="7" end="7"/>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100">
                                            <p:txEl>
                                              <p:pRg st="8" end="8"/>
                                            </p:txEl>
                                          </p:spTgt>
                                        </p:tgtEl>
                                        <p:attrNameLst>
                                          <p:attrName>style.visibility</p:attrName>
                                        </p:attrNameLst>
                                      </p:cBhvr>
                                      <p:to>
                                        <p:strVal val="visible"/>
                                      </p:to>
                                    </p:set>
                                    <p:animEffect transition="in" filter="barn(inVertical)">
                                      <p:cBhvr>
                                        <p:cTn id="51" dur="500"/>
                                        <p:tgtEl>
                                          <p:spTgt spid="100">
                                            <p:txEl>
                                              <p:pRg st="8" end="8"/>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100">
                                            <p:txEl>
                                              <p:pRg st="9" end="9"/>
                                            </p:txEl>
                                          </p:spTgt>
                                        </p:tgtEl>
                                        <p:attrNameLst>
                                          <p:attrName>style.visibility</p:attrName>
                                        </p:attrNameLst>
                                      </p:cBhvr>
                                      <p:to>
                                        <p:strVal val="visible"/>
                                      </p:to>
                                    </p:set>
                                    <p:animEffect transition="in" filter="barn(inVertical)">
                                      <p:cBhvr>
                                        <p:cTn id="54" dur="500"/>
                                        <p:tgtEl>
                                          <p:spTgt spid="100">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additive="base">
                                        <p:cTn id="59" dur="500" fill="hold"/>
                                        <p:tgtEl>
                                          <p:spTgt spid="4"/>
                                        </p:tgtEl>
                                        <p:attrNameLst>
                                          <p:attrName>ppt_x</p:attrName>
                                        </p:attrNameLst>
                                      </p:cBhvr>
                                      <p:tavLst>
                                        <p:tav tm="0">
                                          <p:val>
                                            <p:strVal val="#ppt_x"/>
                                          </p:val>
                                        </p:tav>
                                        <p:tav tm="100000">
                                          <p:val>
                                            <p:strVal val="#ppt_x"/>
                                          </p:val>
                                        </p:tav>
                                      </p:tavLst>
                                    </p:anim>
                                    <p:anim calcmode="lin" valueType="num">
                                      <p:cBhvr additive="base">
                                        <p:cTn id="6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additive="base">
                                        <p:cTn id="83" dur="500" fill="hold"/>
                                        <p:tgtEl>
                                          <p:spTgt spid="17"/>
                                        </p:tgtEl>
                                        <p:attrNameLst>
                                          <p:attrName>ppt_x</p:attrName>
                                        </p:attrNameLst>
                                      </p:cBhvr>
                                      <p:tavLst>
                                        <p:tav tm="0">
                                          <p:val>
                                            <p:strVal val="#ppt_x"/>
                                          </p:val>
                                        </p:tav>
                                        <p:tav tm="100000">
                                          <p:val>
                                            <p:strVal val="#ppt_x"/>
                                          </p:val>
                                        </p:tav>
                                      </p:tavLst>
                                    </p:anim>
                                    <p:anim calcmode="lin" valueType="num">
                                      <p:cBhvr additive="base">
                                        <p:cTn id="8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6" grpId="0"/>
      <p:bldP spid="4" grpId="0"/>
      <p:bldP spid="13" grpId="0"/>
      <p:bldP spid="14" grpId="0"/>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vid-看填空"/>
          <p:cNvPicPr>
            <a:picLocks noChangeAspect="1"/>
          </p:cNvPicPr>
          <p:nvPr/>
        </p:nvPicPr>
        <p:blipFill>
          <a:blip r:embed="rId1"/>
          <a:stretch>
            <a:fillRect/>
          </a:stretch>
        </p:blipFill>
        <p:spPr>
          <a:xfrm>
            <a:off x="96520" y="635"/>
            <a:ext cx="11956415" cy="6857365"/>
          </a:xfrm>
          <a:prstGeom prst="rect">
            <a:avLst/>
          </a:prstGeom>
        </p:spPr>
      </p:pic>
      <p:sp>
        <p:nvSpPr>
          <p:cNvPr id="5" name="文本框 4"/>
          <p:cNvSpPr txBox="1"/>
          <p:nvPr/>
        </p:nvSpPr>
        <p:spPr>
          <a:xfrm>
            <a:off x="2539365" y="3137535"/>
            <a:ext cx="589280" cy="583565"/>
          </a:xfrm>
          <a:prstGeom prst="rect">
            <a:avLst/>
          </a:prstGeom>
          <a:noFill/>
        </p:spPr>
        <p:txBody>
          <a:bodyPr wrap="none" rtlCol="0">
            <a:spAutoFit/>
          </a:bodyPr>
          <a:p>
            <a:pPr algn="l"/>
            <a:r>
              <a:rPr lang="zh-CN" altLang="en-US" sz="3200" b="1">
                <a:solidFill>
                  <a:srgbClr val="7030A0"/>
                </a:solidFill>
                <a:latin typeface="Times New Roman" panose="02020603050405020304" charset="0"/>
                <a:cs typeface="Times New Roman" panose="02020603050405020304" charset="0"/>
                <a:sym typeface="+mn-ea"/>
              </a:rPr>
              <a:t>看</a:t>
            </a:r>
            <a:endParaRPr lang="zh-CN" altLang="en-US" sz="32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4799330" y="516890"/>
            <a:ext cx="1173480" cy="460375"/>
          </a:xfrm>
          <a:prstGeom prst="rect">
            <a:avLst/>
          </a:prstGeom>
          <a:noFill/>
        </p:spPr>
        <p:txBody>
          <a:bodyPr wrap="none" rtlCol="0">
            <a:spAutoFit/>
          </a:bodyPr>
          <a:p>
            <a:pPr algn="l"/>
            <a:r>
              <a:rPr lang="zh-CN" altLang="en-US" sz="2400" b="1">
                <a:solidFill>
                  <a:srgbClr val="7030A0"/>
                </a:solidFill>
                <a:latin typeface="Times New Roman" panose="02020603050405020304" charset="0"/>
                <a:cs typeface="Times New Roman" panose="02020603050405020304" charset="0"/>
                <a:sym typeface="+mn-ea"/>
              </a:rPr>
              <a:t>看</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看待</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6209030" y="51689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景象</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9483090" y="14097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预习</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9304655" y="516890"/>
            <a:ext cx="15036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复习;评论</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9584690" y="977265"/>
            <a:ext cx="15036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采访;面试</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7934960" y="3089910"/>
            <a:ext cx="15036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游客;访客</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5121275" y="3550285"/>
            <a:ext cx="2113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视觉的;可见的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5111750" y="4089400"/>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可见的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8081010" y="4089400"/>
            <a:ext cx="14020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看不见的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5041265" y="4611370"/>
            <a:ext cx="15798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视力; 幻像</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5244465" y="1967230"/>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明显的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9" name="文本框 18"/>
          <p:cNvSpPr txBox="1"/>
          <p:nvPr/>
        </p:nvSpPr>
        <p:spPr>
          <a:xfrm>
            <a:off x="8571230" y="5132705"/>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明显地</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0" name="文本框 19"/>
          <p:cNvSpPr txBox="1"/>
          <p:nvPr/>
        </p:nvSpPr>
        <p:spPr>
          <a:xfrm>
            <a:off x="8329930" y="5661660"/>
            <a:ext cx="15798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修订; 复习</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1" name="文本框 20"/>
          <p:cNvSpPr txBox="1"/>
          <p:nvPr/>
        </p:nvSpPr>
        <p:spPr>
          <a:xfrm>
            <a:off x="5041265" y="5661660"/>
            <a:ext cx="15798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修订; 复习</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2" name="文本框 21"/>
          <p:cNvSpPr txBox="1"/>
          <p:nvPr/>
        </p:nvSpPr>
        <p:spPr>
          <a:xfrm>
            <a:off x="5340350" y="5132705"/>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明显的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3" name="文本框 22"/>
          <p:cNvSpPr txBox="1"/>
          <p:nvPr/>
        </p:nvSpPr>
        <p:spPr>
          <a:xfrm>
            <a:off x="8290560" y="196723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证据</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4" name="文本框 23"/>
          <p:cNvSpPr txBox="1"/>
          <p:nvPr/>
        </p:nvSpPr>
        <p:spPr>
          <a:xfrm>
            <a:off x="5121275" y="2507615"/>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提供</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5" name="文本框 24"/>
          <p:cNvSpPr txBox="1"/>
          <p:nvPr/>
        </p:nvSpPr>
        <p:spPr>
          <a:xfrm>
            <a:off x="7912735" y="2507615"/>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供应</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6" name="文本框 25"/>
          <p:cNvSpPr txBox="1"/>
          <p:nvPr/>
        </p:nvSpPr>
        <p:spPr>
          <a:xfrm>
            <a:off x="5367655" y="6161405"/>
            <a:ext cx="20878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先前的,前面的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7" name="文本框 26"/>
          <p:cNvSpPr txBox="1"/>
          <p:nvPr/>
        </p:nvSpPr>
        <p:spPr>
          <a:xfrm>
            <a:off x="4926965" y="1506855"/>
            <a:ext cx="1554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视频, 录像</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5111750" y="3089910"/>
            <a:ext cx="1554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参观, 拜访</a:t>
            </a:r>
            <a:endParaRPr lang="zh-CN" altLang="en-US" sz="24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ppt_x"/>
                                          </p:val>
                                        </p:tav>
                                        <p:tav tm="100000">
                                          <p:val>
                                            <p:strVal val="#ppt_x"/>
                                          </p:val>
                                        </p:tav>
                                      </p:tavLst>
                                    </p:anim>
                                    <p:anim calcmode="lin" valueType="num">
                                      <p:cBhvr additive="base">
                                        <p:cTn id="4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ppt_x"/>
                                          </p:val>
                                        </p:tav>
                                        <p:tav tm="100000">
                                          <p:val>
                                            <p:strVal val="#ppt_x"/>
                                          </p:val>
                                        </p:tav>
                                      </p:tavLst>
                                    </p:anim>
                                    <p:anim calcmode="lin" valueType="num">
                                      <p:cBhvr additive="base">
                                        <p:cTn id="6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ppt_x"/>
                                          </p:val>
                                        </p:tav>
                                        <p:tav tm="100000">
                                          <p:val>
                                            <p:strVal val="#ppt_x"/>
                                          </p:val>
                                        </p:tav>
                                      </p:tavLst>
                                    </p:anim>
                                    <p:anim calcmode="lin" valueType="num">
                                      <p:cBhvr additive="base">
                                        <p:cTn id="6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additive="base">
                                        <p:cTn id="73" dur="500" fill="hold"/>
                                        <p:tgtEl>
                                          <p:spTgt spid="3"/>
                                        </p:tgtEl>
                                        <p:attrNameLst>
                                          <p:attrName>ppt_x</p:attrName>
                                        </p:attrNameLst>
                                      </p:cBhvr>
                                      <p:tavLst>
                                        <p:tav tm="0">
                                          <p:val>
                                            <p:strVal val="#ppt_x"/>
                                          </p:val>
                                        </p:tav>
                                        <p:tav tm="100000">
                                          <p:val>
                                            <p:strVal val="#ppt_x"/>
                                          </p:val>
                                        </p:tav>
                                      </p:tavLst>
                                    </p:anim>
                                    <p:anim calcmode="lin" valueType="num">
                                      <p:cBhvr additive="base">
                                        <p:cTn id="7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ppt_x"/>
                                          </p:val>
                                        </p:tav>
                                        <p:tav tm="100000">
                                          <p:val>
                                            <p:strVal val="#ppt_x"/>
                                          </p:val>
                                        </p:tav>
                                      </p:tavLst>
                                    </p:anim>
                                    <p:anim calcmode="lin" valueType="num">
                                      <p:cBhvr additive="base">
                                        <p:cTn id="9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fill="hold"/>
                                        <p:tgtEl>
                                          <p:spTgt spid="19"/>
                                        </p:tgtEl>
                                        <p:attrNameLst>
                                          <p:attrName>ppt_x</p:attrName>
                                        </p:attrNameLst>
                                      </p:cBhvr>
                                      <p:tavLst>
                                        <p:tav tm="0">
                                          <p:val>
                                            <p:strVal val="#ppt_x"/>
                                          </p:val>
                                        </p:tav>
                                        <p:tav tm="100000">
                                          <p:val>
                                            <p:strVal val="#ppt_x"/>
                                          </p:val>
                                        </p:tav>
                                      </p:tavLst>
                                    </p:anim>
                                    <p:anim calcmode="lin" valueType="num">
                                      <p:cBhvr additive="base">
                                        <p:cTn id="1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21"/>
                                        </p:tgtEl>
                                        <p:attrNameLst>
                                          <p:attrName>style.visibility</p:attrName>
                                        </p:attrNameLst>
                                      </p:cBhvr>
                                      <p:to>
                                        <p:strVal val="visible"/>
                                      </p:to>
                                    </p:set>
                                    <p:anim calcmode="lin" valueType="num">
                                      <p:cBhvr additive="base">
                                        <p:cTn id="121" dur="500" fill="hold"/>
                                        <p:tgtEl>
                                          <p:spTgt spid="21"/>
                                        </p:tgtEl>
                                        <p:attrNameLst>
                                          <p:attrName>ppt_x</p:attrName>
                                        </p:attrNameLst>
                                      </p:cBhvr>
                                      <p:tavLst>
                                        <p:tav tm="0">
                                          <p:val>
                                            <p:strVal val="#ppt_x"/>
                                          </p:val>
                                        </p:tav>
                                        <p:tav tm="100000">
                                          <p:val>
                                            <p:strVal val="#ppt_x"/>
                                          </p:val>
                                        </p:tav>
                                      </p:tavLst>
                                    </p:anim>
                                    <p:anim calcmode="lin" valueType="num">
                                      <p:cBhvr additive="base">
                                        <p:cTn id="12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additive="base">
                                        <p:cTn id="127" dur="500" fill="hold"/>
                                        <p:tgtEl>
                                          <p:spTgt spid="20"/>
                                        </p:tgtEl>
                                        <p:attrNameLst>
                                          <p:attrName>ppt_x</p:attrName>
                                        </p:attrNameLst>
                                      </p:cBhvr>
                                      <p:tavLst>
                                        <p:tav tm="0">
                                          <p:val>
                                            <p:strVal val="#ppt_x"/>
                                          </p:val>
                                        </p:tav>
                                        <p:tav tm="100000">
                                          <p:val>
                                            <p:strVal val="#ppt_x"/>
                                          </p:val>
                                        </p:tav>
                                      </p:tavLst>
                                    </p:anim>
                                    <p:anim calcmode="lin" valueType="num">
                                      <p:cBhvr additive="base">
                                        <p:cTn id="1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additive="base">
                                        <p:cTn id="133" dur="500" fill="hold"/>
                                        <p:tgtEl>
                                          <p:spTgt spid="26"/>
                                        </p:tgtEl>
                                        <p:attrNameLst>
                                          <p:attrName>ppt_x</p:attrName>
                                        </p:attrNameLst>
                                      </p:cBhvr>
                                      <p:tavLst>
                                        <p:tav tm="0">
                                          <p:val>
                                            <p:strVal val="#ppt_x"/>
                                          </p:val>
                                        </p:tav>
                                        <p:tav tm="100000">
                                          <p:val>
                                            <p:strVal val="#ppt_x"/>
                                          </p:val>
                                        </p:tav>
                                      </p:tavLst>
                                    </p:anim>
                                    <p:anim calcmode="lin" valueType="num">
                                      <p:cBhvr additive="base">
                                        <p:cTn id="1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8" grpId="0"/>
      <p:bldP spid="19" grpId="0"/>
      <p:bldP spid="20" grpId="0"/>
      <p:bldP spid="21" grpId="0"/>
      <p:bldP spid="22" grpId="0"/>
      <p:bldP spid="23" grpId="0"/>
      <p:bldP spid="24" grpId="0"/>
      <p:bldP spid="25" grpId="0"/>
      <p:bldP spid="26" grpId="0"/>
      <p:bldP spid="27"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30835" y="250190"/>
            <a:ext cx="11145520" cy="1076325"/>
          </a:xfrm>
          <a:prstGeom prst="rect">
            <a:avLst/>
          </a:prstGeom>
          <a:noFill/>
          <a:ln w="9525">
            <a:noFill/>
          </a:ln>
        </p:spPr>
        <p:txBody>
          <a:bodyPr wrap="square">
            <a:spAutoFit/>
          </a:bodyPr>
          <a:p>
            <a:pPr lvl="0" algn="l">
              <a:buClrTx/>
              <a:buSzTx/>
              <a:buFontTx/>
            </a:pPr>
            <a:r>
              <a:rPr lang="en-US" sz="3200" b="1">
                <a:solidFill>
                  <a:srgbClr val="000000"/>
                </a:solidFill>
                <a:latin typeface="Times New Roman" panose="02020603050405020304" charset="0"/>
                <a:cs typeface="Times New Roman" panose="02020603050405020304" charset="0"/>
                <a:sym typeface="+mn-ea"/>
              </a:rPr>
              <a:t>22. achieve [ə'tʃiːv]vt. ______________</a:t>
            </a:r>
            <a:endParaRPr lang="en-US" sz="3200" b="1">
              <a:solidFill>
                <a:srgbClr val="000000"/>
              </a:solidFill>
              <a:latin typeface="Times New Roman" panose="02020603050405020304" charset="0"/>
              <a:cs typeface="Times New Roman" panose="02020603050405020304" charset="0"/>
              <a:sym typeface="+mn-ea"/>
            </a:endParaRPr>
          </a:p>
          <a:p>
            <a:pPr lvl="0" algn="l">
              <a:buClrTx/>
              <a:buSzTx/>
              <a:buFontTx/>
            </a:pPr>
            <a:endParaRPr lang="en-US" sz="3200" b="1">
              <a:solidFill>
                <a:srgbClr val="000000"/>
              </a:solidFill>
              <a:latin typeface="Times New Roman" panose="02020603050405020304" charset="0"/>
              <a:cs typeface="Times New Roman" panose="02020603050405020304" charset="0"/>
              <a:sym typeface="+mn-ea"/>
            </a:endParaRPr>
          </a:p>
        </p:txBody>
      </p:sp>
      <p:sp>
        <p:nvSpPr>
          <p:cNvPr id="23" name="文本框 22"/>
          <p:cNvSpPr txBox="1"/>
          <p:nvPr/>
        </p:nvSpPr>
        <p:spPr>
          <a:xfrm>
            <a:off x="4104640" y="250190"/>
            <a:ext cx="2891790" cy="583565"/>
          </a:xfrm>
          <a:prstGeom prst="rect">
            <a:avLst/>
          </a:prstGeom>
          <a:noFill/>
        </p:spPr>
        <p:txBody>
          <a:bodyPr wrap="none" rtlCol="0">
            <a:spAutoFit/>
          </a:bodyPr>
          <a:p>
            <a:pPr algn="l"/>
            <a:r>
              <a:rPr lang="en-US" sz="3200" b="1">
                <a:solidFill>
                  <a:srgbClr val="7030A0"/>
                </a:solidFill>
                <a:latin typeface="Times New Roman" panose="02020603050405020304" charset="0"/>
                <a:cs typeface="Times New Roman" panose="02020603050405020304" charset="0"/>
                <a:sym typeface="+mn-ea"/>
              </a:rPr>
              <a:t>达到;取得;实现</a:t>
            </a:r>
            <a:endParaRPr lang="en-US" sz="3200" b="1">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330835" y="744855"/>
            <a:ext cx="7912735" cy="460375"/>
          </a:xfrm>
          <a:prstGeom prst="rect">
            <a:avLst/>
          </a:prstGeom>
          <a:noFill/>
        </p:spPr>
        <p:txBody>
          <a:bodyPr wrap="none" rtlCol="0">
            <a:spAutoFit/>
          </a:bodyPr>
          <a:p>
            <a:pPr lvl="0" algn="l">
              <a:buClrTx/>
              <a:buSzTx/>
              <a:buFontTx/>
            </a:pPr>
            <a:r>
              <a:rPr lang="en-US" sz="2400" b="1">
                <a:solidFill>
                  <a:schemeClr val="accent4">
                    <a:lumMod val="50000"/>
                  </a:schemeClr>
                </a:solidFill>
                <a:latin typeface="Times New Roman" panose="02020603050405020304" charset="0"/>
                <a:cs typeface="Times New Roman" panose="02020603050405020304" charset="0"/>
                <a:sym typeface="+mn-ea"/>
              </a:rPr>
              <a:t>词根词缀：a-(去，到)+chiev-(chief头)+e：走到头——</a:t>
            </a:r>
            <a:r>
              <a:rPr lang="en-US" sz="2400" b="1">
                <a:solidFill>
                  <a:srgbClr val="7030A0"/>
                </a:solidFill>
                <a:latin typeface="Times New Roman" panose="02020603050405020304" charset="0"/>
                <a:cs typeface="Times New Roman" panose="02020603050405020304" charset="0"/>
                <a:sym typeface="+mn-ea"/>
              </a:rPr>
              <a:t>达到</a:t>
            </a:r>
            <a:endParaRPr lang="en-US" sz="24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330835" y="1205230"/>
            <a:ext cx="7484110" cy="583565"/>
          </a:xfrm>
          <a:prstGeom prst="rect">
            <a:avLst/>
          </a:prstGeom>
          <a:noFill/>
        </p:spPr>
        <p:txBody>
          <a:bodyPr wrap="none" rtlCol="0">
            <a:spAutoFit/>
          </a:bodyPr>
          <a:p>
            <a:pPr lvl="0" algn="l">
              <a:buClrTx/>
              <a:buSzTx/>
              <a:buFontTx/>
            </a:pPr>
            <a:r>
              <a:rPr lang="en-US" sz="3200" b="1">
                <a:latin typeface="Times New Roman" panose="02020603050405020304" charset="0"/>
                <a:cs typeface="Times New Roman" panose="02020603050405020304" charset="0"/>
                <a:sym typeface="+mn-ea"/>
              </a:rPr>
              <a:t>____________[ə'tʃiːvm(ə)nt]n. 成就；完成</a:t>
            </a:r>
            <a:endParaRPr lang="en-US" sz="3200" b="1">
              <a:latin typeface="Times New Roman" panose="02020603050405020304" charset="0"/>
              <a:cs typeface="Times New Roman" panose="02020603050405020304" charset="0"/>
              <a:sym typeface="+mn-ea"/>
            </a:endParaRPr>
          </a:p>
        </p:txBody>
      </p:sp>
      <p:sp>
        <p:nvSpPr>
          <p:cNvPr id="4" name="文本框 3"/>
          <p:cNvSpPr txBox="1"/>
          <p:nvPr/>
        </p:nvSpPr>
        <p:spPr>
          <a:xfrm>
            <a:off x="448310" y="1205230"/>
            <a:ext cx="2349500" cy="583565"/>
          </a:xfrm>
          <a:prstGeom prst="rect">
            <a:avLst/>
          </a:prstGeom>
          <a:noFill/>
        </p:spPr>
        <p:txBody>
          <a:bodyPr wrap="none" rtlCol="0">
            <a:spAutoFit/>
          </a:bodyPr>
          <a:p>
            <a:pPr algn="l"/>
            <a:r>
              <a:rPr lang="en-US" sz="3200" b="1">
                <a:solidFill>
                  <a:schemeClr val="accent4">
                    <a:lumMod val="50000"/>
                  </a:schemeClr>
                </a:solidFill>
                <a:latin typeface="Times New Roman" panose="02020603050405020304" charset="0"/>
                <a:cs typeface="Times New Roman" panose="02020603050405020304" charset="0"/>
                <a:sym typeface="+mn-ea"/>
              </a:rPr>
              <a:t>achievement</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285750" y="1788795"/>
            <a:ext cx="11620500" cy="3784600"/>
          </a:xfrm>
          <a:prstGeom prst="rect">
            <a:avLst/>
          </a:prstGeom>
          <a:noFill/>
        </p:spPr>
        <p:txBody>
          <a:bodyPr wrap="square" rtlCol="0">
            <a:spAutoFit/>
          </a:bodyPr>
          <a:p>
            <a:pPr lvl="0" algn="l">
              <a:buClrTx/>
              <a:buSzTx/>
              <a:buFontTx/>
            </a:pPr>
            <a:r>
              <a:rPr lang="en-US" sz="2000" b="1">
                <a:latin typeface="Times New Roman" panose="02020603050405020304" charset="0"/>
                <a:cs typeface="Times New Roman" panose="02020603050405020304" charset="0"/>
                <a:sym typeface="+mn-ea"/>
              </a:rPr>
              <a:t>We should especially recognize our children's efforts to push themselves and work hard __________ a goal.(2019浙江)  我们尤其应该认可孩子们推动自己，努力工作以达到目标所付出的努力。</a:t>
            </a:r>
            <a:endParaRPr lang="en-US" sz="2000" b="1">
              <a:latin typeface="Times New Roman" panose="02020603050405020304" charset="0"/>
              <a:cs typeface="Times New Roman" panose="02020603050405020304" charset="0"/>
              <a:sym typeface="+mn-ea"/>
            </a:endParaRPr>
          </a:p>
          <a:p>
            <a:pPr lvl="0" algn="l">
              <a:buClrTx/>
              <a:buSzTx/>
              <a:buFontTx/>
            </a:pPr>
            <a:r>
              <a:rPr lang="en-US" sz="2000" b="1">
                <a:latin typeface="Times New Roman" panose="02020603050405020304" charset="0"/>
                <a:cs typeface="Times New Roman" panose="02020603050405020304" charset="0"/>
                <a:sym typeface="+mn-ea"/>
              </a:rPr>
              <a:t>We can ________ meaning only if we have made a commitment to something larger than our own little egos(自我).(2019天津)  只有当我们献身于比我们自己更大的目标时，我们才能获得意义。</a:t>
            </a:r>
            <a:endParaRPr lang="en-US" sz="2000" b="1">
              <a:latin typeface="Times New Roman" panose="02020603050405020304" charset="0"/>
              <a:cs typeface="Times New Roman" panose="02020603050405020304" charset="0"/>
              <a:sym typeface="+mn-ea"/>
            </a:endParaRPr>
          </a:p>
          <a:p>
            <a:pPr lvl="0" algn="l">
              <a:buClrTx/>
              <a:buSzTx/>
              <a:buFontTx/>
            </a:pPr>
            <a:r>
              <a:rPr lang="en-US" sz="2000" b="1" spc="-100">
                <a:solidFill>
                  <a:schemeClr val="tx1"/>
                </a:solidFill>
                <a:uFillTx/>
                <a:latin typeface="Times New Roman" panose="02020603050405020304" charset="0"/>
                <a:cs typeface="Times New Roman" panose="02020603050405020304" charset="0"/>
                <a:sym typeface="+mn-ea"/>
              </a:rPr>
              <a:t>The only way ___________ the impossible is to believe that it is possible. (Alice in Wonderland)</a:t>
            </a:r>
            <a:endParaRPr lang="en-US" sz="2000" b="1" spc="-100">
              <a:solidFill>
                <a:schemeClr val="tx1"/>
              </a:solidFill>
              <a:uFillTx/>
              <a:latin typeface="Times New Roman" panose="02020603050405020304" charset="0"/>
              <a:cs typeface="Times New Roman" panose="02020603050405020304" charset="0"/>
              <a:sym typeface="+mn-ea"/>
            </a:endParaRPr>
          </a:p>
          <a:p>
            <a:pPr lvl="0" algn="l">
              <a:buClrTx/>
              <a:buSzTx/>
              <a:buFontTx/>
            </a:pPr>
            <a:r>
              <a:rPr lang="en-US" sz="2000" b="1">
                <a:latin typeface="Times New Roman" panose="02020603050405020304" charset="0"/>
                <a:cs typeface="Times New Roman" panose="02020603050405020304" charset="0"/>
                <a:sym typeface="+mn-ea"/>
              </a:rPr>
              <a:t>实现“不可能”的唯一办法就是相信它是可能的。《爱丽丝漫游奇境》 </a:t>
            </a:r>
            <a:endParaRPr lang="en-US" sz="2000" b="1">
              <a:latin typeface="Times New Roman" panose="02020603050405020304" charset="0"/>
              <a:cs typeface="Times New Roman" panose="02020603050405020304" charset="0"/>
              <a:sym typeface="+mn-ea"/>
            </a:endParaRPr>
          </a:p>
          <a:p>
            <a:pPr lvl="0" algn="l">
              <a:buClrTx/>
              <a:buSzTx/>
              <a:buFontTx/>
            </a:pPr>
            <a:r>
              <a:rPr lang="en-US" sz="2000" b="1" spc="-100">
                <a:solidFill>
                  <a:schemeClr val="tx1"/>
                </a:solidFill>
                <a:uFillTx/>
                <a:latin typeface="Times New Roman" panose="02020603050405020304" charset="0"/>
                <a:cs typeface="Times New Roman" panose="02020603050405020304" charset="0"/>
                <a:sym typeface="+mn-ea"/>
              </a:rPr>
              <a:t>Handle the most important tasks first so you'll feel a real sense of ___________. (2016全国II)</a:t>
            </a:r>
            <a:endParaRPr lang="en-US" sz="2000" b="1" spc="-100">
              <a:solidFill>
                <a:schemeClr val="tx1"/>
              </a:solidFill>
              <a:uFillTx/>
              <a:latin typeface="Times New Roman" panose="02020603050405020304" charset="0"/>
              <a:cs typeface="Times New Roman" panose="02020603050405020304" charset="0"/>
              <a:sym typeface="+mn-ea"/>
            </a:endParaRPr>
          </a:p>
          <a:p>
            <a:pPr lvl="0" algn="l">
              <a:buClrTx/>
              <a:buSzTx/>
              <a:buFontTx/>
            </a:pPr>
            <a:r>
              <a:rPr lang="en-US" sz="2000" b="1">
                <a:latin typeface="Times New Roman" panose="02020603050405020304" charset="0"/>
                <a:cs typeface="Times New Roman" panose="02020603050405020304" charset="0"/>
                <a:sym typeface="+mn-ea"/>
              </a:rPr>
              <a:t>先处理最重要的任务，这样你才会有真正的成就感。</a:t>
            </a:r>
            <a:endParaRPr lang="en-US" sz="2000" b="1">
              <a:latin typeface="Times New Roman" panose="02020603050405020304" charset="0"/>
              <a:cs typeface="Times New Roman" panose="02020603050405020304" charset="0"/>
              <a:sym typeface="+mn-ea"/>
            </a:endParaRPr>
          </a:p>
          <a:p>
            <a:pPr lvl="0" algn="l">
              <a:buClrTx/>
              <a:buSzTx/>
              <a:buFontTx/>
            </a:pPr>
            <a:r>
              <a:rPr lang="en-US" sz="2000" b="1">
                <a:latin typeface="Times New Roman" panose="02020603050405020304" charset="0"/>
                <a:cs typeface="Times New Roman" panose="02020603050405020304" charset="0"/>
                <a:sym typeface="+mn-ea"/>
              </a:rPr>
              <a:t>Picking up her “Lifetime _____________” award, proud Irene declared she had no plans to retire from her 36-year-old business.(2019全国II) 自豪的艾琳在领取“终身成就奖”时宣布，她没有退休的打算。</a:t>
            </a:r>
            <a:endParaRPr lang="en-US" sz="2000" b="1">
              <a:latin typeface="Times New Roman" panose="02020603050405020304" charset="0"/>
              <a:cs typeface="Times New Roman" panose="02020603050405020304" charset="0"/>
              <a:sym typeface="+mn-ea"/>
            </a:endParaRPr>
          </a:p>
          <a:p>
            <a:pPr lvl="0" algn="l">
              <a:buClrTx/>
              <a:buSzTx/>
              <a:buFontTx/>
            </a:pPr>
            <a:r>
              <a:rPr lang="en-US" sz="2000" b="1">
                <a:latin typeface="Times New Roman" panose="02020603050405020304" charset="0"/>
                <a:cs typeface="Times New Roman" panose="02020603050405020304" charset="0"/>
                <a:sym typeface="+mn-ea"/>
              </a:rPr>
              <a:t>The father of success is work, and the mother of ___________ is ambition. </a:t>
            </a:r>
            <a:endParaRPr lang="en-US" sz="2000" b="1">
              <a:latin typeface="Times New Roman" panose="02020603050405020304" charset="0"/>
              <a:cs typeface="Times New Roman" panose="02020603050405020304" charset="0"/>
              <a:sym typeface="+mn-ea"/>
            </a:endParaRPr>
          </a:p>
          <a:p>
            <a:pPr lvl="0" algn="l">
              <a:buClrTx/>
              <a:buSzTx/>
              <a:buFontTx/>
            </a:pPr>
            <a:r>
              <a:rPr lang="en-US" sz="2000" b="1">
                <a:latin typeface="Times New Roman" panose="02020603050405020304" charset="0"/>
                <a:cs typeface="Times New Roman" panose="02020603050405020304" charset="0"/>
                <a:sym typeface="+mn-ea"/>
              </a:rPr>
              <a:t>勤奋乃成功之父，志向乃成功之母。</a:t>
            </a:r>
            <a:endParaRPr lang="en-US" sz="2000" b="1">
              <a:latin typeface="Times New Roman" panose="02020603050405020304" charset="0"/>
              <a:cs typeface="Times New Roman" panose="02020603050405020304" charset="0"/>
              <a:sym typeface="+mn-ea"/>
            </a:endParaRPr>
          </a:p>
        </p:txBody>
      </p:sp>
      <p:sp>
        <p:nvSpPr>
          <p:cNvPr id="6" name="文本框 5"/>
          <p:cNvSpPr txBox="1"/>
          <p:nvPr/>
        </p:nvSpPr>
        <p:spPr>
          <a:xfrm>
            <a:off x="9866630" y="1788795"/>
            <a:ext cx="1262380" cy="398780"/>
          </a:xfrm>
          <a:prstGeom prst="rect">
            <a:avLst/>
          </a:prstGeom>
          <a:noFill/>
        </p:spPr>
        <p:txBody>
          <a:bodyPr wrap="none" rtlCol="0">
            <a:spAutoFit/>
          </a:bodyPr>
          <a:p>
            <a:pPr algn="l"/>
            <a:r>
              <a:rPr lang="en-US" sz="2000" b="1">
                <a:solidFill>
                  <a:schemeClr val="accent4">
                    <a:lumMod val="50000"/>
                  </a:schemeClr>
                </a:solidFill>
                <a:latin typeface="Times New Roman" panose="02020603050405020304" charset="0"/>
                <a:cs typeface="Times New Roman" panose="02020603050405020304" charset="0"/>
                <a:sym typeface="+mn-ea"/>
              </a:rPr>
              <a:t>to achieve</a:t>
            </a:r>
            <a:endParaRPr lang="en-US" sz="2000" b="1">
              <a:solidFill>
                <a:schemeClr val="accent4">
                  <a:lumMod val="50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1250315" y="2423160"/>
            <a:ext cx="987425" cy="398780"/>
          </a:xfrm>
          <a:prstGeom prst="rect">
            <a:avLst/>
          </a:prstGeom>
          <a:noFill/>
        </p:spPr>
        <p:txBody>
          <a:bodyPr wrap="none" rtlCol="0">
            <a:spAutoFit/>
          </a:bodyPr>
          <a:p>
            <a:pPr algn="l"/>
            <a:r>
              <a:rPr lang="en-US" sz="2000" b="1">
                <a:solidFill>
                  <a:schemeClr val="accent4">
                    <a:lumMod val="50000"/>
                  </a:schemeClr>
                </a:solidFill>
                <a:latin typeface="Times New Roman" panose="02020603050405020304" charset="0"/>
                <a:cs typeface="Times New Roman" panose="02020603050405020304" charset="0"/>
                <a:sym typeface="+mn-ea"/>
              </a:rPr>
              <a:t>achieve</a:t>
            </a:r>
            <a:endParaRPr lang="en-US" sz="2000" b="1">
              <a:solidFill>
                <a:schemeClr val="accent4">
                  <a:lumMod val="50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1727200" y="3001010"/>
            <a:ext cx="1262380" cy="398780"/>
          </a:xfrm>
          <a:prstGeom prst="rect">
            <a:avLst/>
          </a:prstGeom>
          <a:noFill/>
        </p:spPr>
        <p:txBody>
          <a:bodyPr wrap="none" rtlCol="0">
            <a:spAutoFit/>
          </a:bodyPr>
          <a:p>
            <a:pPr algn="l"/>
            <a:r>
              <a:rPr lang="en-US" sz="2000" b="1">
                <a:solidFill>
                  <a:schemeClr val="accent4">
                    <a:lumMod val="50000"/>
                  </a:schemeClr>
                </a:solidFill>
                <a:latin typeface="Times New Roman" panose="02020603050405020304" charset="0"/>
                <a:cs typeface="Times New Roman" panose="02020603050405020304" charset="0"/>
                <a:sym typeface="+mn-ea"/>
              </a:rPr>
              <a:t>to achieve</a:t>
            </a:r>
            <a:endParaRPr lang="en-US" sz="2000" b="1">
              <a:solidFill>
                <a:schemeClr val="accent4">
                  <a:lumMod val="50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6560820" y="3633470"/>
            <a:ext cx="1397635" cy="398780"/>
          </a:xfrm>
          <a:prstGeom prst="rect">
            <a:avLst/>
          </a:prstGeom>
          <a:noFill/>
        </p:spPr>
        <p:txBody>
          <a:bodyPr wrap="none" rtlCol="0">
            <a:spAutoFit/>
          </a:bodyPr>
          <a:p>
            <a:pPr algn="l"/>
            <a:r>
              <a:rPr lang="en-US" sz="2000" b="1" spc="-100">
                <a:solidFill>
                  <a:schemeClr val="accent4">
                    <a:lumMod val="50000"/>
                  </a:schemeClr>
                </a:solidFill>
                <a:uFillTx/>
                <a:latin typeface="Times New Roman" panose="02020603050405020304" charset="0"/>
                <a:cs typeface="Times New Roman" panose="02020603050405020304" charset="0"/>
                <a:sym typeface="+mn-ea"/>
              </a:rPr>
              <a:t>achievement</a:t>
            </a:r>
            <a:endParaRPr lang="en-US" sz="20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10" name="文本框 9"/>
          <p:cNvSpPr txBox="1"/>
          <p:nvPr/>
        </p:nvSpPr>
        <p:spPr>
          <a:xfrm>
            <a:off x="3113405" y="4217035"/>
            <a:ext cx="1593850" cy="398780"/>
          </a:xfrm>
          <a:prstGeom prst="rect">
            <a:avLst/>
          </a:prstGeom>
          <a:noFill/>
        </p:spPr>
        <p:txBody>
          <a:bodyPr wrap="none" rtlCol="0">
            <a:spAutoFit/>
          </a:bodyPr>
          <a:p>
            <a:pPr algn="l"/>
            <a:r>
              <a:rPr lang="en-US" sz="2000" b="1">
                <a:solidFill>
                  <a:schemeClr val="accent4">
                    <a:lumMod val="50000"/>
                  </a:schemeClr>
                </a:solidFill>
                <a:latin typeface="Times New Roman" panose="02020603050405020304" charset="0"/>
                <a:cs typeface="Times New Roman" panose="02020603050405020304" charset="0"/>
                <a:sym typeface="+mn-ea"/>
              </a:rPr>
              <a:t>Achievement</a:t>
            </a:r>
            <a:endParaRPr lang="en-US" sz="20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11" name="文本框 10"/>
          <p:cNvSpPr txBox="1"/>
          <p:nvPr/>
        </p:nvSpPr>
        <p:spPr>
          <a:xfrm>
            <a:off x="5539105" y="4832350"/>
            <a:ext cx="1593850" cy="398780"/>
          </a:xfrm>
          <a:prstGeom prst="rect">
            <a:avLst/>
          </a:prstGeom>
          <a:noFill/>
        </p:spPr>
        <p:txBody>
          <a:bodyPr wrap="none" rtlCol="0">
            <a:spAutoFit/>
          </a:bodyPr>
          <a:p>
            <a:pPr algn="l"/>
            <a:r>
              <a:rPr lang="en-US" sz="2000" b="1">
                <a:solidFill>
                  <a:schemeClr val="accent4">
                    <a:lumMod val="50000"/>
                  </a:schemeClr>
                </a:solidFill>
                <a:latin typeface="Times New Roman" panose="02020603050405020304" charset="0"/>
                <a:cs typeface="Times New Roman" panose="02020603050405020304" charset="0"/>
                <a:sym typeface="+mn-ea"/>
              </a:rPr>
              <a:t>Achievement</a:t>
            </a:r>
            <a:endParaRPr lang="en-US" sz="2000" b="1" spc="-100">
              <a:solidFill>
                <a:schemeClr val="accent4">
                  <a:lumMod val="50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3" grpId="0"/>
      <p:bldP spid="4" grpId="0"/>
      <p:bldP spid="5" grpId="0"/>
      <p:bldP spid="6"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85750" y="287020"/>
            <a:ext cx="11620500" cy="1568450"/>
          </a:xfrm>
          <a:prstGeom prst="rect">
            <a:avLst/>
          </a:prstGeom>
          <a:noFill/>
        </p:spPr>
        <p:txBody>
          <a:bodyPr wrap="square" rtlCol="0">
            <a:spAutoFit/>
          </a:bodyPr>
          <a:p>
            <a:pPr lvl="0" algn="l">
              <a:buClrTx/>
              <a:buSzTx/>
              <a:buFontTx/>
            </a:pPr>
            <a:r>
              <a:rPr lang="en-US" sz="3200" b="1">
                <a:latin typeface="Times New Roman" panose="02020603050405020304" charset="0"/>
                <a:cs typeface="Times New Roman" panose="02020603050405020304" charset="0"/>
                <a:sym typeface="+mn-ea"/>
              </a:rPr>
              <a:t>23.locate [lə(ʊ)'keɪt]vt. ___________________</a:t>
            </a:r>
            <a:endParaRPr lang="en-US" sz="3200" b="1">
              <a:latin typeface="Times New Roman" panose="02020603050405020304" charset="0"/>
              <a:cs typeface="Times New Roman" panose="02020603050405020304" charset="0"/>
              <a:sym typeface="+mn-ea"/>
            </a:endParaRPr>
          </a:p>
          <a:p>
            <a:pPr lvl="0" algn="l">
              <a:buClrTx/>
              <a:buSzTx/>
              <a:buFontTx/>
            </a:pPr>
            <a:r>
              <a:rPr lang="en-US" sz="3200" b="1">
                <a:latin typeface="Times New Roman" panose="02020603050405020304" charset="0"/>
                <a:cs typeface="Times New Roman" panose="02020603050405020304" charset="0"/>
                <a:sym typeface="+mn-ea"/>
              </a:rPr>
              <a:t>______________位于，座落于</a:t>
            </a:r>
            <a:endParaRPr lang="en-US" sz="3200" b="1">
              <a:latin typeface="Times New Roman" panose="02020603050405020304" charset="0"/>
              <a:cs typeface="Times New Roman" panose="02020603050405020304" charset="0"/>
              <a:sym typeface="+mn-ea"/>
            </a:endParaRPr>
          </a:p>
          <a:p>
            <a:pPr lvl="0" algn="l">
              <a:buClrTx/>
              <a:buSzTx/>
              <a:buFontTx/>
            </a:pPr>
            <a:r>
              <a:rPr lang="en-US" sz="3200" b="1">
                <a:latin typeface="Times New Roman" panose="02020603050405020304" charset="0"/>
                <a:cs typeface="Times New Roman" panose="02020603050405020304" charset="0"/>
                <a:sym typeface="+mn-ea"/>
              </a:rPr>
              <a:t>________[lə(ʊ)'keɪʃ(ə)n]n. 位置；地点</a:t>
            </a:r>
            <a:endParaRPr lang="en-US" sz="3200" b="1">
              <a:latin typeface="Times New Roman" panose="02020603050405020304" charset="0"/>
              <a:cs typeface="Times New Roman" panose="02020603050405020304" charset="0"/>
              <a:sym typeface="+mn-ea"/>
            </a:endParaRPr>
          </a:p>
        </p:txBody>
      </p:sp>
      <p:sp>
        <p:nvSpPr>
          <p:cNvPr id="2" name="文本框 1"/>
          <p:cNvSpPr txBox="1"/>
          <p:nvPr/>
        </p:nvSpPr>
        <p:spPr>
          <a:xfrm>
            <a:off x="4204970" y="287020"/>
            <a:ext cx="4077335"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 </a:t>
            </a:r>
            <a:r>
              <a:rPr lang="en-US" sz="3200" b="1">
                <a:solidFill>
                  <a:srgbClr val="7030A0"/>
                </a:solidFill>
                <a:latin typeface="Times New Roman" panose="02020603050405020304" charset="0"/>
                <a:cs typeface="Times New Roman" panose="02020603050405020304" charset="0"/>
                <a:sym typeface="+mn-ea"/>
              </a:rPr>
              <a:t>定位;确定……的位置</a:t>
            </a:r>
            <a:endParaRPr lang="en-US" sz="32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285750" y="779780"/>
            <a:ext cx="2926080" cy="583565"/>
          </a:xfrm>
          <a:prstGeom prst="rect">
            <a:avLst/>
          </a:prstGeom>
          <a:noFill/>
        </p:spPr>
        <p:txBody>
          <a:bodyPr wrap="none" rtlCol="0">
            <a:spAutoFit/>
          </a:bodyPr>
          <a:p>
            <a:pPr algn="l"/>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a:solidFill>
                  <a:schemeClr val="accent4">
                    <a:lumMod val="50000"/>
                  </a:schemeClr>
                </a:solidFill>
                <a:latin typeface="Times New Roman" panose="02020603050405020304" charset="0"/>
                <a:cs typeface="Times New Roman" panose="02020603050405020304" charset="0"/>
                <a:sym typeface="+mn-ea"/>
              </a:rPr>
              <a:t>be located at/in </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285750" y="1271905"/>
            <a:ext cx="1661795" cy="583565"/>
          </a:xfrm>
          <a:prstGeom prst="rect">
            <a:avLst/>
          </a:prstGeom>
          <a:noFill/>
        </p:spPr>
        <p:txBody>
          <a:bodyPr wrap="none" rtlCol="0">
            <a:spAutoFit/>
          </a:bodyPr>
          <a:p>
            <a:pPr algn="l"/>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a:solidFill>
                  <a:schemeClr val="accent4">
                    <a:lumMod val="50000"/>
                  </a:schemeClr>
                </a:solidFill>
                <a:latin typeface="Times New Roman" panose="02020603050405020304" charset="0"/>
                <a:cs typeface="Times New Roman" panose="02020603050405020304" charset="0"/>
                <a:sym typeface="+mn-ea"/>
              </a:rPr>
              <a:t>location</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285750" y="1855470"/>
            <a:ext cx="11620500" cy="4523105"/>
          </a:xfrm>
          <a:prstGeom prst="rect">
            <a:avLst/>
          </a:prstGeom>
          <a:noFill/>
        </p:spPr>
        <p:txBody>
          <a:bodyPr wrap="square" rtlCol="0">
            <a:spAutoFit/>
          </a:bodyPr>
          <a:p>
            <a:pPr lvl="0" algn="l">
              <a:buClrTx/>
              <a:buSzTx/>
              <a:buFontTx/>
            </a:pPr>
            <a:r>
              <a:rPr lang="en-US" sz="2400" b="1">
                <a:latin typeface="Times New Roman" panose="02020603050405020304" charset="0"/>
                <a:cs typeface="Times New Roman" panose="02020603050405020304" charset="0"/>
                <a:sym typeface="+mn-ea"/>
              </a:rPr>
              <a:t>Whenever you move to a new area, you should _____ the fire alarm pull stations and the two exits nearest your room. (2018天津) </a:t>
            </a:r>
            <a:endParaRPr lang="en-US" sz="2400" b="1">
              <a:latin typeface="Times New Roman" panose="02020603050405020304" charset="0"/>
              <a:cs typeface="Times New Roman" panose="02020603050405020304" charset="0"/>
              <a:sym typeface="+mn-ea"/>
            </a:endParaRPr>
          </a:p>
          <a:p>
            <a:pPr lvl="0" algn="l">
              <a:buClrTx/>
              <a:buSzTx/>
              <a:buFontTx/>
            </a:pPr>
            <a:r>
              <a:rPr lang="en-US" sz="2400" b="1">
                <a:latin typeface="Times New Roman" panose="02020603050405020304" charset="0"/>
                <a:cs typeface="Times New Roman" panose="02020603050405020304" charset="0"/>
                <a:sym typeface="+mn-ea"/>
              </a:rPr>
              <a:t>当你搬到一个新的地方，你应该找到消防警报拉站与最接近你房间的两个出口。</a:t>
            </a:r>
            <a:endParaRPr lang="en-US" sz="2400" b="1">
              <a:latin typeface="Times New Roman" panose="02020603050405020304" charset="0"/>
              <a:cs typeface="Times New Roman" panose="02020603050405020304" charset="0"/>
              <a:sym typeface="+mn-ea"/>
            </a:endParaRPr>
          </a:p>
          <a:p>
            <a:pPr lvl="0" algn="l">
              <a:buClrTx/>
              <a:buSzTx/>
              <a:buFontTx/>
            </a:pPr>
            <a:r>
              <a:rPr lang="en-US" sz="2400" b="1" spc="-100">
                <a:solidFill>
                  <a:schemeClr val="tx1"/>
                </a:solidFill>
                <a:uFillTx/>
                <a:latin typeface="Times New Roman" panose="02020603050405020304" charset="0"/>
                <a:cs typeface="Times New Roman" panose="02020603050405020304" charset="0"/>
                <a:sym typeface="+mn-ea"/>
              </a:rPr>
              <a:t>_________ where the Belt meets the Road, Jiangsu will contribute more to the Belt and Road construction.(2017江苏) 江苏地处“一带一路”的交汇处，将为“一带一路”建设作出更大贡献。</a:t>
            </a:r>
            <a:endParaRPr lang="en-US" sz="2400" b="1" spc="-100">
              <a:solidFill>
                <a:schemeClr val="tx1"/>
              </a:solidFill>
              <a:uFillTx/>
              <a:latin typeface="Times New Roman" panose="02020603050405020304" charset="0"/>
              <a:cs typeface="Times New Roman" panose="02020603050405020304" charset="0"/>
              <a:sym typeface="+mn-ea"/>
            </a:endParaRPr>
          </a:p>
          <a:p>
            <a:pPr lvl="0" algn="l">
              <a:buClrTx/>
              <a:buSzTx/>
              <a:buFontTx/>
            </a:pPr>
            <a:r>
              <a:rPr lang="en-US" sz="2400" b="1">
                <a:latin typeface="Times New Roman" panose="02020603050405020304" charset="0"/>
                <a:cs typeface="Times New Roman" panose="02020603050405020304" charset="0"/>
                <a:sym typeface="+mn-ea"/>
              </a:rPr>
              <a:t>His office ___________the Xiangshan campus of the university in Hangzhou, Zhejiang Province.(2018全国III) 他的办公室位于浙江杭州大学象山校区。</a:t>
            </a:r>
            <a:endParaRPr lang="en-US" sz="2400" b="1">
              <a:latin typeface="Times New Roman" panose="02020603050405020304" charset="0"/>
              <a:cs typeface="Times New Roman" panose="02020603050405020304" charset="0"/>
              <a:sym typeface="+mn-ea"/>
            </a:endParaRPr>
          </a:p>
          <a:p>
            <a:pPr lvl="0" algn="l">
              <a:buClrTx/>
              <a:buSzTx/>
              <a:buFontTx/>
            </a:pPr>
            <a:r>
              <a:rPr lang="en-US" sz="2400" b="1">
                <a:latin typeface="Times New Roman" panose="02020603050405020304" charset="0"/>
                <a:cs typeface="Times New Roman" panose="02020603050405020304" charset="0"/>
                <a:sym typeface="+mn-ea"/>
              </a:rPr>
              <a:t>The store ________ upstairs in Building 3 right next to the Laser Dome.(2017全国I)</a:t>
            </a:r>
            <a:endParaRPr lang="en-US" sz="2400" b="1">
              <a:latin typeface="Times New Roman" panose="02020603050405020304" charset="0"/>
              <a:cs typeface="Times New Roman" panose="02020603050405020304" charset="0"/>
              <a:sym typeface="+mn-ea"/>
            </a:endParaRPr>
          </a:p>
          <a:p>
            <a:pPr lvl="0" algn="l">
              <a:buClrTx/>
              <a:buSzTx/>
              <a:buFontTx/>
            </a:pPr>
            <a:r>
              <a:rPr lang="en-US" sz="2400" b="1">
                <a:latin typeface="Times New Roman" panose="02020603050405020304" charset="0"/>
                <a:cs typeface="Times New Roman" panose="02020603050405020304" charset="0"/>
                <a:sym typeface="+mn-ea"/>
              </a:rPr>
              <a:t>商店位于3号楼的楼上，就在激光穹顶的旁边。</a:t>
            </a:r>
            <a:endParaRPr lang="en-US" sz="2400" b="1">
              <a:latin typeface="Times New Roman" panose="02020603050405020304" charset="0"/>
              <a:cs typeface="Times New Roman" panose="02020603050405020304" charset="0"/>
              <a:sym typeface="+mn-ea"/>
            </a:endParaRPr>
          </a:p>
          <a:p>
            <a:pPr lvl="0" algn="l">
              <a:buClrTx/>
              <a:buSzTx/>
              <a:buFontTx/>
            </a:pPr>
            <a:r>
              <a:rPr lang="en-US" sz="2400" b="1" spc="-100">
                <a:solidFill>
                  <a:schemeClr val="tx1"/>
                </a:solidFill>
                <a:uFillTx/>
                <a:latin typeface="Times New Roman" panose="02020603050405020304" charset="0"/>
                <a:cs typeface="Times New Roman" panose="02020603050405020304" charset="0"/>
                <a:sym typeface="+mn-ea"/>
              </a:rPr>
              <a:t>When the Bishop Arts Theatre was donated to our town, the _______ was considered a poor area of town.(2018江苏) 当毕晓普艺术剧院被捐给我们镇时，这个地方被认为是镇上的贫困地区。</a:t>
            </a:r>
            <a:endParaRPr lang="en-US" sz="2400" b="1" spc="-100">
              <a:solidFill>
                <a:schemeClr val="tx1"/>
              </a:solidFill>
              <a:uFillTx/>
              <a:latin typeface="Times New Roman" panose="02020603050405020304" charset="0"/>
              <a:cs typeface="Times New Roman" panose="02020603050405020304" charset="0"/>
              <a:sym typeface="+mn-ea"/>
            </a:endParaRPr>
          </a:p>
          <a:p>
            <a:pPr lvl="0" algn="l">
              <a:buClrTx/>
              <a:buSzTx/>
              <a:buFontTx/>
            </a:pPr>
            <a:endParaRPr lang="en-US" sz="2400" b="1">
              <a:latin typeface="Times New Roman" panose="02020603050405020304" charset="0"/>
              <a:cs typeface="Times New Roman" panose="02020603050405020304" charset="0"/>
              <a:sym typeface="+mn-ea"/>
            </a:endParaRPr>
          </a:p>
        </p:txBody>
      </p:sp>
      <p:sp>
        <p:nvSpPr>
          <p:cNvPr id="9" name="文本框 8"/>
          <p:cNvSpPr txBox="1"/>
          <p:nvPr/>
        </p:nvSpPr>
        <p:spPr>
          <a:xfrm>
            <a:off x="6316345" y="1855470"/>
            <a:ext cx="1124585" cy="460375"/>
          </a:xfrm>
          <a:prstGeom prst="rect">
            <a:avLst/>
          </a:prstGeom>
          <a:noFill/>
        </p:spPr>
        <p:txBody>
          <a:bodyPr wrap="squar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a:solidFill>
                  <a:schemeClr val="accent4">
                    <a:lumMod val="50000"/>
                  </a:schemeClr>
                </a:solidFill>
                <a:latin typeface="Times New Roman" panose="02020603050405020304" charset="0"/>
                <a:cs typeface="Times New Roman" panose="02020603050405020304" charset="0"/>
                <a:sym typeface="+mn-ea"/>
              </a:rPr>
              <a:t>locate</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377825" y="2966085"/>
            <a:ext cx="1184910" cy="460375"/>
          </a:xfrm>
          <a:prstGeom prst="rect">
            <a:avLst/>
          </a:prstGeom>
          <a:noFill/>
        </p:spPr>
        <p:txBody>
          <a:bodyPr wrap="square" rtlCol="0">
            <a:spAutoFit/>
          </a:bodyPr>
          <a:p>
            <a:pPr algn="l"/>
            <a:r>
              <a:rPr lang="en-US" sz="2400" b="1" spc="-100">
                <a:solidFill>
                  <a:schemeClr val="accent4">
                    <a:lumMod val="50000"/>
                  </a:schemeClr>
                </a:solidFill>
                <a:uFillTx/>
                <a:latin typeface="Times New Roman" panose="02020603050405020304" charset="0"/>
                <a:cs typeface="Times New Roman" panose="02020603050405020304" charset="0"/>
                <a:sym typeface="+mn-ea"/>
              </a:rPr>
              <a:t>Located</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11" name="文本框 10"/>
          <p:cNvSpPr txBox="1"/>
          <p:nvPr/>
        </p:nvSpPr>
        <p:spPr>
          <a:xfrm>
            <a:off x="1623695" y="3691255"/>
            <a:ext cx="1833245" cy="460375"/>
          </a:xfrm>
          <a:prstGeom prst="rect">
            <a:avLst/>
          </a:prstGeom>
          <a:noFill/>
        </p:spPr>
        <p:txBody>
          <a:bodyPr wrap="square" rtlCol="0">
            <a:spAutoFit/>
          </a:bodyPr>
          <a:p>
            <a:pPr algn="l"/>
            <a:r>
              <a:rPr lang="en-US" sz="2400" b="1">
                <a:solidFill>
                  <a:schemeClr val="accent4">
                    <a:lumMod val="50000"/>
                  </a:schemeClr>
                </a:solidFill>
                <a:latin typeface="Times New Roman" panose="02020603050405020304" charset="0"/>
                <a:cs typeface="Times New Roman" panose="02020603050405020304" charset="0"/>
                <a:sym typeface="+mn-ea"/>
              </a:rPr>
              <a:t>is located at </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12" name="文本框 11"/>
          <p:cNvSpPr txBox="1"/>
          <p:nvPr/>
        </p:nvSpPr>
        <p:spPr>
          <a:xfrm>
            <a:off x="1623695" y="4417060"/>
            <a:ext cx="1457960" cy="460375"/>
          </a:xfrm>
          <a:prstGeom prst="rect">
            <a:avLst/>
          </a:prstGeom>
          <a:noFill/>
        </p:spPr>
        <p:txBody>
          <a:bodyPr wrap="square" rtlCol="0">
            <a:spAutoFit/>
          </a:bodyPr>
          <a:p>
            <a:pPr algn="l"/>
            <a:r>
              <a:rPr lang="en-US" sz="2400" b="1">
                <a:solidFill>
                  <a:schemeClr val="accent4">
                    <a:lumMod val="50000"/>
                  </a:schemeClr>
                </a:solidFill>
                <a:latin typeface="Times New Roman" panose="02020603050405020304" charset="0"/>
                <a:cs typeface="Times New Roman" panose="02020603050405020304" charset="0"/>
                <a:sym typeface="+mn-ea"/>
              </a:rPr>
              <a:t>is located</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13" name="文本框 12"/>
          <p:cNvSpPr txBox="1"/>
          <p:nvPr/>
        </p:nvSpPr>
        <p:spPr>
          <a:xfrm>
            <a:off x="7440930" y="5183505"/>
            <a:ext cx="1203960" cy="460375"/>
          </a:xfrm>
          <a:prstGeom prst="rect">
            <a:avLst/>
          </a:prstGeom>
          <a:noFill/>
        </p:spPr>
        <p:txBody>
          <a:bodyPr wrap="square" rtlCol="0">
            <a:spAutoFit/>
          </a:bodyPr>
          <a:p>
            <a:pPr algn="l"/>
            <a:r>
              <a:rPr lang="en-US" sz="2400" b="1" spc="-100">
                <a:solidFill>
                  <a:schemeClr val="accent4">
                    <a:lumMod val="50000"/>
                  </a:schemeClr>
                </a:solidFill>
                <a:uFillTx/>
                <a:latin typeface="Times New Roman" panose="02020603050405020304" charset="0"/>
                <a:cs typeface="Times New Roman" panose="02020603050405020304" charset="0"/>
                <a:sym typeface="+mn-ea"/>
              </a:rPr>
              <a:t>location</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7" grpId="0"/>
      <p:bldP spid="8" grpId="0"/>
      <p:bldP spid="9" grpId="0"/>
      <p:bldP spid="10" grpId="0"/>
      <p:bldP spid="11"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loc-位置填空"/>
          <p:cNvPicPr>
            <a:picLocks noChangeAspect="1"/>
          </p:cNvPicPr>
          <p:nvPr/>
        </p:nvPicPr>
        <p:blipFill>
          <a:blip r:embed="rId1"/>
          <a:stretch>
            <a:fillRect/>
          </a:stretch>
        </p:blipFill>
        <p:spPr>
          <a:xfrm>
            <a:off x="0" y="451485"/>
            <a:ext cx="12192000" cy="4624705"/>
          </a:xfrm>
          <a:prstGeom prst="rect">
            <a:avLst/>
          </a:prstGeom>
        </p:spPr>
      </p:pic>
      <p:sp>
        <p:nvSpPr>
          <p:cNvPr id="23" name="文本框 22"/>
          <p:cNvSpPr txBox="1"/>
          <p:nvPr/>
        </p:nvSpPr>
        <p:spPr>
          <a:xfrm>
            <a:off x="808355" y="2472055"/>
            <a:ext cx="1921510" cy="583565"/>
          </a:xfrm>
          <a:prstGeom prst="rect">
            <a:avLst/>
          </a:prstGeom>
          <a:noFill/>
        </p:spPr>
        <p:txBody>
          <a:bodyPr wrap="none" rtlCol="0">
            <a:spAutoFit/>
          </a:bodyPr>
          <a:p>
            <a:pPr algn="l"/>
            <a:r>
              <a:rPr lang="en-US" sz="3200" b="1">
                <a:solidFill>
                  <a:srgbClr val="7030A0"/>
                </a:solidFill>
                <a:latin typeface="Times New Roman" panose="02020603050405020304" charset="0"/>
                <a:cs typeface="Times New Roman" panose="02020603050405020304" charset="0"/>
                <a:sym typeface="+mn-ea"/>
              </a:rPr>
              <a:t>放置/位置</a:t>
            </a:r>
            <a:endParaRPr lang="en-US" sz="32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3846195" y="2011680"/>
            <a:ext cx="2087880" cy="460375"/>
          </a:xfrm>
          <a:prstGeom prst="rect">
            <a:avLst/>
          </a:prstGeom>
          <a:noFill/>
        </p:spPr>
        <p:txBody>
          <a:bodyPr wrap="none" rtlCol="0">
            <a:spAutoFit/>
          </a:bodyPr>
          <a:p>
            <a:pPr algn="l"/>
            <a:r>
              <a:rPr lang="en-US" sz="2400" b="1">
                <a:solidFill>
                  <a:srgbClr val="7030A0"/>
                </a:solidFill>
                <a:latin typeface="Times New Roman" panose="02020603050405020304" charset="0"/>
                <a:cs typeface="Times New Roman" panose="02020603050405020304" charset="0"/>
                <a:sym typeface="+mn-ea"/>
              </a:rPr>
              <a:t>地方的,当地的</a:t>
            </a:r>
            <a:endParaRPr lang="en-US" sz="24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898005" y="922020"/>
            <a:ext cx="1402080" cy="460375"/>
          </a:xfrm>
          <a:prstGeom prst="rect">
            <a:avLst/>
          </a:prstGeom>
          <a:noFill/>
        </p:spPr>
        <p:txBody>
          <a:bodyPr wrap="none" rtlCol="0">
            <a:spAutoFit/>
          </a:bodyPr>
          <a:p>
            <a:pPr algn="l"/>
            <a:r>
              <a:rPr lang="en-US" sz="2400" b="1">
                <a:solidFill>
                  <a:srgbClr val="7030A0"/>
                </a:solidFill>
                <a:latin typeface="Times New Roman" panose="02020603050405020304" charset="0"/>
                <a:cs typeface="Times New Roman" panose="02020603050405020304" charset="0"/>
                <a:sym typeface="+mn-ea"/>
              </a:rPr>
              <a:t>地方主义</a:t>
            </a:r>
            <a:endParaRPr lang="en-US" sz="24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6898005" y="1668145"/>
            <a:ext cx="1402080" cy="460375"/>
          </a:xfrm>
          <a:prstGeom prst="rect">
            <a:avLst/>
          </a:prstGeom>
          <a:noFill/>
        </p:spPr>
        <p:txBody>
          <a:bodyPr wrap="none" rtlCol="0">
            <a:spAutoFit/>
          </a:bodyPr>
          <a:p>
            <a:pPr algn="l"/>
            <a:r>
              <a:rPr lang="en-US" sz="2400" b="1">
                <a:solidFill>
                  <a:srgbClr val="7030A0"/>
                </a:solidFill>
                <a:latin typeface="Times New Roman" panose="02020603050405020304" charset="0"/>
                <a:cs typeface="Times New Roman" panose="02020603050405020304" charset="0"/>
                <a:sym typeface="+mn-ea"/>
              </a:rPr>
              <a:t>使地方化</a:t>
            </a:r>
            <a:endParaRPr lang="en-US" sz="24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6710045" y="2779395"/>
            <a:ext cx="2722880" cy="460375"/>
          </a:xfrm>
          <a:prstGeom prst="rect">
            <a:avLst/>
          </a:prstGeom>
          <a:noFill/>
        </p:spPr>
        <p:txBody>
          <a:bodyPr wrap="none" rtlCol="0">
            <a:spAutoFit/>
          </a:bodyPr>
          <a:p>
            <a:pPr algn="l"/>
            <a:r>
              <a:rPr lang="en-US" sz="2400" b="1">
                <a:solidFill>
                  <a:srgbClr val="7030A0"/>
                </a:solidFill>
                <a:latin typeface="Times New Roman" panose="02020603050405020304" charset="0"/>
                <a:cs typeface="Times New Roman" panose="02020603050405020304" charset="0"/>
                <a:sym typeface="+mn-ea"/>
              </a:rPr>
              <a:t>定位;确定…的位置</a:t>
            </a:r>
            <a:endParaRPr lang="en-US" sz="24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10159365" y="2411095"/>
            <a:ext cx="792480" cy="460375"/>
          </a:xfrm>
          <a:prstGeom prst="rect">
            <a:avLst/>
          </a:prstGeom>
          <a:noFill/>
        </p:spPr>
        <p:txBody>
          <a:bodyPr wrap="none" rtlCol="0">
            <a:spAutoFit/>
          </a:bodyPr>
          <a:p>
            <a:pPr algn="l"/>
            <a:r>
              <a:rPr lang="en-US" sz="2400" b="1">
                <a:solidFill>
                  <a:srgbClr val="7030A0"/>
                </a:solidFill>
                <a:latin typeface="Times New Roman" panose="02020603050405020304" charset="0"/>
                <a:cs typeface="Times New Roman" panose="02020603050405020304" charset="0"/>
                <a:sym typeface="+mn-ea"/>
              </a:rPr>
              <a:t>位置</a:t>
            </a:r>
            <a:endParaRPr lang="en-US" sz="24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9102725" y="3127375"/>
            <a:ext cx="2163445" cy="460375"/>
          </a:xfrm>
          <a:prstGeom prst="rect">
            <a:avLst/>
          </a:prstGeom>
          <a:noFill/>
        </p:spPr>
        <p:txBody>
          <a:bodyPr wrap="none" rtlCol="0">
            <a:spAutoFit/>
          </a:bodyPr>
          <a:p>
            <a:pPr algn="l"/>
            <a:r>
              <a:rPr lang="en-US" sz="2400" b="1">
                <a:solidFill>
                  <a:srgbClr val="7030A0"/>
                </a:solidFill>
                <a:latin typeface="Times New Roman" panose="02020603050405020304" charset="0"/>
                <a:cs typeface="Times New Roman" panose="02020603050405020304" charset="0"/>
                <a:sym typeface="+mn-ea"/>
              </a:rPr>
              <a:t>be located at/in</a:t>
            </a:r>
            <a:endParaRPr lang="en-US"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3910965" y="4133215"/>
            <a:ext cx="2799080" cy="460375"/>
          </a:xfrm>
          <a:prstGeom prst="rect">
            <a:avLst/>
          </a:prstGeom>
          <a:noFill/>
        </p:spPr>
        <p:txBody>
          <a:bodyPr wrap="none" rtlCol="0">
            <a:spAutoFit/>
          </a:bodyPr>
          <a:p>
            <a:pPr algn="l"/>
            <a:r>
              <a:rPr lang="en-US" sz="2400" b="1">
                <a:solidFill>
                  <a:srgbClr val="7030A0"/>
                </a:solidFill>
                <a:latin typeface="Times New Roman" panose="02020603050405020304" charset="0"/>
                <a:cs typeface="Times New Roman" panose="02020603050405020304" charset="0"/>
                <a:sym typeface="+mn-ea"/>
              </a:rPr>
              <a:t>分配,拨出;使坐落于</a:t>
            </a:r>
            <a:endParaRPr lang="en-US"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7668895" y="4133215"/>
            <a:ext cx="2189480" cy="460375"/>
          </a:xfrm>
          <a:prstGeom prst="rect">
            <a:avLst/>
          </a:prstGeom>
          <a:noFill/>
        </p:spPr>
        <p:txBody>
          <a:bodyPr wrap="none" rtlCol="0">
            <a:spAutoFit/>
          </a:bodyPr>
          <a:p>
            <a:pPr algn="l"/>
            <a:r>
              <a:rPr lang="en-US" sz="2400" b="1">
                <a:solidFill>
                  <a:srgbClr val="7030A0"/>
                </a:solidFill>
                <a:latin typeface="Times New Roman" panose="02020603050405020304" charset="0"/>
                <a:cs typeface="Times New Roman" panose="02020603050405020304" charset="0"/>
                <a:sym typeface="+mn-ea"/>
              </a:rPr>
              <a:t>分配,配置;安置</a:t>
            </a:r>
            <a:endParaRPr lang="en-US" sz="2400" b="1">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325120" y="5155565"/>
            <a:ext cx="11339830" cy="829945"/>
          </a:xfrm>
          <a:prstGeom prst="rect">
            <a:avLst/>
          </a:prstGeom>
          <a:noFill/>
        </p:spPr>
        <p:txBody>
          <a:bodyPr wrap="square" rtlCol="0" anchor="t">
            <a:spAutoFit/>
          </a:bodyPr>
          <a:p>
            <a:pPr lvl="0" algn="l">
              <a:buClrTx/>
              <a:buSzTx/>
              <a:buFontTx/>
            </a:pPr>
            <a:r>
              <a:rPr lang="en-US" sz="2400" b="1">
                <a:latin typeface="Times New Roman" panose="02020603050405020304" charset="0"/>
                <a:cs typeface="Times New Roman" panose="02020603050405020304" charset="0"/>
                <a:sym typeface="+mn-ea"/>
              </a:rPr>
              <a:t>The scientist ______ the _____ ________ _________ to him.</a:t>
            </a:r>
            <a:endParaRPr lang="en-US" sz="2400" b="1">
              <a:latin typeface="Times New Roman" panose="02020603050405020304" charset="0"/>
              <a:cs typeface="Times New Roman" panose="02020603050405020304" charset="0"/>
              <a:sym typeface="+mn-ea"/>
            </a:endParaRPr>
          </a:p>
          <a:p>
            <a:pPr lvl="0" algn="l">
              <a:buClrTx/>
              <a:buSzTx/>
              <a:buFontTx/>
            </a:pPr>
            <a:r>
              <a:rPr lang="zh-CN" altLang="en-US" sz="2400" b="1">
                <a:latin typeface="Times New Roman" panose="02020603050405020304" charset="0"/>
                <a:cs typeface="Times New Roman" panose="02020603050405020304" charset="0"/>
                <a:sym typeface="+mn-ea"/>
              </a:rPr>
              <a:t>科学家</a:t>
            </a:r>
            <a:r>
              <a:rPr lang="en-US" sz="2400" b="1">
                <a:latin typeface="Times New Roman" panose="02020603050405020304" charset="0"/>
                <a:cs typeface="Times New Roman" panose="02020603050405020304" charset="0"/>
                <a:sym typeface="+mn-ea"/>
              </a:rPr>
              <a:t>定位出了当地分配给他的位置。</a:t>
            </a:r>
            <a:endParaRPr lang="zh-CN" altLang="en-US" sz="2400"/>
          </a:p>
        </p:txBody>
      </p:sp>
      <p:sp>
        <p:nvSpPr>
          <p:cNvPr id="14" name="文本框 13"/>
          <p:cNvSpPr txBox="1"/>
          <p:nvPr/>
        </p:nvSpPr>
        <p:spPr>
          <a:xfrm>
            <a:off x="2054225" y="5155565"/>
            <a:ext cx="1203960" cy="460375"/>
          </a:xfrm>
          <a:prstGeom prst="rect">
            <a:avLst/>
          </a:prstGeom>
          <a:noFill/>
        </p:spPr>
        <p:txBody>
          <a:bodyPr wrap="square" rtlCol="0">
            <a:spAutoFit/>
          </a:bodyPr>
          <a:p>
            <a:pPr algn="l"/>
            <a:r>
              <a:rPr lang="en-US" sz="2400" b="1" spc="-100">
                <a:solidFill>
                  <a:schemeClr val="accent4">
                    <a:lumMod val="50000"/>
                  </a:schemeClr>
                </a:solidFill>
                <a:uFillTx/>
                <a:latin typeface="Times New Roman" panose="02020603050405020304" charset="0"/>
                <a:cs typeface="Times New Roman" panose="02020603050405020304" charset="0"/>
                <a:sym typeface="+mn-ea"/>
              </a:rPr>
              <a:t>located</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15" name="文本框 14"/>
          <p:cNvSpPr txBox="1"/>
          <p:nvPr/>
        </p:nvSpPr>
        <p:spPr>
          <a:xfrm>
            <a:off x="3561715" y="5155565"/>
            <a:ext cx="833755" cy="460375"/>
          </a:xfrm>
          <a:prstGeom prst="rect">
            <a:avLst/>
          </a:prstGeom>
          <a:noFill/>
        </p:spPr>
        <p:txBody>
          <a:bodyPr wrap="square" rtlCol="0">
            <a:spAutoFit/>
          </a:bodyPr>
          <a:p>
            <a:pPr algn="l"/>
            <a:r>
              <a:rPr lang="en-US" sz="2400" b="1">
                <a:solidFill>
                  <a:schemeClr val="accent4">
                    <a:lumMod val="50000"/>
                  </a:schemeClr>
                </a:solidFill>
                <a:latin typeface="Times New Roman" panose="02020603050405020304" charset="0"/>
                <a:cs typeface="Times New Roman" panose="02020603050405020304" charset="0"/>
                <a:sym typeface="+mn-ea"/>
              </a:rPr>
              <a:t>local</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16" name="文本框 15"/>
          <p:cNvSpPr txBox="1"/>
          <p:nvPr/>
        </p:nvSpPr>
        <p:spPr>
          <a:xfrm>
            <a:off x="4395470" y="5155565"/>
            <a:ext cx="1279525" cy="460375"/>
          </a:xfrm>
          <a:prstGeom prst="rect">
            <a:avLst/>
          </a:prstGeom>
          <a:noFill/>
        </p:spPr>
        <p:txBody>
          <a:bodyPr wrap="square" rtlCol="0">
            <a:spAutoFit/>
          </a:bodyPr>
          <a:p>
            <a:pPr algn="l"/>
            <a:r>
              <a:rPr lang="en-US" sz="2400" b="1">
                <a:solidFill>
                  <a:schemeClr val="accent4">
                    <a:lumMod val="50000"/>
                  </a:schemeClr>
                </a:solidFill>
                <a:latin typeface="Times New Roman" panose="02020603050405020304" charset="0"/>
                <a:cs typeface="Times New Roman" panose="02020603050405020304" charset="0"/>
                <a:sym typeface="+mn-ea"/>
              </a:rPr>
              <a:t>location</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17" name="文本框 16"/>
          <p:cNvSpPr txBox="1"/>
          <p:nvPr/>
        </p:nvSpPr>
        <p:spPr>
          <a:xfrm>
            <a:off x="5772785" y="5155565"/>
            <a:ext cx="1416050" cy="460375"/>
          </a:xfrm>
          <a:prstGeom prst="rect">
            <a:avLst/>
          </a:prstGeom>
          <a:noFill/>
        </p:spPr>
        <p:txBody>
          <a:bodyPr wrap="square" rtlCol="0">
            <a:spAutoFit/>
          </a:bodyPr>
          <a:p>
            <a:pPr algn="l"/>
            <a:r>
              <a:rPr lang="en-US" sz="2400" b="1">
                <a:solidFill>
                  <a:schemeClr val="accent4">
                    <a:lumMod val="50000"/>
                  </a:schemeClr>
                </a:solidFill>
                <a:latin typeface="Times New Roman" panose="02020603050405020304" charset="0"/>
                <a:cs typeface="Times New Roman" panose="02020603050405020304" charset="0"/>
                <a:sym typeface="+mn-ea"/>
              </a:rPr>
              <a:t>allocated</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Effect transition="in" filter="barn(inVertical)">
                                      <p:cBhvr>
                                        <p:cTn id="61" dur="500"/>
                                        <p:tgtEl>
                                          <p:spTgt spid="11">
                                            <p:txEl>
                                              <p:pRg st="0" end="0"/>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11">
                                            <p:txEl>
                                              <p:pRg st="1" end="1"/>
                                            </p:txEl>
                                          </p:spTgt>
                                        </p:tgtEl>
                                        <p:attrNameLst>
                                          <p:attrName>style.visibility</p:attrName>
                                        </p:attrNameLst>
                                      </p:cBhvr>
                                      <p:to>
                                        <p:strVal val="visible"/>
                                      </p:to>
                                    </p:set>
                                    <p:animEffect transition="in" filter="barn(inVertical)">
                                      <p:cBhvr>
                                        <p:cTn id="64" dur="500"/>
                                        <p:tgtEl>
                                          <p:spTgt spid="11">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ppt_x"/>
                                          </p:val>
                                        </p:tav>
                                        <p:tav tm="100000">
                                          <p:val>
                                            <p:strVal val="#ppt_x"/>
                                          </p:val>
                                        </p:tav>
                                      </p:tavLst>
                                    </p:anim>
                                    <p:anim calcmode="lin" valueType="num">
                                      <p:cBhvr additive="base">
                                        <p:cTn id="7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ppt_x"/>
                                          </p:val>
                                        </p:tav>
                                        <p:tav tm="100000">
                                          <p:val>
                                            <p:strVal val="#ppt_x"/>
                                          </p:val>
                                        </p:tav>
                                      </p:tavLst>
                                    </p:anim>
                                    <p:anim calcmode="lin" valueType="num">
                                      <p:cBhvr additive="base">
                                        <p:cTn id="7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 grpId="0"/>
      <p:bldP spid="4" grpId="0"/>
      <p:bldP spid="5" grpId="0"/>
      <p:bldP spid="6" grpId="0"/>
      <p:bldP spid="7" grpId="0"/>
      <p:bldP spid="8" grpId="0"/>
      <p:bldP spid="9" grpId="0"/>
      <p:bldP spid="10" grpId="0"/>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285750" y="344170"/>
            <a:ext cx="11620500" cy="583565"/>
          </a:xfrm>
          <a:prstGeom prst="rect">
            <a:avLst/>
          </a:prstGeom>
          <a:noFill/>
        </p:spPr>
        <p:txBody>
          <a:bodyPr wrap="square" rtlCol="0">
            <a:spAutoFit/>
          </a:bodyPr>
          <a:p>
            <a:pPr>
              <a:buClrTx/>
              <a:buSzTx/>
              <a:buFontTx/>
            </a:pPr>
            <a:r>
              <a:rPr lang="en-US" sz="3200" b="1">
                <a:latin typeface="Times New Roman" panose="02020603050405020304" charset="0"/>
                <a:cs typeface="Times New Roman" panose="02020603050405020304" charset="0"/>
                <a:sym typeface="+mn-ea"/>
              </a:rPr>
              <a:t>24.conquer ['kɒŋkə]vt._________vi.________ </a:t>
            </a:r>
            <a:endParaRPr lang="en-US" sz="3200" b="1">
              <a:latin typeface="Times New Roman" panose="02020603050405020304" charset="0"/>
              <a:cs typeface="Times New Roman" panose="02020603050405020304" charset="0"/>
              <a:sym typeface="+mn-ea"/>
            </a:endParaRPr>
          </a:p>
        </p:txBody>
      </p:sp>
      <p:sp>
        <p:nvSpPr>
          <p:cNvPr id="2" name="文本框 1"/>
          <p:cNvSpPr txBox="1"/>
          <p:nvPr/>
        </p:nvSpPr>
        <p:spPr>
          <a:xfrm>
            <a:off x="4144010" y="344170"/>
            <a:ext cx="2011680" cy="583565"/>
          </a:xfrm>
          <a:prstGeom prst="rect">
            <a:avLst/>
          </a:prstGeom>
          <a:noFill/>
        </p:spPr>
        <p:txBody>
          <a:bodyPr wrap="none" rtlCol="0">
            <a:spAutoFit/>
          </a:bodyPr>
          <a:p>
            <a:r>
              <a:rPr sz="3200" b="1">
                <a:solidFill>
                  <a:srgbClr val="7030A0"/>
                </a:solidFill>
                <a:latin typeface="Times New Roman" panose="02020603050405020304" charset="0"/>
                <a:cs typeface="Times New Roman" panose="02020603050405020304" charset="0"/>
                <a:sym typeface="+mn-ea"/>
              </a:rPr>
              <a:t> </a:t>
            </a:r>
            <a:r>
              <a:rPr lang="en-US" sz="3200" b="1">
                <a:solidFill>
                  <a:srgbClr val="7030A0"/>
                </a:solidFill>
                <a:latin typeface="Times New Roman" panose="02020603050405020304" charset="0"/>
                <a:cs typeface="Times New Roman" panose="02020603050405020304" charset="0"/>
                <a:sym typeface="+mn-ea"/>
              </a:rPr>
              <a:t>战胜,征服</a:t>
            </a:r>
            <a:endParaRPr lang="en-US" sz="32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6330315" y="344170"/>
            <a:ext cx="2011680" cy="583565"/>
          </a:xfrm>
          <a:prstGeom prst="rect">
            <a:avLst/>
          </a:prstGeom>
          <a:noFill/>
        </p:spPr>
        <p:txBody>
          <a:bodyPr wrap="none" rtlCol="0">
            <a:spAutoFit/>
          </a:bodyPr>
          <a:p>
            <a:r>
              <a:rPr sz="3200" b="1">
                <a:solidFill>
                  <a:srgbClr val="7030A0"/>
                </a:solidFill>
                <a:latin typeface="Times New Roman" panose="02020603050405020304" charset="0"/>
                <a:cs typeface="Times New Roman" panose="02020603050405020304" charset="0"/>
                <a:sym typeface="+mn-ea"/>
              </a:rPr>
              <a:t> </a:t>
            </a:r>
            <a:r>
              <a:rPr lang="en-US" sz="3200" b="1">
                <a:solidFill>
                  <a:srgbClr val="7030A0"/>
                </a:solidFill>
                <a:latin typeface="Times New Roman" panose="02020603050405020304" charset="0"/>
                <a:cs typeface="Times New Roman" panose="02020603050405020304" charset="0"/>
                <a:sym typeface="+mn-ea"/>
              </a:rPr>
              <a:t>胜利,得胜</a:t>
            </a:r>
            <a:endParaRPr lang="en-US"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285750" y="927735"/>
            <a:ext cx="8992870" cy="460375"/>
          </a:xfrm>
          <a:prstGeom prst="rect">
            <a:avLst/>
          </a:prstGeom>
          <a:noFill/>
        </p:spPr>
        <p:txBody>
          <a:bodyPr wrap="none" rtlCol="0">
            <a:spAutoFit/>
          </a:bodyPr>
          <a:p>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a:solidFill>
                  <a:schemeClr val="accent4">
                    <a:lumMod val="50000"/>
                  </a:schemeClr>
                </a:solidFill>
                <a:latin typeface="Times New Roman" panose="02020603050405020304" charset="0"/>
                <a:cs typeface="Times New Roman" panose="02020603050405020304" charset="0"/>
                <a:sym typeface="+mn-ea"/>
              </a:rPr>
              <a:t>词根词缀：con-(全部)+-quer(寻求)：全部寻求到了——</a:t>
            </a:r>
            <a:r>
              <a:rPr lang="en-US" sz="2400" b="1">
                <a:solidFill>
                  <a:srgbClr val="7030A0"/>
                </a:solidFill>
                <a:latin typeface="Times New Roman" panose="02020603050405020304" charset="0"/>
                <a:cs typeface="Times New Roman" panose="02020603050405020304" charset="0"/>
                <a:sym typeface="+mn-ea"/>
              </a:rPr>
              <a:t>征服; </a:t>
            </a:r>
            <a:r>
              <a:rPr lang="zh-CN" altLang="en-US" sz="2400" b="1">
                <a:solidFill>
                  <a:srgbClr val="7030A0"/>
                </a:solidFill>
                <a:latin typeface="Times New Roman" panose="02020603050405020304" charset="0"/>
                <a:cs typeface="Times New Roman" panose="02020603050405020304" charset="0"/>
                <a:sym typeface="+mn-ea"/>
              </a:rPr>
              <a:t>得胜</a:t>
            </a:r>
            <a:r>
              <a:rPr lang="en-US" sz="2400" b="1">
                <a:solidFill>
                  <a:schemeClr val="accent4">
                    <a:lumMod val="50000"/>
                  </a:schemeClr>
                </a:solidFill>
                <a:latin typeface="Times New Roman" panose="02020603050405020304" charset="0"/>
                <a:cs typeface="Times New Roman" panose="02020603050405020304" charset="0"/>
                <a:sym typeface="+mn-ea"/>
              </a:rPr>
              <a:t> </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00" name="文本框 99"/>
          <p:cNvSpPr txBox="1"/>
          <p:nvPr/>
        </p:nvSpPr>
        <p:spPr>
          <a:xfrm>
            <a:off x="406400" y="1388110"/>
            <a:ext cx="8752205" cy="1076325"/>
          </a:xfrm>
          <a:prstGeom prst="rect">
            <a:avLst/>
          </a:prstGeom>
          <a:noFill/>
        </p:spPr>
        <p:txBody>
          <a:bodyPr wrap="square" rtlCol="0">
            <a:spAutoFit/>
          </a:bodyPr>
          <a:p>
            <a:pPr lvl="0" algn="l">
              <a:buClrTx/>
              <a:buSzTx/>
              <a:buFontTx/>
            </a:pPr>
            <a:r>
              <a:rPr lang="en-US" sz="3200" b="1">
                <a:latin typeface="Times New Roman" panose="02020603050405020304" charset="0"/>
                <a:cs typeface="Times New Roman" panose="02020603050405020304" charset="0"/>
                <a:sym typeface="+mn-ea"/>
              </a:rPr>
              <a:t>__________ [ˈkɒŋkərə(r)]n.征服者，胜利者________['kɒŋkwest]n. 征服;</a:t>
            </a:r>
            <a:r>
              <a:rPr lang="zh-CN" altLang="en-US" sz="3200" b="1">
                <a:latin typeface="Times New Roman" panose="02020603050405020304" charset="0"/>
                <a:cs typeface="Times New Roman" panose="02020603050405020304" charset="0"/>
                <a:sym typeface="+mn-ea"/>
              </a:rPr>
              <a:t>得胜</a:t>
            </a:r>
            <a:r>
              <a:rPr lang="en-US" altLang="zh-CN" sz="3200" b="1">
                <a:latin typeface="Times New Roman" panose="02020603050405020304" charset="0"/>
                <a:cs typeface="Times New Roman" panose="02020603050405020304" charset="0"/>
                <a:sym typeface="+mn-ea"/>
              </a:rPr>
              <a:t>;</a:t>
            </a:r>
            <a:r>
              <a:rPr lang="en-US" sz="3200" b="1">
                <a:latin typeface="Times New Roman" panose="02020603050405020304" charset="0"/>
                <a:cs typeface="Times New Roman" panose="02020603050405020304" charset="0"/>
                <a:sym typeface="+mn-ea"/>
              </a:rPr>
              <a:t>战利品</a:t>
            </a:r>
            <a:endParaRPr lang="en-US" sz="3200" b="1">
              <a:latin typeface="Times New Roman" panose="02020603050405020304" charset="0"/>
              <a:cs typeface="Times New Roman" panose="02020603050405020304" charset="0"/>
              <a:sym typeface="+mn-ea"/>
            </a:endParaRPr>
          </a:p>
        </p:txBody>
      </p:sp>
      <p:sp>
        <p:nvSpPr>
          <p:cNvPr id="5" name="文本框 4"/>
          <p:cNvSpPr txBox="1"/>
          <p:nvPr/>
        </p:nvSpPr>
        <p:spPr>
          <a:xfrm>
            <a:off x="285750" y="1880870"/>
            <a:ext cx="1819910" cy="583565"/>
          </a:xfrm>
          <a:prstGeom prst="rect">
            <a:avLst/>
          </a:prstGeom>
          <a:noFill/>
        </p:spPr>
        <p:txBody>
          <a:bodyPr wrap="none" rtlCol="0">
            <a:spAutoFit/>
          </a:bodyPr>
          <a:p>
            <a:pPr algn="l"/>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a:solidFill>
                  <a:schemeClr val="accent4">
                    <a:lumMod val="50000"/>
                  </a:schemeClr>
                </a:solidFill>
                <a:latin typeface="Times New Roman" panose="02020603050405020304" charset="0"/>
                <a:cs typeface="Times New Roman" panose="02020603050405020304" charset="0"/>
                <a:sym typeface="+mn-ea"/>
              </a:rPr>
              <a:t>conquest </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406400" y="2464435"/>
            <a:ext cx="11652250" cy="3784600"/>
          </a:xfrm>
          <a:prstGeom prst="rect">
            <a:avLst/>
          </a:prstGeom>
          <a:noFill/>
        </p:spPr>
        <p:txBody>
          <a:bodyPr wrap="square" rtlCol="0">
            <a:spAutoFit/>
          </a:bodyPr>
          <a:p>
            <a:pPr lvl="0" algn="l">
              <a:buClrTx/>
              <a:buSzTx/>
              <a:buFontTx/>
            </a:pPr>
            <a:r>
              <a:rPr sz="2400" b="1">
                <a:latin typeface="Times New Roman" panose="02020603050405020304" charset="0"/>
                <a:cs typeface="Times New Roman" panose="02020603050405020304" charset="0"/>
                <a:sym typeface="+mn-ea"/>
              </a:rPr>
              <a:t>Energy and persistence </a:t>
            </a:r>
            <a:r>
              <a:rPr lang="en-US" sz="2400" b="1">
                <a:latin typeface="Times New Roman" panose="02020603050405020304" charset="0"/>
                <a:cs typeface="Times New Roman" panose="02020603050405020304" charset="0"/>
                <a:sym typeface="+mn-ea"/>
              </a:rPr>
              <a:t>________</a:t>
            </a:r>
            <a:r>
              <a:rPr sz="2400" b="1">
                <a:latin typeface="Times New Roman" panose="02020603050405020304" charset="0"/>
                <a:cs typeface="Times New Roman" panose="02020603050405020304" charset="0"/>
                <a:sym typeface="+mn-ea"/>
              </a:rPr>
              <a:t>all things.(Benjamin Franklin) </a:t>
            </a:r>
            <a:endParaRPr sz="2400" b="1">
              <a:latin typeface="Times New Roman" panose="02020603050405020304" charset="0"/>
              <a:cs typeface="Times New Roman" panose="02020603050405020304" charset="0"/>
              <a:sym typeface="+mn-ea"/>
            </a:endParaRPr>
          </a:p>
          <a:p>
            <a:pPr lvl="0" algn="l">
              <a:buClrTx/>
              <a:buSzTx/>
              <a:buFontTx/>
            </a:pPr>
            <a:r>
              <a:rPr sz="2400" b="1">
                <a:latin typeface="Times New Roman" panose="02020603050405020304" charset="0"/>
                <a:cs typeface="Times New Roman" panose="02020603050405020304" charset="0"/>
                <a:sym typeface="+mn-ea"/>
              </a:rPr>
              <a:t>精力加毅力可以征服一切</a:t>
            </a:r>
            <a:r>
              <a:rPr lang="zh-CN" sz="2400" b="1">
                <a:latin typeface="Times New Roman" panose="02020603050405020304" charset="0"/>
                <a:cs typeface="Times New Roman" panose="02020603050405020304" charset="0"/>
                <a:sym typeface="+mn-ea"/>
              </a:rPr>
              <a:t>。</a:t>
            </a:r>
            <a:r>
              <a:rPr sz="2400" b="1">
                <a:latin typeface="Times New Roman" panose="02020603050405020304" charset="0"/>
                <a:cs typeface="Times New Roman" panose="02020603050405020304" charset="0"/>
                <a:sym typeface="+mn-ea"/>
              </a:rPr>
              <a:t>——本杰明·富兰克林</a:t>
            </a:r>
            <a:endParaRPr sz="2400" b="1">
              <a:latin typeface="Times New Roman" panose="02020603050405020304" charset="0"/>
              <a:cs typeface="Times New Roman" panose="02020603050405020304" charset="0"/>
              <a:sym typeface="+mn-ea"/>
            </a:endParaRPr>
          </a:p>
          <a:p>
            <a:pPr lvl="0" algn="l">
              <a:buClrTx/>
              <a:buSzTx/>
              <a:buFontTx/>
            </a:pPr>
            <a:r>
              <a:rPr sz="2400" b="1">
                <a:latin typeface="Times New Roman" panose="02020603050405020304" charset="0"/>
                <a:cs typeface="Times New Roman" panose="02020603050405020304" charset="0"/>
                <a:sym typeface="+mn-ea"/>
              </a:rPr>
              <a:t>Dangers will arise in any career, but presence of mind will often </a:t>
            </a:r>
            <a:r>
              <a:rPr lang="en-US" sz="2400" b="1">
                <a:latin typeface="Times New Roman" panose="02020603050405020304" charset="0"/>
                <a:cs typeface="Times New Roman" panose="02020603050405020304" charset="0"/>
                <a:sym typeface="+mn-ea"/>
              </a:rPr>
              <a:t>_______ </a:t>
            </a:r>
            <a:r>
              <a:rPr sz="2400" b="1">
                <a:latin typeface="Times New Roman" panose="02020603050405020304" charset="0"/>
                <a:cs typeface="Times New Roman" panose="02020603050405020304" charset="0"/>
                <a:sym typeface="+mn-ea"/>
              </a:rPr>
              <a:t>the worst of them.  凡事都有危险，但镇定沉着往往能克服最严重的危险。</a:t>
            </a:r>
            <a:endParaRPr sz="2400" b="1">
              <a:latin typeface="Times New Roman" panose="02020603050405020304" charset="0"/>
              <a:cs typeface="Times New Roman" panose="02020603050405020304" charset="0"/>
              <a:sym typeface="+mn-ea"/>
            </a:endParaRPr>
          </a:p>
          <a:p>
            <a:pPr lvl="0" algn="l">
              <a:buClrTx/>
              <a:buSzTx/>
              <a:buFontTx/>
            </a:pPr>
            <a:r>
              <a:rPr sz="2400" b="1" spc="-100">
                <a:solidFill>
                  <a:schemeClr val="tx1"/>
                </a:solidFill>
                <a:uFillTx/>
                <a:latin typeface="Times New Roman" panose="02020603050405020304" charset="0"/>
                <a:cs typeface="Times New Roman" panose="02020603050405020304" charset="0"/>
                <a:sym typeface="+mn-ea"/>
              </a:rPr>
              <a:t>In 1066 William the_</a:t>
            </a:r>
            <a:r>
              <a:rPr lang="en-US" sz="2400" b="1" spc="-100">
                <a:solidFill>
                  <a:schemeClr val="tx1"/>
                </a:solidFill>
                <a:uFillTx/>
                <a:latin typeface="Times New Roman" panose="02020603050405020304" charset="0"/>
                <a:cs typeface="Times New Roman" panose="02020603050405020304" charset="0"/>
                <a:sym typeface="+mn-ea"/>
              </a:rPr>
              <a:t>_</a:t>
            </a:r>
            <a:r>
              <a:rPr sz="2400" b="1" spc="-100">
                <a:solidFill>
                  <a:schemeClr val="tx1"/>
                </a:solidFill>
                <a:uFillTx/>
                <a:latin typeface="Times New Roman" panose="02020603050405020304" charset="0"/>
                <a:cs typeface="Times New Roman" panose="02020603050405020304" charset="0"/>
                <a:sym typeface="+mn-ea"/>
              </a:rPr>
              <a:t>_________, the Duke of Normandy (part of modern France),  invaded and __________ England.  1066年，诺曼底(现法国的一部分)公爵威廉率兵征服了英国。</a:t>
            </a:r>
            <a:endParaRPr sz="2400" b="1" spc="-100">
              <a:solidFill>
                <a:schemeClr val="tx1"/>
              </a:solidFill>
              <a:uFillTx/>
              <a:latin typeface="Times New Roman" panose="02020603050405020304" charset="0"/>
              <a:cs typeface="Times New Roman" panose="02020603050405020304" charset="0"/>
              <a:sym typeface="+mn-ea"/>
            </a:endParaRPr>
          </a:p>
          <a:p>
            <a:pPr lvl="0" algn="l">
              <a:buClrTx/>
              <a:buSzTx/>
              <a:buFontTx/>
            </a:pPr>
            <a:r>
              <a:rPr sz="2400" b="1">
                <a:latin typeface="Times New Roman" panose="02020603050405020304" charset="0"/>
                <a:cs typeface="Times New Roman" panose="02020603050405020304" charset="0"/>
                <a:sym typeface="+mn-ea"/>
              </a:rPr>
              <a:t>The chase is always much more exciting than the </a:t>
            </a:r>
            <a:r>
              <a:rPr lang="en-US" sz="2400" b="1">
                <a:latin typeface="Times New Roman" panose="02020603050405020304" charset="0"/>
                <a:cs typeface="Times New Roman" panose="02020603050405020304" charset="0"/>
                <a:sym typeface="+mn-ea"/>
              </a:rPr>
              <a:t>________</a:t>
            </a:r>
            <a:r>
              <a:rPr sz="2400" b="1">
                <a:latin typeface="Times New Roman" panose="02020603050405020304" charset="0"/>
                <a:cs typeface="Times New Roman" panose="02020603050405020304" charset="0"/>
                <a:sym typeface="+mn-ea"/>
              </a:rPr>
              <a:t> anyway. </a:t>
            </a:r>
            <a:endParaRPr sz="2400" b="1">
              <a:latin typeface="Times New Roman" panose="02020603050405020304" charset="0"/>
              <a:cs typeface="Times New Roman" panose="02020603050405020304" charset="0"/>
              <a:sym typeface="+mn-ea"/>
            </a:endParaRPr>
          </a:p>
          <a:p>
            <a:pPr lvl="0" algn="l">
              <a:buClrTx/>
              <a:buSzTx/>
              <a:buFontTx/>
            </a:pPr>
            <a:r>
              <a:rPr sz="2400" b="1">
                <a:latin typeface="Times New Roman" panose="02020603050405020304" charset="0"/>
                <a:cs typeface="Times New Roman" panose="02020603050405020304" charset="0"/>
                <a:sym typeface="+mn-ea"/>
              </a:rPr>
              <a:t>不管怎么说，追求的过程总比得手更为刺激。</a:t>
            </a:r>
            <a:endParaRPr sz="2400" b="1">
              <a:latin typeface="Times New Roman" panose="02020603050405020304" charset="0"/>
              <a:cs typeface="Times New Roman" panose="02020603050405020304" charset="0"/>
              <a:sym typeface="+mn-ea"/>
            </a:endParaRPr>
          </a:p>
          <a:p>
            <a:pPr lvl="0" algn="l">
              <a:buClrTx/>
              <a:buSzTx/>
              <a:buFontTx/>
            </a:pPr>
            <a:r>
              <a:rPr sz="2400" b="1">
                <a:latin typeface="Times New Roman" panose="02020603050405020304" charset="0"/>
                <a:cs typeface="Times New Roman" panose="02020603050405020304" charset="0"/>
                <a:sym typeface="+mn-ea"/>
              </a:rPr>
              <a:t>The French empire had expanded largely through military </a:t>
            </a:r>
            <a:r>
              <a:rPr lang="en-US" sz="2400" b="1">
                <a:latin typeface="Times New Roman" panose="02020603050405020304" charset="0"/>
                <a:cs typeface="Times New Roman" panose="02020603050405020304" charset="0"/>
                <a:sym typeface="+mn-ea"/>
              </a:rPr>
              <a:t>_________</a:t>
            </a:r>
            <a:r>
              <a:rPr sz="2400" b="1">
                <a:latin typeface="Times New Roman" panose="02020603050405020304" charset="0"/>
                <a:cs typeface="Times New Roman" panose="02020603050405020304" charset="0"/>
                <a:sym typeface="+mn-ea"/>
              </a:rPr>
              <a:t>. </a:t>
            </a:r>
            <a:endParaRPr sz="2400" b="1">
              <a:latin typeface="Times New Roman" panose="02020603050405020304" charset="0"/>
              <a:cs typeface="Times New Roman" panose="02020603050405020304" charset="0"/>
              <a:sym typeface="+mn-ea"/>
            </a:endParaRPr>
          </a:p>
          <a:p>
            <a:pPr lvl="0" algn="l">
              <a:buClrTx/>
              <a:buSzTx/>
              <a:buFontTx/>
            </a:pPr>
            <a:r>
              <a:rPr sz="2400" b="1">
                <a:latin typeface="Times New Roman" panose="02020603050405020304" charset="0"/>
                <a:cs typeface="Times New Roman" panose="02020603050405020304" charset="0"/>
                <a:sym typeface="+mn-ea"/>
              </a:rPr>
              <a:t>法兰西帝国的扩张主要靠军事征服。</a:t>
            </a:r>
            <a:endParaRPr sz="2400" b="1">
              <a:latin typeface="Times New Roman" panose="02020603050405020304" charset="0"/>
              <a:cs typeface="Times New Roman" panose="02020603050405020304" charset="0"/>
              <a:sym typeface="+mn-ea"/>
            </a:endParaRPr>
          </a:p>
        </p:txBody>
      </p:sp>
      <p:sp>
        <p:nvSpPr>
          <p:cNvPr id="7" name="文本框 6"/>
          <p:cNvSpPr txBox="1"/>
          <p:nvPr/>
        </p:nvSpPr>
        <p:spPr>
          <a:xfrm>
            <a:off x="3475355" y="2464435"/>
            <a:ext cx="1325880"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conquer</a:t>
            </a:r>
            <a:r>
              <a:rPr lang="en-US" sz="2400" b="1">
                <a:solidFill>
                  <a:schemeClr val="accent4">
                    <a:lumMod val="50000"/>
                  </a:schemeClr>
                </a:solidFill>
                <a:latin typeface="Times New Roman" panose="02020603050405020304" charset="0"/>
                <a:cs typeface="Times New Roman" panose="02020603050405020304" charset="0"/>
                <a:sym typeface="+mn-ea"/>
              </a:rPr>
              <a:t> </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8694420" y="3199130"/>
            <a:ext cx="1325880"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conquer</a:t>
            </a:r>
            <a:r>
              <a:rPr lang="en-US" sz="2400" b="1">
                <a:solidFill>
                  <a:schemeClr val="accent4">
                    <a:lumMod val="50000"/>
                  </a:schemeClr>
                </a:solidFill>
                <a:latin typeface="Times New Roman" panose="02020603050405020304" charset="0"/>
                <a:cs typeface="Times New Roman" panose="02020603050405020304" charset="0"/>
                <a:sym typeface="+mn-ea"/>
              </a:rPr>
              <a:t> </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382905" y="4311015"/>
            <a:ext cx="1624965"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conque</a:t>
            </a:r>
            <a:r>
              <a:rPr lang="en-US" sz="2400" b="1">
                <a:solidFill>
                  <a:schemeClr val="accent4">
                    <a:lumMod val="50000"/>
                  </a:schemeClr>
                </a:solidFill>
                <a:latin typeface="Times New Roman" panose="02020603050405020304" charset="0"/>
                <a:cs typeface="Times New Roman" panose="02020603050405020304" charset="0"/>
                <a:sym typeface="+mn-ea"/>
              </a:rPr>
              <a:t>red </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285750" y="1388110"/>
            <a:ext cx="2075180" cy="583565"/>
          </a:xfrm>
          <a:prstGeom prst="rect">
            <a:avLst/>
          </a:prstGeom>
          <a:noFill/>
        </p:spPr>
        <p:txBody>
          <a:bodyPr wrap="none" rtlCol="0">
            <a:spAutoFit/>
          </a:bodyPr>
          <a:p>
            <a:pPr algn="l"/>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a:solidFill>
                  <a:schemeClr val="accent4">
                    <a:lumMod val="50000"/>
                  </a:schemeClr>
                </a:solidFill>
                <a:latin typeface="Times New Roman" panose="02020603050405020304" charset="0"/>
                <a:cs typeface="Times New Roman" panose="02020603050405020304" charset="0"/>
                <a:sym typeface="+mn-ea"/>
              </a:rPr>
              <a:t>conqueror </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2795270" y="3922395"/>
            <a:ext cx="1687195"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a:solidFill>
                  <a:schemeClr val="accent4">
                    <a:lumMod val="50000"/>
                  </a:schemeClr>
                </a:solidFill>
                <a:latin typeface="Times New Roman" panose="02020603050405020304" charset="0"/>
                <a:cs typeface="Times New Roman" panose="02020603050405020304" charset="0"/>
                <a:sym typeface="+mn-ea"/>
              </a:rPr>
              <a:t>Conqueror </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6737350" y="4651375"/>
            <a:ext cx="1410970"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conque</a:t>
            </a:r>
            <a:r>
              <a:rPr lang="en-US" sz="2400" b="1">
                <a:solidFill>
                  <a:schemeClr val="accent4">
                    <a:lumMod val="50000"/>
                  </a:schemeClr>
                </a:solidFill>
                <a:latin typeface="Times New Roman" panose="02020603050405020304" charset="0"/>
                <a:cs typeface="Times New Roman" panose="02020603050405020304" charset="0"/>
                <a:sym typeface="+mn-ea"/>
              </a:rPr>
              <a:t>st </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8148320" y="5407025"/>
            <a:ext cx="1410970"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conque</a:t>
            </a:r>
            <a:r>
              <a:rPr lang="en-US" sz="2400" b="1">
                <a:solidFill>
                  <a:schemeClr val="accent4">
                    <a:lumMod val="50000"/>
                  </a:schemeClr>
                </a:solidFill>
                <a:latin typeface="Times New Roman" panose="02020603050405020304" charset="0"/>
                <a:cs typeface="Times New Roman" panose="02020603050405020304" charset="0"/>
                <a:sym typeface="+mn-ea"/>
              </a:rPr>
              <a:t>st </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0"/>
                                        </p:tgtEl>
                                        <p:attrNameLst>
                                          <p:attrName>style.visibility</p:attrName>
                                        </p:attrNameLst>
                                      </p:cBhvr>
                                      <p:to>
                                        <p:strVal val="visible"/>
                                      </p:to>
                                    </p:set>
                                    <p:anim calcmode="lin" valueType="num">
                                      <p:cBhvr additive="base">
                                        <p:cTn id="31" dur="500" fill="hold"/>
                                        <p:tgtEl>
                                          <p:spTgt spid="100"/>
                                        </p:tgtEl>
                                        <p:attrNameLst>
                                          <p:attrName>ppt_x</p:attrName>
                                        </p:attrNameLst>
                                      </p:cBhvr>
                                      <p:tavLst>
                                        <p:tav tm="0">
                                          <p:val>
                                            <p:strVal val="#ppt_x"/>
                                          </p:val>
                                        </p:tav>
                                        <p:tav tm="100000">
                                          <p:val>
                                            <p:strVal val="#ppt_x"/>
                                          </p:val>
                                        </p:tav>
                                      </p:tavLst>
                                    </p:anim>
                                    <p:anim calcmode="lin" valueType="num">
                                      <p:cBhvr additive="base">
                                        <p:cTn id="32"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fill="hold"/>
                                        <p:tgtEl>
                                          <p:spTgt spid="10"/>
                                        </p:tgtEl>
                                        <p:attrNameLst>
                                          <p:attrName>ppt_x</p:attrName>
                                        </p:attrNameLst>
                                      </p:cBhvr>
                                      <p:tavLst>
                                        <p:tav tm="0">
                                          <p:val>
                                            <p:strVal val="#ppt_x"/>
                                          </p:val>
                                        </p:tav>
                                        <p:tav tm="100000">
                                          <p:val>
                                            <p:strVal val="#ppt_x"/>
                                          </p:val>
                                        </p:tav>
                                      </p:tavLst>
                                    </p:anim>
                                    <p:anim calcmode="lin" valueType="num">
                                      <p:cBhvr additive="base">
                                        <p:cTn id="7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3" grpId="0"/>
      <p:bldP spid="4" grpId="0"/>
      <p:bldP spid="5" grpId="0"/>
      <p:bldP spid="7" grpId="0"/>
      <p:bldP spid="9" grpId="0"/>
      <p:bldP spid="10" grpId="0"/>
      <p:bldP spid="11" grpId="0"/>
      <p:bldP spid="12" grpId="0"/>
      <p:bldP spid="13" grpId="0"/>
      <p:bldP spid="14" grpId="0"/>
      <p:bldP spid="6" grpId="0"/>
      <p:bldP spid="10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quest-寻求填空"/>
          <p:cNvPicPr>
            <a:picLocks noChangeAspect="1"/>
          </p:cNvPicPr>
          <p:nvPr/>
        </p:nvPicPr>
        <p:blipFill>
          <a:blip r:embed="rId1"/>
          <a:stretch>
            <a:fillRect/>
          </a:stretch>
        </p:blipFill>
        <p:spPr>
          <a:xfrm>
            <a:off x="0" y="318770"/>
            <a:ext cx="12192000" cy="6216650"/>
          </a:xfrm>
          <a:prstGeom prst="rect">
            <a:avLst/>
          </a:prstGeom>
        </p:spPr>
      </p:pic>
      <p:sp>
        <p:nvSpPr>
          <p:cNvPr id="5" name="文本框 4"/>
          <p:cNvSpPr txBox="1"/>
          <p:nvPr/>
        </p:nvSpPr>
        <p:spPr>
          <a:xfrm>
            <a:off x="5075555" y="727075"/>
            <a:ext cx="1554480" cy="460375"/>
          </a:xfrm>
          <a:prstGeom prst="rect">
            <a:avLst/>
          </a:prstGeom>
          <a:noFill/>
        </p:spPr>
        <p:txBody>
          <a:bodyPr wrap="none" rtlCol="0">
            <a:spAutoFit/>
          </a:bodyPr>
          <a:p>
            <a:pPr algn="l"/>
            <a:r>
              <a:rPr lang="en-US" altLang="zh-CN" sz="2400" b="1">
                <a:solidFill>
                  <a:srgbClr val="7030A0"/>
                </a:solidFill>
                <a:latin typeface="Times New Roman" panose="02020603050405020304" charset="0"/>
                <a:cs typeface="Times New Roman" panose="02020603050405020304" charset="0"/>
                <a:sym typeface="+mn-ea"/>
              </a:rPr>
              <a:t>寻求, 探求</a:t>
            </a:r>
            <a:endParaRPr lang="en-US" altLang="zh-CN" sz="24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5011420" y="1573530"/>
            <a:ext cx="1554480" cy="460375"/>
          </a:xfrm>
          <a:prstGeom prst="rect">
            <a:avLst/>
          </a:prstGeom>
          <a:noFill/>
        </p:spPr>
        <p:txBody>
          <a:bodyPr wrap="none" rtlCol="0">
            <a:spAutoFit/>
          </a:bodyPr>
          <a:p>
            <a:pPr lvl="0" algn="l">
              <a:buClrTx/>
              <a:buSzTx/>
              <a:buFontTx/>
            </a:pPr>
            <a:r>
              <a:rPr lang="en-US" altLang="zh-CN" sz="2400" b="1">
                <a:solidFill>
                  <a:srgbClr val="7030A0"/>
                </a:solidFill>
                <a:latin typeface="Times New Roman" panose="02020603050405020304" charset="0"/>
                <a:cs typeface="Times New Roman" panose="02020603050405020304" charset="0"/>
                <a:sym typeface="+mn-ea"/>
              </a:rPr>
              <a:t>问题, 疑问</a:t>
            </a:r>
            <a:endParaRPr lang="en-US" altLang="zh-CN" sz="24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9983470" y="1502410"/>
            <a:ext cx="1859280" cy="460375"/>
          </a:xfrm>
          <a:prstGeom prst="rect">
            <a:avLst/>
          </a:prstGeom>
          <a:noFill/>
        </p:spPr>
        <p:txBody>
          <a:bodyPr wrap="none" rtlCol="0">
            <a:spAutoFit/>
          </a:bodyPr>
          <a:p>
            <a:pPr lvl="0" algn="l">
              <a:buClrTx/>
              <a:buSzTx/>
              <a:buFontTx/>
            </a:pPr>
            <a:r>
              <a:rPr lang="en-US" altLang="zh-CN" sz="2400" b="1">
                <a:solidFill>
                  <a:srgbClr val="7030A0"/>
                </a:solidFill>
                <a:latin typeface="Times New Roman" panose="02020603050405020304" charset="0"/>
                <a:cs typeface="Times New Roman" panose="02020603050405020304" charset="0"/>
                <a:sym typeface="+mn-ea"/>
              </a:rPr>
              <a:t>问卷, 调查表</a:t>
            </a:r>
            <a:endParaRPr lang="en-US" altLang="zh-CN" sz="24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4925060" y="2327275"/>
            <a:ext cx="2341880" cy="460375"/>
          </a:xfrm>
          <a:prstGeom prst="rect">
            <a:avLst/>
          </a:prstGeom>
          <a:noFill/>
        </p:spPr>
        <p:txBody>
          <a:bodyPr wrap="none" rtlCol="0">
            <a:spAutoFit/>
          </a:bodyPr>
          <a:p>
            <a:pPr lvl="0" algn="l">
              <a:buClrTx/>
              <a:buSzTx/>
              <a:buFontTx/>
            </a:pPr>
            <a:r>
              <a:rPr lang="en-US" altLang="zh-CN" sz="2400" b="1">
                <a:solidFill>
                  <a:srgbClr val="7030A0"/>
                </a:solidFill>
                <a:latin typeface="Times New Roman" panose="02020603050405020304" charset="0"/>
                <a:cs typeface="Times New Roman" panose="02020603050405020304" charset="0"/>
                <a:sym typeface="+mn-ea"/>
              </a:rPr>
              <a:t>获得, 取得; 学到</a:t>
            </a:r>
            <a:endParaRPr lang="en-US" altLang="zh-CN"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5367020" y="5685790"/>
            <a:ext cx="1579880" cy="460375"/>
          </a:xfrm>
          <a:prstGeom prst="rect">
            <a:avLst/>
          </a:prstGeom>
          <a:noFill/>
        </p:spPr>
        <p:txBody>
          <a:bodyPr wrap="none" rtlCol="0">
            <a:spAutoFit/>
          </a:bodyPr>
          <a:p>
            <a:pPr lvl="0" algn="l">
              <a:buClrTx/>
              <a:buSzTx/>
              <a:buFontTx/>
            </a:pPr>
            <a:r>
              <a:rPr lang="en-US" altLang="zh-CN" sz="2400" b="1">
                <a:solidFill>
                  <a:srgbClr val="7030A0"/>
                </a:solidFill>
                <a:latin typeface="Times New Roman" panose="02020603050405020304" charset="0"/>
                <a:cs typeface="Times New Roman" panose="02020603050405020304" charset="0"/>
                <a:sym typeface="+mn-ea"/>
              </a:rPr>
              <a:t>要求; 请求</a:t>
            </a:r>
            <a:endParaRPr lang="en-US" altLang="zh-CN"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2166620" y="3136900"/>
            <a:ext cx="995680" cy="583565"/>
          </a:xfrm>
          <a:prstGeom prst="rect">
            <a:avLst/>
          </a:prstGeom>
          <a:noFill/>
        </p:spPr>
        <p:txBody>
          <a:bodyPr wrap="none" rtlCol="0">
            <a:spAutoFit/>
          </a:bodyPr>
          <a:p>
            <a:pPr algn="l"/>
            <a:r>
              <a:rPr lang="zh-CN" altLang="en-US" sz="3200" b="1">
                <a:solidFill>
                  <a:srgbClr val="7030A0"/>
                </a:solidFill>
                <a:latin typeface="Times New Roman" panose="02020603050405020304" charset="0"/>
                <a:cs typeface="Times New Roman" panose="02020603050405020304" charset="0"/>
                <a:sym typeface="+mn-ea"/>
              </a:rPr>
              <a:t>寻求</a:t>
            </a:r>
            <a:endParaRPr lang="zh-CN" altLang="en-US" sz="3200" b="1">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6863715" y="1573530"/>
            <a:ext cx="792480" cy="460375"/>
          </a:xfrm>
          <a:prstGeom prst="rect">
            <a:avLst/>
          </a:prstGeom>
          <a:noFill/>
        </p:spPr>
        <p:txBody>
          <a:bodyPr wrap="none" rtlCol="0">
            <a:spAutoFit/>
          </a:bodyPr>
          <a:p>
            <a:pPr lvl="0" algn="l">
              <a:buClrTx/>
              <a:buSzTx/>
              <a:buFontTx/>
            </a:pPr>
            <a:r>
              <a:rPr lang="en-US" altLang="zh-CN" sz="2400" b="1">
                <a:solidFill>
                  <a:srgbClr val="7030A0"/>
                </a:solidFill>
                <a:latin typeface="Times New Roman" panose="02020603050405020304" charset="0"/>
                <a:cs typeface="Times New Roman" panose="02020603050405020304" charset="0"/>
                <a:sym typeface="+mn-ea"/>
              </a:rPr>
              <a:t>询问</a:t>
            </a:r>
            <a:endParaRPr lang="en-US" altLang="zh-CN" sz="24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8583295" y="2327275"/>
            <a:ext cx="2494280" cy="460375"/>
          </a:xfrm>
          <a:prstGeom prst="rect">
            <a:avLst/>
          </a:prstGeom>
          <a:noFill/>
        </p:spPr>
        <p:txBody>
          <a:bodyPr wrap="none" rtlCol="0">
            <a:spAutoFit/>
          </a:bodyPr>
          <a:p>
            <a:pPr lvl="0" algn="l">
              <a:buClrTx/>
              <a:buSzTx/>
              <a:buFontTx/>
            </a:pPr>
            <a:r>
              <a:rPr lang="en-US" altLang="zh-CN" sz="2400" b="1">
                <a:solidFill>
                  <a:srgbClr val="7030A0"/>
                </a:solidFill>
                <a:latin typeface="Times New Roman" panose="02020603050405020304" charset="0"/>
                <a:cs typeface="Times New Roman" panose="02020603050405020304" charset="0"/>
                <a:sym typeface="+mn-ea"/>
              </a:rPr>
              <a:t>获得物,获得;收购</a:t>
            </a:r>
            <a:endParaRPr lang="en-US" altLang="zh-CN" sz="2400" b="1">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4973320" y="3199130"/>
            <a:ext cx="2367280" cy="460375"/>
          </a:xfrm>
          <a:prstGeom prst="rect">
            <a:avLst/>
          </a:prstGeom>
          <a:noFill/>
        </p:spPr>
        <p:txBody>
          <a:bodyPr wrap="none" rtlCol="0">
            <a:spAutoFit/>
          </a:bodyPr>
          <a:p>
            <a:pPr lvl="0" algn="l">
              <a:buClrTx/>
              <a:buSzTx/>
              <a:buFontTx/>
            </a:pPr>
            <a:r>
              <a:rPr lang="en-US" altLang="zh-CN" sz="2400" b="1">
                <a:solidFill>
                  <a:srgbClr val="7030A0"/>
                </a:solidFill>
                <a:latin typeface="Times New Roman" panose="02020603050405020304" charset="0"/>
                <a:cs typeface="Times New Roman" panose="02020603050405020304" charset="0"/>
                <a:sym typeface="+mn-ea"/>
              </a:rPr>
              <a:t>战胜; 征服; 攻克</a:t>
            </a:r>
            <a:endParaRPr lang="en-US" altLang="zh-CN" sz="2400" b="1">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8895715" y="3196590"/>
            <a:ext cx="2570480" cy="460375"/>
          </a:xfrm>
          <a:prstGeom prst="rect">
            <a:avLst/>
          </a:prstGeom>
          <a:noFill/>
        </p:spPr>
        <p:txBody>
          <a:bodyPr wrap="none" rtlCol="0">
            <a:spAutoFit/>
          </a:bodyPr>
          <a:p>
            <a:pPr lvl="0" algn="l">
              <a:buClrTx/>
              <a:buSzTx/>
              <a:buFontTx/>
            </a:pPr>
            <a:r>
              <a:rPr lang="en-US" altLang="zh-CN" sz="2400" b="1">
                <a:solidFill>
                  <a:srgbClr val="7030A0"/>
                </a:solidFill>
                <a:latin typeface="Times New Roman" panose="02020603050405020304" charset="0"/>
                <a:cs typeface="Times New Roman" panose="02020603050405020304" charset="0"/>
                <a:sym typeface="+mn-ea"/>
              </a:rPr>
              <a:t>征服, 战胜;战利品</a:t>
            </a:r>
            <a:endParaRPr lang="en-US" altLang="zh-CN" sz="2400" b="1">
              <a:solidFill>
                <a:srgbClr val="7030A0"/>
              </a:solidFill>
              <a:latin typeface="Times New Roman" panose="02020603050405020304" charset="0"/>
              <a:cs typeface="Times New Roman" panose="02020603050405020304" charset="0"/>
              <a:sym typeface="+mn-ea"/>
            </a:endParaRPr>
          </a:p>
        </p:txBody>
      </p:sp>
      <p:sp>
        <p:nvSpPr>
          <p:cNvPr id="19" name="文本框 18"/>
          <p:cNvSpPr txBox="1"/>
          <p:nvPr/>
        </p:nvSpPr>
        <p:spPr>
          <a:xfrm>
            <a:off x="5603240" y="4041140"/>
            <a:ext cx="1503680" cy="460375"/>
          </a:xfrm>
          <a:prstGeom prst="rect">
            <a:avLst/>
          </a:prstGeom>
          <a:noFill/>
        </p:spPr>
        <p:txBody>
          <a:bodyPr wrap="none" rtlCol="0">
            <a:spAutoFit/>
          </a:bodyPr>
          <a:p>
            <a:pPr lvl="0" algn="l">
              <a:buClrTx/>
              <a:buSzTx/>
              <a:buFontTx/>
            </a:pPr>
            <a:r>
              <a:rPr lang="en-US" altLang="zh-CN" sz="2400" b="1">
                <a:solidFill>
                  <a:srgbClr val="7030A0"/>
                </a:solidFill>
                <a:latin typeface="Times New Roman" panose="02020603050405020304" charset="0"/>
                <a:cs typeface="Times New Roman" panose="02020603050405020304" charset="0"/>
                <a:sym typeface="+mn-ea"/>
              </a:rPr>
              <a:t>询问;探究</a:t>
            </a:r>
            <a:endParaRPr lang="en-US" altLang="zh-CN" sz="2400" b="1">
              <a:solidFill>
                <a:srgbClr val="7030A0"/>
              </a:solidFill>
              <a:latin typeface="Times New Roman" panose="02020603050405020304" charset="0"/>
              <a:cs typeface="Times New Roman" panose="02020603050405020304" charset="0"/>
              <a:sym typeface="+mn-ea"/>
            </a:endParaRPr>
          </a:p>
        </p:txBody>
      </p:sp>
      <p:sp>
        <p:nvSpPr>
          <p:cNvPr id="20" name="文本框 19"/>
          <p:cNvSpPr txBox="1"/>
          <p:nvPr/>
        </p:nvSpPr>
        <p:spPr>
          <a:xfrm>
            <a:off x="9078595" y="4041140"/>
            <a:ext cx="1503680" cy="460375"/>
          </a:xfrm>
          <a:prstGeom prst="rect">
            <a:avLst/>
          </a:prstGeom>
          <a:noFill/>
        </p:spPr>
        <p:txBody>
          <a:bodyPr wrap="none" rtlCol="0">
            <a:spAutoFit/>
          </a:bodyPr>
          <a:p>
            <a:pPr lvl="0" algn="l">
              <a:buClrTx/>
              <a:buSzTx/>
              <a:buFontTx/>
            </a:pPr>
            <a:r>
              <a:rPr lang="en-US" altLang="zh-CN" sz="2400" b="1">
                <a:solidFill>
                  <a:srgbClr val="7030A0"/>
                </a:solidFill>
                <a:latin typeface="Times New Roman" panose="02020603050405020304" charset="0"/>
                <a:cs typeface="Times New Roman" panose="02020603050405020304" charset="0"/>
                <a:sym typeface="+mn-ea"/>
              </a:rPr>
              <a:t>询问;探究</a:t>
            </a:r>
            <a:endParaRPr lang="en-US" altLang="zh-CN" sz="2400" b="1">
              <a:solidFill>
                <a:srgbClr val="7030A0"/>
              </a:solidFill>
              <a:latin typeface="Times New Roman" panose="02020603050405020304" charset="0"/>
              <a:cs typeface="Times New Roman" panose="02020603050405020304" charset="0"/>
              <a:sym typeface="+mn-ea"/>
            </a:endParaRPr>
          </a:p>
        </p:txBody>
      </p:sp>
      <p:sp>
        <p:nvSpPr>
          <p:cNvPr id="21" name="文本框 20"/>
          <p:cNvSpPr txBox="1"/>
          <p:nvPr/>
        </p:nvSpPr>
        <p:spPr>
          <a:xfrm>
            <a:off x="4986020" y="4854575"/>
            <a:ext cx="1579880" cy="460375"/>
          </a:xfrm>
          <a:prstGeom prst="rect">
            <a:avLst/>
          </a:prstGeom>
          <a:noFill/>
        </p:spPr>
        <p:txBody>
          <a:bodyPr wrap="none" rtlCol="0">
            <a:spAutoFit/>
          </a:bodyPr>
          <a:p>
            <a:pPr lvl="0" algn="l">
              <a:buClrTx/>
              <a:buSzTx/>
              <a:buFontTx/>
            </a:pPr>
            <a:r>
              <a:rPr lang="en-US" altLang="zh-CN" sz="2400" b="1">
                <a:solidFill>
                  <a:srgbClr val="7030A0"/>
                </a:solidFill>
                <a:latin typeface="Times New Roman" panose="02020603050405020304" charset="0"/>
                <a:cs typeface="Times New Roman" panose="02020603050405020304" charset="0"/>
                <a:sym typeface="+mn-ea"/>
              </a:rPr>
              <a:t>需要; 要求</a:t>
            </a:r>
            <a:endParaRPr lang="en-US" altLang="zh-CN" sz="2400" b="1">
              <a:solidFill>
                <a:srgbClr val="7030A0"/>
              </a:solidFill>
              <a:latin typeface="Times New Roman" panose="02020603050405020304" charset="0"/>
              <a:cs typeface="Times New Roman" panose="02020603050405020304" charset="0"/>
              <a:sym typeface="+mn-ea"/>
            </a:endParaRPr>
          </a:p>
        </p:txBody>
      </p:sp>
      <p:sp>
        <p:nvSpPr>
          <p:cNvPr id="22" name="文本框 21"/>
          <p:cNvSpPr txBox="1"/>
          <p:nvPr/>
        </p:nvSpPr>
        <p:spPr>
          <a:xfrm>
            <a:off x="8269605" y="4854575"/>
            <a:ext cx="2189480" cy="460375"/>
          </a:xfrm>
          <a:prstGeom prst="rect">
            <a:avLst/>
          </a:prstGeom>
          <a:noFill/>
        </p:spPr>
        <p:txBody>
          <a:bodyPr wrap="none" rtlCol="0">
            <a:spAutoFit/>
          </a:bodyPr>
          <a:p>
            <a:pPr lvl="0" algn="l">
              <a:buClrTx/>
              <a:buSzTx/>
              <a:buFontTx/>
            </a:pPr>
            <a:r>
              <a:rPr lang="en-US" altLang="zh-CN" sz="2400" b="1">
                <a:solidFill>
                  <a:srgbClr val="7030A0"/>
                </a:solidFill>
                <a:latin typeface="Times New Roman" panose="02020603050405020304" charset="0"/>
                <a:cs typeface="Times New Roman" panose="02020603050405020304" charset="0"/>
                <a:sym typeface="+mn-ea"/>
              </a:rPr>
              <a:t>要求; 必要条件</a:t>
            </a:r>
            <a:endParaRPr lang="en-US" altLang="zh-CN" sz="24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1"/>
                                        </p:tgtEl>
                                        <p:attrNameLst>
                                          <p:attrName>style.visibility</p:attrName>
                                        </p:attrNameLst>
                                      </p:cBhvr>
                                      <p:to>
                                        <p:strVal val="visible"/>
                                      </p:to>
                                    </p:set>
                                    <p:anim calcmode="lin" valueType="num">
                                      <p:cBhvr additive="base">
                                        <p:cTn id="73" dur="500" fill="hold"/>
                                        <p:tgtEl>
                                          <p:spTgt spid="21"/>
                                        </p:tgtEl>
                                        <p:attrNameLst>
                                          <p:attrName>ppt_x</p:attrName>
                                        </p:attrNameLst>
                                      </p:cBhvr>
                                      <p:tavLst>
                                        <p:tav tm="0">
                                          <p:val>
                                            <p:strVal val="#ppt_x"/>
                                          </p:val>
                                        </p:tav>
                                        <p:tav tm="100000">
                                          <p:val>
                                            <p:strVal val="#ppt_x"/>
                                          </p:val>
                                        </p:tav>
                                      </p:tavLst>
                                    </p:anim>
                                    <p:anim calcmode="lin" valueType="num">
                                      <p:cBhvr additive="base">
                                        <p:cTn id="7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 calcmode="lin" valueType="num">
                                      <p:cBhvr additive="base">
                                        <p:cTn id="79" dur="500" fill="hold"/>
                                        <p:tgtEl>
                                          <p:spTgt spid="22"/>
                                        </p:tgtEl>
                                        <p:attrNameLst>
                                          <p:attrName>ppt_x</p:attrName>
                                        </p:attrNameLst>
                                      </p:cBhvr>
                                      <p:tavLst>
                                        <p:tav tm="0">
                                          <p:val>
                                            <p:strVal val="#ppt_x"/>
                                          </p:val>
                                        </p:tav>
                                        <p:tav tm="100000">
                                          <p:val>
                                            <p:strVal val="#ppt_x"/>
                                          </p:val>
                                        </p:tav>
                                      </p:tavLst>
                                    </p:anim>
                                    <p:anim calcmode="lin" valueType="num">
                                      <p:cBhvr additive="base">
                                        <p:cTn id="8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9" grpId="0"/>
      <p:bldP spid="14" grpId="0"/>
      <p:bldP spid="15" grpId="0"/>
      <p:bldP spid="17" grpId="0"/>
      <p:bldP spid="18" grpId="0"/>
      <p:bldP spid="19" grpId="0"/>
      <p:bldP spid="20" grpId="0"/>
      <p:bldP spid="21" grpId="0"/>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371475" y="313690"/>
            <a:ext cx="11449685" cy="583565"/>
          </a:xfrm>
          <a:prstGeom prst="rect">
            <a:avLst/>
          </a:prstGeom>
          <a:noFill/>
        </p:spPr>
        <p:txBody>
          <a:bodyPr wrap="square" rtlCol="0">
            <a:spAutoFit/>
          </a:bodyPr>
          <a:p>
            <a:pPr lvl="0" algn="l">
              <a:buClrTx/>
              <a:buSzTx/>
              <a:buFontTx/>
            </a:pPr>
            <a:r>
              <a:rPr lang="en-US" sz="3200" b="1">
                <a:latin typeface="Times New Roman" panose="02020603050405020304" charset="0"/>
                <a:cs typeface="Times New Roman" panose="02020603050405020304" charset="0"/>
                <a:sym typeface="+mn-ea"/>
              </a:rPr>
              <a:t>1. battle ['bæt(ə)l]n.vi. &amp; vt.______________</a:t>
            </a:r>
            <a:endParaRPr lang="en-US" sz="3200" b="1">
              <a:latin typeface="Times New Roman" panose="02020603050405020304" charset="0"/>
              <a:cs typeface="Times New Roman" panose="02020603050405020304" charset="0"/>
              <a:sym typeface="+mn-ea"/>
            </a:endParaRPr>
          </a:p>
        </p:txBody>
      </p:sp>
      <p:sp>
        <p:nvSpPr>
          <p:cNvPr id="4" name="文本框 3"/>
          <p:cNvSpPr txBox="1"/>
          <p:nvPr/>
        </p:nvSpPr>
        <p:spPr>
          <a:xfrm>
            <a:off x="437515" y="897255"/>
            <a:ext cx="8899525"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cs typeface="Times New Roman" panose="02020603050405020304" charset="0"/>
                <a:sym typeface="+mn-ea"/>
              </a:rPr>
              <a:t>词根词缀：bat-(打)+-tle(名词后缀,表反复)：反复打——</a:t>
            </a:r>
            <a:r>
              <a:rPr lang="en-US" sz="2400" b="1">
                <a:solidFill>
                  <a:srgbClr val="7030A0"/>
                </a:solidFill>
                <a:latin typeface="Times New Roman" panose="02020603050405020304" charset="0"/>
                <a:cs typeface="Times New Roman" panose="02020603050405020304" charset="0"/>
                <a:sym typeface="+mn-ea"/>
              </a:rPr>
              <a:t>战斗;搏斗</a:t>
            </a:r>
            <a:endParaRPr lang="en-US" sz="2400" b="1">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5219065" y="313690"/>
            <a:ext cx="299339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 </a:t>
            </a:r>
            <a:r>
              <a:rPr lang="en-US" sz="3200" b="1">
                <a:solidFill>
                  <a:srgbClr val="7030A0"/>
                </a:solidFill>
                <a:latin typeface="Times New Roman" panose="02020603050405020304" charset="0"/>
                <a:cs typeface="Times New Roman" panose="02020603050405020304" charset="0"/>
                <a:sym typeface="+mn-ea"/>
              </a:rPr>
              <a:t>战斗;搏斗;奋斗</a:t>
            </a:r>
            <a:endParaRPr lang="en-US" sz="32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371475" y="1458595"/>
            <a:ext cx="11754485" cy="2676525"/>
          </a:xfrm>
          <a:prstGeom prst="rect">
            <a:avLst/>
          </a:prstGeom>
          <a:noFill/>
        </p:spPr>
        <p:txBody>
          <a:bodyPr wrap="square" rtlCol="0">
            <a:spAutoFit/>
          </a:bodyPr>
          <a:p>
            <a:pPr algn="l"/>
            <a:r>
              <a:rPr lang="en-US" sz="2400" b="1" spc="-100">
                <a:solidFill>
                  <a:schemeClr val="tx1"/>
                </a:solidFill>
                <a:uFillTx/>
                <a:latin typeface="Times New Roman" panose="02020603050405020304" charset="0"/>
                <a:cs typeface="Times New Roman" panose="02020603050405020304" charset="0"/>
                <a:sym typeface="+mn-ea"/>
              </a:rPr>
              <a:t>There's tension and anxiety from the beginning as Nick and Amy </a:t>
            </a:r>
            <a:r>
              <a:rPr lang="en-US" sz="2400" b="1" spc="-100">
                <a:solidFill>
                  <a:schemeClr val="accent4">
                    <a:lumMod val="50000"/>
                  </a:schemeClr>
                </a:solidFill>
                <a:uFillTx/>
                <a:latin typeface="Times New Roman" panose="02020603050405020304" charset="0"/>
                <a:cs typeface="Times New Roman" panose="02020603050405020304" charset="0"/>
                <a:sym typeface="+mn-ea"/>
              </a:rPr>
              <a:t>battle</a:t>
            </a:r>
            <a:r>
              <a:rPr lang="en-US" sz="2400" b="1" spc="-100">
                <a:solidFill>
                  <a:schemeClr val="accent5">
                    <a:lumMod val="50000"/>
                  </a:schemeClr>
                </a:solidFill>
                <a:uFillTx/>
                <a:latin typeface="Times New Roman" panose="02020603050405020304" charset="0"/>
                <a:cs typeface="Times New Roman" panose="02020603050405020304" charset="0"/>
                <a:sym typeface="+mn-ea"/>
              </a:rPr>
              <a:t> </a:t>
            </a:r>
            <a:r>
              <a:rPr lang="en-US" sz="2400" b="1" spc="-100">
                <a:solidFill>
                  <a:schemeClr val="tx1"/>
                </a:solidFill>
                <a:uFillTx/>
                <a:latin typeface="Times New Roman" panose="02020603050405020304" charset="0"/>
                <a:cs typeface="Times New Roman" panose="02020603050405020304" charset="0"/>
                <a:sym typeface="+mn-ea"/>
              </a:rPr>
              <a:t>for your trust.(2019全国II)  从一开始尼克和艾米就在为你的信任而战，紧张和焦虑贯穿始终。</a:t>
            </a:r>
            <a:endParaRPr lang="en-US" sz="2400" b="1" spc="-100">
              <a:solidFill>
                <a:schemeClr val="tx1"/>
              </a:solidFill>
              <a:uFillTx/>
              <a:latin typeface="Times New Roman" panose="02020603050405020304" charset="0"/>
              <a:cs typeface="Times New Roman" panose="02020603050405020304" charset="0"/>
              <a:sym typeface="+mn-ea"/>
            </a:endParaRPr>
          </a:p>
          <a:p>
            <a:pPr algn="l"/>
            <a:r>
              <a:rPr lang="en-US" sz="2400" b="1" spc="-100">
                <a:solidFill>
                  <a:schemeClr val="tx1"/>
                </a:solidFill>
                <a:uFillTx/>
                <a:latin typeface="Times New Roman" panose="02020603050405020304" charset="0"/>
                <a:cs typeface="Times New Roman" panose="02020603050405020304" charset="0"/>
                <a:sym typeface="+mn-ea"/>
              </a:rPr>
              <a:t>After a serious flu outbreak wipes out 99.4% of the world's population, a </a:t>
            </a:r>
            <a:r>
              <a:rPr lang="en-US" sz="2400" b="1" spc="-100">
                <a:solidFill>
                  <a:schemeClr val="accent4">
                    <a:lumMod val="50000"/>
                  </a:schemeClr>
                </a:solidFill>
                <a:uFillTx/>
                <a:latin typeface="Times New Roman" panose="02020603050405020304" charset="0"/>
                <a:cs typeface="Times New Roman" panose="02020603050405020304" charset="0"/>
                <a:sym typeface="+mn-ea"/>
              </a:rPr>
              <a:t>battle</a:t>
            </a:r>
            <a:r>
              <a:rPr lang="en-US" sz="2400" b="1" spc="-100">
                <a:solidFill>
                  <a:schemeClr val="tx1"/>
                </a:solidFill>
                <a:uFillTx/>
                <a:latin typeface="Times New Roman" panose="02020603050405020304" charset="0"/>
                <a:cs typeface="Times New Roman" panose="02020603050405020304" charset="0"/>
                <a:sym typeface="+mn-ea"/>
              </a:rPr>
              <a:t> unfolds between good and evil.(2019全国II)  在一场严重的流感疫情席卷全球99.4%的人口之后，一场正义与邪恶之间的战争拉开了帷幕</a:t>
            </a:r>
            <a:endParaRPr lang="en-US" sz="2400" b="1" spc="-100">
              <a:solidFill>
                <a:schemeClr val="tx1"/>
              </a:solidFill>
              <a:uFillTx/>
              <a:latin typeface="Times New Roman" panose="02020603050405020304" charset="0"/>
              <a:cs typeface="Times New Roman" panose="02020603050405020304" charset="0"/>
              <a:sym typeface="+mn-ea"/>
            </a:endParaRPr>
          </a:p>
          <a:p>
            <a:pPr algn="l"/>
            <a:r>
              <a:rPr lang="en-US" sz="2400" b="1" spc="-100">
                <a:solidFill>
                  <a:schemeClr val="tx1"/>
                </a:solidFill>
                <a:uFillTx/>
                <a:latin typeface="Times New Roman" panose="02020603050405020304" charset="0"/>
                <a:cs typeface="Times New Roman" panose="02020603050405020304" charset="0"/>
                <a:sym typeface="+mn-ea"/>
              </a:rPr>
              <a:t>When I started running in my 30s, I realized running was a </a:t>
            </a:r>
            <a:r>
              <a:rPr lang="en-US" sz="2400" b="1" spc="-100">
                <a:solidFill>
                  <a:schemeClr val="accent4">
                    <a:lumMod val="50000"/>
                  </a:schemeClr>
                </a:solidFill>
                <a:uFillTx/>
                <a:latin typeface="Times New Roman" panose="02020603050405020304" charset="0"/>
                <a:cs typeface="Times New Roman" panose="02020603050405020304" charset="0"/>
                <a:sym typeface="+mn-ea"/>
              </a:rPr>
              <a:t>battle</a:t>
            </a:r>
            <a:r>
              <a:rPr lang="en-US" sz="2400" b="1" spc="-100">
                <a:solidFill>
                  <a:schemeClr val="tx1"/>
                </a:solidFill>
                <a:uFillTx/>
                <a:latin typeface="Times New Roman" panose="02020603050405020304" charset="0"/>
                <a:cs typeface="Times New Roman" panose="02020603050405020304" charset="0"/>
                <a:sym typeface="+mn-ea"/>
              </a:rPr>
              <a:t> against myself.(2018北京)</a:t>
            </a:r>
            <a:endParaRPr lang="en-US" sz="2400" b="1" spc="-100">
              <a:solidFill>
                <a:schemeClr val="tx1"/>
              </a:solidFill>
              <a:uFillTx/>
              <a:latin typeface="Times New Roman" panose="02020603050405020304" charset="0"/>
              <a:cs typeface="Times New Roman" panose="02020603050405020304" charset="0"/>
              <a:sym typeface="+mn-ea"/>
            </a:endParaRPr>
          </a:p>
          <a:p>
            <a:pPr algn="l"/>
            <a:r>
              <a:rPr lang="en-US" sz="2400" b="1" spc="-100">
                <a:solidFill>
                  <a:schemeClr val="tx1"/>
                </a:solidFill>
                <a:uFillTx/>
                <a:latin typeface="Times New Roman" panose="02020603050405020304" charset="0"/>
                <a:cs typeface="Times New Roman" panose="02020603050405020304" charset="0"/>
                <a:sym typeface="+mn-ea"/>
              </a:rPr>
              <a:t>当我30多岁开始跑步时，我意识到跑步是一场与自己的战斗。</a:t>
            </a:r>
            <a:endParaRPr lang="en-US" sz="2400" b="1" spc="-100">
              <a:solidFill>
                <a:schemeClr val="tx1"/>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2"/>
          <p:cNvSpPr>
            <a:spLocks noGrp="1"/>
          </p:cNvSpPr>
          <p:nvPr/>
        </p:nvSpPr>
        <p:spPr>
          <a:xfrm>
            <a:off x="151130" y="2131060"/>
            <a:ext cx="11889740" cy="121348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2.mansion ['mænʃ(ə)n]n. __________</a:t>
            </a:r>
            <a:endParaRPr lang="en-US" sz="32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endParaRPr lang="en-US" sz="2400" b="1" kern="1000" spc="0">
              <a:solidFill>
                <a:srgbClr val="000000"/>
              </a:solidFill>
              <a:latin typeface="Times New Roman" panose="02020603050405020304" charset="0"/>
              <a:cs typeface="Times New Roman" panose="02020603050405020304" charset="0"/>
              <a:sym typeface="+mn-ea"/>
            </a:endParaRPr>
          </a:p>
        </p:txBody>
      </p:sp>
      <p:sp>
        <p:nvSpPr>
          <p:cNvPr id="3" name="内容占位符 2"/>
          <p:cNvSpPr>
            <a:spLocks noGrp="1"/>
          </p:cNvSpPr>
          <p:nvPr>
            <p:ph idx="1"/>
          </p:nvPr>
        </p:nvSpPr>
        <p:spPr>
          <a:xfrm>
            <a:off x="135890" y="235585"/>
            <a:ext cx="11889740" cy="1757045"/>
          </a:xfrm>
        </p:spPr>
        <p:txBody>
          <a:bodyPr>
            <a:noAutofit/>
          </a:bodyPr>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1.Confucius [kən'fju:ʃjəs]n. _____</a:t>
            </a:r>
            <a:endParaRPr lang="en-US" sz="32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endParaRPr lang="en-US" sz="32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endParaRPr lang="en-US" sz="2400" b="1" kern="1000" spc="0">
              <a:solidFill>
                <a:srgbClr val="000000"/>
              </a:solidFill>
              <a:latin typeface="Times New Roman" panose="02020603050405020304" charset="0"/>
              <a:cs typeface="Times New Roman" panose="02020603050405020304" charset="0"/>
              <a:sym typeface="+mn-ea"/>
            </a:endParaRPr>
          </a:p>
        </p:txBody>
      </p:sp>
      <p:sp>
        <p:nvSpPr>
          <p:cNvPr id="9" name="文本框 8"/>
          <p:cNvSpPr txBox="1"/>
          <p:nvPr/>
        </p:nvSpPr>
        <p:spPr>
          <a:xfrm>
            <a:off x="5113020" y="209550"/>
            <a:ext cx="1250950" cy="583565"/>
          </a:xfrm>
          <a:prstGeom prst="rect">
            <a:avLst/>
          </a:prstGeom>
          <a:noFill/>
        </p:spPr>
        <p:txBody>
          <a:bodyPr wrap="square" rtlCol="0">
            <a:spAutoFit/>
          </a:bodyPr>
          <a:p>
            <a:pPr algn="l"/>
            <a:r>
              <a:rPr lang="en-US" sz="3200" b="1" kern="1000">
                <a:solidFill>
                  <a:srgbClr val="7030A0"/>
                </a:solidFill>
                <a:latin typeface="Times New Roman" panose="02020603050405020304" charset="0"/>
                <a:cs typeface="Times New Roman" panose="02020603050405020304" charset="0"/>
                <a:sym typeface="+mn-ea"/>
              </a:rPr>
              <a:t>孔子</a:t>
            </a:r>
            <a:endParaRPr lang="en-US" altLang="en-US" sz="3200" b="1" kern="100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251460" y="793115"/>
            <a:ext cx="8671560" cy="1198880"/>
          </a:xfrm>
          <a:prstGeom prst="rect">
            <a:avLst/>
          </a:prstGeom>
          <a:noFill/>
        </p:spPr>
        <p:txBody>
          <a:bodyPr wrap="none" rtlCol="0">
            <a:spAutoFit/>
          </a:bodyPr>
          <a:p>
            <a:pPr algn="l"/>
            <a:r>
              <a:rPr lang="zh-CN" altLang="en-US" sz="2400" b="1">
                <a:solidFill>
                  <a:schemeClr val="accent4">
                    <a:lumMod val="50000"/>
                  </a:schemeClr>
                </a:solidFill>
                <a:latin typeface="Times New Roman" panose="02020603050405020304" charset="0"/>
                <a:cs typeface="Times New Roman" panose="02020603050405020304" charset="0"/>
                <a:sym typeface="+mn-ea"/>
              </a:rPr>
              <a:t>音意相通：</a:t>
            </a:r>
            <a:r>
              <a:rPr lang="zh-CN" altLang="en-US" sz="2400" b="1">
                <a:solidFill>
                  <a:srgbClr val="7030A0"/>
                </a:solidFill>
                <a:latin typeface="Times New Roman" panose="02020603050405020304" charset="0"/>
                <a:cs typeface="Times New Roman" panose="02020603050405020304" charset="0"/>
                <a:sym typeface="+mn-ea"/>
              </a:rPr>
              <a:t>孔夫子</a:t>
            </a:r>
            <a:endParaRPr lang="en-US" sz="2400" b="1">
              <a:solidFill>
                <a:schemeClr val="accent4">
                  <a:lumMod val="50000"/>
                </a:schemeClr>
              </a:solidFill>
              <a:latin typeface="Times New Roman" panose="02020603050405020304" charset="0"/>
              <a:cs typeface="Times New Roman" panose="02020603050405020304" charset="0"/>
              <a:sym typeface="+mn-ea"/>
            </a:endParaRPr>
          </a:p>
          <a:p>
            <a:pPr algn="l"/>
            <a:r>
              <a:rPr lang="en-US" sz="2400" b="1">
                <a:solidFill>
                  <a:schemeClr val="accent4">
                    <a:lumMod val="50000"/>
                  </a:schemeClr>
                </a:solidFill>
                <a:latin typeface="Times New Roman" panose="02020603050405020304" charset="0"/>
                <a:cs typeface="Times New Roman" panose="02020603050405020304" charset="0"/>
                <a:sym typeface="+mn-ea"/>
              </a:rPr>
              <a:t>破拆法：confuc-(confuse使困惑)+-ius(形容词后缀)</a:t>
            </a:r>
            <a:r>
              <a:rPr lang="zh-CN" altLang="en-US" sz="2400" b="1">
                <a:solidFill>
                  <a:schemeClr val="accent4">
                    <a:lumMod val="50000"/>
                  </a:schemeClr>
                </a:solidFill>
                <a:latin typeface="Times New Roman" panose="02020603050405020304" charset="0"/>
                <a:cs typeface="Times New Roman" panose="02020603050405020304" charset="0"/>
                <a:sym typeface="+mn-ea"/>
              </a:rPr>
              <a:t>：</a:t>
            </a:r>
            <a:r>
              <a:rPr lang="en-US" sz="2400" b="1">
                <a:solidFill>
                  <a:schemeClr val="accent1">
                    <a:lumMod val="75000"/>
                  </a:schemeClr>
                </a:solidFill>
                <a:latin typeface="Times New Roman" panose="02020603050405020304" charset="0"/>
                <a:cs typeface="Times New Roman" panose="02020603050405020304" charset="0"/>
                <a:sym typeface="+mn-ea"/>
              </a:rPr>
              <a:t>令人困惑的</a:t>
            </a:r>
            <a:r>
              <a:rPr lang="en-US" sz="2400" b="1">
                <a:solidFill>
                  <a:schemeClr val="accent4">
                    <a:lumMod val="50000"/>
                  </a:schemeClr>
                </a:solidFill>
                <a:latin typeface="Times New Roman" panose="02020603050405020304" charset="0"/>
                <a:cs typeface="Times New Roman" panose="02020603050405020304" charset="0"/>
                <a:sym typeface="+mn-ea"/>
              </a:rPr>
              <a:t>  </a:t>
            </a:r>
            <a:endParaRPr lang="en-US" sz="2400" b="1">
              <a:solidFill>
                <a:schemeClr val="accent4">
                  <a:lumMod val="50000"/>
                </a:schemeClr>
              </a:solidFill>
              <a:latin typeface="Times New Roman" panose="02020603050405020304" charset="0"/>
              <a:cs typeface="Times New Roman" panose="02020603050405020304" charset="0"/>
              <a:sym typeface="+mn-ea"/>
            </a:endParaRPr>
          </a:p>
          <a:p>
            <a:pPr algn="l"/>
            <a:r>
              <a:rPr lang="en-US" sz="2400" b="1">
                <a:solidFill>
                  <a:schemeClr val="accent4">
                    <a:lumMod val="50000"/>
                  </a:schemeClr>
                </a:solidFill>
                <a:latin typeface="Times New Roman" panose="02020603050405020304" charset="0"/>
                <a:cs typeface="Times New Roman" panose="02020603050405020304" charset="0"/>
                <a:sym typeface="+mn-ea"/>
              </a:rPr>
              <a:t>助记：</a:t>
            </a:r>
            <a:r>
              <a:rPr lang="en-US" sz="2400" b="1">
                <a:solidFill>
                  <a:srgbClr val="7030A0"/>
                </a:solidFill>
                <a:latin typeface="Times New Roman" panose="02020603050405020304" charset="0"/>
                <a:cs typeface="Times New Roman" panose="02020603050405020304" charset="0"/>
                <a:sym typeface="+mn-ea"/>
              </a:rPr>
              <a:t>孔子</a:t>
            </a:r>
            <a:r>
              <a:rPr lang="en-US" sz="2400" b="1">
                <a:solidFill>
                  <a:schemeClr val="accent4">
                    <a:lumMod val="50000"/>
                  </a:schemeClr>
                </a:solidFill>
                <a:latin typeface="Times New Roman" panose="02020603050405020304" charset="0"/>
                <a:cs typeface="Times New Roman" panose="02020603050405020304" charset="0"/>
                <a:sym typeface="+mn-ea"/>
              </a:rPr>
              <a:t>的一些理论</a:t>
            </a:r>
            <a:r>
              <a:rPr lang="en-US" sz="2400" b="1">
                <a:solidFill>
                  <a:schemeClr val="accent1">
                    <a:lumMod val="75000"/>
                  </a:schemeClr>
                </a:solidFill>
                <a:latin typeface="Times New Roman" panose="02020603050405020304" charset="0"/>
                <a:cs typeface="Times New Roman" panose="02020603050405020304" charset="0"/>
                <a:sym typeface="+mn-ea"/>
              </a:rPr>
              <a:t>令人很困惑</a:t>
            </a:r>
            <a:endParaRPr lang="en-US" sz="2400" b="1">
              <a:solidFill>
                <a:schemeClr val="accent1">
                  <a:lumMod val="75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10421620" y="4088130"/>
            <a:ext cx="792480" cy="460375"/>
          </a:xfrm>
          <a:prstGeom prst="rect">
            <a:avLst/>
          </a:prstGeom>
          <a:noFill/>
        </p:spPr>
        <p:txBody>
          <a:bodyPr wrap="none" rtlCol="0">
            <a:spAutoFit/>
          </a:bodyPr>
          <a:p>
            <a:pPr algn="l"/>
            <a:r>
              <a:rPr lang="en-US" sz="2400" b="1">
                <a:solidFill>
                  <a:srgbClr val="7030A0"/>
                </a:solidFill>
                <a:latin typeface="Times New Roman" panose="02020603050405020304" charset="0"/>
                <a:cs typeface="Times New Roman" panose="02020603050405020304" charset="0"/>
                <a:sym typeface="+mn-ea"/>
              </a:rPr>
              <a:t>墓地</a:t>
            </a:r>
            <a:endParaRPr lang="en-US" altLang="en-US" sz="2400" b="1">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7507605" y="2714625"/>
            <a:ext cx="1478280" cy="460375"/>
          </a:xfrm>
          <a:prstGeom prst="rect">
            <a:avLst/>
          </a:prstGeom>
          <a:noFill/>
        </p:spPr>
        <p:txBody>
          <a:bodyPr wrap="none" rtlCol="0">
            <a:spAutoFit/>
          </a:bodyPr>
          <a:p>
            <a:pPr algn="l"/>
            <a:r>
              <a:rPr lang="en-US" sz="2400" b="1">
                <a:solidFill>
                  <a:srgbClr val="7030A0"/>
                </a:solidFill>
                <a:latin typeface="Times New Roman" panose="02020603050405020304" charset="0"/>
                <a:cs typeface="Times New Roman" panose="02020603050405020304" charset="0"/>
                <a:sym typeface="+mn-ea"/>
              </a:rPr>
              <a:t>宅邸,公馆</a:t>
            </a:r>
            <a:endParaRPr lang="en-US" altLang="en-US" sz="24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151130" y="2714625"/>
            <a:ext cx="7452360"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cs typeface="Times New Roman" panose="02020603050405020304" charset="0"/>
                <a:sym typeface="+mn-ea"/>
              </a:rPr>
              <a:t>破拆法：man(人)+-sion(名词后缀)：给人住的宅子——</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4620895" y="2131060"/>
            <a:ext cx="2235200" cy="583565"/>
          </a:xfrm>
          <a:prstGeom prst="rect">
            <a:avLst/>
          </a:prstGeom>
          <a:noFill/>
        </p:spPr>
        <p:txBody>
          <a:bodyPr wrap="square" rtlCol="0">
            <a:spAutoFit/>
          </a:bodyPr>
          <a:p>
            <a:pPr lvl="0" algn="l">
              <a:buClrTx/>
              <a:buSzTx/>
              <a:buFontTx/>
            </a:pPr>
            <a:r>
              <a:rPr lang="en-US" sz="3200" b="1" kern="1000">
                <a:solidFill>
                  <a:srgbClr val="7030A0"/>
                </a:solidFill>
                <a:latin typeface="Times New Roman" panose="02020603050405020304" charset="0"/>
                <a:cs typeface="Times New Roman" panose="02020603050405020304" charset="0"/>
                <a:sym typeface="+mn-ea"/>
              </a:rPr>
              <a:t>公馆,宅邸</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151130" y="4088130"/>
            <a:ext cx="10350500" cy="460375"/>
          </a:xfrm>
          <a:prstGeom prst="rect">
            <a:avLst/>
          </a:prstGeom>
          <a:noFill/>
        </p:spPr>
        <p:txBody>
          <a:bodyPr wrap="none" rtlCol="0">
            <a:spAutoFit/>
          </a:bodyPr>
          <a:p>
            <a:pPr algn="l"/>
            <a:r>
              <a:rPr lang="en-US" sz="2400" b="1">
                <a:solidFill>
                  <a:schemeClr val="accent4">
                    <a:lumMod val="50000"/>
                  </a:schemeClr>
                </a:solidFill>
                <a:latin typeface="Times New Roman" panose="02020603050405020304" charset="0"/>
                <a:cs typeface="Times New Roman" panose="02020603050405020304" charset="0"/>
                <a:sym typeface="+mn-ea"/>
              </a:rPr>
              <a:t>破拆法：ce-(co-</a:t>
            </a:r>
            <a:r>
              <a:rPr lang="zh-CN" altLang="en-US" sz="2400" b="1">
                <a:solidFill>
                  <a:schemeClr val="accent4">
                    <a:lumMod val="50000"/>
                  </a:schemeClr>
                </a:solidFill>
                <a:latin typeface="Times New Roman" panose="02020603050405020304" charset="0"/>
                <a:cs typeface="Times New Roman" panose="02020603050405020304" charset="0"/>
                <a:sym typeface="+mn-ea"/>
              </a:rPr>
              <a:t>都</a:t>
            </a:r>
            <a:r>
              <a:rPr lang="en-US" sz="2400" b="1">
                <a:solidFill>
                  <a:schemeClr val="accent4">
                    <a:lumMod val="50000"/>
                  </a:schemeClr>
                </a:solidFill>
                <a:latin typeface="Times New Roman" panose="02020603050405020304" charset="0"/>
                <a:cs typeface="Times New Roman" panose="02020603050405020304" charset="0"/>
                <a:sym typeface="+mn-ea"/>
              </a:rPr>
              <a:t>)+met-(meet见面)+-ery(名词后缀)：</a:t>
            </a:r>
            <a:r>
              <a:rPr lang="zh-CN" altLang="en-US" sz="2400" b="1">
                <a:solidFill>
                  <a:schemeClr val="accent4">
                    <a:lumMod val="50000"/>
                  </a:schemeClr>
                </a:solidFill>
                <a:latin typeface="Times New Roman" panose="02020603050405020304" charset="0"/>
                <a:cs typeface="Times New Roman" panose="02020603050405020304" charset="0"/>
                <a:sym typeface="+mn-ea"/>
              </a:rPr>
              <a:t>都要来</a:t>
            </a:r>
            <a:r>
              <a:rPr lang="en-US" sz="2400" b="1">
                <a:solidFill>
                  <a:schemeClr val="accent4">
                    <a:lumMod val="50000"/>
                  </a:schemeClr>
                </a:solidFill>
                <a:latin typeface="Times New Roman" panose="02020603050405020304" charset="0"/>
                <a:cs typeface="Times New Roman" panose="02020603050405020304" charset="0"/>
                <a:sym typeface="+mn-ea"/>
              </a:rPr>
              <a:t>见面的地方——</a:t>
            </a:r>
            <a:endParaRPr 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4" name="内容占位符 2"/>
          <p:cNvSpPr>
            <a:spLocks noGrp="1"/>
          </p:cNvSpPr>
          <p:nvPr/>
        </p:nvSpPr>
        <p:spPr>
          <a:xfrm>
            <a:off x="135890" y="3504565"/>
            <a:ext cx="11889740" cy="121348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3.cemetery ['semɪtrɪ]n._________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6" name="文本框 5"/>
          <p:cNvSpPr txBox="1"/>
          <p:nvPr/>
        </p:nvSpPr>
        <p:spPr>
          <a:xfrm>
            <a:off x="4039870" y="3504565"/>
            <a:ext cx="2235200" cy="583565"/>
          </a:xfrm>
          <a:prstGeom prst="rect">
            <a:avLst/>
          </a:prstGeom>
          <a:noFill/>
        </p:spPr>
        <p:txBody>
          <a:bodyPr wrap="square" rtlCol="0">
            <a:spAutoFit/>
          </a:bodyPr>
          <a:p>
            <a:pPr lvl="0" algn="l">
              <a:buClrTx/>
              <a:buSzTx/>
              <a:buFontTx/>
            </a:pPr>
            <a:r>
              <a:rPr lang="en-US" sz="3200" b="1" kern="1000">
                <a:solidFill>
                  <a:srgbClr val="7030A0"/>
                </a:solidFill>
                <a:latin typeface="Times New Roman" panose="02020603050405020304" charset="0"/>
                <a:cs typeface="Times New Roman" panose="02020603050405020304" charset="0"/>
                <a:sym typeface="+mn-ea"/>
              </a:rPr>
              <a:t> 墓地,公墓</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7" name="内容占位符 2"/>
          <p:cNvSpPr>
            <a:spLocks noGrp="1"/>
          </p:cNvSpPr>
          <p:nvPr/>
        </p:nvSpPr>
        <p:spPr>
          <a:xfrm>
            <a:off x="151130" y="4817745"/>
            <a:ext cx="11889740" cy="121348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4.philosophy [fɪ'lɒsəfɪ]n.________________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15" name="文本框 14"/>
          <p:cNvSpPr txBox="1"/>
          <p:nvPr/>
        </p:nvSpPr>
        <p:spPr>
          <a:xfrm>
            <a:off x="4314190" y="4817745"/>
            <a:ext cx="3563620" cy="583565"/>
          </a:xfrm>
          <a:prstGeom prst="rect">
            <a:avLst/>
          </a:prstGeom>
          <a:noFill/>
        </p:spPr>
        <p:txBody>
          <a:bodyPr wrap="square" rtlCol="0">
            <a:spAutoFit/>
          </a:bodyPr>
          <a:p>
            <a:pPr lvl="0" algn="l">
              <a:buClrTx/>
              <a:buSzTx/>
              <a:buFontTx/>
            </a:pPr>
            <a:r>
              <a:rPr lang="en-US" sz="3200" b="1" kern="1000">
                <a:solidFill>
                  <a:srgbClr val="7030A0"/>
                </a:solidFill>
                <a:latin typeface="Times New Roman" panose="02020603050405020304" charset="0"/>
                <a:cs typeface="Times New Roman" panose="02020603050405020304" charset="0"/>
                <a:sym typeface="+mn-ea"/>
              </a:rPr>
              <a:t> 哲学;哲理;人生观</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151130" y="5311775"/>
            <a:ext cx="8564880" cy="82994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词根词缀：philo-(爱) + -sophy(智慧)</a:t>
            </a:r>
            <a:endParaRPr sz="2400" b="1">
              <a:solidFill>
                <a:schemeClr val="accent4">
                  <a:lumMod val="50000"/>
                </a:schemeClr>
              </a:solidFill>
              <a:latin typeface="Times New Roman" panose="02020603050405020304" charset="0"/>
              <a:cs typeface="Times New Roman" panose="02020603050405020304" charset="0"/>
              <a:sym typeface="+mn-ea"/>
            </a:endParaRPr>
          </a:p>
          <a:p>
            <a:pPr algn="l"/>
            <a:r>
              <a:rPr sz="2400" b="1">
                <a:solidFill>
                  <a:schemeClr val="accent4">
                    <a:lumMod val="50000"/>
                  </a:schemeClr>
                </a:solidFill>
                <a:latin typeface="Times New Roman" panose="02020603050405020304" charset="0"/>
                <a:cs typeface="Times New Roman" panose="02020603050405020304" charset="0"/>
                <a:sym typeface="+mn-ea"/>
              </a:rPr>
              <a:t>音意相通：</a:t>
            </a:r>
            <a:r>
              <a:rPr sz="2400" b="1">
                <a:solidFill>
                  <a:srgbClr val="7030A0"/>
                </a:solidFill>
                <a:latin typeface="Times New Roman" panose="02020603050405020304" charset="0"/>
                <a:cs typeface="Times New Roman" panose="02020603050405020304" charset="0"/>
                <a:sym typeface="+mn-ea"/>
              </a:rPr>
              <a:t>肥了社会</a:t>
            </a:r>
            <a:r>
              <a:rPr sz="2400" b="1">
                <a:solidFill>
                  <a:schemeClr val="accent4">
                    <a:lumMod val="50000"/>
                  </a:schemeClr>
                </a:solidFill>
                <a:latin typeface="Times New Roman" panose="02020603050405020304" charset="0"/>
                <a:cs typeface="Times New Roman" panose="02020603050405020304" charset="0"/>
                <a:sym typeface="+mn-ea"/>
              </a:rPr>
              <a:t>  助记：合适的</a:t>
            </a:r>
            <a:r>
              <a:rPr sz="2400" b="1">
                <a:solidFill>
                  <a:srgbClr val="7030A0"/>
                </a:solidFill>
                <a:latin typeface="Times New Roman" panose="02020603050405020304" charset="0"/>
                <a:cs typeface="Times New Roman" panose="02020603050405020304" charset="0"/>
                <a:sym typeface="+mn-ea"/>
              </a:rPr>
              <a:t>哲学</a:t>
            </a:r>
            <a:r>
              <a:rPr sz="2400" b="1">
                <a:solidFill>
                  <a:schemeClr val="accent4">
                    <a:lumMod val="50000"/>
                  </a:schemeClr>
                </a:solidFill>
                <a:latin typeface="Times New Roman" panose="02020603050405020304" charset="0"/>
                <a:cs typeface="Times New Roman" panose="02020603050405020304" charset="0"/>
                <a:sym typeface="+mn-ea"/>
              </a:rPr>
              <a:t>能够促进社会的发展。</a:t>
            </a:r>
            <a:endParaRPr sz="2400" b="1">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ppt_x"/>
                                          </p:val>
                                        </p:tav>
                                        <p:tav tm="100000">
                                          <p:val>
                                            <p:strVal val="#ppt_x"/>
                                          </p:val>
                                        </p:tav>
                                      </p:tavLst>
                                    </p:anim>
                                    <p:anim calcmode="lin" valueType="num">
                                      <p:cBhvr additive="base">
                                        <p:cTn id="3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arn(inVertical)">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arn(inVertical)">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ppt_x"/>
                                          </p:val>
                                        </p:tav>
                                        <p:tav tm="100000">
                                          <p:val>
                                            <p:strVal val="#ppt_x"/>
                                          </p:val>
                                        </p:tav>
                                      </p:tavLst>
                                    </p:anim>
                                    <p:anim calcmode="lin" valueType="num">
                                      <p:cBhvr additive="base">
                                        <p:cTn id="7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ppt_x"/>
                                          </p:val>
                                        </p:tav>
                                        <p:tav tm="100000">
                                          <p:val>
                                            <p:strVal val="#ppt_x"/>
                                          </p:val>
                                        </p:tav>
                                      </p:tavLst>
                                    </p:anim>
                                    <p:anim calcmode="lin" valueType="num">
                                      <p:cBhvr additive="base">
                                        <p:cTn id="7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0" grpId="0"/>
      <p:bldP spid="11" grpId="0"/>
      <p:bldP spid="12" grpId="0"/>
      <p:bldP spid="13" grpId="0"/>
      <p:bldP spid="14" grpId="0"/>
      <p:bldP spid="6" grpId="0"/>
      <p:bldP spid="15" grpId="0"/>
      <p:bldP spid="16" grpId="0"/>
      <p:bldP spid="2" grpId="0"/>
      <p:bldP spid="4"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 name="图片 32" descr="bat-打填空"/>
          <p:cNvPicPr>
            <a:picLocks noChangeAspect="1"/>
          </p:cNvPicPr>
          <p:nvPr/>
        </p:nvPicPr>
        <p:blipFill>
          <a:blip r:embed="rId1"/>
          <a:stretch>
            <a:fillRect/>
          </a:stretch>
        </p:blipFill>
        <p:spPr>
          <a:xfrm>
            <a:off x="0" y="765175"/>
            <a:ext cx="12192635" cy="5327650"/>
          </a:xfrm>
          <a:prstGeom prst="rect">
            <a:avLst/>
          </a:prstGeom>
        </p:spPr>
      </p:pic>
      <p:sp>
        <p:nvSpPr>
          <p:cNvPr id="2" name="文本框 1"/>
          <p:cNvSpPr txBox="1"/>
          <p:nvPr/>
        </p:nvSpPr>
        <p:spPr>
          <a:xfrm>
            <a:off x="4244975" y="3137535"/>
            <a:ext cx="5892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打</a:t>
            </a:r>
            <a:endParaRPr sz="32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6065520" y="1296670"/>
            <a:ext cx="1875790"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球棒</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球拍</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蝙蝠</a:t>
            </a:r>
            <a:endParaRPr sz="20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8383905" y="1296670"/>
            <a:ext cx="690880"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击球</a:t>
            </a:r>
            <a:endParaRPr sz="20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6746240" y="2255520"/>
            <a:ext cx="1283335"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战斗</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搏斗</a:t>
            </a:r>
            <a:endParaRPr sz="20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6280785" y="3229610"/>
            <a:ext cx="1621790"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打;敲打;打败</a:t>
            </a:r>
            <a:endParaRPr sz="20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6746240" y="4188460"/>
            <a:ext cx="944880"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破旧的</a:t>
            </a:r>
            <a:endParaRPr sz="20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6746240" y="5167630"/>
            <a:ext cx="690880"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辩论</a:t>
            </a:r>
            <a:endParaRPr sz="20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1824990" y="1765300"/>
            <a:ext cx="1262380"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投标</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竞价</a:t>
            </a:r>
            <a:endParaRPr sz="20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1824990" y="2738755"/>
            <a:ext cx="1262380"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战斗</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搏斗</a:t>
            </a:r>
            <a:endParaRPr sz="2000" b="1">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1134110" y="3721100"/>
            <a:ext cx="1875790"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殴打</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炮击</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电池</a:t>
            </a:r>
            <a:endParaRPr sz="20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1950720" y="4649470"/>
            <a:ext cx="944880"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羽毛球</a:t>
            </a:r>
            <a:endParaRPr sz="2000" b="1">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7941310" y="3230245"/>
            <a:ext cx="690880"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心跳</a:t>
            </a:r>
            <a:endParaRPr sz="2000" b="1">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8820785" y="3230245"/>
            <a:ext cx="1262380"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节奏</a:t>
            </a:r>
            <a:r>
              <a:rPr lang="en-US" sz="2000" b="1">
                <a:solidFill>
                  <a:srgbClr val="7030A0"/>
                </a:solidFill>
                <a:latin typeface="Times New Roman" panose="02020603050405020304" charset="0"/>
                <a:cs typeface="Times New Roman" panose="02020603050405020304" charset="0"/>
                <a:sym typeface="+mn-ea"/>
              </a:rPr>
              <a:t>,</a:t>
            </a:r>
            <a:r>
              <a:rPr sz="2000" b="1">
                <a:solidFill>
                  <a:srgbClr val="7030A0"/>
                </a:solidFill>
                <a:latin typeface="Times New Roman" panose="02020603050405020304" charset="0"/>
                <a:cs typeface="Times New Roman" panose="02020603050405020304" charset="0"/>
                <a:sym typeface="+mn-ea"/>
              </a:rPr>
              <a:t>节拍</a:t>
            </a:r>
            <a:endParaRPr sz="20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10128250" y="3230245"/>
            <a:ext cx="648335"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beat</a:t>
            </a:r>
            <a:endParaRPr sz="2000" b="1">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10819130" y="3229610"/>
            <a:ext cx="902335" cy="398780"/>
          </a:xfrm>
          <a:prstGeom prst="rect">
            <a:avLst/>
          </a:prstGeom>
          <a:noFill/>
        </p:spPr>
        <p:txBody>
          <a:bodyPr wrap="none" rtlCol="0">
            <a:spAutoFit/>
          </a:bodyPr>
          <a:p>
            <a:pPr algn="l"/>
            <a:r>
              <a:rPr sz="2000" b="1">
                <a:solidFill>
                  <a:srgbClr val="7030A0"/>
                </a:solidFill>
                <a:latin typeface="Times New Roman" panose="02020603050405020304" charset="0"/>
                <a:cs typeface="Times New Roman" panose="02020603050405020304" charset="0"/>
                <a:sym typeface="+mn-ea"/>
              </a:rPr>
              <a:t>beaten</a:t>
            </a:r>
            <a:endParaRPr sz="20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ppt_x"/>
                                          </p:val>
                                        </p:tav>
                                        <p:tav tm="100000">
                                          <p:val>
                                            <p:strVal val="#ppt_x"/>
                                          </p:val>
                                        </p:tav>
                                      </p:tavLst>
                                    </p:anim>
                                    <p:anim calcmode="lin" valueType="num">
                                      <p:cBhvr additive="base">
                                        <p:cTn id="8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additive="base">
                                        <p:cTn id="85" dur="500" fill="hold"/>
                                        <p:tgtEl>
                                          <p:spTgt spid="11"/>
                                        </p:tgtEl>
                                        <p:attrNameLst>
                                          <p:attrName>ppt_x</p:attrName>
                                        </p:attrNameLst>
                                      </p:cBhvr>
                                      <p:tavLst>
                                        <p:tav tm="0">
                                          <p:val>
                                            <p:strVal val="#ppt_x"/>
                                          </p:val>
                                        </p:tav>
                                        <p:tav tm="100000">
                                          <p:val>
                                            <p:strVal val="#ppt_x"/>
                                          </p:val>
                                        </p:tav>
                                      </p:tavLst>
                                    </p:anim>
                                    <p:anim calcmode="lin" valueType="num">
                                      <p:cBhvr additive="base">
                                        <p:cTn id="8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 calcmode="lin" valueType="num">
                                      <p:cBhvr additive="base">
                                        <p:cTn id="91" dur="500" fill="hold"/>
                                        <p:tgtEl>
                                          <p:spTgt spid="12"/>
                                        </p:tgtEl>
                                        <p:attrNameLst>
                                          <p:attrName>ppt_x</p:attrName>
                                        </p:attrNameLst>
                                      </p:cBhvr>
                                      <p:tavLst>
                                        <p:tav tm="0">
                                          <p:val>
                                            <p:strVal val="#ppt_x"/>
                                          </p:val>
                                        </p:tav>
                                        <p:tav tm="100000">
                                          <p:val>
                                            <p:strVal val="#ppt_x"/>
                                          </p:val>
                                        </p:tav>
                                      </p:tavLst>
                                    </p:anim>
                                    <p:anim calcmode="lin" valueType="num">
                                      <p:cBhvr additive="base">
                                        <p:cTn id="9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37515" y="302260"/>
            <a:ext cx="9522460" cy="1568450"/>
          </a:xfrm>
          <a:prstGeom prst="rect">
            <a:avLst/>
          </a:prstGeom>
          <a:noFill/>
        </p:spPr>
        <p:txBody>
          <a:bodyPr wrap="square" rtlCol="0">
            <a:spAutoFit/>
          </a:bodyPr>
          <a:p>
            <a:pPr algn="l"/>
            <a:r>
              <a:rPr lang="en-US" sz="3200" b="1" spc="-100">
                <a:uFillTx/>
                <a:latin typeface="Times New Roman" panose="02020603050405020304" charset="0"/>
                <a:cs typeface="Times New Roman" panose="02020603050405020304" charset="0"/>
                <a:sym typeface="+mn-ea"/>
              </a:rPr>
              <a:t>26.port [pɔːt]n.__________</a:t>
            </a:r>
            <a:endParaRPr lang="en-US" sz="3200" b="1" spc="-100">
              <a:uFillTx/>
              <a:latin typeface="Times New Roman" panose="02020603050405020304" charset="0"/>
              <a:cs typeface="Times New Roman" panose="02020603050405020304" charset="0"/>
              <a:sym typeface="+mn-ea"/>
            </a:endParaRPr>
          </a:p>
          <a:p>
            <a:pPr algn="l"/>
            <a:r>
              <a:rPr lang="en-US" sz="3200" b="1" spc="-100">
                <a:uFillTx/>
                <a:latin typeface="Times New Roman" panose="02020603050405020304" charset="0"/>
                <a:cs typeface="Times New Roman" panose="02020603050405020304" charset="0"/>
                <a:sym typeface="+mn-ea"/>
              </a:rPr>
              <a:t>import [ɪm'pɔ:t; 'ɪm-]n. &amp;vt. vi. __________</a:t>
            </a:r>
            <a:endParaRPr lang="en-US" sz="3200" b="1" spc="-100">
              <a:uFillTx/>
              <a:latin typeface="Times New Roman" panose="02020603050405020304" charset="0"/>
              <a:cs typeface="Times New Roman" panose="02020603050405020304" charset="0"/>
              <a:sym typeface="+mn-ea"/>
            </a:endParaRPr>
          </a:p>
          <a:p>
            <a:pPr algn="l"/>
            <a:r>
              <a:rPr lang="en-US" sz="3200" b="1" spc="-100">
                <a:uFillTx/>
                <a:latin typeface="Times New Roman" panose="02020603050405020304" charset="0"/>
                <a:cs typeface="Times New Roman" panose="02020603050405020304" charset="0"/>
                <a:sym typeface="+mn-ea"/>
              </a:rPr>
              <a:t>export [ɪk'spɔːt; 'ek-]n. &amp;vt.vi.___________________</a:t>
            </a:r>
            <a:endParaRPr lang="en-US" sz="3200" b="1" spc="-100">
              <a:uFillTx/>
              <a:latin typeface="Times New Roman" panose="02020603050405020304" charset="0"/>
              <a:cs typeface="Times New Roman" panose="02020603050405020304" charset="0"/>
              <a:sym typeface="+mn-ea"/>
            </a:endParaRPr>
          </a:p>
        </p:txBody>
      </p:sp>
      <p:sp>
        <p:nvSpPr>
          <p:cNvPr id="2" name="文本框 1"/>
          <p:cNvSpPr txBox="1"/>
          <p:nvPr/>
        </p:nvSpPr>
        <p:spPr>
          <a:xfrm>
            <a:off x="345440" y="1870710"/>
            <a:ext cx="11754485" cy="4892675"/>
          </a:xfrm>
          <a:prstGeom prst="rect">
            <a:avLst/>
          </a:prstGeom>
          <a:noFill/>
        </p:spPr>
        <p:txBody>
          <a:bodyPr wrap="square" rtlCol="0">
            <a:spAutoFit/>
          </a:bodyPr>
          <a:p>
            <a:pPr algn="l"/>
            <a:r>
              <a:rPr lang="en-US" sz="2400" b="1">
                <a:solidFill>
                  <a:schemeClr val="tx1"/>
                </a:solidFill>
                <a:uFillTx/>
                <a:latin typeface="Times New Roman" panose="02020603050405020304" charset="0"/>
                <a:cs typeface="Times New Roman" panose="02020603050405020304" charset="0"/>
                <a:sym typeface="+mn-ea"/>
              </a:rPr>
              <a:t>Cities usually have a good reason for being where they are, like a nearby ____ or river. (2018全国III) </a:t>
            </a:r>
            <a:r>
              <a:rPr lang="en-US" sz="2400" b="1" spc="-100">
                <a:uFillTx/>
                <a:latin typeface="Times New Roman" panose="02020603050405020304" charset="0"/>
                <a:cs typeface="Times New Roman" panose="02020603050405020304" charset="0"/>
                <a:sym typeface="+mn-ea"/>
              </a:rPr>
              <a:t>城市的存在的位置通常有很好的理由，比如附近有港口或河流。</a:t>
            </a:r>
            <a:endParaRPr lang="en-US" sz="2400" b="1" spc="-100">
              <a:uFillTx/>
              <a:latin typeface="Times New Roman" panose="02020603050405020304" charset="0"/>
              <a:cs typeface="Times New Roman" panose="02020603050405020304" charset="0"/>
              <a:sym typeface="+mn-ea"/>
            </a:endParaRPr>
          </a:p>
          <a:p>
            <a:pPr algn="l"/>
            <a:r>
              <a:rPr lang="en-US" sz="2400" b="1">
                <a:solidFill>
                  <a:schemeClr val="tx1"/>
                </a:solidFill>
                <a:uFillTx/>
                <a:latin typeface="Times New Roman" panose="02020603050405020304" charset="0"/>
                <a:cs typeface="Times New Roman" panose="02020603050405020304" charset="0"/>
                <a:sym typeface="+mn-ea"/>
              </a:rPr>
              <a:t>When I reached the ____, the workers were loading the rice onto the ship.</a:t>
            </a:r>
            <a:endParaRPr lang="en-US" sz="2400" b="1">
              <a:solidFill>
                <a:schemeClr val="tx1"/>
              </a:solidFill>
              <a:uFillTx/>
              <a:latin typeface="Times New Roman" panose="02020603050405020304" charset="0"/>
              <a:cs typeface="Times New Roman" panose="02020603050405020304" charset="0"/>
              <a:sym typeface="+mn-ea"/>
            </a:endParaRPr>
          </a:p>
          <a:p>
            <a:pPr algn="l"/>
            <a:r>
              <a:rPr lang="en-US" sz="2400" b="1">
                <a:solidFill>
                  <a:schemeClr val="tx1"/>
                </a:solidFill>
                <a:uFillTx/>
                <a:latin typeface="Times New Roman" panose="02020603050405020304" charset="0"/>
                <a:cs typeface="Times New Roman" panose="02020603050405020304" charset="0"/>
                <a:sym typeface="+mn-ea"/>
              </a:rPr>
              <a:t>当我到达港口时，工人们正在把大米装船。</a:t>
            </a:r>
            <a:endParaRPr lang="en-US" sz="2400" b="1">
              <a:solidFill>
                <a:schemeClr val="tx1"/>
              </a:solidFill>
              <a:uFillTx/>
              <a:latin typeface="Times New Roman" panose="02020603050405020304" charset="0"/>
              <a:cs typeface="Times New Roman" panose="02020603050405020304" charset="0"/>
              <a:sym typeface="+mn-ea"/>
            </a:endParaRPr>
          </a:p>
          <a:p>
            <a:pPr algn="l"/>
            <a:r>
              <a:rPr lang="en-US" sz="2400" b="1">
                <a:solidFill>
                  <a:schemeClr val="tx1"/>
                </a:solidFill>
                <a:uFillTx/>
                <a:latin typeface="Times New Roman" panose="02020603050405020304" charset="0"/>
                <a:cs typeface="Times New Roman" panose="02020603050405020304" charset="0"/>
                <a:sym typeface="+mn-ea"/>
              </a:rPr>
              <a:t>One solution is obviously to ______ foreign workers via immigration. (2017江苏)</a:t>
            </a:r>
            <a:endParaRPr lang="en-US" sz="2400" b="1">
              <a:solidFill>
                <a:schemeClr val="tx1"/>
              </a:solidFill>
              <a:uFillTx/>
              <a:latin typeface="Times New Roman" panose="02020603050405020304" charset="0"/>
              <a:cs typeface="Times New Roman" panose="02020603050405020304" charset="0"/>
              <a:sym typeface="+mn-ea"/>
            </a:endParaRPr>
          </a:p>
          <a:p>
            <a:pPr algn="l"/>
            <a:r>
              <a:rPr lang="en-US" sz="2400" b="1">
                <a:solidFill>
                  <a:schemeClr val="tx1"/>
                </a:solidFill>
                <a:uFillTx/>
                <a:latin typeface="Times New Roman" panose="02020603050405020304" charset="0"/>
                <a:cs typeface="Times New Roman" panose="02020603050405020304" charset="0"/>
                <a:sym typeface="+mn-ea"/>
              </a:rPr>
              <a:t>一个解决办法显然是通过移民来引进外国工人。</a:t>
            </a:r>
            <a:endParaRPr lang="en-US" sz="2400" b="1">
              <a:solidFill>
                <a:schemeClr val="tx1"/>
              </a:solidFill>
              <a:uFillTx/>
              <a:latin typeface="Times New Roman" panose="02020603050405020304" charset="0"/>
              <a:cs typeface="Times New Roman" panose="02020603050405020304" charset="0"/>
              <a:sym typeface="+mn-ea"/>
            </a:endParaRPr>
          </a:p>
          <a:p>
            <a:pPr algn="l"/>
            <a:r>
              <a:rPr lang="en-US" sz="2400" b="1">
                <a:solidFill>
                  <a:schemeClr val="tx1"/>
                </a:solidFill>
                <a:uFillTx/>
                <a:latin typeface="Times New Roman" panose="02020603050405020304" charset="0"/>
                <a:cs typeface="Times New Roman" panose="02020603050405020304" charset="0"/>
                <a:sym typeface="+mn-ea"/>
              </a:rPr>
              <a:t>The _______of meat from aboard is held up for the epidemic situation.</a:t>
            </a:r>
            <a:endParaRPr lang="en-US" sz="2400" b="1">
              <a:solidFill>
                <a:schemeClr val="tx1"/>
              </a:solidFill>
              <a:uFillTx/>
              <a:latin typeface="Times New Roman" panose="02020603050405020304" charset="0"/>
              <a:cs typeface="Times New Roman" panose="02020603050405020304" charset="0"/>
              <a:sym typeface="+mn-ea"/>
            </a:endParaRPr>
          </a:p>
          <a:p>
            <a:pPr algn="l"/>
            <a:r>
              <a:rPr lang="en-US" sz="2400" b="1">
                <a:solidFill>
                  <a:schemeClr val="tx1"/>
                </a:solidFill>
                <a:uFillTx/>
                <a:latin typeface="Times New Roman" panose="02020603050405020304" charset="0"/>
                <a:cs typeface="Times New Roman" panose="02020603050405020304" charset="0"/>
                <a:sym typeface="+mn-ea"/>
              </a:rPr>
              <a:t>由于疫情，从国外进口的肉类中断了。</a:t>
            </a:r>
            <a:endParaRPr lang="en-US" sz="2400" b="1">
              <a:solidFill>
                <a:schemeClr val="tx1"/>
              </a:solidFill>
              <a:uFillTx/>
              <a:latin typeface="Times New Roman" panose="02020603050405020304" charset="0"/>
              <a:cs typeface="Times New Roman" panose="02020603050405020304" charset="0"/>
              <a:sym typeface="+mn-ea"/>
            </a:endParaRPr>
          </a:p>
          <a:p>
            <a:pPr algn="l"/>
            <a:r>
              <a:rPr lang="en-US" sz="2400" b="1">
                <a:solidFill>
                  <a:schemeClr val="tx1"/>
                </a:solidFill>
                <a:uFillTx/>
                <a:latin typeface="Times New Roman" panose="02020603050405020304" charset="0"/>
                <a:cs typeface="Times New Roman" panose="02020603050405020304" charset="0"/>
                <a:sym typeface="+mn-ea"/>
              </a:rPr>
              <a:t>The ability to design, build and ______ green technologies for producing clean water, clean air and healthy and abundant food is going to be the currency of power in the new century.(2018浙江)设计、建造和出口绿色技术以生产清洁的水、清洁的空气和健康丰富的食物的能力将成为新世纪的权力货币。</a:t>
            </a:r>
            <a:endParaRPr lang="en-US" sz="2400" b="1">
              <a:solidFill>
                <a:schemeClr val="tx1"/>
              </a:solidFill>
              <a:uFillTx/>
              <a:latin typeface="Times New Roman" panose="02020603050405020304" charset="0"/>
              <a:cs typeface="Times New Roman" panose="02020603050405020304" charset="0"/>
              <a:sym typeface="+mn-ea"/>
            </a:endParaRPr>
          </a:p>
          <a:p>
            <a:pPr algn="l"/>
            <a:r>
              <a:rPr lang="en-US" sz="2400" b="1">
                <a:solidFill>
                  <a:schemeClr val="tx1"/>
                </a:solidFill>
                <a:uFillTx/>
                <a:latin typeface="Times New Roman" panose="02020603050405020304" charset="0"/>
                <a:cs typeface="Times New Roman" panose="02020603050405020304" charset="0"/>
                <a:sym typeface="+mn-ea"/>
              </a:rPr>
              <a:t>America will increase its food ______.(2012江苏) 美国将增加食品出口。</a:t>
            </a:r>
            <a:endParaRPr lang="en-US" sz="2400" b="1">
              <a:solidFill>
                <a:schemeClr val="tx1"/>
              </a:solidFill>
              <a:uFillTx/>
              <a:latin typeface="Times New Roman" panose="02020603050405020304" charset="0"/>
              <a:cs typeface="Times New Roman" panose="02020603050405020304" charset="0"/>
              <a:sym typeface="+mn-ea"/>
            </a:endParaRPr>
          </a:p>
        </p:txBody>
      </p:sp>
      <p:sp>
        <p:nvSpPr>
          <p:cNvPr id="4" name="文本框 3"/>
          <p:cNvSpPr txBox="1"/>
          <p:nvPr/>
        </p:nvSpPr>
        <p:spPr>
          <a:xfrm>
            <a:off x="2806065" y="302260"/>
            <a:ext cx="20370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uFillTx/>
                <a:latin typeface="Times New Roman" panose="02020603050405020304" charset="0"/>
                <a:cs typeface="Times New Roman" panose="02020603050405020304" charset="0"/>
                <a:sym typeface="+mn-ea"/>
              </a:rPr>
              <a:t>港口, 口岸</a:t>
            </a:r>
            <a:endParaRPr lang="en-US" sz="3200" b="1" spc="-100">
              <a:solidFill>
                <a:srgbClr val="7030A0"/>
              </a:solidFill>
              <a:uFillTx/>
              <a:latin typeface="Times New Roman" panose="02020603050405020304" charset="0"/>
              <a:cs typeface="Times New Roman" panose="02020603050405020304" charset="0"/>
              <a:sym typeface="+mn-ea"/>
            </a:endParaRPr>
          </a:p>
        </p:txBody>
      </p:sp>
      <p:sp>
        <p:nvSpPr>
          <p:cNvPr id="5" name="文本框 4"/>
          <p:cNvSpPr txBox="1"/>
          <p:nvPr/>
        </p:nvSpPr>
        <p:spPr>
          <a:xfrm>
            <a:off x="5549265" y="794385"/>
            <a:ext cx="19481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uFillTx/>
                <a:latin typeface="Times New Roman" panose="02020603050405020304" charset="0"/>
                <a:cs typeface="Times New Roman" panose="02020603050405020304" charset="0"/>
                <a:sym typeface="+mn-ea"/>
              </a:rPr>
              <a:t>输入,进口</a:t>
            </a:r>
            <a:endParaRPr lang="en-US" sz="3200" b="1" spc="-100">
              <a:solidFill>
                <a:srgbClr val="7030A0"/>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5331460" y="1287145"/>
            <a:ext cx="3645535"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uFillTx/>
                <a:latin typeface="Times New Roman" panose="02020603050405020304" charset="0"/>
                <a:cs typeface="Times New Roman" panose="02020603050405020304" charset="0"/>
                <a:sym typeface="+mn-ea"/>
              </a:rPr>
              <a:t>输出,出口;出口商品</a:t>
            </a:r>
            <a:endParaRPr lang="en-US" sz="3200" b="1" spc="-100">
              <a:solidFill>
                <a:srgbClr val="7030A0"/>
              </a:solidFill>
              <a:uFillTx/>
              <a:latin typeface="Times New Roman" panose="02020603050405020304" charset="0"/>
              <a:cs typeface="Times New Roman" panose="02020603050405020304" charset="0"/>
              <a:sym typeface="+mn-ea"/>
            </a:endParaRPr>
          </a:p>
        </p:txBody>
      </p:sp>
      <p:sp>
        <p:nvSpPr>
          <p:cNvPr id="7" name="文本框 6"/>
          <p:cNvSpPr txBox="1"/>
          <p:nvPr/>
        </p:nvSpPr>
        <p:spPr>
          <a:xfrm>
            <a:off x="9787890" y="1870710"/>
            <a:ext cx="767080"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uFillTx/>
                <a:latin typeface="Times New Roman" panose="02020603050405020304" charset="0"/>
                <a:cs typeface="Times New Roman" panose="02020603050405020304" charset="0"/>
                <a:sym typeface="+mn-ea"/>
              </a:rPr>
              <a:t>port</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2915920" y="2575560"/>
            <a:ext cx="767080"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uFillTx/>
                <a:latin typeface="Times New Roman" panose="02020603050405020304" charset="0"/>
                <a:cs typeface="Times New Roman" panose="02020603050405020304" charset="0"/>
                <a:sym typeface="+mn-ea"/>
              </a:rPr>
              <a:t>port</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3925570" y="3350260"/>
            <a:ext cx="1156335"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a:solidFill>
                  <a:schemeClr val="accent4">
                    <a:lumMod val="50000"/>
                  </a:schemeClr>
                </a:solidFill>
                <a:uFillTx/>
                <a:latin typeface="Times New Roman" panose="02020603050405020304" charset="0"/>
                <a:cs typeface="Times New Roman" panose="02020603050405020304" charset="0"/>
                <a:sym typeface="+mn-ea"/>
              </a:rPr>
              <a:t>import</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10" name="文本框 9"/>
          <p:cNvSpPr txBox="1"/>
          <p:nvPr/>
        </p:nvSpPr>
        <p:spPr>
          <a:xfrm>
            <a:off x="918210" y="4086860"/>
            <a:ext cx="1156335"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a:solidFill>
                  <a:schemeClr val="accent4">
                    <a:lumMod val="50000"/>
                  </a:schemeClr>
                </a:solidFill>
                <a:uFillTx/>
                <a:latin typeface="Times New Roman" panose="02020603050405020304" charset="0"/>
                <a:cs typeface="Times New Roman" panose="02020603050405020304" charset="0"/>
                <a:sym typeface="+mn-ea"/>
              </a:rPr>
              <a:t>import</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11" name="文本框 10"/>
          <p:cNvSpPr txBox="1"/>
          <p:nvPr/>
        </p:nvSpPr>
        <p:spPr>
          <a:xfrm>
            <a:off x="4443730" y="4802505"/>
            <a:ext cx="1105535"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a:solidFill>
                  <a:schemeClr val="accent4">
                    <a:lumMod val="50000"/>
                  </a:schemeClr>
                </a:solidFill>
                <a:uFillTx/>
                <a:latin typeface="Times New Roman" panose="02020603050405020304" charset="0"/>
                <a:cs typeface="Times New Roman" panose="02020603050405020304" charset="0"/>
                <a:sym typeface="+mn-ea"/>
              </a:rPr>
              <a:t>export</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12" name="文本框 11"/>
          <p:cNvSpPr txBox="1"/>
          <p:nvPr/>
        </p:nvSpPr>
        <p:spPr>
          <a:xfrm>
            <a:off x="4225925" y="6303010"/>
            <a:ext cx="1105535"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a:solidFill>
                  <a:schemeClr val="accent4">
                    <a:lumMod val="50000"/>
                  </a:schemeClr>
                </a:solidFill>
                <a:uFillTx/>
                <a:latin typeface="Times New Roman" panose="02020603050405020304" charset="0"/>
                <a:cs typeface="Times New Roman" panose="02020603050405020304" charset="0"/>
                <a:sym typeface="+mn-ea"/>
              </a:rPr>
              <a:t>export</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P spid="7" grpId="0"/>
      <p:bldP spid="8" grpId="0"/>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 name="图片 18" descr="port运载填空"/>
          <p:cNvPicPr>
            <a:picLocks noChangeAspect="1"/>
          </p:cNvPicPr>
          <p:nvPr/>
        </p:nvPicPr>
        <p:blipFill>
          <a:blip r:embed="rId1"/>
          <a:stretch>
            <a:fillRect/>
          </a:stretch>
        </p:blipFill>
        <p:spPr>
          <a:xfrm>
            <a:off x="0" y="508000"/>
            <a:ext cx="12192635" cy="5651500"/>
          </a:xfrm>
          <a:prstGeom prst="rect">
            <a:avLst/>
          </a:prstGeom>
        </p:spPr>
      </p:pic>
      <p:sp>
        <p:nvSpPr>
          <p:cNvPr id="5" name="文本框 4"/>
          <p:cNvSpPr txBox="1"/>
          <p:nvPr/>
        </p:nvSpPr>
        <p:spPr>
          <a:xfrm>
            <a:off x="5753735" y="3042285"/>
            <a:ext cx="995680" cy="583565"/>
          </a:xfrm>
          <a:prstGeom prst="rect">
            <a:avLst/>
          </a:prstGeom>
          <a:noFill/>
        </p:spPr>
        <p:txBody>
          <a:bodyPr wrap="none" rtlCol="0">
            <a:spAutoFit/>
          </a:bodyPr>
          <a:p>
            <a:r>
              <a:rPr lang="zh-CN" altLang="en-US" sz="3200" b="1">
                <a:solidFill>
                  <a:srgbClr val="7030A0"/>
                </a:solidFill>
                <a:latin typeface="Times New Roman" panose="02020603050405020304" charset="0"/>
                <a:cs typeface="Times New Roman" panose="02020603050405020304" charset="0"/>
                <a:sym typeface="+mn-ea"/>
              </a:rPr>
              <a:t>搬运</a:t>
            </a:r>
            <a:endParaRPr lang="zh-CN" altLang="en-US" sz="32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2974975" y="909955"/>
            <a:ext cx="1478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港口,口岸</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8467090" y="1000760"/>
            <a:ext cx="792480" cy="460375"/>
          </a:xfrm>
          <a:prstGeom prst="rect">
            <a:avLst/>
          </a:prstGeom>
          <a:noFill/>
        </p:spPr>
        <p:txBody>
          <a:bodyPr wrap="none" rtlCol="0">
            <a:spAutoFit/>
          </a:bodyPr>
          <a:p>
            <a:r>
              <a:rPr lang="zh-CN" altLang="en-US" sz="2400" b="1">
                <a:solidFill>
                  <a:srgbClr val="7030A0"/>
                </a:solidFill>
                <a:latin typeface="Times New Roman" panose="02020603050405020304" charset="0"/>
                <a:cs typeface="Times New Roman" panose="02020603050405020304" charset="0"/>
                <a:sym typeface="+mn-ea"/>
              </a:rPr>
              <a:t>出口</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8576310" y="2253615"/>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进口</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10688955" y="1891665"/>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重要的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10837545" y="2581910"/>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重要性</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3579495" y="353441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护照</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8467090" y="514985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报告</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8762365" y="3428365"/>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支持</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3508375" y="436245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运输</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2693670" y="2656840"/>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便携的</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8235315" y="4274820"/>
            <a:ext cx="792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驱逐</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3355975" y="1793240"/>
            <a:ext cx="10972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搬运工</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20" name="文本框 19"/>
          <p:cNvSpPr txBox="1"/>
          <p:nvPr/>
        </p:nvSpPr>
        <p:spPr>
          <a:xfrm>
            <a:off x="1809750" y="5295900"/>
            <a:ext cx="2189480" cy="460375"/>
          </a:xfrm>
          <a:prstGeom prst="rect">
            <a:avLst/>
          </a:prstGeom>
          <a:noFill/>
        </p:spPr>
        <p:txBody>
          <a:bodyPr wrap="none" rtlCol="0">
            <a:spAutoFit/>
          </a:bodyPr>
          <a:p>
            <a:pPr lvl="0" algn="l">
              <a:buClrTx/>
              <a:buSzTx/>
              <a:buFontTx/>
            </a:pPr>
            <a:r>
              <a:rPr lang="zh-CN" altLang="en-US" sz="2400" b="1">
                <a:solidFill>
                  <a:srgbClr val="7030A0"/>
                </a:solidFill>
                <a:latin typeface="Times New Roman" panose="02020603050405020304" charset="0"/>
                <a:cs typeface="Times New Roman" panose="02020603050405020304" charset="0"/>
                <a:sym typeface="+mn-ea"/>
              </a:rPr>
              <a:t>运输; 交通系统</a:t>
            </a:r>
            <a:endParaRPr lang="zh-CN" altLang="en-US" sz="24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2" grpId="0"/>
      <p:bldP spid="13" grpId="0"/>
      <p:bldP spid="14" grpId="0"/>
      <p:bldP spid="15" grpId="0"/>
      <p:bldP spid="16" grpId="0"/>
      <p:bldP spid="17" grpId="0"/>
      <p:bldP spid="1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437515" y="302260"/>
            <a:ext cx="11064240" cy="1568450"/>
          </a:xfrm>
          <a:prstGeom prst="rect">
            <a:avLst/>
          </a:prstGeom>
          <a:noFill/>
        </p:spPr>
        <p:txBody>
          <a:bodyPr wrap="square" rtlCol="0">
            <a:spAutoFit/>
          </a:bodyPr>
          <a:p>
            <a:pPr algn="l"/>
            <a:r>
              <a:rPr lang="en-US" sz="3200" b="1" spc="-100">
                <a:uFillTx/>
                <a:latin typeface="Times New Roman" panose="02020603050405020304" charset="0"/>
                <a:cs typeface="Times New Roman" panose="02020603050405020304" charset="0"/>
                <a:sym typeface="+mn-ea"/>
              </a:rPr>
              <a:t>27.fascinate ['fæsɪneɪt]vt.______________________</a:t>
            </a:r>
            <a:endParaRPr lang="en-US" sz="3200" b="1" spc="-100">
              <a:uFillTx/>
              <a:latin typeface="Times New Roman" panose="02020603050405020304" charset="0"/>
              <a:cs typeface="Times New Roman" panose="02020603050405020304" charset="0"/>
              <a:sym typeface="+mn-ea"/>
            </a:endParaRPr>
          </a:p>
          <a:p>
            <a:pPr algn="l"/>
            <a:endParaRPr lang="en-US" sz="3200" b="1" spc="-100">
              <a:uFillTx/>
              <a:latin typeface="Times New Roman" panose="02020603050405020304" charset="0"/>
              <a:cs typeface="Times New Roman" panose="02020603050405020304" charset="0"/>
              <a:sym typeface="+mn-ea"/>
            </a:endParaRPr>
          </a:p>
          <a:p>
            <a:pPr algn="l"/>
            <a:r>
              <a:rPr lang="en-US" sz="3200" b="1" spc="-100">
                <a:uFillTx/>
                <a:latin typeface="Times New Roman" panose="02020603050405020304" charset="0"/>
                <a:cs typeface="Times New Roman" panose="02020603050405020304" charset="0"/>
                <a:sym typeface="+mn-ea"/>
              </a:rPr>
              <a:t>_________ ['fæsɪneɪtɪŋ]adj. 迷人的;吸引人的;</a:t>
            </a:r>
            <a:r>
              <a:rPr lang="zh-CN" altLang="en-US" sz="3200" b="1" spc="-100">
                <a:uFillTx/>
                <a:latin typeface="Times New Roman" panose="02020603050405020304" charset="0"/>
                <a:cs typeface="Times New Roman" panose="02020603050405020304" charset="0"/>
                <a:sym typeface="+mn-ea"/>
              </a:rPr>
              <a:t>令</a:t>
            </a:r>
            <a:r>
              <a:rPr lang="en-US" sz="3200" b="1" spc="-100">
                <a:uFillTx/>
                <a:latin typeface="Times New Roman" panose="02020603050405020304" charset="0"/>
                <a:cs typeface="Times New Roman" panose="02020603050405020304" charset="0"/>
                <a:sym typeface="+mn-ea"/>
              </a:rPr>
              <a:t>人神魂颠倒的</a:t>
            </a:r>
            <a:endParaRPr lang="en-US" sz="3200" b="1" spc="-100">
              <a:uFillTx/>
              <a:latin typeface="Times New Roman" panose="02020603050405020304" charset="0"/>
              <a:cs typeface="Times New Roman" panose="02020603050405020304" charset="0"/>
              <a:sym typeface="+mn-ea"/>
            </a:endParaRPr>
          </a:p>
        </p:txBody>
      </p:sp>
      <p:sp>
        <p:nvSpPr>
          <p:cNvPr id="4" name="文本框 3"/>
          <p:cNvSpPr txBox="1"/>
          <p:nvPr/>
        </p:nvSpPr>
        <p:spPr>
          <a:xfrm>
            <a:off x="4266565" y="302260"/>
            <a:ext cx="448818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uFillTx/>
                <a:latin typeface="Times New Roman" panose="02020603050405020304" charset="0"/>
                <a:cs typeface="Times New Roman" panose="02020603050405020304" charset="0"/>
                <a:sym typeface="+mn-ea"/>
              </a:rPr>
              <a:t> 迷住,使着迷,使神魂颠倒</a:t>
            </a:r>
            <a:endParaRPr lang="en-US" sz="3200" b="1" spc="-100">
              <a:solidFill>
                <a:srgbClr val="7030A0"/>
              </a:solidFill>
              <a:uFillTx/>
              <a:latin typeface="Times New Roman" panose="02020603050405020304" charset="0"/>
              <a:cs typeface="Times New Roman" panose="02020603050405020304" charset="0"/>
              <a:sym typeface="+mn-ea"/>
            </a:endParaRPr>
          </a:p>
        </p:txBody>
      </p:sp>
      <p:sp>
        <p:nvSpPr>
          <p:cNvPr id="2" name="文本框 1"/>
          <p:cNvSpPr txBox="1"/>
          <p:nvPr/>
        </p:nvSpPr>
        <p:spPr>
          <a:xfrm>
            <a:off x="437515" y="885825"/>
            <a:ext cx="10000615" cy="460375"/>
          </a:xfrm>
          <a:prstGeom prst="rect">
            <a:avLst/>
          </a:prstGeom>
          <a:noFill/>
        </p:spPr>
        <p:txBody>
          <a:bodyPr wrap="none" rtlCol="0">
            <a:spAutoFit/>
          </a:bodyPr>
          <a:p>
            <a:pPr algn="l"/>
            <a:r>
              <a:rPr lang="en-US" sz="2400" b="1" spc="-100">
                <a:solidFill>
                  <a:schemeClr val="accent4">
                    <a:lumMod val="50000"/>
                  </a:schemeClr>
                </a:solidFill>
                <a:uFillTx/>
                <a:latin typeface="Times New Roman" panose="02020603050405020304" charset="0"/>
                <a:cs typeface="Times New Roman" panose="02020603050405020304" charset="0"/>
                <a:sym typeface="+mn-ea"/>
              </a:rPr>
              <a:t>词根词缀：fasc-(抓住)+-in(内)+-ate(动词后缀)：从内心抓住你——</a:t>
            </a:r>
            <a:r>
              <a:rPr lang="en-US" sz="2400" b="1" spc="-100">
                <a:solidFill>
                  <a:srgbClr val="7030A0"/>
                </a:solidFill>
                <a:uFillTx/>
                <a:latin typeface="Times New Roman" panose="02020603050405020304" charset="0"/>
                <a:cs typeface="Times New Roman" panose="02020603050405020304" charset="0"/>
                <a:sym typeface="+mn-ea"/>
              </a:rPr>
              <a:t>迷住,使着迷</a:t>
            </a:r>
            <a:endParaRPr lang="en-US" sz="2400" b="1" spc="-100">
              <a:solidFill>
                <a:srgbClr val="7030A0"/>
              </a:solidFill>
              <a:uFillTx/>
              <a:latin typeface="Times New Roman" panose="02020603050405020304" charset="0"/>
              <a:cs typeface="Times New Roman" panose="02020603050405020304" charset="0"/>
              <a:sym typeface="+mn-ea"/>
            </a:endParaRPr>
          </a:p>
        </p:txBody>
      </p:sp>
      <p:sp>
        <p:nvSpPr>
          <p:cNvPr id="5" name="文本框 4"/>
          <p:cNvSpPr txBox="1"/>
          <p:nvPr/>
        </p:nvSpPr>
        <p:spPr>
          <a:xfrm>
            <a:off x="234315" y="1346200"/>
            <a:ext cx="2130425" cy="583565"/>
          </a:xfrm>
          <a:prstGeom prst="rect">
            <a:avLst/>
          </a:prstGeom>
          <a:noFill/>
        </p:spPr>
        <p:txBody>
          <a:bodyPr wrap="none" rtlCol="0">
            <a:spAutoFit/>
          </a:bodyPr>
          <a:p>
            <a:pPr algn="l"/>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uFillTx/>
                <a:latin typeface="Times New Roman" panose="02020603050405020304" charset="0"/>
                <a:cs typeface="Times New Roman" panose="02020603050405020304" charset="0"/>
                <a:sym typeface="+mn-ea"/>
              </a:rPr>
              <a:t> fascinating </a:t>
            </a:r>
            <a:endParaRPr lang="en-US" sz="32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437515" y="2011045"/>
            <a:ext cx="11064240" cy="3046095"/>
          </a:xfrm>
          <a:prstGeom prst="rect">
            <a:avLst/>
          </a:prstGeom>
          <a:noFill/>
        </p:spPr>
        <p:txBody>
          <a:bodyPr wrap="square" rtlCol="0">
            <a:spAutoFit/>
          </a:bodyPr>
          <a:p>
            <a:pPr algn="l"/>
            <a:r>
              <a:rPr lang="en-US" sz="2400" b="1" spc="-100">
                <a:uFillTx/>
                <a:latin typeface="Times New Roman" panose="02020603050405020304" charset="0"/>
                <a:cs typeface="Times New Roman" panose="02020603050405020304" charset="0"/>
                <a:sym typeface="+mn-ea"/>
              </a:rPr>
              <a:t>The place continues to ________ visitors, cloaked in its mystery.</a:t>
            </a:r>
            <a:endParaRPr lang="en-US" sz="2400" b="1" spc="-100">
              <a:uFillTx/>
              <a:latin typeface="Times New Roman" panose="02020603050405020304" charset="0"/>
              <a:cs typeface="Times New Roman" panose="02020603050405020304" charset="0"/>
              <a:sym typeface="+mn-ea"/>
            </a:endParaRPr>
          </a:p>
          <a:p>
            <a:pPr algn="l"/>
            <a:r>
              <a:rPr lang="en-US" sz="2400" b="1" spc="-100">
                <a:uFillTx/>
                <a:latin typeface="Times New Roman" panose="02020603050405020304" charset="0"/>
                <a:cs typeface="Times New Roman" panose="02020603050405020304" charset="0"/>
                <a:sym typeface="+mn-ea"/>
              </a:rPr>
              <a:t>这个地方笼罩在神秘气氛下,继续使游览者着迷.</a:t>
            </a:r>
            <a:endParaRPr lang="en-US" sz="2400" b="1" spc="-100">
              <a:uFillTx/>
              <a:latin typeface="Times New Roman" panose="02020603050405020304" charset="0"/>
              <a:cs typeface="Times New Roman" panose="02020603050405020304" charset="0"/>
              <a:sym typeface="+mn-ea"/>
            </a:endParaRPr>
          </a:p>
          <a:p>
            <a:pPr algn="l"/>
            <a:r>
              <a:rPr lang="en-US" sz="2400" b="1" spc="-100">
                <a:uFillTx/>
                <a:latin typeface="Times New Roman" panose="02020603050405020304" charset="0"/>
                <a:cs typeface="Times New Roman" panose="02020603050405020304" charset="0"/>
                <a:sym typeface="+mn-ea"/>
              </a:rPr>
              <a:t>The children are __________by the toys in the shop window.</a:t>
            </a:r>
            <a:endParaRPr lang="en-US" sz="2400" b="1" spc="-100">
              <a:uFillTx/>
              <a:latin typeface="Times New Roman" panose="02020603050405020304" charset="0"/>
              <a:cs typeface="Times New Roman" panose="02020603050405020304" charset="0"/>
              <a:sym typeface="+mn-ea"/>
            </a:endParaRPr>
          </a:p>
          <a:p>
            <a:pPr algn="l"/>
            <a:r>
              <a:rPr lang="en-US" sz="2400" b="1" spc="-100">
                <a:uFillTx/>
                <a:latin typeface="Times New Roman" panose="02020603050405020304" charset="0"/>
                <a:cs typeface="Times New Roman" panose="02020603050405020304" charset="0"/>
                <a:sym typeface="+mn-ea"/>
              </a:rPr>
              <a:t>孩子们让商店橱窗里的玩具给吸引住了</a:t>
            </a:r>
            <a:endParaRPr lang="en-US" sz="2400" b="1" spc="-100">
              <a:uFillTx/>
              <a:latin typeface="Times New Roman" panose="02020603050405020304" charset="0"/>
              <a:cs typeface="Times New Roman" panose="02020603050405020304" charset="0"/>
              <a:sym typeface="+mn-ea"/>
            </a:endParaRPr>
          </a:p>
          <a:p>
            <a:pPr algn="l"/>
            <a:r>
              <a:rPr lang="en-US" sz="2400" b="1" spc="-100">
                <a:uFillTx/>
                <a:latin typeface="Times New Roman" panose="02020603050405020304" charset="0"/>
                <a:cs typeface="Times New Roman" panose="02020603050405020304" charset="0"/>
                <a:sym typeface="+mn-ea"/>
              </a:rPr>
              <a:t>I still find this story both __________ and unbelievable. </a:t>
            </a:r>
            <a:endParaRPr lang="en-US" sz="2400" b="1" spc="-100">
              <a:uFillTx/>
              <a:latin typeface="Times New Roman" panose="02020603050405020304" charset="0"/>
              <a:cs typeface="Times New Roman" panose="02020603050405020304" charset="0"/>
              <a:sym typeface="+mn-ea"/>
            </a:endParaRPr>
          </a:p>
          <a:p>
            <a:pPr algn="l"/>
            <a:r>
              <a:rPr lang="en-US" sz="2400" b="1" spc="-100">
                <a:uFillTx/>
                <a:latin typeface="Times New Roman" panose="02020603050405020304" charset="0"/>
                <a:cs typeface="Times New Roman" panose="02020603050405020304" charset="0"/>
                <a:sym typeface="+mn-ea"/>
              </a:rPr>
              <a:t>我仍觉得这个故事既神奇又不太可信。</a:t>
            </a:r>
            <a:endParaRPr lang="en-US" sz="2400" b="1" spc="-100">
              <a:uFillTx/>
              <a:latin typeface="Times New Roman" panose="02020603050405020304" charset="0"/>
              <a:cs typeface="Times New Roman" panose="02020603050405020304" charset="0"/>
              <a:sym typeface="+mn-ea"/>
            </a:endParaRPr>
          </a:p>
          <a:p>
            <a:pPr algn="l"/>
            <a:r>
              <a:rPr lang="en-US" sz="2400" b="1" spc="-100">
                <a:uFillTx/>
                <a:latin typeface="Times New Roman" panose="02020603050405020304" charset="0"/>
                <a:cs typeface="Times New Roman" panose="02020603050405020304" charset="0"/>
                <a:sym typeface="+mn-ea"/>
              </a:rPr>
              <a:t>What it will be called in future, and what it will do, remain __________ questions. </a:t>
            </a:r>
            <a:endParaRPr lang="en-US" sz="2400" b="1" spc="-100">
              <a:uFillTx/>
              <a:latin typeface="Times New Roman" panose="02020603050405020304" charset="0"/>
              <a:cs typeface="Times New Roman" panose="02020603050405020304" charset="0"/>
              <a:sym typeface="+mn-ea"/>
            </a:endParaRPr>
          </a:p>
          <a:p>
            <a:pPr algn="l"/>
            <a:r>
              <a:rPr lang="en-US" sz="2400" b="1" spc="-100">
                <a:uFillTx/>
                <a:latin typeface="Times New Roman" panose="02020603050405020304" charset="0"/>
                <a:cs typeface="Times New Roman" panose="02020603050405020304" charset="0"/>
                <a:sym typeface="+mn-ea"/>
              </a:rPr>
              <a:t>未来我们会把它叫做什么，会用它来干什么，依然是让人着迷的问题。</a:t>
            </a:r>
            <a:endParaRPr lang="en-US" sz="2400" b="1" spc="-100">
              <a:uFillTx/>
              <a:latin typeface="Times New Roman" panose="02020603050405020304" charset="0"/>
              <a:cs typeface="Times New Roman" panose="02020603050405020304" charset="0"/>
              <a:sym typeface="+mn-ea"/>
            </a:endParaRPr>
          </a:p>
        </p:txBody>
      </p:sp>
      <p:sp>
        <p:nvSpPr>
          <p:cNvPr id="7" name="文本框 6"/>
          <p:cNvSpPr txBox="1"/>
          <p:nvPr/>
        </p:nvSpPr>
        <p:spPr>
          <a:xfrm>
            <a:off x="3033395" y="2011045"/>
            <a:ext cx="1359535"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uFillTx/>
                <a:latin typeface="Times New Roman" panose="02020603050405020304" charset="0"/>
                <a:cs typeface="Times New Roman" panose="02020603050405020304" charset="0"/>
                <a:sym typeface="+mn-ea"/>
              </a:rPr>
              <a:t> fascinate </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2364740" y="2787650"/>
            <a:ext cx="1612900" cy="460375"/>
          </a:xfrm>
          <a:prstGeom prst="rect">
            <a:avLst/>
          </a:prstGeom>
          <a:noFill/>
        </p:spPr>
        <p:txBody>
          <a:bodyPr wrap="squar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uFillTx/>
                <a:latin typeface="Times New Roman" panose="02020603050405020304" charset="0"/>
                <a:cs typeface="Times New Roman" panose="02020603050405020304" charset="0"/>
                <a:sym typeface="+mn-ea"/>
              </a:rPr>
              <a:t> fascinated</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3272790" y="3482975"/>
            <a:ext cx="1612900" cy="460375"/>
          </a:xfrm>
          <a:prstGeom prst="rect">
            <a:avLst/>
          </a:prstGeom>
          <a:noFill/>
        </p:spPr>
        <p:txBody>
          <a:bodyPr wrap="squar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uFillTx/>
                <a:latin typeface="Times New Roman" panose="02020603050405020304" charset="0"/>
                <a:cs typeface="Times New Roman" panose="02020603050405020304" charset="0"/>
                <a:sym typeface="+mn-ea"/>
              </a:rPr>
              <a:t> fascinating</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10" name="文本框 9"/>
          <p:cNvSpPr txBox="1"/>
          <p:nvPr/>
        </p:nvSpPr>
        <p:spPr>
          <a:xfrm>
            <a:off x="7254240" y="4208780"/>
            <a:ext cx="1784985" cy="460375"/>
          </a:xfrm>
          <a:prstGeom prst="rect">
            <a:avLst/>
          </a:prstGeom>
          <a:noFill/>
        </p:spPr>
        <p:txBody>
          <a:bodyPr wrap="squar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uFillTx/>
                <a:latin typeface="Times New Roman" panose="02020603050405020304" charset="0"/>
                <a:cs typeface="Times New Roman" panose="02020603050405020304" charset="0"/>
                <a:sym typeface="+mn-ea"/>
              </a:rPr>
              <a:t> fascinating</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5" grpId="0"/>
      <p:bldP spid="6" grpId="0"/>
      <p:bldP spid="7" grpId="0"/>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descr="fas-抓住填空"/>
          <p:cNvPicPr>
            <a:picLocks noChangeAspect="1"/>
          </p:cNvPicPr>
          <p:nvPr/>
        </p:nvPicPr>
        <p:blipFill>
          <a:blip r:embed="rId1"/>
          <a:stretch>
            <a:fillRect/>
          </a:stretch>
        </p:blipFill>
        <p:spPr>
          <a:xfrm>
            <a:off x="0" y="539115"/>
            <a:ext cx="12191365" cy="5318760"/>
          </a:xfrm>
          <a:prstGeom prst="rect">
            <a:avLst/>
          </a:prstGeom>
        </p:spPr>
      </p:pic>
      <p:sp>
        <p:nvSpPr>
          <p:cNvPr id="4" name="文本框 3"/>
          <p:cNvSpPr txBox="1"/>
          <p:nvPr/>
        </p:nvSpPr>
        <p:spPr>
          <a:xfrm>
            <a:off x="1497965" y="2908300"/>
            <a:ext cx="1921510"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抓住/迷住</a:t>
            </a:r>
            <a:endParaRPr sz="32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3985895" y="1256030"/>
            <a:ext cx="22910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 固定</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扣紧</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抓牢</a:t>
            </a:r>
            <a:endParaRPr sz="24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6953885" y="1071245"/>
            <a:ext cx="1910080" cy="82994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快速的</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紧的</a:t>
            </a:r>
            <a:r>
              <a:rPr lang="en-US" sz="2400" b="1">
                <a:solidFill>
                  <a:srgbClr val="7030A0"/>
                </a:solidFill>
                <a:latin typeface="Times New Roman" panose="02020603050405020304" charset="0"/>
                <a:cs typeface="Times New Roman" panose="02020603050405020304" charset="0"/>
                <a:sym typeface="+mn-ea"/>
              </a:rPr>
              <a:t>;</a:t>
            </a:r>
            <a:endParaRPr lang="en-US" sz="2400" b="1">
              <a:solidFill>
                <a:srgbClr val="7030A0"/>
              </a:solidFill>
              <a:latin typeface="Times New Roman" panose="02020603050405020304" charset="0"/>
              <a:cs typeface="Times New Roman" panose="02020603050405020304" charset="0"/>
              <a:sym typeface="+mn-ea"/>
            </a:endParaRPr>
          </a:p>
          <a:p>
            <a:pPr algn="l"/>
            <a:r>
              <a:rPr sz="2400" b="1">
                <a:solidFill>
                  <a:srgbClr val="7030A0"/>
                </a:solidFill>
                <a:latin typeface="Times New Roman" panose="02020603050405020304" charset="0"/>
                <a:cs typeface="Times New Roman" panose="02020603050405020304" charset="0"/>
                <a:sym typeface="+mn-ea"/>
              </a:rPr>
              <a:t>稳固的 </a:t>
            </a:r>
            <a:endParaRPr sz="24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9546590" y="1071245"/>
            <a:ext cx="2214880" cy="82994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迅速地</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紧紧地</a:t>
            </a:r>
            <a:r>
              <a:rPr lang="en-US" sz="2400" b="1">
                <a:solidFill>
                  <a:srgbClr val="7030A0"/>
                </a:solidFill>
                <a:latin typeface="Times New Roman" panose="02020603050405020304" charset="0"/>
                <a:cs typeface="Times New Roman" panose="02020603050405020304" charset="0"/>
                <a:sym typeface="+mn-ea"/>
              </a:rPr>
              <a:t>;</a:t>
            </a:r>
            <a:endParaRPr lang="en-US" sz="2400" b="1">
              <a:solidFill>
                <a:srgbClr val="7030A0"/>
              </a:solidFill>
              <a:latin typeface="Times New Roman" panose="02020603050405020304" charset="0"/>
              <a:cs typeface="Times New Roman" panose="02020603050405020304" charset="0"/>
              <a:sym typeface="+mn-ea"/>
            </a:endParaRPr>
          </a:p>
          <a:p>
            <a:pPr algn="l"/>
            <a:r>
              <a:rPr sz="2400" b="1">
                <a:solidFill>
                  <a:srgbClr val="7030A0"/>
                </a:solidFill>
                <a:latin typeface="Times New Roman" panose="02020603050405020304" charset="0"/>
                <a:cs typeface="Times New Roman" panose="02020603050405020304" charset="0"/>
                <a:sym typeface="+mn-ea"/>
              </a:rPr>
              <a:t>彻底地</a:t>
            </a:r>
            <a:endParaRPr sz="24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4408170" y="2785110"/>
            <a:ext cx="1706880" cy="82994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使着迷</a:t>
            </a:r>
            <a:r>
              <a:rPr lang="en-US" sz="2400" b="1">
                <a:solidFill>
                  <a:srgbClr val="7030A0"/>
                </a:solidFill>
                <a:latin typeface="Times New Roman" panose="02020603050405020304" charset="0"/>
                <a:cs typeface="Times New Roman" panose="02020603050405020304" charset="0"/>
                <a:sym typeface="+mn-ea"/>
              </a:rPr>
              <a:t>,</a:t>
            </a:r>
            <a:endParaRPr lang="en-US" sz="2400" b="1">
              <a:solidFill>
                <a:srgbClr val="7030A0"/>
              </a:solidFill>
              <a:latin typeface="Times New Roman" panose="02020603050405020304" charset="0"/>
              <a:cs typeface="Times New Roman" panose="02020603050405020304" charset="0"/>
              <a:sym typeface="+mn-ea"/>
            </a:endParaRPr>
          </a:p>
          <a:p>
            <a:pPr algn="l"/>
            <a:r>
              <a:rPr sz="2400" b="1">
                <a:solidFill>
                  <a:srgbClr val="7030A0"/>
                </a:solidFill>
                <a:latin typeface="Times New Roman" panose="02020603050405020304" charset="0"/>
                <a:cs typeface="Times New Roman" panose="02020603050405020304" charset="0"/>
                <a:sym typeface="+mn-ea"/>
              </a:rPr>
              <a:t>使神魂颠倒</a:t>
            </a:r>
            <a:endParaRPr sz="24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7913370" y="2357120"/>
            <a:ext cx="2519680" cy="82994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迷人的</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吸引人的</a:t>
            </a:r>
            <a:r>
              <a:rPr lang="en-US" sz="2400" b="1">
                <a:solidFill>
                  <a:srgbClr val="7030A0"/>
                </a:solidFill>
                <a:latin typeface="Times New Roman" panose="02020603050405020304" charset="0"/>
                <a:cs typeface="Times New Roman" panose="02020603050405020304" charset="0"/>
                <a:sym typeface="+mn-ea"/>
              </a:rPr>
              <a:t>;</a:t>
            </a:r>
            <a:endParaRPr lang="en-US" sz="2400" b="1">
              <a:solidFill>
                <a:srgbClr val="7030A0"/>
              </a:solidFill>
              <a:latin typeface="Times New Roman" panose="02020603050405020304" charset="0"/>
              <a:cs typeface="Times New Roman" panose="02020603050405020304" charset="0"/>
              <a:sym typeface="+mn-ea"/>
            </a:endParaRPr>
          </a:p>
          <a:p>
            <a:pPr algn="l"/>
            <a:r>
              <a:rPr sz="2400" b="1">
                <a:solidFill>
                  <a:srgbClr val="7030A0"/>
                </a:solidFill>
                <a:latin typeface="Times New Roman" panose="02020603050405020304" charset="0"/>
                <a:cs typeface="Times New Roman" panose="02020603050405020304" charset="0"/>
                <a:sym typeface="+mn-ea"/>
              </a:rPr>
              <a:t>令人神魂颠倒的</a:t>
            </a:r>
            <a:endParaRPr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7614920" y="3430270"/>
            <a:ext cx="22148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魅力</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魔力</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入迷</a:t>
            </a:r>
            <a:endParaRPr sz="24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4130675" y="4693285"/>
            <a:ext cx="14782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时髦</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时尚</a:t>
            </a:r>
            <a:endParaRPr sz="2400" b="1">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7014845" y="4693285"/>
            <a:ext cx="2087880" cy="460375"/>
          </a:xfrm>
          <a:prstGeom prst="rect">
            <a:avLst/>
          </a:prstGeom>
          <a:noFill/>
        </p:spPr>
        <p:txBody>
          <a:bodyPr wrap="none" rtlCol="0">
            <a:spAutoFit/>
          </a:bodyPr>
          <a:p>
            <a:pPr algn="l"/>
            <a:r>
              <a:rPr sz="2400" b="1">
                <a:solidFill>
                  <a:srgbClr val="7030A0"/>
                </a:solidFill>
                <a:latin typeface="Times New Roman" panose="02020603050405020304" charset="0"/>
                <a:cs typeface="Times New Roman" panose="02020603050405020304" charset="0"/>
                <a:sym typeface="+mn-ea"/>
              </a:rPr>
              <a:t>时髦的</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时尚的</a:t>
            </a:r>
            <a:endParaRPr sz="2400" b="1">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P spid="8" grpId="0"/>
      <p:bldP spid="9" grpId="0"/>
      <p:bldP spid="10" grpId="0"/>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62915" y="3095625"/>
            <a:ext cx="6621780" cy="583565"/>
          </a:xfrm>
          <a:prstGeom prst="rect">
            <a:avLst/>
          </a:prstGeom>
          <a:noFill/>
        </p:spPr>
        <p:txBody>
          <a:bodyPr wrap="square" rtlCol="0">
            <a:spAutoFit/>
          </a:bodyPr>
          <a:p>
            <a:pPr algn="l"/>
            <a:r>
              <a:rPr lang="en-US" sz="3200" b="1" spc="-100">
                <a:uFillTx/>
                <a:latin typeface="Times New Roman" panose="02020603050405020304" charset="0"/>
                <a:cs typeface="Times New Roman" panose="02020603050405020304" charset="0"/>
                <a:sym typeface="+mn-ea"/>
              </a:rPr>
              <a:t>keep an eye on___________________</a:t>
            </a:r>
            <a:endParaRPr lang="en-US" sz="3200" b="1" spc="-100">
              <a:uFillTx/>
              <a:latin typeface="Times New Roman" panose="02020603050405020304" charset="0"/>
              <a:cs typeface="Times New Roman" panose="02020603050405020304" charset="0"/>
              <a:sym typeface="+mn-ea"/>
            </a:endParaRPr>
          </a:p>
        </p:txBody>
      </p:sp>
      <p:sp>
        <p:nvSpPr>
          <p:cNvPr id="6" name="文本框 5"/>
          <p:cNvSpPr txBox="1"/>
          <p:nvPr/>
        </p:nvSpPr>
        <p:spPr>
          <a:xfrm>
            <a:off x="462915" y="205105"/>
            <a:ext cx="11064240" cy="583565"/>
          </a:xfrm>
          <a:prstGeom prst="rect">
            <a:avLst/>
          </a:prstGeom>
          <a:noFill/>
        </p:spPr>
        <p:txBody>
          <a:bodyPr wrap="square" rtlCol="0">
            <a:spAutoFit/>
          </a:bodyPr>
          <a:p>
            <a:pPr algn="l"/>
            <a:r>
              <a:rPr lang="en-US" sz="3200" b="1" spc="-100">
                <a:uFillTx/>
                <a:latin typeface="Times New Roman" panose="02020603050405020304" charset="0"/>
                <a:cs typeface="Times New Roman" panose="02020603050405020304" charset="0"/>
                <a:sym typeface="+mn-ea"/>
              </a:rPr>
              <a:t>28.keep your eyes open（for）_________</a:t>
            </a:r>
            <a:endParaRPr lang="en-US" sz="3200" b="1" spc="-100">
              <a:uFillTx/>
              <a:latin typeface="Times New Roman" panose="02020603050405020304" charset="0"/>
              <a:cs typeface="Times New Roman" panose="02020603050405020304" charset="0"/>
              <a:sym typeface="+mn-ea"/>
            </a:endParaRPr>
          </a:p>
        </p:txBody>
      </p:sp>
      <p:sp>
        <p:nvSpPr>
          <p:cNvPr id="4" name="文本框 3"/>
          <p:cNvSpPr txBox="1"/>
          <p:nvPr/>
        </p:nvSpPr>
        <p:spPr>
          <a:xfrm>
            <a:off x="5251450" y="205105"/>
            <a:ext cx="2070735" cy="583565"/>
          </a:xfrm>
          <a:prstGeom prst="rect">
            <a:avLst/>
          </a:prstGeom>
          <a:noFill/>
        </p:spPr>
        <p:txBody>
          <a:bodyPr wrap="none" rtlCol="0">
            <a:spAutoFit/>
          </a:bodyPr>
          <a:p>
            <a:pPr algn="l"/>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uFillTx/>
                <a:latin typeface="Times New Roman" panose="02020603050405020304" charset="0"/>
                <a:cs typeface="Times New Roman" panose="02020603050405020304" charset="0"/>
                <a:sym typeface="+mn-ea"/>
              </a:rPr>
              <a:t> 留心;留意</a:t>
            </a:r>
            <a:endParaRPr lang="en-US" sz="3200" b="1" spc="-100">
              <a:solidFill>
                <a:srgbClr val="7030A0"/>
              </a:solidFill>
              <a:uFillTx/>
              <a:latin typeface="Times New Roman" panose="02020603050405020304" charset="0"/>
              <a:cs typeface="Times New Roman" panose="02020603050405020304" charset="0"/>
              <a:sym typeface="+mn-ea"/>
            </a:endParaRPr>
          </a:p>
        </p:txBody>
      </p:sp>
      <p:sp>
        <p:nvSpPr>
          <p:cNvPr id="2" name="文本框 1"/>
          <p:cNvSpPr txBox="1"/>
          <p:nvPr/>
        </p:nvSpPr>
        <p:spPr>
          <a:xfrm>
            <a:off x="2741930" y="3095625"/>
            <a:ext cx="3797935"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uFillTx/>
                <a:latin typeface="Times New Roman" panose="02020603050405020304" charset="0"/>
                <a:cs typeface="Times New Roman" panose="02020603050405020304" charset="0"/>
                <a:sym typeface="+mn-ea"/>
              </a:rPr>
              <a:t> 照看;留意;密切关注</a:t>
            </a:r>
            <a:endParaRPr lang="en-US" sz="3200" b="1" spc="-100">
              <a:solidFill>
                <a:srgbClr val="7030A0"/>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391795" y="788670"/>
            <a:ext cx="11064240" cy="2306955"/>
          </a:xfrm>
          <a:prstGeom prst="rect">
            <a:avLst/>
          </a:prstGeom>
          <a:noFill/>
        </p:spPr>
        <p:txBody>
          <a:bodyPr wrap="square" rtlCol="0">
            <a:spAutoFit/>
          </a:bodyPr>
          <a:p>
            <a:pPr algn="l"/>
            <a:r>
              <a:rPr lang="en-US" sz="2400" b="1" spc="-100">
                <a:uFillTx/>
                <a:latin typeface="Times New Roman" panose="02020603050405020304" charset="0"/>
                <a:cs typeface="Times New Roman" panose="02020603050405020304" charset="0"/>
                <a:sym typeface="+mn-ea"/>
              </a:rPr>
              <a:t>You must </a:t>
            </a:r>
            <a:r>
              <a:rPr lang="en-US" sz="2400" b="1" spc="-100">
                <a:solidFill>
                  <a:schemeClr val="accent4">
                    <a:lumMod val="50000"/>
                  </a:schemeClr>
                </a:solidFill>
                <a:uFillTx/>
                <a:latin typeface="Times New Roman" panose="02020603050405020304" charset="0"/>
                <a:cs typeface="Times New Roman" panose="02020603050405020304" charset="0"/>
                <a:sym typeface="+mn-ea"/>
              </a:rPr>
              <a:t>keep your eyes open</a:t>
            </a:r>
            <a:r>
              <a:rPr lang="en-US" sz="2400" b="1" spc="-100">
                <a:uFillTx/>
                <a:latin typeface="Times New Roman" panose="02020603050405020304" charset="0"/>
                <a:cs typeface="Times New Roman" panose="02020603050405020304" charset="0"/>
                <a:sym typeface="+mn-ea"/>
              </a:rPr>
              <a:t> if you are going to make your trip to the UK enjoyable and worthwhile. 如果你要使你的英国之旅愉快而有意义，你必须时刻留意。</a:t>
            </a:r>
            <a:endParaRPr lang="en-US" sz="2400" b="1" spc="-100">
              <a:uFillTx/>
              <a:latin typeface="Times New Roman" panose="02020603050405020304" charset="0"/>
              <a:cs typeface="Times New Roman" panose="02020603050405020304" charset="0"/>
              <a:sym typeface="+mn-ea"/>
            </a:endParaRPr>
          </a:p>
          <a:p>
            <a:pPr algn="l"/>
            <a:r>
              <a:rPr lang="en-US" sz="2400" b="1" spc="-100">
                <a:solidFill>
                  <a:schemeClr val="accent4">
                    <a:lumMod val="50000"/>
                  </a:schemeClr>
                </a:solidFill>
                <a:uFillTx/>
                <a:latin typeface="Times New Roman" panose="02020603050405020304" charset="0"/>
                <a:cs typeface="Times New Roman" panose="02020603050405020304" charset="0"/>
                <a:sym typeface="+mn-ea"/>
              </a:rPr>
              <a:t>Keep your eyes open</a:t>
            </a:r>
            <a:r>
              <a:rPr lang="en-US" sz="2400" b="1" spc="-100">
                <a:uFillTx/>
                <a:latin typeface="Times New Roman" panose="02020603050405020304" charset="0"/>
                <a:cs typeface="Times New Roman" panose="02020603050405020304" charset="0"/>
                <a:sym typeface="+mn-ea"/>
              </a:rPr>
              <a:t> and be willing to change, but have faith in yourself, too. </a:t>
            </a:r>
            <a:endParaRPr lang="en-US" sz="2400" b="1" spc="-100">
              <a:uFillTx/>
              <a:latin typeface="Times New Roman" panose="02020603050405020304" charset="0"/>
              <a:cs typeface="Times New Roman" panose="02020603050405020304" charset="0"/>
              <a:sym typeface="+mn-ea"/>
            </a:endParaRPr>
          </a:p>
          <a:p>
            <a:pPr algn="l"/>
            <a:r>
              <a:rPr lang="en-US" sz="2400" b="1" spc="-100">
                <a:uFillTx/>
                <a:latin typeface="Times New Roman" panose="02020603050405020304" charset="0"/>
                <a:cs typeface="Times New Roman" panose="02020603050405020304" charset="0"/>
                <a:sym typeface="+mn-ea"/>
              </a:rPr>
              <a:t>时刻留心，愿意改变，但同时也要对自己有信心。</a:t>
            </a:r>
            <a:endParaRPr lang="en-US" sz="2400" b="1" spc="-100">
              <a:uFillTx/>
              <a:latin typeface="Times New Roman" panose="02020603050405020304" charset="0"/>
              <a:cs typeface="Times New Roman" panose="02020603050405020304" charset="0"/>
              <a:sym typeface="+mn-ea"/>
            </a:endParaRPr>
          </a:p>
          <a:p>
            <a:pPr algn="l"/>
            <a:r>
              <a:rPr lang="en-US" sz="2400" b="1" spc="-100">
                <a:uFillTx/>
                <a:latin typeface="Times New Roman" panose="02020603050405020304" charset="0"/>
                <a:cs typeface="Times New Roman" panose="02020603050405020304" charset="0"/>
                <a:sym typeface="+mn-ea"/>
              </a:rPr>
              <a:t>If that sounds like good news, </a:t>
            </a:r>
            <a:r>
              <a:rPr lang="en-US" sz="2400" b="1" spc="-100">
                <a:solidFill>
                  <a:schemeClr val="accent4">
                    <a:lumMod val="50000"/>
                  </a:schemeClr>
                </a:solidFill>
                <a:uFillTx/>
                <a:latin typeface="Times New Roman" panose="02020603050405020304" charset="0"/>
                <a:cs typeface="Times New Roman" panose="02020603050405020304" charset="0"/>
                <a:sym typeface="+mn-ea"/>
              </a:rPr>
              <a:t>keep your eyes open for </a:t>
            </a:r>
            <a:r>
              <a:rPr lang="en-US" sz="2400" b="1" spc="-100">
                <a:uFillTx/>
                <a:latin typeface="Times New Roman" panose="02020603050405020304" charset="0"/>
                <a:cs typeface="Times New Roman" panose="02020603050405020304" charset="0"/>
                <a:sym typeface="+mn-ea"/>
              </a:rPr>
              <a:t>your chance for change. </a:t>
            </a:r>
            <a:endParaRPr lang="en-US" sz="2400" b="1" spc="-100">
              <a:uFillTx/>
              <a:latin typeface="Times New Roman" panose="02020603050405020304" charset="0"/>
              <a:cs typeface="Times New Roman" panose="02020603050405020304" charset="0"/>
              <a:sym typeface="+mn-ea"/>
            </a:endParaRPr>
          </a:p>
          <a:p>
            <a:pPr algn="l"/>
            <a:r>
              <a:rPr lang="en-US" sz="2400" b="1" spc="-100">
                <a:uFillTx/>
                <a:latin typeface="Times New Roman" panose="02020603050405020304" charset="0"/>
                <a:cs typeface="Times New Roman" panose="02020603050405020304" charset="0"/>
                <a:sym typeface="+mn-ea"/>
              </a:rPr>
              <a:t>如果那听起来像好消息，那么要留心这个为你带来改变的机会。</a:t>
            </a:r>
            <a:endParaRPr lang="en-US" sz="2400" b="1" spc="-100">
              <a:uFillTx/>
              <a:latin typeface="Times New Roman" panose="02020603050405020304" charset="0"/>
              <a:cs typeface="Times New Roman" panose="02020603050405020304" charset="0"/>
              <a:sym typeface="+mn-ea"/>
            </a:endParaRPr>
          </a:p>
        </p:txBody>
      </p:sp>
      <p:sp>
        <p:nvSpPr>
          <p:cNvPr id="7" name="文本框 6"/>
          <p:cNvSpPr txBox="1"/>
          <p:nvPr/>
        </p:nvSpPr>
        <p:spPr>
          <a:xfrm>
            <a:off x="462915" y="3679190"/>
            <a:ext cx="11064240" cy="1938020"/>
          </a:xfrm>
          <a:prstGeom prst="rect">
            <a:avLst/>
          </a:prstGeom>
          <a:noFill/>
        </p:spPr>
        <p:txBody>
          <a:bodyPr wrap="square" rtlCol="0">
            <a:spAutoFit/>
          </a:bodyPr>
          <a:p>
            <a:pPr algn="l"/>
            <a:r>
              <a:rPr lang="en-US" sz="2400" b="1" spc="-100">
                <a:uFillTx/>
                <a:latin typeface="Times New Roman" panose="02020603050405020304" charset="0"/>
                <a:cs typeface="Times New Roman" panose="02020603050405020304" charset="0"/>
                <a:sym typeface="+mn-ea"/>
              </a:rPr>
              <a:t>In general, </a:t>
            </a:r>
            <a:r>
              <a:rPr lang="en-US" sz="2400" b="1" spc="-100">
                <a:solidFill>
                  <a:schemeClr val="accent4">
                    <a:lumMod val="50000"/>
                  </a:schemeClr>
                </a:solidFill>
                <a:uFillTx/>
                <a:latin typeface="Times New Roman" panose="02020603050405020304" charset="0"/>
                <a:cs typeface="Times New Roman" panose="02020603050405020304" charset="0"/>
                <a:sym typeface="+mn-ea"/>
              </a:rPr>
              <a:t>keep an eye on</a:t>
            </a:r>
            <a:r>
              <a:rPr lang="en-US" sz="2400" b="1" spc="-100">
                <a:uFillTx/>
                <a:latin typeface="Times New Roman" panose="02020603050405020304" charset="0"/>
                <a:cs typeface="Times New Roman" panose="02020603050405020304" charset="0"/>
                <a:sym typeface="+mn-ea"/>
              </a:rPr>
              <a:t> their property while they are gone.(2018浙江)</a:t>
            </a:r>
            <a:endParaRPr lang="en-US" sz="2400" b="1" spc="-100">
              <a:uFillTx/>
              <a:latin typeface="Times New Roman" panose="02020603050405020304" charset="0"/>
              <a:cs typeface="Times New Roman" panose="02020603050405020304" charset="0"/>
              <a:sym typeface="+mn-ea"/>
            </a:endParaRPr>
          </a:p>
          <a:p>
            <a:pPr algn="l"/>
            <a:r>
              <a:rPr lang="en-US" sz="2400" b="1" spc="-100">
                <a:uFillTx/>
                <a:latin typeface="Times New Roman" panose="02020603050405020304" charset="0"/>
                <a:cs typeface="Times New Roman" panose="02020603050405020304" charset="0"/>
                <a:sym typeface="+mn-ea"/>
              </a:rPr>
              <a:t>一般来说，当他们离开的时候，要照看好他们的财产。</a:t>
            </a:r>
            <a:endParaRPr lang="en-US" sz="2400" b="1" spc="-100">
              <a:uFillTx/>
              <a:latin typeface="Times New Roman" panose="02020603050405020304" charset="0"/>
              <a:cs typeface="Times New Roman" panose="02020603050405020304" charset="0"/>
              <a:sym typeface="+mn-ea"/>
            </a:endParaRPr>
          </a:p>
          <a:p>
            <a:pPr algn="l"/>
            <a:r>
              <a:rPr lang="en-US" sz="2400" b="1" spc="-100">
                <a:uFillTx/>
                <a:latin typeface="Times New Roman" panose="02020603050405020304" charset="0"/>
                <a:cs typeface="Times New Roman" panose="02020603050405020304" charset="0"/>
                <a:sym typeface="+mn-ea"/>
              </a:rPr>
              <a:t>Could you please </a:t>
            </a:r>
            <a:r>
              <a:rPr lang="en-US" sz="2400" b="1" spc="-100">
                <a:solidFill>
                  <a:schemeClr val="accent4">
                    <a:lumMod val="50000"/>
                  </a:schemeClr>
                </a:solidFill>
                <a:uFillTx/>
                <a:latin typeface="Times New Roman" panose="02020603050405020304" charset="0"/>
                <a:cs typeface="Times New Roman" panose="02020603050405020304" charset="0"/>
                <a:sym typeface="+mn-ea"/>
              </a:rPr>
              <a:t>keep an eye on</a:t>
            </a:r>
            <a:r>
              <a:rPr lang="en-US" sz="2400" b="1" spc="-100">
                <a:uFillTx/>
                <a:latin typeface="Times New Roman" panose="02020603050405020304" charset="0"/>
                <a:cs typeface="Times New Roman" panose="02020603050405020304" charset="0"/>
                <a:sym typeface="+mn-ea"/>
              </a:rPr>
              <a:t> my luggage? 你能帮我照看下行李吗？</a:t>
            </a:r>
            <a:endParaRPr lang="en-US" sz="2400" b="1" spc="-100">
              <a:uFillTx/>
              <a:latin typeface="Times New Roman" panose="02020603050405020304" charset="0"/>
              <a:cs typeface="Times New Roman" panose="02020603050405020304" charset="0"/>
              <a:sym typeface="+mn-ea"/>
            </a:endParaRPr>
          </a:p>
          <a:p>
            <a:pPr algn="l"/>
            <a:r>
              <a:rPr lang="en-US" sz="2400" b="1" spc="-100">
                <a:uFillTx/>
                <a:latin typeface="Times New Roman" panose="02020603050405020304" charset="0"/>
                <a:cs typeface="Times New Roman" panose="02020603050405020304" charset="0"/>
                <a:sym typeface="+mn-ea"/>
              </a:rPr>
              <a:t>You must </a:t>
            </a:r>
            <a:r>
              <a:rPr lang="en-US" sz="2400" b="1" spc="-100">
                <a:solidFill>
                  <a:schemeClr val="accent4">
                    <a:lumMod val="50000"/>
                  </a:schemeClr>
                </a:solidFill>
                <a:uFillTx/>
                <a:latin typeface="Times New Roman" panose="02020603050405020304" charset="0"/>
                <a:cs typeface="Times New Roman" panose="02020603050405020304" charset="0"/>
                <a:sym typeface="+mn-ea"/>
              </a:rPr>
              <a:t>keep an eye on</a:t>
            </a:r>
            <a:r>
              <a:rPr lang="en-US" sz="2400" b="1" spc="-100">
                <a:uFillTx/>
                <a:latin typeface="Times New Roman" panose="02020603050405020304" charset="0"/>
                <a:cs typeface="Times New Roman" panose="02020603050405020304" charset="0"/>
                <a:sym typeface="+mn-ea"/>
              </a:rPr>
              <a:t> your young children when you are in a crowded street.</a:t>
            </a:r>
            <a:endParaRPr lang="en-US" sz="2400" b="1" spc="-100">
              <a:uFillTx/>
              <a:latin typeface="Times New Roman" panose="02020603050405020304" charset="0"/>
              <a:cs typeface="Times New Roman" panose="02020603050405020304" charset="0"/>
              <a:sym typeface="+mn-ea"/>
            </a:endParaRPr>
          </a:p>
          <a:p>
            <a:pPr algn="l"/>
            <a:r>
              <a:rPr lang="en-US" sz="2400" b="1" spc="-100">
                <a:uFillTx/>
                <a:latin typeface="Times New Roman" panose="02020603050405020304" charset="0"/>
                <a:cs typeface="Times New Roman" panose="02020603050405020304" charset="0"/>
                <a:sym typeface="+mn-ea"/>
              </a:rPr>
              <a:t>当你在拥挤的街道上时，你必须照看好你的小孩。</a:t>
            </a:r>
            <a:endParaRPr lang="en-US" sz="2400" b="1" spc="-100">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2" grpId="0"/>
      <p:bldP spid="3" grpId="0"/>
      <p:bldP spid="5"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503555" y="205105"/>
            <a:ext cx="11064240" cy="4030980"/>
          </a:xfrm>
          <a:prstGeom prst="rect">
            <a:avLst/>
          </a:prstGeom>
          <a:noFill/>
        </p:spPr>
        <p:txBody>
          <a:bodyPr wrap="square" rtlCol="0">
            <a:spAutoFit/>
          </a:bodyPr>
          <a:p>
            <a:pPr algn="l"/>
            <a:r>
              <a:rPr lang="en-US" sz="3200" b="1" spc="-100">
                <a:uFillTx/>
                <a:latin typeface="Times New Roman" panose="02020603050405020304" charset="0"/>
                <a:cs typeface="Times New Roman" panose="02020603050405020304" charset="0"/>
                <a:sym typeface="+mn-ea"/>
              </a:rPr>
              <a:t>29.charge [tʃɑːdʒ]n.______________vt._______________</a:t>
            </a:r>
            <a:endParaRPr lang="en-US" sz="3200" b="1" spc="-100">
              <a:uFillTx/>
              <a:latin typeface="Times New Roman" panose="02020603050405020304" charset="0"/>
              <a:cs typeface="Times New Roman" panose="02020603050405020304" charset="0"/>
              <a:sym typeface="+mn-ea"/>
            </a:endParaRPr>
          </a:p>
          <a:p>
            <a:pPr algn="l"/>
            <a:r>
              <a:rPr lang="en-US" sz="3200" b="1" spc="-100">
                <a:uFillTx/>
                <a:latin typeface="Times New Roman" panose="02020603050405020304" charset="0"/>
                <a:cs typeface="Times New Roman" panose="02020603050405020304" charset="0"/>
                <a:sym typeface="+mn-ea"/>
              </a:rPr>
              <a:t>______________________ 为某事向某人收取费用</a:t>
            </a:r>
            <a:endParaRPr lang="en-US" sz="3200" b="1" spc="-100">
              <a:uFillTx/>
              <a:latin typeface="Times New Roman" panose="02020603050405020304" charset="0"/>
              <a:cs typeface="Times New Roman" panose="02020603050405020304" charset="0"/>
              <a:sym typeface="+mn-ea"/>
            </a:endParaRPr>
          </a:p>
          <a:p>
            <a:pPr algn="l"/>
            <a:r>
              <a:rPr lang="en-US" sz="3200" b="1" spc="-100">
                <a:uFillTx/>
                <a:latin typeface="Times New Roman" panose="02020603050405020304" charset="0"/>
                <a:cs typeface="Times New Roman" panose="02020603050405020304" charset="0"/>
                <a:sym typeface="+mn-ea"/>
              </a:rPr>
              <a:t>_____________免费</a:t>
            </a:r>
            <a:endParaRPr lang="en-US" sz="3200" b="1" spc="-100">
              <a:uFillTx/>
              <a:latin typeface="Times New Roman" panose="02020603050405020304" charset="0"/>
              <a:cs typeface="Times New Roman" panose="02020603050405020304" charset="0"/>
              <a:sym typeface="+mn-ea"/>
            </a:endParaRPr>
          </a:p>
          <a:p>
            <a:pPr algn="l"/>
            <a:r>
              <a:rPr lang="en-US" sz="3200" b="1" spc="-100">
                <a:uFillTx/>
                <a:latin typeface="Times New Roman" panose="02020603050405020304" charset="0"/>
                <a:cs typeface="Times New Roman" panose="02020603050405020304" charset="0"/>
                <a:sym typeface="+mn-ea"/>
              </a:rPr>
              <a:t>_______________被指控犯</a:t>
            </a:r>
            <a:r>
              <a:rPr lang="zh-CN" altLang="en-US" sz="3200" b="1" spc="-100">
                <a:uFillTx/>
                <a:latin typeface="Times New Roman" panose="02020603050405020304" charset="0"/>
                <a:cs typeface="Times New Roman" panose="02020603050405020304" charset="0"/>
                <a:sym typeface="+mn-ea"/>
              </a:rPr>
              <a:t>了</a:t>
            </a:r>
            <a:r>
              <a:rPr lang="en-US" sz="3200" b="1" spc="-100">
                <a:uFillTx/>
                <a:latin typeface="Times New Roman" panose="02020603050405020304" charset="0"/>
                <a:cs typeface="Times New Roman" panose="02020603050405020304" charset="0"/>
                <a:sym typeface="+mn-ea"/>
              </a:rPr>
              <a:t>……罪</a:t>
            </a:r>
            <a:endParaRPr lang="en-US" sz="3200" b="1" spc="-100">
              <a:uFillTx/>
              <a:latin typeface="Times New Roman" panose="02020603050405020304" charset="0"/>
              <a:cs typeface="Times New Roman" panose="02020603050405020304" charset="0"/>
              <a:sym typeface="+mn-ea"/>
            </a:endParaRPr>
          </a:p>
          <a:p>
            <a:pPr algn="l"/>
            <a:r>
              <a:rPr lang="en-US" sz="3200" b="1" spc="-100">
                <a:uFillTx/>
                <a:latin typeface="Times New Roman" panose="02020603050405020304" charset="0"/>
                <a:cs typeface="Times New Roman" panose="02020603050405020304" charset="0"/>
                <a:sym typeface="+mn-ea"/>
              </a:rPr>
              <a:t>____________主管，负责</a:t>
            </a:r>
            <a:endParaRPr lang="en-US" sz="3200" b="1" spc="-100">
              <a:uFillTx/>
              <a:latin typeface="Times New Roman" panose="02020603050405020304" charset="0"/>
              <a:cs typeface="Times New Roman" panose="02020603050405020304" charset="0"/>
              <a:sym typeface="+mn-ea"/>
            </a:endParaRPr>
          </a:p>
          <a:p>
            <a:pPr algn="l"/>
            <a:r>
              <a:rPr lang="en-US" sz="3200" b="1" spc="-100">
                <a:uFillTx/>
                <a:latin typeface="Times New Roman" panose="02020603050405020304" charset="0"/>
                <a:cs typeface="Times New Roman" panose="02020603050405020304" charset="0"/>
                <a:sym typeface="+mn-ea"/>
              </a:rPr>
              <a:t>____________________ 由某人负责/主管  </a:t>
            </a:r>
            <a:endParaRPr lang="en-US" sz="3200" b="1" spc="-100">
              <a:uFillTx/>
              <a:latin typeface="Times New Roman" panose="02020603050405020304" charset="0"/>
              <a:cs typeface="Times New Roman" panose="02020603050405020304" charset="0"/>
              <a:sym typeface="+mn-ea"/>
            </a:endParaRPr>
          </a:p>
          <a:p>
            <a:pPr algn="l"/>
            <a:r>
              <a:rPr lang="en-US" sz="3200" b="1" spc="-100">
                <a:uFillTx/>
                <a:latin typeface="Times New Roman" panose="02020603050405020304" charset="0"/>
                <a:cs typeface="Times New Roman" panose="02020603050405020304" charset="0"/>
                <a:sym typeface="+mn-ea"/>
              </a:rPr>
              <a:t>______________接管，掌管</a:t>
            </a:r>
            <a:endParaRPr lang="en-US" sz="3200" b="1" spc="-100">
              <a:uFillTx/>
              <a:latin typeface="Times New Roman" panose="02020603050405020304" charset="0"/>
              <a:cs typeface="Times New Roman" panose="02020603050405020304" charset="0"/>
              <a:sym typeface="+mn-ea"/>
            </a:endParaRPr>
          </a:p>
          <a:p>
            <a:pPr algn="l"/>
            <a:endParaRPr lang="en-US" sz="3200" b="1" spc="-100">
              <a:uFillTx/>
              <a:latin typeface="Times New Roman" panose="02020603050405020304" charset="0"/>
              <a:cs typeface="Times New Roman" panose="02020603050405020304" charset="0"/>
              <a:sym typeface="+mn-ea"/>
            </a:endParaRPr>
          </a:p>
        </p:txBody>
      </p:sp>
      <p:sp>
        <p:nvSpPr>
          <p:cNvPr id="4" name="文本框 3"/>
          <p:cNvSpPr txBox="1"/>
          <p:nvPr/>
        </p:nvSpPr>
        <p:spPr>
          <a:xfrm>
            <a:off x="3481705" y="205105"/>
            <a:ext cx="3061335"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uFillTx/>
                <a:latin typeface="Times New Roman" panose="02020603050405020304" charset="0"/>
                <a:cs typeface="Times New Roman" panose="02020603050405020304" charset="0"/>
                <a:sym typeface="+mn-ea"/>
              </a:rPr>
              <a:t> 收费;指控;主管</a:t>
            </a:r>
            <a:endParaRPr lang="en-US" sz="3200" b="1" spc="-100">
              <a:solidFill>
                <a:srgbClr val="7030A0"/>
              </a:solidFill>
              <a:uFillTx/>
              <a:latin typeface="Times New Roman" panose="02020603050405020304" charset="0"/>
              <a:cs typeface="Times New Roman" panose="02020603050405020304" charset="0"/>
              <a:sym typeface="+mn-ea"/>
            </a:endParaRPr>
          </a:p>
        </p:txBody>
      </p:sp>
      <p:sp>
        <p:nvSpPr>
          <p:cNvPr id="2" name="文本框 1"/>
          <p:cNvSpPr txBox="1"/>
          <p:nvPr/>
        </p:nvSpPr>
        <p:spPr>
          <a:xfrm>
            <a:off x="6697345" y="205105"/>
            <a:ext cx="3061335" cy="583565"/>
          </a:xfrm>
          <a:prstGeom prst="rect">
            <a:avLst/>
          </a:prstGeom>
          <a:noFill/>
        </p:spPr>
        <p:txBody>
          <a:bodyPr wrap="square" rtlCol="0">
            <a:spAutoFit/>
          </a:bodyPr>
          <a:p>
            <a:pPr algn="l"/>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uFillTx/>
                <a:latin typeface="Times New Roman" panose="02020603050405020304" charset="0"/>
                <a:cs typeface="Times New Roman" panose="02020603050405020304" charset="0"/>
                <a:sym typeface="+mn-ea"/>
              </a:rPr>
              <a:t>收费;控告;充电</a:t>
            </a:r>
            <a:endParaRPr lang="en-US" sz="3200" b="1" spc="-100">
              <a:solidFill>
                <a:srgbClr val="7030A0"/>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610870" y="697230"/>
            <a:ext cx="4316095" cy="583565"/>
          </a:xfrm>
          <a:prstGeom prst="rect">
            <a:avLst/>
          </a:prstGeom>
          <a:noFill/>
        </p:spPr>
        <p:txBody>
          <a:bodyPr wrap="none" rtlCol="0">
            <a:spAutoFit/>
          </a:bodyPr>
          <a:p>
            <a:pPr algn="l"/>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uFillTx/>
                <a:latin typeface="Times New Roman" panose="02020603050405020304" charset="0"/>
                <a:cs typeface="Times New Roman" panose="02020603050405020304" charset="0"/>
                <a:sym typeface="+mn-ea"/>
              </a:rPr>
              <a:t>charge sb. money for sth. </a:t>
            </a:r>
            <a:endParaRPr lang="en-US" sz="32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610870" y="1205865"/>
            <a:ext cx="2490470" cy="583565"/>
          </a:xfrm>
          <a:prstGeom prst="rect">
            <a:avLst/>
          </a:prstGeom>
          <a:noFill/>
        </p:spPr>
        <p:txBody>
          <a:bodyPr wrap="none" rtlCol="0">
            <a:spAutoFit/>
          </a:bodyPr>
          <a:p>
            <a:pPr algn="l"/>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uFillTx/>
                <a:latin typeface="Times New Roman" panose="02020603050405020304" charset="0"/>
                <a:cs typeface="Times New Roman" panose="02020603050405020304" charset="0"/>
                <a:sym typeface="+mn-ea"/>
              </a:rPr>
              <a:t>free of charge</a:t>
            </a:r>
            <a:endParaRPr lang="en-US" sz="32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5" name="文本框 4"/>
          <p:cNvSpPr txBox="1"/>
          <p:nvPr/>
        </p:nvSpPr>
        <p:spPr>
          <a:xfrm>
            <a:off x="610870" y="1678305"/>
            <a:ext cx="2870835" cy="583565"/>
          </a:xfrm>
          <a:prstGeom prst="rect">
            <a:avLst/>
          </a:prstGeom>
          <a:noFill/>
        </p:spPr>
        <p:txBody>
          <a:bodyPr wrap="none" rtlCol="0">
            <a:spAutoFit/>
          </a:bodyPr>
          <a:p>
            <a:pPr algn="l"/>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uFillTx/>
                <a:latin typeface="Times New Roman" panose="02020603050405020304" charset="0"/>
                <a:cs typeface="Times New Roman" panose="02020603050405020304" charset="0"/>
                <a:sym typeface="+mn-ea"/>
              </a:rPr>
              <a:t>be charged with </a:t>
            </a:r>
            <a:endParaRPr lang="en-US" sz="32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7" name="文本框 6"/>
          <p:cNvSpPr txBox="1"/>
          <p:nvPr/>
        </p:nvSpPr>
        <p:spPr>
          <a:xfrm>
            <a:off x="610870" y="2170430"/>
            <a:ext cx="2186305" cy="583565"/>
          </a:xfrm>
          <a:prstGeom prst="rect">
            <a:avLst/>
          </a:prstGeom>
          <a:noFill/>
        </p:spPr>
        <p:txBody>
          <a:bodyPr wrap="none" rtlCol="0">
            <a:spAutoFit/>
          </a:bodyPr>
          <a:p>
            <a:pPr algn="l"/>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uFillTx/>
                <a:latin typeface="Times New Roman" panose="02020603050405020304" charset="0"/>
                <a:cs typeface="Times New Roman" panose="02020603050405020304" charset="0"/>
                <a:sym typeface="+mn-ea"/>
              </a:rPr>
              <a:t>in charge of </a:t>
            </a:r>
            <a:endParaRPr lang="en-US" sz="32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610870" y="2632075"/>
            <a:ext cx="3846830" cy="583565"/>
          </a:xfrm>
          <a:prstGeom prst="rect">
            <a:avLst/>
          </a:prstGeom>
          <a:noFill/>
        </p:spPr>
        <p:txBody>
          <a:bodyPr wrap="none" rtlCol="0">
            <a:spAutoFit/>
          </a:bodyPr>
          <a:p>
            <a:pPr algn="l"/>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uFillTx/>
                <a:latin typeface="Times New Roman" panose="02020603050405020304" charset="0"/>
                <a:cs typeface="Times New Roman" panose="02020603050405020304" charset="0"/>
                <a:sym typeface="+mn-ea"/>
              </a:rPr>
              <a:t>in/under the charge of </a:t>
            </a:r>
            <a:endParaRPr lang="en-US" sz="32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10" name="文本框 9"/>
          <p:cNvSpPr txBox="1"/>
          <p:nvPr/>
        </p:nvSpPr>
        <p:spPr>
          <a:xfrm>
            <a:off x="697230" y="3137535"/>
            <a:ext cx="2465070" cy="583565"/>
          </a:xfrm>
          <a:prstGeom prst="rect">
            <a:avLst/>
          </a:prstGeom>
          <a:noFill/>
        </p:spPr>
        <p:txBody>
          <a:bodyPr wrap="none" rtlCol="0">
            <a:spAutoFit/>
          </a:bodyPr>
          <a:p>
            <a:pPr algn="l"/>
            <a:r>
              <a:rPr lang="en-US" sz="3200" b="1" spc="-100">
                <a:solidFill>
                  <a:schemeClr val="accent4">
                    <a:lumMod val="50000"/>
                  </a:schemeClr>
                </a:solidFill>
                <a:uFillTx/>
                <a:latin typeface="Times New Roman" panose="02020603050405020304" charset="0"/>
                <a:cs typeface="Times New Roman" panose="02020603050405020304" charset="0"/>
                <a:sym typeface="+mn-ea"/>
              </a:rPr>
              <a:t>take charge of</a:t>
            </a:r>
            <a:endParaRPr lang="en-US" sz="32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11" name="文本框 10"/>
          <p:cNvSpPr txBox="1"/>
          <p:nvPr/>
        </p:nvSpPr>
        <p:spPr>
          <a:xfrm>
            <a:off x="563880" y="3832860"/>
            <a:ext cx="11064240" cy="1568450"/>
          </a:xfrm>
          <a:prstGeom prst="rect">
            <a:avLst/>
          </a:prstGeom>
          <a:noFill/>
        </p:spPr>
        <p:txBody>
          <a:bodyPr wrap="square" rtlCol="0">
            <a:spAutoFit/>
          </a:bodyPr>
          <a:p>
            <a:pPr algn="just"/>
            <a:r>
              <a:rPr lang="en-US" sz="2400" b="1" spc="-100">
                <a:uFillTx/>
                <a:latin typeface="Times New Roman" panose="02020603050405020304" charset="0"/>
                <a:cs typeface="Times New Roman" panose="02020603050405020304" charset="0"/>
                <a:sym typeface="+mn-ea"/>
              </a:rPr>
              <a:t>巧句助记：He </a:t>
            </a:r>
            <a:r>
              <a:rPr lang="en-US" sz="2400" b="1" spc="-100">
                <a:solidFill>
                  <a:schemeClr val="accent4">
                    <a:lumMod val="50000"/>
                  </a:schemeClr>
                </a:solidFill>
                <a:uFillTx/>
                <a:latin typeface="Times New Roman" panose="02020603050405020304" charset="0"/>
                <a:cs typeface="Times New Roman" panose="02020603050405020304" charset="0"/>
                <a:sym typeface="+mn-ea"/>
              </a:rPr>
              <a:t>was charged with</a:t>
            </a:r>
            <a:r>
              <a:rPr lang="en-US" sz="2400" b="1" spc="-100">
                <a:uFillTx/>
                <a:latin typeface="Times New Roman" panose="02020603050405020304" charset="0"/>
                <a:cs typeface="Times New Roman" panose="02020603050405020304" charset="0"/>
                <a:sym typeface="+mn-ea"/>
              </a:rPr>
              <a:t> being mean to the employees after he </a:t>
            </a:r>
            <a:r>
              <a:rPr lang="en-US" sz="2400" b="1" spc="-100">
                <a:solidFill>
                  <a:schemeClr val="accent4">
                    <a:lumMod val="50000"/>
                  </a:schemeClr>
                </a:solidFill>
                <a:uFillTx/>
                <a:latin typeface="Times New Roman" panose="02020603050405020304" charset="0"/>
                <a:cs typeface="Times New Roman" panose="02020603050405020304" charset="0"/>
                <a:sym typeface="+mn-ea"/>
              </a:rPr>
              <a:t>took charge of</a:t>
            </a:r>
            <a:r>
              <a:rPr lang="en-US" sz="2400" b="1" spc="-100">
                <a:uFillTx/>
                <a:latin typeface="Times New Roman" panose="02020603050405020304" charset="0"/>
                <a:cs typeface="Times New Roman" panose="02020603050405020304" charset="0"/>
                <a:sym typeface="+mn-ea"/>
              </a:rPr>
              <a:t> the company, which had been </a:t>
            </a:r>
            <a:r>
              <a:rPr lang="en-US" sz="2400" b="1" spc="-100">
                <a:solidFill>
                  <a:schemeClr val="accent4">
                    <a:lumMod val="50000"/>
                  </a:schemeClr>
                </a:solidFill>
                <a:uFillTx/>
                <a:latin typeface="Times New Roman" panose="02020603050405020304" charset="0"/>
                <a:cs typeface="Times New Roman" panose="02020603050405020304" charset="0"/>
                <a:sym typeface="+mn-ea"/>
              </a:rPr>
              <a:t>in the charge of</a:t>
            </a:r>
            <a:r>
              <a:rPr lang="en-US" sz="2400" b="1" spc="-100">
                <a:uFillTx/>
                <a:latin typeface="Times New Roman" panose="02020603050405020304" charset="0"/>
                <a:cs typeface="Times New Roman" panose="02020603050405020304" charset="0"/>
                <a:sym typeface="+mn-ea"/>
              </a:rPr>
              <a:t> his father, for he began to </a:t>
            </a:r>
            <a:r>
              <a:rPr lang="en-US" sz="2400" b="1" spc="-100">
                <a:solidFill>
                  <a:schemeClr val="accent4">
                    <a:lumMod val="50000"/>
                  </a:schemeClr>
                </a:solidFill>
                <a:uFillTx/>
                <a:latin typeface="Times New Roman" panose="02020603050405020304" charset="0"/>
                <a:cs typeface="Times New Roman" panose="02020603050405020304" charset="0"/>
                <a:sym typeface="+mn-ea"/>
              </a:rPr>
              <a:t>charge the staff for</a:t>
            </a:r>
            <a:r>
              <a:rPr lang="en-US" sz="2400" b="1" spc="-100">
                <a:uFillTx/>
                <a:latin typeface="Times New Roman" panose="02020603050405020304" charset="0"/>
                <a:cs typeface="Times New Roman" panose="02020603050405020304" charset="0"/>
                <a:sym typeface="+mn-ea"/>
              </a:rPr>
              <a:t> </a:t>
            </a:r>
            <a:r>
              <a:rPr lang="en-US" sz="2400" b="1" spc="-100">
                <a:solidFill>
                  <a:schemeClr val="accent4">
                    <a:lumMod val="50000"/>
                  </a:schemeClr>
                </a:solidFill>
                <a:uFillTx/>
                <a:latin typeface="Times New Roman" panose="02020603050405020304" charset="0"/>
                <a:cs typeface="Times New Roman" panose="02020603050405020304" charset="0"/>
                <a:sym typeface="+mn-ea"/>
              </a:rPr>
              <a:t>charging</a:t>
            </a:r>
            <a:r>
              <a:rPr lang="en-US" sz="2400" b="1" spc="-100">
                <a:uFillTx/>
                <a:latin typeface="Times New Roman" panose="02020603050405020304" charset="0"/>
                <a:cs typeface="Times New Roman" panose="02020603050405020304" charset="0"/>
                <a:sym typeface="+mn-ea"/>
              </a:rPr>
              <a:t> their electric bicycles. 他被指控在他掌管了他父亲管理的公司后对员工很刻薄，因为他开始向员工收取给电动车充电的费用。</a:t>
            </a:r>
            <a:endParaRPr lang="en-US" sz="2400" b="1" spc="-100">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2" grpId="0"/>
      <p:bldP spid="9" grpId="0"/>
      <p:bldP spid="3" grpId="0"/>
      <p:bldP spid="5" grpId="0"/>
      <p:bldP spid="7" grpId="0"/>
      <p:bldP spid="8" grpId="0"/>
      <p:bldP spid="10" grpId="0"/>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nvSpPr>
        <p:spPr>
          <a:xfrm>
            <a:off x="452755" y="231775"/>
            <a:ext cx="11064240" cy="5631180"/>
          </a:xfrm>
          <a:prstGeom prst="rect">
            <a:avLst/>
          </a:prstGeom>
          <a:noFill/>
        </p:spPr>
        <p:txBody>
          <a:bodyPr wrap="square" rtlCol="0">
            <a:spAutoFit/>
          </a:bodyPr>
          <a:p>
            <a:pPr algn="just"/>
            <a:r>
              <a:rPr lang="en-US" sz="2400" b="1">
                <a:solidFill>
                  <a:schemeClr val="tx1"/>
                </a:solidFill>
                <a:uFillTx/>
                <a:latin typeface="Times New Roman" panose="02020603050405020304" charset="0"/>
                <a:cs typeface="Times New Roman" panose="02020603050405020304" charset="0"/>
                <a:sym typeface="+mn-ea"/>
              </a:rPr>
              <a:t>We choose this hotel because the price for a night here is down to $20, half of what it used to _______.(2017江苏)</a:t>
            </a:r>
            <a:endParaRPr lang="en-US" sz="2400" b="1">
              <a:solidFill>
                <a:schemeClr val="tx1"/>
              </a:solidFill>
              <a:uFillTx/>
              <a:latin typeface="Times New Roman" panose="02020603050405020304" charset="0"/>
              <a:cs typeface="Times New Roman" panose="02020603050405020304" charset="0"/>
              <a:sym typeface="+mn-ea"/>
            </a:endParaRPr>
          </a:p>
          <a:p>
            <a:pPr algn="just"/>
            <a:r>
              <a:rPr lang="en-US" sz="2400" b="1">
                <a:solidFill>
                  <a:schemeClr val="tx1"/>
                </a:solidFill>
                <a:uFillTx/>
                <a:latin typeface="Times New Roman" panose="02020603050405020304" charset="0"/>
                <a:cs typeface="Times New Roman" panose="02020603050405020304" charset="0"/>
                <a:sym typeface="+mn-ea"/>
              </a:rPr>
              <a:t>我们选择这家酒店是因为这里一晚的价格降到了20美元，是以前的一半。</a:t>
            </a:r>
            <a:endParaRPr lang="en-US" sz="2400" b="1">
              <a:solidFill>
                <a:schemeClr val="tx1"/>
              </a:solidFill>
              <a:uFillTx/>
              <a:latin typeface="Times New Roman" panose="02020603050405020304" charset="0"/>
              <a:cs typeface="Times New Roman" panose="02020603050405020304" charset="0"/>
              <a:sym typeface="+mn-ea"/>
            </a:endParaRPr>
          </a:p>
          <a:p>
            <a:pPr algn="just"/>
            <a:r>
              <a:rPr lang="en-US" sz="2400" b="1" spc="-100">
                <a:uFillTx/>
                <a:latin typeface="Times New Roman" panose="02020603050405020304" charset="0"/>
                <a:cs typeface="Times New Roman" panose="02020603050405020304" charset="0"/>
                <a:sym typeface="+mn-ea"/>
              </a:rPr>
              <a:t>The museum has no admission _______ but visitors can make donations.</a:t>
            </a:r>
            <a:endParaRPr lang="en-US" sz="2400" b="1" spc="-100">
              <a:uFillTx/>
              <a:latin typeface="Times New Roman" panose="02020603050405020304" charset="0"/>
              <a:cs typeface="Times New Roman" panose="02020603050405020304" charset="0"/>
              <a:sym typeface="+mn-ea"/>
            </a:endParaRPr>
          </a:p>
          <a:p>
            <a:pPr algn="just"/>
            <a:r>
              <a:rPr lang="en-US" sz="2400" b="1" spc="-100">
                <a:uFillTx/>
                <a:latin typeface="Times New Roman" panose="02020603050405020304" charset="0"/>
                <a:cs typeface="Times New Roman" panose="02020603050405020304" charset="0"/>
                <a:sym typeface="+mn-ea"/>
              </a:rPr>
              <a:t>博物馆不收门票，但游客可以捐款。</a:t>
            </a:r>
            <a:endParaRPr lang="en-US" sz="2400" b="1" spc="-100">
              <a:uFillTx/>
              <a:latin typeface="Times New Roman" panose="02020603050405020304" charset="0"/>
              <a:cs typeface="Times New Roman" panose="02020603050405020304" charset="0"/>
              <a:sym typeface="+mn-ea"/>
            </a:endParaRPr>
          </a:p>
          <a:p>
            <a:pPr algn="just"/>
            <a:r>
              <a:rPr lang="en-US" sz="2400" b="1" spc="-100">
                <a:uFillTx/>
                <a:latin typeface="Times New Roman" panose="02020603050405020304" charset="0"/>
                <a:cs typeface="Times New Roman" panose="02020603050405020304" charset="0"/>
                <a:sym typeface="+mn-ea"/>
              </a:rPr>
              <a:t>She rejected the _______ that the story was untrue.她否认了说她编造事实的指控。</a:t>
            </a:r>
            <a:endParaRPr lang="en-US" sz="2400" b="1" spc="-100">
              <a:uFillTx/>
              <a:latin typeface="Times New Roman" panose="02020603050405020304" charset="0"/>
              <a:cs typeface="Times New Roman" panose="02020603050405020304" charset="0"/>
              <a:sym typeface="+mn-ea"/>
            </a:endParaRPr>
          </a:p>
          <a:p>
            <a:pPr algn="just"/>
            <a:r>
              <a:rPr lang="en-US" sz="2400" b="1" spc="-100">
                <a:uFillTx/>
                <a:latin typeface="Times New Roman" panose="02020603050405020304" charset="0"/>
                <a:cs typeface="Times New Roman" panose="02020603050405020304" charset="0"/>
                <a:sym typeface="+mn-ea"/>
              </a:rPr>
              <a:t>Before use, the battery must __________. 使用前，电池必须充电。</a:t>
            </a:r>
            <a:endParaRPr lang="en-US" sz="2400" b="1" spc="-100">
              <a:uFillTx/>
              <a:latin typeface="Times New Roman" panose="02020603050405020304" charset="0"/>
              <a:cs typeface="Times New Roman" panose="02020603050405020304" charset="0"/>
              <a:sym typeface="+mn-ea"/>
            </a:endParaRPr>
          </a:p>
          <a:p>
            <a:pPr algn="just"/>
            <a:r>
              <a:rPr lang="en-US" sz="2400" b="1" spc="-100">
                <a:uFillTx/>
                <a:latin typeface="Times New Roman" panose="02020603050405020304" charset="0"/>
                <a:cs typeface="Times New Roman" panose="02020603050405020304" charset="0"/>
                <a:sym typeface="+mn-ea"/>
              </a:rPr>
              <a:t>How much did he charge ___ the repairs?他们收了多少修理费？</a:t>
            </a:r>
            <a:endParaRPr lang="en-US" sz="2400" b="1" spc="-100">
              <a:uFillTx/>
              <a:latin typeface="Times New Roman" panose="02020603050405020304" charset="0"/>
              <a:cs typeface="Times New Roman" panose="02020603050405020304" charset="0"/>
              <a:sym typeface="+mn-ea"/>
            </a:endParaRPr>
          </a:p>
          <a:p>
            <a:pPr algn="just"/>
            <a:r>
              <a:rPr lang="en-US" sz="2400" b="1" spc="-100">
                <a:uFillTx/>
                <a:latin typeface="Times New Roman" panose="02020603050405020304" charset="0"/>
                <a:cs typeface="Times New Roman" panose="02020603050405020304" charset="0"/>
                <a:sym typeface="+mn-ea"/>
              </a:rPr>
              <a:t>All goods are delivered _____________. 一切物品免费送货。</a:t>
            </a:r>
            <a:endParaRPr lang="en-US" sz="2400" b="1" spc="-100">
              <a:uFillTx/>
              <a:latin typeface="Times New Roman" panose="02020603050405020304" charset="0"/>
              <a:cs typeface="Times New Roman" panose="02020603050405020304" charset="0"/>
              <a:sym typeface="+mn-ea"/>
            </a:endParaRPr>
          </a:p>
          <a:p>
            <a:pPr algn="just"/>
            <a:r>
              <a:rPr lang="en-US" sz="2400" b="1" spc="-100">
                <a:uFillTx/>
                <a:latin typeface="Times New Roman" panose="02020603050405020304" charset="0"/>
                <a:cs typeface="Times New Roman" panose="02020603050405020304" charset="0"/>
                <a:sym typeface="+mn-ea"/>
              </a:rPr>
              <a:t>Pushchairs are available _____________ near each checkroom.(2008江苏) </a:t>
            </a:r>
            <a:endParaRPr lang="en-US" sz="2400" b="1" spc="-100">
              <a:uFillTx/>
              <a:latin typeface="Times New Roman" panose="02020603050405020304" charset="0"/>
              <a:cs typeface="Times New Roman" panose="02020603050405020304" charset="0"/>
              <a:sym typeface="+mn-ea"/>
            </a:endParaRPr>
          </a:p>
          <a:p>
            <a:pPr algn="just"/>
            <a:r>
              <a:rPr lang="en-US" sz="2400" b="1" spc="-100">
                <a:uFillTx/>
                <a:latin typeface="Times New Roman" panose="02020603050405020304" charset="0"/>
                <a:cs typeface="Times New Roman" panose="02020603050405020304" charset="0"/>
                <a:sym typeface="+mn-ea"/>
              </a:rPr>
              <a:t>在每个寄存处附近都有免费的婴儿车。</a:t>
            </a:r>
            <a:endParaRPr lang="en-US" sz="2400" b="1" spc="-100">
              <a:uFillTx/>
              <a:latin typeface="Times New Roman" panose="02020603050405020304" charset="0"/>
              <a:cs typeface="Times New Roman" panose="02020603050405020304" charset="0"/>
              <a:sym typeface="+mn-ea"/>
            </a:endParaRPr>
          </a:p>
          <a:p>
            <a:pPr algn="just"/>
            <a:r>
              <a:rPr lang="en-US" sz="2400" b="1" spc="-100">
                <a:uFillTx/>
                <a:latin typeface="Times New Roman" panose="02020603050405020304" charset="0"/>
                <a:cs typeface="Times New Roman" panose="02020603050405020304" charset="0"/>
                <a:sym typeface="+mn-ea"/>
              </a:rPr>
              <a:t>He ________________ murder. 他被指控犯有谋杀罪。</a:t>
            </a:r>
            <a:endParaRPr lang="en-US" sz="2400" b="1" spc="-100">
              <a:uFillTx/>
              <a:latin typeface="Times New Roman" panose="02020603050405020304" charset="0"/>
              <a:cs typeface="Times New Roman" panose="02020603050405020304" charset="0"/>
              <a:sym typeface="+mn-ea"/>
            </a:endParaRPr>
          </a:p>
          <a:p>
            <a:pPr algn="just"/>
            <a:r>
              <a:rPr lang="en-US" sz="2400" b="1" spc="-100">
                <a:uFillTx/>
                <a:latin typeface="Times New Roman" panose="02020603050405020304" charset="0"/>
                <a:cs typeface="Times New Roman" panose="02020603050405020304" charset="0"/>
                <a:sym typeface="+mn-ea"/>
              </a:rPr>
              <a:t>He was ___________ a flying task.(2013全国II) 他负责一项飞行任务。</a:t>
            </a:r>
            <a:endParaRPr lang="en-US" sz="2400" b="1" spc="-100">
              <a:uFillTx/>
              <a:latin typeface="Times New Roman" panose="02020603050405020304" charset="0"/>
              <a:cs typeface="Times New Roman" panose="02020603050405020304" charset="0"/>
              <a:sym typeface="+mn-ea"/>
            </a:endParaRPr>
          </a:p>
          <a:p>
            <a:pPr algn="just"/>
            <a:r>
              <a:rPr lang="en-US" sz="2400" b="1" spc="-100">
                <a:uFillTx/>
                <a:latin typeface="Times New Roman" panose="02020603050405020304" charset="0"/>
                <a:cs typeface="Times New Roman" panose="02020603050405020304" charset="0"/>
                <a:sym typeface="+mn-ea"/>
              </a:rPr>
              <a:t>He told me that the factory was ______________ his brother.他告诉我工厂由他兄弟管理。        </a:t>
            </a:r>
            <a:endParaRPr lang="en-US" sz="2400" b="1" spc="-100">
              <a:uFillTx/>
              <a:latin typeface="Times New Roman" panose="02020603050405020304" charset="0"/>
              <a:cs typeface="Times New Roman" panose="02020603050405020304" charset="0"/>
              <a:sym typeface="+mn-ea"/>
            </a:endParaRPr>
          </a:p>
          <a:p>
            <a:pPr algn="just"/>
            <a:r>
              <a:rPr lang="en-US" sz="2400" b="1" spc="-100">
                <a:uFillTx/>
                <a:latin typeface="Times New Roman" panose="02020603050405020304" charset="0"/>
                <a:cs typeface="Times New Roman" panose="02020603050405020304" charset="0"/>
                <a:sym typeface="+mn-ea"/>
              </a:rPr>
              <a:t>He _____________ the farm after his father’s death. 父亲去世后，他接管了农场。</a:t>
            </a:r>
            <a:endParaRPr lang="en-US" sz="2400" b="1" spc="-100">
              <a:uFillTx/>
              <a:latin typeface="Times New Roman" panose="02020603050405020304" charset="0"/>
              <a:cs typeface="Times New Roman" panose="02020603050405020304" charset="0"/>
              <a:sym typeface="+mn-ea"/>
            </a:endParaRPr>
          </a:p>
        </p:txBody>
      </p:sp>
      <p:sp>
        <p:nvSpPr>
          <p:cNvPr id="10" name="文本框 9"/>
          <p:cNvSpPr txBox="1"/>
          <p:nvPr/>
        </p:nvSpPr>
        <p:spPr>
          <a:xfrm>
            <a:off x="1793875" y="621665"/>
            <a:ext cx="1062990" cy="460375"/>
          </a:xfrm>
          <a:prstGeom prst="rect">
            <a:avLst/>
          </a:prstGeom>
          <a:noFill/>
        </p:spPr>
        <p:txBody>
          <a:bodyPr wrap="none" rtlCol="0">
            <a:spAutoFit/>
          </a:bodyPr>
          <a:p>
            <a:pPr algn="l"/>
            <a:r>
              <a:rPr lang="en-US" sz="2400" b="1">
                <a:solidFill>
                  <a:schemeClr val="accent4">
                    <a:lumMod val="50000"/>
                  </a:schemeClr>
                </a:solidFill>
                <a:uFillTx/>
                <a:latin typeface="Times New Roman" panose="02020603050405020304" charset="0"/>
                <a:cs typeface="Times New Roman" panose="02020603050405020304" charset="0"/>
                <a:sym typeface="+mn-ea"/>
              </a:rPr>
              <a:t>charge</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2" name="文本框 1"/>
          <p:cNvSpPr txBox="1"/>
          <p:nvPr/>
        </p:nvSpPr>
        <p:spPr>
          <a:xfrm>
            <a:off x="4182745" y="1326515"/>
            <a:ext cx="1062990" cy="460375"/>
          </a:xfrm>
          <a:prstGeom prst="rect">
            <a:avLst/>
          </a:prstGeom>
          <a:noFill/>
        </p:spPr>
        <p:txBody>
          <a:bodyPr wrap="none" rtlCol="0">
            <a:spAutoFit/>
          </a:bodyPr>
          <a:p>
            <a:pPr algn="l"/>
            <a:r>
              <a:rPr lang="en-US" sz="2400" b="1">
                <a:solidFill>
                  <a:schemeClr val="accent4">
                    <a:lumMod val="50000"/>
                  </a:schemeClr>
                </a:solidFill>
                <a:uFillTx/>
                <a:latin typeface="Times New Roman" panose="02020603050405020304" charset="0"/>
                <a:cs typeface="Times New Roman" panose="02020603050405020304" charset="0"/>
                <a:sym typeface="+mn-ea"/>
              </a:rPr>
              <a:t>charge</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3" name="文本框 2"/>
          <p:cNvSpPr txBox="1"/>
          <p:nvPr/>
        </p:nvSpPr>
        <p:spPr>
          <a:xfrm>
            <a:off x="2473325" y="2082165"/>
            <a:ext cx="1062990" cy="460375"/>
          </a:xfrm>
          <a:prstGeom prst="rect">
            <a:avLst/>
          </a:prstGeom>
          <a:noFill/>
        </p:spPr>
        <p:txBody>
          <a:bodyPr wrap="none" rtlCol="0">
            <a:spAutoFit/>
          </a:bodyPr>
          <a:p>
            <a:pPr algn="l"/>
            <a:r>
              <a:rPr lang="en-US" sz="2400" b="1">
                <a:solidFill>
                  <a:schemeClr val="accent4">
                    <a:lumMod val="50000"/>
                  </a:schemeClr>
                </a:solidFill>
                <a:uFillTx/>
                <a:latin typeface="Times New Roman" panose="02020603050405020304" charset="0"/>
                <a:cs typeface="Times New Roman" panose="02020603050405020304" charset="0"/>
                <a:sym typeface="+mn-ea"/>
              </a:rPr>
              <a:t>charge</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4" name="文本框 3"/>
          <p:cNvSpPr txBox="1"/>
          <p:nvPr/>
        </p:nvSpPr>
        <p:spPr>
          <a:xfrm>
            <a:off x="3837305" y="2420620"/>
            <a:ext cx="1486535" cy="460375"/>
          </a:xfrm>
          <a:prstGeom prst="rect">
            <a:avLst/>
          </a:prstGeom>
          <a:noFill/>
        </p:spPr>
        <p:txBody>
          <a:bodyPr wrap="none" rtlCol="0">
            <a:spAutoFit/>
          </a:bodyPr>
          <a:p>
            <a:pPr algn="l"/>
            <a:r>
              <a:rPr lang="en-US" sz="2400" b="1" spc="-100">
                <a:solidFill>
                  <a:schemeClr val="accent4">
                    <a:lumMod val="50000"/>
                  </a:schemeClr>
                </a:solidFill>
                <a:uFillTx/>
                <a:latin typeface="Times New Roman" panose="02020603050405020304" charset="0"/>
                <a:cs typeface="Times New Roman" panose="02020603050405020304" charset="0"/>
                <a:sym typeface="+mn-ea"/>
              </a:rPr>
              <a:t>be charged</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5" name="文本框 4"/>
          <p:cNvSpPr txBox="1"/>
          <p:nvPr/>
        </p:nvSpPr>
        <p:spPr>
          <a:xfrm>
            <a:off x="3536315" y="2817495"/>
            <a:ext cx="528320" cy="460375"/>
          </a:xfrm>
          <a:prstGeom prst="rect">
            <a:avLst/>
          </a:prstGeom>
          <a:noFill/>
        </p:spPr>
        <p:txBody>
          <a:bodyPr wrap="none" rtlCol="0">
            <a:spAutoFit/>
          </a:bodyPr>
          <a:p>
            <a:pPr algn="l"/>
            <a:r>
              <a:rPr lang="en-US" sz="2400" b="1" spc="-100">
                <a:solidFill>
                  <a:schemeClr val="accent4">
                    <a:lumMod val="50000"/>
                  </a:schemeClr>
                </a:solidFill>
                <a:uFillTx/>
                <a:latin typeface="Times New Roman" panose="02020603050405020304" charset="0"/>
                <a:cs typeface="Times New Roman" panose="02020603050405020304" charset="0"/>
                <a:sym typeface="+mn-ea"/>
              </a:rPr>
              <a:t>for </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6" name="文本框 5"/>
          <p:cNvSpPr txBox="1"/>
          <p:nvPr/>
        </p:nvSpPr>
        <p:spPr>
          <a:xfrm>
            <a:off x="3288030" y="3198495"/>
            <a:ext cx="1793240" cy="460375"/>
          </a:xfrm>
          <a:prstGeom prst="rect">
            <a:avLst/>
          </a:prstGeom>
          <a:noFill/>
        </p:spPr>
        <p:txBody>
          <a:bodyPr wrap="none" rtlCol="0">
            <a:spAutoFit/>
          </a:bodyPr>
          <a:p>
            <a:pPr algn="l"/>
            <a:r>
              <a:rPr lang="en-US" sz="2400" b="1" spc="-100">
                <a:solidFill>
                  <a:schemeClr val="accent4">
                    <a:lumMod val="50000"/>
                  </a:schemeClr>
                </a:solidFill>
                <a:uFillTx/>
                <a:latin typeface="Times New Roman" panose="02020603050405020304" charset="0"/>
                <a:cs typeface="Times New Roman" panose="02020603050405020304" charset="0"/>
                <a:sym typeface="+mn-ea"/>
              </a:rPr>
              <a:t>free of charge</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7" name="文本框 6"/>
          <p:cNvSpPr txBox="1"/>
          <p:nvPr/>
        </p:nvSpPr>
        <p:spPr>
          <a:xfrm>
            <a:off x="3452495" y="3578860"/>
            <a:ext cx="1793240" cy="460375"/>
          </a:xfrm>
          <a:prstGeom prst="rect">
            <a:avLst/>
          </a:prstGeom>
          <a:noFill/>
        </p:spPr>
        <p:txBody>
          <a:bodyPr wrap="none" rtlCol="0">
            <a:spAutoFit/>
          </a:bodyPr>
          <a:p>
            <a:pPr algn="l"/>
            <a:r>
              <a:rPr lang="en-US" sz="2400" b="1" spc="-100">
                <a:solidFill>
                  <a:schemeClr val="accent4">
                    <a:lumMod val="50000"/>
                  </a:schemeClr>
                </a:solidFill>
                <a:uFillTx/>
                <a:latin typeface="Times New Roman" panose="02020603050405020304" charset="0"/>
                <a:cs typeface="Times New Roman" panose="02020603050405020304" charset="0"/>
                <a:sym typeface="+mn-ea"/>
              </a:rPr>
              <a:t>free of charge</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8" name="文本框 7"/>
          <p:cNvSpPr txBox="1"/>
          <p:nvPr/>
        </p:nvSpPr>
        <p:spPr>
          <a:xfrm>
            <a:off x="952500" y="4293870"/>
            <a:ext cx="2249170" cy="460375"/>
          </a:xfrm>
          <a:prstGeom prst="rect">
            <a:avLst/>
          </a:prstGeom>
          <a:noFill/>
        </p:spPr>
        <p:txBody>
          <a:bodyPr wrap="none" rtlCol="0">
            <a:spAutoFit/>
          </a:bodyPr>
          <a:p>
            <a:pPr algn="l"/>
            <a:r>
              <a:rPr lang="en-US" sz="2400" b="1" spc="-100">
                <a:solidFill>
                  <a:schemeClr val="accent4">
                    <a:lumMod val="50000"/>
                  </a:schemeClr>
                </a:solidFill>
                <a:uFillTx/>
                <a:latin typeface="Times New Roman" panose="02020603050405020304" charset="0"/>
                <a:cs typeface="Times New Roman" panose="02020603050405020304" charset="0"/>
                <a:sym typeface="+mn-ea"/>
              </a:rPr>
              <a:t>was charged with</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9" name="文本框 8"/>
          <p:cNvSpPr txBox="1"/>
          <p:nvPr/>
        </p:nvSpPr>
        <p:spPr>
          <a:xfrm>
            <a:off x="1443990" y="4663440"/>
            <a:ext cx="1570990" cy="460375"/>
          </a:xfrm>
          <a:prstGeom prst="rect">
            <a:avLst/>
          </a:prstGeom>
          <a:noFill/>
        </p:spPr>
        <p:txBody>
          <a:bodyPr wrap="none" rtlCol="0">
            <a:spAutoFit/>
          </a:bodyPr>
          <a:p>
            <a:pPr algn="l"/>
            <a:r>
              <a:rPr lang="en-US" sz="2400" b="1" spc="-100">
                <a:solidFill>
                  <a:schemeClr val="accent4">
                    <a:lumMod val="50000"/>
                  </a:schemeClr>
                </a:solidFill>
                <a:uFillTx/>
                <a:latin typeface="Times New Roman" panose="02020603050405020304" charset="0"/>
                <a:cs typeface="Times New Roman" panose="02020603050405020304" charset="0"/>
                <a:sym typeface="+mn-ea"/>
              </a:rPr>
              <a:t>in charge of</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12" name="文本框 11"/>
          <p:cNvSpPr txBox="1"/>
          <p:nvPr/>
        </p:nvSpPr>
        <p:spPr>
          <a:xfrm>
            <a:off x="4248785" y="5013960"/>
            <a:ext cx="2002790" cy="460375"/>
          </a:xfrm>
          <a:prstGeom prst="rect">
            <a:avLst/>
          </a:prstGeom>
          <a:noFill/>
        </p:spPr>
        <p:txBody>
          <a:bodyPr wrap="none" rtlCol="0">
            <a:spAutoFit/>
          </a:bodyPr>
          <a:p>
            <a:pPr algn="l"/>
            <a:r>
              <a:rPr lang="en-US" sz="2400" b="1" spc="-100">
                <a:solidFill>
                  <a:schemeClr val="accent4">
                    <a:lumMod val="50000"/>
                  </a:schemeClr>
                </a:solidFill>
                <a:uFillTx/>
                <a:latin typeface="Times New Roman" panose="02020603050405020304" charset="0"/>
                <a:cs typeface="Times New Roman" panose="02020603050405020304" charset="0"/>
                <a:sym typeface="+mn-ea"/>
              </a:rPr>
              <a:t>in the charge of</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
        <p:nvSpPr>
          <p:cNvPr id="13" name="文本框 12"/>
          <p:cNvSpPr txBox="1"/>
          <p:nvPr/>
        </p:nvSpPr>
        <p:spPr>
          <a:xfrm>
            <a:off x="952500" y="5402580"/>
            <a:ext cx="1867535" cy="460375"/>
          </a:xfrm>
          <a:prstGeom prst="rect">
            <a:avLst/>
          </a:prstGeom>
          <a:noFill/>
        </p:spPr>
        <p:txBody>
          <a:bodyPr wrap="none" rtlCol="0">
            <a:spAutoFit/>
          </a:bodyPr>
          <a:p>
            <a:pPr algn="l"/>
            <a:r>
              <a:rPr lang="en-US" sz="2400" b="1" spc="-100">
                <a:solidFill>
                  <a:schemeClr val="accent4">
                    <a:lumMod val="50000"/>
                  </a:schemeClr>
                </a:solidFill>
                <a:uFillTx/>
                <a:latin typeface="Times New Roman" panose="02020603050405020304" charset="0"/>
                <a:cs typeface="Times New Roman" panose="02020603050405020304" charset="0"/>
                <a:sym typeface="+mn-ea"/>
              </a:rPr>
              <a:t>took charge of </a:t>
            </a:r>
            <a:endParaRPr lang="en-US" sz="2400" b="1" spc="-100">
              <a:solidFill>
                <a:schemeClr val="accent4">
                  <a:lumMod val="50000"/>
                </a:schemeClr>
              </a:solidFill>
              <a:uFillTx/>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additive="base">
                                        <p:cTn id="73" dur="500" fill="hold"/>
                                        <p:tgtEl>
                                          <p:spTgt spid="13"/>
                                        </p:tgtEl>
                                        <p:attrNameLst>
                                          <p:attrName>ppt_x</p:attrName>
                                        </p:attrNameLst>
                                      </p:cBhvr>
                                      <p:tavLst>
                                        <p:tav tm="0">
                                          <p:val>
                                            <p:strVal val="#ppt_x"/>
                                          </p:val>
                                        </p:tav>
                                        <p:tav tm="100000">
                                          <p:val>
                                            <p:strVal val="#ppt_x"/>
                                          </p:val>
                                        </p:tav>
                                      </p:tavLst>
                                    </p:anim>
                                    <p:anim calcmode="lin" valueType="num">
                                      <p:cBhvr additive="base">
                                        <p:cTn id="7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2" grpId="0"/>
      <p:bldP spid="3" grpId="0"/>
      <p:bldP spid="4" grpId="0"/>
      <p:bldP spid="5" grpId="0"/>
      <p:bldP spid="6" grpId="0"/>
      <p:bldP spid="7" grpId="0"/>
      <p:bldP spid="8" grpId="0"/>
      <p:bldP spid="9"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503555" y="205105"/>
            <a:ext cx="11064240" cy="2061210"/>
          </a:xfrm>
          <a:prstGeom prst="rect">
            <a:avLst/>
          </a:prstGeom>
          <a:noFill/>
        </p:spPr>
        <p:txBody>
          <a:bodyPr wrap="square" rtlCol="0">
            <a:spAutoFit/>
          </a:bodyPr>
          <a:p>
            <a:r>
              <a:rPr lang="en-US" sz="3200" b="1" spc="-100">
                <a:latin typeface="Times New Roman" panose="02020603050405020304" charset="0"/>
                <a:cs typeface="Times New Roman" panose="02020603050405020304" charset="0"/>
                <a:sym typeface="+mn-ea"/>
              </a:rPr>
              <a:t>30.announce [ə'naʊns]vi. ______________</a:t>
            </a:r>
            <a:endParaRPr lang="en-US" sz="3200" b="1" spc="-100">
              <a:latin typeface="Times New Roman" panose="02020603050405020304" charset="0"/>
              <a:cs typeface="Times New Roman" panose="02020603050405020304" charset="0"/>
              <a:sym typeface="+mn-ea"/>
            </a:endParaRPr>
          </a:p>
          <a:p>
            <a:endParaRPr lang="en-US" sz="3200" b="1" spc="-100">
              <a:latin typeface="Times New Roman" panose="02020603050405020304" charset="0"/>
              <a:cs typeface="Times New Roman" panose="02020603050405020304" charset="0"/>
              <a:sym typeface="+mn-ea"/>
            </a:endParaRPr>
          </a:p>
          <a:p>
            <a:r>
              <a:rPr lang="en-US" sz="3200" b="1" spc="-100">
                <a:latin typeface="Times New Roman" panose="02020603050405020304" charset="0"/>
                <a:cs typeface="Times New Roman" panose="02020603050405020304" charset="0"/>
                <a:sym typeface="+mn-ea"/>
              </a:rPr>
              <a:t>______________ [ə'naʊnsm(ə)nt]n. 公告;通告;声明</a:t>
            </a:r>
            <a:endParaRPr lang="en-US" sz="3200" b="1" spc="-100">
              <a:latin typeface="Times New Roman" panose="02020603050405020304" charset="0"/>
              <a:cs typeface="Times New Roman" panose="02020603050405020304" charset="0"/>
              <a:sym typeface="+mn-ea"/>
            </a:endParaRPr>
          </a:p>
          <a:p>
            <a:r>
              <a:rPr lang="en-US" sz="3200" b="1" spc="-100">
                <a:latin typeface="Times New Roman" panose="02020603050405020304" charset="0"/>
                <a:cs typeface="Times New Roman" panose="02020603050405020304" charset="0"/>
                <a:sym typeface="+mn-ea"/>
              </a:rPr>
              <a:t>__________ [ə'naʊnsə]n.播音员；告知者</a:t>
            </a:r>
            <a:endParaRPr lang="en-US" sz="3200" b="1" spc="-100">
              <a:latin typeface="Times New Roman" panose="02020603050405020304" charset="0"/>
              <a:cs typeface="Times New Roman" panose="02020603050405020304" charset="0"/>
              <a:sym typeface="+mn-ea"/>
            </a:endParaRPr>
          </a:p>
        </p:txBody>
      </p:sp>
      <p:sp>
        <p:nvSpPr>
          <p:cNvPr id="4" name="文本框 3"/>
          <p:cNvSpPr txBox="1"/>
          <p:nvPr/>
        </p:nvSpPr>
        <p:spPr>
          <a:xfrm>
            <a:off x="4504690" y="205105"/>
            <a:ext cx="3061335" cy="583565"/>
          </a:xfrm>
          <a:prstGeom prst="rect">
            <a:avLst/>
          </a:prstGeom>
          <a:noFill/>
        </p:spPr>
        <p:txBody>
          <a:bodyPr wrap="square" rtlCol="0">
            <a:spAutoFit/>
          </a:bodyPr>
          <a:p>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宣</a:t>
            </a:r>
            <a:r>
              <a:rPr lang="zh-CN" altLang="en-US" sz="3200" b="1" spc="-100">
                <a:solidFill>
                  <a:srgbClr val="7030A0"/>
                </a:solidFill>
                <a:latin typeface="Times New Roman" panose="02020603050405020304" charset="0"/>
                <a:cs typeface="Times New Roman" panose="02020603050405020304" charset="0"/>
                <a:sym typeface="+mn-ea"/>
              </a:rPr>
              <a:t>称</a:t>
            </a:r>
            <a:r>
              <a:rPr lang="en-US" sz="3200" b="1" spc="-100">
                <a:solidFill>
                  <a:srgbClr val="7030A0"/>
                </a:solidFill>
                <a:latin typeface="Times New Roman" panose="02020603050405020304" charset="0"/>
                <a:cs typeface="Times New Roman" panose="02020603050405020304" charset="0"/>
                <a:sym typeface="+mn-ea"/>
              </a:rPr>
              <a:t>,宣告;声称</a:t>
            </a:r>
            <a:endParaRPr lang="en-US" sz="3200" b="1" spc="-100">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503555" y="788670"/>
            <a:ext cx="6419850" cy="460375"/>
          </a:xfrm>
          <a:prstGeom prst="rect">
            <a:avLst/>
          </a:prstGeom>
          <a:noFill/>
        </p:spPr>
        <p:txBody>
          <a:bodyPr wrap="none" rtlCol="0">
            <a:spAutoFit/>
          </a:bodyPr>
          <a:p>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词根词缀：an-(强调)+nounc-(宣告)+e：</a:t>
            </a:r>
            <a:r>
              <a:rPr lang="en-US" sz="2400" b="1" spc="-100">
                <a:solidFill>
                  <a:srgbClr val="7030A0"/>
                </a:solidFill>
                <a:latin typeface="Times New Roman" panose="02020603050405020304" charset="0"/>
                <a:cs typeface="Times New Roman" panose="02020603050405020304" charset="0"/>
                <a:sym typeface="+mn-ea"/>
              </a:rPr>
              <a:t>宣布,宣告</a:t>
            </a:r>
            <a:endParaRPr lang="en-US" sz="2400" b="1" spc="-10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443230" y="1219835"/>
            <a:ext cx="3061335" cy="583565"/>
          </a:xfrm>
          <a:prstGeom prst="rect">
            <a:avLst/>
          </a:prstGeom>
          <a:noFill/>
        </p:spPr>
        <p:txBody>
          <a:bodyPr wrap="square" rtlCol="0">
            <a:spAutoFit/>
          </a:bodyPr>
          <a:p>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 announcement</a:t>
            </a:r>
            <a:endParaRPr 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443230" y="1682750"/>
            <a:ext cx="2270760" cy="583565"/>
          </a:xfrm>
          <a:prstGeom prst="rect">
            <a:avLst/>
          </a:prstGeom>
          <a:noFill/>
        </p:spPr>
        <p:txBody>
          <a:bodyPr wrap="square" rtlCol="0">
            <a:spAutoFit/>
          </a:bodyPr>
          <a:p>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 announcer</a:t>
            </a:r>
            <a:endParaRPr lang="en-US" sz="3200" b="1" spc="-100">
              <a:solidFill>
                <a:schemeClr val="accent4">
                  <a:lumMod val="50000"/>
                </a:schemeClr>
              </a:solidFill>
              <a:latin typeface="Times New Roman" panose="02020603050405020304" charset="0"/>
              <a:cs typeface="Times New Roman" panose="02020603050405020304" charset="0"/>
              <a:sym typeface="+mn-ea"/>
            </a:endParaRPr>
          </a:p>
        </p:txBody>
      </p:sp>
      <p:pic>
        <p:nvPicPr>
          <p:cNvPr id="35" name="图片 35" descr="nounc-宣告填空"/>
          <p:cNvPicPr>
            <a:picLocks noChangeAspect="1"/>
          </p:cNvPicPr>
          <p:nvPr/>
        </p:nvPicPr>
        <p:blipFill>
          <a:blip r:embed="rId1"/>
          <a:stretch>
            <a:fillRect/>
          </a:stretch>
        </p:blipFill>
        <p:spPr>
          <a:xfrm>
            <a:off x="0" y="3749040"/>
            <a:ext cx="12192000" cy="3108960"/>
          </a:xfrm>
          <a:prstGeom prst="rect">
            <a:avLst/>
          </a:prstGeom>
        </p:spPr>
      </p:pic>
      <p:sp>
        <p:nvSpPr>
          <p:cNvPr id="100" name="文本框 99"/>
          <p:cNvSpPr txBox="1"/>
          <p:nvPr/>
        </p:nvSpPr>
        <p:spPr>
          <a:xfrm>
            <a:off x="443230" y="2353945"/>
            <a:ext cx="11539220" cy="1568450"/>
          </a:xfrm>
          <a:prstGeom prst="rect">
            <a:avLst/>
          </a:prstGeom>
          <a:noFill/>
        </p:spPr>
        <p:txBody>
          <a:bodyPr wrap="square" rtlCol="0">
            <a:spAutoFit/>
          </a:bodyPr>
          <a:p>
            <a:pPr lvl="0" algn="l">
              <a:buClrTx/>
              <a:buSzTx/>
              <a:buFontTx/>
            </a:pPr>
            <a:r>
              <a:rPr lang="en-US" sz="2400" b="1" spc="-100">
                <a:uFillTx/>
                <a:latin typeface="Times New Roman" panose="02020603050405020304" charset="0"/>
                <a:cs typeface="Times New Roman" panose="02020603050405020304" charset="0"/>
                <a:sym typeface="+mn-ea"/>
              </a:rPr>
              <a:t>Our retirement community </a:t>
            </a:r>
            <a:r>
              <a:rPr lang="en-US" sz="2400" b="1" spc="-100">
                <a:solidFill>
                  <a:schemeClr val="accent4">
                    <a:lumMod val="50000"/>
                  </a:schemeClr>
                </a:solidFill>
                <a:uFillTx/>
                <a:latin typeface="Times New Roman" panose="02020603050405020304" charset="0"/>
                <a:cs typeface="Times New Roman" panose="02020603050405020304" charset="0"/>
                <a:sym typeface="+mn-ea"/>
              </a:rPr>
              <a:t>announced</a:t>
            </a:r>
            <a:r>
              <a:rPr lang="en-US" sz="2400" b="1" spc="-100">
                <a:uFillTx/>
                <a:latin typeface="Times New Roman" panose="02020603050405020304" charset="0"/>
                <a:cs typeface="Times New Roman" panose="02020603050405020304" charset="0"/>
                <a:sym typeface="+mn-ea"/>
              </a:rPr>
              <a:t> that they were having an essay competition.(2011北京)我们的老年社区宣布他们正在举办一场征文比赛。He said the lucky woman will be </a:t>
            </a:r>
            <a:r>
              <a:rPr lang="en-US" sz="2400" b="1" spc="-100">
                <a:solidFill>
                  <a:schemeClr val="accent4">
                    <a:lumMod val="50000"/>
                  </a:schemeClr>
                </a:solidFill>
                <a:uFillTx/>
                <a:latin typeface="Times New Roman" panose="02020603050405020304" charset="0"/>
                <a:cs typeface="Times New Roman" panose="02020603050405020304" charset="0"/>
                <a:sym typeface="+mn-ea"/>
              </a:rPr>
              <a:t>announced</a:t>
            </a:r>
            <a:r>
              <a:rPr lang="en-US" sz="2400" b="1" spc="-100">
                <a:uFillTx/>
                <a:latin typeface="Times New Roman" panose="02020603050405020304" charset="0"/>
                <a:cs typeface="Times New Roman" panose="02020603050405020304" charset="0"/>
                <a:sym typeface="+mn-ea"/>
              </a:rPr>
              <a:t> on the website and the trip will be shared online.(2017全国III) 他说这个幸运的女士将会在网上公布，并且这次旅行将会全程直播。</a:t>
            </a:r>
            <a:endParaRPr lang="en-US" sz="2400" b="1" spc="-100">
              <a:uFillTx/>
              <a:latin typeface="Times New Roman" panose="02020603050405020304" charset="0"/>
              <a:cs typeface="Times New Roman" panose="02020603050405020304" charset="0"/>
              <a:sym typeface="+mn-ea"/>
            </a:endParaRPr>
          </a:p>
        </p:txBody>
      </p:sp>
      <p:sp>
        <p:nvSpPr>
          <p:cNvPr id="5" name="文本框 4"/>
          <p:cNvSpPr txBox="1"/>
          <p:nvPr/>
        </p:nvSpPr>
        <p:spPr>
          <a:xfrm>
            <a:off x="1706880" y="5037455"/>
            <a:ext cx="1178560" cy="583565"/>
          </a:xfrm>
          <a:prstGeom prst="rect">
            <a:avLst/>
          </a:prstGeom>
          <a:noFill/>
        </p:spPr>
        <p:txBody>
          <a:bodyPr wrap="square" rtlCol="0">
            <a:spAutoFit/>
          </a:bodyPr>
          <a:p>
            <a:r>
              <a:rPr lang="en-US" sz="3200" b="1" spc="-100">
                <a:solidFill>
                  <a:srgbClr val="7030A0"/>
                </a:solidFill>
                <a:latin typeface="Times New Roman" panose="02020603050405020304" charset="0"/>
                <a:cs typeface="Times New Roman" panose="02020603050405020304" charset="0"/>
                <a:sym typeface="+mn-ea"/>
              </a:rPr>
              <a:t>宣告</a:t>
            </a:r>
            <a:endParaRPr lang="en-US" sz="3200" b="1" spc="-100">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4883785" y="4577080"/>
            <a:ext cx="2304415" cy="460375"/>
          </a:xfrm>
          <a:prstGeom prst="rect">
            <a:avLst/>
          </a:prstGeom>
          <a:noFill/>
        </p:spPr>
        <p:txBody>
          <a:bodyPr wrap="square" rtlCol="0">
            <a:spAutoFit/>
          </a:bodyPr>
          <a:p>
            <a:r>
              <a:rPr lang="en-US" sz="2400" b="1" spc="-100">
                <a:solidFill>
                  <a:srgbClr val="7030A0"/>
                </a:solidFill>
                <a:latin typeface="Times New Roman" panose="02020603050405020304" charset="0"/>
                <a:cs typeface="Times New Roman" panose="02020603050405020304" charset="0"/>
                <a:sym typeface="+mn-ea"/>
              </a:rPr>
              <a:t>宣布;宣告;声称</a:t>
            </a:r>
            <a:endParaRPr lang="en-US" sz="2400" b="1" spc="-10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9544685" y="4250055"/>
            <a:ext cx="2304415" cy="460375"/>
          </a:xfrm>
          <a:prstGeom prst="rect">
            <a:avLst/>
          </a:prstGeom>
          <a:noFill/>
        </p:spPr>
        <p:txBody>
          <a:bodyPr wrap="square" rtlCol="0">
            <a:spAutoFit/>
          </a:bodyPr>
          <a:p>
            <a:r>
              <a:rPr lang="en-US" sz="2400" b="1" spc="-100">
                <a:solidFill>
                  <a:srgbClr val="7030A0"/>
                </a:solidFill>
                <a:latin typeface="Times New Roman" panose="02020603050405020304" charset="0"/>
                <a:cs typeface="Times New Roman" panose="02020603050405020304" charset="0"/>
                <a:sym typeface="+mn-ea"/>
              </a:rPr>
              <a:t>公告;宣告;通告</a:t>
            </a:r>
            <a:endParaRPr lang="en-US" sz="2400" b="1" spc="-10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9153525" y="4956175"/>
            <a:ext cx="2304415" cy="460375"/>
          </a:xfrm>
          <a:prstGeom prst="rect">
            <a:avLst/>
          </a:prstGeom>
          <a:noFill/>
        </p:spPr>
        <p:txBody>
          <a:bodyPr wrap="square" rtlCol="0">
            <a:spAutoFit/>
          </a:bodyPr>
          <a:p>
            <a:r>
              <a:rPr lang="en-US" sz="2400" b="1" spc="-100">
                <a:solidFill>
                  <a:srgbClr val="7030A0"/>
                </a:solidFill>
                <a:latin typeface="Times New Roman" panose="02020603050405020304" charset="0"/>
                <a:cs typeface="Times New Roman" panose="02020603050405020304" charset="0"/>
                <a:sym typeface="+mn-ea"/>
              </a:rPr>
              <a:t>播音员;宣告者</a:t>
            </a:r>
            <a:endParaRPr lang="en-US" sz="2400" b="1" spc="-10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4944110" y="5951220"/>
            <a:ext cx="2304415" cy="460375"/>
          </a:xfrm>
          <a:prstGeom prst="rect">
            <a:avLst/>
          </a:prstGeom>
          <a:noFill/>
        </p:spPr>
        <p:txBody>
          <a:bodyPr wrap="square" rtlCol="0">
            <a:spAutoFit/>
          </a:bodyPr>
          <a:p>
            <a:r>
              <a:rPr lang="en-US" sz="2400" b="1" spc="-100">
                <a:solidFill>
                  <a:srgbClr val="7030A0"/>
                </a:solidFill>
                <a:latin typeface="Times New Roman" panose="02020603050405020304" charset="0"/>
                <a:cs typeface="Times New Roman" panose="02020603050405020304" charset="0"/>
                <a:sym typeface="+mn-ea"/>
              </a:rPr>
              <a:t>发音;宣判;断言</a:t>
            </a:r>
            <a:endParaRPr lang="en-US" sz="2400" b="1" spc="-100">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9544685" y="5951220"/>
            <a:ext cx="2304415" cy="460375"/>
          </a:xfrm>
          <a:prstGeom prst="rect">
            <a:avLst/>
          </a:prstGeom>
          <a:noFill/>
        </p:spPr>
        <p:txBody>
          <a:bodyPr wrap="square" rtlCol="0">
            <a:spAutoFit/>
          </a:bodyPr>
          <a:p>
            <a:r>
              <a:rPr lang="en-US" sz="2400" b="1" spc="-100">
                <a:solidFill>
                  <a:srgbClr val="7030A0"/>
                </a:solidFill>
                <a:latin typeface="Times New Roman" panose="02020603050405020304" charset="0"/>
                <a:cs typeface="Times New Roman" panose="02020603050405020304" charset="0"/>
                <a:sym typeface="+mn-ea"/>
              </a:rPr>
              <a:t>发音,</a:t>
            </a:r>
            <a:r>
              <a:rPr lang="zh-CN" altLang="en-US" sz="2400" b="1" spc="-100">
                <a:solidFill>
                  <a:srgbClr val="7030A0"/>
                </a:solidFill>
                <a:latin typeface="Times New Roman" panose="02020603050405020304" charset="0"/>
                <a:cs typeface="Times New Roman" panose="02020603050405020304" charset="0"/>
                <a:sym typeface="+mn-ea"/>
              </a:rPr>
              <a:t>读法</a:t>
            </a:r>
            <a:endParaRPr lang="zh-CN" altLang="en-US" sz="2400" b="1" spc="-100">
              <a:solidFill>
                <a:srgbClr val="7030A0"/>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barn(inVertical)">
                                      <p:cBhvr>
                                        <p:cTn id="37" dur="500"/>
                                        <p:tgtEl>
                                          <p:spTgt spid="10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500" fill="hold"/>
                                        <p:tgtEl>
                                          <p:spTgt spid="5"/>
                                        </p:tgtEl>
                                        <p:attrNameLst>
                                          <p:attrName>ppt_x</p:attrName>
                                        </p:attrNameLst>
                                      </p:cBhvr>
                                      <p:tavLst>
                                        <p:tav tm="0">
                                          <p:val>
                                            <p:strVal val="#ppt_x"/>
                                          </p:val>
                                        </p:tav>
                                        <p:tav tm="100000">
                                          <p:val>
                                            <p:strVal val="#ppt_x"/>
                                          </p:val>
                                        </p:tav>
                                      </p:tavLst>
                                    </p:anim>
                                    <p:anim calcmode="lin" valueType="num">
                                      <p:cBhvr additive="base">
                                        <p:cTn id="4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500" fill="hold"/>
                                        <p:tgtEl>
                                          <p:spTgt spid="10"/>
                                        </p:tgtEl>
                                        <p:attrNameLst>
                                          <p:attrName>ppt_x</p:attrName>
                                        </p:attrNameLst>
                                      </p:cBhvr>
                                      <p:tavLst>
                                        <p:tav tm="0">
                                          <p:val>
                                            <p:strVal val="#ppt_x"/>
                                          </p:val>
                                        </p:tav>
                                        <p:tav tm="100000">
                                          <p:val>
                                            <p:strVal val="#ppt_x"/>
                                          </p:val>
                                        </p:tav>
                                      </p:tavLst>
                                    </p:anim>
                                    <p:anim calcmode="lin" valueType="num">
                                      <p:cBhvr additive="base">
                                        <p:cTn id="6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 calcmode="lin" valueType="num">
                                      <p:cBhvr additive="base">
                                        <p:cTn id="77" dur="500" fill="hold"/>
                                        <p:tgtEl>
                                          <p:spTgt spid="12"/>
                                        </p:tgtEl>
                                        <p:attrNameLst>
                                          <p:attrName>ppt_x</p:attrName>
                                        </p:attrNameLst>
                                      </p:cBhvr>
                                      <p:tavLst>
                                        <p:tav tm="0">
                                          <p:val>
                                            <p:strVal val="#ppt_x"/>
                                          </p:val>
                                        </p:tav>
                                        <p:tav tm="100000">
                                          <p:val>
                                            <p:strVal val="#ppt_x"/>
                                          </p:val>
                                        </p:tav>
                                      </p:tavLst>
                                    </p:anim>
                                    <p:anim calcmode="lin" valueType="num">
                                      <p:cBhvr additive="base">
                                        <p:cTn id="7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9" grpId="0"/>
      <p:bldP spid="2" grpId="0"/>
      <p:bldP spid="3" grpId="0"/>
      <p:bldP spid="5" grpId="0"/>
      <p:bldP spid="7" grpId="0"/>
      <p:bldP spid="8" grpId="0"/>
      <p:bldP spid="10" grpId="0"/>
      <p:bldP spid="11" grpId="0"/>
      <p:bldP spid="12" grpId="0"/>
      <p:bldP spid="10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80670" y="205105"/>
            <a:ext cx="11529695" cy="2061210"/>
          </a:xfrm>
          <a:prstGeom prst="rect">
            <a:avLst/>
          </a:prstGeom>
          <a:noFill/>
        </p:spPr>
        <p:txBody>
          <a:bodyPr wrap="square" rtlCol="0">
            <a:spAutoFit/>
          </a:bodyPr>
          <a:p>
            <a:r>
              <a:rPr lang="en-US" sz="3200" b="1" spc="-100">
                <a:latin typeface="Times New Roman" panose="02020603050405020304" charset="0"/>
                <a:cs typeface="Times New Roman" panose="02020603050405020304" charset="0"/>
                <a:sym typeface="+mn-ea"/>
              </a:rPr>
              <a:t>31.amount [ə'maʊnt]vi. ________________n. _______________</a:t>
            </a:r>
            <a:endParaRPr lang="en-US" sz="3200" b="1" spc="-100">
              <a:latin typeface="Times New Roman" panose="02020603050405020304" charset="0"/>
              <a:cs typeface="Times New Roman" panose="02020603050405020304" charset="0"/>
              <a:sym typeface="+mn-ea"/>
            </a:endParaRPr>
          </a:p>
          <a:p>
            <a:r>
              <a:rPr lang="en-US" sz="3200" b="1" spc="-100">
                <a:latin typeface="Times New Roman" panose="02020603050405020304" charset="0"/>
                <a:cs typeface="Times New Roman" panose="02020603050405020304" charset="0"/>
                <a:sym typeface="+mn-ea"/>
              </a:rPr>
              <a:t>amount to ______________</a:t>
            </a:r>
            <a:endParaRPr lang="en-US" sz="3200" b="1" spc="-100">
              <a:latin typeface="Times New Roman" panose="02020603050405020304" charset="0"/>
              <a:cs typeface="Times New Roman" panose="02020603050405020304" charset="0"/>
              <a:sym typeface="+mn-ea"/>
            </a:endParaRPr>
          </a:p>
          <a:p>
            <a:r>
              <a:rPr lang="en-US" sz="3200" b="1" spc="-100">
                <a:latin typeface="Times New Roman" panose="02020603050405020304" charset="0"/>
                <a:cs typeface="Times New Roman" panose="02020603050405020304" charset="0"/>
                <a:sym typeface="+mn-ea"/>
              </a:rPr>
              <a:t>________________________________许多的,大量的</a:t>
            </a:r>
            <a:endParaRPr lang="en-US" sz="3200" b="1" spc="-100">
              <a:latin typeface="Times New Roman" panose="02020603050405020304" charset="0"/>
              <a:cs typeface="Times New Roman" panose="02020603050405020304" charset="0"/>
              <a:sym typeface="+mn-ea"/>
            </a:endParaRPr>
          </a:p>
          <a:p>
            <a:r>
              <a:rPr lang="en-US" sz="3200" b="1" spc="-100">
                <a:solidFill>
                  <a:schemeClr val="accent4">
                    <a:lumMod val="50000"/>
                  </a:schemeClr>
                </a:solidFill>
                <a:latin typeface="Times New Roman" panose="02020603050405020304" charset="0"/>
                <a:cs typeface="Times New Roman" panose="02020603050405020304" charset="0"/>
                <a:sym typeface="+mn-ea"/>
              </a:rPr>
              <a:t>(该短语只修饰不可数名词, 且谓语的数由amount的数决定)</a:t>
            </a:r>
            <a:endParaRPr 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3977640" y="205105"/>
            <a:ext cx="3354705" cy="583565"/>
          </a:xfrm>
          <a:prstGeom prst="rect">
            <a:avLst/>
          </a:prstGeom>
          <a:noFill/>
        </p:spPr>
        <p:txBody>
          <a:bodyPr wrap="square" rtlCol="0">
            <a:spAutoFit/>
          </a:bodyPr>
          <a:p>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总计,合计;相当于</a:t>
            </a:r>
            <a:endParaRPr lang="en-US" sz="3200" b="1" spc="-10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7403465" y="205105"/>
            <a:ext cx="3354705" cy="583565"/>
          </a:xfrm>
          <a:prstGeom prst="rect">
            <a:avLst/>
          </a:prstGeom>
          <a:noFill/>
        </p:spPr>
        <p:txBody>
          <a:bodyPr wrap="square" rtlCol="0">
            <a:spAutoFit/>
          </a:bodyPr>
          <a:p>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数量;总额,总数</a:t>
            </a:r>
            <a:endParaRPr lang="en-US" sz="3200" b="1" spc="-10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1880870" y="687070"/>
            <a:ext cx="3354705" cy="583565"/>
          </a:xfrm>
          <a:prstGeom prst="rect">
            <a:avLst/>
          </a:prstGeom>
          <a:noFill/>
        </p:spPr>
        <p:txBody>
          <a:bodyPr wrap="square" rtlCol="0">
            <a:spAutoFit/>
          </a:bodyPr>
          <a:p>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总计达到, 等于</a:t>
            </a:r>
            <a:endParaRPr lang="en-US" sz="3200" b="1" spc="-10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280670" y="1189990"/>
            <a:ext cx="6203950" cy="583565"/>
          </a:xfrm>
          <a:prstGeom prst="rect">
            <a:avLst/>
          </a:prstGeom>
          <a:noFill/>
        </p:spPr>
        <p:txBody>
          <a:bodyPr wrap="square" rtlCol="0">
            <a:spAutoFit/>
          </a:bodyPr>
          <a:p>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a large amount of/ large amounts of</a:t>
            </a:r>
            <a:endParaRPr 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280670" y="2266315"/>
            <a:ext cx="11701145" cy="4154170"/>
          </a:xfrm>
          <a:prstGeom prst="rect">
            <a:avLst/>
          </a:prstGeom>
          <a:noFill/>
        </p:spPr>
        <p:txBody>
          <a:bodyPr wrap="square" rtlCol="0">
            <a:spAutoFit/>
          </a:bodyPr>
          <a:p>
            <a:pPr algn="just"/>
            <a:r>
              <a:rPr lang="en-US" sz="2400" b="1" spc="-100">
                <a:latin typeface="Times New Roman" panose="02020603050405020304" charset="0"/>
                <a:cs typeface="Times New Roman" panose="02020603050405020304" charset="0"/>
                <a:sym typeface="+mn-ea"/>
              </a:rPr>
              <a:t>Today $8 or $10 seems a small _______ of money, but at that time these amounts were forbidding to most citizens.(2019全国III)  今天8美元或10美元似乎是一个小数目的钱，但在当时这些数额是大多数市民可望而不可及的。</a:t>
            </a:r>
            <a:endParaRPr lang="en-US" sz="2400" b="1" spc="-100">
              <a:latin typeface="Times New Roman" panose="02020603050405020304" charset="0"/>
              <a:cs typeface="Times New Roman" panose="02020603050405020304" charset="0"/>
              <a:sym typeface="+mn-ea"/>
            </a:endParaRPr>
          </a:p>
          <a:p>
            <a:pPr algn="just"/>
            <a:r>
              <a:rPr lang="en-US" sz="2400" b="1" spc="-100">
                <a:latin typeface="Times New Roman" panose="02020603050405020304" charset="0"/>
                <a:cs typeface="Times New Roman" panose="02020603050405020304" charset="0"/>
                <a:sym typeface="+mn-ea"/>
              </a:rPr>
              <a:t>But whatever it is, praise should be given on a case-by-case basis and be proportionate(成比例的)to the ________of effort your child has put into it.(2019浙江)  但不管是什么，表扬都应该根据具体情况，并与孩子付出的努力成比例。</a:t>
            </a:r>
            <a:endParaRPr lang="en-US" sz="2400" b="1" spc="-100">
              <a:latin typeface="Times New Roman" panose="02020603050405020304" charset="0"/>
              <a:cs typeface="Times New Roman" panose="02020603050405020304" charset="0"/>
              <a:sym typeface="+mn-ea"/>
            </a:endParaRPr>
          </a:p>
          <a:p>
            <a:pPr algn="just"/>
            <a:r>
              <a:rPr lang="en-US" sz="2400" b="1" spc="-100">
                <a:latin typeface="Times New Roman" panose="02020603050405020304" charset="0"/>
                <a:cs typeface="Times New Roman" panose="02020603050405020304" charset="0"/>
                <a:sym typeface="+mn-ea"/>
              </a:rPr>
              <a:t>Planning without any real action __________ nothing.只计划不行动等于什么都不做。 </a:t>
            </a:r>
            <a:endParaRPr lang="en-US" sz="2400" b="1" spc="-100">
              <a:latin typeface="Times New Roman" panose="02020603050405020304" charset="0"/>
              <a:cs typeface="Times New Roman" panose="02020603050405020304" charset="0"/>
              <a:sym typeface="+mn-ea"/>
            </a:endParaRPr>
          </a:p>
          <a:p>
            <a:pPr algn="just"/>
            <a:r>
              <a:rPr lang="en-US" sz="2400" b="1" spc="-100">
                <a:latin typeface="Times New Roman" panose="02020603050405020304" charset="0"/>
                <a:cs typeface="Times New Roman" panose="02020603050405020304" charset="0"/>
                <a:sym typeface="+mn-ea"/>
              </a:rPr>
              <a:t>The total cost of repairs ___________ $100. 修理费用总计达100美元。</a:t>
            </a:r>
            <a:endParaRPr lang="en-US" sz="2400" b="1" spc="-100">
              <a:latin typeface="Times New Roman" panose="02020603050405020304" charset="0"/>
              <a:cs typeface="Times New Roman" panose="02020603050405020304" charset="0"/>
              <a:sym typeface="+mn-ea"/>
            </a:endParaRPr>
          </a:p>
          <a:p>
            <a:pPr algn="just"/>
            <a:r>
              <a:rPr lang="en-US" sz="2400" b="1" spc="-100">
                <a:latin typeface="Times New Roman" panose="02020603050405020304" charset="0"/>
                <a:cs typeface="Times New Roman" panose="02020603050405020304" charset="0"/>
                <a:sym typeface="+mn-ea"/>
              </a:rPr>
              <a:t>He met a large __________difficulty but was never stopped. 他遇到了许多困难，但从未停止过。</a:t>
            </a:r>
            <a:endParaRPr lang="en-US" sz="2400" b="1" spc="-100">
              <a:latin typeface="Times New Roman" panose="02020603050405020304" charset="0"/>
              <a:cs typeface="Times New Roman" panose="02020603050405020304" charset="0"/>
              <a:sym typeface="+mn-ea"/>
            </a:endParaRPr>
          </a:p>
          <a:p>
            <a:pPr algn="just"/>
            <a:r>
              <a:rPr lang="en-US" sz="2400" b="1" spc="-100">
                <a:latin typeface="Times New Roman" panose="02020603050405020304" charset="0"/>
                <a:cs typeface="Times New Roman" panose="02020603050405020304" charset="0"/>
                <a:sym typeface="+mn-ea"/>
              </a:rPr>
              <a:t>Today, scholars have generated large ___________instructive research about restaurants.</a:t>
            </a:r>
            <a:endParaRPr lang="en-US" sz="2400" b="1" spc="-100">
              <a:latin typeface="Times New Roman" panose="02020603050405020304" charset="0"/>
              <a:cs typeface="Times New Roman" panose="02020603050405020304" charset="0"/>
              <a:sym typeface="+mn-ea"/>
            </a:endParaRPr>
          </a:p>
          <a:p>
            <a:pPr algn="just"/>
            <a:r>
              <a:rPr lang="en-US" sz="2400" b="1" spc="-100">
                <a:latin typeface="Times New Roman" panose="02020603050405020304" charset="0"/>
                <a:cs typeface="Times New Roman" panose="02020603050405020304" charset="0"/>
                <a:sym typeface="+mn-ea"/>
              </a:rPr>
              <a:t>(2018江苏) 今天，学者们已经开展了了大量关于餐馆的有益研究。</a:t>
            </a:r>
            <a:endParaRPr lang="en-US" sz="2400" b="1" spc="-100">
              <a:latin typeface="Times New Roman" panose="02020603050405020304" charset="0"/>
              <a:cs typeface="Times New Roman" panose="02020603050405020304" charset="0"/>
              <a:sym typeface="+mn-ea"/>
            </a:endParaRPr>
          </a:p>
        </p:txBody>
      </p:sp>
      <p:sp>
        <p:nvSpPr>
          <p:cNvPr id="8" name="文本框 7"/>
          <p:cNvSpPr txBox="1"/>
          <p:nvPr/>
        </p:nvSpPr>
        <p:spPr>
          <a:xfrm>
            <a:off x="3811905" y="2266315"/>
            <a:ext cx="1352550" cy="460375"/>
          </a:xfrm>
          <a:prstGeom prst="rect">
            <a:avLst/>
          </a:prstGeom>
          <a:noFill/>
        </p:spPr>
        <p:txBody>
          <a:bodyPr wrap="square" rtlCol="0">
            <a:spAutoFit/>
          </a:bodyPr>
          <a:p>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 amount</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1334770" y="3731895"/>
            <a:ext cx="1352550" cy="460375"/>
          </a:xfrm>
          <a:prstGeom prst="rect">
            <a:avLst/>
          </a:prstGeom>
          <a:noFill/>
        </p:spPr>
        <p:txBody>
          <a:bodyPr wrap="square" rtlCol="0">
            <a:spAutoFit/>
          </a:bodyPr>
          <a:p>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 amount</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4108450" y="4488815"/>
            <a:ext cx="1696720" cy="460375"/>
          </a:xfrm>
          <a:prstGeom prst="rect">
            <a:avLst/>
          </a:prstGeom>
          <a:noFill/>
        </p:spPr>
        <p:txBody>
          <a:bodyPr wrap="square" rtlCol="0">
            <a:spAutoFit/>
          </a:bodyPr>
          <a:p>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 amounts to</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3007995" y="4848860"/>
            <a:ext cx="1899920" cy="460375"/>
          </a:xfrm>
          <a:prstGeom prst="rect">
            <a:avLst/>
          </a:prstGeom>
          <a:noFill/>
        </p:spPr>
        <p:txBody>
          <a:bodyPr wrap="square" rtlCol="0">
            <a:spAutoFit/>
          </a:bodyPr>
          <a:p>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 amounted to</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1991995" y="5198745"/>
            <a:ext cx="1899920" cy="460375"/>
          </a:xfrm>
          <a:prstGeom prst="rect">
            <a:avLst/>
          </a:prstGeom>
          <a:noFill/>
        </p:spPr>
        <p:txBody>
          <a:bodyPr wrap="square" rtlCol="0">
            <a:spAutoFit/>
          </a:bodyPr>
          <a:p>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 amount of</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4584700" y="5549265"/>
            <a:ext cx="1899920" cy="460375"/>
          </a:xfrm>
          <a:prstGeom prst="rect">
            <a:avLst/>
          </a:prstGeom>
          <a:noFill/>
        </p:spPr>
        <p:txBody>
          <a:bodyPr wrap="square" rtlCol="0">
            <a:spAutoFit/>
          </a:bodyPr>
          <a:p>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 amounts of</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barn(inVertical)">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additive="base">
                                        <p:cTn id="48" dur="500" fill="hold"/>
                                        <p:tgtEl>
                                          <p:spTgt spid="8"/>
                                        </p:tgtEl>
                                        <p:attrNameLst>
                                          <p:attrName>ppt_x</p:attrName>
                                        </p:attrNameLst>
                                      </p:cBhvr>
                                      <p:tavLst>
                                        <p:tav tm="0">
                                          <p:val>
                                            <p:strVal val="#ppt_x"/>
                                          </p:val>
                                        </p:tav>
                                        <p:tav tm="100000">
                                          <p:val>
                                            <p:strVal val="#ppt_x"/>
                                          </p:val>
                                        </p:tav>
                                      </p:tavLst>
                                    </p:anim>
                                    <p:anim calcmode="lin" valueType="num">
                                      <p:cBhvr additive="base">
                                        <p:cTn id="4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ppt_x"/>
                                          </p:val>
                                        </p:tav>
                                        <p:tav tm="100000">
                                          <p:val>
                                            <p:strVal val="#ppt_x"/>
                                          </p:val>
                                        </p:tav>
                                      </p:tavLst>
                                    </p:anim>
                                    <p:anim calcmode="lin" valueType="num">
                                      <p:cBhvr additive="base">
                                        <p:cTn id="6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ppt_x"/>
                                          </p:val>
                                        </p:tav>
                                        <p:tav tm="100000">
                                          <p:val>
                                            <p:strVal val="#ppt_x"/>
                                          </p:val>
                                        </p:tav>
                                      </p:tavLst>
                                    </p:anim>
                                    <p:anim calcmode="lin" valueType="num">
                                      <p:cBhvr additive="base">
                                        <p:cTn id="7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anim calcmode="lin" valueType="num">
                                      <p:cBhvr additive="base">
                                        <p:cTn id="78" dur="500" fill="hold"/>
                                        <p:tgtEl>
                                          <p:spTgt spid="13"/>
                                        </p:tgtEl>
                                        <p:attrNameLst>
                                          <p:attrName>ppt_x</p:attrName>
                                        </p:attrNameLst>
                                      </p:cBhvr>
                                      <p:tavLst>
                                        <p:tav tm="0">
                                          <p:val>
                                            <p:strVal val="#ppt_x"/>
                                          </p:val>
                                        </p:tav>
                                        <p:tav tm="100000">
                                          <p:val>
                                            <p:strVal val="#ppt_x"/>
                                          </p:val>
                                        </p:tav>
                                      </p:tavLst>
                                    </p:anim>
                                    <p:anim calcmode="lin" valueType="num">
                                      <p:cBhvr additive="base">
                                        <p:cTn id="7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2" grpId="0"/>
      <p:bldP spid="3" grpId="0"/>
      <p:bldP spid="5" grpId="0"/>
      <p:bldP spid="7" grpId="0"/>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5890" y="235585"/>
            <a:ext cx="11889740" cy="1757045"/>
          </a:xfrm>
        </p:spPr>
        <p:txBody>
          <a:bodyPr>
            <a:noAutofit/>
          </a:bodyPr>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5.descendant [dɪ'send(ə)nt] n. _________adj. ______________</a:t>
            </a:r>
            <a:endParaRPr lang="en-US" sz="2400" b="1" kern="1000" spc="0">
              <a:solidFill>
                <a:srgbClr val="000000"/>
              </a:solidFill>
              <a:latin typeface="Times New Roman" panose="02020603050405020304" charset="0"/>
              <a:cs typeface="Times New Roman" panose="02020603050405020304" charset="0"/>
              <a:sym typeface="+mn-ea"/>
            </a:endParaRPr>
          </a:p>
        </p:txBody>
      </p:sp>
      <p:sp>
        <p:nvSpPr>
          <p:cNvPr id="5" name="文本框 4"/>
          <p:cNvSpPr txBox="1"/>
          <p:nvPr/>
        </p:nvSpPr>
        <p:spPr>
          <a:xfrm>
            <a:off x="151130" y="819150"/>
            <a:ext cx="10589895" cy="460375"/>
          </a:xfrm>
          <a:prstGeom prst="rect">
            <a:avLst/>
          </a:prstGeom>
          <a:noFill/>
        </p:spPr>
        <p:txBody>
          <a:bodyPr wrap="none" rtlCol="0">
            <a:spAutoFit/>
          </a:bodyPr>
          <a:p>
            <a:pPr algn="l"/>
            <a:r>
              <a:rPr lang="zh-CN" altLang="en-US" sz="2400" b="1">
                <a:solidFill>
                  <a:schemeClr val="accent4">
                    <a:lumMod val="50000"/>
                  </a:schemeClr>
                </a:solidFill>
                <a:latin typeface="Times New Roman" panose="02020603050405020304" charset="0"/>
                <a:cs typeface="Times New Roman" panose="02020603050405020304" charset="0"/>
                <a:sym typeface="+mn-ea"/>
              </a:rPr>
              <a:t>破拆法：de-(向下)+scend-(send送)+-ant(名词/形容词后缀)：往下送的的人——</a:t>
            </a:r>
            <a:endParaRPr lang="en-US" altLang="zh-CN"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2" name="内容占位符 2"/>
          <p:cNvSpPr>
            <a:spLocks noGrp="1"/>
          </p:cNvSpPr>
          <p:nvPr/>
        </p:nvSpPr>
        <p:spPr>
          <a:xfrm>
            <a:off x="106680" y="1279525"/>
            <a:ext cx="11978005" cy="98615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2400" b="1" kern="1000" spc="0">
                <a:solidFill>
                  <a:srgbClr val="000000"/>
                </a:solidFill>
                <a:latin typeface="Times New Roman" panose="02020603050405020304" charset="0"/>
                <a:cs typeface="Times New Roman" panose="02020603050405020304" charset="0"/>
                <a:sym typeface="+mn-ea"/>
              </a:rPr>
              <a:t>His design was a </a:t>
            </a:r>
            <a:r>
              <a:rPr lang="en-US" sz="2400" b="1" kern="1000" spc="0">
                <a:solidFill>
                  <a:schemeClr val="accent4">
                    <a:lumMod val="50000"/>
                  </a:schemeClr>
                </a:solidFill>
                <a:latin typeface="Times New Roman" panose="02020603050405020304" charset="0"/>
                <a:cs typeface="Times New Roman" panose="02020603050405020304" charset="0"/>
                <a:sym typeface="+mn-ea"/>
              </a:rPr>
              <a:t>descendant</a:t>
            </a:r>
            <a:r>
              <a:rPr lang="en-US" sz="2400" b="1" kern="1000" spc="0">
                <a:solidFill>
                  <a:srgbClr val="000000"/>
                </a:solidFill>
                <a:latin typeface="Times New Roman" panose="02020603050405020304" charset="0"/>
                <a:cs typeface="Times New Roman" panose="02020603050405020304" charset="0"/>
                <a:sym typeface="+mn-ea"/>
              </a:rPr>
              <a:t> of a 1956 device. 他的设计是从一个1956年的装置衍生而来的。</a:t>
            </a:r>
            <a:endParaRPr lang="en-US" sz="24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rgbClr val="000000"/>
                </a:solidFill>
                <a:latin typeface="Times New Roman" panose="02020603050405020304" charset="0"/>
                <a:cs typeface="Times New Roman" panose="02020603050405020304" charset="0"/>
                <a:sym typeface="+mn-ea"/>
              </a:rPr>
              <a:t>She is a direct </a:t>
            </a:r>
            <a:r>
              <a:rPr lang="en-US" sz="2400" b="1" kern="1000" spc="0">
                <a:solidFill>
                  <a:schemeClr val="accent4">
                    <a:lumMod val="50000"/>
                  </a:schemeClr>
                </a:solidFill>
                <a:latin typeface="Times New Roman" panose="02020603050405020304" charset="0"/>
                <a:cs typeface="Times New Roman" panose="02020603050405020304" charset="0"/>
                <a:sym typeface="+mn-ea"/>
              </a:rPr>
              <a:t>descendant</a:t>
            </a:r>
            <a:r>
              <a:rPr lang="en-US" sz="2400" b="1" kern="1000" spc="0">
                <a:solidFill>
                  <a:srgbClr val="000000"/>
                </a:solidFill>
                <a:latin typeface="Times New Roman" panose="02020603050405020304" charset="0"/>
                <a:cs typeface="Times New Roman" panose="02020603050405020304" charset="0"/>
                <a:sym typeface="+mn-ea"/>
              </a:rPr>
              <a:t> of Queen Victoria. 她是维多利亚女王的嫡系后代。</a:t>
            </a:r>
            <a:endParaRPr lang="en-US" sz="2400" b="1" kern="1000" spc="0">
              <a:solidFill>
                <a:srgbClr val="000000"/>
              </a:solidFill>
              <a:latin typeface="Times New Roman" panose="02020603050405020304" charset="0"/>
              <a:cs typeface="Times New Roman" panose="02020603050405020304" charset="0"/>
              <a:sym typeface="+mn-ea"/>
            </a:endParaRPr>
          </a:p>
        </p:txBody>
      </p:sp>
      <p:sp>
        <p:nvSpPr>
          <p:cNvPr id="9" name="文本框 8"/>
          <p:cNvSpPr txBox="1"/>
          <p:nvPr/>
        </p:nvSpPr>
        <p:spPr>
          <a:xfrm>
            <a:off x="5382895" y="235585"/>
            <a:ext cx="2024380" cy="583565"/>
          </a:xfrm>
          <a:prstGeom prst="rect">
            <a:avLst/>
          </a:prstGeom>
          <a:noFill/>
        </p:spPr>
        <p:txBody>
          <a:bodyPr wrap="square" rtlCol="0">
            <a:spAutoFit/>
          </a:bodyPr>
          <a:p>
            <a:pPr algn="l"/>
            <a:r>
              <a:rPr lang="en-US" sz="3200" b="1" kern="1000">
                <a:solidFill>
                  <a:srgbClr val="7030A0"/>
                </a:solidFill>
                <a:latin typeface="Times New Roman" panose="02020603050405020304" charset="0"/>
                <a:cs typeface="Times New Roman" panose="02020603050405020304" charset="0"/>
                <a:sym typeface="+mn-ea"/>
              </a:rPr>
              <a:t>后裔;子孙</a:t>
            </a:r>
            <a:endParaRPr lang="en-US" altLang="en-US" sz="3200" b="1" kern="100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11203940" y="2849245"/>
            <a:ext cx="792480" cy="460375"/>
          </a:xfrm>
          <a:prstGeom prst="rect">
            <a:avLst/>
          </a:prstGeom>
          <a:noFill/>
        </p:spPr>
        <p:txBody>
          <a:bodyPr wrap="none" rtlCol="0">
            <a:spAutoFit/>
          </a:bodyPr>
          <a:p>
            <a:pPr algn="l"/>
            <a:r>
              <a:rPr lang="zh-CN" altLang="en-US" sz="2400" b="1">
                <a:solidFill>
                  <a:srgbClr val="7030A0"/>
                </a:solidFill>
                <a:latin typeface="Times New Roman" panose="02020603050405020304" charset="0"/>
                <a:cs typeface="Times New Roman" panose="02020603050405020304" charset="0"/>
                <a:sym typeface="+mn-ea"/>
              </a:rPr>
              <a:t>个体</a:t>
            </a:r>
            <a:endParaRPr lang="zh-CN" altLang="en-US" sz="2400" b="1">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156210" y="2849245"/>
            <a:ext cx="11181715" cy="460375"/>
          </a:xfrm>
          <a:prstGeom prst="rect">
            <a:avLst/>
          </a:prstGeom>
          <a:noFill/>
        </p:spPr>
        <p:txBody>
          <a:bodyPr wrap="none" rtlCol="0">
            <a:spAutoFit/>
          </a:bodyPr>
          <a:p>
            <a:pPr algn="l"/>
            <a:r>
              <a:rPr sz="2400" b="1">
                <a:solidFill>
                  <a:schemeClr val="accent4">
                    <a:lumMod val="50000"/>
                  </a:schemeClr>
                </a:solidFill>
                <a:latin typeface="Times New Roman" panose="02020603050405020304" charset="0"/>
                <a:cs typeface="Times New Roman" panose="02020603050405020304" charset="0"/>
                <a:sym typeface="+mn-ea"/>
              </a:rPr>
              <a:t>词根词缀：in-(否定前缀)+divid-(divide分开)+-ual(形容词后缀)：不可再分开的——</a:t>
            </a:r>
            <a:endParaRPr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4" name="内容占位符 2"/>
          <p:cNvSpPr>
            <a:spLocks noGrp="1"/>
          </p:cNvSpPr>
          <p:nvPr/>
        </p:nvSpPr>
        <p:spPr>
          <a:xfrm>
            <a:off x="156210" y="2265680"/>
            <a:ext cx="11889740" cy="121348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6.individual [ɪndɪ'vɪdʒuəl] adj._____________n._________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6" name="文本框 5"/>
          <p:cNvSpPr txBox="1"/>
          <p:nvPr/>
        </p:nvSpPr>
        <p:spPr>
          <a:xfrm>
            <a:off x="5274945" y="2265680"/>
            <a:ext cx="2905760" cy="583565"/>
          </a:xfrm>
          <a:prstGeom prst="rect">
            <a:avLst/>
          </a:prstGeom>
          <a:noFill/>
        </p:spPr>
        <p:txBody>
          <a:bodyPr wrap="square" rtlCol="0">
            <a:spAutoFit/>
          </a:bodyPr>
          <a:p>
            <a:pPr lvl="0" algn="l">
              <a:buClrTx/>
              <a:buSzTx/>
              <a:buFontTx/>
            </a:pPr>
            <a:r>
              <a:rPr lang="en-US" sz="3200" b="1" kern="1000">
                <a:solidFill>
                  <a:srgbClr val="7030A0"/>
                </a:solidFill>
                <a:latin typeface="Times New Roman" panose="02020603050405020304" charset="0"/>
                <a:cs typeface="Times New Roman" panose="02020603050405020304" charset="0"/>
                <a:sym typeface="+mn-ea"/>
              </a:rPr>
              <a:t> 个人的;个别的</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8013700" y="235585"/>
            <a:ext cx="2845435"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下降的;祖传的</a:t>
            </a:r>
            <a:endParaRPr lang="en-US" altLang="en-US" sz="3200" b="1" kern="1000">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10565130" y="819150"/>
            <a:ext cx="1746885" cy="460375"/>
          </a:xfrm>
          <a:prstGeom prst="rect">
            <a:avLst/>
          </a:prstGeom>
          <a:noFill/>
        </p:spPr>
        <p:txBody>
          <a:bodyPr wrap="square" rtlCol="0">
            <a:spAutoFit/>
          </a:bodyPr>
          <a:p>
            <a:pPr algn="l"/>
            <a:r>
              <a:rPr lang="en-US" sz="2400" b="1" kern="1000">
                <a:solidFill>
                  <a:srgbClr val="7030A0"/>
                </a:solidFill>
                <a:latin typeface="Times New Roman" panose="02020603050405020304" charset="0"/>
                <a:cs typeface="Times New Roman" panose="02020603050405020304" charset="0"/>
                <a:sym typeface="+mn-ea"/>
              </a:rPr>
              <a:t>后裔;子孙</a:t>
            </a:r>
            <a:endParaRPr lang="en-US" altLang="en-US" sz="2400" b="1" kern="1000">
              <a:solidFill>
                <a:srgbClr val="7030A0"/>
              </a:solidFill>
              <a:latin typeface="Times New Roman" panose="02020603050405020304" charset="0"/>
              <a:cs typeface="Times New Roman" panose="02020603050405020304" charset="0"/>
              <a:sym typeface="+mn-ea"/>
            </a:endParaRPr>
          </a:p>
        </p:txBody>
      </p:sp>
      <p:sp>
        <p:nvSpPr>
          <p:cNvPr id="18" name="文本框 17"/>
          <p:cNvSpPr txBox="1"/>
          <p:nvPr/>
        </p:nvSpPr>
        <p:spPr>
          <a:xfrm>
            <a:off x="8180705" y="2265680"/>
            <a:ext cx="2125345" cy="583565"/>
          </a:xfrm>
          <a:prstGeom prst="rect">
            <a:avLst/>
          </a:prstGeom>
          <a:noFill/>
        </p:spPr>
        <p:txBody>
          <a:bodyPr wrap="square" rtlCol="0">
            <a:spAutoFit/>
          </a:bodyPr>
          <a:p>
            <a:pPr lvl="0" algn="l">
              <a:buClrTx/>
              <a:buSzTx/>
              <a:buFontTx/>
            </a:pPr>
            <a:r>
              <a:rPr lang="en-US" sz="3200" b="1" kern="1000">
                <a:solidFill>
                  <a:srgbClr val="7030A0"/>
                </a:solidFill>
                <a:latin typeface="Times New Roman" panose="02020603050405020304" charset="0"/>
                <a:cs typeface="Times New Roman" panose="02020603050405020304" charset="0"/>
                <a:sym typeface="+mn-ea"/>
              </a:rPr>
              <a:t>  个人,个体</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19" name="内容占位符 2"/>
          <p:cNvSpPr>
            <a:spLocks noGrp="1"/>
          </p:cNvSpPr>
          <p:nvPr/>
        </p:nvSpPr>
        <p:spPr>
          <a:xfrm>
            <a:off x="156210" y="3309620"/>
            <a:ext cx="11760835" cy="154114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Their child is at the stage where she can say </a:t>
            </a:r>
            <a:r>
              <a:rPr lang="en-US" sz="2400" b="1" kern="1000" spc="0">
                <a:solidFill>
                  <a:schemeClr val="accent4">
                    <a:lumMod val="50000"/>
                  </a:schemeClr>
                </a:solidFill>
                <a:latin typeface="Times New Roman" panose="02020603050405020304" charset="0"/>
                <a:cs typeface="Times New Roman" panose="02020603050405020304" charset="0"/>
                <a:sym typeface="+mn-ea"/>
              </a:rPr>
              <a:t>individual</a:t>
            </a:r>
            <a:r>
              <a:rPr lang="en-US" sz="2400" b="1" kern="1000" spc="0">
                <a:solidFill>
                  <a:schemeClr val="tx1"/>
                </a:solidFill>
                <a:latin typeface="Times New Roman" panose="02020603050405020304" charset="0"/>
                <a:cs typeface="Times New Roman" panose="02020603050405020304" charset="0"/>
                <a:sym typeface="+mn-ea"/>
              </a:rPr>
              <a:t> words but not full sentences.(2019天津) 他们的孩子正处于能说单个单词而不能说完整句子的阶段。</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In baseball, the performance of </a:t>
            </a:r>
            <a:r>
              <a:rPr lang="en-US" sz="2400" b="1" kern="1000" spc="0">
                <a:solidFill>
                  <a:schemeClr val="accent4">
                    <a:lumMod val="50000"/>
                  </a:schemeClr>
                </a:solidFill>
                <a:latin typeface="Times New Roman" panose="02020603050405020304" charset="0"/>
                <a:cs typeface="Times New Roman" panose="02020603050405020304" charset="0"/>
                <a:sym typeface="+mn-ea"/>
              </a:rPr>
              <a:t>individual</a:t>
            </a:r>
            <a:r>
              <a:rPr lang="en-US" sz="2400" b="1" kern="1000" spc="0">
                <a:solidFill>
                  <a:schemeClr val="tx1"/>
                </a:solidFill>
                <a:latin typeface="Times New Roman" panose="02020603050405020304" charset="0"/>
                <a:cs typeface="Times New Roman" panose="02020603050405020304" charset="0"/>
                <a:sym typeface="+mn-ea"/>
              </a:rPr>
              <a:t> players is less dependent on teammates.(2019北京) 在棒球运动中，个人球员的表现对队友的依赖性较小。</a:t>
            </a:r>
            <a:endParaRPr lang="en-US" sz="2400" b="1" kern="1000" spc="0">
              <a:solidFill>
                <a:schemeClr val="tx1"/>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500" fill="hold"/>
                                        <p:tgtEl>
                                          <p:spTgt spid="14"/>
                                        </p:tgtEl>
                                        <p:attrNameLst>
                                          <p:attrName>ppt_x</p:attrName>
                                        </p:attrNameLst>
                                      </p:cBhvr>
                                      <p:tavLst>
                                        <p:tav tm="0">
                                          <p:val>
                                            <p:strVal val="#ppt_x"/>
                                          </p:val>
                                        </p:tav>
                                        <p:tav tm="100000">
                                          <p:val>
                                            <p:strVal val="#ppt_x"/>
                                          </p:val>
                                        </p:tav>
                                      </p:tavLst>
                                    </p:anim>
                                    <p:anim calcmode="lin" valueType="num">
                                      <p:cBhvr additive="base">
                                        <p:cTn id="5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inVertical)">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10" grpId="0"/>
      <p:bldP spid="14" grpId="0"/>
      <p:bldP spid="6" grpId="0"/>
      <p:bldP spid="8" grpId="0"/>
      <p:bldP spid="17" grpId="0"/>
      <p:bldP spid="18" grpId="0"/>
      <p:bldP spid="2" grpId="0"/>
      <p:bldP spid="4"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6" name="图片 36" descr="mount-上升填空"/>
          <p:cNvPicPr>
            <a:picLocks noChangeAspect="1"/>
          </p:cNvPicPr>
          <p:nvPr/>
        </p:nvPicPr>
        <p:blipFill>
          <a:blip r:embed="rId1"/>
          <a:stretch>
            <a:fillRect/>
          </a:stretch>
        </p:blipFill>
        <p:spPr>
          <a:xfrm>
            <a:off x="0" y="166370"/>
            <a:ext cx="12191365" cy="3078480"/>
          </a:xfrm>
          <a:prstGeom prst="rect">
            <a:avLst/>
          </a:prstGeom>
        </p:spPr>
      </p:pic>
      <p:sp>
        <p:nvSpPr>
          <p:cNvPr id="3" name="文本框 2"/>
          <p:cNvSpPr txBox="1"/>
          <p:nvPr/>
        </p:nvSpPr>
        <p:spPr>
          <a:xfrm>
            <a:off x="3544570" y="869950"/>
            <a:ext cx="2309495" cy="460375"/>
          </a:xfrm>
          <a:prstGeom prst="rect">
            <a:avLst/>
          </a:prstGeom>
          <a:noFill/>
        </p:spPr>
        <p:txBody>
          <a:bodyPr wrap="square" rtlCol="0">
            <a:spAutoFit/>
          </a:bodyPr>
          <a:p>
            <a:r>
              <a:rPr sz="2400" b="1">
                <a:solidFill>
                  <a:srgbClr val="7030A0"/>
                </a:solidFill>
                <a:latin typeface="Times New Roman" panose="02020603050405020304" charset="0"/>
                <a:cs typeface="Times New Roman" panose="02020603050405020304" charset="0"/>
                <a:sym typeface="+mn-ea"/>
              </a:rPr>
              <a:t> </a:t>
            </a:r>
            <a:r>
              <a:rPr lang="en-US" sz="2400" b="1" spc="-100">
                <a:solidFill>
                  <a:srgbClr val="7030A0"/>
                </a:solidFill>
                <a:latin typeface="Times New Roman" panose="02020603050405020304" charset="0"/>
                <a:cs typeface="Times New Roman" panose="02020603050405020304" charset="0"/>
                <a:sym typeface="+mn-ea"/>
              </a:rPr>
              <a:t>登上;骑上;上升</a:t>
            </a:r>
            <a:endParaRPr lang="en-US" sz="2400" b="1" spc="-10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5670550" y="869950"/>
            <a:ext cx="849630" cy="460375"/>
          </a:xfrm>
          <a:prstGeom prst="rect">
            <a:avLst/>
          </a:prstGeom>
          <a:noFill/>
        </p:spPr>
        <p:txBody>
          <a:bodyPr wrap="square" rtlCol="0">
            <a:spAutoFit/>
          </a:bodyPr>
          <a:p>
            <a:r>
              <a:rPr sz="2400" b="1">
                <a:solidFill>
                  <a:srgbClr val="7030A0"/>
                </a:solidFill>
                <a:latin typeface="Times New Roman" panose="02020603050405020304" charset="0"/>
                <a:cs typeface="Times New Roman" panose="02020603050405020304" charset="0"/>
                <a:sym typeface="+mn-ea"/>
              </a:rPr>
              <a:t>山峰</a:t>
            </a:r>
            <a:endParaRPr sz="24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7917180" y="869950"/>
            <a:ext cx="1376045" cy="460375"/>
          </a:xfrm>
          <a:prstGeom prst="rect">
            <a:avLst/>
          </a:prstGeom>
          <a:noFill/>
        </p:spPr>
        <p:txBody>
          <a:bodyPr wrap="square" rtlCol="0">
            <a:spAutoFit/>
          </a:bodyPr>
          <a:p>
            <a:r>
              <a:rPr sz="2400" b="1">
                <a:solidFill>
                  <a:srgbClr val="7030A0"/>
                </a:solidFill>
                <a:latin typeface="Times New Roman" panose="02020603050405020304" charset="0"/>
                <a:cs typeface="Times New Roman" panose="02020603050405020304" charset="0"/>
                <a:sym typeface="+mn-ea"/>
              </a:rPr>
              <a:t>山</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 山脉</a:t>
            </a:r>
            <a:endParaRPr sz="24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10887075" y="869950"/>
            <a:ext cx="1143000" cy="460375"/>
          </a:xfrm>
          <a:prstGeom prst="rect">
            <a:avLst/>
          </a:prstGeom>
          <a:noFill/>
        </p:spPr>
        <p:txBody>
          <a:bodyPr wrap="square" rtlCol="0">
            <a:spAutoFit/>
          </a:bodyPr>
          <a:p>
            <a:r>
              <a:rPr sz="2400" b="1">
                <a:solidFill>
                  <a:srgbClr val="7030A0"/>
                </a:solidFill>
                <a:latin typeface="Times New Roman" panose="02020603050405020304" charset="0"/>
                <a:cs typeface="Times New Roman" panose="02020603050405020304" charset="0"/>
                <a:sym typeface="+mn-ea"/>
              </a:rPr>
              <a:t>多山的</a:t>
            </a:r>
            <a:endParaRPr sz="24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3863340" y="2092325"/>
            <a:ext cx="1513840" cy="460375"/>
          </a:xfrm>
          <a:prstGeom prst="rect">
            <a:avLst/>
          </a:prstGeom>
          <a:noFill/>
        </p:spPr>
        <p:txBody>
          <a:bodyPr wrap="square" rtlCol="0">
            <a:spAutoFit/>
          </a:bodyPr>
          <a:p>
            <a:r>
              <a:rPr sz="2400" b="1">
                <a:solidFill>
                  <a:srgbClr val="7030A0"/>
                </a:solidFill>
                <a:latin typeface="Times New Roman" panose="02020603050405020304" charset="0"/>
                <a:cs typeface="Times New Roman" panose="02020603050405020304" charset="0"/>
                <a:sym typeface="+mn-ea"/>
              </a:rPr>
              <a:t>总计</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共计</a:t>
            </a:r>
            <a:endParaRPr sz="2400" b="1">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5377180" y="2092325"/>
            <a:ext cx="1649095" cy="460375"/>
          </a:xfrm>
          <a:prstGeom prst="rect">
            <a:avLst/>
          </a:prstGeom>
          <a:noFill/>
        </p:spPr>
        <p:txBody>
          <a:bodyPr wrap="square" rtlCol="0">
            <a:spAutoFit/>
          </a:bodyPr>
          <a:p>
            <a:r>
              <a:rPr sz="2400" b="1">
                <a:solidFill>
                  <a:srgbClr val="7030A0"/>
                </a:solidFill>
                <a:latin typeface="Times New Roman" panose="02020603050405020304" charset="0"/>
                <a:cs typeface="Times New Roman" panose="02020603050405020304" charset="0"/>
                <a:sym typeface="+mn-ea"/>
              </a:rPr>
              <a:t>数量</a:t>
            </a:r>
            <a:r>
              <a:rPr lang="en-US" sz="2400" b="1">
                <a:solidFill>
                  <a:srgbClr val="7030A0"/>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总额</a:t>
            </a:r>
            <a:endParaRPr sz="2400" b="1">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10210165" y="2092325"/>
            <a:ext cx="1143000" cy="460375"/>
          </a:xfrm>
          <a:prstGeom prst="rect">
            <a:avLst/>
          </a:prstGeom>
          <a:noFill/>
        </p:spPr>
        <p:txBody>
          <a:bodyPr wrap="square" rtlCol="0">
            <a:spAutoFit/>
          </a:bodyPr>
          <a:p>
            <a:r>
              <a:rPr sz="2400" b="1">
                <a:solidFill>
                  <a:srgbClr val="7030A0"/>
                </a:solidFill>
                <a:latin typeface="Times New Roman" panose="02020603050405020304" charset="0"/>
                <a:cs typeface="Times New Roman" panose="02020603050405020304" charset="0"/>
                <a:sym typeface="+mn-ea"/>
              </a:rPr>
              <a:t>大量的</a:t>
            </a:r>
            <a:endParaRPr sz="2400" b="1">
              <a:solidFill>
                <a:srgbClr val="7030A0"/>
              </a:solidFill>
              <a:latin typeface="Times New Roman" panose="02020603050405020304" charset="0"/>
              <a:cs typeface="Times New Roman" panose="02020603050405020304" charset="0"/>
              <a:sym typeface="+mn-ea"/>
            </a:endParaRPr>
          </a:p>
        </p:txBody>
      </p:sp>
      <p:sp>
        <p:nvSpPr>
          <p:cNvPr id="9" name="文本框 8"/>
          <p:cNvSpPr txBox="1"/>
          <p:nvPr/>
        </p:nvSpPr>
        <p:spPr>
          <a:xfrm>
            <a:off x="1376045" y="1508760"/>
            <a:ext cx="1222375" cy="583565"/>
          </a:xfrm>
          <a:prstGeom prst="rect">
            <a:avLst/>
          </a:prstGeom>
          <a:noFill/>
        </p:spPr>
        <p:txBody>
          <a:bodyPr wrap="square" rtlCol="0">
            <a:spAutoFit/>
          </a:bodyPr>
          <a:p>
            <a:r>
              <a:rPr sz="3200" b="1">
                <a:solidFill>
                  <a:srgbClr val="7030A0"/>
                </a:solidFill>
                <a:latin typeface="Times New Roman" panose="02020603050405020304" charset="0"/>
                <a:cs typeface="Times New Roman" panose="02020603050405020304" charset="0"/>
                <a:sym typeface="+mn-ea"/>
              </a:rPr>
              <a:t>上升</a:t>
            </a:r>
            <a:endParaRPr sz="3200" b="1">
              <a:solidFill>
                <a:srgbClr val="7030A0"/>
              </a:solidFill>
              <a:latin typeface="Times New Roman" panose="02020603050405020304" charset="0"/>
              <a:cs typeface="Times New Roman" panose="02020603050405020304" charset="0"/>
              <a:sym typeface="+mn-ea"/>
            </a:endParaRPr>
          </a:p>
        </p:txBody>
      </p:sp>
      <p:sp>
        <p:nvSpPr>
          <p:cNvPr id="100" name="文本框 99"/>
          <p:cNvSpPr txBox="1"/>
          <p:nvPr/>
        </p:nvSpPr>
        <p:spPr>
          <a:xfrm>
            <a:off x="320675" y="2816225"/>
            <a:ext cx="9654540" cy="583565"/>
          </a:xfrm>
          <a:prstGeom prst="rect">
            <a:avLst/>
          </a:prstGeom>
          <a:noFill/>
        </p:spPr>
        <p:txBody>
          <a:bodyPr wrap="square" rtlCol="0">
            <a:spAutoFit/>
          </a:bodyPr>
          <a:p>
            <a:pPr lvl="0" algn="l">
              <a:buClrTx/>
              <a:buSzTx/>
              <a:buFontTx/>
            </a:pPr>
            <a:r>
              <a:rPr lang="en-US" sz="3200" b="1" spc="-100">
                <a:latin typeface="Times New Roman" panose="02020603050405020304" charset="0"/>
                <a:cs typeface="Times New Roman" panose="02020603050405020304" charset="0"/>
                <a:sym typeface="+mn-ea"/>
              </a:rPr>
              <a:t>32. gallery ['gæl(ə)rɪ]n.（艺术作品的)____________</a:t>
            </a:r>
            <a:endParaRPr lang="en-US" sz="3200" b="1" spc="-100">
              <a:latin typeface="Times New Roman" panose="02020603050405020304" charset="0"/>
              <a:cs typeface="Times New Roman" panose="02020603050405020304" charset="0"/>
              <a:sym typeface="+mn-ea"/>
            </a:endParaRPr>
          </a:p>
        </p:txBody>
      </p:sp>
      <p:sp>
        <p:nvSpPr>
          <p:cNvPr id="10" name="文本框 9"/>
          <p:cNvSpPr txBox="1"/>
          <p:nvPr/>
        </p:nvSpPr>
        <p:spPr>
          <a:xfrm>
            <a:off x="6520180" y="2816225"/>
            <a:ext cx="2403475" cy="583565"/>
          </a:xfrm>
          <a:prstGeom prst="rect">
            <a:avLst/>
          </a:prstGeom>
          <a:noFill/>
        </p:spPr>
        <p:txBody>
          <a:bodyPr wrap="square" rtlCol="0">
            <a:spAutoFit/>
          </a:bodyPr>
          <a:p>
            <a:r>
              <a:rPr lang="en-US" sz="3200" b="1" spc="-100">
                <a:solidFill>
                  <a:srgbClr val="7030A0"/>
                </a:solidFill>
                <a:latin typeface="Times New Roman" panose="02020603050405020304" charset="0"/>
                <a:cs typeface="Times New Roman" panose="02020603050405020304" charset="0"/>
                <a:sym typeface="+mn-ea"/>
              </a:rPr>
              <a:t>展览馆;画廊</a:t>
            </a:r>
            <a:endParaRPr lang="en-US" sz="3200" b="1" spc="-10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316230" y="3399790"/>
            <a:ext cx="11417300" cy="460375"/>
          </a:xfrm>
          <a:prstGeom prst="rect">
            <a:avLst/>
          </a:prstGeom>
          <a:noFill/>
        </p:spPr>
        <p:txBody>
          <a:bodyPr wrap="square" rtlCol="0">
            <a:spAutoFit/>
          </a:bodyPr>
          <a:p>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破拆法：al-(all)+glery(glory)：</a:t>
            </a:r>
            <a:r>
              <a:rPr lang="en-US" sz="2400" b="1" spc="-100">
                <a:solidFill>
                  <a:srgbClr val="0070C0"/>
                </a:solidFill>
                <a:latin typeface="Times New Roman" panose="02020603050405020304" charset="0"/>
                <a:cs typeface="Times New Roman" panose="02020603050405020304" charset="0"/>
                <a:sym typeface="+mn-ea"/>
              </a:rPr>
              <a:t>都荣耀</a:t>
            </a:r>
            <a:r>
              <a:rPr lang="en-US" sz="2400" b="1" spc="-100">
                <a:solidFill>
                  <a:schemeClr val="accent4">
                    <a:lumMod val="50000"/>
                  </a:schemeClr>
                </a:solidFill>
                <a:latin typeface="Times New Roman" panose="02020603050405020304" charset="0"/>
                <a:cs typeface="Times New Roman" panose="02020603050405020304" charset="0"/>
                <a:sym typeface="+mn-ea"/>
              </a:rPr>
              <a:t>   助记：作品</a:t>
            </a:r>
            <a:r>
              <a:rPr lang="en-US" sz="2400" b="1" spc="-100">
                <a:solidFill>
                  <a:srgbClr val="0070C0"/>
                </a:solidFill>
                <a:latin typeface="Times New Roman" panose="02020603050405020304" charset="0"/>
                <a:cs typeface="Times New Roman" panose="02020603050405020304" charset="0"/>
                <a:sym typeface="+mn-ea"/>
              </a:rPr>
              <a:t>都</a:t>
            </a:r>
            <a:r>
              <a:rPr lang="en-US" sz="2400" b="1" spc="-100">
                <a:solidFill>
                  <a:schemeClr val="accent4">
                    <a:lumMod val="50000"/>
                  </a:schemeClr>
                </a:solidFill>
                <a:latin typeface="Times New Roman" panose="02020603050405020304" charset="0"/>
                <a:cs typeface="Times New Roman" panose="02020603050405020304" charset="0"/>
                <a:sym typeface="+mn-ea"/>
              </a:rPr>
              <a:t>能被</a:t>
            </a:r>
            <a:r>
              <a:rPr lang="en-US" sz="2400" b="1" spc="-100">
                <a:solidFill>
                  <a:srgbClr val="7030A0"/>
                </a:solidFill>
                <a:latin typeface="Times New Roman" panose="02020603050405020304" charset="0"/>
                <a:cs typeface="Times New Roman" panose="02020603050405020304" charset="0"/>
                <a:sym typeface="+mn-ea"/>
              </a:rPr>
              <a:t>画廊</a:t>
            </a:r>
            <a:r>
              <a:rPr lang="en-US" sz="2400" b="1" spc="-100">
                <a:solidFill>
                  <a:schemeClr val="accent4">
                    <a:lumMod val="50000"/>
                  </a:schemeClr>
                </a:solidFill>
                <a:latin typeface="Times New Roman" panose="02020603050405020304" charset="0"/>
                <a:cs typeface="Times New Roman" panose="02020603050405020304" charset="0"/>
                <a:sym typeface="+mn-ea"/>
              </a:rPr>
              <a:t>收藏是一种</a:t>
            </a:r>
            <a:r>
              <a:rPr lang="en-US" sz="2400" b="1" spc="-100">
                <a:solidFill>
                  <a:srgbClr val="0070C0"/>
                </a:solidFill>
                <a:latin typeface="Times New Roman" panose="02020603050405020304" charset="0"/>
                <a:cs typeface="Times New Roman" panose="02020603050405020304" charset="0"/>
                <a:sym typeface="+mn-ea"/>
              </a:rPr>
              <a:t>荣耀</a:t>
            </a:r>
            <a:r>
              <a:rPr lang="en-US" sz="2400" b="1" spc="-100">
                <a:solidFill>
                  <a:schemeClr val="accent4">
                    <a:lumMod val="50000"/>
                  </a:schemeClr>
                </a:solidFill>
                <a:latin typeface="Times New Roman" panose="02020603050405020304" charset="0"/>
                <a:cs typeface="Times New Roman" panose="02020603050405020304" charset="0"/>
                <a:sym typeface="+mn-ea"/>
              </a:rPr>
              <a:t>。</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320675" y="3860165"/>
            <a:ext cx="11417300" cy="1938020"/>
          </a:xfrm>
          <a:prstGeom prst="rect">
            <a:avLst/>
          </a:prstGeom>
          <a:noFill/>
        </p:spPr>
        <p:txBody>
          <a:bodyPr wrap="square" rtlCol="0">
            <a:spAutoFit/>
          </a:bodyPr>
          <a:p>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latin typeface="Times New Roman" panose="02020603050405020304" charset="0"/>
                <a:cs typeface="Times New Roman" panose="02020603050405020304" charset="0"/>
                <a:sym typeface="+mn-ea"/>
              </a:rPr>
              <a:t>All special exhibitions, as well as films, lectures, guided tours, concerts, </a:t>
            </a:r>
            <a:r>
              <a:rPr lang="en-US" sz="2400" b="1" spc="-100">
                <a:solidFill>
                  <a:schemeClr val="accent4">
                    <a:lumMod val="50000"/>
                  </a:schemeClr>
                </a:solidFill>
                <a:latin typeface="Times New Roman" panose="02020603050405020304" charset="0"/>
                <a:cs typeface="Times New Roman" panose="02020603050405020304" charset="0"/>
                <a:sym typeface="+mn-ea"/>
              </a:rPr>
              <a:t>gallery</a:t>
            </a:r>
            <a:r>
              <a:rPr lang="en-US" sz="2400" b="1" spc="-100">
                <a:latin typeface="Times New Roman" panose="02020603050405020304" charset="0"/>
                <a:cs typeface="Times New Roman" panose="02020603050405020304" charset="0"/>
                <a:sym typeface="+mn-ea"/>
              </a:rPr>
              <a:t> talks, and family/children's programs are free with admission.(2018江苏)</a:t>
            </a:r>
            <a:endParaRPr lang="en-US" sz="2400" b="1" spc="-100">
              <a:latin typeface="Times New Roman" panose="02020603050405020304" charset="0"/>
              <a:cs typeface="Times New Roman" panose="02020603050405020304" charset="0"/>
              <a:sym typeface="+mn-ea"/>
            </a:endParaRPr>
          </a:p>
          <a:p>
            <a:r>
              <a:rPr lang="en-US" sz="2400" b="1" spc="-100">
                <a:latin typeface="Times New Roman" panose="02020603050405020304" charset="0"/>
                <a:cs typeface="Times New Roman" panose="02020603050405020304" charset="0"/>
                <a:sym typeface="+mn-ea"/>
              </a:rPr>
              <a:t>所有特别展览、电影、讲座、导赏、音乐会、画廊讲座及家庭/儿童节目均可免费入场。</a:t>
            </a:r>
            <a:endParaRPr lang="en-US" sz="2400" b="1" spc="-100">
              <a:latin typeface="Times New Roman" panose="02020603050405020304" charset="0"/>
              <a:cs typeface="Times New Roman" panose="02020603050405020304" charset="0"/>
              <a:sym typeface="+mn-ea"/>
            </a:endParaRPr>
          </a:p>
          <a:p>
            <a:r>
              <a:rPr lang="en-US" sz="2400" b="1" spc="-100">
                <a:latin typeface="Times New Roman" panose="02020603050405020304" charset="0"/>
                <a:cs typeface="Times New Roman" panose="02020603050405020304" charset="0"/>
                <a:sym typeface="+mn-ea"/>
              </a:rPr>
              <a:t>The older collections of the </a:t>
            </a:r>
            <a:r>
              <a:rPr lang="en-US" sz="2400" b="1" spc="-100">
                <a:solidFill>
                  <a:schemeClr val="accent4">
                    <a:lumMod val="50000"/>
                  </a:schemeClr>
                </a:solidFill>
                <a:latin typeface="Times New Roman" panose="02020603050405020304" charset="0"/>
                <a:cs typeface="Times New Roman" panose="02020603050405020304" charset="0"/>
                <a:sym typeface="+mn-ea"/>
              </a:rPr>
              <a:t>gallery</a:t>
            </a:r>
            <a:r>
              <a:rPr lang="en-US" sz="2400" b="1" spc="-100">
                <a:latin typeface="Times New Roman" panose="02020603050405020304" charset="0"/>
                <a:cs typeface="Times New Roman" panose="02020603050405020304" charset="0"/>
                <a:sym typeface="+mn-ea"/>
              </a:rPr>
              <a:t> are reached through the main entrance.(2013全国I)</a:t>
            </a:r>
            <a:endParaRPr lang="en-US" sz="2400" b="1" spc="-100">
              <a:latin typeface="Times New Roman" panose="02020603050405020304" charset="0"/>
              <a:cs typeface="Times New Roman" panose="02020603050405020304" charset="0"/>
              <a:sym typeface="+mn-ea"/>
            </a:endParaRPr>
          </a:p>
          <a:p>
            <a:r>
              <a:rPr lang="en-US" sz="2400" b="1" spc="-100">
                <a:latin typeface="Times New Roman" panose="02020603050405020304" charset="0"/>
                <a:cs typeface="Times New Roman" panose="02020603050405020304" charset="0"/>
                <a:sym typeface="+mn-ea"/>
              </a:rPr>
              <a:t>美术馆的老藏品从正门参观。</a:t>
            </a:r>
            <a:endParaRPr lang="en-US" sz="2400" b="1" spc="-100">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barn(inVertical)">
                                      <p:cBhvr>
                                        <p:cTn id="55" dur="500"/>
                                        <p:tgtEl>
                                          <p:spTgt spid="100"/>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ppt_x"/>
                                          </p:val>
                                        </p:tav>
                                        <p:tav tm="100000">
                                          <p:val>
                                            <p:strVal val="#ppt_x"/>
                                          </p:val>
                                        </p:tav>
                                      </p:tavLst>
                                    </p:anim>
                                    <p:anim calcmode="lin" valueType="num">
                                      <p:cBhvr additive="base">
                                        <p:cTn id="6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additive="base">
                                        <p:cTn id="66" dur="500" fill="hold"/>
                                        <p:tgtEl>
                                          <p:spTgt spid="11"/>
                                        </p:tgtEl>
                                        <p:attrNameLst>
                                          <p:attrName>ppt_x</p:attrName>
                                        </p:attrNameLst>
                                      </p:cBhvr>
                                      <p:tavLst>
                                        <p:tav tm="0">
                                          <p:val>
                                            <p:strVal val="#ppt_x"/>
                                          </p:val>
                                        </p:tav>
                                        <p:tav tm="100000">
                                          <p:val>
                                            <p:strVal val="#ppt_x"/>
                                          </p:val>
                                        </p:tav>
                                      </p:tavLst>
                                    </p:anim>
                                    <p:anim calcmode="lin" valueType="num">
                                      <p:cBhvr additive="base">
                                        <p:cTn id="6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additive="base">
                                        <p:cTn id="72" dur="500" fill="hold"/>
                                        <p:tgtEl>
                                          <p:spTgt spid="12"/>
                                        </p:tgtEl>
                                        <p:attrNameLst>
                                          <p:attrName>ppt_x</p:attrName>
                                        </p:attrNameLst>
                                      </p:cBhvr>
                                      <p:tavLst>
                                        <p:tav tm="0">
                                          <p:val>
                                            <p:strVal val="#ppt_x"/>
                                          </p:val>
                                        </p:tav>
                                        <p:tav tm="100000">
                                          <p:val>
                                            <p:strVal val="#ppt_x"/>
                                          </p:val>
                                        </p:tav>
                                      </p:tavLst>
                                    </p:anim>
                                    <p:anim calcmode="lin" valueType="num">
                                      <p:cBhvr additive="base">
                                        <p:cTn id="7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P spid="6" grpId="0"/>
      <p:bldP spid="7" grpId="0"/>
      <p:bldP spid="8" grpId="0"/>
      <p:bldP spid="9" grpId="0"/>
      <p:bldP spid="10" grpId="0"/>
      <p:bldP spid="11" grpId="0"/>
      <p:bldP spid="12" grpId="0"/>
      <p:bldP spid="10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01955" y="412115"/>
            <a:ext cx="11114405" cy="583565"/>
          </a:xfrm>
          <a:prstGeom prst="rect">
            <a:avLst/>
          </a:prstGeom>
          <a:noFill/>
        </p:spPr>
        <p:txBody>
          <a:bodyPr wrap="square" rtlCol="0">
            <a:spAutoFit/>
          </a:bodyPr>
          <a:p>
            <a:pPr>
              <a:buClrTx/>
              <a:buSzTx/>
              <a:buFontTx/>
            </a:pPr>
            <a:r>
              <a:rPr lang="en-US" sz="3200" b="1" spc="-100">
                <a:latin typeface="Times New Roman" panose="02020603050405020304" charset="0"/>
                <a:cs typeface="Times New Roman" panose="02020603050405020304" charset="0"/>
                <a:sym typeface="+mn-ea"/>
              </a:rPr>
              <a:t>33.approach [ə'prəʊtʃ]n. ______________vt. __________vi._____</a:t>
            </a:r>
            <a:endParaRPr lang="en-US" sz="3200" b="1" spc="-100">
              <a:latin typeface="Times New Roman" panose="02020603050405020304" charset="0"/>
              <a:cs typeface="Times New Roman" panose="02020603050405020304" charset="0"/>
              <a:sym typeface="+mn-ea"/>
            </a:endParaRPr>
          </a:p>
        </p:txBody>
      </p:sp>
      <p:sp>
        <p:nvSpPr>
          <p:cNvPr id="3" name="文本框 2"/>
          <p:cNvSpPr txBox="1"/>
          <p:nvPr/>
        </p:nvSpPr>
        <p:spPr>
          <a:xfrm>
            <a:off x="7526655" y="412115"/>
            <a:ext cx="2026920" cy="583565"/>
          </a:xfrm>
          <a:prstGeom prst="rect">
            <a:avLst/>
          </a:prstGeom>
          <a:noFill/>
        </p:spPr>
        <p:txBody>
          <a:bodyPr wrap="square" rtlCol="0">
            <a:spAutoFit/>
          </a:bodyPr>
          <a:p>
            <a:pPr>
              <a:buClrTx/>
              <a:buSzTx/>
              <a:buFontTx/>
            </a:pPr>
            <a:r>
              <a:rPr lang="en-US" sz="3200" b="1" spc="-100">
                <a:solidFill>
                  <a:srgbClr val="7030A0"/>
                </a:solidFill>
                <a:latin typeface="Times New Roman" panose="02020603050405020304" charset="0"/>
                <a:cs typeface="Times New Roman" panose="02020603050405020304" charset="0"/>
                <a:sym typeface="+mn-ea"/>
              </a:rPr>
              <a:t> 接近;处理</a:t>
            </a:r>
            <a:endParaRPr lang="en-US" sz="3200" b="1" spc="-10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9915525" y="412115"/>
            <a:ext cx="982345" cy="583565"/>
          </a:xfrm>
          <a:prstGeom prst="rect">
            <a:avLst/>
          </a:prstGeom>
          <a:noFill/>
        </p:spPr>
        <p:txBody>
          <a:bodyPr wrap="square" rtlCol="0">
            <a:spAutoFit/>
          </a:bodyPr>
          <a:p>
            <a:pPr>
              <a:buClrTx/>
              <a:buSzTx/>
              <a:buFontTx/>
            </a:pPr>
            <a:r>
              <a:rPr lang="en-US" sz="3200" b="1" spc="-100">
                <a:solidFill>
                  <a:srgbClr val="7030A0"/>
                </a:solidFill>
                <a:latin typeface="Times New Roman" panose="02020603050405020304" charset="0"/>
                <a:cs typeface="Times New Roman" panose="02020603050405020304" charset="0"/>
                <a:sym typeface="+mn-ea"/>
              </a:rPr>
              <a:t>靠近</a:t>
            </a:r>
            <a:endParaRPr lang="en-US" sz="3200" b="1" spc="-10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568960" y="1056005"/>
            <a:ext cx="9267825"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 词根词缀：ap-(去)+pro-(向前)+-ach(动词后缀)：去向前——</a:t>
            </a:r>
            <a:r>
              <a:rPr lang="en-US" sz="2400" b="1" spc="-100">
                <a:solidFill>
                  <a:srgbClr val="7030A0"/>
                </a:solidFill>
                <a:latin typeface="Times New Roman" panose="02020603050405020304" charset="0"/>
                <a:cs typeface="Times New Roman" panose="02020603050405020304" charset="0"/>
                <a:sym typeface="+mn-ea"/>
              </a:rPr>
              <a:t>接近，靠近</a:t>
            </a:r>
            <a:endParaRPr lang="en-US" sz="2400" b="1" spc="-10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401955" y="1516380"/>
            <a:ext cx="9267825" cy="583565"/>
          </a:xfrm>
          <a:prstGeom prst="rect">
            <a:avLst/>
          </a:prstGeom>
          <a:noFill/>
        </p:spPr>
        <p:txBody>
          <a:bodyPr wrap="square" rtlCol="0">
            <a:spAutoFit/>
          </a:bodyPr>
          <a:p>
            <a:pPr>
              <a:buClrTx/>
              <a:buSzTx/>
              <a:buFontTx/>
            </a:pPr>
            <a:r>
              <a:rPr lang="en-US" sz="3200" b="1" spc="-100">
                <a:solidFill>
                  <a:schemeClr val="accent4">
                    <a:lumMod val="50000"/>
                  </a:schemeClr>
                </a:solidFill>
                <a:latin typeface="Times New Roman" panose="02020603050405020304" charset="0"/>
                <a:cs typeface="Times New Roman" panose="02020603050405020304" charset="0"/>
                <a:sym typeface="+mn-ea"/>
              </a:rPr>
              <a:t> </a:t>
            </a:r>
            <a:r>
              <a:rPr lang="en-US" sz="3200" b="1" spc="-100">
                <a:latin typeface="Times New Roman" panose="02020603050405020304" charset="0"/>
                <a:cs typeface="Times New Roman" panose="02020603050405020304" charset="0"/>
                <a:sym typeface="+mn-ea"/>
              </a:rPr>
              <a:t>___________________________</a:t>
            </a:r>
            <a:r>
              <a:rPr lang="en-US" sz="3200" b="1" spc="-100">
                <a:solidFill>
                  <a:srgbClr val="7030A0"/>
                </a:solidFill>
                <a:latin typeface="Times New Roman" panose="02020603050405020304" charset="0"/>
                <a:cs typeface="Times New Roman" panose="02020603050405020304" charset="0"/>
                <a:sym typeface="+mn-ea"/>
              </a:rPr>
              <a:t>做某事的方法</a:t>
            </a:r>
            <a:endParaRPr lang="en-US" sz="3200" b="1" spc="-100">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508635" y="1516380"/>
            <a:ext cx="5221605" cy="583565"/>
          </a:xfrm>
          <a:prstGeom prst="rect">
            <a:avLst/>
          </a:prstGeom>
          <a:noFill/>
        </p:spPr>
        <p:txBody>
          <a:bodyPr wrap="square" rtlCol="0">
            <a:spAutoFit/>
          </a:bodyPr>
          <a:p>
            <a:pPr>
              <a:buClrTx/>
              <a:buSzTx/>
              <a:buFontTx/>
            </a:pPr>
            <a:r>
              <a:rPr lang="en-US" sz="3200" b="1" spc="-100">
                <a:solidFill>
                  <a:schemeClr val="accent4">
                    <a:lumMod val="50000"/>
                  </a:schemeClr>
                </a:solidFill>
                <a:latin typeface="Times New Roman" panose="02020603050405020304" charset="0"/>
                <a:cs typeface="Times New Roman" panose="02020603050405020304" charset="0"/>
                <a:sym typeface="+mn-ea"/>
              </a:rPr>
              <a:t> the approach to sth./doing sth.</a:t>
            </a:r>
            <a:endParaRPr 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375920" y="2227580"/>
            <a:ext cx="11652250" cy="4523105"/>
          </a:xfrm>
          <a:prstGeom prst="rect">
            <a:avLst/>
          </a:prstGeom>
          <a:noFill/>
        </p:spPr>
        <p:txBody>
          <a:bodyPr wrap="square" rtlCol="0">
            <a:spAutoFit/>
          </a:bodyPr>
          <a:p>
            <a:pPr lvl="0" algn="just">
              <a:buClrTx/>
              <a:buSzTx/>
              <a:buFontTx/>
            </a:pPr>
            <a:r>
              <a:rPr lang="en-US" sz="2400" b="1" spc="-100">
                <a:latin typeface="Times New Roman" panose="02020603050405020304" charset="0"/>
                <a:cs typeface="Times New Roman" panose="02020603050405020304" charset="0"/>
                <a:sym typeface="+mn-ea"/>
              </a:rPr>
              <a:t>As a new approach starts to become apparent, two ideas stand out.(2017江苏)随着一种新_____开始显现，两个想法脱颖而出。His approach ____ the problem are wrong.他处理这个问题的方法是错误的。</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All the approach to the palace were guarded by troops.通往宫殿的所有_____都有军队把守。As you approach people, be polite.(2017浙江) 当你_____别人时，要有礼貌。Many people don't dare to approach Nature any more; to them the world they were born to enjoy is all threat.(2014天津)</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许多人不敢再_____大自然；对他们来说，他们本来要享受的世界充满了威胁。Over the years, there have been a number of different techniques to help designers approach this important point.(2018全国I)</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多年来，已经有许多不同的技术来帮助设计师_____这一重要问题。</a:t>
            </a:r>
            <a:endParaRPr lang="en-US" sz="2400" b="1" spc="-100">
              <a:latin typeface="Times New Roman" panose="02020603050405020304" charset="0"/>
              <a:cs typeface="Times New Roman" panose="02020603050405020304" charset="0"/>
              <a:sym typeface="+mn-ea"/>
            </a:endParaRPr>
          </a:p>
          <a:p>
            <a:endParaRPr lang="en-US" sz="2400" b="1" spc="-100">
              <a:latin typeface="Times New Roman" panose="02020603050405020304" charset="0"/>
              <a:cs typeface="Times New Roman" panose="02020603050405020304" charset="0"/>
              <a:sym typeface="+mn-ea"/>
            </a:endParaRPr>
          </a:p>
        </p:txBody>
      </p:sp>
      <p:sp>
        <p:nvSpPr>
          <p:cNvPr id="9" name="文本框 8"/>
          <p:cNvSpPr txBox="1"/>
          <p:nvPr/>
        </p:nvSpPr>
        <p:spPr>
          <a:xfrm>
            <a:off x="4306570" y="412115"/>
            <a:ext cx="3061335" cy="583565"/>
          </a:xfrm>
          <a:prstGeom prst="rect">
            <a:avLst/>
          </a:prstGeom>
          <a:noFill/>
        </p:spPr>
        <p:txBody>
          <a:bodyPr wrap="square" rtlCol="0">
            <a:spAutoFit/>
          </a:bodyPr>
          <a:p>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方法;途径;接近</a:t>
            </a:r>
            <a:endParaRPr lang="en-US" sz="3200" b="1" spc="-10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1834515" y="2606675"/>
            <a:ext cx="850900" cy="460375"/>
          </a:xfrm>
          <a:prstGeom prst="rect">
            <a:avLst/>
          </a:prstGeom>
          <a:noFill/>
        </p:spPr>
        <p:txBody>
          <a:bodyPr wrap="square" rtlCol="0">
            <a:spAutoFit/>
          </a:bodyPr>
          <a:p>
            <a:pPr>
              <a:buClrTx/>
              <a:buSzTx/>
              <a:buFontTx/>
            </a:pPr>
            <a:r>
              <a:rPr lang="en-US" sz="2400" b="1" spc="-100">
                <a:solidFill>
                  <a:srgbClr val="7030A0"/>
                </a:solidFill>
                <a:latin typeface="Times New Roman" panose="02020603050405020304" charset="0"/>
                <a:cs typeface="Times New Roman" panose="02020603050405020304" charset="0"/>
                <a:sym typeface="+mn-ea"/>
              </a:rPr>
              <a:t> </a:t>
            </a:r>
            <a:r>
              <a:rPr lang="zh-CN" altLang="en-US" sz="2400" b="1" spc="-100">
                <a:solidFill>
                  <a:srgbClr val="7030A0"/>
                </a:solidFill>
                <a:latin typeface="Times New Roman" panose="02020603050405020304" charset="0"/>
                <a:cs typeface="Times New Roman" panose="02020603050405020304" charset="0"/>
                <a:sym typeface="+mn-ea"/>
              </a:rPr>
              <a:t>方法</a:t>
            </a:r>
            <a:endParaRPr lang="zh-CN" altLang="en-US" sz="2400" b="1" spc="-10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2108200" y="2981960"/>
            <a:ext cx="577215"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 </a:t>
            </a:r>
            <a:r>
              <a:rPr lang="en-US" altLang="zh-CN" sz="2400" b="1" spc="-100">
                <a:solidFill>
                  <a:schemeClr val="accent4">
                    <a:lumMod val="50000"/>
                  </a:schemeClr>
                </a:solidFill>
                <a:latin typeface="Times New Roman" panose="02020603050405020304" charset="0"/>
                <a:cs typeface="Times New Roman" panose="02020603050405020304" charset="0"/>
                <a:sym typeface="+mn-ea"/>
              </a:rPr>
              <a:t>to</a:t>
            </a:r>
            <a:endParaRPr lang="en-US" altLang="zh-CN"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8818880" y="3312160"/>
            <a:ext cx="850900" cy="460375"/>
          </a:xfrm>
          <a:prstGeom prst="rect">
            <a:avLst/>
          </a:prstGeom>
          <a:noFill/>
        </p:spPr>
        <p:txBody>
          <a:bodyPr wrap="square" rtlCol="0">
            <a:spAutoFit/>
          </a:bodyPr>
          <a:p>
            <a:pPr>
              <a:buClrTx/>
              <a:buSzTx/>
              <a:buFontTx/>
            </a:pPr>
            <a:r>
              <a:rPr lang="en-US" sz="2400" b="1" spc="-100">
                <a:solidFill>
                  <a:srgbClr val="7030A0"/>
                </a:solidFill>
                <a:latin typeface="Times New Roman" panose="02020603050405020304" charset="0"/>
                <a:cs typeface="Times New Roman" panose="02020603050405020304" charset="0"/>
                <a:sym typeface="+mn-ea"/>
              </a:rPr>
              <a:t> 通道</a:t>
            </a:r>
            <a:endParaRPr lang="en-US" altLang="en-US" sz="2400" b="1" spc="-10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6362700" y="3681095"/>
            <a:ext cx="850900" cy="460375"/>
          </a:xfrm>
          <a:prstGeom prst="rect">
            <a:avLst/>
          </a:prstGeom>
          <a:noFill/>
        </p:spPr>
        <p:txBody>
          <a:bodyPr wrap="square" rtlCol="0">
            <a:spAutoFit/>
          </a:bodyPr>
          <a:p>
            <a:pPr>
              <a:buClrTx/>
              <a:buSzTx/>
              <a:buFontTx/>
            </a:pPr>
            <a:r>
              <a:rPr lang="en-US" sz="2400" b="1" spc="-100">
                <a:solidFill>
                  <a:srgbClr val="7030A0"/>
                </a:solidFill>
                <a:latin typeface="Times New Roman" panose="02020603050405020304" charset="0"/>
                <a:cs typeface="Times New Roman" panose="02020603050405020304" charset="0"/>
                <a:sym typeface="+mn-ea"/>
              </a:rPr>
              <a:t> 接近</a:t>
            </a:r>
            <a:endParaRPr lang="en-US" altLang="en-US" sz="2400" b="1" spc="-10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2108200" y="4792345"/>
            <a:ext cx="850900" cy="460375"/>
          </a:xfrm>
          <a:prstGeom prst="rect">
            <a:avLst/>
          </a:prstGeom>
          <a:noFill/>
        </p:spPr>
        <p:txBody>
          <a:bodyPr wrap="square" rtlCol="0">
            <a:spAutoFit/>
          </a:bodyPr>
          <a:p>
            <a:pPr>
              <a:buClrTx/>
              <a:buSzTx/>
              <a:buFontTx/>
            </a:pPr>
            <a:r>
              <a:rPr lang="en-US" sz="2400" b="1" spc="-100">
                <a:solidFill>
                  <a:srgbClr val="7030A0"/>
                </a:solidFill>
                <a:latin typeface="Times New Roman" panose="02020603050405020304" charset="0"/>
                <a:cs typeface="Times New Roman" panose="02020603050405020304" charset="0"/>
                <a:sym typeface="+mn-ea"/>
              </a:rPr>
              <a:t> 接近</a:t>
            </a:r>
            <a:endParaRPr lang="en-US" altLang="en-US" sz="2400" b="1" spc="-100">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6209030" y="5852795"/>
            <a:ext cx="850900" cy="460375"/>
          </a:xfrm>
          <a:prstGeom prst="rect">
            <a:avLst/>
          </a:prstGeom>
          <a:noFill/>
        </p:spPr>
        <p:txBody>
          <a:bodyPr wrap="square" rtlCol="0">
            <a:spAutoFit/>
          </a:bodyPr>
          <a:p>
            <a:pPr>
              <a:buClrTx/>
              <a:buSzTx/>
              <a:buFontTx/>
            </a:pPr>
            <a:r>
              <a:rPr lang="en-US" sz="2400" b="1" spc="-100">
                <a:solidFill>
                  <a:srgbClr val="7030A0"/>
                </a:solidFill>
                <a:latin typeface="Times New Roman" panose="02020603050405020304" charset="0"/>
                <a:cs typeface="Times New Roman" panose="02020603050405020304" charset="0"/>
                <a:sym typeface="+mn-ea"/>
              </a:rPr>
              <a:t> 处理</a:t>
            </a:r>
            <a:endParaRPr lang="en-US" altLang="en-US" sz="2400" b="1" spc="-10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ppt_x"/>
                                          </p:val>
                                        </p:tav>
                                        <p:tav tm="100000">
                                          <p:val>
                                            <p:strVal val="#ppt_x"/>
                                          </p:val>
                                        </p:tav>
                                      </p:tavLst>
                                    </p:anim>
                                    <p:anim calcmode="lin" valueType="num">
                                      <p:cBhvr additive="base">
                                        <p:cTn id="6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P spid="5" grpId="0"/>
      <p:bldP spid="6" grpId="0"/>
      <p:bldP spid="7" grpId="0"/>
      <p:bldP spid="8" grpId="0"/>
      <p:bldP spid="10" grpId="0"/>
      <p:bldP spid="11" grpId="0"/>
      <p:bldP spid="12" grpId="0"/>
      <p:bldP spid="13" grpId="0"/>
      <p:bldP spid="14"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74320" y="435610"/>
            <a:ext cx="11642725" cy="4523105"/>
          </a:xfrm>
          <a:prstGeom prst="rect">
            <a:avLst/>
          </a:prstGeom>
          <a:noFill/>
        </p:spPr>
        <p:txBody>
          <a:bodyPr wrap="square" rtlCol="0">
            <a:spAutoFit/>
          </a:bodyPr>
          <a:p>
            <a:pPr lvl="0" algn="just">
              <a:buClrTx/>
              <a:buSzTx/>
              <a:buFontTx/>
            </a:pPr>
            <a:r>
              <a:rPr lang="en-US" sz="2400" b="1" spc="-100">
                <a:latin typeface="Times New Roman" panose="02020603050405020304" charset="0"/>
                <a:cs typeface="Times New Roman" panose="02020603050405020304" charset="0"/>
                <a:sym typeface="+mn-ea"/>
              </a:rPr>
              <a:t>It starts with looking inside yourself and understanding who you are with respect to the natural world and how you approach the gardening process.(2016全国II)它开始于审视你自己，了解你是谁，尊重自然世界，以及你如何_____园艺的过程。Most positive emotions are associated with approach behaviour: we move closer to people we like.(2014江苏) 大多数积极情绪都与_____行为有关:我们更接近我们喜欢的人。China's approach to ___________(protect) its environment while feeding its citizens “offers useful lessons for agriculture and food policymakers worldwide.”(2018全国II) 中国在养活国民的同时保护环境的做法“为全世界的农业和粮食政策制定者提供了有益的教训”。Facing up to your problem rather than running away from them is the best approach to ________(work) things out.(2014浙江) 解决问题的最佳方法是直面问题，而不是逃避问题。Business is the organized approach to _________customers with the goods and services they want.(2013全国I) 商业是为顾客提供他们想要的商品和服务的有组织的方法。</a:t>
            </a:r>
            <a:endParaRPr lang="en-US" sz="2400" b="1" spc="-100">
              <a:latin typeface="Times New Roman" panose="02020603050405020304" charset="0"/>
              <a:cs typeface="Times New Roman" panose="02020603050405020304" charset="0"/>
              <a:sym typeface="+mn-ea"/>
            </a:endParaRPr>
          </a:p>
        </p:txBody>
      </p:sp>
      <p:sp>
        <p:nvSpPr>
          <p:cNvPr id="9" name="文本框 8"/>
          <p:cNvSpPr txBox="1"/>
          <p:nvPr/>
        </p:nvSpPr>
        <p:spPr>
          <a:xfrm>
            <a:off x="8414385" y="1145540"/>
            <a:ext cx="845820" cy="460375"/>
          </a:xfrm>
          <a:prstGeom prst="rect">
            <a:avLst/>
          </a:prstGeom>
          <a:noFill/>
        </p:spPr>
        <p:txBody>
          <a:bodyPr wrap="square" rtlCol="0">
            <a:spAutoFit/>
          </a:bodyPr>
          <a:p>
            <a:r>
              <a:rPr sz="2400" b="1">
                <a:solidFill>
                  <a:srgbClr val="7030A0"/>
                </a:solidFill>
                <a:latin typeface="Times New Roman" panose="02020603050405020304" charset="0"/>
                <a:cs typeface="Times New Roman" panose="02020603050405020304" charset="0"/>
                <a:sym typeface="+mn-ea"/>
              </a:rPr>
              <a:t> </a:t>
            </a:r>
            <a:r>
              <a:rPr lang="en-US" sz="2400" b="1" spc="-100">
                <a:solidFill>
                  <a:srgbClr val="7030A0"/>
                </a:solidFill>
                <a:latin typeface="Times New Roman" panose="02020603050405020304" charset="0"/>
                <a:cs typeface="Times New Roman" panose="02020603050405020304" charset="0"/>
                <a:sym typeface="+mn-ea"/>
              </a:rPr>
              <a:t>对待</a:t>
            </a:r>
            <a:endParaRPr lang="en-US" sz="2400" b="1" spc="-10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4758055" y="1891030"/>
            <a:ext cx="886460" cy="460375"/>
          </a:xfrm>
          <a:prstGeom prst="rect">
            <a:avLst/>
          </a:prstGeom>
          <a:noFill/>
        </p:spPr>
        <p:txBody>
          <a:bodyPr wrap="square" rtlCol="0">
            <a:spAutoFit/>
          </a:bodyPr>
          <a:p>
            <a:r>
              <a:rPr sz="2400" b="1">
                <a:solidFill>
                  <a:srgbClr val="7030A0"/>
                </a:solidFill>
                <a:latin typeface="Times New Roman" panose="02020603050405020304" charset="0"/>
                <a:cs typeface="Times New Roman" panose="02020603050405020304" charset="0"/>
                <a:sym typeface="+mn-ea"/>
              </a:rPr>
              <a:t> </a:t>
            </a:r>
            <a:r>
              <a:rPr lang="zh-CN" sz="2400" b="1">
                <a:solidFill>
                  <a:srgbClr val="7030A0"/>
                </a:solidFill>
                <a:latin typeface="Times New Roman" panose="02020603050405020304" charset="0"/>
                <a:cs typeface="Times New Roman" panose="02020603050405020304" charset="0"/>
                <a:sym typeface="+mn-ea"/>
              </a:rPr>
              <a:t>亲近</a:t>
            </a:r>
            <a:endParaRPr lang="zh-CN" sz="2400" b="1">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2815590" y="2249805"/>
            <a:ext cx="1697990" cy="460375"/>
          </a:xfrm>
          <a:prstGeom prst="rect">
            <a:avLst/>
          </a:prstGeom>
          <a:noFill/>
        </p:spPr>
        <p:txBody>
          <a:bodyPr wrap="square" rtlCol="0">
            <a:spAutoFit/>
          </a:bodyPr>
          <a:p>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protecting</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274320" y="3745865"/>
            <a:ext cx="1282700" cy="460375"/>
          </a:xfrm>
          <a:prstGeom prst="rect">
            <a:avLst/>
          </a:prstGeom>
          <a:noFill/>
        </p:spPr>
        <p:txBody>
          <a:bodyPr wrap="square" rtlCol="0">
            <a:spAutoFit/>
          </a:bodyPr>
          <a:p>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working</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5005070" y="4085590"/>
            <a:ext cx="1433830" cy="460375"/>
          </a:xfrm>
          <a:prstGeom prst="rect">
            <a:avLst/>
          </a:prstGeom>
          <a:noFill/>
        </p:spPr>
        <p:txBody>
          <a:bodyPr wrap="square" rtlCol="0">
            <a:spAutoFit/>
          </a:bodyPr>
          <a:p>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providing</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5"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01955" y="412115"/>
            <a:ext cx="11114405" cy="583565"/>
          </a:xfrm>
          <a:prstGeom prst="rect">
            <a:avLst/>
          </a:prstGeom>
          <a:noFill/>
        </p:spPr>
        <p:txBody>
          <a:bodyPr wrap="square" rtlCol="0">
            <a:spAutoFit/>
          </a:bodyPr>
          <a:p>
            <a:pPr>
              <a:buClrTx/>
              <a:buSzTx/>
              <a:buFontTx/>
            </a:pPr>
            <a:r>
              <a:rPr lang="en-US" sz="3200" b="1" spc="-100">
                <a:latin typeface="Times New Roman" panose="02020603050405020304" charset="0"/>
                <a:cs typeface="Times New Roman" panose="02020603050405020304" charset="0"/>
                <a:sym typeface="+mn-ea"/>
              </a:rPr>
              <a:t>35.generous ['dʒen(ə)rəs] adj. ____________________</a:t>
            </a:r>
            <a:endParaRPr lang="en-US" sz="3200" b="1" spc="-100">
              <a:latin typeface="Times New Roman" panose="02020603050405020304" charset="0"/>
              <a:cs typeface="Times New Roman" panose="02020603050405020304" charset="0"/>
              <a:sym typeface="+mn-ea"/>
            </a:endParaRPr>
          </a:p>
        </p:txBody>
      </p:sp>
      <p:sp>
        <p:nvSpPr>
          <p:cNvPr id="9" name="文本框 8"/>
          <p:cNvSpPr txBox="1"/>
          <p:nvPr/>
        </p:nvSpPr>
        <p:spPr>
          <a:xfrm>
            <a:off x="5107940" y="412115"/>
            <a:ext cx="496824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慷慨的,大方的;丰富的</a:t>
            </a:r>
            <a:endParaRPr lang="en-US" sz="3200" b="1" spc="-10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330835" y="995680"/>
            <a:ext cx="11711305" cy="460375"/>
          </a:xfrm>
          <a:prstGeom prst="rect">
            <a:avLst/>
          </a:prstGeom>
          <a:noFill/>
        </p:spPr>
        <p:txBody>
          <a:bodyPr wrap="square" rtlCol="0">
            <a:spAutoFit/>
          </a:bodyPr>
          <a:p>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词根词缀：gener-(产出)+-ous(形容词后缀)：不断产出的——</a:t>
            </a:r>
            <a:r>
              <a:rPr lang="en-US" sz="2400" b="1" spc="-100">
                <a:solidFill>
                  <a:srgbClr val="7030A0"/>
                </a:solidFill>
                <a:latin typeface="Times New Roman" panose="02020603050405020304" charset="0"/>
                <a:cs typeface="Times New Roman" panose="02020603050405020304" charset="0"/>
                <a:sym typeface="+mn-ea"/>
              </a:rPr>
              <a:t>慷慨的，大方的</a:t>
            </a:r>
            <a:endParaRPr lang="en-US" sz="2400" b="1" spc="-10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401955" y="1456055"/>
            <a:ext cx="11053445" cy="1076325"/>
          </a:xfrm>
          <a:prstGeom prst="rect">
            <a:avLst/>
          </a:prstGeom>
          <a:noFill/>
        </p:spPr>
        <p:txBody>
          <a:bodyPr wrap="square" rtlCol="0">
            <a:spAutoFit/>
          </a:bodyPr>
          <a:p>
            <a:pPr>
              <a:buClrTx/>
              <a:buSzTx/>
              <a:buFontTx/>
            </a:pPr>
            <a:r>
              <a:rPr lang="en-US" sz="3200" b="1" spc="-100">
                <a:latin typeface="Times New Roman" panose="02020603050405020304" charset="0"/>
                <a:cs typeface="Times New Roman" panose="02020603050405020304" charset="0"/>
                <a:sym typeface="+mn-ea"/>
              </a:rPr>
              <a:t>________________</a:t>
            </a:r>
            <a:r>
              <a:rPr lang="en-US" sz="3200" b="1" spc="-100">
                <a:solidFill>
                  <a:srgbClr val="7030A0"/>
                </a:solidFill>
                <a:latin typeface="Times New Roman" panose="02020603050405020304" charset="0"/>
                <a:cs typeface="Times New Roman" panose="02020603050405020304" charset="0"/>
                <a:sym typeface="+mn-ea"/>
              </a:rPr>
              <a:t>__慷慨于某物</a:t>
            </a:r>
            <a:endParaRPr lang="en-US" sz="3200" b="1" spc="-100">
              <a:latin typeface="Times New Roman" panose="02020603050405020304" charset="0"/>
              <a:cs typeface="Times New Roman" panose="02020603050405020304" charset="0"/>
              <a:sym typeface="+mn-ea"/>
            </a:endParaRPr>
          </a:p>
          <a:p>
            <a:pPr>
              <a:buClrTx/>
              <a:buSzTx/>
              <a:buFontTx/>
            </a:pPr>
            <a:r>
              <a:rPr lang="en-US" sz="3200" b="1" spc="-100">
                <a:latin typeface="Times New Roman" panose="02020603050405020304" charset="0"/>
                <a:cs typeface="Times New Roman" panose="02020603050405020304" charset="0"/>
                <a:sym typeface="+mn-ea"/>
              </a:rPr>
              <a:t>_________ [dʒenə'rɒsətɪ]n. 慷慨,大方;宽宏大量</a:t>
            </a:r>
            <a:endParaRPr lang="en-US" sz="3200" b="1" spc="-100">
              <a:latin typeface="Times New Roman" panose="02020603050405020304" charset="0"/>
              <a:cs typeface="Times New Roman" panose="02020603050405020304" charset="0"/>
              <a:sym typeface="+mn-ea"/>
            </a:endParaRPr>
          </a:p>
        </p:txBody>
      </p:sp>
      <p:sp>
        <p:nvSpPr>
          <p:cNvPr id="3" name="文本框 2"/>
          <p:cNvSpPr txBox="1"/>
          <p:nvPr/>
        </p:nvSpPr>
        <p:spPr>
          <a:xfrm>
            <a:off x="330835" y="1456055"/>
            <a:ext cx="3670300" cy="583565"/>
          </a:xfrm>
          <a:prstGeom prst="rect">
            <a:avLst/>
          </a:prstGeom>
          <a:noFill/>
        </p:spPr>
        <p:txBody>
          <a:bodyPr wrap="square" rtlCol="0">
            <a:spAutoFit/>
          </a:bodyPr>
          <a:p>
            <a:pPr>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be generous with sth. </a:t>
            </a:r>
            <a:endParaRPr 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330835" y="1948815"/>
            <a:ext cx="1986915" cy="583565"/>
          </a:xfrm>
          <a:prstGeom prst="rect">
            <a:avLst/>
          </a:prstGeom>
          <a:noFill/>
        </p:spPr>
        <p:txBody>
          <a:bodyPr wrap="square" rtlCol="0">
            <a:spAutoFit/>
          </a:bodyPr>
          <a:p>
            <a:pPr>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generosity</a:t>
            </a:r>
            <a:endParaRPr 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330835" y="2532380"/>
            <a:ext cx="11550650" cy="3784600"/>
          </a:xfrm>
          <a:prstGeom prst="rect">
            <a:avLst/>
          </a:prstGeom>
          <a:noFill/>
        </p:spPr>
        <p:txBody>
          <a:bodyPr wrap="square" rtlCol="0">
            <a:spAutoFit/>
          </a:bodyPr>
          <a:p>
            <a:pPr lvl="0" algn="just">
              <a:buClrTx/>
              <a:buSzTx/>
              <a:buFontTx/>
            </a:pPr>
            <a:r>
              <a:rPr lang="en-US" sz="2400" b="1" spc="-100">
                <a:latin typeface="Times New Roman" panose="02020603050405020304" charset="0"/>
                <a:cs typeface="Times New Roman" panose="02020603050405020304" charset="0"/>
                <a:sym typeface="+mn-ea"/>
              </a:rPr>
              <a:t>Most streets are of vehicles, and there are ________spaces and good public-transport lines, including fast buses and bicycle paths.(2010浙江)大多数街道上都有车辆，而且有宽阔的绿地和良好的公共交通线路，包括快速巴士和自行车道It's an amazing accomplishment and one we cannot achieve without ________ support from individuals, corporations, and other social organizations. (2017全国I) 这是一项了不起的成就，没有个人、企业和其他社会组织的慷慨支持，我们是无法取得这一成就的。He was generous _____his time, for which I was grateful.他在时间上很慷慨，对此我很感激。While the clip(视频片段) might look like part of a new ad campaign, Bridges said the only goal was to show _________ and sympathy.(2019浙江)  虽然这段视频看起来像是一个新的广告宣传活动的一部分，但布里奇斯说，它唯一的目的是表达慷慨和同情。</a:t>
            </a:r>
            <a:endParaRPr lang="en-US" sz="2400" b="1" spc="-100">
              <a:latin typeface="Times New Roman" panose="02020603050405020304" charset="0"/>
              <a:cs typeface="Times New Roman" panose="02020603050405020304" charset="0"/>
              <a:sym typeface="+mn-ea"/>
            </a:endParaRPr>
          </a:p>
        </p:txBody>
      </p:sp>
      <p:sp>
        <p:nvSpPr>
          <p:cNvPr id="7" name="文本框 6"/>
          <p:cNvSpPr txBox="1"/>
          <p:nvPr/>
        </p:nvSpPr>
        <p:spPr>
          <a:xfrm>
            <a:off x="5551805" y="2532380"/>
            <a:ext cx="145034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generous</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8762365" y="3602990"/>
            <a:ext cx="145034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generous</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2388870" y="4765040"/>
            <a:ext cx="84137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with</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1807210" y="5474970"/>
            <a:ext cx="154114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generosity</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3" grpId="0"/>
      <p:bldP spid="4" grpId="0"/>
      <p:bldP spid="7" grpId="0"/>
      <p:bldP spid="8" grpId="0"/>
      <p:bldP spid="11" grpId="0"/>
      <p:bldP spid="12"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5" name="图片 65" descr="gen-产生填空"/>
          <p:cNvPicPr>
            <a:picLocks noChangeAspect="1"/>
          </p:cNvPicPr>
          <p:nvPr/>
        </p:nvPicPr>
        <p:blipFill>
          <a:blip r:embed="rId1"/>
          <a:stretch>
            <a:fillRect/>
          </a:stretch>
        </p:blipFill>
        <p:spPr>
          <a:xfrm>
            <a:off x="-635" y="12065"/>
            <a:ext cx="12109450" cy="6828790"/>
          </a:xfrm>
          <a:prstGeom prst="rect">
            <a:avLst/>
          </a:prstGeom>
        </p:spPr>
      </p:pic>
      <p:sp>
        <p:nvSpPr>
          <p:cNvPr id="4" name="标题 1"/>
          <p:cNvSpPr>
            <a:spLocks noGrp="1"/>
          </p:cNvSpPr>
          <p:nvPr/>
        </p:nvSpPr>
        <p:spPr>
          <a:xfrm>
            <a:off x="4498340" y="287655"/>
            <a:ext cx="12725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基因</a:t>
            </a:r>
            <a:endParaRPr sz="24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7148830" y="287655"/>
            <a:ext cx="16027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rgbClr val="7030A0"/>
                </a:solidFill>
                <a:latin typeface="Times New Roman" panose="02020603050405020304" charset="0"/>
                <a:ea typeface="+mn-ea"/>
                <a:cs typeface="Times New Roman" panose="02020603050405020304" charset="0"/>
                <a:sym typeface="+mn-ea"/>
              </a:rPr>
              <a:t>产生;繁殖</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7" name="标题 1"/>
          <p:cNvSpPr>
            <a:spLocks noGrp="1"/>
          </p:cNvSpPr>
          <p:nvPr/>
        </p:nvSpPr>
        <p:spPr>
          <a:xfrm>
            <a:off x="4740910" y="938530"/>
            <a:ext cx="178943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rgbClr val="7030A0"/>
                </a:solidFill>
                <a:latin typeface="Times New Roman" panose="02020603050405020304" charset="0"/>
                <a:ea typeface="+mn-ea"/>
                <a:cs typeface="Times New Roman" panose="02020603050405020304" charset="0"/>
                <a:sym typeface="+mn-ea"/>
              </a:rPr>
              <a:t>引擎,发动机</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8" name="标题 1"/>
          <p:cNvSpPr>
            <a:spLocks noGrp="1"/>
          </p:cNvSpPr>
          <p:nvPr/>
        </p:nvSpPr>
        <p:spPr>
          <a:xfrm>
            <a:off x="8012430" y="938530"/>
            <a:ext cx="10960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rgbClr val="7030A0"/>
                </a:solidFill>
                <a:latin typeface="Times New Roman" panose="02020603050405020304" charset="0"/>
                <a:ea typeface="+mn-ea"/>
                <a:cs typeface="Times New Roman" panose="02020603050405020304" charset="0"/>
                <a:sym typeface="+mn-ea"/>
              </a:rPr>
              <a:t>工程师</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11" name="标题 1"/>
          <p:cNvSpPr>
            <a:spLocks noGrp="1"/>
          </p:cNvSpPr>
          <p:nvPr/>
        </p:nvSpPr>
        <p:spPr>
          <a:xfrm>
            <a:off x="4864735" y="1548130"/>
            <a:ext cx="221043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rgbClr val="7030A0"/>
                </a:solidFill>
                <a:latin typeface="Times New Roman" panose="02020603050405020304" charset="0"/>
                <a:ea typeface="+mn-ea"/>
                <a:cs typeface="Times New Roman" panose="02020603050405020304" charset="0"/>
                <a:sym typeface="+mn-ea"/>
              </a:rPr>
              <a:t>慷慨的,大方的</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13" name="标题 1"/>
          <p:cNvSpPr>
            <a:spLocks noGrp="1"/>
          </p:cNvSpPr>
          <p:nvPr/>
        </p:nvSpPr>
        <p:spPr>
          <a:xfrm>
            <a:off x="8564245" y="1548130"/>
            <a:ext cx="26714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rgbClr val="7030A0"/>
                </a:solidFill>
                <a:latin typeface="Times New Roman" panose="02020603050405020304" charset="0"/>
                <a:ea typeface="+mn-ea"/>
                <a:cs typeface="Times New Roman" panose="02020603050405020304" charset="0"/>
                <a:sym typeface="+mn-ea"/>
              </a:rPr>
              <a:t>慷慨,大方</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4596765" y="3021965"/>
            <a:ext cx="12782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rgbClr val="7030A0"/>
                </a:solidFill>
                <a:latin typeface="Times New Roman" panose="02020603050405020304" charset="0"/>
                <a:ea typeface="+mn-ea"/>
                <a:cs typeface="Times New Roman" panose="02020603050405020304" charset="0"/>
                <a:sym typeface="+mn-ea"/>
              </a:rPr>
              <a:t>温柔的</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7533005" y="2800985"/>
            <a:ext cx="10312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rgbClr val="7030A0"/>
                </a:solidFill>
                <a:latin typeface="Times New Roman" panose="02020603050405020304" charset="0"/>
                <a:ea typeface="+mn-ea"/>
                <a:cs typeface="Times New Roman" panose="02020603050405020304" charset="0"/>
                <a:sym typeface="+mn-ea"/>
              </a:rPr>
              <a:t>绅士</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16" name="标题 1"/>
          <p:cNvSpPr>
            <a:spLocks noGrp="1"/>
          </p:cNvSpPr>
          <p:nvPr/>
        </p:nvSpPr>
        <p:spPr>
          <a:xfrm>
            <a:off x="4864735" y="2199005"/>
            <a:ext cx="12782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rgbClr val="7030A0"/>
                </a:solidFill>
                <a:latin typeface="Times New Roman" panose="02020603050405020304" charset="0"/>
                <a:ea typeface="+mn-ea"/>
                <a:cs typeface="Times New Roman" panose="02020603050405020304" charset="0"/>
                <a:sym typeface="+mn-ea"/>
              </a:rPr>
              <a:t>怀孕的</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18" name="标题 1"/>
          <p:cNvSpPr>
            <a:spLocks noGrp="1"/>
          </p:cNvSpPr>
          <p:nvPr/>
        </p:nvSpPr>
        <p:spPr>
          <a:xfrm>
            <a:off x="4472305" y="4724400"/>
            <a:ext cx="28714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rgbClr val="7030A0"/>
                </a:solidFill>
                <a:latin typeface="Times New Roman" panose="02020603050405020304" charset="0"/>
                <a:ea typeface="+mn-ea"/>
                <a:cs typeface="Times New Roman" panose="02020603050405020304" charset="0"/>
                <a:sym typeface="+mn-ea"/>
              </a:rPr>
              <a:t>开始  </a:t>
            </a:r>
            <a:r>
              <a:rPr sz="2400" spc="0">
                <a:solidFill>
                  <a:schemeClr val="accent4">
                    <a:lumMod val="50000"/>
                  </a:schemeClr>
                </a:solidFill>
                <a:latin typeface="Times New Roman" panose="02020603050405020304" charset="0"/>
                <a:ea typeface="+mn-ea"/>
                <a:cs typeface="Times New Roman" panose="02020603050405020304" charset="0"/>
                <a:sym typeface="+mn-ea"/>
              </a:rPr>
              <a:t>began    begun</a:t>
            </a:r>
            <a:endParaRPr sz="2400" spc="0">
              <a:solidFill>
                <a:schemeClr val="accent4">
                  <a:lumMod val="50000"/>
                </a:schemeClr>
              </a:solidFill>
              <a:latin typeface="Times New Roman" panose="02020603050405020304" charset="0"/>
              <a:ea typeface="+mn-ea"/>
              <a:cs typeface="Times New Roman" panose="02020603050405020304" charset="0"/>
              <a:sym typeface="+mn-ea"/>
            </a:endParaRPr>
          </a:p>
        </p:txBody>
      </p:sp>
      <p:sp>
        <p:nvSpPr>
          <p:cNvPr id="22" name="标题 1"/>
          <p:cNvSpPr>
            <a:spLocks noGrp="1"/>
          </p:cNvSpPr>
          <p:nvPr/>
        </p:nvSpPr>
        <p:spPr>
          <a:xfrm>
            <a:off x="4740910" y="3918585"/>
            <a:ext cx="233489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rgbClr val="7030A0"/>
                </a:solidFill>
                <a:latin typeface="Times New Roman" panose="02020603050405020304" charset="0"/>
                <a:ea typeface="+mn-ea"/>
                <a:cs typeface="Times New Roman" panose="02020603050405020304" charset="0"/>
                <a:sym typeface="+mn-ea"/>
              </a:rPr>
              <a:t>氧气</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23" name="标题 1"/>
          <p:cNvSpPr>
            <a:spLocks noGrp="1"/>
          </p:cNvSpPr>
          <p:nvPr/>
        </p:nvSpPr>
        <p:spPr>
          <a:xfrm>
            <a:off x="7533005" y="3227705"/>
            <a:ext cx="245935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rgbClr val="7030A0"/>
                </a:solidFill>
                <a:latin typeface="Times New Roman" panose="02020603050405020304" charset="0"/>
                <a:ea typeface="+mn-ea"/>
                <a:cs typeface="Times New Roman" panose="02020603050405020304" charset="0"/>
                <a:sym typeface="+mn-ea"/>
              </a:rPr>
              <a:t>温柔;彬彬有礼</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19" name="标题 1"/>
          <p:cNvSpPr>
            <a:spLocks noGrp="1"/>
          </p:cNvSpPr>
          <p:nvPr/>
        </p:nvSpPr>
        <p:spPr>
          <a:xfrm>
            <a:off x="10480675" y="287655"/>
            <a:ext cx="146177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rgbClr val="7030A0"/>
                </a:solidFill>
                <a:latin typeface="Times New Roman" panose="02020603050405020304" charset="0"/>
                <a:ea typeface="+mn-ea"/>
                <a:cs typeface="Times New Roman" panose="02020603050405020304" charset="0"/>
                <a:sym typeface="+mn-ea"/>
              </a:rPr>
              <a:t>代</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2" name="标题 1"/>
          <p:cNvSpPr>
            <a:spLocks noGrp="1"/>
          </p:cNvSpPr>
          <p:nvPr/>
        </p:nvSpPr>
        <p:spPr>
          <a:xfrm>
            <a:off x="7910830" y="4565650"/>
            <a:ext cx="15640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chemeClr val="accent4">
                    <a:lumMod val="50000"/>
                  </a:schemeClr>
                </a:solidFill>
                <a:latin typeface="Times New Roman" panose="02020603050405020304" charset="0"/>
                <a:ea typeface="+mn-ea"/>
                <a:cs typeface="Times New Roman" panose="02020603050405020304" charset="0"/>
              </a:rPr>
              <a:t>beginning</a:t>
            </a:r>
            <a:endParaRPr sz="2400" spc="0">
              <a:solidFill>
                <a:schemeClr val="accent4">
                  <a:lumMod val="50000"/>
                </a:schemeClr>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7910830" y="4968240"/>
            <a:ext cx="15640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4">
                    <a:lumMod val="50000"/>
                  </a:schemeClr>
                </a:solidFill>
                <a:latin typeface="Times New Roman" panose="02020603050405020304" charset="0"/>
                <a:ea typeface="+mn-ea"/>
                <a:cs typeface="Times New Roman" panose="02020603050405020304" charset="0"/>
                <a:sym typeface="+mn-ea"/>
              </a:rPr>
              <a:t>begin with</a:t>
            </a:r>
            <a:endParaRPr sz="2400" spc="0">
              <a:solidFill>
                <a:schemeClr val="accent4">
                  <a:lumMod val="50000"/>
                </a:schemeClr>
              </a:solidFill>
              <a:latin typeface="Times New Roman" panose="02020603050405020304" charset="0"/>
              <a:ea typeface="+mn-ea"/>
              <a:cs typeface="Times New Roman" panose="02020603050405020304" charset="0"/>
              <a:sym typeface="+mn-ea"/>
            </a:endParaRPr>
          </a:p>
        </p:txBody>
      </p:sp>
      <p:sp>
        <p:nvSpPr>
          <p:cNvPr id="6" name="标题 1"/>
          <p:cNvSpPr>
            <a:spLocks noGrp="1"/>
          </p:cNvSpPr>
          <p:nvPr/>
        </p:nvSpPr>
        <p:spPr>
          <a:xfrm>
            <a:off x="4516120" y="5903595"/>
            <a:ext cx="211582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rgbClr val="7030A0"/>
                </a:solidFill>
                <a:latin typeface="Times New Roman" panose="02020603050405020304" charset="0"/>
                <a:ea typeface="+mn-ea"/>
                <a:cs typeface="Times New Roman" panose="02020603050405020304" charset="0"/>
                <a:sym typeface="+mn-ea"/>
              </a:rPr>
              <a:t>笼统的;大体的</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10" name="标题 1"/>
          <p:cNvSpPr>
            <a:spLocks noGrp="1"/>
          </p:cNvSpPr>
          <p:nvPr/>
        </p:nvSpPr>
        <p:spPr>
          <a:xfrm>
            <a:off x="6631940" y="5903595"/>
            <a:ext cx="90106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rgbClr val="7030A0"/>
                </a:solidFill>
                <a:latin typeface="Times New Roman" panose="02020603050405020304" charset="0"/>
                <a:ea typeface="+mn-ea"/>
                <a:cs typeface="Times New Roman" panose="02020603050405020304" charset="0"/>
                <a:sym typeface="+mn-ea"/>
              </a:rPr>
              <a:t>将军</a:t>
            </a:r>
            <a:endParaRPr sz="2400" spc="0">
              <a:solidFill>
                <a:srgbClr val="7030A0"/>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7910830" y="5642610"/>
            <a:ext cx="310324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4">
                    <a:lumMod val="50000"/>
                  </a:schemeClr>
                </a:solidFill>
                <a:latin typeface="Times New Roman" panose="02020603050405020304" charset="0"/>
                <a:ea typeface="+mn-ea"/>
                <a:cs typeface="Times New Roman" panose="02020603050405020304" charset="0"/>
                <a:sym typeface="+mn-ea"/>
              </a:rPr>
              <a:t> generally</a:t>
            </a:r>
            <a:r>
              <a:rPr lang="en-US" altLang="zh-CN" sz="2400" spc="0">
                <a:solidFill>
                  <a:schemeClr val="accent4">
                    <a:lumMod val="50000"/>
                  </a:schemeClr>
                </a:solidFill>
                <a:latin typeface="Times New Roman" panose="02020603050405020304" charset="0"/>
                <a:ea typeface="+mn-ea"/>
                <a:cs typeface="Times New Roman" panose="02020603050405020304" charset="0"/>
                <a:sym typeface="+mn-ea"/>
              </a:rPr>
              <a:t>(</a:t>
            </a:r>
            <a:r>
              <a:rPr sz="2400" spc="0">
                <a:solidFill>
                  <a:schemeClr val="accent4">
                    <a:lumMod val="50000"/>
                  </a:schemeClr>
                </a:solidFill>
                <a:latin typeface="Times New Roman" panose="02020603050405020304" charset="0"/>
                <a:ea typeface="+mn-ea"/>
                <a:cs typeface="Times New Roman" panose="02020603050405020304" charset="0"/>
                <a:sym typeface="+mn-ea"/>
              </a:rPr>
              <a:t>speaking</a:t>
            </a:r>
            <a:r>
              <a:rPr lang="en-US" altLang="zh-CN" sz="2400" spc="0">
                <a:solidFill>
                  <a:schemeClr val="accent4">
                    <a:lumMod val="50000"/>
                  </a:schemeClr>
                </a:solidFill>
                <a:latin typeface="Times New Roman" panose="02020603050405020304" charset="0"/>
                <a:ea typeface="+mn-ea"/>
                <a:cs typeface="Times New Roman" panose="02020603050405020304" charset="0"/>
                <a:sym typeface="+mn-ea"/>
              </a:rPr>
              <a:t>)</a:t>
            </a:r>
            <a:endParaRPr lang="en-US" altLang="zh-CN" sz="2400" spc="0">
              <a:solidFill>
                <a:schemeClr val="accent4">
                  <a:lumMod val="50000"/>
                </a:schemeClr>
              </a:solidFill>
              <a:latin typeface="Times New Roman" panose="02020603050405020304" charset="0"/>
              <a:ea typeface="+mn-ea"/>
              <a:cs typeface="Times New Roman" panose="02020603050405020304" charset="0"/>
              <a:sym typeface="+mn-ea"/>
            </a:endParaRPr>
          </a:p>
        </p:txBody>
      </p:sp>
      <p:sp>
        <p:nvSpPr>
          <p:cNvPr id="20" name="标题 1"/>
          <p:cNvSpPr>
            <a:spLocks noGrp="1"/>
          </p:cNvSpPr>
          <p:nvPr/>
        </p:nvSpPr>
        <p:spPr>
          <a:xfrm>
            <a:off x="8012430" y="6045200"/>
            <a:ext cx="15640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2400" spc="0">
                <a:solidFill>
                  <a:schemeClr val="accent4">
                    <a:lumMod val="50000"/>
                  </a:schemeClr>
                </a:solidFill>
                <a:latin typeface="Times New Roman" panose="02020603050405020304" charset="0"/>
                <a:ea typeface="+mn-ea"/>
                <a:cs typeface="Times New Roman" panose="02020603050405020304" charset="0"/>
                <a:sym typeface="+mn-ea"/>
              </a:rPr>
              <a:t>in general</a:t>
            </a:r>
            <a:endParaRPr sz="2400" spc="0">
              <a:solidFill>
                <a:schemeClr val="accent4">
                  <a:lumMod val="50000"/>
                </a:schemeClr>
              </a:solidFill>
              <a:latin typeface="Times New Roman" panose="02020603050405020304" charset="0"/>
              <a:ea typeface="+mn-ea"/>
              <a:cs typeface="Times New Roman" panose="02020603050405020304" charset="0"/>
              <a:sym typeface="+mn-ea"/>
            </a:endParaRPr>
          </a:p>
        </p:txBody>
      </p:sp>
    </p:spTree>
    <p:custDataLst>
      <p:tags r:id="rId2"/>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additive="base">
                                        <p:cTn id="79" dur="500" fill="hold"/>
                                        <p:tgtEl>
                                          <p:spTgt spid="18"/>
                                        </p:tgtEl>
                                        <p:attrNameLst>
                                          <p:attrName>ppt_x</p:attrName>
                                        </p:attrNameLst>
                                      </p:cBhvr>
                                      <p:tavLst>
                                        <p:tav tm="0">
                                          <p:val>
                                            <p:strVal val="#ppt_x"/>
                                          </p:val>
                                        </p:tav>
                                        <p:tav tm="100000">
                                          <p:val>
                                            <p:strVal val="#ppt_x"/>
                                          </p:val>
                                        </p:tav>
                                      </p:tavLst>
                                    </p:anim>
                                    <p:anim calcmode="lin" valueType="num">
                                      <p:cBhvr additive="base">
                                        <p:cTn id="8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
                                        </p:tgtEl>
                                        <p:attrNameLst>
                                          <p:attrName>style.visibility</p:attrName>
                                        </p:attrNameLst>
                                      </p:cBhvr>
                                      <p:to>
                                        <p:strVal val="visible"/>
                                      </p:to>
                                    </p:set>
                                    <p:anim calcmode="lin" valueType="num">
                                      <p:cBhvr additive="base">
                                        <p:cTn id="85" dur="500" fill="hold"/>
                                        <p:tgtEl>
                                          <p:spTgt spid="2"/>
                                        </p:tgtEl>
                                        <p:attrNameLst>
                                          <p:attrName>ppt_x</p:attrName>
                                        </p:attrNameLst>
                                      </p:cBhvr>
                                      <p:tavLst>
                                        <p:tav tm="0">
                                          <p:val>
                                            <p:strVal val="#ppt_x"/>
                                          </p:val>
                                        </p:tav>
                                        <p:tav tm="100000">
                                          <p:val>
                                            <p:strVal val="#ppt_x"/>
                                          </p:val>
                                        </p:tav>
                                      </p:tavLst>
                                    </p:anim>
                                    <p:anim calcmode="lin" valueType="num">
                                      <p:cBhvr additive="base">
                                        <p:cTn id="8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gtEl>
                                        <p:attrNameLst>
                                          <p:attrName>style.visibility</p:attrName>
                                        </p:attrNameLst>
                                      </p:cBhvr>
                                      <p:to>
                                        <p:strVal val="visible"/>
                                      </p:to>
                                    </p:set>
                                    <p:anim calcmode="lin" valueType="num">
                                      <p:cBhvr additive="base">
                                        <p:cTn id="91" dur="500" fill="hold"/>
                                        <p:tgtEl>
                                          <p:spTgt spid="3"/>
                                        </p:tgtEl>
                                        <p:attrNameLst>
                                          <p:attrName>ppt_x</p:attrName>
                                        </p:attrNameLst>
                                      </p:cBhvr>
                                      <p:tavLst>
                                        <p:tav tm="0">
                                          <p:val>
                                            <p:strVal val="#ppt_x"/>
                                          </p:val>
                                        </p:tav>
                                        <p:tav tm="100000">
                                          <p:val>
                                            <p:strVal val="#ppt_x"/>
                                          </p:val>
                                        </p:tav>
                                      </p:tavLst>
                                    </p:anim>
                                    <p:anim calcmode="lin" valueType="num">
                                      <p:cBhvr additive="base">
                                        <p:cTn id="9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6"/>
                                        </p:tgtEl>
                                        <p:attrNameLst>
                                          <p:attrName>style.visibility</p:attrName>
                                        </p:attrNameLst>
                                      </p:cBhvr>
                                      <p:to>
                                        <p:strVal val="visible"/>
                                      </p:to>
                                    </p:set>
                                    <p:anim calcmode="lin" valueType="num">
                                      <p:cBhvr additive="base">
                                        <p:cTn id="97" dur="500" fill="hold"/>
                                        <p:tgtEl>
                                          <p:spTgt spid="6"/>
                                        </p:tgtEl>
                                        <p:attrNameLst>
                                          <p:attrName>ppt_x</p:attrName>
                                        </p:attrNameLst>
                                      </p:cBhvr>
                                      <p:tavLst>
                                        <p:tav tm="0">
                                          <p:val>
                                            <p:strVal val="#ppt_x"/>
                                          </p:val>
                                        </p:tav>
                                        <p:tav tm="100000">
                                          <p:val>
                                            <p:strVal val="#ppt_x"/>
                                          </p:val>
                                        </p:tav>
                                      </p:tavLst>
                                    </p:anim>
                                    <p:anim calcmode="lin" valueType="num">
                                      <p:cBhvr additive="base">
                                        <p:cTn id="9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0"/>
                                        </p:tgtEl>
                                        <p:attrNameLst>
                                          <p:attrName>style.visibility</p:attrName>
                                        </p:attrNameLst>
                                      </p:cBhvr>
                                      <p:to>
                                        <p:strVal val="visible"/>
                                      </p:to>
                                    </p:set>
                                    <p:anim calcmode="lin" valueType="num">
                                      <p:cBhvr additive="base">
                                        <p:cTn id="115" dur="500" fill="hold"/>
                                        <p:tgtEl>
                                          <p:spTgt spid="20"/>
                                        </p:tgtEl>
                                        <p:attrNameLst>
                                          <p:attrName>ppt_x</p:attrName>
                                        </p:attrNameLst>
                                      </p:cBhvr>
                                      <p:tavLst>
                                        <p:tav tm="0">
                                          <p:val>
                                            <p:strVal val="#ppt_x"/>
                                          </p:val>
                                        </p:tav>
                                        <p:tav tm="100000">
                                          <p:val>
                                            <p:strVal val="#ppt_x"/>
                                          </p:val>
                                        </p:tav>
                                      </p:tavLst>
                                    </p:anim>
                                    <p:anim calcmode="lin" valueType="num">
                                      <p:cBhvr additive="base">
                                        <p:cTn id="1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P spid="7" grpId="1"/>
      <p:bldP spid="8" grpId="0"/>
      <p:bldP spid="8" grpId="1"/>
      <p:bldP spid="11" grpId="0"/>
      <p:bldP spid="11" grpId="1"/>
      <p:bldP spid="13" grpId="0"/>
      <p:bldP spid="13" grpId="1"/>
      <p:bldP spid="14" grpId="0"/>
      <p:bldP spid="14" grpId="1"/>
      <p:bldP spid="15" grpId="0"/>
      <p:bldP spid="15" grpId="1"/>
      <p:bldP spid="16" grpId="0"/>
      <p:bldP spid="16" grpId="1"/>
      <p:bldP spid="18" grpId="0"/>
      <p:bldP spid="18" grpId="1"/>
      <p:bldP spid="22" grpId="0"/>
      <p:bldP spid="22" grpId="1"/>
      <p:bldP spid="23" grpId="0"/>
      <p:bldP spid="23" grpId="1"/>
      <p:bldP spid="19" grpId="0"/>
      <p:bldP spid="19" grpId="1"/>
      <p:bldP spid="2" grpId="0"/>
      <p:bldP spid="2" grpId="1"/>
      <p:bldP spid="3" grpId="0"/>
      <p:bldP spid="3" grpId="1"/>
      <p:bldP spid="6" grpId="0"/>
      <p:bldP spid="6" grpId="1"/>
      <p:bldP spid="10" grpId="0"/>
      <p:bldP spid="10" grpId="1"/>
      <p:bldP spid="17" grpId="0"/>
      <p:bldP spid="17" grpId="1"/>
      <p:bldP spid="20" grpId="0"/>
      <p:bldP spid="20"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401955" y="412115"/>
            <a:ext cx="11114405" cy="583565"/>
          </a:xfrm>
          <a:prstGeom prst="rect">
            <a:avLst/>
          </a:prstGeom>
          <a:noFill/>
        </p:spPr>
        <p:txBody>
          <a:bodyPr wrap="square" rtlCol="0">
            <a:spAutoFit/>
          </a:bodyPr>
          <a:p>
            <a:pPr>
              <a:buClrTx/>
              <a:buSzTx/>
              <a:buFontTx/>
            </a:pPr>
            <a:r>
              <a:rPr lang="en-US" sz="3200" b="1" spc="-100">
                <a:latin typeface="Times New Roman" panose="02020603050405020304" charset="0"/>
                <a:cs typeface="Times New Roman" panose="02020603050405020304" charset="0"/>
                <a:sym typeface="+mn-ea"/>
              </a:rPr>
              <a:t>36.butter['bʌtə]vt. ______________n. ____________</a:t>
            </a:r>
            <a:endParaRPr lang="en-US" sz="3200" b="1" spc="-100">
              <a:latin typeface="Times New Roman" panose="02020603050405020304" charset="0"/>
              <a:cs typeface="Times New Roman" panose="02020603050405020304" charset="0"/>
              <a:sym typeface="+mn-ea"/>
            </a:endParaRPr>
          </a:p>
        </p:txBody>
      </p:sp>
      <p:sp>
        <p:nvSpPr>
          <p:cNvPr id="9" name="文本框 8"/>
          <p:cNvSpPr txBox="1"/>
          <p:nvPr/>
        </p:nvSpPr>
        <p:spPr>
          <a:xfrm>
            <a:off x="3201670" y="412115"/>
            <a:ext cx="2940685"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涂黄油于;讨好</a:t>
            </a:r>
            <a:endParaRPr lang="en-US" sz="3200" b="1" spc="-10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6351270" y="412115"/>
            <a:ext cx="2707005" cy="583565"/>
          </a:xfrm>
          <a:prstGeom prst="rect">
            <a:avLst/>
          </a:prstGeom>
          <a:noFill/>
        </p:spPr>
        <p:txBody>
          <a:bodyPr wrap="square" rtlCol="0">
            <a:spAutoFit/>
          </a:bodyPr>
          <a:p>
            <a:pPr lvl="0" algn="l">
              <a:buClrTx/>
              <a:buSzTx/>
              <a:buFontTx/>
            </a:pPr>
            <a:r>
              <a:rPr sz="3200" b="1">
                <a:solidFill>
                  <a:srgbClr val="7030A0"/>
                </a:solidFill>
                <a:latin typeface="Times New Roman" panose="02020603050405020304" charset="0"/>
                <a:cs typeface="Times New Roman" panose="02020603050405020304" charset="0"/>
                <a:sym typeface="+mn-ea"/>
              </a:rPr>
              <a:t>  黄油;奉承话</a:t>
            </a:r>
            <a:endParaRPr sz="3200" b="1">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401955" y="1290320"/>
            <a:ext cx="11114405" cy="583565"/>
          </a:xfrm>
          <a:prstGeom prst="rect">
            <a:avLst/>
          </a:prstGeom>
          <a:noFill/>
        </p:spPr>
        <p:txBody>
          <a:bodyPr wrap="square" rtlCol="0">
            <a:spAutoFit/>
          </a:bodyPr>
          <a:p>
            <a:pPr>
              <a:buClrTx/>
              <a:buSzTx/>
              <a:buFontTx/>
            </a:pPr>
            <a:r>
              <a:rPr lang="en-US" sz="3200" b="1" spc="-100">
                <a:latin typeface="Times New Roman" panose="02020603050405020304" charset="0"/>
                <a:cs typeface="Times New Roman" panose="02020603050405020304" charset="0"/>
                <a:sym typeface="+mn-ea"/>
              </a:rPr>
              <a:t>37.honey ['hʌnɪ]n. _______________</a:t>
            </a:r>
            <a:endParaRPr lang="en-US" sz="3200" b="1" spc="-100">
              <a:latin typeface="Times New Roman" panose="02020603050405020304" charset="0"/>
              <a:cs typeface="Times New Roman" panose="02020603050405020304" charset="0"/>
              <a:sym typeface="+mn-ea"/>
            </a:endParaRPr>
          </a:p>
        </p:txBody>
      </p:sp>
      <p:sp>
        <p:nvSpPr>
          <p:cNvPr id="5" name="文本框 4"/>
          <p:cNvSpPr txBox="1"/>
          <p:nvPr/>
        </p:nvSpPr>
        <p:spPr>
          <a:xfrm>
            <a:off x="3409950" y="1290320"/>
            <a:ext cx="378206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蜂蜜;宝贝;甜蜜</a:t>
            </a:r>
            <a:endParaRPr lang="en-US" sz="3200" b="1" spc="-10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401955" y="2026285"/>
            <a:ext cx="11114405" cy="583565"/>
          </a:xfrm>
          <a:prstGeom prst="rect">
            <a:avLst/>
          </a:prstGeom>
          <a:noFill/>
        </p:spPr>
        <p:txBody>
          <a:bodyPr wrap="square" rtlCol="0">
            <a:spAutoFit/>
          </a:bodyPr>
          <a:p>
            <a:pPr>
              <a:buClrTx/>
              <a:buSzTx/>
              <a:buFontTx/>
            </a:pPr>
            <a:r>
              <a:rPr lang="en-US" sz="3200" b="1" spc="-100">
                <a:latin typeface="Times New Roman" panose="02020603050405020304" charset="0"/>
                <a:cs typeface="Times New Roman" panose="02020603050405020304" charset="0"/>
                <a:sym typeface="+mn-ea"/>
              </a:rPr>
              <a:t>38.ancestor ['ænsestə]n. _________</a:t>
            </a:r>
            <a:endParaRPr lang="en-US" sz="3200" b="1" spc="-100">
              <a:latin typeface="Times New Roman" panose="02020603050405020304" charset="0"/>
              <a:cs typeface="Times New Roman" panose="02020603050405020304" charset="0"/>
              <a:sym typeface="+mn-ea"/>
            </a:endParaRPr>
          </a:p>
        </p:txBody>
      </p:sp>
      <p:sp>
        <p:nvSpPr>
          <p:cNvPr id="7" name="文本框 6"/>
          <p:cNvSpPr txBox="1"/>
          <p:nvPr/>
        </p:nvSpPr>
        <p:spPr>
          <a:xfrm>
            <a:off x="4099560" y="2026285"/>
            <a:ext cx="215011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祖先,先祖</a:t>
            </a:r>
            <a:endParaRPr lang="en-US" sz="3200" b="1" spc="-10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401955" y="2538730"/>
            <a:ext cx="11711305" cy="460375"/>
          </a:xfrm>
          <a:prstGeom prst="rect">
            <a:avLst/>
          </a:prstGeom>
          <a:noFill/>
        </p:spPr>
        <p:txBody>
          <a:bodyPr wrap="square" rtlCol="0">
            <a:spAutoFit/>
          </a:bodyPr>
          <a:p>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词根词缀：ance-(前)+st-(站)+-or(名词后缀)：站在前面的的人——</a:t>
            </a:r>
            <a:r>
              <a:rPr lang="en-US" sz="2400" b="1" spc="-100">
                <a:solidFill>
                  <a:srgbClr val="7030A0"/>
                </a:solidFill>
                <a:latin typeface="Times New Roman" panose="02020603050405020304" charset="0"/>
                <a:cs typeface="Times New Roman" panose="02020603050405020304" charset="0"/>
                <a:sym typeface="+mn-ea"/>
              </a:rPr>
              <a:t>祖先</a:t>
            </a:r>
            <a:endParaRPr lang="en-US" sz="2400" b="1" spc="-10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320675" y="3130550"/>
            <a:ext cx="11550650" cy="829945"/>
          </a:xfrm>
          <a:prstGeom prst="rect">
            <a:avLst/>
          </a:prstGeom>
          <a:noFill/>
        </p:spPr>
        <p:txBody>
          <a:bodyPr wrap="square" rtlCol="0">
            <a:spAutoFit/>
          </a:bodyPr>
          <a:p>
            <a:pPr lvl="0" algn="just">
              <a:buClrTx/>
              <a:buSzTx/>
              <a:buFontTx/>
            </a:pPr>
            <a:r>
              <a:rPr lang="en-US" sz="2400" b="1" spc="-100">
                <a:latin typeface="Times New Roman" panose="02020603050405020304" charset="0"/>
                <a:cs typeface="Times New Roman" panose="02020603050405020304" charset="0"/>
                <a:sym typeface="+mn-ea"/>
              </a:rPr>
              <a:t>The Johnsons are descendants of John; the Roberts family’s </a:t>
            </a:r>
            <a:r>
              <a:rPr lang="en-US" sz="2400" b="1" spc="-100">
                <a:solidFill>
                  <a:schemeClr val="accent4">
                    <a:lumMod val="50000"/>
                  </a:schemeClr>
                </a:solidFill>
                <a:latin typeface="Times New Roman" panose="02020603050405020304" charset="0"/>
                <a:cs typeface="Times New Roman" panose="02020603050405020304" charset="0"/>
                <a:sym typeface="+mn-ea"/>
              </a:rPr>
              <a:t>ancestor</a:t>
            </a:r>
            <a:r>
              <a:rPr lang="en-US" sz="2400" b="1" spc="-100">
                <a:latin typeface="Times New Roman" panose="02020603050405020304" charset="0"/>
                <a:cs typeface="Times New Roman" panose="02020603050405020304" charset="0"/>
                <a:sym typeface="+mn-ea"/>
              </a:rPr>
              <a:t> was Robert.(2010江苏)</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约翰逊是约翰的后代;罗伯茨家族的祖先是罗伯特。</a:t>
            </a:r>
            <a:endParaRPr lang="en-US" sz="2400" b="1" spc="-100">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barn(inVertical)">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arn(inVertical)">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5" grpId="0"/>
      <p:bldP spid="7" grpId="0"/>
      <p:bldP spid="8" grpId="0"/>
      <p:bldP spid="100" grpId="0"/>
      <p:bldP spid="3" grpId="0"/>
      <p:bldP spid="6"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 name="图片 38" descr="ante-前填空"/>
          <p:cNvPicPr>
            <a:picLocks noChangeAspect="1"/>
          </p:cNvPicPr>
          <p:nvPr/>
        </p:nvPicPr>
        <p:blipFill>
          <a:blip r:embed="rId1"/>
          <a:stretch>
            <a:fillRect/>
          </a:stretch>
        </p:blipFill>
        <p:spPr>
          <a:xfrm>
            <a:off x="-635" y="0"/>
            <a:ext cx="12192635" cy="6856730"/>
          </a:xfrm>
          <a:prstGeom prst="rect">
            <a:avLst/>
          </a:prstGeom>
        </p:spPr>
      </p:pic>
      <p:sp>
        <p:nvSpPr>
          <p:cNvPr id="4" name="标题 1"/>
          <p:cNvSpPr>
            <a:spLocks noGrp="1"/>
          </p:cNvSpPr>
          <p:nvPr/>
        </p:nvSpPr>
        <p:spPr>
          <a:xfrm>
            <a:off x="3920490" y="3110865"/>
            <a:ext cx="7258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3600" spc="0">
                <a:solidFill>
                  <a:srgbClr val="7030A0"/>
                </a:solidFill>
                <a:latin typeface="Times New Roman" panose="02020603050405020304" charset="0"/>
                <a:ea typeface="+mn-ea"/>
                <a:cs typeface="Times New Roman" panose="02020603050405020304" charset="0"/>
              </a:rPr>
              <a:t>前</a:t>
            </a:r>
            <a:endParaRPr sz="3600" spc="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6532880" y="607695"/>
            <a:ext cx="8153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祖先</a:t>
            </a:r>
            <a:endParaRPr sz="24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6704965" y="1647825"/>
            <a:ext cx="169100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 前情</a:t>
            </a:r>
            <a:r>
              <a:rPr lang="en-US" altLang="zh-CN" sz="2400" spc="0">
                <a:solidFill>
                  <a:srgbClr val="7030A0"/>
                </a:solidFill>
                <a:latin typeface="Times New Roman" panose="02020603050405020304" charset="0"/>
                <a:ea typeface="+mn-ea"/>
                <a:cs typeface="Times New Roman" panose="02020603050405020304" charset="0"/>
              </a:rPr>
              <a:t>;</a:t>
            </a:r>
            <a:r>
              <a:rPr sz="2400" spc="0">
                <a:solidFill>
                  <a:srgbClr val="7030A0"/>
                </a:solidFill>
                <a:latin typeface="Times New Roman" panose="02020603050405020304" charset="0"/>
                <a:ea typeface="+mn-ea"/>
                <a:cs typeface="Times New Roman" panose="02020603050405020304" charset="0"/>
              </a:rPr>
              <a:t>祖先</a:t>
            </a:r>
            <a:endParaRPr sz="2400" spc="0">
              <a:solidFill>
                <a:srgbClr val="7030A0"/>
              </a:solidFill>
              <a:latin typeface="Times New Roman" panose="02020603050405020304" charset="0"/>
              <a:ea typeface="+mn-ea"/>
              <a:cs typeface="Times New Roman" panose="02020603050405020304" charset="0"/>
            </a:endParaRPr>
          </a:p>
        </p:txBody>
      </p:sp>
      <p:sp>
        <p:nvSpPr>
          <p:cNvPr id="5" name="标题 1"/>
          <p:cNvSpPr>
            <a:spLocks noGrp="1"/>
          </p:cNvSpPr>
          <p:nvPr/>
        </p:nvSpPr>
        <p:spPr>
          <a:xfrm>
            <a:off x="8582025" y="1647825"/>
            <a:ext cx="12725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先前的</a:t>
            </a:r>
            <a:endParaRPr sz="24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6690995" y="2708275"/>
            <a:ext cx="15081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预期</a:t>
            </a:r>
            <a:r>
              <a:rPr lang="en-US" altLang="zh-CN" sz="2400" spc="0">
                <a:solidFill>
                  <a:srgbClr val="7030A0"/>
                </a:solidFill>
                <a:latin typeface="Times New Roman" panose="02020603050405020304" charset="0"/>
                <a:ea typeface="+mn-ea"/>
                <a:cs typeface="Times New Roman" panose="02020603050405020304" charset="0"/>
              </a:rPr>
              <a:t>;</a:t>
            </a:r>
            <a:r>
              <a:rPr sz="2400" spc="0">
                <a:solidFill>
                  <a:srgbClr val="7030A0"/>
                </a:solidFill>
                <a:latin typeface="Times New Roman" panose="02020603050405020304" charset="0"/>
                <a:ea typeface="+mn-ea"/>
                <a:cs typeface="Times New Roman" panose="02020603050405020304" charset="0"/>
              </a:rPr>
              <a:t>预料</a:t>
            </a:r>
            <a:endParaRPr sz="24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6250305" y="3757930"/>
            <a:ext cx="221869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古老的</a:t>
            </a:r>
            <a:r>
              <a:rPr lang="en-US" altLang="zh-CN" sz="2400" spc="0">
                <a:solidFill>
                  <a:srgbClr val="7030A0"/>
                </a:solidFill>
                <a:latin typeface="Times New Roman" panose="02020603050405020304" charset="0"/>
                <a:ea typeface="+mn-ea"/>
                <a:cs typeface="Times New Roman" panose="02020603050405020304" charset="0"/>
              </a:rPr>
              <a:t>;</a:t>
            </a:r>
            <a:r>
              <a:rPr sz="2400" spc="0">
                <a:solidFill>
                  <a:srgbClr val="7030A0"/>
                </a:solidFill>
                <a:latin typeface="Times New Roman" panose="02020603050405020304" charset="0"/>
                <a:ea typeface="+mn-ea"/>
                <a:cs typeface="Times New Roman" panose="02020603050405020304" charset="0"/>
              </a:rPr>
              <a:t>古式的</a:t>
            </a:r>
            <a:endParaRPr sz="24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8323580" y="3757930"/>
            <a:ext cx="8915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 古董</a:t>
            </a:r>
            <a:endParaRPr sz="24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6532880" y="4803140"/>
            <a:ext cx="221551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古代的</a:t>
            </a:r>
            <a:r>
              <a:rPr lang="en-US" altLang="zh-CN" sz="2400" spc="0">
                <a:solidFill>
                  <a:srgbClr val="7030A0"/>
                </a:solidFill>
                <a:latin typeface="Times New Roman" panose="02020603050405020304" charset="0"/>
                <a:ea typeface="+mn-ea"/>
                <a:cs typeface="Times New Roman" panose="02020603050405020304" charset="0"/>
              </a:rPr>
              <a:t>;</a:t>
            </a:r>
            <a:r>
              <a:rPr sz="2400" spc="0">
                <a:solidFill>
                  <a:srgbClr val="7030A0"/>
                </a:solidFill>
                <a:latin typeface="Times New Roman" panose="02020603050405020304" charset="0"/>
                <a:ea typeface="+mn-ea"/>
                <a:cs typeface="Times New Roman" panose="02020603050405020304" charset="0"/>
              </a:rPr>
              <a:t>古老的</a:t>
            </a:r>
            <a:endParaRPr sz="24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6751320" y="5848350"/>
            <a:ext cx="127254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考古学</a:t>
            </a:r>
            <a:endParaRPr sz="24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10235565" y="5848350"/>
            <a:ext cx="146431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考古学家</a:t>
            </a:r>
            <a:endParaRPr sz="24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7255510" y="607695"/>
            <a:ext cx="11404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4">
                    <a:lumMod val="50000"/>
                  </a:schemeClr>
                </a:solidFill>
                <a:latin typeface="Times New Roman" panose="02020603050405020304" charset="0"/>
                <a:ea typeface="+mn-ea"/>
                <a:cs typeface="Times New Roman" panose="02020603050405020304" charset="0"/>
              </a:rPr>
              <a:t>(</a:t>
            </a:r>
            <a:r>
              <a:rPr sz="2400" spc="0">
                <a:solidFill>
                  <a:schemeClr val="accent4">
                    <a:lumMod val="50000"/>
                  </a:schemeClr>
                </a:solidFill>
                <a:latin typeface="Times New Roman" panose="02020603050405020304" charset="0"/>
                <a:ea typeface="+mn-ea"/>
                <a:cs typeface="Times New Roman" panose="02020603050405020304" charset="0"/>
              </a:rPr>
              <a:t>st-站</a:t>
            </a:r>
            <a:r>
              <a:rPr lang="en-US" altLang="zh-CN" sz="2400" spc="0">
                <a:solidFill>
                  <a:schemeClr val="accent4">
                    <a:lumMod val="50000"/>
                  </a:schemeClr>
                </a:solidFill>
                <a:latin typeface="Times New Roman" panose="02020603050405020304" charset="0"/>
                <a:ea typeface="+mn-ea"/>
                <a:cs typeface="Times New Roman" panose="02020603050405020304" charset="0"/>
              </a:rPr>
              <a:t>)</a:t>
            </a:r>
            <a:endParaRPr lang="en-US" altLang="zh-CN" sz="2400" spc="0">
              <a:solidFill>
                <a:schemeClr val="accent4">
                  <a:lumMod val="50000"/>
                </a:schemeClr>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9491980" y="1647825"/>
            <a:ext cx="11404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400" spc="0">
                <a:solidFill>
                  <a:schemeClr val="accent4">
                    <a:lumMod val="50000"/>
                  </a:schemeClr>
                </a:solidFill>
                <a:latin typeface="Times New Roman" panose="02020603050405020304" charset="0"/>
                <a:ea typeface="+mn-ea"/>
                <a:cs typeface="Times New Roman" panose="02020603050405020304" charset="0"/>
                <a:sym typeface="+mn-ea"/>
              </a:rPr>
              <a:t>(ced-走)</a:t>
            </a:r>
            <a:endParaRPr lang="en-US" altLang="zh-CN" sz="2400" spc="0">
              <a:solidFill>
                <a:schemeClr val="accent4">
                  <a:lumMod val="50000"/>
                </a:schemeClr>
              </a:solidFill>
              <a:latin typeface="Times New Roman" panose="02020603050405020304" charset="0"/>
              <a:ea typeface="+mn-ea"/>
              <a:cs typeface="Times New Roman" panose="02020603050405020304" charset="0"/>
              <a:sym typeface="+mn-ea"/>
            </a:endParaRPr>
          </a:p>
        </p:txBody>
      </p:sp>
      <p:sp>
        <p:nvSpPr>
          <p:cNvPr id="14" name="标题 1"/>
          <p:cNvSpPr>
            <a:spLocks noGrp="1"/>
          </p:cNvSpPr>
          <p:nvPr/>
        </p:nvSpPr>
        <p:spPr>
          <a:xfrm>
            <a:off x="8023860" y="2708275"/>
            <a:ext cx="1140460"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lang="en-US" altLang="zh-CN" sz="2400" spc="0">
                <a:solidFill>
                  <a:schemeClr val="accent4">
                    <a:lumMod val="50000"/>
                  </a:schemeClr>
                </a:solidFill>
                <a:latin typeface="Times New Roman" panose="02020603050405020304" charset="0"/>
                <a:ea typeface="+mn-ea"/>
                <a:cs typeface="Times New Roman" panose="02020603050405020304" charset="0"/>
                <a:sym typeface="+mn-ea"/>
              </a:rPr>
              <a:t>(cip-拿)</a:t>
            </a:r>
            <a:endParaRPr lang="en-US" altLang="zh-CN" sz="2400" spc="0">
              <a:solidFill>
                <a:schemeClr val="accent4">
                  <a:lumMod val="50000"/>
                </a:schemeClr>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2987040" y="5655310"/>
            <a:ext cx="2308225" cy="4025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lang="en-US" altLang="zh-CN" sz="2400" spc="0">
                <a:solidFill>
                  <a:schemeClr val="accent4">
                    <a:lumMod val="50000"/>
                  </a:schemeClr>
                </a:solidFill>
                <a:latin typeface="Times New Roman" panose="02020603050405020304" charset="0"/>
                <a:ea typeface="+mn-ea"/>
                <a:cs typeface="Times New Roman" panose="02020603050405020304" charset="0"/>
              </a:rPr>
              <a:t>(</a:t>
            </a:r>
            <a:r>
              <a:rPr sz="2400" spc="0">
                <a:solidFill>
                  <a:schemeClr val="accent4">
                    <a:lumMod val="50000"/>
                  </a:schemeClr>
                </a:solidFill>
                <a:latin typeface="Times New Roman" panose="02020603050405020304" charset="0"/>
                <a:ea typeface="+mn-ea"/>
                <a:cs typeface="Times New Roman" panose="02020603050405020304" charset="0"/>
              </a:rPr>
              <a:t>archae-=ance-</a:t>
            </a:r>
            <a:r>
              <a:rPr lang="en-US" altLang="zh-CN" sz="2400" spc="0">
                <a:solidFill>
                  <a:schemeClr val="accent4">
                    <a:lumMod val="50000"/>
                  </a:schemeClr>
                </a:solidFill>
                <a:latin typeface="Times New Roman" panose="02020603050405020304" charset="0"/>
                <a:ea typeface="+mn-ea"/>
                <a:cs typeface="Times New Roman" panose="02020603050405020304" charset="0"/>
              </a:rPr>
              <a:t>)</a:t>
            </a:r>
            <a:endParaRPr lang="en-US" altLang="zh-CN" sz="2400" spc="0">
              <a:solidFill>
                <a:schemeClr val="accent4">
                  <a:lumMod val="50000"/>
                </a:schemeClr>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3"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29870" y="290195"/>
            <a:ext cx="11692255" cy="583565"/>
          </a:xfrm>
          <a:prstGeom prst="rect">
            <a:avLst/>
          </a:prstGeom>
          <a:noFill/>
        </p:spPr>
        <p:txBody>
          <a:bodyPr wrap="square" rtlCol="0">
            <a:spAutoFit/>
          </a:bodyPr>
          <a:p>
            <a:pPr>
              <a:buClrTx/>
              <a:buSzTx/>
              <a:buFontTx/>
            </a:pPr>
            <a:r>
              <a:rPr lang="en-US" sz="3200" b="1" spc="-100">
                <a:latin typeface="Times New Roman" panose="02020603050405020304" charset="0"/>
                <a:cs typeface="Times New Roman" panose="02020603050405020304" charset="0"/>
                <a:sym typeface="+mn-ea"/>
              </a:rPr>
              <a:t>39.position [pə'zɪʃ(ə)n]n. _____________vt. ____________</a:t>
            </a:r>
            <a:endParaRPr lang="en-US" sz="3200" b="1" spc="-100">
              <a:latin typeface="Times New Roman" panose="02020603050405020304" charset="0"/>
              <a:cs typeface="Times New Roman" panose="02020603050405020304" charset="0"/>
              <a:sym typeface="+mn-ea"/>
            </a:endParaRPr>
          </a:p>
        </p:txBody>
      </p:sp>
      <p:sp>
        <p:nvSpPr>
          <p:cNvPr id="9" name="文本框 8"/>
          <p:cNvSpPr txBox="1"/>
          <p:nvPr/>
        </p:nvSpPr>
        <p:spPr>
          <a:xfrm>
            <a:off x="3921760" y="290195"/>
            <a:ext cx="300101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位置,方位;职位</a:t>
            </a:r>
            <a:endParaRPr lang="en-US" sz="3200" b="1" spc="-10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7172325" y="290195"/>
            <a:ext cx="2403475"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安置;</a:t>
            </a:r>
            <a:r>
              <a:rPr lang="zh-CN" altLang="en-US" sz="3200" b="1" spc="-100">
                <a:solidFill>
                  <a:srgbClr val="7030A0"/>
                </a:solidFill>
                <a:latin typeface="Times New Roman" panose="02020603050405020304" charset="0"/>
                <a:cs typeface="Times New Roman" panose="02020603050405020304" charset="0"/>
                <a:sym typeface="+mn-ea"/>
              </a:rPr>
              <a:t>放置好</a:t>
            </a:r>
            <a:endParaRPr lang="zh-CN" altLang="en-US" sz="3200" b="1" spc="-10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250190" y="782320"/>
            <a:ext cx="11692255"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词根词缀：pos-(放置)+-ition(名词后缀)：</a:t>
            </a:r>
            <a:r>
              <a:rPr lang="en-US" sz="2400" b="1" spc="-100">
                <a:solidFill>
                  <a:srgbClr val="7030A0"/>
                </a:solidFill>
                <a:latin typeface="Times New Roman" panose="02020603050405020304" charset="0"/>
                <a:cs typeface="Times New Roman" panose="02020603050405020304" charset="0"/>
                <a:sym typeface="+mn-ea"/>
              </a:rPr>
              <a:t>放置的位置</a:t>
            </a:r>
            <a:endParaRPr lang="en-US" sz="2400" b="1" spc="-10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229870" y="1315085"/>
            <a:ext cx="11550650" cy="2676525"/>
          </a:xfrm>
          <a:prstGeom prst="rect">
            <a:avLst/>
          </a:prstGeom>
          <a:noFill/>
        </p:spPr>
        <p:txBody>
          <a:bodyPr wrap="square" rtlCol="0">
            <a:spAutoFit/>
          </a:bodyPr>
          <a:p>
            <a:pPr lvl="0" algn="just">
              <a:buClrTx/>
              <a:buSzTx/>
              <a:buFontTx/>
            </a:pPr>
            <a:r>
              <a:rPr lang="en-US" sz="2400" b="1" spc="-100">
                <a:latin typeface="Times New Roman" panose="02020603050405020304" charset="0"/>
                <a:cs typeface="Times New Roman" panose="02020603050405020304" charset="0"/>
                <a:sym typeface="+mn-ea"/>
              </a:rPr>
              <a:t>I’m calling to ask about the ________advertised in Friday’s DailyMail.(2019江苏)</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我打电话来是想问一下星期五的《每日邮报》上广告招聘的职位。</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I paused to catch my breath and then</a:t>
            </a:r>
            <a:r>
              <a:rPr lang="en-US" sz="2400" b="1" spc="-100">
                <a:solidFill>
                  <a:schemeClr val="tx1"/>
                </a:solidFill>
                <a:latin typeface="Times New Roman" panose="02020603050405020304" charset="0"/>
                <a:cs typeface="Times New Roman" panose="02020603050405020304" charset="0"/>
                <a:sym typeface="+mn-ea"/>
              </a:rPr>
              <a:t> _________ myself to take the best photo of this panorama.(2017天津)</a:t>
            </a:r>
            <a:endParaRPr lang="en-US" sz="2400" b="1" spc="-100">
              <a:solidFill>
                <a:schemeClr val="tx1"/>
              </a:solidFill>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我停下来喘了口气，然后找好位置，拍下了这张全景照片中最好的一张</a:t>
            </a:r>
            <a:r>
              <a:rPr lang="zh-CN" altLang="en-US" sz="2400" b="1" spc="-100">
                <a:latin typeface="Times New Roman" panose="02020603050405020304" charset="0"/>
                <a:cs typeface="Times New Roman" panose="02020603050405020304" charset="0"/>
                <a:sym typeface="+mn-ea"/>
              </a:rPr>
              <a:t>。</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The ________ of the classroom with its view made me felt like I was dreaming. (2015浙江)</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教室的位置和视野让我感觉像是在做梦。</a:t>
            </a:r>
            <a:endParaRPr lang="en-US" sz="2400" b="1" spc="-100">
              <a:latin typeface="Times New Roman" panose="02020603050405020304" charset="0"/>
              <a:cs typeface="Times New Roman" panose="02020603050405020304" charset="0"/>
              <a:sym typeface="+mn-ea"/>
            </a:endParaRPr>
          </a:p>
        </p:txBody>
      </p:sp>
      <p:sp>
        <p:nvSpPr>
          <p:cNvPr id="4" name="文本框 3"/>
          <p:cNvSpPr txBox="1"/>
          <p:nvPr/>
        </p:nvSpPr>
        <p:spPr>
          <a:xfrm>
            <a:off x="3569970" y="1315085"/>
            <a:ext cx="1174115"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position</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5374005" y="2058035"/>
            <a:ext cx="1548765"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positioned</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877570" y="3198495"/>
            <a:ext cx="1174115"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position</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6" grpId="0"/>
      <p:bldP spid="4" grpId="0"/>
      <p:bldP spid="5"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21" descr="pos-放置填空"/>
          <p:cNvPicPr>
            <a:picLocks noChangeAspect="1"/>
          </p:cNvPicPr>
          <p:nvPr>
            <p:ph sz="half" idx="1"/>
          </p:nvPr>
        </p:nvPicPr>
        <p:blipFill>
          <a:blip r:embed="rId1"/>
          <a:stretch>
            <a:fillRect/>
          </a:stretch>
        </p:blipFill>
        <p:spPr>
          <a:xfrm>
            <a:off x="0" y="0"/>
            <a:ext cx="12191365" cy="6836410"/>
          </a:xfrm>
          <a:prstGeom prst="rect">
            <a:avLst/>
          </a:prstGeom>
        </p:spPr>
      </p:pic>
      <p:sp>
        <p:nvSpPr>
          <p:cNvPr id="28" name="标题 1"/>
          <p:cNvSpPr>
            <a:spLocks noGrp="1"/>
          </p:cNvSpPr>
          <p:nvPr/>
        </p:nvSpPr>
        <p:spPr>
          <a:xfrm>
            <a:off x="4707255" y="901700"/>
            <a:ext cx="203073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揭露,</a:t>
            </a:r>
            <a:r>
              <a:rPr sz="1800" spc="0">
                <a:solidFill>
                  <a:srgbClr val="7030A0"/>
                </a:solidFill>
                <a:latin typeface="Times New Roman" panose="02020603050405020304" charset="0"/>
                <a:ea typeface="+mn-ea"/>
                <a:cs typeface="Times New Roman" panose="02020603050405020304" charset="0"/>
                <a:sym typeface="+mn-ea"/>
              </a:rPr>
              <a:t>使暴露</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7" name="标题 1"/>
          <p:cNvSpPr>
            <a:spLocks noGrp="1"/>
          </p:cNvSpPr>
          <p:nvPr/>
        </p:nvSpPr>
        <p:spPr>
          <a:xfrm>
            <a:off x="3575685" y="2178050"/>
            <a:ext cx="1131570"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反对的</a:t>
            </a:r>
            <a:endParaRPr sz="1800" spc="0">
              <a:solidFill>
                <a:srgbClr val="7030A0"/>
              </a:solidFill>
              <a:latin typeface="Times New Roman" panose="02020603050405020304" charset="0"/>
              <a:ea typeface="+mn-ea"/>
              <a:cs typeface="Times New Roman" panose="02020603050405020304" charset="0"/>
            </a:endParaRPr>
          </a:p>
        </p:txBody>
      </p:sp>
      <p:sp>
        <p:nvSpPr>
          <p:cNvPr id="18" name="标题 1"/>
          <p:cNvSpPr>
            <a:spLocks noGrp="1"/>
          </p:cNvSpPr>
          <p:nvPr/>
        </p:nvSpPr>
        <p:spPr>
          <a:xfrm>
            <a:off x="939800" y="339725"/>
            <a:ext cx="1320800" cy="30924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暴露在</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..下</a:t>
            </a:r>
            <a:endParaRPr sz="1800" spc="0">
              <a:solidFill>
                <a:srgbClr val="7030A0"/>
              </a:solidFill>
              <a:latin typeface="Times New Roman" panose="02020603050405020304" charset="0"/>
              <a:ea typeface="+mn-ea"/>
              <a:cs typeface="Times New Roman" panose="02020603050405020304" charset="0"/>
            </a:endParaRPr>
          </a:p>
        </p:txBody>
      </p:sp>
      <p:sp>
        <p:nvSpPr>
          <p:cNvPr id="19" name="标题 1"/>
          <p:cNvSpPr>
            <a:spLocks noGrp="1"/>
          </p:cNvSpPr>
          <p:nvPr/>
        </p:nvSpPr>
        <p:spPr>
          <a:xfrm>
            <a:off x="2647315" y="1494790"/>
            <a:ext cx="1404620" cy="47053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博览会</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阐述</a:t>
            </a:r>
            <a:endParaRPr sz="1800" spc="0">
              <a:solidFill>
                <a:srgbClr val="7030A0"/>
              </a:solidFill>
              <a:latin typeface="Times New Roman" panose="02020603050405020304" charset="0"/>
              <a:ea typeface="+mn-ea"/>
              <a:cs typeface="Times New Roman" panose="02020603050405020304" charset="0"/>
            </a:endParaRPr>
          </a:p>
        </p:txBody>
      </p:sp>
      <p:sp>
        <p:nvSpPr>
          <p:cNvPr id="20" name="标题 1"/>
          <p:cNvSpPr>
            <a:spLocks noGrp="1"/>
          </p:cNvSpPr>
          <p:nvPr/>
        </p:nvSpPr>
        <p:spPr>
          <a:xfrm>
            <a:off x="7145655" y="3226435"/>
            <a:ext cx="876935" cy="47561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2400" spc="0">
                <a:solidFill>
                  <a:srgbClr val="7030A0"/>
                </a:solidFill>
                <a:latin typeface="Times New Roman" panose="02020603050405020304" charset="0"/>
                <a:ea typeface="+mn-ea"/>
                <a:cs typeface="Times New Roman" panose="02020603050405020304" charset="0"/>
              </a:rPr>
              <a:t>放</a:t>
            </a:r>
            <a:endParaRPr sz="2400" spc="0">
              <a:solidFill>
                <a:srgbClr val="7030A0"/>
              </a:solidFill>
              <a:latin typeface="Times New Roman" panose="02020603050405020304" charset="0"/>
              <a:ea typeface="+mn-ea"/>
              <a:cs typeface="Times New Roman" panose="02020603050405020304" charset="0"/>
            </a:endParaRPr>
          </a:p>
        </p:txBody>
      </p:sp>
      <p:sp>
        <p:nvSpPr>
          <p:cNvPr id="21" name="标题 1"/>
          <p:cNvSpPr>
            <a:spLocks noGrp="1"/>
          </p:cNvSpPr>
          <p:nvPr/>
        </p:nvSpPr>
        <p:spPr>
          <a:xfrm>
            <a:off x="8395970" y="648970"/>
            <a:ext cx="644525" cy="740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安置;驻扎</a:t>
            </a:r>
            <a:endParaRPr sz="1800" spc="0">
              <a:solidFill>
                <a:srgbClr val="7030A0"/>
              </a:solidFill>
              <a:latin typeface="Times New Roman" panose="02020603050405020304" charset="0"/>
              <a:ea typeface="+mn-ea"/>
              <a:cs typeface="Times New Roman" panose="02020603050405020304" charset="0"/>
            </a:endParaRPr>
          </a:p>
        </p:txBody>
      </p:sp>
      <p:sp>
        <p:nvSpPr>
          <p:cNvPr id="22" name="标题 1"/>
          <p:cNvSpPr>
            <a:spLocks noGrp="1"/>
          </p:cNvSpPr>
          <p:nvPr/>
        </p:nvSpPr>
        <p:spPr>
          <a:xfrm>
            <a:off x="8607425" y="1494790"/>
            <a:ext cx="1965325" cy="42164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职位;地位</a:t>
            </a:r>
            <a:endParaRPr sz="1800" spc="0">
              <a:solidFill>
                <a:srgbClr val="7030A0"/>
              </a:solidFill>
              <a:latin typeface="Times New Roman" panose="02020603050405020304" charset="0"/>
              <a:ea typeface="+mn-ea"/>
              <a:cs typeface="Times New Roman" panose="02020603050405020304" charset="0"/>
            </a:endParaRPr>
          </a:p>
        </p:txBody>
      </p:sp>
      <p:sp>
        <p:nvSpPr>
          <p:cNvPr id="23" name="标题 1"/>
          <p:cNvSpPr>
            <a:spLocks noGrp="1"/>
          </p:cNvSpPr>
          <p:nvPr/>
        </p:nvSpPr>
        <p:spPr>
          <a:xfrm>
            <a:off x="8747125" y="2919730"/>
            <a:ext cx="165989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前置词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介词</a:t>
            </a:r>
            <a:endParaRPr sz="1800" spc="0">
              <a:solidFill>
                <a:srgbClr val="7030A0"/>
              </a:solidFill>
              <a:latin typeface="Times New Roman" panose="02020603050405020304" charset="0"/>
              <a:ea typeface="+mn-ea"/>
              <a:cs typeface="Times New Roman" panose="02020603050405020304" charset="0"/>
            </a:endParaRPr>
          </a:p>
        </p:txBody>
      </p:sp>
      <p:sp>
        <p:nvSpPr>
          <p:cNvPr id="24" name="标题 1"/>
          <p:cNvSpPr>
            <a:spLocks noGrp="1"/>
          </p:cNvSpPr>
          <p:nvPr/>
        </p:nvSpPr>
        <p:spPr>
          <a:xfrm>
            <a:off x="5063490" y="2738120"/>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反对,反抗</a:t>
            </a:r>
            <a:endParaRPr sz="1800" spc="0">
              <a:solidFill>
                <a:srgbClr val="7030A0"/>
              </a:solidFill>
              <a:latin typeface="Times New Roman" panose="02020603050405020304" charset="0"/>
              <a:ea typeface="+mn-ea"/>
              <a:cs typeface="Times New Roman" panose="02020603050405020304" charset="0"/>
            </a:endParaRPr>
          </a:p>
        </p:txBody>
      </p:sp>
      <p:sp>
        <p:nvSpPr>
          <p:cNvPr id="8" name="标题 1"/>
          <p:cNvSpPr>
            <a:spLocks noGrp="1"/>
          </p:cNvSpPr>
          <p:nvPr/>
        </p:nvSpPr>
        <p:spPr>
          <a:xfrm>
            <a:off x="2698750" y="377190"/>
            <a:ext cx="229171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暴露的,易受攻击的</a:t>
            </a:r>
            <a:endParaRPr sz="1800" spc="0">
              <a:solidFill>
                <a:srgbClr val="7030A0"/>
              </a:solidFill>
              <a:latin typeface="Times New Roman" panose="02020603050405020304" charset="0"/>
              <a:ea typeface="+mn-ea"/>
              <a:cs typeface="Times New Roman" panose="02020603050405020304" charset="0"/>
            </a:endParaRPr>
          </a:p>
        </p:txBody>
      </p:sp>
      <p:sp>
        <p:nvSpPr>
          <p:cNvPr id="10" name="标题 1"/>
          <p:cNvSpPr>
            <a:spLocks noGrp="1"/>
          </p:cNvSpPr>
          <p:nvPr/>
        </p:nvSpPr>
        <p:spPr>
          <a:xfrm>
            <a:off x="2814955" y="901700"/>
            <a:ext cx="123698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暴露</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揭露</a:t>
            </a:r>
            <a:endParaRPr sz="1800" spc="0">
              <a:solidFill>
                <a:srgbClr val="7030A0"/>
              </a:solidFill>
              <a:latin typeface="Times New Roman" panose="02020603050405020304" charset="0"/>
              <a:ea typeface="+mn-ea"/>
              <a:cs typeface="Times New Roman" panose="02020603050405020304" charset="0"/>
            </a:endParaRPr>
          </a:p>
        </p:txBody>
      </p:sp>
      <p:sp>
        <p:nvSpPr>
          <p:cNvPr id="11" name="标题 1"/>
          <p:cNvSpPr>
            <a:spLocks noGrp="1"/>
          </p:cNvSpPr>
          <p:nvPr/>
        </p:nvSpPr>
        <p:spPr>
          <a:xfrm>
            <a:off x="8500745" y="4295140"/>
            <a:ext cx="186626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储存  矿藏</a:t>
            </a:r>
            <a:endParaRPr sz="1800" spc="0">
              <a:solidFill>
                <a:srgbClr val="7030A0"/>
              </a:solidFill>
              <a:latin typeface="Times New Roman" panose="02020603050405020304" charset="0"/>
              <a:ea typeface="+mn-ea"/>
              <a:cs typeface="Times New Roman" panose="02020603050405020304" charset="0"/>
            </a:endParaRPr>
          </a:p>
        </p:txBody>
      </p:sp>
      <p:sp>
        <p:nvSpPr>
          <p:cNvPr id="12" name="标题 1"/>
          <p:cNvSpPr>
            <a:spLocks noGrp="1"/>
          </p:cNvSpPr>
          <p:nvPr/>
        </p:nvSpPr>
        <p:spPr>
          <a:xfrm>
            <a:off x="8538210" y="5716270"/>
            <a:ext cx="136715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处理</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排列</a:t>
            </a:r>
            <a:endParaRPr sz="1800" spc="0">
              <a:solidFill>
                <a:srgbClr val="7030A0"/>
              </a:solidFill>
              <a:latin typeface="Times New Roman" panose="02020603050405020304" charset="0"/>
              <a:ea typeface="+mn-ea"/>
              <a:cs typeface="Times New Roman" panose="02020603050405020304" charset="0"/>
            </a:endParaRPr>
          </a:p>
        </p:txBody>
      </p:sp>
      <p:sp>
        <p:nvSpPr>
          <p:cNvPr id="13" name="标题 1"/>
          <p:cNvSpPr>
            <a:spLocks noGrp="1"/>
          </p:cNvSpPr>
          <p:nvPr/>
        </p:nvSpPr>
        <p:spPr>
          <a:xfrm>
            <a:off x="8647430" y="5041900"/>
            <a:ext cx="1885315"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提议;求婚</a:t>
            </a:r>
            <a:endParaRPr sz="1800" spc="0">
              <a:solidFill>
                <a:srgbClr val="7030A0"/>
              </a:solidFill>
              <a:latin typeface="Times New Roman" panose="02020603050405020304" charset="0"/>
              <a:ea typeface="+mn-ea"/>
              <a:cs typeface="Times New Roman" panose="02020603050405020304" charset="0"/>
            </a:endParaRPr>
          </a:p>
        </p:txBody>
      </p:sp>
      <p:sp>
        <p:nvSpPr>
          <p:cNvPr id="3" name="标题 1"/>
          <p:cNvSpPr>
            <a:spLocks noGrp="1"/>
          </p:cNvSpPr>
          <p:nvPr/>
        </p:nvSpPr>
        <p:spPr>
          <a:xfrm>
            <a:off x="8607425" y="2195195"/>
            <a:ext cx="2670175" cy="3879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肯定的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积极的</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正面的</a:t>
            </a:r>
            <a:endParaRPr sz="1800" spc="0">
              <a:solidFill>
                <a:srgbClr val="7030A0"/>
              </a:solidFill>
              <a:latin typeface="Times New Roman" panose="02020603050405020304" charset="0"/>
              <a:ea typeface="+mn-ea"/>
              <a:cs typeface="Times New Roman" panose="02020603050405020304" charset="0"/>
            </a:endParaRPr>
          </a:p>
        </p:txBody>
      </p:sp>
      <p:sp>
        <p:nvSpPr>
          <p:cNvPr id="4" name="标题 1"/>
          <p:cNvSpPr>
            <a:spLocks noGrp="1"/>
          </p:cNvSpPr>
          <p:nvPr/>
        </p:nvSpPr>
        <p:spPr>
          <a:xfrm>
            <a:off x="8500110" y="3613785"/>
            <a:ext cx="1866900" cy="4102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征收;把</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强加于</a:t>
            </a:r>
            <a:endParaRPr sz="1800" spc="0">
              <a:solidFill>
                <a:srgbClr val="7030A0"/>
              </a:solidFill>
              <a:latin typeface="Times New Roman" panose="02020603050405020304" charset="0"/>
              <a:ea typeface="+mn-ea"/>
              <a:cs typeface="Times New Roman" panose="02020603050405020304" charset="0"/>
            </a:endParaRPr>
          </a:p>
        </p:txBody>
      </p:sp>
      <p:sp>
        <p:nvSpPr>
          <p:cNvPr id="2" name="标题 1"/>
          <p:cNvSpPr>
            <a:spLocks noGrp="1"/>
          </p:cNvSpPr>
          <p:nvPr/>
        </p:nvSpPr>
        <p:spPr>
          <a:xfrm>
            <a:off x="9040495" y="336550"/>
            <a:ext cx="706755" cy="740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职位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岗位，邮政，邮件</a:t>
            </a:r>
            <a:endParaRPr sz="1800" spc="0">
              <a:solidFill>
                <a:srgbClr val="7030A0"/>
              </a:solidFill>
              <a:latin typeface="Times New Roman" panose="02020603050405020304" charset="0"/>
              <a:ea typeface="+mn-ea"/>
              <a:cs typeface="Times New Roman" panose="02020603050405020304" charset="0"/>
            </a:endParaRPr>
          </a:p>
        </p:txBody>
      </p:sp>
      <p:sp>
        <p:nvSpPr>
          <p:cNvPr id="6" name="标题 1"/>
          <p:cNvSpPr>
            <a:spLocks noGrp="1"/>
          </p:cNvSpPr>
          <p:nvPr/>
        </p:nvSpPr>
        <p:spPr>
          <a:xfrm>
            <a:off x="9955530" y="805180"/>
            <a:ext cx="706755" cy="74041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邮寄</a:t>
            </a:r>
            <a:endParaRPr sz="1800" spc="0">
              <a:solidFill>
                <a:srgbClr val="7030A0"/>
              </a:solidFill>
              <a:latin typeface="Times New Roman" panose="02020603050405020304" charset="0"/>
              <a:ea typeface="+mn-ea"/>
              <a:cs typeface="Times New Roman" panose="02020603050405020304" charset="0"/>
            </a:endParaRPr>
          </a:p>
        </p:txBody>
      </p:sp>
      <p:sp>
        <p:nvSpPr>
          <p:cNvPr id="7" name="标题 1"/>
          <p:cNvSpPr>
            <a:spLocks noGrp="1"/>
          </p:cNvSpPr>
          <p:nvPr/>
        </p:nvSpPr>
        <p:spPr>
          <a:xfrm>
            <a:off x="2179955" y="2195195"/>
            <a:ext cx="737870"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a:t>
            </a:r>
            <a:endParaRPr sz="1800" spc="0">
              <a:solidFill>
                <a:srgbClr val="7030A0"/>
              </a:solidFill>
              <a:latin typeface="Times New Roman" panose="02020603050405020304" charset="0"/>
              <a:ea typeface="+mn-ea"/>
              <a:cs typeface="Times New Roman" panose="02020603050405020304" charset="0"/>
            </a:endParaRPr>
          </a:p>
        </p:txBody>
      </p:sp>
      <p:sp>
        <p:nvSpPr>
          <p:cNvPr id="9" name="标题 1"/>
          <p:cNvSpPr>
            <a:spLocks noGrp="1"/>
          </p:cNvSpPr>
          <p:nvPr/>
        </p:nvSpPr>
        <p:spPr>
          <a:xfrm>
            <a:off x="2093595" y="2600325"/>
            <a:ext cx="991235" cy="57912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对面的,相反的</a:t>
            </a:r>
            <a:endParaRPr lang="en-US" altLang="zh-CN" sz="1800" spc="0">
              <a:solidFill>
                <a:srgbClr val="7030A0"/>
              </a:solidFill>
              <a:latin typeface="Times New Roman" panose="02020603050405020304" charset="0"/>
              <a:ea typeface="+mn-ea"/>
              <a:cs typeface="Times New Roman" panose="02020603050405020304" charset="0"/>
            </a:endParaRPr>
          </a:p>
        </p:txBody>
      </p:sp>
      <p:sp>
        <p:nvSpPr>
          <p:cNvPr id="14" name="标题 1"/>
          <p:cNvSpPr>
            <a:spLocks noGrp="1"/>
          </p:cNvSpPr>
          <p:nvPr/>
        </p:nvSpPr>
        <p:spPr>
          <a:xfrm>
            <a:off x="3297555" y="2583180"/>
            <a:ext cx="991235" cy="40513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lgn="just">
              <a:buClrTx/>
              <a:buSzTx/>
              <a:buFontTx/>
            </a:pPr>
            <a:r>
              <a:rPr sz="1800" spc="0">
                <a:solidFill>
                  <a:srgbClr val="7030A0"/>
                </a:solidFill>
                <a:latin typeface="Times New Roman" panose="02020603050405020304" charset="0"/>
                <a:ea typeface="+mn-ea"/>
                <a:cs typeface="Times New Roman" panose="02020603050405020304" charset="0"/>
                <a:sym typeface="+mn-ea"/>
              </a:rPr>
              <a:t>反义词;对立物 </a:t>
            </a:r>
            <a:endParaRPr sz="1800" spc="0">
              <a:solidFill>
                <a:srgbClr val="7030A0"/>
              </a:solidFill>
              <a:latin typeface="Times New Roman" panose="02020603050405020304" charset="0"/>
              <a:ea typeface="+mn-ea"/>
              <a:cs typeface="Times New Roman" panose="02020603050405020304" charset="0"/>
              <a:sym typeface="+mn-ea"/>
            </a:endParaRPr>
          </a:p>
        </p:txBody>
      </p:sp>
      <p:sp>
        <p:nvSpPr>
          <p:cNvPr id="15" name="标题 1"/>
          <p:cNvSpPr>
            <a:spLocks noGrp="1"/>
          </p:cNvSpPr>
          <p:nvPr/>
        </p:nvSpPr>
        <p:spPr>
          <a:xfrm>
            <a:off x="10824210" y="5041900"/>
            <a:ext cx="136779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sym typeface="+mn-ea"/>
              </a:rPr>
              <a:t>提议</a:t>
            </a:r>
            <a:r>
              <a:rPr lang="en-US" altLang="zh-CN" sz="1800" spc="0">
                <a:solidFill>
                  <a:srgbClr val="7030A0"/>
                </a:solidFill>
                <a:latin typeface="Times New Roman" panose="02020603050405020304" charset="0"/>
                <a:ea typeface="+mn-ea"/>
                <a:cs typeface="Times New Roman" panose="02020603050405020304" charset="0"/>
                <a:sym typeface="+mn-ea"/>
              </a:rPr>
              <a:t>;</a:t>
            </a:r>
            <a:r>
              <a:rPr sz="1800" spc="0">
                <a:solidFill>
                  <a:srgbClr val="7030A0"/>
                </a:solidFill>
                <a:latin typeface="Times New Roman" panose="02020603050405020304" charset="0"/>
                <a:ea typeface="+mn-ea"/>
                <a:cs typeface="Times New Roman" panose="02020603050405020304" charset="0"/>
                <a:sym typeface="+mn-ea"/>
              </a:rPr>
              <a:t>求婚</a:t>
            </a:r>
            <a:endParaRPr sz="1800" spc="0">
              <a:solidFill>
                <a:srgbClr val="7030A0"/>
              </a:solidFill>
              <a:latin typeface="Times New Roman" panose="02020603050405020304" charset="0"/>
              <a:ea typeface="+mn-ea"/>
              <a:cs typeface="Times New Roman" panose="02020603050405020304" charset="0"/>
            </a:endParaRPr>
          </a:p>
        </p:txBody>
      </p:sp>
      <p:sp>
        <p:nvSpPr>
          <p:cNvPr id="16" name="标题 1"/>
          <p:cNvSpPr>
            <a:spLocks noGrp="1"/>
          </p:cNvSpPr>
          <p:nvPr/>
        </p:nvSpPr>
        <p:spPr>
          <a:xfrm>
            <a:off x="10229850" y="5716270"/>
            <a:ext cx="1884680" cy="427990"/>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处理</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支配</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安排</a:t>
            </a:r>
            <a:endParaRPr sz="1800" spc="0">
              <a:solidFill>
                <a:srgbClr val="7030A0"/>
              </a:solidFill>
              <a:latin typeface="Times New Roman" panose="02020603050405020304" charset="0"/>
              <a:ea typeface="+mn-ea"/>
              <a:cs typeface="Times New Roman" panose="02020603050405020304" charset="0"/>
            </a:endParaRPr>
          </a:p>
        </p:txBody>
      </p:sp>
      <p:sp>
        <p:nvSpPr>
          <p:cNvPr id="25" name="标题 1"/>
          <p:cNvSpPr>
            <a:spLocks noGrp="1"/>
          </p:cNvSpPr>
          <p:nvPr/>
        </p:nvSpPr>
        <p:spPr>
          <a:xfrm>
            <a:off x="2260600" y="3742055"/>
            <a:ext cx="65722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姿势</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态度,立场</a:t>
            </a:r>
            <a:endParaRPr sz="1800" spc="0">
              <a:solidFill>
                <a:srgbClr val="7030A0"/>
              </a:solidFill>
              <a:latin typeface="Times New Roman" panose="02020603050405020304" charset="0"/>
              <a:ea typeface="+mn-ea"/>
              <a:cs typeface="Times New Roman" panose="02020603050405020304" charset="0"/>
            </a:endParaRPr>
          </a:p>
        </p:txBody>
      </p:sp>
      <p:sp>
        <p:nvSpPr>
          <p:cNvPr id="26" name="标题 1"/>
          <p:cNvSpPr>
            <a:spLocks noGrp="1"/>
          </p:cNvSpPr>
          <p:nvPr/>
        </p:nvSpPr>
        <p:spPr>
          <a:xfrm>
            <a:off x="3875405" y="3910330"/>
            <a:ext cx="682625" cy="59118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资势,姿态</a:t>
            </a:r>
            <a:endParaRPr sz="1800" spc="0">
              <a:solidFill>
                <a:srgbClr val="7030A0"/>
              </a:solidFill>
              <a:latin typeface="Times New Roman" panose="02020603050405020304" charset="0"/>
              <a:ea typeface="+mn-ea"/>
              <a:cs typeface="Times New Roman" panose="02020603050405020304" charset="0"/>
            </a:endParaRPr>
          </a:p>
        </p:txBody>
      </p:sp>
      <p:sp>
        <p:nvSpPr>
          <p:cNvPr id="27" name="标题 1"/>
          <p:cNvSpPr>
            <a:spLocks noGrp="1"/>
          </p:cNvSpPr>
          <p:nvPr/>
        </p:nvSpPr>
        <p:spPr>
          <a:xfrm>
            <a:off x="5063490" y="6101715"/>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认为;假定</a:t>
            </a:r>
            <a:endParaRPr sz="1800" spc="0">
              <a:solidFill>
                <a:srgbClr val="7030A0"/>
              </a:solidFill>
              <a:latin typeface="Times New Roman" panose="02020603050405020304" charset="0"/>
              <a:ea typeface="+mn-ea"/>
              <a:cs typeface="Times New Roman" panose="02020603050405020304" charset="0"/>
            </a:endParaRPr>
          </a:p>
        </p:txBody>
      </p:sp>
      <p:sp>
        <p:nvSpPr>
          <p:cNvPr id="29" name="标题 1"/>
          <p:cNvSpPr>
            <a:spLocks noGrp="1"/>
          </p:cNvSpPr>
          <p:nvPr/>
        </p:nvSpPr>
        <p:spPr>
          <a:xfrm>
            <a:off x="4354830" y="4457065"/>
            <a:ext cx="708660"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目的，意图，用途</a:t>
            </a:r>
            <a:endParaRPr sz="1800" spc="0">
              <a:solidFill>
                <a:srgbClr val="7030A0"/>
              </a:solidFill>
              <a:latin typeface="Times New Roman" panose="02020603050405020304" charset="0"/>
              <a:ea typeface="+mn-ea"/>
              <a:cs typeface="Times New Roman" panose="02020603050405020304" charset="0"/>
            </a:endParaRPr>
          </a:p>
        </p:txBody>
      </p:sp>
      <p:sp>
        <p:nvSpPr>
          <p:cNvPr id="30" name="标题 1"/>
          <p:cNvSpPr>
            <a:spLocks noGrp="1"/>
          </p:cNvSpPr>
          <p:nvPr/>
        </p:nvSpPr>
        <p:spPr>
          <a:xfrm>
            <a:off x="2814955" y="4705985"/>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故意的</a:t>
            </a:r>
            <a:endParaRPr sz="1800" spc="0">
              <a:solidFill>
                <a:srgbClr val="7030A0"/>
              </a:solidFill>
              <a:latin typeface="Times New Roman" panose="02020603050405020304" charset="0"/>
              <a:ea typeface="+mn-ea"/>
              <a:cs typeface="Times New Roman" panose="02020603050405020304" charset="0"/>
            </a:endParaRPr>
          </a:p>
        </p:txBody>
      </p:sp>
      <p:sp>
        <p:nvSpPr>
          <p:cNvPr id="31" name="标题 1"/>
          <p:cNvSpPr>
            <a:spLocks noGrp="1"/>
          </p:cNvSpPr>
          <p:nvPr/>
        </p:nvSpPr>
        <p:spPr>
          <a:xfrm>
            <a:off x="3047365" y="5161280"/>
            <a:ext cx="176466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作曲</a:t>
            </a:r>
            <a:r>
              <a:rPr lang="en-US" altLang="zh-CN" sz="1800" spc="0">
                <a:solidFill>
                  <a:srgbClr val="7030A0"/>
                </a:solidFill>
                <a:latin typeface="Times New Roman" panose="02020603050405020304" charset="0"/>
                <a:ea typeface="+mn-ea"/>
                <a:cs typeface="Times New Roman" panose="02020603050405020304" charset="0"/>
              </a:rPr>
              <a:t>;</a:t>
            </a:r>
            <a:endParaRPr lang="en-US" altLang="zh-CN"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作品</a:t>
            </a:r>
            <a:r>
              <a:rPr lang="en-US" altLang="zh-CN" sz="1800" spc="0">
                <a:solidFill>
                  <a:srgbClr val="7030A0"/>
                </a:solidFill>
                <a:latin typeface="Times New Roman" panose="02020603050405020304" charset="0"/>
                <a:ea typeface="+mn-ea"/>
                <a:cs typeface="Times New Roman" panose="02020603050405020304" charset="0"/>
              </a:rPr>
              <a:t>;</a:t>
            </a:r>
            <a:endParaRPr lang="en-US" altLang="zh-CN" sz="1800" spc="0">
              <a:solidFill>
                <a:srgbClr val="7030A0"/>
              </a:solidFill>
              <a:latin typeface="Times New Roman" panose="02020603050405020304" charset="0"/>
              <a:ea typeface="+mn-ea"/>
              <a:cs typeface="Times New Roman" panose="02020603050405020304" charset="0"/>
            </a:endParaRPr>
          </a:p>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作文</a:t>
            </a:r>
            <a:endParaRPr sz="1800" spc="0">
              <a:solidFill>
                <a:srgbClr val="7030A0"/>
              </a:solidFill>
              <a:latin typeface="Times New Roman" panose="02020603050405020304" charset="0"/>
              <a:ea typeface="+mn-ea"/>
              <a:cs typeface="Times New Roman" panose="02020603050405020304" charset="0"/>
            </a:endParaRPr>
          </a:p>
        </p:txBody>
      </p:sp>
      <p:sp>
        <p:nvSpPr>
          <p:cNvPr id="32" name="标题 1"/>
          <p:cNvSpPr>
            <a:spLocks noGrp="1"/>
          </p:cNvSpPr>
          <p:nvPr/>
        </p:nvSpPr>
        <p:spPr>
          <a:xfrm>
            <a:off x="4812030" y="5410835"/>
            <a:ext cx="192341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组成</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作曲</a:t>
            </a:r>
            <a:r>
              <a:rPr lang="en-US" altLang="zh-CN" sz="1800" spc="0">
                <a:solidFill>
                  <a:srgbClr val="7030A0"/>
                </a:solidFill>
                <a:latin typeface="Times New Roman" panose="02020603050405020304" charset="0"/>
                <a:ea typeface="+mn-ea"/>
                <a:cs typeface="Times New Roman" panose="02020603050405020304" charset="0"/>
              </a:rPr>
              <a:t>;</a:t>
            </a:r>
            <a:r>
              <a:rPr sz="1800" spc="0">
                <a:solidFill>
                  <a:srgbClr val="7030A0"/>
                </a:solidFill>
                <a:latin typeface="Times New Roman" panose="02020603050405020304" charset="0"/>
                <a:ea typeface="+mn-ea"/>
                <a:cs typeface="Times New Roman" panose="02020603050405020304" charset="0"/>
              </a:rPr>
              <a:t>创作</a:t>
            </a:r>
            <a:endParaRPr sz="1800" spc="0">
              <a:solidFill>
                <a:srgbClr val="7030A0"/>
              </a:solidFill>
              <a:latin typeface="Times New Roman" panose="02020603050405020304" charset="0"/>
              <a:ea typeface="+mn-ea"/>
              <a:cs typeface="Times New Roman" panose="02020603050405020304" charset="0"/>
            </a:endParaRPr>
          </a:p>
        </p:txBody>
      </p:sp>
      <p:sp>
        <p:nvSpPr>
          <p:cNvPr id="33" name="标题 1"/>
          <p:cNvSpPr>
            <a:spLocks noGrp="1"/>
          </p:cNvSpPr>
          <p:nvPr/>
        </p:nvSpPr>
        <p:spPr>
          <a:xfrm>
            <a:off x="3297555" y="6101715"/>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应该做某事</a:t>
            </a:r>
            <a:endParaRPr sz="1800" spc="0">
              <a:solidFill>
                <a:srgbClr val="7030A0"/>
              </a:solidFill>
              <a:latin typeface="Times New Roman" panose="02020603050405020304" charset="0"/>
              <a:ea typeface="+mn-ea"/>
              <a:cs typeface="Times New Roman" panose="02020603050405020304" charset="0"/>
            </a:endParaRPr>
          </a:p>
        </p:txBody>
      </p:sp>
      <p:sp>
        <p:nvSpPr>
          <p:cNvPr id="34" name="标题 1"/>
          <p:cNvSpPr>
            <a:spLocks noGrp="1"/>
          </p:cNvSpPr>
          <p:nvPr/>
        </p:nvSpPr>
        <p:spPr>
          <a:xfrm>
            <a:off x="3752850" y="3300730"/>
            <a:ext cx="147383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反对</a:t>
            </a:r>
            <a:endParaRPr sz="1800" spc="0">
              <a:solidFill>
                <a:srgbClr val="7030A0"/>
              </a:solidFill>
              <a:latin typeface="Times New Roman" panose="02020603050405020304" charset="0"/>
              <a:ea typeface="+mn-ea"/>
              <a:cs typeface="Times New Roman" panose="02020603050405020304" charset="0"/>
            </a:endParaRPr>
          </a:p>
        </p:txBody>
      </p:sp>
      <p:sp>
        <p:nvSpPr>
          <p:cNvPr id="35" name="标题 1"/>
          <p:cNvSpPr>
            <a:spLocks noGrp="1"/>
          </p:cNvSpPr>
          <p:nvPr/>
        </p:nvSpPr>
        <p:spPr>
          <a:xfrm>
            <a:off x="4707255" y="4015740"/>
            <a:ext cx="1759585" cy="44132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摆姿势;提出</a:t>
            </a:r>
            <a:endParaRPr sz="1800" spc="0">
              <a:solidFill>
                <a:srgbClr val="7030A0"/>
              </a:solidFill>
              <a:latin typeface="Times New Roman" panose="02020603050405020304" charset="0"/>
              <a:ea typeface="+mn-ea"/>
              <a:cs typeface="Times New Roman" panose="02020603050405020304" charset="0"/>
            </a:endParaRPr>
          </a:p>
        </p:txBody>
      </p:sp>
      <p:sp>
        <p:nvSpPr>
          <p:cNvPr id="36" name="标题 1"/>
          <p:cNvSpPr>
            <a:spLocks noGrp="1"/>
          </p:cNvSpPr>
          <p:nvPr/>
        </p:nvSpPr>
        <p:spPr>
          <a:xfrm>
            <a:off x="5417820" y="4692015"/>
            <a:ext cx="765175" cy="469265"/>
          </a:xfrm>
          <a:prstGeom prst="rect">
            <a:avLst/>
          </a:prstGeom>
        </p:spPr>
        <p:txBody>
          <a:bodyPr vert="horz" lIns="101600" tIns="38100" rIns="76200" bIns="38100" rtlCol="0" anchor="t" anchorCtr="0">
            <a:noAutofit/>
          </a:bodyPr>
          <a:lstStyle>
            <a:lvl1pPr marL="0" marR="0" algn="l" defTabSz="914400" rtl="0" eaLnBrk="1" fontAlgn="auto" latinLnBrk="0" hangingPunct="1">
              <a:lnSpc>
                <a:spcPct val="100000"/>
              </a:lnSpc>
              <a:spcBef>
                <a:spcPct val="0"/>
              </a:spcBef>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algn="just">
              <a:lnSpc>
                <a:spcPct val="100000"/>
              </a:lnSpc>
              <a:buClrTx/>
              <a:buSzTx/>
              <a:buFontTx/>
            </a:pPr>
            <a:r>
              <a:rPr sz="1800" spc="0">
                <a:solidFill>
                  <a:srgbClr val="7030A0"/>
                </a:solidFill>
                <a:latin typeface="Times New Roman" panose="02020603050405020304" charset="0"/>
                <a:ea typeface="+mn-ea"/>
                <a:cs typeface="Times New Roman" panose="02020603050405020304" charset="0"/>
              </a:rPr>
              <a:t>打算</a:t>
            </a:r>
            <a:endParaRPr sz="1800" spc="0">
              <a:solidFill>
                <a:srgbClr val="7030A0"/>
              </a:solidFill>
              <a:latin typeface="Times New Roman" panose="02020603050405020304" charset="0"/>
              <a:ea typeface="+mn-ea"/>
              <a:cs typeface="Times New Roman" panose="020206030504050203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ppt_x"/>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 calcmode="lin" valueType="num">
                                      <p:cBhvr additive="base">
                                        <p:cTn id="91" dur="500" fill="hold"/>
                                        <p:tgtEl>
                                          <p:spTgt spid="8"/>
                                        </p:tgtEl>
                                        <p:attrNameLst>
                                          <p:attrName>ppt_x</p:attrName>
                                        </p:attrNameLst>
                                      </p:cBhvr>
                                      <p:tavLst>
                                        <p:tav tm="0">
                                          <p:val>
                                            <p:strVal val="#ppt_x"/>
                                          </p:val>
                                        </p:tav>
                                        <p:tav tm="100000">
                                          <p:val>
                                            <p:strVal val="#ppt_x"/>
                                          </p:val>
                                        </p:tav>
                                      </p:tavLst>
                                    </p:anim>
                                    <p:anim calcmode="lin" valueType="num">
                                      <p:cBhvr additive="base">
                                        <p:cTn id="9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additive="base">
                                        <p:cTn id="97" dur="500" fill="hold"/>
                                        <p:tgtEl>
                                          <p:spTgt spid="18"/>
                                        </p:tgtEl>
                                        <p:attrNameLst>
                                          <p:attrName>ppt_x</p:attrName>
                                        </p:attrNameLst>
                                      </p:cBhvr>
                                      <p:tavLst>
                                        <p:tav tm="0">
                                          <p:val>
                                            <p:strVal val="#ppt_x"/>
                                          </p:val>
                                        </p:tav>
                                        <p:tav tm="100000">
                                          <p:val>
                                            <p:strVal val="#ppt_x"/>
                                          </p:val>
                                        </p:tav>
                                      </p:tavLst>
                                    </p:anim>
                                    <p:anim calcmode="lin" valueType="num">
                                      <p:cBhvr additive="base">
                                        <p:cTn id="9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ppt_x"/>
                                          </p:val>
                                        </p:tav>
                                        <p:tav tm="100000">
                                          <p:val>
                                            <p:strVal val="#ppt_x"/>
                                          </p:val>
                                        </p:tav>
                                      </p:tavLst>
                                    </p:anim>
                                    <p:anim calcmode="lin" valueType="num">
                                      <p:cBhvr additive="base">
                                        <p:cTn id="10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9"/>
                                        </p:tgtEl>
                                        <p:attrNameLst>
                                          <p:attrName>style.visibility</p:attrName>
                                        </p:attrNameLst>
                                      </p:cBhvr>
                                      <p:to>
                                        <p:strVal val="visible"/>
                                      </p:to>
                                    </p:set>
                                    <p:anim calcmode="lin" valueType="num">
                                      <p:cBhvr additive="base">
                                        <p:cTn id="109" dur="500" fill="hold"/>
                                        <p:tgtEl>
                                          <p:spTgt spid="19"/>
                                        </p:tgtEl>
                                        <p:attrNameLst>
                                          <p:attrName>ppt_x</p:attrName>
                                        </p:attrNameLst>
                                      </p:cBhvr>
                                      <p:tavLst>
                                        <p:tav tm="0">
                                          <p:val>
                                            <p:strVal val="#ppt_x"/>
                                          </p:val>
                                        </p:tav>
                                        <p:tav tm="100000">
                                          <p:val>
                                            <p:strVal val="#ppt_x"/>
                                          </p:val>
                                        </p:tav>
                                      </p:tavLst>
                                    </p:anim>
                                    <p:anim calcmode="lin" valueType="num">
                                      <p:cBhvr additive="base">
                                        <p:cTn id="11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500" fill="hold"/>
                                        <p:tgtEl>
                                          <p:spTgt spid="24"/>
                                        </p:tgtEl>
                                        <p:attrNameLst>
                                          <p:attrName>ppt_x</p:attrName>
                                        </p:attrNameLst>
                                      </p:cBhvr>
                                      <p:tavLst>
                                        <p:tav tm="0">
                                          <p:val>
                                            <p:strVal val="#ppt_x"/>
                                          </p:val>
                                        </p:tav>
                                        <p:tav tm="100000">
                                          <p:val>
                                            <p:strVal val="#ppt_x"/>
                                          </p:val>
                                        </p:tav>
                                      </p:tavLst>
                                    </p:anim>
                                    <p:anim calcmode="lin" valueType="num">
                                      <p:cBhvr additive="base">
                                        <p:cTn id="1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17"/>
                                        </p:tgtEl>
                                        <p:attrNameLst>
                                          <p:attrName>style.visibility</p:attrName>
                                        </p:attrNameLst>
                                      </p:cBhvr>
                                      <p:to>
                                        <p:strVal val="visible"/>
                                      </p:to>
                                    </p:set>
                                    <p:anim calcmode="lin" valueType="num">
                                      <p:cBhvr additive="base">
                                        <p:cTn id="121" dur="500" fill="hold"/>
                                        <p:tgtEl>
                                          <p:spTgt spid="17"/>
                                        </p:tgtEl>
                                        <p:attrNameLst>
                                          <p:attrName>ppt_x</p:attrName>
                                        </p:attrNameLst>
                                      </p:cBhvr>
                                      <p:tavLst>
                                        <p:tav tm="0">
                                          <p:val>
                                            <p:strVal val="#ppt_x"/>
                                          </p:val>
                                        </p:tav>
                                        <p:tav tm="100000">
                                          <p:val>
                                            <p:strVal val="#ppt_x"/>
                                          </p:val>
                                        </p:tav>
                                      </p:tavLst>
                                    </p:anim>
                                    <p:anim calcmode="lin" valueType="num">
                                      <p:cBhvr additive="base">
                                        <p:cTn id="12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7"/>
                                        </p:tgtEl>
                                        <p:attrNameLst>
                                          <p:attrName>style.visibility</p:attrName>
                                        </p:attrNameLst>
                                      </p:cBhvr>
                                      <p:to>
                                        <p:strVal val="visible"/>
                                      </p:to>
                                    </p:set>
                                    <p:anim calcmode="lin" valueType="num">
                                      <p:cBhvr additive="base">
                                        <p:cTn id="127" dur="500" fill="hold"/>
                                        <p:tgtEl>
                                          <p:spTgt spid="7"/>
                                        </p:tgtEl>
                                        <p:attrNameLst>
                                          <p:attrName>ppt_x</p:attrName>
                                        </p:attrNameLst>
                                      </p:cBhvr>
                                      <p:tavLst>
                                        <p:tav tm="0">
                                          <p:val>
                                            <p:strVal val="#ppt_x"/>
                                          </p:val>
                                        </p:tav>
                                        <p:tav tm="100000">
                                          <p:val>
                                            <p:strVal val="#ppt_x"/>
                                          </p:val>
                                        </p:tav>
                                      </p:tavLst>
                                    </p:anim>
                                    <p:anim calcmode="lin" valueType="num">
                                      <p:cBhvr additive="base">
                                        <p:cTn id="1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14"/>
                                        </p:tgtEl>
                                        <p:attrNameLst>
                                          <p:attrName>style.visibility</p:attrName>
                                        </p:attrNameLst>
                                      </p:cBhvr>
                                      <p:to>
                                        <p:strVal val="visible"/>
                                      </p:to>
                                    </p:set>
                                    <p:anim calcmode="lin" valueType="num">
                                      <p:cBhvr additive="base">
                                        <p:cTn id="133" dur="500" fill="hold"/>
                                        <p:tgtEl>
                                          <p:spTgt spid="14"/>
                                        </p:tgtEl>
                                        <p:attrNameLst>
                                          <p:attrName>ppt_x</p:attrName>
                                        </p:attrNameLst>
                                      </p:cBhvr>
                                      <p:tavLst>
                                        <p:tav tm="0">
                                          <p:val>
                                            <p:strVal val="#ppt_x"/>
                                          </p:val>
                                        </p:tav>
                                        <p:tav tm="100000">
                                          <p:val>
                                            <p:strVal val="#ppt_x"/>
                                          </p:val>
                                        </p:tav>
                                      </p:tavLst>
                                    </p:anim>
                                    <p:anim calcmode="lin" valueType="num">
                                      <p:cBhvr additive="base">
                                        <p:cTn id="1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9"/>
                                        </p:tgtEl>
                                        <p:attrNameLst>
                                          <p:attrName>style.visibility</p:attrName>
                                        </p:attrNameLst>
                                      </p:cBhvr>
                                      <p:to>
                                        <p:strVal val="visible"/>
                                      </p:to>
                                    </p:set>
                                    <p:anim calcmode="lin" valueType="num">
                                      <p:cBhvr additive="base">
                                        <p:cTn id="139" dur="500" fill="hold"/>
                                        <p:tgtEl>
                                          <p:spTgt spid="9"/>
                                        </p:tgtEl>
                                        <p:attrNameLst>
                                          <p:attrName>ppt_x</p:attrName>
                                        </p:attrNameLst>
                                      </p:cBhvr>
                                      <p:tavLst>
                                        <p:tav tm="0">
                                          <p:val>
                                            <p:strVal val="#ppt_x"/>
                                          </p:val>
                                        </p:tav>
                                        <p:tav tm="100000">
                                          <p:val>
                                            <p:strVal val="#ppt_x"/>
                                          </p:val>
                                        </p:tav>
                                      </p:tavLst>
                                    </p:anim>
                                    <p:anim calcmode="lin" valueType="num">
                                      <p:cBhvr additive="base">
                                        <p:cTn id="1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additive="base">
                                        <p:cTn id="145" dur="500" fill="hold"/>
                                        <p:tgtEl>
                                          <p:spTgt spid="34"/>
                                        </p:tgtEl>
                                        <p:attrNameLst>
                                          <p:attrName>ppt_x</p:attrName>
                                        </p:attrNameLst>
                                      </p:cBhvr>
                                      <p:tavLst>
                                        <p:tav tm="0">
                                          <p:val>
                                            <p:strVal val="#ppt_x"/>
                                          </p:val>
                                        </p:tav>
                                        <p:tav tm="100000">
                                          <p:val>
                                            <p:strVal val="#ppt_x"/>
                                          </p:val>
                                        </p:tav>
                                      </p:tavLst>
                                    </p:anim>
                                    <p:anim calcmode="lin" valueType="num">
                                      <p:cBhvr additive="base">
                                        <p:cTn id="1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grpId="0" nodeType="click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additive="base">
                                        <p:cTn id="151" dur="500" fill="hold"/>
                                        <p:tgtEl>
                                          <p:spTgt spid="35"/>
                                        </p:tgtEl>
                                        <p:attrNameLst>
                                          <p:attrName>ppt_x</p:attrName>
                                        </p:attrNameLst>
                                      </p:cBhvr>
                                      <p:tavLst>
                                        <p:tav tm="0">
                                          <p:val>
                                            <p:strVal val="#ppt_x"/>
                                          </p:val>
                                        </p:tav>
                                        <p:tav tm="100000">
                                          <p:val>
                                            <p:strVal val="#ppt_x"/>
                                          </p:val>
                                        </p:tav>
                                      </p:tavLst>
                                    </p:anim>
                                    <p:anim calcmode="lin" valueType="num">
                                      <p:cBhvr additive="base">
                                        <p:cTn id="152"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grpId="0" nodeType="click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additive="base">
                                        <p:cTn id="157" dur="500" fill="hold"/>
                                        <p:tgtEl>
                                          <p:spTgt spid="26"/>
                                        </p:tgtEl>
                                        <p:attrNameLst>
                                          <p:attrName>ppt_x</p:attrName>
                                        </p:attrNameLst>
                                      </p:cBhvr>
                                      <p:tavLst>
                                        <p:tav tm="0">
                                          <p:val>
                                            <p:strVal val="#ppt_x"/>
                                          </p:val>
                                        </p:tav>
                                        <p:tav tm="100000">
                                          <p:val>
                                            <p:strVal val="#ppt_x"/>
                                          </p:val>
                                        </p:tav>
                                      </p:tavLst>
                                    </p:anim>
                                    <p:anim calcmode="lin" valueType="num">
                                      <p:cBhvr additive="base">
                                        <p:cTn id="15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25"/>
                                        </p:tgtEl>
                                        <p:attrNameLst>
                                          <p:attrName>style.visibility</p:attrName>
                                        </p:attrNameLst>
                                      </p:cBhvr>
                                      <p:to>
                                        <p:strVal val="visible"/>
                                      </p:to>
                                    </p:set>
                                    <p:anim calcmode="lin" valueType="num">
                                      <p:cBhvr additive="base">
                                        <p:cTn id="163" dur="500" fill="hold"/>
                                        <p:tgtEl>
                                          <p:spTgt spid="25"/>
                                        </p:tgtEl>
                                        <p:attrNameLst>
                                          <p:attrName>ppt_x</p:attrName>
                                        </p:attrNameLst>
                                      </p:cBhvr>
                                      <p:tavLst>
                                        <p:tav tm="0">
                                          <p:val>
                                            <p:strVal val="#ppt_x"/>
                                          </p:val>
                                        </p:tav>
                                        <p:tav tm="100000">
                                          <p:val>
                                            <p:strVal val="#ppt_x"/>
                                          </p:val>
                                        </p:tav>
                                      </p:tavLst>
                                    </p:anim>
                                    <p:anim calcmode="lin" valueType="num">
                                      <p:cBhvr additive="base">
                                        <p:cTn id="16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6"/>
                                        </p:tgtEl>
                                        <p:attrNameLst>
                                          <p:attrName>style.visibility</p:attrName>
                                        </p:attrNameLst>
                                      </p:cBhvr>
                                      <p:to>
                                        <p:strVal val="visible"/>
                                      </p:to>
                                    </p:set>
                                    <p:anim calcmode="lin" valueType="num">
                                      <p:cBhvr additive="base">
                                        <p:cTn id="169" dur="500" fill="hold"/>
                                        <p:tgtEl>
                                          <p:spTgt spid="36"/>
                                        </p:tgtEl>
                                        <p:attrNameLst>
                                          <p:attrName>ppt_x</p:attrName>
                                        </p:attrNameLst>
                                      </p:cBhvr>
                                      <p:tavLst>
                                        <p:tav tm="0">
                                          <p:val>
                                            <p:strVal val="#ppt_x"/>
                                          </p:val>
                                        </p:tav>
                                        <p:tav tm="100000">
                                          <p:val>
                                            <p:strVal val="#ppt_x"/>
                                          </p:val>
                                        </p:tav>
                                      </p:tavLst>
                                    </p:anim>
                                    <p:anim calcmode="lin" valueType="num">
                                      <p:cBhvr additive="base">
                                        <p:cTn id="17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grpId="0" nodeType="clickEffect">
                                  <p:stCondLst>
                                    <p:cond delay="0"/>
                                  </p:stCondLst>
                                  <p:childTnLst>
                                    <p:set>
                                      <p:cBhvr>
                                        <p:cTn id="174" dur="1" fill="hold">
                                          <p:stCondLst>
                                            <p:cond delay="0"/>
                                          </p:stCondLst>
                                        </p:cTn>
                                        <p:tgtEl>
                                          <p:spTgt spid="29"/>
                                        </p:tgtEl>
                                        <p:attrNameLst>
                                          <p:attrName>style.visibility</p:attrName>
                                        </p:attrNameLst>
                                      </p:cBhvr>
                                      <p:to>
                                        <p:strVal val="visible"/>
                                      </p:to>
                                    </p:set>
                                    <p:anim calcmode="lin" valueType="num">
                                      <p:cBhvr additive="base">
                                        <p:cTn id="175" dur="500" fill="hold"/>
                                        <p:tgtEl>
                                          <p:spTgt spid="29"/>
                                        </p:tgtEl>
                                        <p:attrNameLst>
                                          <p:attrName>ppt_x</p:attrName>
                                        </p:attrNameLst>
                                      </p:cBhvr>
                                      <p:tavLst>
                                        <p:tav tm="0">
                                          <p:val>
                                            <p:strVal val="#ppt_x"/>
                                          </p:val>
                                        </p:tav>
                                        <p:tav tm="100000">
                                          <p:val>
                                            <p:strVal val="#ppt_x"/>
                                          </p:val>
                                        </p:tav>
                                      </p:tavLst>
                                    </p:anim>
                                    <p:anim calcmode="lin" valueType="num">
                                      <p:cBhvr additive="base">
                                        <p:cTn id="17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30"/>
                                        </p:tgtEl>
                                        <p:attrNameLst>
                                          <p:attrName>style.visibility</p:attrName>
                                        </p:attrNameLst>
                                      </p:cBhvr>
                                      <p:to>
                                        <p:strVal val="visible"/>
                                      </p:to>
                                    </p:set>
                                    <p:anim calcmode="lin" valueType="num">
                                      <p:cBhvr additive="base">
                                        <p:cTn id="181" dur="500" fill="hold"/>
                                        <p:tgtEl>
                                          <p:spTgt spid="30"/>
                                        </p:tgtEl>
                                        <p:attrNameLst>
                                          <p:attrName>ppt_x</p:attrName>
                                        </p:attrNameLst>
                                      </p:cBhvr>
                                      <p:tavLst>
                                        <p:tav tm="0">
                                          <p:val>
                                            <p:strVal val="#ppt_x"/>
                                          </p:val>
                                        </p:tav>
                                        <p:tav tm="100000">
                                          <p:val>
                                            <p:strVal val="#ppt_x"/>
                                          </p:val>
                                        </p:tav>
                                      </p:tavLst>
                                    </p:anim>
                                    <p:anim calcmode="lin" valueType="num">
                                      <p:cBhvr additive="base">
                                        <p:cTn id="18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grpId="0" nodeType="clickEffect">
                                  <p:stCondLst>
                                    <p:cond delay="0"/>
                                  </p:stCondLst>
                                  <p:childTnLst>
                                    <p:set>
                                      <p:cBhvr>
                                        <p:cTn id="186" dur="1" fill="hold">
                                          <p:stCondLst>
                                            <p:cond delay="0"/>
                                          </p:stCondLst>
                                        </p:cTn>
                                        <p:tgtEl>
                                          <p:spTgt spid="32"/>
                                        </p:tgtEl>
                                        <p:attrNameLst>
                                          <p:attrName>style.visibility</p:attrName>
                                        </p:attrNameLst>
                                      </p:cBhvr>
                                      <p:to>
                                        <p:strVal val="visible"/>
                                      </p:to>
                                    </p:set>
                                    <p:anim calcmode="lin" valueType="num">
                                      <p:cBhvr additive="base">
                                        <p:cTn id="187" dur="500" fill="hold"/>
                                        <p:tgtEl>
                                          <p:spTgt spid="32"/>
                                        </p:tgtEl>
                                        <p:attrNameLst>
                                          <p:attrName>ppt_x</p:attrName>
                                        </p:attrNameLst>
                                      </p:cBhvr>
                                      <p:tavLst>
                                        <p:tav tm="0">
                                          <p:val>
                                            <p:strVal val="#ppt_x"/>
                                          </p:val>
                                        </p:tav>
                                        <p:tav tm="100000">
                                          <p:val>
                                            <p:strVal val="#ppt_x"/>
                                          </p:val>
                                        </p:tav>
                                      </p:tavLst>
                                    </p:anim>
                                    <p:anim calcmode="lin" valueType="num">
                                      <p:cBhvr additive="base">
                                        <p:cTn id="18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31"/>
                                        </p:tgtEl>
                                        <p:attrNameLst>
                                          <p:attrName>style.visibility</p:attrName>
                                        </p:attrNameLst>
                                      </p:cBhvr>
                                      <p:to>
                                        <p:strVal val="visible"/>
                                      </p:to>
                                    </p:set>
                                    <p:anim calcmode="lin" valueType="num">
                                      <p:cBhvr additive="base">
                                        <p:cTn id="193" dur="500" fill="hold"/>
                                        <p:tgtEl>
                                          <p:spTgt spid="31"/>
                                        </p:tgtEl>
                                        <p:attrNameLst>
                                          <p:attrName>ppt_x</p:attrName>
                                        </p:attrNameLst>
                                      </p:cBhvr>
                                      <p:tavLst>
                                        <p:tav tm="0">
                                          <p:val>
                                            <p:strVal val="#ppt_x"/>
                                          </p:val>
                                        </p:tav>
                                        <p:tav tm="100000">
                                          <p:val>
                                            <p:strVal val="#ppt_x"/>
                                          </p:val>
                                        </p:tav>
                                      </p:tavLst>
                                    </p:anim>
                                    <p:anim calcmode="lin" valueType="num">
                                      <p:cBhvr additive="base">
                                        <p:cTn id="19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27"/>
                                        </p:tgtEl>
                                        <p:attrNameLst>
                                          <p:attrName>style.visibility</p:attrName>
                                        </p:attrNameLst>
                                      </p:cBhvr>
                                      <p:to>
                                        <p:strVal val="visible"/>
                                      </p:to>
                                    </p:set>
                                    <p:anim calcmode="lin" valueType="num">
                                      <p:cBhvr additive="base">
                                        <p:cTn id="199" dur="500" fill="hold"/>
                                        <p:tgtEl>
                                          <p:spTgt spid="27"/>
                                        </p:tgtEl>
                                        <p:attrNameLst>
                                          <p:attrName>ppt_x</p:attrName>
                                        </p:attrNameLst>
                                      </p:cBhvr>
                                      <p:tavLst>
                                        <p:tav tm="0">
                                          <p:val>
                                            <p:strVal val="#ppt_x"/>
                                          </p:val>
                                        </p:tav>
                                        <p:tav tm="100000">
                                          <p:val>
                                            <p:strVal val="#ppt_x"/>
                                          </p:val>
                                        </p:tav>
                                      </p:tavLst>
                                    </p:anim>
                                    <p:anim calcmode="lin" valueType="num">
                                      <p:cBhvr additive="base">
                                        <p:cTn id="20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33"/>
                                        </p:tgtEl>
                                        <p:attrNameLst>
                                          <p:attrName>style.visibility</p:attrName>
                                        </p:attrNameLst>
                                      </p:cBhvr>
                                      <p:to>
                                        <p:strVal val="visible"/>
                                      </p:to>
                                    </p:set>
                                    <p:anim calcmode="lin" valueType="num">
                                      <p:cBhvr additive="base">
                                        <p:cTn id="205" dur="500" fill="hold"/>
                                        <p:tgtEl>
                                          <p:spTgt spid="33"/>
                                        </p:tgtEl>
                                        <p:attrNameLst>
                                          <p:attrName>ppt_x</p:attrName>
                                        </p:attrNameLst>
                                      </p:cBhvr>
                                      <p:tavLst>
                                        <p:tav tm="0">
                                          <p:val>
                                            <p:strVal val="#ppt_x"/>
                                          </p:val>
                                        </p:tav>
                                        <p:tav tm="100000">
                                          <p:val>
                                            <p:strVal val="#ppt_x"/>
                                          </p:val>
                                        </p:tav>
                                      </p:tavLst>
                                    </p:anim>
                                    <p:anim calcmode="lin" valueType="num">
                                      <p:cBhvr additive="base">
                                        <p:cTn id="20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 grpId="0"/>
      <p:bldP spid="2" grpId="1"/>
      <p:bldP spid="6" grpId="0"/>
      <p:bldP spid="6" grpId="1"/>
      <p:bldP spid="22" grpId="0"/>
      <p:bldP spid="22" grpId="1"/>
      <p:bldP spid="3" grpId="0"/>
      <p:bldP spid="3" grpId="1"/>
      <p:bldP spid="23" grpId="0"/>
      <p:bldP spid="23" grpId="1"/>
      <p:bldP spid="4" grpId="0"/>
      <p:bldP spid="4" grpId="1"/>
      <p:bldP spid="11" grpId="0"/>
      <p:bldP spid="11" grpId="1"/>
      <p:bldP spid="13" grpId="0"/>
      <p:bldP spid="13" grpId="1"/>
      <p:bldP spid="15" grpId="0"/>
      <p:bldP spid="15" grpId="1"/>
      <p:bldP spid="12" grpId="0"/>
      <p:bldP spid="12" grpId="1"/>
      <p:bldP spid="16" grpId="0"/>
      <p:bldP spid="16" grpId="1"/>
      <p:bldP spid="28" grpId="0"/>
      <p:bldP spid="28" grpId="1"/>
      <p:bldP spid="8" grpId="0"/>
      <p:bldP spid="8" grpId="1"/>
      <p:bldP spid="18" grpId="0"/>
      <p:bldP spid="18" grpId="1"/>
      <p:bldP spid="10" grpId="0"/>
      <p:bldP spid="10" grpId="1"/>
      <p:bldP spid="19" grpId="0"/>
      <p:bldP spid="19" grpId="1"/>
      <p:bldP spid="24" grpId="0"/>
      <p:bldP spid="24" grpId="1"/>
      <p:bldP spid="17" grpId="0"/>
      <p:bldP spid="17" grpId="1"/>
      <p:bldP spid="7" grpId="0"/>
      <p:bldP spid="7" grpId="1"/>
      <p:bldP spid="14" grpId="0"/>
      <p:bldP spid="14" grpId="1"/>
      <p:bldP spid="9" grpId="0"/>
      <p:bldP spid="9" grpId="1"/>
      <p:bldP spid="34" grpId="0"/>
      <p:bldP spid="34" grpId="1"/>
      <p:bldP spid="35" grpId="0"/>
      <p:bldP spid="35" grpId="1"/>
      <p:bldP spid="26" grpId="0"/>
      <p:bldP spid="26" grpId="1"/>
      <p:bldP spid="25" grpId="0"/>
      <p:bldP spid="25" grpId="1"/>
      <p:bldP spid="36" grpId="0"/>
      <p:bldP spid="36" grpId="1"/>
      <p:bldP spid="29" grpId="0"/>
      <p:bldP spid="29" grpId="1"/>
      <p:bldP spid="30" grpId="0"/>
      <p:bldP spid="30" grpId="1"/>
      <p:bldP spid="32" grpId="0"/>
      <p:bldP spid="32" grpId="1"/>
      <p:bldP spid="31" grpId="0"/>
      <p:bldP spid="31" grpId="1"/>
      <p:bldP spid="27" grpId="0"/>
      <p:bldP spid="27" grpId="1"/>
      <p:bldP spid="33" grpId="0"/>
      <p:bldP spid="33"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229870" y="290195"/>
            <a:ext cx="11692255" cy="583565"/>
          </a:xfrm>
          <a:prstGeom prst="rect">
            <a:avLst/>
          </a:prstGeom>
          <a:noFill/>
        </p:spPr>
        <p:txBody>
          <a:bodyPr wrap="square" rtlCol="0">
            <a:spAutoFit/>
          </a:bodyPr>
          <a:p>
            <a:pPr>
              <a:buClrTx/>
              <a:buSzTx/>
              <a:buFontTx/>
            </a:pPr>
            <a:r>
              <a:rPr lang="en-US" sz="3200" b="1" spc="-100">
                <a:latin typeface="Times New Roman" panose="02020603050405020304" charset="0"/>
                <a:cs typeface="Times New Roman" panose="02020603050405020304" charset="0"/>
                <a:sym typeface="+mn-ea"/>
              </a:rPr>
              <a:t>40.courtyard ['kɔːtjɑːd]n. _________</a:t>
            </a:r>
            <a:endParaRPr lang="en-US" sz="3200" b="1" spc="-100">
              <a:latin typeface="Times New Roman" panose="02020603050405020304" charset="0"/>
              <a:cs typeface="Times New Roman" panose="02020603050405020304" charset="0"/>
              <a:sym typeface="+mn-ea"/>
            </a:endParaRPr>
          </a:p>
        </p:txBody>
      </p:sp>
      <p:sp>
        <p:nvSpPr>
          <p:cNvPr id="9" name="文本框 8"/>
          <p:cNvSpPr txBox="1"/>
          <p:nvPr/>
        </p:nvSpPr>
        <p:spPr>
          <a:xfrm>
            <a:off x="4206240" y="290195"/>
            <a:ext cx="209931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a:t>
            </a:r>
            <a:r>
              <a:rPr lang="zh-CN" altLang="en-US" sz="3200" b="1" spc="-100">
                <a:solidFill>
                  <a:srgbClr val="7030A0"/>
                </a:solidFill>
                <a:latin typeface="Times New Roman" panose="02020603050405020304" charset="0"/>
                <a:cs typeface="Times New Roman" panose="02020603050405020304" charset="0"/>
                <a:sym typeface="+mn-ea"/>
              </a:rPr>
              <a:t>庭院</a:t>
            </a:r>
            <a:r>
              <a:rPr lang="en-US" altLang="zh-CN" sz="3200" b="1" spc="-100">
                <a:solidFill>
                  <a:srgbClr val="7030A0"/>
                </a:solidFill>
                <a:latin typeface="Times New Roman" panose="02020603050405020304" charset="0"/>
                <a:cs typeface="Times New Roman" panose="02020603050405020304" charset="0"/>
                <a:sym typeface="+mn-ea"/>
              </a:rPr>
              <a:t>;</a:t>
            </a:r>
            <a:r>
              <a:rPr lang="zh-CN" altLang="en-US" sz="3200" b="1" spc="-100">
                <a:solidFill>
                  <a:srgbClr val="7030A0"/>
                </a:solidFill>
                <a:latin typeface="Times New Roman" panose="02020603050405020304" charset="0"/>
                <a:cs typeface="Times New Roman" panose="02020603050405020304" charset="0"/>
                <a:sym typeface="+mn-ea"/>
              </a:rPr>
              <a:t>院子</a:t>
            </a:r>
            <a:endParaRPr lang="zh-CN" altLang="en-US" sz="3200" b="1" spc="-10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321310" y="1831975"/>
            <a:ext cx="11692255" cy="583565"/>
          </a:xfrm>
          <a:prstGeom prst="rect">
            <a:avLst/>
          </a:prstGeom>
          <a:noFill/>
        </p:spPr>
        <p:txBody>
          <a:bodyPr wrap="square" rtlCol="0">
            <a:spAutoFit/>
          </a:bodyPr>
          <a:p>
            <a:pPr>
              <a:buClrTx/>
              <a:buSzTx/>
              <a:buFontTx/>
            </a:pPr>
            <a:r>
              <a:rPr lang="en-US" sz="3200" b="1" spc="-100">
                <a:latin typeface="Times New Roman" panose="02020603050405020304" charset="0"/>
                <a:cs typeface="Times New Roman" panose="02020603050405020304" charset="0"/>
                <a:sym typeface="+mn-ea"/>
              </a:rPr>
              <a:t>41.snack [snæk]n. _________</a:t>
            </a:r>
            <a:endParaRPr lang="en-US" sz="3200" b="1" spc="-100">
              <a:latin typeface="Times New Roman" panose="02020603050405020304" charset="0"/>
              <a:cs typeface="Times New Roman" panose="02020603050405020304" charset="0"/>
              <a:sym typeface="+mn-ea"/>
            </a:endParaRPr>
          </a:p>
        </p:txBody>
      </p:sp>
      <p:sp>
        <p:nvSpPr>
          <p:cNvPr id="3" name="文本框 2"/>
          <p:cNvSpPr txBox="1"/>
          <p:nvPr/>
        </p:nvSpPr>
        <p:spPr>
          <a:xfrm>
            <a:off x="250190" y="802640"/>
            <a:ext cx="11692255"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合成法：court(法庭;宫廷)+yard(院子): </a:t>
            </a:r>
            <a:r>
              <a:rPr lang="en-US" sz="2400" b="1" spc="-100">
                <a:solidFill>
                  <a:srgbClr val="7030A0"/>
                </a:solidFill>
                <a:latin typeface="Times New Roman" panose="02020603050405020304" charset="0"/>
                <a:cs typeface="Times New Roman" panose="02020603050405020304" charset="0"/>
                <a:sym typeface="+mn-ea"/>
              </a:rPr>
              <a:t>庭院</a:t>
            </a:r>
            <a:endParaRPr lang="en-US" sz="2400" b="1" spc="-10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3127375" y="1831975"/>
            <a:ext cx="2393315"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小吃,快餐</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321310" y="2415540"/>
            <a:ext cx="11692255"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词源演变：snap(拟声词：打响指)——&gt;snack(快速吃完：</a:t>
            </a:r>
            <a:r>
              <a:rPr lang="en-US" sz="2400" b="1" spc="-100">
                <a:solidFill>
                  <a:srgbClr val="7030A0"/>
                </a:solidFill>
                <a:latin typeface="Times New Roman" panose="02020603050405020304" charset="0"/>
                <a:cs typeface="Times New Roman" panose="02020603050405020304" charset="0"/>
                <a:sym typeface="+mn-ea"/>
              </a:rPr>
              <a:t>快餐</a:t>
            </a:r>
            <a:r>
              <a:rPr lang="en-US" sz="2400" b="1" spc="-100">
                <a:solidFill>
                  <a:schemeClr val="accent4">
                    <a:lumMod val="50000"/>
                  </a:schemeClr>
                </a:solidFill>
                <a:latin typeface="Times New Roman" panose="02020603050405020304" charset="0"/>
                <a:cs typeface="Times New Roman" panose="02020603050405020304" charset="0"/>
                <a:sym typeface="+mn-ea"/>
              </a:rPr>
              <a:t>)</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321310" y="3136900"/>
            <a:ext cx="11692255" cy="2061210"/>
          </a:xfrm>
          <a:prstGeom prst="rect">
            <a:avLst/>
          </a:prstGeom>
          <a:noFill/>
        </p:spPr>
        <p:txBody>
          <a:bodyPr wrap="square" rtlCol="0">
            <a:spAutoFit/>
          </a:bodyPr>
          <a:p>
            <a:pPr>
              <a:buClrTx/>
              <a:buSzTx/>
              <a:buFontTx/>
            </a:pPr>
            <a:r>
              <a:rPr lang="en-US" sz="3200" b="1" spc="-100">
                <a:latin typeface="Times New Roman" panose="02020603050405020304" charset="0"/>
                <a:cs typeface="Times New Roman" panose="02020603050405020304" charset="0"/>
                <a:sym typeface="+mn-ea"/>
              </a:rPr>
              <a:t>42.eager ['iːgə]adj. ___________________</a:t>
            </a:r>
            <a:endParaRPr lang="en-US" sz="3200" b="1" spc="-100">
              <a:latin typeface="Times New Roman" panose="02020603050405020304" charset="0"/>
              <a:cs typeface="Times New Roman" panose="02020603050405020304" charset="0"/>
              <a:sym typeface="+mn-ea"/>
            </a:endParaRPr>
          </a:p>
          <a:p>
            <a:pPr>
              <a:buClrTx/>
              <a:buSzTx/>
              <a:buFontTx/>
            </a:pPr>
            <a:endParaRPr lang="en-US" sz="3200" b="1" spc="-100">
              <a:latin typeface="Times New Roman" panose="02020603050405020304" charset="0"/>
              <a:cs typeface="Times New Roman" panose="02020603050405020304" charset="0"/>
              <a:sym typeface="+mn-ea"/>
            </a:endParaRPr>
          </a:p>
          <a:p>
            <a:pPr>
              <a:buClrTx/>
              <a:buSzTx/>
              <a:buFontTx/>
            </a:pPr>
            <a:r>
              <a:rPr lang="en-US" sz="3200" b="1" spc="-100">
                <a:latin typeface="Times New Roman" panose="02020603050405020304" charset="0"/>
                <a:cs typeface="Times New Roman" panose="02020603050405020304" charset="0"/>
                <a:sym typeface="+mn-ea"/>
              </a:rPr>
              <a:t>_________________ 渴望做某事</a:t>
            </a:r>
            <a:endParaRPr lang="en-US" sz="3200" b="1" spc="-100">
              <a:latin typeface="Times New Roman" panose="02020603050405020304" charset="0"/>
              <a:cs typeface="Times New Roman" panose="02020603050405020304" charset="0"/>
              <a:sym typeface="+mn-ea"/>
            </a:endParaRPr>
          </a:p>
          <a:p>
            <a:pPr>
              <a:buClrTx/>
              <a:buSzTx/>
              <a:buFontTx/>
            </a:pPr>
            <a:r>
              <a:rPr lang="en-US" sz="3200" b="1" spc="-100">
                <a:latin typeface="Times New Roman" panose="02020603050405020304" charset="0"/>
                <a:cs typeface="Times New Roman" panose="02020603050405020304" charset="0"/>
                <a:sym typeface="+mn-ea"/>
              </a:rPr>
              <a:t>_________________渴望得到某物</a:t>
            </a:r>
            <a:endParaRPr lang="en-US" sz="3200" b="1" spc="-100">
              <a:latin typeface="Times New Roman" panose="02020603050405020304" charset="0"/>
              <a:cs typeface="Times New Roman" panose="02020603050405020304" charset="0"/>
              <a:sym typeface="+mn-ea"/>
            </a:endParaRPr>
          </a:p>
        </p:txBody>
      </p:sp>
      <p:sp>
        <p:nvSpPr>
          <p:cNvPr id="7" name="文本框 6"/>
          <p:cNvSpPr txBox="1"/>
          <p:nvPr/>
        </p:nvSpPr>
        <p:spPr>
          <a:xfrm>
            <a:off x="3097530" y="3136900"/>
            <a:ext cx="431673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渴望的;热切的;热心的</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321310" y="3720465"/>
            <a:ext cx="5525770"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音意相通：一哥    助记：他</a:t>
            </a:r>
            <a:r>
              <a:rPr lang="en-US" sz="2400" b="1" spc="-100">
                <a:solidFill>
                  <a:srgbClr val="7030A0"/>
                </a:solidFill>
                <a:latin typeface="Times New Roman" panose="02020603050405020304" charset="0"/>
                <a:cs typeface="Times New Roman" panose="02020603050405020304" charset="0"/>
                <a:sym typeface="+mn-ea"/>
              </a:rPr>
              <a:t>渴望</a:t>
            </a:r>
            <a:r>
              <a:rPr lang="en-US" sz="2400" b="1" spc="-100">
                <a:solidFill>
                  <a:schemeClr val="accent4">
                    <a:lumMod val="50000"/>
                  </a:schemeClr>
                </a:solidFill>
                <a:latin typeface="Times New Roman" panose="02020603050405020304" charset="0"/>
                <a:cs typeface="Times New Roman" panose="02020603050405020304" charset="0"/>
                <a:sym typeface="+mn-ea"/>
              </a:rPr>
              <a:t>成为一哥</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229870" y="4180840"/>
            <a:ext cx="3332480" cy="583565"/>
          </a:xfrm>
          <a:prstGeom prst="rect">
            <a:avLst/>
          </a:prstGeom>
          <a:noFill/>
        </p:spPr>
        <p:txBody>
          <a:bodyPr wrap="square" rtlCol="0">
            <a:spAutoFit/>
          </a:bodyPr>
          <a:p>
            <a:pPr>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 be eager to do sth. </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229870" y="4685665"/>
            <a:ext cx="3332480" cy="583565"/>
          </a:xfrm>
          <a:prstGeom prst="rect">
            <a:avLst/>
          </a:prstGeom>
          <a:noFill/>
        </p:spPr>
        <p:txBody>
          <a:bodyPr wrap="square" rtlCol="0">
            <a:spAutoFit/>
          </a:bodyPr>
          <a:p>
            <a:pPr>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 be eager for sth.</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P spid="7" grpId="0"/>
      <p:bldP spid="10" grpId="0"/>
      <p:bldP spid="11" grpId="0"/>
      <p:bldP spid="100" grpId="0"/>
      <p:bldP spid="3" grpId="0"/>
      <p:bldP spid="2"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5890" y="235585"/>
            <a:ext cx="11889740" cy="1757045"/>
          </a:xfrm>
        </p:spPr>
        <p:txBody>
          <a:bodyPr>
            <a:noAutofit/>
          </a:bodyPr>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7.heel [hiːl]n.____________</a:t>
            </a:r>
            <a:endParaRPr lang="en-US" sz="32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Achilles' [ə'kili:z] heel（希腊神话）__________________________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2" name="内容占位符 2"/>
          <p:cNvSpPr>
            <a:spLocks noGrp="1"/>
          </p:cNvSpPr>
          <p:nvPr/>
        </p:nvSpPr>
        <p:spPr>
          <a:xfrm>
            <a:off x="264795" y="1279525"/>
            <a:ext cx="11583035" cy="170751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—Jack still can't help being anxious about his job interview. </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——杰克还是禁不住为他的工作面试感到焦虑。 </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—Lack of self-confidence is his </a:t>
            </a:r>
            <a:r>
              <a:rPr lang="en-US" sz="2400" b="1" kern="1000" spc="0">
                <a:solidFill>
                  <a:schemeClr val="accent4">
                    <a:lumMod val="50000"/>
                  </a:schemeClr>
                </a:solidFill>
                <a:latin typeface="Times New Roman" panose="02020603050405020304" charset="0"/>
                <a:cs typeface="Times New Roman" panose="02020603050405020304" charset="0"/>
                <a:sym typeface="+mn-ea"/>
              </a:rPr>
              <a:t>Achilles' heel</a:t>
            </a:r>
            <a:r>
              <a:rPr lang="en-US" sz="2400" b="1" kern="1000" spc="0">
                <a:solidFill>
                  <a:schemeClr val="tx1"/>
                </a:solidFill>
                <a:latin typeface="Times New Roman" panose="02020603050405020304" charset="0"/>
                <a:cs typeface="Times New Roman" panose="02020603050405020304" charset="0"/>
                <a:sym typeface="+mn-ea"/>
              </a:rPr>
              <a:t>, I am afraid. </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——缺乏自信恐怕是他的致命弱点。(2016江苏)</a:t>
            </a:r>
            <a:endParaRPr lang="en-US" sz="2400" b="1" kern="1000" spc="0">
              <a:solidFill>
                <a:schemeClr val="tx1"/>
              </a:solidFill>
              <a:latin typeface="Times New Roman" panose="02020603050405020304" charset="0"/>
              <a:cs typeface="Times New Roman" panose="02020603050405020304" charset="0"/>
              <a:sym typeface="+mn-ea"/>
            </a:endParaRPr>
          </a:p>
        </p:txBody>
      </p:sp>
      <p:sp>
        <p:nvSpPr>
          <p:cNvPr id="6" name="文本框 5"/>
          <p:cNvSpPr txBox="1"/>
          <p:nvPr/>
        </p:nvSpPr>
        <p:spPr>
          <a:xfrm>
            <a:off x="6510655" y="695960"/>
            <a:ext cx="5189220" cy="583565"/>
          </a:xfrm>
          <a:prstGeom prst="rect">
            <a:avLst/>
          </a:prstGeom>
          <a:noFill/>
        </p:spPr>
        <p:txBody>
          <a:bodyPr wrap="square" rtlCol="0">
            <a:spAutoFit/>
          </a:bodyPr>
          <a:p>
            <a:pPr lvl="0" algn="l">
              <a:buClrTx/>
              <a:buSzTx/>
              <a:buFontTx/>
            </a:pPr>
            <a:r>
              <a:rPr lang="en-US" sz="3200" b="1" kern="1000">
                <a:solidFill>
                  <a:srgbClr val="7030A0"/>
                </a:solidFill>
                <a:latin typeface="Times New Roman" panose="02020603050405020304" charset="0"/>
                <a:cs typeface="Times New Roman" panose="02020603050405020304" charset="0"/>
                <a:sym typeface="+mn-ea"/>
              </a:rPr>
              <a:t> 阿基里斯之踵, 致命的弱点</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2555875" y="203200"/>
            <a:ext cx="2360930"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脚后跟,脚踵</a:t>
            </a:r>
            <a:endParaRPr lang="en-US" altLang="en-US" sz="3200" b="1" kern="1000" spc="0">
              <a:solidFill>
                <a:srgbClr val="7030A0"/>
              </a:solidFill>
              <a:latin typeface="Times New Roman" panose="02020603050405020304" charset="0"/>
              <a:cs typeface="Times New Roman" panose="02020603050405020304" charset="0"/>
              <a:sym typeface="+mn-ea"/>
            </a:endParaRPr>
          </a:p>
        </p:txBody>
      </p:sp>
      <p:sp>
        <p:nvSpPr>
          <p:cNvPr id="7" name="内容占位符 2"/>
          <p:cNvSpPr>
            <a:spLocks noGrp="1"/>
          </p:cNvSpPr>
          <p:nvPr/>
        </p:nvSpPr>
        <p:spPr>
          <a:xfrm>
            <a:off x="323850" y="3145155"/>
            <a:ext cx="11524615" cy="170751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just">
              <a:lnSpc>
                <a:spcPct val="100000"/>
              </a:lnSpc>
              <a:spcAft>
                <a:spcPts val="0"/>
              </a:spcAft>
              <a:buClrTx/>
              <a:buSzTx/>
              <a:buFontTx/>
              <a:buNone/>
            </a:pPr>
            <a:r>
              <a:rPr lang="en-US" sz="2400" kern="1000" spc="0">
                <a:solidFill>
                  <a:schemeClr val="tx1"/>
                </a:solidFill>
                <a:latin typeface="Times New Roman" panose="02020603050405020304" charset="0"/>
                <a:cs typeface="Times New Roman" panose="02020603050405020304" charset="0"/>
                <a:sym typeface="+mn-ea"/>
              </a:rPr>
              <a:t>词源：阿基里斯是古希腊神话中最伟大的英雄之一。相传，他的母亲是一位女神，在他降生之初，女神为了使他长生不死，将他浸入冥河洗礼。阿基里斯从此刀枪不入，百毒不侵，只有一点除外———他的脚踵当时被女神提在手中，未能浸入冥河，于是“阿基里斯之踵”就成了这位英雄的唯一弱点。在漫长的特洛亚战争中，阿基里斯一直是希腊人最勇敢的将领。在十年战争即将结束时，敌方将领在众神的示意下，抓住了阿基里斯的弱点，一箭射中他的脚踵，阿基里斯最终不治而亡。</a:t>
            </a:r>
            <a:endParaRPr lang="en-US" sz="2400" kern="1000" spc="0">
              <a:solidFill>
                <a:schemeClr val="tx1"/>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3" grpId="0" uiExpand="1" build="p"/>
      <p:bldP spid="7" grpId="0"/>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20675" y="635635"/>
            <a:ext cx="11550650" cy="3784600"/>
          </a:xfrm>
          <a:prstGeom prst="rect">
            <a:avLst/>
          </a:prstGeom>
          <a:noFill/>
        </p:spPr>
        <p:txBody>
          <a:bodyPr wrap="square" rtlCol="0">
            <a:spAutoFit/>
          </a:bodyPr>
          <a:p>
            <a:pPr algn="just">
              <a:buClrTx/>
              <a:buSzTx/>
              <a:buFontTx/>
            </a:pPr>
            <a:r>
              <a:rPr lang="en-US" sz="2400" b="1" spc="-100">
                <a:latin typeface="Times New Roman" panose="02020603050405020304" charset="0"/>
                <a:cs typeface="Times New Roman" panose="02020603050405020304" charset="0"/>
                <a:sym typeface="+mn-ea"/>
              </a:rPr>
              <a:t>Some of us were confident and eager _______ part in the class activity, while others were nervous and anxious. (2018全国III)</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我们中的一些人很自信并渴望参加课堂活动，而另一些人则有些紧张和焦虑。</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Believe it or not, he or she is on your side and is eager ______ you do well.(2015浙江)</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信不信由你，他/她是站在你这一边得，并渴望看到你良好的表现。</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It was of the man, no longer young, unbowed by defeat, unafraid of responsibility, and eager ____ greatness. </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他已经不再年轻，不因为失败而屈服，不畏惧责任并且渴望成为伟大的人。</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Some of them are eager ____ romance, while others enjoy being single.</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在他们中，一些人渴望获得爱情，而另一些人则愿意享受单身的乐趣。</a:t>
            </a:r>
            <a:endParaRPr lang="en-US" sz="2400" b="1" spc="-100">
              <a:latin typeface="Times New Roman" panose="02020603050405020304" charset="0"/>
              <a:cs typeface="Times New Roman" panose="02020603050405020304" charset="0"/>
              <a:sym typeface="+mn-ea"/>
            </a:endParaRPr>
          </a:p>
        </p:txBody>
      </p:sp>
      <p:sp>
        <p:nvSpPr>
          <p:cNvPr id="5" name="文本框 4"/>
          <p:cNvSpPr txBox="1"/>
          <p:nvPr/>
        </p:nvSpPr>
        <p:spPr>
          <a:xfrm>
            <a:off x="4742815" y="635635"/>
            <a:ext cx="1113155"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to take</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6675755" y="1766570"/>
            <a:ext cx="838835"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to see</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1670050" y="2857500"/>
            <a:ext cx="575945"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for</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3216910" y="3562350"/>
            <a:ext cx="575945"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for</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文本框 13"/>
          <p:cNvSpPr txBox="1"/>
          <p:nvPr/>
        </p:nvSpPr>
        <p:spPr>
          <a:xfrm>
            <a:off x="320675" y="3199130"/>
            <a:ext cx="11550650" cy="1076325"/>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_____________用……款待某人</a:t>
            </a:r>
            <a:endParaRPr lang="en-US" sz="3200" b="1" spc="-100">
              <a:latin typeface="Times New Roman" panose="02020603050405020304" charset="0"/>
              <a:cs typeface="Times New Roman" panose="02020603050405020304" charset="0"/>
              <a:sym typeface="+mn-ea"/>
            </a:endParaRPr>
          </a:p>
          <a:p>
            <a:pPr algn="just">
              <a:buClrTx/>
              <a:buSzTx/>
              <a:buFontTx/>
            </a:pPr>
            <a:r>
              <a:rPr lang="en-US" sz="3200" b="1" spc="-100">
                <a:latin typeface="Times New Roman" panose="02020603050405020304" charset="0"/>
                <a:cs typeface="Times New Roman" panose="02020603050405020304" charset="0"/>
                <a:sym typeface="+mn-ea"/>
              </a:rPr>
              <a:t>________________尽情欣赏,饱览</a:t>
            </a:r>
            <a:endParaRPr lang="en-US" sz="3200" b="1" spc="-100">
              <a:latin typeface="Times New Roman" panose="02020603050405020304" charset="0"/>
              <a:cs typeface="Times New Roman" panose="02020603050405020304" charset="0"/>
              <a:sym typeface="+mn-ea"/>
            </a:endParaRPr>
          </a:p>
        </p:txBody>
      </p:sp>
      <p:sp>
        <p:nvSpPr>
          <p:cNvPr id="10" name="文本框 9"/>
          <p:cNvSpPr txBox="1"/>
          <p:nvPr/>
        </p:nvSpPr>
        <p:spPr>
          <a:xfrm>
            <a:off x="241300" y="98425"/>
            <a:ext cx="11550650" cy="1568450"/>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43.poet ['pəʊɪt]n. _____</a:t>
            </a:r>
            <a:endParaRPr lang="en-US" sz="3200" b="1" spc="-100">
              <a:latin typeface="Times New Roman" panose="02020603050405020304" charset="0"/>
              <a:cs typeface="Times New Roman" panose="02020603050405020304" charset="0"/>
              <a:sym typeface="+mn-ea"/>
            </a:endParaRPr>
          </a:p>
          <a:p>
            <a:pPr algn="just">
              <a:buClrTx/>
              <a:buSzTx/>
              <a:buFontTx/>
            </a:pPr>
            <a:r>
              <a:rPr lang="en-US" sz="3200" b="1" spc="-100">
                <a:latin typeface="Times New Roman" panose="02020603050405020304" charset="0"/>
                <a:cs typeface="Times New Roman" panose="02020603050405020304" charset="0"/>
                <a:sym typeface="+mn-ea"/>
              </a:rPr>
              <a:t>_____ ['pəʊɪm]n. 诗</a:t>
            </a:r>
            <a:endParaRPr lang="en-US" sz="3200" b="1" spc="-100">
              <a:latin typeface="Times New Roman" panose="02020603050405020304" charset="0"/>
              <a:cs typeface="Times New Roman" panose="02020603050405020304" charset="0"/>
              <a:sym typeface="+mn-ea"/>
            </a:endParaRPr>
          </a:p>
          <a:p>
            <a:pPr algn="just">
              <a:buClrTx/>
              <a:buSzTx/>
              <a:buFontTx/>
            </a:pPr>
            <a:r>
              <a:rPr lang="en-US" sz="3200" b="1" spc="-100">
                <a:latin typeface="Times New Roman" panose="02020603050405020304" charset="0"/>
                <a:cs typeface="Times New Roman" panose="02020603050405020304" charset="0"/>
                <a:sym typeface="+mn-ea"/>
              </a:rPr>
              <a:t>______ ['pəʊɪtrɪ]n.诗歌(总称);诗歌艺术</a:t>
            </a:r>
            <a:endParaRPr lang="en-US" sz="3200" b="1" spc="-100">
              <a:latin typeface="Times New Roman" panose="02020603050405020304" charset="0"/>
              <a:cs typeface="Times New Roman" panose="02020603050405020304" charset="0"/>
              <a:sym typeface="+mn-ea"/>
            </a:endParaRPr>
          </a:p>
        </p:txBody>
      </p:sp>
      <p:sp>
        <p:nvSpPr>
          <p:cNvPr id="9" name="文本框 8"/>
          <p:cNvSpPr txBox="1"/>
          <p:nvPr/>
        </p:nvSpPr>
        <p:spPr>
          <a:xfrm>
            <a:off x="2956560" y="98425"/>
            <a:ext cx="1180465"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诗人</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241300" y="492760"/>
            <a:ext cx="1259840" cy="583565"/>
          </a:xfrm>
          <a:prstGeom prst="rect">
            <a:avLst/>
          </a:prstGeom>
          <a:noFill/>
        </p:spPr>
        <p:txBody>
          <a:bodyPr wrap="square" rtlCol="0">
            <a:spAutoFit/>
          </a:bodyPr>
          <a:p>
            <a:pPr>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poem</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236220" y="984885"/>
            <a:ext cx="1463040" cy="583565"/>
          </a:xfrm>
          <a:prstGeom prst="rect">
            <a:avLst/>
          </a:prstGeom>
          <a:noFill/>
        </p:spPr>
        <p:txBody>
          <a:bodyPr wrap="square" rtlCol="0">
            <a:spAutoFit/>
          </a:bodyPr>
          <a:p>
            <a:pPr>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poetry</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241300" y="1568450"/>
            <a:ext cx="11550650" cy="583565"/>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44.county ['kaʊntɪ]n. _____</a:t>
            </a:r>
            <a:endParaRPr lang="en-US" sz="2800" b="1" spc="-100">
              <a:latin typeface="Times New Roman" panose="02020603050405020304" charset="0"/>
              <a:cs typeface="Times New Roman" panose="02020603050405020304" charset="0"/>
              <a:sym typeface="+mn-ea"/>
            </a:endParaRPr>
          </a:p>
        </p:txBody>
      </p:sp>
      <p:sp>
        <p:nvSpPr>
          <p:cNvPr id="5" name="文本框 4"/>
          <p:cNvSpPr txBox="1"/>
          <p:nvPr/>
        </p:nvSpPr>
        <p:spPr>
          <a:xfrm>
            <a:off x="3686175" y="1568450"/>
            <a:ext cx="1180465"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郡,县</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236220" y="1974215"/>
            <a:ext cx="10318750" cy="460375"/>
          </a:xfrm>
          <a:prstGeom prst="rect">
            <a:avLst/>
          </a:prstGeom>
          <a:noFill/>
        </p:spPr>
        <p:txBody>
          <a:bodyPr wrap="square" rtlCol="0">
            <a:spAutoFit/>
          </a:bodyPr>
          <a:p>
            <a:pPr algn="just">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latin typeface="Times New Roman" panose="02020603050405020304" charset="0"/>
                <a:cs typeface="Times New Roman" panose="02020603050405020304" charset="0"/>
                <a:sym typeface="+mn-ea"/>
              </a:rPr>
              <a:t>词源演变：</a:t>
            </a:r>
            <a:r>
              <a:rPr lang="en-US" sz="2400" b="1" spc="-100">
                <a:solidFill>
                  <a:schemeClr val="accent4">
                    <a:lumMod val="50000"/>
                  </a:schemeClr>
                </a:solidFill>
                <a:latin typeface="Times New Roman" panose="02020603050405020304" charset="0"/>
                <a:cs typeface="Times New Roman" panose="02020603050405020304" charset="0"/>
                <a:sym typeface="+mn-ea"/>
              </a:rPr>
              <a:t>court</a:t>
            </a:r>
            <a:r>
              <a:rPr lang="en-US" sz="2400" b="1" spc="-100">
                <a:latin typeface="Times New Roman" panose="02020603050405020304" charset="0"/>
                <a:cs typeface="Times New Roman" panose="02020603050405020304" charset="0"/>
                <a:sym typeface="+mn-ea"/>
              </a:rPr>
              <a:t>(</a:t>
            </a:r>
            <a:r>
              <a:rPr lang="en-US" sz="2400" b="1" spc="-100">
                <a:solidFill>
                  <a:srgbClr val="7030A0"/>
                </a:solidFill>
                <a:latin typeface="Times New Roman" panose="02020603050405020304" charset="0"/>
                <a:cs typeface="Times New Roman" panose="02020603050405020304" charset="0"/>
                <a:sym typeface="+mn-ea"/>
              </a:rPr>
              <a:t>宫廷</a:t>
            </a:r>
            <a:r>
              <a:rPr lang="en-US" sz="2400" b="1" spc="-100">
                <a:latin typeface="Times New Roman" panose="02020603050405020304" charset="0"/>
                <a:cs typeface="Times New Roman" panose="02020603050405020304" charset="0"/>
                <a:sym typeface="+mn-ea"/>
              </a:rPr>
              <a:t>)——&gt;</a:t>
            </a:r>
            <a:r>
              <a:rPr lang="en-US" sz="2400" b="1" spc="-100">
                <a:solidFill>
                  <a:schemeClr val="accent4">
                    <a:lumMod val="50000"/>
                  </a:schemeClr>
                </a:solidFill>
                <a:latin typeface="Times New Roman" panose="02020603050405020304" charset="0"/>
                <a:cs typeface="Times New Roman" panose="02020603050405020304" charset="0"/>
                <a:sym typeface="+mn-ea"/>
              </a:rPr>
              <a:t>count</a:t>
            </a:r>
            <a:r>
              <a:rPr lang="en-US" sz="2400" b="1" spc="-100">
                <a:latin typeface="Times New Roman" panose="02020603050405020304" charset="0"/>
                <a:cs typeface="Times New Roman" panose="02020603050405020304" charset="0"/>
                <a:sym typeface="+mn-ea"/>
              </a:rPr>
              <a:t>(</a:t>
            </a:r>
            <a:r>
              <a:rPr lang="en-US" sz="2400" b="1" spc="-100">
                <a:solidFill>
                  <a:srgbClr val="7030A0"/>
                </a:solidFill>
                <a:latin typeface="Times New Roman" panose="02020603050405020304" charset="0"/>
                <a:cs typeface="Times New Roman" panose="02020603050405020304" charset="0"/>
                <a:sym typeface="+mn-ea"/>
              </a:rPr>
              <a:t>伯爵</a:t>
            </a:r>
            <a:r>
              <a:rPr lang="en-US" sz="2400" b="1" spc="-100">
                <a:latin typeface="Times New Roman" panose="02020603050405020304" charset="0"/>
                <a:cs typeface="Times New Roman" panose="02020603050405020304" charset="0"/>
                <a:sym typeface="+mn-ea"/>
              </a:rPr>
              <a:t>)——&gt;</a:t>
            </a:r>
            <a:r>
              <a:rPr lang="en-US" sz="2400" b="1" spc="-100">
                <a:solidFill>
                  <a:schemeClr val="accent4">
                    <a:lumMod val="50000"/>
                  </a:schemeClr>
                </a:solidFill>
                <a:latin typeface="Times New Roman" panose="02020603050405020304" charset="0"/>
                <a:cs typeface="Times New Roman" panose="02020603050405020304" charset="0"/>
                <a:sym typeface="+mn-ea"/>
              </a:rPr>
              <a:t>county</a:t>
            </a:r>
            <a:r>
              <a:rPr lang="en-US" sz="2400" b="1" spc="-100">
                <a:latin typeface="Times New Roman" panose="02020603050405020304" charset="0"/>
                <a:cs typeface="Times New Roman" panose="02020603050405020304" charset="0"/>
                <a:sym typeface="+mn-ea"/>
              </a:rPr>
              <a:t>(伯爵的领地：</a:t>
            </a:r>
            <a:r>
              <a:rPr lang="en-US" sz="2400" b="1" spc="-100">
                <a:solidFill>
                  <a:srgbClr val="7030A0"/>
                </a:solidFill>
                <a:latin typeface="Times New Roman" panose="02020603050405020304" charset="0"/>
                <a:cs typeface="Times New Roman" panose="02020603050405020304" charset="0"/>
                <a:sym typeface="+mn-ea"/>
              </a:rPr>
              <a:t>郡县</a:t>
            </a:r>
            <a:r>
              <a:rPr lang="en-US" sz="2400" b="1" spc="-100">
                <a:latin typeface="Times New Roman" panose="02020603050405020304" charset="0"/>
                <a:cs typeface="Times New Roman" panose="02020603050405020304" charset="0"/>
                <a:sym typeface="+mn-ea"/>
              </a:rPr>
              <a:t>)</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241300" y="2367915"/>
            <a:ext cx="11550650" cy="583565"/>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45.feast [fiːst]n. ______________vt. _____________vi.______________</a:t>
            </a:r>
            <a:endParaRPr lang="en-US" sz="3200" b="1" spc="-100">
              <a:latin typeface="Times New Roman" panose="02020603050405020304" charset="0"/>
              <a:cs typeface="Times New Roman" panose="02020603050405020304" charset="0"/>
              <a:sym typeface="+mn-ea"/>
            </a:endParaRPr>
          </a:p>
        </p:txBody>
      </p:sp>
      <p:sp>
        <p:nvSpPr>
          <p:cNvPr id="8" name="文本框 7"/>
          <p:cNvSpPr txBox="1"/>
          <p:nvPr/>
        </p:nvSpPr>
        <p:spPr>
          <a:xfrm>
            <a:off x="5648325" y="2367915"/>
            <a:ext cx="319659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享受;款待,宴请</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2701290" y="2367915"/>
            <a:ext cx="2947035"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盛宴,宴会;节日</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8726170" y="2367915"/>
            <a:ext cx="2947035"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享受;参加宴会</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320675" y="2840355"/>
            <a:ext cx="10318750" cy="460375"/>
          </a:xfrm>
          <a:prstGeom prst="rect">
            <a:avLst/>
          </a:prstGeom>
          <a:noFill/>
        </p:spPr>
        <p:txBody>
          <a:bodyPr wrap="square" rtlCol="0">
            <a:spAutoFit/>
          </a:bodyPr>
          <a:p>
            <a:pPr algn="just">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latin typeface="Times New Roman" panose="02020603050405020304" charset="0"/>
                <a:cs typeface="Times New Roman" panose="02020603050405020304" charset="0"/>
                <a:sym typeface="+mn-ea"/>
              </a:rPr>
              <a:t>词源演变：</a:t>
            </a:r>
            <a:r>
              <a:rPr lang="en-US" sz="2400" b="1" spc="-100">
                <a:solidFill>
                  <a:schemeClr val="accent4">
                    <a:lumMod val="50000"/>
                  </a:schemeClr>
                </a:solidFill>
                <a:latin typeface="Times New Roman" panose="02020603050405020304" charset="0"/>
                <a:cs typeface="Times New Roman" panose="02020603050405020304" charset="0"/>
                <a:sym typeface="+mn-ea"/>
              </a:rPr>
              <a:t>feat</a:t>
            </a:r>
            <a:r>
              <a:rPr lang="en-US" sz="2400" b="1" spc="-100">
                <a:latin typeface="Times New Roman" panose="02020603050405020304" charset="0"/>
                <a:cs typeface="Times New Roman" panose="02020603050405020304" charset="0"/>
                <a:sym typeface="+mn-ea"/>
              </a:rPr>
              <a:t>(</a:t>
            </a:r>
            <a:r>
              <a:rPr lang="en-US" sz="2400" b="1" spc="-100">
                <a:solidFill>
                  <a:srgbClr val="7030A0"/>
                </a:solidFill>
                <a:latin typeface="Times New Roman" panose="02020603050405020304" charset="0"/>
                <a:cs typeface="Times New Roman" panose="02020603050405020304" charset="0"/>
                <a:sym typeface="+mn-ea"/>
              </a:rPr>
              <a:t>功绩</a:t>
            </a:r>
            <a:r>
              <a:rPr lang="en-US" sz="2400" b="1" spc="-100">
                <a:latin typeface="Times New Roman" panose="02020603050405020304" charset="0"/>
                <a:cs typeface="Times New Roman" panose="02020603050405020304" charset="0"/>
                <a:sym typeface="+mn-ea"/>
              </a:rPr>
              <a:t>)——&gt;</a:t>
            </a:r>
            <a:r>
              <a:rPr lang="en-US" sz="2400" b="1" spc="-100">
                <a:solidFill>
                  <a:schemeClr val="accent4">
                    <a:lumMod val="50000"/>
                  </a:schemeClr>
                </a:solidFill>
                <a:latin typeface="Times New Roman" panose="02020603050405020304" charset="0"/>
                <a:cs typeface="Times New Roman" panose="02020603050405020304" charset="0"/>
                <a:sym typeface="+mn-ea"/>
              </a:rPr>
              <a:t>feast</a:t>
            </a:r>
            <a:r>
              <a:rPr lang="en-US" sz="2400" b="1" spc="-100">
                <a:latin typeface="Times New Roman" panose="02020603050405020304" charset="0"/>
                <a:cs typeface="Times New Roman" panose="02020603050405020304" charset="0"/>
                <a:sym typeface="+mn-ea"/>
              </a:rPr>
              <a:t>(庆祝功绩：</a:t>
            </a:r>
            <a:r>
              <a:rPr lang="en-US" sz="2400" b="1" spc="-100">
                <a:solidFill>
                  <a:srgbClr val="7030A0"/>
                </a:solidFill>
                <a:latin typeface="Times New Roman" panose="02020603050405020304" charset="0"/>
                <a:cs typeface="Times New Roman" panose="02020603050405020304" charset="0"/>
                <a:sym typeface="+mn-ea"/>
              </a:rPr>
              <a:t>宴会,盛宴</a:t>
            </a:r>
            <a:r>
              <a:rPr lang="en-US" sz="2400" b="1" spc="-100">
                <a:latin typeface="Times New Roman" panose="02020603050405020304" charset="0"/>
                <a:cs typeface="Times New Roman" panose="02020603050405020304" charset="0"/>
                <a:sym typeface="+mn-ea"/>
              </a:rPr>
              <a:t>）</a:t>
            </a:r>
            <a:endParaRPr lang="en-US" sz="2400" b="1" spc="-100">
              <a:latin typeface="Times New Roman" panose="02020603050405020304" charset="0"/>
              <a:cs typeface="Times New Roman" panose="02020603050405020304" charset="0"/>
              <a:sym typeface="+mn-ea"/>
            </a:endParaRPr>
          </a:p>
        </p:txBody>
      </p:sp>
      <p:sp>
        <p:nvSpPr>
          <p:cNvPr id="15" name="文本框 14"/>
          <p:cNvSpPr txBox="1"/>
          <p:nvPr/>
        </p:nvSpPr>
        <p:spPr>
          <a:xfrm>
            <a:off x="167640" y="3199130"/>
            <a:ext cx="3196590" cy="583565"/>
          </a:xfrm>
          <a:prstGeom prst="rect">
            <a:avLst/>
          </a:prstGeom>
          <a:noFill/>
        </p:spPr>
        <p:txBody>
          <a:bodyPr wrap="square" rtlCol="0">
            <a:spAutoFit/>
          </a:bodyPr>
          <a:p>
            <a:pPr>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 feast sb. on sth.</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6" name="文本框 15"/>
          <p:cNvSpPr txBox="1"/>
          <p:nvPr/>
        </p:nvSpPr>
        <p:spPr>
          <a:xfrm>
            <a:off x="241300" y="3691890"/>
            <a:ext cx="3310255" cy="583565"/>
          </a:xfrm>
          <a:prstGeom prst="rect">
            <a:avLst/>
          </a:prstGeom>
          <a:noFill/>
        </p:spPr>
        <p:txBody>
          <a:bodyPr wrap="square" rtlCol="0">
            <a:spAutoFit/>
          </a:bodyPr>
          <a:p>
            <a:pPr>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feast one’s eyes on</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7" name="文本框 16"/>
          <p:cNvSpPr txBox="1"/>
          <p:nvPr/>
        </p:nvSpPr>
        <p:spPr>
          <a:xfrm>
            <a:off x="241300" y="4275455"/>
            <a:ext cx="11352530" cy="2335530"/>
          </a:xfrm>
          <a:prstGeom prst="rect">
            <a:avLst/>
          </a:prstGeom>
          <a:noFill/>
        </p:spPr>
        <p:txBody>
          <a:bodyPr wrap="square" rtlCol="0">
            <a:spAutoFit/>
          </a:bodyPr>
          <a:p>
            <a:pPr algn="just" fontAlgn="auto">
              <a:lnSpc>
                <a:spcPts val="2500"/>
              </a:lnSpc>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latin typeface="Times New Roman" panose="02020603050405020304" charset="0"/>
                <a:cs typeface="Times New Roman" panose="02020603050405020304" charset="0"/>
                <a:sym typeface="+mn-ea"/>
              </a:rPr>
              <a:t>People light lamps, play music on an important _____day, and offer good things to the dead.</a:t>
            </a:r>
            <a:endParaRPr lang="en-US" sz="2400" b="1" spc="-100">
              <a:latin typeface="Times New Roman" panose="02020603050405020304" charset="0"/>
              <a:cs typeface="Times New Roman" panose="02020603050405020304" charset="0"/>
              <a:sym typeface="+mn-ea"/>
            </a:endParaRPr>
          </a:p>
          <a:p>
            <a:pPr algn="just" fontAlgn="auto">
              <a:lnSpc>
                <a:spcPts val="2500"/>
              </a:lnSpc>
              <a:buClrTx/>
              <a:buSzTx/>
              <a:buFontTx/>
            </a:pPr>
            <a:r>
              <a:rPr lang="en-US" sz="2400" b="1" spc="-100">
                <a:latin typeface="Times New Roman" panose="02020603050405020304" charset="0"/>
                <a:cs typeface="Times New Roman" panose="02020603050405020304" charset="0"/>
                <a:sym typeface="+mn-ea"/>
              </a:rPr>
              <a:t>人们在重要的节日点灯，演奏音乐，并向死者进贡。</a:t>
            </a:r>
            <a:endParaRPr lang="en-US" sz="2400" b="1" spc="-100">
              <a:latin typeface="Times New Roman" panose="02020603050405020304" charset="0"/>
              <a:cs typeface="Times New Roman" panose="02020603050405020304" charset="0"/>
              <a:sym typeface="+mn-ea"/>
            </a:endParaRPr>
          </a:p>
          <a:p>
            <a:pPr algn="just" fontAlgn="auto">
              <a:lnSpc>
                <a:spcPts val="2500"/>
              </a:lnSpc>
              <a:buClrTx/>
              <a:buSzTx/>
              <a:buFontTx/>
            </a:pPr>
            <a:r>
              <a:rPr lang="en-US" sz="2400" b="1" spc="-100">
                <a:latin typeface="Times New Roman" panose="02020603050405020304" charset="0"/>
                <a:cs typeface="Times New Roman" panose="02020603050405020304" charset="0"/>
                <a:sym typeface="+mn-ea"/>
              </a:rPr>
              <a:t>I sincerely hope you can set aside some time for the art _____.(2017全国Ⅱ)</a:t>
            </a:r>
            <a:endParaRPr lang="en-US" sz="2400" b="1" spc="-100">
              <a:latin typeface="Times New Roman" panose="02020603050405020304" charset="0"/>
              <a:cs typeface="Times New Roman" panose="02020603050405020304" charset="0"/>
              <a:sym typeface="+mn-ea"/>
            </a:endParaRPr>
          </a:p>
          <a:p>
            <a:pPr algn="just" fontAlgn="auto">
              <a:lnSpc>
                <a:spcPts val="2500"/>
              </a:lnSpc>
              <a:buClrTx/>
              <a:buSzTx/>
              <a:buFontTx/>
            </a:pPr>
            <a:r>
              <a:rPr lang="en-US" sz="2400" b="1" spc="-100">
                <a:latin typeface="Times New Roman" panose="02020603050405020304" charset="0"/>
                <a:cs typeface="Times New Roman" panose="02020603050405020304" charset="0"/>
                <a:sym typeface="+mn-ea"/>
              </a:rPr>
              <a:t>我真诚地希望你能抽出一些时间来参加艺术节。</a:t>
            </a:r>
            <a:endParaRPr lang="en-US" sz="2400" b="1" spc="-100">
              <a:latin typeface="Times New Roman" panose="02020603050405020304" charset="0"/>
              <a:cs typeface="Times New Roman" panose="02020603050405020304" charset="0"/>
              <a:sym typeface="+mn-ea"/>
            </a:endParaRPr>
          </a:p>
          <a:p>
            <a:pPr algn="just" fontAlgn="auto">
              <a:lnSpc>
                <a:spcPts val="2500"/>
              </a:lnSpc>
              <a:buClrTx/>
              <a:buSzTx/>
              <a:buFontTx/>
            </a:pPr>
            <a:r>
              <a:rPr lang="en-US" sz="2400" b="1" spc="-100">
                <a:latin typeface="Times New Roman" panose="02020603050405020304" charset="0"/>
                <a:cs typeface="Times New Roman" panose="02020603050405020304" charset="0"/>
                <a:sym typeface="+mn-ea"/>
              </a:rPr>
              <a:t>A cheerful look makes a dish a _____.笑脸待客饭菜香。</a:t>
            </a:r>
            <a:endParaRPr lang="en-US" sz="2400" b="1" spc="-100">
              <a:latin typeface="Times New Roman" panose="02020603050405020304" charset="0"/>
              <a:cs typeface="Times New Roman" panose="02020603050405020304" charset="0"/>
              <a:sym typeface="+mn-ea"/>
            </a:endParaRPr>
          </a:p>
          <a:p>
            <a:pPr algn="just" fontAlgn="auto">
              <a:lnSpc>
                <a:spcPts val="2500"/>
              </a:lnSpc>
              <a:buClrTx/>
              <a:buSzTx/>
              <a:buFontTx/>
            </a:pPr>
            <a:r>
              <a:rPr lang="en-US" sz="2400" b="1" spc="-100">
                <a:latin typeface="Times New Roman" panose="02020603050405020304" charset="0"/>
                <a:cs typeface="Times New Roman" panose="02020603050405020304" charset="0"/>
                <a:sym typeface="+mn-ea"/>
              </a:rPr>
              <a:t>The king ______ his friends ___ chicken and coconuts.国王以鸡肉和椰子款待他的朋友。</a:t>
            </a:r>
            <a:endParaRPr lang="en-US" sz="2400" b="1" spc="-100">
              <a:latin typeface="Times New Roman" panose="02020603050405020304" charset="0"/>
              <a:cs typeface="Times New Roman" panose="02020603050405020304" charset="0"/>
              <a:sym typeface="+mn-ea"/>
            </a:endParaRPr>
          </a:p>
          <a:p>
            <a:pPr algn="just" fontAlgn="auto">
              <a:lnSpc>
                <a:spcPts val="2500"/>
              </a:lnSpc>
              <a:buClrTx/>
              <a:buSzTx/>
              <a:buFontTx/>
            </a:pPr>
            <a:r>
              <a:rPr lang="en-US" sz="2400" b="1" spc="-100">
                <a:latin typeface="Times New Roman" panose="02020603050405020304" charset="0"/>
                <a:cs typeface="Times New Roman" panose="02020603050405020304" charset="0"/>
                <a:sym typeface="+mn-ea"/>
              </a:rPr>
              <a:t>He ________________ the beautiful scene.他尽情欣赏这美丽的景色。</a:t>
            </a:r>
            <a:endParaRPr lang="en-US" sz="2400" b="1" spc="-100">
              <a:latin typeface="Times New Roman" panose="02020603050405020304" charset="0"/>
              <a:cs typeface="Times New Roman" panose="02020603050405020304" charset="0"/>
              <a:sym typeface="+mn-ea"/>
            </a:endParaRPr>
          </a:p>
        </p:txBody>
      </p:sp>
      <p:sp>
        <p:nvSpPr>
          <p:cNvPr id="18" name="文本框 17"/>
          <p:cNvSpPr txBox="1"/>
          <p:nvPr/>
        </p:nvSpPr>
        <p:spPr>
          <a:xfrm>
            <a:off x="5912485" y="4275455"/>
            <a:ext cx="82867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feast</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9" name="文本框 18"/>
          <p:cNvSpPr txBox="1"/>
          <p:nvPr/>
        </p:nvSpPr>
        <p:spPr>
          <a:xfrm>
            <a:off x="6662420" y="4890135"/>
            <a:ext cx="82867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feast</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20" name="文本框 19"/>
          <p:cNvSpPr txBox="1"/>
          <p:nvPr/>
        </p:nvSpPr>
        <p:spPr>
          <a:xfrm>
            <a:off x="3862070" y="5550535"/>
            <a:ext cx="82867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feast</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21" name="文本框 20"/>
          <p:cNvSpPr txBox="1"/>
          <p:nvPr/>
        </p:nvSpPr>
        <p:spPr>
          <a:xfrm>
            <a:off x="1271905" y="5847715"/>
            <a:ext cx="115570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feasted</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22" name="文本框 21"/>
          <p:cNvSpPr txBox="1"/>
          <p:nvPr/>
        </p:nvSpPr>
        <p:spPr>
          <a:xfrm>
            <a:off x="3628390" y="5847715"/>
            <a:ext cx="567690" cy="460375"/>
          </a:xfrm>
          <a:prstGeom prst="rect">
            <a:avLst/>
          </a:prstGeom>
          <a:noFill/>
        </p:spPr>
        <p:txBody>
          <a:bodyPr wrap="square" rtlCol="0">
            <a:spAutoFit/>
          </a:bodyPr>
          <a:p>
            <a:pPr>
              <a:buClrTx/>
              <a:buSzTx/>
              <a:buFontTx/>
            </a:pPr>
            <a:r>
              <a:rPr lang="en-US" sz="2400" b="1">
                <a:solidFill>
                  <a:schemeClr val="accent4">
                    <a:lumMod val="50000"/>
                  </a:schemeClr>
                </a:solidFill>
                <a:latin typeface="Times New Roman" panose="02020603050405020304" charset="0"/>
                <a:cs typeface="Times New Roman" panose="02020603050405020304" charset="0"/>
                <a:sym typeface="+mn-ea"/>
              </a:rPr>
              <a:t>on</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23" name="文本框 22"/>
          <p:cNvSpPr txBox="1"/>
          <p:nvPr/>
        </p:nvSpPr>
        <p:spPr>
          <a:xfrm>
            <a:off x="632460" y="6150610"/>
            <a:ext cx="243522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feasted his eyes on</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arn(inVertical)">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barn(inVertical)">
                                      <p:cBhvr>
                                        <p:cTn id="71" dur="5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ppt_x"/>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additive="base">
                                        <p:cTn id="82" dur="500" fill="hold"/>
                                        <p:tgtEl>
                                          <p:spTgt spid="16"/>
                                        </p:tgtEl>
                                        <p:attrNameLst>
                                          <p:attrName>ppt_x</p:attrName>
                                        </p:attrNameLst>
                                      </p:cBhvr>
                                      <p:tavLst>
                                        <p:tav tm="0">
                                          <p:val>
                                            <p:strVal val="#ppt_x"/>
                                          </p:val>
                                        </p:tav>
                                        <p:tav tm="100000">
                                          <p:val>
                                            <p:strVal val="#ppt_x"/>
                                          </p:val>
                                        </p:tav>
                                      </p:tavLst>
                                    </p:anim>
                                    <p:anim calcmode="lin" valueType="num">
                                      <p:cBhvr additive="base">
                                        <p:cTn id="8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additive="base">
                                        <p:cTn id="88" dur="500" fill="hold"/>
                                        <p:tgtEl>
                                          <p:spTgt spid="17"/>
                                        </p:tgtEl>
                                        <p:attrNameLst>
                                          <p:attrName>ppt_x</p:attrName>
                                        </p:attrNameLst>
                                      </p:cBhvr>
                                      <p:tavLst>
                                        <p:tav tm="0">
                                          <p:val>
                                            <p:strVal val="#ppt_x"/>
                                          </p:val>
                                        </p:tav>
                                        <p:tav tm="100000">
                                          <p:val>
                                            <p:strVal val="#ppt_x"/>
                                          </p:val>
                                        </p:tav>
                                      </p:tavLst>
                                    </p:anim>
                                    <p:anim calcmode="lin" valueType="num">
                                      <p:cBhvr additive="base">
                                        <p:cTn id="8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18"/>
                                        </p:tgtEl>
                                        <p:attrNameLst>
                                          <p:attrName>style.visibility</p:attrName>
                                        </p:attrNameLst>
                                      </p:cBhvr>
                                      <p:to>
                                        <p:strVal val="visible"/>
                                      </p:to>
                                    </p:set>
                                    <p:anim calcmode="lin" valueType="num">
                                      <p:cBhvr additive="base">
                                        <p:cTn id="94" dur="500" fill="hold"/>
                                        <p:tgtEl>
                                          <p:spTgt spid="18"/>
                                        </p:tgtEl>
                                        <p:attrNameLst>
                                          <p:attrName>ppt_x</p:attrName>
                                        </p:attrNameLst>
                                      </p:cBhvr>
                                      <p:tavLst>
                                        <p:tav tm="0">
                                          <p:val>
                                            <p:strVal val="#ppt_x"/>
                                          </p:val>
                                        </p:tav>
                                        <p:tav tm="100000">
                                          <p:val>
                                            <p:strVal val="#ppt_x"/>
                                          </p:val>
                                        </p:tav>
                                      </p:tavLst>
                                    </p:anim>
                                    <p:anim calcmode="lin" valueType="num">
                                      <p:cBhvr additive="base">
                                        <p:cTn id="9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9"/>
                                        </p:tgtEl>
                                        <p:attrNameLst>
                                          <p:attrName>style.visibility</p:attrName>
                                        </p:attrNameLst>
                                      </p:cBhvr>
                                      <p:to>
                                        <p:strVal val="visible"/>
                                      </p:to>
                                    </p:set>
                                    <p:anim calcmode="lin" valueType="num">
                                      <p:cBhvr additive="base">
                                        <p:cTn id="100" dur="500" fill="hold"/>
                                        <p:tgtEl>
                                          <p:spTgt spid="19"/>
                                        </p:tgtEl>
                                        <p:attrNameLst>
                                          <p:attrName>ppt_x</p:attrName>
                                        </p:attrNameLst>
                                      </p:cBhvr>
                                      <p:tavLst>
                                        <p:tav tm="0">
                                          <p:val>
                                            <p:strVal val="#ppt_x"/>
                                          </p:val>
                                        </p:tav>
                                        <p:tav tm="100000">
                                          <p:val>
                                            <p:strVal val="#ppt_x"/>
                                          </p:val>
                                        </p:tav>
                                      </p:tavLst>
                                    </p:anim>
                                    <p:anim calcmode="lin" valueType="num">
                                      <p:cBhvr additive="base">
                                        <p:cTn id="10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500" fill="hold"/>
                                        <p:tgtEl>
                                          <p:spTgt spid="20"/>
                                        </p:tgtEl>
                                        <p:attrNameLst>
                                          <p:attrName>ppt_x</p:attrName>
                                        </p:attrNameLst>
                                      </p:cBhvr>
                                      <p:tavLst>
                                        <p:tav tm="0">
                                          <p:val>
                                            <p:strVal val="#ppt_x"/>
                                          </p:val>
                                        </p:tav>
                                        <p:tav tm="100000">
                                          <p:val>
                                            <p:strVal val="#ppt_x"/>
                                          </p:val>
                                        </p:tav>
                                      </p:tavLst>
                                    </p:anim>
                                    <p:anim calcmode="lin" valueType="num">
                                      <p:cBhvr additive="base">
                                        <p:cTn id="10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ppt_x"/>
                                          </p:val>
                                        </p:tav>
                                        <p:tav tm="100000">
                                          <p:val>
                                            <p:strVal val="#ppt_x"/>
                                          </p:val>
                                        </p:tav>
                                      </p:tavLst>
                                    </p:anim>
                                    <p:anim calcmode="lin" valueType="num">
                                      <p:cBhvr additive="base">
                                        <p:cTn id="11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2"/>
                                        </p:tgtEl>
                                        <p:attrNameLst>
                                          <p:attrName>style.visibility</p:attrName>
                                        </p:attrNameLst>
                                      </p:cBhvr>
                                      <p:to>
                                        <p:strVal val="visible"/>
                                      </p:to>
                                    </p:set>
                                    <p:anim calcmode="lin" valueType="num">
                                      <p:cBhvr additive="base">
                                        <p:cTn id="118" dur="500" fill="hold"/>
                                        <p:tgtEl>
                                          <p:spTgt spid="22"/>
                                        </p:tgtEl>
                                        <p:attrNameLst>
                                          <p:attrName>ppt_x</p:attrName>
                                        </p:attrNameLst>
                                      </p:cBhvr>
                                      <p:tavLst>
                                        <p:tav tm="0">
                                          <p:val>
                                            <p:strVal val="#ppt_x"/>
                                          </p:val>
                                        </p:tav>
                                        <p:tav tm="100000">
                                          <p:val>
                                            <p:strVal val="#ppt_x"/>
                                          </p:val>
                                        </p:tav>
                                      </p:tavLst>
                                    </p:anim>
                                    <p:anim calcmode="lin" valueType="num">
                                      <p:cBhvr additive="base">
                                        <p:cTn id="11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23"/>
                                        </p:tgtEl>
                                        <p:attrNameLst>
                                          <p:attrName>style.visibility</p:attrName>
                                        </p:attrNameLst>
                                      </p:cBhvr>
                                      <p:to>
                                        <p:strVal val="visible"/>
                                      </p:to>
                                    </p:set>
                                    <p:anim calcmode="lin" valueType="num">
                                      <p:cBhvr additive="base">
                                        <p:cTn id="124" dur="500" fill="hold"/>
                                        <p:tgtEl>
                                          <p:spTgt spid="23"/>
                                        </p:tgtEl>
                                        <p:attrNameLst>
                                          <p:attrName>ppt_x</p:attrName>
                                        </p:attrNameLst>
                                      </p:cBhvr>
                                      <p:tavLst>
                                        <p:tav tm="0">
                                          <p:val>
                                            <p:strVal val="#ppt_x"/>
                                          </p:val>
                                        </p:tav>
                                        <p:tav tm="100000">
                                          <p:val>
                                            <p:strVal val="#ppt_x"/>
                                          </p:val>
                                        </p:tav>
                                      </p:tavLst>
                                    </p:anim>
                                    <p:anim calcmode="lin" valueType="num">
                                      <p:cBhvr additive="base">
                                        <p:cTn id="12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5" grpId="0"/>
      <p:bldP spid="6" grpId="0"/>
      <p:bldP spid="8" grpId="0"/>
      <p:bldP spid="11" grpId="0"/>
      <p:bldP spid="12" grpId="0"/>
      <p:bldP spid="13" grpId="0"/>
      <p:bldP spid="15" grpId="0"/>
      <p:bldP spid="16" grpId="0"/>
      <p:bldP spid="17" grpId="0"/>
      <p:bldP spid="18" grpId="0"/>
      <p:bldP spid="19" grpId="0"/>
      <p:bldP spid="20" grpId="0"/>
      <p:bldP spid="21" grpId="0"/>
      <p:bldP spid="22" grpId="0"/>
      <p:bldP spid="23" grpId="0"/>
      <p:bldP spid="4" grpId="0"/>
      <p:bldP spid="7" grpId="0"/>
      <p:bldP spid="1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320675" y="259080"/>
            <a:ext cx="11550650" cy="583565"/>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46.roll [rəʊl]vt. ____________vi. ______________</a:t>
            </a:r>
            <a:endParaRPr lang="en-US" sz="3200" b="1" spc="-100">
              <a:latin typeface="Times New Roman" panose="02020603050405020304" charset="0"/>
              <a:cs typeface="Times New Roman" panose="02020603050405020304" charset="0"/>
              <a:sym typeface="+mn-ea"/>
            </a:endParaRPr>
          </a:p>
        </p:txBody>
      </p:sp>
      <p:sp>
        <p:nvSpPr>
          <p:cNvPr id="9" name="文本框 8"/>
          <p:cNvSpPr txBox="1"/>
          <p:nvPr/>
        </p:nvSpPr>
        <p:spPr>
          <a:xfrm>
            <a:off x="2685415" y="259080"/>
            <a:ext cx="2621915"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卷;</a:t>
            </a:r>
            <a:r>
              <a:rPr lang="zh-CN" altLang="en-US" sz="3200" b="1" spc="-100">
                <a:solidFill>
                  <a:srgbClr val="7030A0"/>
                </a:solidFill>
                <a:latin typeface="Times New Roman" panose="02020603050405020304" charset="0"/>
                <a:cs typeface="Times New Roman" panose="02020603050405020304" charset="0"/>
                <a:sym typeface="+mn-ea"/>
              </a:rPr>
              <a:t>使</a:t>
            </a:r>
            <a:r>
              <a:rPr lang="en-US" sz="3200" b="1" spc="-100">
                <a:solidFill>
                  <a:srgbClr val="7030A0"/>
                </a:solidFill>
                <a:latin typeface="Times New Roman" panose="02020603050405020304" charset="0"/>
                <a:cs typeface="Times New Roman" panose="02020603050405020304" charset="0"/>
                <a:sym typeface="+mn-ea"/>
              </a:rPr>
              <a:t>滚动;辗</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5431790" y="259080"/>
            <a:ext cx="3016885" cy="583565"/>
          </a:xfrm>
          <a:prstGeom prst="rect">
            <a:avLst/>
          </a:prstGeom>
          <a:noFill/>
        </p:spPr>
        <p:txBody>
          <a:bodyPr wrap="square" rtlCol="0">
            <a:spAutoFit/>
          </a:bodyPr>
          <a:p>
            <a:pPr algn="just">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滚动;转动;摇晃</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320675" y="751840"/>
            <a:ext cx="11550650" cy="1076325"/>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____________ 摇滚乐</a:t>
            </a:r>
            <a:endParaRPr lang="en-US" sz="3200" b="1" spc="-100">
              <a:latin typeface="Times New Roman" panose="02020603050405020304" charset="0"/>
              <a:cs typeface="Times New Roman" panose="02020603050405020304" charset="0"/>
              <a:sym typeface="+mn-ea"/>
            </a:endParaRPr>
          </a:p>
          <a:p>
            <a:pPr algn="just">
              <a:buClrTx/>
              <a:buSzTx/>
              <a:buFontTx/>
            </a:pPr>
            <a:r>
              <a:rPr lang="en-US" sz="3200" b="1" spc="-100">
                <a:latin typeface="Times New Roman" panose="02020603050405020304" charset="0"/>
                <a:cs typeface="Times New Roman" panose="02020603050405020304" charset="0"/>
                <a:sym typeface="+mn-ea"/>
              </a:rPr>
              <a:t>__________春卷</a:t>
            </a:r>
            <a:endParaRPr lang="en-US" sz="3200" b="1" spc="-100">
              <a:latin typeface="Times New Roman" panose="02020603050405020304" charset="0"/>
              <a:cs typeface="Times New Roman" panose="02020603050405020304" charset="0"/>
              <a:sym typeface="+mn-ea"/>
            </a:endParaRPr>
          </a:p>
        </p:txBody>
      </p:sp>
      <p:sp>
        <p:nvSpPr>
          <p:cNvPr id="4" name="文本框 3"/>
          <p:cNvSpPr txBox="1"/>
          <p:nvPr/>
        </p:nvSpPr>
        <p:spPr>
          <a:xfrm>
            <a:off x="320675" y="842645"/>
            <a:ext cx="2506345" cy="583565"/>
          </a:xfrm>
          <a:prstGeom prst="rect">
            <a:avLst/>
          </a:prstGeom>
          <a:noFill/>
        </p:spPr>
        <p:txBody>
          <a:bodyPr wrap="square" rtlCol="0">
            <a:spAutoFit/>
          </a:bodyPr>
          <a:p>
            <a:pPr>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rock and roll</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320675" y="1313180"/>
            <a:ext cx="2042160" cy="583565"/>
          </a:xfrm>
          <a:prstGeom prst="rect">
            <a:avLst/>
          </a:prstGeom>
          <a:noFill/>
        </p:spPr>
        <p:txBody>
          <a:bodyPr wrap="square" rtlCol="0">
            <a:spAutoFit/>
          </a:bodyPr>
          <a:p>
            <a:pPr>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spring roll</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320675" y="1896745"/>
            <a:ext cx="11550650" cy="2306955"/>
          </a:xfrm>
          <a:prstGeom prst="rect">
            <a:avLst/>
          </a:prstGeom>
          <a:noFill/>
        </p:spPr>
        <p:txBody>
          <a:bodyPr wrap="square" rtlCol="0">
            <a:spAutoFit/>
          </a:bodyPr>
          <a:p>
            <a:pPr algn="just">
              <a:buClrTx/>
              <a:buSzTx/>
              <a:buFontTx/>
            </a:pPr>
            <a:r>
              <a:rPr lang="en-US" sz="2400" b="1" spc="-100">
                <a:latin typeface="Times New Roman" panose="02020603050405020304" charset="0"/>
                <a:cs typeface="Times New Roman" panose="02020603050405020304" charset="0"/>
                <a:sym typeface="+mn-ea"/>
              </a:rPr>
              <a:t>As soon as I sat down, my weight made the wheelchair begin to </a:t>
            </a:r>
            <a:r>
              <a:rPr lang="en-US" sz="2400" b="1" spc="-100">
                <a:solidFill>
                  <a:schemeClr val="accent4">
                    <a:lumMod val="50000"/>
                  </a:schemeClr>
                </a:solidFill>
                <a:latin typeface="Times New Roman" panose="02020603050405020304" charset="0"/>
                <a:cs typeface="Times New Roman" panose="02020603050405020304" charset="0"/>
                <a:sym typeface="+mn-ea"/>
              </a:rPr>
              <a:t>roll</a:t>
            </a:r>
            <a:r>
              <a:rPr lang="en-US" sz="2400" b="1" spc="-100">
                <a:latin typeface="Times New Roman" panose="02020603050405020304" charset="0"/>
                <a:cs typeface="Times New Roman" panose="02020603050405020304" charset="0"/>
                <a:sym typeface="+mn-ea"/>
              </a:rPr>
              <a:t>.(2013全国I)</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我一坐下，我的体重就使轮椅开始滚动。</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When your neighbor forgets to take in his rubbish cans, </a:t>
            </a:r>
            <a:r>
              <a:rPr lang="en-US" sz="2400" b="1" spc="-100">
                <a:solidFill>
                  <a:schemeClr val="accent4">
                    <a:lumMod val="50000"/>
                  </a:schemeClr>
                </a:solidFill>
                <a:latin typeface="Times New Roman" panose="02020603050405020304" charset="0"/>
                <a:cs typeface="Times New Roman" panose="02020603050405020304" charset="0"/>
                <a:sym typeface="+mn-ea"/>
              </a:rPr>
              <a:t>roll</a:t>
            </a:r>
            <a:r>
              <a:rPr lang="en-US" sz="2400" b="1" spc="-100">
                <a:latin typeface="Times New Roman" panose="02020603050405020304" charset="0"/>
                <a:cs typeface="Times New Roman" panose="02020603050405020304" charset="0"/>
                <a:sym typeface="+mn-ea"/>
              </a:rPr>
              <a:t> them back into his yard.(2014浙江)</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当你的邻居忘记收他的垃圾桶时，</a:t>
            </a:r>
            <a:r>
              <a:rPr lang="zh-CN" altLang="en-US" sz="2400" b="1" spc="-100">
                <a:latin typeface="Times New Roman" panose="02020603050405020304" charset="0"/>
                <a:cs typeface="Times New Roman" panose="02020603050405020304" charset="0"/>
                <a:sym typeface="+mn-ea"/>
              </a:rPr>
              <a:t>把</a:t>
            </a:r>
            <a:r>
              <a:rPr lang="en-US" sz="2400" b="1" spc="-100">
                <a:latin typeface="Times New Roman" panose="02020603050405020304" charset="0"/>
                <a:cs typeface="Times New Roman" panose="02020603050405020304" charset="0"/>
                <a:sym typeface="+mn-ea"/>
              </a:rPr>
              <a:t>它们</a:t>
            </a:r>
            <a:r>
              <a:rPr lang="zh-CN" altLang="en-US" sz="2400" b="1" spc="-100">
                <a:latin typeface="Times New Roman" panose="02020603050405020304" charset="0"/>
                <a:cs typeface="Times New Roman" panose="02020603050405020304" charset="0"/>
                <a:sym typeface="+mn-ea"/>
              </a:rPr>
              <a:t>推</a:t>
            </a:r>
            <a:r>
              <a:rPr lang="en-US" sz="2400" b="1" spc="-100">
                <a:latin typeface="Times New Roman" panose="02020603050405020304" charset="0"/>
                <a:cs typeface="Times New Roman" panose="02020603050405020304" charset="0"/>
                <a:sym typeface="+mn-ea"/>
              </a:rPr>
              <a:t>回他的院子里。</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Their victory in America was still remembered as a major turning point in the history of </a:t>
            </a:r>
            <a:r>
              <a:rPr lang="en-US" sz="2400" b="1" spc="-100">
                <a:solidFill>
                  <a:schemeClr val="accent4">
                    <a:lumMod val="50000"/>
                  </a:schemeClr>
                </a:solidFill>
                <a:latin typeface="Times New Roman" panose="02020603050405020304" charset="0"/>
                <a:cs typeface="Times New Roman" panose="02020603050405020304" charset="0"/>
                <a:sym typeface="+mn-ea"/>
              </a:rPr>
              <a:t>rock and roll</a:t>
            </a:r>
            <a:r>
              <a:rPr lang="en-US" sz="2400" b="1" spc="-100">
                <a:latin typeface="Times New Roman" panose="02020603050405020304" charset="0"/>
                <a:cs typeface="Times New Roman" panose="02020603050405020304" charset="0"/>
                <a:sym typeface="+mn-ea"/>
              </a:rPr>
              <a:t>. (2019浙江) 他们在美国的胜利仍然被认为是摇滚乐历史上的一个重大转折点。</a:t>
            </a:r>
            <a:endParaRPr lang="en-US" sz="2400" b="1" spc="-100">
              <a:latin typeface="Times New Roman" panose="02020603050405020304" charset="0"/>
              <a:cs typeface="Times New Roman" panose="02020603050405020304" charset="0"/>
              <a:sym typeface="+mn-ea"/>
            </a:endParaRPr>
          </a:p>
        </p:txBody>
      </p:sp>
      <p:sp>
        <p:nvSpPr>
          <p:cNvPr id="8" name="文本框 7"/>
          <p:cNvSpPr txBox="1"/>
          <p:nvPr/>
        </p:nvSpPr>
        <p:spPr>
          <a:xfrm>
            <a:off x="425450" y="4203700"/>
            <a:ext cx="11550650" cy="583565"/>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47.dot [dɒt]n. _______vt. ________</a:t>
            </a:r>
            <a:endParaRPr lang="en-US" sz="3200" b="1" spc="-100">
              <a:latin typeface="Times New Roman" panose="02020603050405020304" charset="0"/>
              <a:cs typeface="Times New Roman" panose="02020603050405020304" charset="0"/>
              <a:sym typeface="+mn-ea"/>
            </a:endParaRPr>
          </a:p>
        </p:txBody>
      </p:sp>
      <p:sp>
        <p:nvSpPr>
          <p:cNvPr id="10" name="文本框 9"/>
          <p:cNvSpPr txBox="1"/>
          <p:nvPr/>
        </p:nvSpPr>
        <p:spPr>
          <a:xfrm>
            <a:off x="2617470" y="4203700"/>
            <a:ext cx="155575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点,圆点</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4352290" y="4203700"/>
            <a:ext cx="211201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点缀;分布</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320675" y="4674235"/>
            <a:ext cx="11550650" cy="1198880"/>
          </a:xfrm>
          <a:prstGeom prst="rect">
            <a:avLst/>
          </a:prstGeom>
          <a:noFill/>
        </p:spPr>
        <p:txBody>
          <a:bodyPr wrap="square" rtlCol="0">
            <a:spAutoFit/>
          </a:bodyPr>
          <a:p>
            <a:pPr algn="just">
              <a:buClrTx/>
              <a:buSzTx/>
              <a:buFontTx/>
            </a:pPr>
            <a:r>
              <a:rPr lang="en-US" sz="2400" b="1" spc="-100">
                <a:latin typeface="Times New Roman" panose="02020603050405020304" charset="0"/>
                <a:cs typeface="Times New Roman" panose="02020603050405020304" charset="0"/>
                <a:sym typeface="+mn-ea"/>
              </a:rPr>
              <a:t>The road to s</a:t>
            </a:r>
            <a:r>
              <a:rPr lang="en-US" sz="2400" b="1" spc="-100">
                <a:solidFill>
                  <a:schemeClr val="tx1"/>
                </a:solidFill>
                <a:latin typeface="Times New Roman" panose="02020603050405020304" charset="0"/>
                <a:cs typeface="Times New Roman" panose="02020603050405020304" charset="0"/>
                <a:sym typeface="+mn-ea"/>
              </a:rPr>
              <a:t>uccess ____________ many tempt</a:t>
            </a:r>
            <a:r>
              <a:rPr lang="en-US" sz="2400" b="1" spc="-100">
                <a:latin typeface="Times New Roman" panose="02020603050405020304" charset="0"/>
                <a:cs typeface="Times New Roman" panose="02020603050405020304" charset="0"/>
                <a:sym typeface="+mn-ea"/>
              </a:rPr>
              <a:t>ing parking spaces.</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通往成功的道路上布满着诱惑人的停车场。</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There is a small</a:t>
            </a:r>
            <a:r>
              <a:rPr lang="en-US" sz="2400" b="1" spc="-100">
                <a:solidFill>
                  <a:schemeClr val="tx1"/>
                </a:solidFill>
                <a:latin typeface="Times New Roman" panose="02020603050405020304" charset="0"/>
                <a:cs typeface="Times New Roman" panose="02020603050405020304" charset="0"/>
                <a:sym typeface="+mn-ea"/>
              </a:rPr>
              <a:t> ___,</a:t>
            </a:r>
            <a:r>
              <a:rPr lang="en-US" sz="2400" b="1" spc="-100">
                <a:latin typeface="Times New Roman" panose="02020603050405020304" charset="0"/>
                <a:cs typeface="Times New Roman" panose="02020603050405020304" charset="0"/>
                <a:sym typeface="+mn-ea"/>
              </a:rPr>
              <a:t> brighter than its surroundings. 那里有个小点，要比周围亮一些。</a:t>
            </a:r>
            <a:endParaRPr lang="en-US" sz="2400" b="1" spc="-100">
              <a:latin typeface="Times New Roman" panose="02020603050405020304" charset="0"/>
              <a:cs typeface="Times New Roman" panose="02020603050405020304" charset="0"/>
              <a:sym typeface="+mn-ea"/>
            </a:endParaRPr>
          </a:p>
        </p:txBody>
      </p:sp>
      <p:sp>
        <p:nvSpPr>
          <p:cNvPr id="13" name="文本框 12"/>
          <p:cNvSpPr txBox="1"/>
          <p:nvPr/>
        </p:nvSpPr>
        <p:spPr>
          <a:xfrm>
            <a:off x="2617470" y="4674235"/>
            <a:ext cx="190690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is dotted with</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2249170" y="5412740"/>
            <a:ext cx="646430"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dot</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500" fill="hold"/>
                                        <p:tgtEl>
                                          <p:spTgt spid="12"/>
                                        </p:tgtEl>
                                        <p:attrNameLst>
                                          <p:attrName>ppt_x</p:attrName>
                                        </p:attrNameLst>
                                      </p:cBhvr>
                                      <p:tavLst>
                                        <p:tav tm="0">
                                          <p:val>
                                            <p:strVal val="#ppt_x"/>
                                          </p:val>
                                        </p:tav>
                                        <p:tav tm="100000">
                                          <p:val>
                                            <p:strVal val="#ppt_x"/>
                                          </p:val>
                                        </p:tav>
                                      </p:tavLst>
                                    </p:anim>
                                    <p:anim calcmode="lin" valueType="num">
                                      <p:cBhvr additive="base">
                                        <p:cTn id="5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ppt_x"/>
                                          </p:val>
                                        </p:tav>
                                        <p:tav tm="100000">
                                          <p:val>
                                            <p:strVal val="#ppt_x"/>
                                          </p:val>
                                        </p:tav>
                                      </p:tavLst>
                                    </p:anim>
                                    <p:anim calcmode="lin" valueType="num">
                                      <p:cBhvr additive="base">
                                        <p:cTn id="6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P spid="5" grpId="0"/>
      <p:bldP spid="10" grpId="0"/>
      <p:bldP spid="11" grpId="0"/>
      <p:bldP spid="12" grpId="0"/>
      <p:bldP spid="13" grpId="0"/>
      <p:bldP spid="14" grpId="0"/>
      <p:bldP spid="6"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320675" y="259080"/>
            <a:ext cx="11550650" cy="583565"/>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48.cattle ['kæt(ə)l]n. __________(集合名词，复数概念)</a:t>
            </a:r>
            <a:endParaRPr lang="en-US" sz="3200" b="1" spc="-100">
              <a:latin typeface="Times New Roman" panose="02020603050405020304" charset="0"/>
              <a:cs typeface="Times New Roman" panose="02020603050405020304" charset="0"/>
              <a:sym typeface="+mn-ea"/>
            </a:endParaRPr>
          </a:p>
        </p:txBody>
      </p:sp>
      <p:sp>
        <p:nvSpPr>
          <p:cNvPr id="9" name="文本框 8"/>
          <p:cNvSpPr txBox="1"/>
          <p:nvPr/>
        </p:nvSpPr>
        <p:spPr>
          <a:xfrm>
            <a:off x="3501390" y="259080"/>
            <a:ext cx="211201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牛群;家畜</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406400" y="842645"/>
            <a:ext cx="7971790" cy="1198880"/>
          </a:xfrm>
          <a:prstGeom prst="rect">
            <a:avLst/>
          </a:prstGeom>
          <a:noFill/>
        </p:spPr>
        <p:txBody>
          <a:bodyPr wrap="square" rtlCol="0">
            <a:spAutoFit/>
          </a:bodyPr>
          <a:p>
            <a:pPr>
              <a:buClrTx/>
              <a:buSzTx/>
              <a:buFontTx/>
            </a:pPr>
            <a:r>
              <a:rPr sz="2400" b="1">
                <a:latin typeface="Times New Roman" panose="02020603050405020304" charset="0"/>
                <a:cs typeface="Times New Roman" panose="02020603050405020304" charset="0"/>
                <a:sym typeface="+mn-ea"/>
              </a:rPr>
              <a:t>联想记忆：三个复数概念的集合名词：</a:t>
            </a:r>
            <a:r>
              <a:rPr lang="en-US" sz="2400" b="1">
                <a:solidFill>
                  <a:schemeClr val="accent4">
                    <a:lumMod val="50000"/>
                  </a:schemeClr>
                </a:solidFill>
                <a:latin typeface="Times New Roman" panose="02020603050405020304" charset="0"/>
                <a:cs typeface="Times New Roman" panose="02020603050405020304" charset="0"/>
                <a:sym typeface="+mn-ea"/>
              </a:rPr>
              <a:t>police/people/cattle</a:t>
            </a:r>
            <a:endParaRPr sz="2400" b="1">
              <a:solidFill>
                <a:schemeClr val="accent4">
                  <a:lumMod val="50000"/>
                </a:schemeClr>
              </a:solidFill>
              <a:latin typeface="Times New Roman" panose="02020603050405020304" charset="0"/>
              <a:cs typeface="Times New Roman" panose="02020603050405020304" charset="0"/>
              <a:sym typeface="+mn-ea"/>
            </a:endParaRPr>
          </a:p>
          <a:p>
            <a:pPr>
              <a:buClrTx/>
              <a:buSzTx/>
              <a:buFontTx/>
            </a:pPr>
            <a:r>
              <a:rPr sz="2400" b="1">
                <a:latin typeface="Times New Roman" panose="02020603050405020304" charset="0"/>
                <a:cs typeface="Times New Roman" panose="02020603050405020304" charset="0"/>
                <a:sym typeface="+mn-ea"/>
              </a:rPr>
              <a:t>The</a:t>
            </a:r>
            <a:r>
              <a:rPr sz="2400" b="1">
                <a:solidFill>
                  <a:schemeClr val="accent4">
                    <a:lumMod val="50000"/>
                  </a:schemeClr>
                </a:solidFill>
                <a:latin typeface="Times New Roman" panose="02020603050405020304" charset="0"/>
                <a:cs typeface="Times New Roman" panose="02020603050405020304" charset="0"/>
                <a:sym typeface="+mn-ea"/>
              </a:rPr>
              <a:t> police </a:t>
            </a:r>
            <a:r>
              <a:rPr sz="2400" b="1">
                <a:latin typeface="Times New Roman" panose="02020603050405020304" charset="0"/>
                <a:cs typeface="Times New Roman" panose="02020603050405020304" charset="0"/>
                <a:sym typeface="+mn-ea"/>
              </a:rPr>
              <a:t>help</a:t>
            </a:r>
            <a:r>
              <a:rPr sz="2400" b="1">
                <a:solidFill>
                  <a:schemeClr val="accent4">
                    <a:lumMod val="50000"/>
                  </a:schemeClr>
                </a:solidFill>
                <a:latin typeface="Times New Roman" panose="02020603050405020304" charset="0"/>
                <a:cs typeface="Times New Roman" panose="02020603050405020304" charset="0"/>
                <a:sym typeface="+mn-ea"/>
              </a:rPr>
              <a:t> people </a:t>
            </a:r>
            <a:r>
              <a:rPr sz="2400" b="1">
                <a:latin typeface="Times New Roman" panose="02020603050405020304" charset="0"/>
                <a:cs typeface="Times New Roman" panose="02020603050405020304" charset="0"/>
                <a:sym typeface="+mn-ea"/>
              </a:rPr>
              <a:t>catch</a:t>
            </a:r>
            <a:r>
              <a:rPr sz="2400" b="1">
                <a:solidFill>
                  <a:schemeClr val="accent4">
                    <a:lumMod val="50000"/>
                  </a:schemeClr>
                </a:solidFill>
                <a:latin typeface="Times New Roman" panose="02020603050405020304" charset="0"/>
                <a:cs typeface="Times New Roman" panose="02020603050405020304" charset="0"/>
                <a:sym typeface="+mn-ea"/>
              </a:rPr>
              <a:t> cattle.</a:t>
            </a:r>
            <a:r>
              <a:rPr sz="2400" b="1">
                <a:latin typeface="Times New Roman" panose="02020603050405020304" charset="0"/>
                <a:cs typeface="Times New Roman" panose="02020603050405020304" charset="0"/>
                <a:sym typeface="+mn-ea"/>
              </a:rPr>
              <a:t>警察帮人民抓牛。</a:t>
            </a:r>
            <a:endParaRPr sz="2400" b="1">
              <a:latin typeface="Times New Roman" panose="02020603050405020304" charset="0"/>
              <a:cs typeface="Times New Roman" panose="02020603050405020304" charset="0"/>
              <a:sym typeface="+mn-ea"/>
            </a:endParaRPr>
          </a:p>
          <a:p>
            <a:pPr>
              <a:buClrTx/>
              <a:buSzTx/>
              <a:buFontTx/>
            </a:pPr>
            <a:r>
              <a:rPr sz="2400" b="1">
                <a:latin typeface="Times New Roman" panose="02020603050405020304" charset="0"/>
                <a:cs typeface="Times New Roman" panose="02020603050405020304" charset="0"/>
                <a:sym typeface="+mn-ea"/>
              </a:rPr>
              <a:t>The </a:t>
            </a:r>
            <a:r>
              <a:rPr sz="2400" b="1">
                <a:solidFill>
                  <a:schemeClr val="accent4">
                    <a:lumMod val="50000"/>
                  </a:schemeClr>
                </a:solidFill>
                <a:latin typeface="Times New Roman" panose="02020603050405020304" charset="0"/>
                <a:cs typeface="Times New Roman" panose="02020603050405020304" charset="0"/>
                <a:sym typeface="+mn-ea"/>
              </a:rPr>
              <a:t>cattle</a:t>
            </a:r>
            <a:r>
              <a:rPr sz="2400" b="1">
                <a:latin typeface="Times New Roman" panose="02020603050405020304" charset="0"/>
                <a:cs typeface="Times New Roman" panose="02020603050405020304" charset="0"/>
                <a:sym typeface="+mn-ea"/>
              </a:rPr>
              <a:t> </a:t>
            </a:r>
            <a:r>
              <a:rPr sz="2400" b="1">
                <a:solidFill>
                  <a:schemeClr val="accent1">
                    <a:lumMod val="50000"/>
                  </a:schemeClr>
                </a:solidFill>
                <a:latin typeface="Times New Roman" panose="02020603050405020304" charset="0"/>
                <a:cs typeface="Times New Roman" panose="02020603050405020304" charset="0"/>
                <a:sym typeface="+mn-ea"/>
              </a:rPr>
              <a:t>are</a:t>
            </a:r>
            <a:r>
              <a:rPr sz="2400" b="1">
                <a:latin typeface="Times New Roman" panose="02020603050405020304" charset="0"/>
                <a:cs typeface="Times New Roman" panose="02020603050405020304" charset="0"/>
                <a:sym typeface="+mn-ea"/>
              </a:rPr>
              <a:t> in the shed. 牛在牛棚里。</a:t>
            </a:r>
            <a:endParaRPr sz="2400" b="1">
              <a:latin typeface="Times New Roman" panose="02020603050405020304" charset="0"/>
              <a:cs typeface="Times New Roman" panose="02020603050405020304" charset="0"/>
              <a:sym typeface="+mn-ea"/>
            </a:endParaRPr>
          </a:p>
        </p:txBody>
      </p:sp>
      <p:sp>
        <p:nvSpPr>
          <p:cNvPr id="2" name="文本框 1"/>
          <p:cNvSpPr txBox="1"/>
          <p:nvPr/>
        </p:nvSpPr>
        <p:spPr>
          <a:xfrm>
            <a:off x="406400" y="1953895"/>
            <a:ext cx="11550650" cy="583565"/>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49.roar [rɔː]vi. &amp;n. _______________</a:t>
            </a:r>
            <a:endParaRPr lang="en-US" sz="3200" b="1" spc="-100">
              <a:latin typeface="Times New Roman" panose="02020603050405020304" charset="0"/>
              <a:cs typeface="Times New Roman" panose="02020603050405020304" charset="0"/>
              <a:sym typeface="+mn-ea"/>
            </a:endParaRPr>
          </a:p>
        </p:txBody>
      </p:sp>
      <p:sp>
        <p:nvSpPr>
          <p:cNvPr id="3" name="文本框 2"/>
          <p:cNvSpPr txBox="1"/>
          <p:nvPr/>
        </p:nvSpPr>
        <p:spPr>
          <a:xfrm>
            <a:off x="3331210" y="1953895"/>
            <a:ext cx="316611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咆哮;怒吼;轰鸣</a:t>
            </a:r>
            <a:endParaRPr sz="32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406400" y="2537460"/>
            <a:ext cx="11692255" cy="460375"/>
          </a:xfrm>
          <a:prstGeom prst="rect">
            <a:avLst/>
          </a:prstGeom>
          <a:noFill/>
        </p:spPr>
        <p:txBody>
          <a:bodyPr wrap="square" rtlCol="0">
            <a:spAutoFit/>
          </a:bodyPr>
          <a:p>
            <a:pPr>
              <a:buClrTx/>
              <a:buSzTx/>
              <a:buFontTx/>
            </a:pPr>
            <a:r>
              <a:rPr lang="en-US" sz="2400" b="1" spc="-100">
                <a:latin typeface="Times New Roman" panose="02020603050405020304" charset="0"/>
                <a:cs typeface="Times New Roman" panose="02020603050405020304" charset="0"/>
                <a:sym typeface="+mn-ea"/>
              </a:rPr>
              <a:t>音意相通：拟声词，模拟狮子的吼声。类似拟声词：</a:t>
            </a:r>
            <a:r>
              <a:rPr lang="en-US" sz="2400" b="1" spc="-100">
                <a:solidFill>
                  <a:schemeClr val="accent4">
                    <a:lumMod val="50000"/>
                  </a:schemeClr>
                </a:solidFill>
                <a:latin typeface="Times New Roman" panose="02020603050405020304" charset="0"/>
                <a:cs typeface="Times New Roman" panose="02020603050405020304" charset="0"/>
                <a:sym typeface="+mn-ea"/>
              </a:rPr>
              <a:t>owl[aʊl]</a:t>
            </a:r>
            <a:r>
              <a:rPr lang="en-US" sz="2400" b="1" spc="-100">
                <a:latin typeface="Times New Roman" panose="02020603050405020304" charset="0"/>
                <a:cs typeface="Times New Roman" panose="02020603050405020304" charset="0"/>
                <a:sym typeface="+mn-ea"/>
              </a:rPr>
              <a:t>n. </a:t>
            </a:r>
            <a:r>
              <a:rPr lang="en-US" sz="2400" b="1" spc="-100">
                <a:solidFill>
                  <a:srgbClr val="7030A0"/>
                </a:solidFill>
                <a:latin typeface="Times New Roman" panose="02020603050405020304" charset="0"/>
                <a:cs typeface="Times New Roman" panose="02020603050405020304" charset="0"/>
                <a:sym typeface="+mn-ea"/>
              </a:rPr>
              <a:t>猫头鹰 </a:t>
            </a:r>
            <a:r>
              <a:rPr lang="en-US" sz="2400" b="1" spc="-100">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wolf [wʊlf]</a:t>
            </a:r>
            <a:r>
              <a:rPr lang="en-US" sz="2400" b="1" spc="-100">
                <a:latin typeface="Times New Roman" panose="02020603050405020304" charset="0"/>
                <a:cs typeface="Times New Roman" panose="02020603050405020304" charset="0"/>
                <a:sym typeface="+mn-ea"/>
              </a:rPr>
              <a:t>n. </a:t>
            </a:r>
            <a:r>
              <a:rPr lang="en-US" sz="2400" b="1" spc="-100">
                <a:solidFill>
                  <a:srgbClr val="7030A0"/>
                </a:solidFill>
                <a:latin typeface="Times New Roman" panose="02020603050405020304" charset="0"/>
                <a:cs typeface="Times New Roman" panose="02020603050405020304" charset="0"/>
                <a:sym typeface="+mn-ea"/>
              </a:rPr>
              <a:t>狼</a:t>
            </a:r>
            <a:endParaRPr lang="en-US" sz="2400" b="1" spc="-10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406400" y="2907030"/>
            <a:ext cx="11692255" cy="1568450"/>
          </a:xfrm>
          <a:prstGeom prst="rect">
            <a:avLst/>
          </a:prstGeom>
          <a:noFill/>
        </p:spPr>
        <p:txBody>
          <a:bodyPr wrap="square" rtlCol="0">
            <a:spAutoFit/>
          </a:bodyPr>
          <a:p>
            <a:pPr>
              <a:buClrTx/>
              <a:buSzTx/>
              <a:buFontTx/>
            </a:pPr>
            <a:r>
              <a:rPr lang="en-US" sz="2400" b="1" spc="-100">
                <a:latin typeface="Times New Roman" panose="02020603050405020304" charset="0"/>
                <a:cs typeface="Times New Roman" panose="02020603050405020304" charset="0"/>
                <a:sym typeface="+mn-ea"/>
              </a:rPr>
              <a:t>The clapping turned into cheering, then into a deafening </a:t>
            </a:r>
            <a:r>
              <a:rPr lang="en-US" sz="2400" b="1" spc="-100">
                <a:solidFill>
                  <a:schemeClr val="accent4">
                    <a:lumMod val="50000"/>
                  </a:schemeClr>
                </a:solidFill>
                <a:latin typeface="Times New Roman" panose="02020603050405020304" charset="0"/>
                <a:cs typeface="Times New Roman" panose="02020603050405020304" charset="0"/>
                <a:sym typeface="+mn-ea"/>
              </a:rPr>
              <a:t>roar</a:t>
            </a:r>
            <a:r>
              <a:rPr lang="en-US" sz="2400" b="1" spc="-100">
                <a:latin typeface="Times New Roman" panose="02020603050405020304" charset="0"/>
                <a:cs typeface="Times New Roman" panose="02020603050405020304" charset="0"/>
                <a:sym typeface="+mn-ea"/>
              </a:rPr>
              <a:t>.(2012天津)</a:t>
            </a:r>
            <a:endParaRPr lang="en-US" sz="2400" b="1" spc="-100">
              <a:latin typeface="Times New Roman" panose="02020603050405020304" charset="0"/>
              <a:cs typeface="Times New Roman" panose="02020603050405020304" charset="0"/>
              <a:sym typeface="+mn-ea"/>
            </a:endParaRPr>
          </a:p>
          <a:p>
            <a:pPr>
              <a:buClrTx/>
              <a:buSzTx/>
              <a:buFontTx/>
            </a:pPr>
            <a:r>
              <a:rPr lang="en-US" sz="2400" b="1" spc="-100">
                <a:latin typeface="Times New Roman" panose="02020603050405020304" charset="0"/>
                <a:cs typeface="Times New Roman" panose="02020603050405020304" charset="0"/>
                <a:sym typeface="+mn-ea"/>
              </a:rPr>
              <a:t>掌声变成了欢呼声，然后变成了震耳欲聋的吼声。</a:t>
            </a:r>
            <a:endParaRPr lang="en-US" sz="2400" b="1" spc="-100">
              <a:latin typeface="Times New Roman" panose="02020603050405020304" charset="0"/>
              <a:cs typeface="Times New Roman" panose="02020603050405020304" charset="0"/>
              <a:sym typeface="+mn-ea"/>
            </a:endParaRPr>
          </a:p>
          <a:p>
            <a:pPr>
              <a:buClrTx/>
              <a:buSzTx/>
              <a:buFontTx/>
            </a:pPr>
            <a:r>
              <a:rPr lang="en-US" sz="2400" b="1" spc="-100">
                <a:latin typeface="Times New Roman" panose="02020603050405020304" charset="0"/>
                <a:cs typeface="Times New Roman" panose="02020603050405020304" charset="0"/>
                <a:sym typeface="+mn-ea"/>
              </a:rPr>
              <a:t>His amusing performance caused </a:t>
            </a:r>
            <a:r>
              <a:rPr lang="en-US" sz="2400" b="1" spc="-100">
                <a:solidFill>
                  <a:schemeClr val="accent4">
                    <a:lumMod val="50000"/>
                  </a:schemeClr>
                </a:solidFill>
                <a:latin typeface="Times New Roman" panose="02020603050405020304" charset="0"/>
                <a:cs typeface="Times New Roman" panose="02020603050405020304" charset="0"/>
                <a:sym typeface="+mn-ea"/>
              </a:rPr>
              <a:t>a roar of</a:t>
            </a:r>
            <a:r>
              <a:rPr lang="en-US" sz="2400" b="1" spc="-100">
                <a:latin typeface="Times New Roman" panose="02020603050405020304" charset="0"/>
                <a:cs typeface="Times New Roman" panose="02020603050405020304" charset="0"/>
                <a:sym typeface="+mn-ea"/>
              </a:rPr>
              <a:t> laughter in the audience. </a:t>
            </a:r>
            <a:endParaRPr lang="en-US" sz="2400" b="1" spc="-100">
              <a:latin typeface="Times New Roman" panose="02020603050405020304" charset="0"/>
              <a:cs typeface="Times New Roman" panose="02020603050405020304" charset="0"/>
              <a:sym typeface="+mn-ea"/>
            </a:endParaRPr>
          </a:p>
          <a:p>
            <a:pPr>
              <a:buClrTx/>
              <a:buSzTx/>
              <a:buFontTx/>
            </a:pPr>
            <a:r>
              <a:rPr lang="en-US" sz="2400" b="1" spc="-100">
                <a:latin typeface="Times New Roman" panose="02020603050405020304" charset="0"/>
                <a:cs typeface="Times New Roman" panose="02020603050405020304" charset="0"/>
                <a:sym typeface="+mn-ea"/>
              </a:rPr>
              <a:t>他有趣的表演引起了观众的哄堂大笑。</a:t>
            </a:r>
            <a:endParaRPr lang="en-US" sz="2400" b="1" spc="-100">
              <a:latin typeface="Times New Roman" panose="02020603050405020304" charset="0"/>
              <a:cs typeface="Times New Roman" panose="02020603050405020304" charset="0"/>
              <a:sym typeface="+mn-ea"/>
            </a:endParaRPr>
          </a:p>
        </p:txBody>
      </p:sp>
      <p:sp>
        <p:nvSpPr>
          <p:cNvPr id="6" name="文本框 5"/>
          <p:cNvSpPr txBox="1"/>
          <p:nvPr/>
        </p:nvSpPr>
        <p:spPr>
          <a:xfrm>
            <a:off x="406400" y="4459605"/>
            <a:ext cx="11550650" cy="1076325"/>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50.ocean ['əʊʃ(ə)n]n. _____</a:t>
            </a:r>
            <a:endParaRPr lang="en-US" sz="3200" b="1" spc="-100">
              <a:latin typeface="Times New Roman" panose="02020603050405020304" charset="0"/>
              <a:cs typeface="Times New Roman" panose="02020603050405020304" charset="0"/>
              <a:sym typeface="+mn-ea"/>
            </a:endParaRPr>
          </a:p>
          <a:p>
            <a:pPr algn="just">
              <a:buClrTx/>
              <a:buSzTx/>
              <a:buFontTx/>
            </a:pPr>
            <a:r>
              <a:rPr lang="en-US" sz="3200" b="1" spc="-100">
                <a:latin typeface="Times New Roman" panose="02020603050405020304" charset="0"/>
                <a:cs typeface="Times New Roman" panose="02020603050405020304" charset="0"/>
                <a:sym typeface="+mn-ea"/>
              </a:rPr>
              <a:t>Oceania [ˌəʊʃiˈɑːniə]n. _______</a:t>
            </a:r>
            <a:endParaRPr lang="en-US" sz="3200" b="1" spc="-100">
              <a:latin typeface="Times New Roman" panose="02020603050405020304" charset="0"/>
              <a:cs typeface="Times New Roman" panose="02020603050405020304" charset="0"/>
              <a:sym typeface="+mn-ea"/>
            </a:endParaRPr>
          </a:p>
        </p:txBody>
      </p:sp>
      <p:sp>
        <p:nvSpPr>
          <p:cNvPr id="8" name="文本框 7"/>
          <p:cNvSpPr txBox="1"/>
          <p:nvPr/>
        </p:nvSpPr>
        <p:spPr>
          <a:xfrm>
            <a:off x="3696970" y="4475480"/>
            <a:ext cx="1136015"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海洋</a:t>
            </a:r>
            <a:endParaRPr sz="3200" b="1">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4103370" y="4952365"/>
            <a:ext cx="1622425"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大洋洲</a:t>
            </a:r>
            <a:endParaRPr sz="3200" b="1">
              <a:solidFill>
                <a:srgbClr val="7030A0"/>
              </a:solidFill>
              <a:latin typeface="Times New Roman" panose="02020603050405020304" charset="0"/>
              <a:cs typeface="Times New Roman" panose="02020603050405020304" charset="0"/>
              <a:sym typeface="+mn-ea"/>
            </a:endParaRPr>
          </a:p>
        </p:txBody>
      </p:sp>
      <p:sp>
        <p:nvSpPr>
          <p:cNvPr id="100" name="文本框 99"/>
          <p:cNvSpPr txBox="1"/>
          <p:nvPr/>
        </p:nvSpPr>
        <p:spPr>
          <a:xfrm>
            <a:off x="320675" y="5410835"/>
            <a:ext cx="11734165" cy="1322070"/>
          </a:xfrm>
          <a:prstGeom prst="rect">
            <a:avLst/>
          </a:prstGeom>
          <a:noFill/>
          <a:ln w="9525">
            <a:noFill/>
          </a:ln>
        </p:spPr>
        <p:txBody>
          <a:bodyPr wrap="square">
            <a:spAutoFit/>
          </a:bodyPr>
          <a:p>
            <a:pPr indent="0"/>
            <a:r>
              <a:rPr lang="zh-CN" sz="2000" b="1">
                <a:latin typeface="Times New Roman" panose="02020603050405020304" charset="0"/>
                <a:ea typeface="宋体" panose="02010600030101010101" pitchFamily="2" charset="-122"/>
              </a:rPr>
              <a:t>词源：</a:t>
            </a:r>
            <a:r>
              <a:rPr lang="zh-CN" sz="2000" b="1">
                <a:ea typeface="宋体" panose="02010600030101010101" pitchFamily="2" charset="-122"/>
              </a:rPr>
              <a:t>在希腊神话中，大洋神俄刻阿诺斯</a:t>
            </a:r>
            <a:r>
              <a:rPr lang="en-US" sz="2000" b="1">
                <a:latin typeface="Times New Roman" panose="02020603050405020304" charset="0"/>
                <a:ea typeface="宋体" panose="02010600030101010101" pitchFamily="2" charset="-122"/>
              </a:rPr>
              <a:t>(Oceanus)</a:t>
            </a:r>
            <a:r>
              <a:rPr lang="zh-CN" sz="2000" b="1">
                <a:ea typeface="宋体" panose="02010600030101010101" pitchFamily="2" charset="-122"/>
              </a:rPr>
              <a:t>是天神乌拉诺斯</a:t>
            </a:r>
            <a:r>
              <a:rPr lang="en-US" sz="2000" b="1">
                <a:latin typeface="Times New Roman" panose="02020603050405020304" charset="0"/>
                <a:ea typeface="宋体" panose="02010600030101010101" pitchFamily="2" charset="-122"/>
                <a:cs typeface="Times New Roman" panose="02020603050405020304" charset="0"/>
              </a:rPr>
              <a:t>(</a:t>
            </a:r>
            <a:r>
              <a:rPr lang="en-US" sz="2000" b="1">
                <a:solidFill>
                  <a:srgbClr val="0000FF"/>
                </a:solidFill>
                <a:latin typeface="Times New Roman" panose="02020603050405020304" charset="0"/>
                <a:ea typeface="宋体" panose="02010600030101010101" pitchFamily="2" charset="-122"/>
                <a:cs typeface="Times New Roman" panose="02020603050405020304" charset="0"/>
                <a:hlinkClick r:id="rId1"/>
              </a:rPr>
              <a:t>Uranus</a:t>
            </a:r>
            <a:r>
              <a:rPr lang="en-US" sz="2000" b="1">
                <a:latin typeface="Times New Roman" panose="02020603050405020304" charset="0"/>
                <a:ea typeface="宋体" panose="02010600030101010101" pitchFamily="2" charset="-122"/>
                <a:cs typeface="Times New Roman" panose="02020603050405020304" charset="0"/>
              </a:rPr>
              <a:t>)</a:t>
            </a:r>
            <a:r>
              <a:rPr lang="zh-CN" sz="2000" b="1">
                <a:ea typeface="宋体" panose="02010600030101010101" pitchFamily="2" charset="-122"/>
              </a:rPr>
              <a:t>和</a:t>
            </a:r>
            <a:r>
              <a:rPr lang="zh-CN" sz="2000" b="1">
                <a:latin typeface="Times New Roman" panose="02020603050405020304" charset="0"/>
                <a:ea typeface="宋体" panose="02010600030101010101" pitchFamily="2" charset="-122"/>
              </a:rPr>
              <a:t>地母</a:t>
            </a:r>
            <a:r>
              <a:rPr lang="zh-CN" sz="2000" b="1">
                <a:ea typeface="宋体" panose="02010600030101010101" pitchFamily="2" charset="-122"/>
              </a:rPr>
              <a:t>该亚</a:t>
            </a:r>
            <a:r>
              <a:rPr lang="en-US" sz="2000" b="1">
                <a:latin typeface="Times New Roman" panose="02020603050405020304" charset="0"/>
                <a:ea typeface="宋体" panose="02010600030101010101" pitchFamily="2" charset="-122"/>
                <a:cs typeface="Times New Roman" panose="02020603050405020304" charset="0"/>
              </a:rPr>
              <a:t>(Gaea)</a:t>
            </a:r>
            <a:r>
              <a:rPr lang="zh-CN" sz="2000" b="1">
                <a:ea typeface="宋体" panose="02010600030101010101" pitchFamily="2" charset="-122"/>
              </a:rPr>
              <a:t>的儿子，</a:t>
            </a:r>
            <a:r>
              <a:rPr lang="en-US" sz="2000" b="1">
                <a:latin typeface="Times New Roman" panose="02020603050405020304" charset="0"/>
                <a:ea typeface="宋体" panose="02010600030101010101" pitchFamily="2" charset="-122"/>
              </a:rPr>
              <a:t>12</a:t>
            </a:r>
            <a:r>
              <a:rPr lang="zh-CN" sz="2000" b="1">
                <a:ea typeface="宋体" panose="02010600030101010101" pitchFamily="2" charset="-122"/>
              </a:rPr>
              <a:t>泰坦神之一。他娶了妹妹泰西斯（</a:t>
            </a:r>
            <a:r>
              <a:rPr lang="en-US" sz="2000" b="1">
                <a:latin typeface="Times New Roman" panose="02020603050405020304" charset="0"/>
                <a:ea typeface="宋体" panose="02010600030101010101" pitchFamily="2" charset="-122"/>
              </a:rPr>
              <a:t>Téthys</a:t>
            </a:r>
            <a:r>
              <a:rPr lang="zh-CN" sz="2000" b="1">
                <a:ea typeface="宋体" panose="02010600030101010101" pitchFamily="2" charset="-122"/>
              </a:rPr>
              <a:t>）为妻，后者为他生了三千个海洋女仙（</a:t>
            </a:r>
            <a:r>
              <a:rPr lang="en-US" sz="2000" b="1">
                <a:latin typeface="Times New Roman" panose="02020603050405020304" charset="0"/>
                <a:ea typeface="宋体" panose="02010600030101010101" pitchFamily="2" charset="-122"/>
              </a:rPr>
              <a:t>Océanides</a:t>
            </a:r>
            <a:r>
              <a:rPr lang="zh-CN" sz="2000" b="1">
                <a:ea typeface="宋体" panose="02010600030101010101" pitchFamily="2" charset="-122"/>
              </a:rPr>
              <a:t>）。在表现俄刻阿诺斯的形象时，人们往往将其刻画成一个从容不迫地立于惊涛骇浪中、被众多海怪所簇拥的白胡子老头。</a:t>
            </a:r>
            <a:endParaRPr lang="zh-CN" altLang="en-US" sz="2000" b="1"/>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3" grpId="0"/>
      <p:bldP spid="8" grpId="0"/>
      <p:bldP spid="10" grpId="0"/>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320675" y="259080"/>
            <a:ext cx="11550650" cy="583565"/>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51.scent [sent]n. __________</a:t>
            </a:r>
            <a:endParaRPr lang="en-US" sz="3200" b="1" spc="-100">
              <a:latin typeface="Times New Roman" panose="02020603050405020304" charset="0"/>
              <a:cs typeface="Times New Roman" panose="02020603050405020304" charset="0"/>
              <a:sym typeface="+mn-ea"/>
            </a:endParaRPr>
          </a:p>
        </p:txBody>
      </p:sp>
      <p:sp>
        <p:nvSpPr>
          <p:cNvPr id="9" name="文本框 8"/>
          <p:cNvSpPr txBox="1"/>
          <p:nvPr/>
        </p:nvSpPr>
        <p:spPr>
          <a:xfrm>
            <a:off x="2854325" y="259080"/>
            <a:ext cx="211201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气味;气息</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320675" y="726440"/>
            <a:ext cx="9380220" cy="460375"/>
          </a:xfrm>
          <a:prstGeom prst="rect">
            <a:avLst/>
          </a:prstGeom>
          <a:noFill/>
        </p:spPr>
        <p:txBody>
          <a:bodyPr wrap="square" rtlCol="0">
            <a:spAutoFit/>
          </a:bodyPr>
          <a:p>
            <a:pPr>
              <a:buClrTx/>
              <a:buSzTx/>
              <a:buFontTx/>
            </a:pPr>
            <a:r>
              <a:rPr sz="2400" b="1">
                <a:solidFill>
                  <a:schemeClr val="tx1"/>
                </a:solidFill>
                <a:latin typeface="Times New Roman" panose="02020603050405020304" charset="0"/>
                <a:cs typeface="Times New Roman" panose="02020603050405020304" charset="0"/>
                <a:sym typeface="+mn-ea"/>
              </a:rPr>
              <a:t>同源词：</a:t>
            </a:r>
            <a:r>
              <a:rPr sz="2400" b="1">
                <a:solidFill>
                  <a:schemeClr val="accent4">
                    <a:lumMod val="50000"/>
                  </a:schemeClr>
                </a:solidFill>
                <a:latin typeface="Times New Roman" panose="02020603050405020304" charset="0"/>
                <a:cs typeface="Times New Roman" panose="02020603050405020304" charset="0"/>
                <a:sym typeface="+mn-ea"/>
              </a:rPr>
              <a:t>sense</a:t>
            </a:r>
            <a:r>
              <a:rPr sz="2400" b="1">
                <a:solidFill>
                  <a:schemeClr val="tx1"/>
                </a:solidFill>
                <a:latin typeface="Times New Roman" panose="02020603050405020304" charset="0"/>
                <a:cs typeface="Times New Roman" panose="02020603050405020304" charset="0"/>
                <a:sym typeface="+mn-ea"/>
              </a:rPr>
              <a:t>(</a:t>
            </a:r>
            <a:r>
              <a:rPr sz="2400" b="1">
                <a:solidFill>
                  <a:srgbClr val="7030A0"/>
                </a:solidFill>
                <a:latin typeface="Times New Roman" panose="02020603050405020304" charset="0"/>
                <a:cs typeface="Times New Roman" panose="02020603050405020304" charset="0"/>
                <a:sym typeface="+mn-ea"/>
              </a:rPr>
              <a:t>感觉</a:t>
            </a:r>
            <a:r>
              <a:rPr sz="2400" b="1">
                <a:solidFill>
                  <a:schemeClr val="tx1"/>
                </a:solidFill>
                <a:latin typeface="Times New Roman" panose="02020603050405020304" charset="0"/>
                <a:cs typeface="Times New Roman" panose="02020603050405020304" charset="0"/>
                <a:sym typeface="+mn-ea"/>
              </a:rPr>
              <a:t>)——&gt;</a:t>
            </a:r>
            <a:r>
              <a:rPr sz="2400" b="1">
                <a:solidFill>
                  <a:schemeClr val="accent4">
                    <a:lumMod val="50000"/>
                  </a:schemeClr>
                </a:solidFill>
                <a:latin typeface="Times New Roman" panose="02020603050405020304" charset="0"/>
                <a:cs typeface="Times New Roman" panose="02020603050405020304" charset="0"/>
                <a:sym typeface="+mn-ea"/>
              </a:rPr>
              <a:t>scent</a:t>
            </a:r>
            <a:r>
              <a:rPr sz="2400" b="1">
                <a:solidFill>
                  <a:schemeClr val="tx1"/>
                </a:solidFill>
                <a:latin typeface="Times New Roman" panose="02020603050405020304" charset="0"/>
                <a:cs typeface="Times New Roman" panose="02020603050405020304" charset="0"/>
                <a:sym typeface="+mn-ea"/>
              </a:rPr>
              <a:t>(感到的气息：</a:t>
            </a:r>
            <a:r>
              <a:rPr sz="2400" b="1">
                <a:solidFill>
                  <a:srgbClr val="7030A0"/>
                </a:solidFill>
                <a:latin typeface="Times New Roman" panose="02020603050405020304" charset="0"/>
                <a:cs typeface="Times New Roman" panose="02020603050405020304" charset="0"/>
                <a:sym typeface="+mn-ea"/>
              </a:rPr>
              <a:t>气味</a:t>
            </a:r>
            <a:r>
              <a:rPr sz="2400" b="1">
                <a:solidFill>
                  <a:schemeClr val="tx1"/>
                </a:solidFill>
                <a:latin typeface="Times New Roman" panose="02020603050405020304" charset="0"/>
                <a:cs typeface="Times New Roman" panose="02020603050405020304" charset="0"/>
                <a:sym typeface="+mn-ea"/>
              </a:rPr>
              <a:t>)</a:t>
            </a:r>
            <a:endParaRPr sz="2400" b="1">
              <a:solidFill>
                <a:schemeClr val="tx1"/>
              </a:solidFill>
              <a:latin typeface="Times New Roman" panose="02020603050405020304" charset="0"/>
              <a:cs typeface="Times New Roman" panose="02020603050405020304" charset="0"/>
              <a:sym typeface="+mn-ea"/>
            </a:endParaRPr>
          </a:p>
        </p:txBody>
      </p:sp>
      <p:sp>
        <p:nvSpPr>
          <p:cNvPr id="3" name="文本框 2"/>
          <p:cNvSpPr txBox="1"/>
          <p:nvPr/>
        </p:nvSpPr>
        <p:spPr>
          <a:xfrm>
            <a:off x="320675" y="1186815"/>
            <a:ext cx="11550015" cy="2676525"/>
          </a:xfrm>
          <a:prstGeom prst="rect">
            <a:avLst/>
          </a:prstGeom>
          <a:noFill/>
        </p:spPr>
        <p:txBody>
          <a:bodyPr wrap="square" rtlCol="0">
            <a:spAutoFit/>
          </a:bodyPr>
          <a:p>
            <a:pPr algn="just">
              <a:buClrTx/>
              <a:buSzTx/>
              <a:buFontTx/>
            </a:pPr>
            <a:r>
              <a:rPr sz="2400" b="1">
                <a:latin typeface="Times New Roman" panose="02020603050405020304" charset="0"/>
                <a:cs typeface="Times New Roman" panose="02020603050405020304" charset="0"/>
                <a:sym typeface="+mn-ea"/>
              </a:rPr>
              <a:t>Particular scents also have an effect: diners who got the </a:t>
            </a:r>
            <a:r>
              <a:rPr sz="2400" b="1">
                <a:solidFill>
                  <a:schemeClr val="accent4">
                    <a:lumMod val="50000"/>
                  </a:schemeClr>
                </a:solidFill>
                <a:latin typeface="Times New Roman" panose="02020603050405020304" charset="0"/>
                <a:cs typeface="Times New Roman" panose="02020603050405020304" charset="0"/>
                <a:sym typeface="+mn-ea"/>
              </a:rPr>
              <a:t>scent</a:t>
            </a:r>
            <a:r>
              <a:rPr sz="2400" b="1">
                <a:latin typeface="Times New Roman" panose="02020603050405020304" charset="0"/>
                <a:cs typeface="Times New Roman" panose="02020603050405020304" charset="0"/>
                <a:sym typeface="+mn-ea"/>
              </a:rPr>
              <a:t> of lavender(薰衣草) stayed longer and spent more than those who smelled lemon, or no scent.(2018江苏) </a:t>
            </a:r>
            <a:endParaRPr sz="2400" b="1">
              <a:latin typeface="Times New Roman" panose="02020603050405020304" charset="0"/>
              <a:cs typeface="Times New Roman" panose="02020603050405020304" charset="0"/>
              <a:sym typeface="+mn-ea"/>
            </a:endParaRPr>
          </a:p>
          <a:p>
            <a:pPr algn="just">
              <a:buClrTx/>
              <a:buSzTx/>
              <a:buFontTx/>
            </a:pPr>
            <a:r>
              <a:rPr sz="2400" b="1">
                <a:latin typeface="Times New Roman" panose="02020603050405020304" charset="0"/>
                <a:cs typeface="Times New Roman" panose="02020603050405020304" charset="0"/>
                <a:sym typeface="+mn-ea"/>
              </a:rPr>
              <a:t>特定的香味也有影响:闻到薰衣草香味的食客比闻到柠檬味或没有香味的食客停留的时间更长，花费的时间也更多。</a:t>
            </a:r>
            <a:endParaRPr sz="2400" b="1">
              <a:latin typeface="Times New Roman" panose="02020603050405020304" charset="0"/>
              <a:cs typeface="Times New Roman" panose="02020603050405020304" charset="0"/>
              <a:sym typeface="+mn-ea"/>
            </a:endParaRPr>
          </a:p>
          <a:p>
            <a:pPr algn="just">
              <a:buClrTx/>
              <a:buSzTx/>
              <a:buFontTx/>
            </a:pPr>
            <a:r>
              <a:rPr sz="2400" b="1">
                <a:latin typeface="Times New Roman" panose="02020603050405020304" charset="0"/>
                <a:cs typeface="Times New Roman" panose="02020603050405020304" charset="0"/>
                <a:sym typeface="+mn-ea"/>
              </a:rPr>
              <a:t>One sports goods company once reported that when it first introduced </a:t>
            </a:r>
            <a:r>
              <a:rPr sz="2400" b="1">
                <a:solidFill>
                  <a:schemeClr val="accent4">
                    <a:lumMod val="50000"/>
                  </a:schemeClr>
                </a:solidFill>
                <a:latin typeface="Times New Roman" panose="02020603050405020304" charset="0"/>
                <a:cs typeface="Times New Roman" panose="02020603050405020304" charset="0"/>
                <a:sym typeface="+mn-ea"/>
              </a:rPr>
              <a:t>scent</a:t>
            </a:r>
            <a:r>
              <a:rPr sz="2400" b="1">
                <a:latin typeface="Times New Roman" panose="02020603050405020304" charset="0"/>
                <a:cs typeface="Times New Roman" panose="02020603050405020304" charset="0"/>
                <a:sym typeface="+mn-ea"/>
              </a:rPr>
              <a:t> into its stores, customers' intention to purchase increased by 80 percent.(2014北京) 一家体育用品公司曾经报告说，当它第一次将香水引入商店时，顾客的购买意愿增加了80%。</a:t>
            </a:r>
            <a:endParaRPr sz="2400" b="1">
              <a:latin typeface="Times New Roman" panose="02020603050405020304" charset="0"/>
              <a:cs typeface="Times New Roman" panose="02020603050405020304" charset="0"/>
              <a:sym typeface="+mn-ea"/>
            </a:endParaRPr>
          </a:p>
        </p:txBody>
      </p:sp>
      <p:sp>
        <p:nvSpPr>
          <p:cNvPr id="4" name="文本框 3"/>
          <p:cNvSpPr txBox="1"/>
          <p:nvPr/>
        </p:nvSpPr>
        <p:spPr>
          <a:xfrm>
            <a:off x="400050" y="3863340"/>
            <a:ext cx="11550650" cy="1076325"/>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52.greet [griːt]vt. ____________________</a:t>
            </a:r>
            <a:endParaRPr lang="en-US" sz="3200" b="1" spc="-100">
              <a:latin typeface="Times New Roman" panose="02020603050405020304" charset="0"/>
              <a:cs typeface="Times New Roman" panose="02020603050405020304" charset="0"/>
              <a:sym typeface="+mn-ea"/>
            </a:endParaRPr>
          </a:p>
          <a:p>
            <a:pPr algn="just">
              <a:buClrTx/>
              <a:buSzTx/>
              <a:buFontTx/>
            </a:pPr>
            <a:r>
              <a:rPr lang="en-US" sz="3200" b="1" spc="-100">
                <a:latin typeface="Times New Roman" panose="02020603050405020304" charset="0"/>
                <a:cs typeface="Times New Roman" panose="02020603050405020304" charset="0"/>
                <a:sym typeface="+mn-ea"/>
              </a:rPr>
              <a:t>________ [ˈɡriːtɪŋ] n. 问候，招呼</a:t>
            </a:r>
            <a:endParaRPr lang="en-US" sz="3200" b="1" spc="-100">
              <a:latin typeface="Times New Roman" panose="02020603050405020304" charset="0"/>
              <a:cs typeface="Times New Roman" panose="02020603050405020304" charset="0"/>
              <a:sym typeface="+mn-ea"/>
            </a:endParaRPr>
          </a:p>
        </p:txBody>
      </p:sp>
      <p:sp>
        <p:nvSpPr>
          <p:cNvPr id="5" name="文本框 4"/>
          <p:cNvSpPr txBox="1"/>
          <p:nvPr/>
        </p:nvSpPr>
        <p:spPr>
          <a:xfrm>
            <a:off x="3009265" y="3863340"/>
            <a:ext cx="4003040" cy="583565"/>
          </a:xfrm>
          <a:prstGeom prst="rect">
            <a:avLst/>
          </a:prstGeom>
          <a:noFill/>
        </p:spPr>
        <p:txBody>
          <a:bodyPr wrap="square" rtlCol="0">
            <a:spAutoFit/>
          </a:bodyPr>
          <a:p>
            <a:pPr lvl="0" algn="l">
              <a:buClrTx/>
              <a:buSzTx/>
              <a:buFontTx/>
            </a:pPr>
            <a:r>
              <a:rPr sz="3200" b="1">
                <a:solidFill>
                  <a:srgbClr val="7030A0"/>
                </a:solidFill>
                <a:latin typeface="Times New Roman" panose="02020603050405020304" charset="0"/>
                <a:cs typeface="Times New Roman" panose="02020603050405020304" charset="0"/>
                <a:sym typeface="+mn-ea"/>
              </a:rPr>
              <a:t>  欢迎,迎接;致敬,致意</a:t>
            </a:r>
            <a:endParaRPr sz="3200" b="1">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400050" y="4939665"/>
            <a:ext cx="11550650" cy="829945"/>
          </a:xfrm>
          <a:prstGeom prst="rect">
            <a:avLst/>
          </a:prstGeom>
          <a:noFill/>
        </p:spPr>
        <p:txBody>
          <a:bodyPr wrap="square" rtlCol="0">
            <a:spAutoFit/>
          </a:bodyPr>
          <a:p>
            <a:pPr algn="just">
              <a:buClrTx/>
              <a:buSzTx/>
              <a:buFontTx/>
            </a:pPr>
            <a:r>
              <a:rPr lang="en-US" sz="2400" b="1" spc="-100">
                <a:latin typeface="Times New Roman" panose="02020603050405020304" charset="0"/>
                <a:cs typeface="Times New Roman" panose="02020603050405020304" charset="0"/>
                <a:sym typeface="+mn-ea"/>
              </a:rPr>
              <a:t>联想：</a:t>
            </a:r>
            <a:r>
              <a:rPr lang="en-US" sz="2400" b="1" spc="-100">
                <a:solidFill>
                  <a:schemeClr val="accent4">
                    <a:lumMod val="50000"/>
                  </a:schemeClr>
                </a:solidFill>
                <a:latin typeface="Times New Roman" panose="02020603050405020304" charset="0"/>
                <a:cs typeface="Times New Roman" panose="02020603050405020304" charset="0"/>
                <a:sym typeface="+mn-ea"/>
              </a:rPr>
              <a:t>great</a:t>
            </a:r>
            <a:r>
              <a:rPr lang="en-US" sz="2400" b="1" spc="-100">
                <a:latin typeface="Times New Roman" panose="02020603050405020304" charset="0"/>
                <a:cs typeface="Times New Roman" panose="02020603050405020304" charset="0"/>
                <a:sym typeface="+mn-ea"/>
              </a:rPr>
              <a:t>——&gt;</a:t>
            </a:r>
            <a:r>
              <a:rPr lang="en-US" sz="2400" b="1" spc="-100">
                <a:solidFill>
                  <a:schemeClr val="accent4">
                    <a:lumMod val="50000"/>
                  </a:schemeClr>
                </a:solidFill>
                <a:latin typeface="Times New Roman" panose="02020603050405020304" charset="0"/>
                <a:cs typeface="Times New Roman" panose="02020603050405020304" charset="0"/>
                <a:sym typeface="+mn-ea"/>
              </a:rPr>
              <a:t>greet  </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助记：</a:t>
            </a:r>
            <a:r>
              <a:rPr lang="en-US" sz="2400" b="1" spc="-100">
                <a:solidFill>
                  <a:schemeClr val="tx1"/>
                </a:solidFill>
                <a:latin typeface="Times New Roman" panose="02020603050405020304" charset="0"/>
                <a:cs typeface="Times New Roman" panose="02020603050405020304" charset="0"/>
                <a:sym typeface="+mn-ea"/>
              </a:rPr>
              <a:t>You are </a:t>
            </a:r>
            <a:r>
              <a:rPr lang="en-US" sz="2400" b="1" spc="-100">
                <a:solidFill>
                  <a:schemeClr val="accent4">
                    <a:lumMod val="50000"/>
                  </a:schemeClr>
                </a:solidFill>
                <a:latin typeface="Times New Roman" panose="02020603050405020304" charset="0"/>
                <a:cs typeface="Times New Roman" panose="02020603050405020304" charset="0"/>
                <a:sym typeface="+mn-ea"/>
              </a:rPr>
              <a:t>great</a:t>
            </a:r>
            <a:r>
              <a:rPr lang="en-US" sz="2400" b="1" spc="-100">
                <a:solidFill>
                  <a:schemeClr val="tx1"/>
                </a:solidFill>
                <a:latin typeface="Times New Roman" panose="02020603050405020304" charset="0"/>
                <a:cs typeface="Times New Roman" panose="02020603050405020304" charset="0"/>
                <a:sym typeface="+mn-ea"/>
              </a:rPr>
              <a:t> to </a:t>
            </a:r>
            <a:r>
              <a:rPr lang="en-US" sz="2400" b="1" spc="-100">
                <a:solidFill>
                  <a:schemeClr val="accent4">
                    <a:lumMod val="50000"/>
                  </a:schemeClr>
                </a:solidFill>
                <a:latin typeface="Times New Roman" panose="02020603050405020304" charset="0"/>
                <a:cs typeface="Times New Roman" panose="02020603050405020304" charset="0"/>
                <a:sym typeface="+mn-ea"/>
              </a:rPr>
              <a:t>greet</a:t>
            </a:r>
            <a:r>
              <a:rPr lang="en-US" sz="2400" b="1" spc="-100">
                <a:solidFill>
                  <a:schemeClr val="tx1"/>
                </a:solidFill>
                <a:latin typeface="Times New Roman" panose="02020603050405020304" charset="0"/>
                <a:cs typeface="Times New Roman" panose="02020603050405020304" charset="0"/>
                <a:sym typeface="+mn-ea"/>
              </a:rPr>
              <a:t> us with such warm </a:t>
            </a:r>
            <a:r>
              <a:rPr lang="en-US" sz="2400" b="1" spc="-100">
                <a:solidFill>
                  <a:schemeClr val="accent4">
                    <a:lumMod val="50000"/>
                  </a:schemeClr>
                </a:solidFill>
                <a:latin typeface="Times New Roman" panose="02020603050405020304" charset="0"/>
                <a:cs typeface="Times New Roman" panose="02020603050405020304" charset="0"/>
                <a:sym typeface="+mn-ea"/>
              </a:rPr>
              <a:t>greetings</a:t>
            </a:r>
            <a:r>
              <a:rPr lang="en-US" sz="2400" b="1" spc="-100">
                <a:solidFill>
                  <a:schemeClr val="tx1"/>
                </a:solidFill>
                <a:latin typeface="Times New Roman" panose="02020603050405020304" charset="0"/>
                <a:cs typeface="Times New Roman" panose="02020603050405020304" charset="0"/>
                <a:sym typeface="+mn-ea"/>
              </a:rPr>
              <a:t>.</a:t>
            </a:r>
            <a:endParaRPr lang="en-US" sz="2400" b="1" spc="-100">
              <a:solidFill>
                <a:schemeClr val="tx1"/>
              </a:solidFill>
              <a:latin typeface="Times New Roman" panose="02020603050405020304" charset="0"/>
              <a:cs typeface="Times New Roman" panose="02020603050405020304" charset="0"/>
              <a:sym typeface="+mn-ea"/>
            </a:endParaRPr>
          </a:p>
        </p:txBody>
      </p:sp>
      <p:sp>
        <p:nvSpPr>
          <p:cNvPr id="8" name="文本框 7"/>
          <p:cNvSpPr txBox="1"/>
          <p:nvPr/>
        </p:nvSpPr>
        <p:spPr>
          <a:xfrm>
            <a:off x="400050" y="5769610"/>
            <a:ext cx="11550650" cy="460375"/>
          </a:xfrm>
          <a:prstGeom prst="rect">
            <a:avLst/>
          </a:prstGeom>
          <a:noFill/>
        </p:spPr>
        <p:txBody>
          <a:bodyPr wrap="square" rtlCol="0">
            <a:spAutoFit/>
          </a:bodyPr>
          <a:p>
            <a:pPr algn="just">
              <a:buClrTx/>
              <a:buSzTx/>
              <a:buFontTx/>
            </a:pPr>
            <a:r>
              <a:rPr lang="en-US" sz="2400" b="1" spc="-100">
                <a:latin typeface="Times New Roman" panose="02020603050405020304" charset="0"/>
                <a:cs typeface="Times New Roman" panose="02020603050405020304" charset="0"/>
                <a:sym typeface="+mn-ea"/>
              </a:rPr>
              <a:t>___________________ 迎接新年</a:t>
            </a:r>
            <a:endParaRPr lang="en-US" sz="2400" b="1" spc="-100">
              <a:latin typeface="Times New Roman" panose="02020603050405020304" charset="0"/>
              <a:cs typeface="Times New Roman" panose="02020603050405020304" charset="0"/>
              <a:sym typeface="+mn-ea"/>
            </a:endParaRPr>
          </a:p>
        </p:txBody>
      </p:sp>
      <p:sp>
        <p:nvSpPr>
          <p:cNvPr id="10" name="文本框 9"/>
          <p:cNvSpPr txBox="1"/>
          <p:nvPr/>
        </p:nvSpPr>
        <p:spPr>
          <a:xfrm>
            <a:off x="400050" y="4356100"/>
            <a:ext cx="1610995" cy="583565"/>
          </a:xfrm>
          <a:prstGeom prst="rect">
            <a:avLst/>
          </a:prstGeom>
          <a:noFill/>
        </p:spPr>
        <p:txBody>
          <a:bodyPr wrap="square" rtlCol="0">
            <a:spAutoFit/>
          </a:bodyPr>
          <a:p>
            <a:pPr lvl="0" algn="l">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greeting</a:t>
            </a:r>
            <a:endParaRPr 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400050" y="5769610"/>
            <a:ext cx="2745740" cy="460375"/>
          </a:xfrm>
          <a:prstGeom prst="rect">
            <a:avLst/>
          </a:prstGeom>
          <a:noFill/>
        </p:spPr>
        <p:txBody>
          <a:bodyPr wrap="square" rtlCol="0">
            <a:spAutoFit/>
          </a:bodyPr>
          <a:p>
            <a:pPr lvl="0" algn="l">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greet the New Year</a:t>
            </a:r>
            <a:endParaRPr sz="2400" b="1">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500" fill="hold"/>
                                        <p:tgtEl>
                                          <p:spTgt spid="10"/>
                                        </p:tgtEl>
                                        <p:attrNameLst>
                                          <p:attrName>ppt_x</p:attrName>
                                        </p:attrNameLst>
                                      </p:cBhvr>
                                      <p:tavLst>
                                        <p:tav tm="0">
                                          <p:val>
                                            <p:strVal val="#ppt_x"/>
                                          </p:val>
                                        </p:tav>
                                        <p:tav tm="100000">
                                          <p:val>
                                            <p:strVal val="#ppt_x"/>
                                          </p:val>
                                        </p:tav>
                                      </p:tavLst>
                                    </p:anim>
                                    <p:anim calcmode="lin" valueType="num">
                                      <p:cBhvr additive="base">
                                        <p:cTn id="3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5" grpId="0"/>
      <p:bldP spid="10" grpId="0"/>
      <p:bldP spid="11" grpId="0"/>
      <p:bldP spid="4" grpId="0"/>
      <p:bldP spid="6" grpId="0"/>
      <p:bldP spid="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10540" y="398145"/>
            <a:ext cx="11271885" cy="3784600"/>
          </a:xfrm>
          <a:prstGeom prst="rect">
            <a:avLst/>
          </a:prstGeom>
          <a:noFill/>
        </p:spPr>
        <p:txBody>
          <a:bodyPr wrap="square" rtlCol="0" anchor="t">
            <a:spAutoFit/>
          </a:bodyPr>
          <a:p>
            <a:pPr lvl="0" algn="l">
              <a:buClrTx/>
              <a:buSzTx/>
              <a:buFontTx/>
            </a:pPr>
            <a:r>
              <a:rPr lang="en-US" sz="2400" b="1" spc="-100">
                <a:latin typeface="Times New Roman" panose="02020603050405020304" charset="0"/>
                <a:cs typeface="Times New Roman" panose="02020603050405020304" charset="0"/>
                <a:sym typeface="+mn-ea"/>
              </a:rPr>
              <a:t>A sweet smell ______the nose. 香气扑鼻</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Li Jiang and Su Hua don't agree on what to wear when____</a:t>
            </a:r>
            <a:r>
              <a:rPr lang="en-US" altLang="zh-CN" sz="2400" b="1" spc="-100">
                <a:latin typeface="Times New Roman" panose="02020603050405020304" charset="0"/>
                <a:cs typeface="Times New Roman" panose="02020603050405020304" charset="0"/>
                <a:sym typeface="+mn-ea"/>
              </a:rPr>
              <a:t>____</a:t>
            </a:r>
            <a:r>
              <a:rPr lang="en-US" sz="2400" b="1" spc="-100">
                <a:latin typeface="Times New Roman" panose="02020603050405020304" charset="0"/>
                <a:cs typeface="Times New Roman" panose="02020603050405020304" charset="0"/>
                <a:sym typeface="+mn-ea"/>
              </a:rPr>
              <a:t>the British students.(2019江苏) 李江和苏华在迎接英国学生时的着装上意见不一。</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The moment I arrived in Paris, I was _____________ a nice French couple who would become my host parents.(2013浙江)</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我一到巴黎就受到一对法国夫妇的欢迎，他们后来成了我的寄宿家长。</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Most people around the world now greet each other by shaking hands, but some cultures use other _________ as well.</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现在世界上大多数人都通过握手来问候对方，但有些文化也使用其他的问候方式。</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Her ________ was less than enthusiastic. 她的问候一点都不热情。</a:t>
            </a:r>
            <a:endParaRPr lang="en-US" sz="2400" b="1" spc="-100">
              <a:latin typeface="Times New Roman" panose="02020603050405020304" charset="0"/>
              <a:cs typeface="Times New Roman" panose="02020603050405020304" charset="0"/>
              <a:sym typeface="+mn-ea"/>
            </a:endParaRPr>
          </a:p>
        </p:txBody>
      </p:sp>
      <p:sp>
        <p:nvSpPr>
          <p:cNvPr id="11" name="文本框 10"/>
          <p:cNvSpPr txBox="1"/>
          <p:nvPr/>
        </p:nvSpPr>
        <p:spPr>
          <a:xfrm>
            <a:off x="2112645" y="398145"/>
            <a:ext cx="1067435" cy="460375"/>
          </a:xfrm>
          <a:prstGeom prst="rect">
            <a:avLst/>
          </a:prstGeom>
          <a:noFill/>
        </p:spPr>
        <p:txBody>
          <a:bodyPr wrap="square" rtlCol="0">
            <a:spAutoFit/>
          </a:bodyPr>
          <a:p>
            <a:pPr lvl="0" algn="l">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greets</a:t>
            </a:r>
            <a:endParaRPr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7091680" y="767715"/>
            <a:ext cx="1260475" cy="460375"/>
          </a:xfrm>
          <a:prstGeom prst="rect">
            <a:avLst/>
          </a:prstGeom>
          <a:noFill/>
        </p:spPr>
        <p:txBody>
          <a:bodyPr wrap="square" rtlCol="0">
            <a:spAutoFit/>
          </a:bodyPr>
          <a:p>
            <a:pPr lvl="0" algn="l">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greeting</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4890135" y="1506855"/>
            <a:ext cx="2122170" cy="460375"/>
          </a:xfrm>
          <a:prstGeom prst="rect">
            <a:avLst/>
          </a:prstGeom>
          <a:noFill/>
        </p:spPr>
        <p:txBody>
          <a:bodyPr wrap="square" rtlCol="0">
            <a:spAutoFit/>
          </a:bodyPr>
          <a:p>
            <a:pPr lvl="0" algn="l">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was greeted by</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1184910" y="2948940"/>
            <a:ext cx="1464945" cy="460375"/>
          </a:xfrm>
          <a:prstGeom prst="rect">
            <a:avLst/>
          </a:prstGeom>
          <a:noFill/>
        </p:spPr>
        <p:txBody>
          <a:bodyPr wrap="square" rtlCol="0">
            <a:spAutoFit/>
          </a:bodyPr>
          <a:p>
            <a:pPr lvl="0" algn="l">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a:solidFill>
                  <a:schemeClr val="accent4">
                    <a:lumMod val="50000"/>
                  </a:schemeClr>
                </a:solidFill>
                <a:latin typeface="Times New Roman" panose="02020603050405020304" charset="0"/>
                <a:cs typeface="Times New Roman" panose="02020603050405020304" charset="0"/>
                <a:sym typeface="+mn-ea"/>
              </a:rPr>
              <a:t>greetings</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982345" y="3722370"/>
            <a:ext cx="1464945" cy="460375"/>
          </a:xfrm>
          <a:prstGeom prst="rect">
            <a:avLst/>
          </a:prstGeom>
          <a:noFill/>
        </p:spPr>
        <p:txBody>
          <a:bodyPr wrap="square" rtlCol="0">
            <a:spAutoFit/>
          </a:bodyPr>
          <a:p>
            <a:pPr lvl="0" algn="l">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a:solidFill>
                  <a:schemeClr val="accent4">
                    <a:lumMod val="50000"/>
                  </a:schemeClr>
                </a:solidFill>
                <a:latin typeface="Times New Roman" panose="02020603050405020304" charset="0"/>
                <a:cs typeface="Times New Roman" panose="02020603050405020304" charset="0"/>
                <a:sym typeface="+mn-ea"/>
              </a:rPr>
              <a:t>greeting</a:t>
            </a:r>
            <a:endParaRPr 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370840" y="4273550"/>
            <a:ext cx="11550650" cy="953135"/>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53.pub[pʌb]n. _________</a:t>
            </a:r>
            <a:endParaRPr lang="en-US" sz="32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词源：</a:t>
            </a:r>
            <a:r>
              <a:rPr lang="en-US" sz="2400" b="1" spc="-100">
                <a:solidFill>
                  <a:schemeClr val="accent4">
                    <a:lumMod val="50000"/>
                  </a:schemeClr>
                </a:solidFill>
                <a:latin typeface="Times New Roman" panose="02020603050405020304" charset="0"/>
                <a:cs typeface="Times New Roman" panose="02020603050405020304" charset="0"/>
                <a:sym typeface="+mn-ea"/>
              </a:rPr>
              <a:t>public house</a:t>
            </a:r>
            <a:r>
              <a:rPr lang="en-US" sz="2400" b="1" spc="-100">
                <a:latin typeface="Times New Roman" panose="02020603050405020304" charset="0"/>
                <a:cs typeface="Times New Roman" panose="02020603050405020304" charset="0"/>
                <a:sym typeface="+mn-ea"/>
              </a:rPr>
              <a:t>的缩写</a:t>
            </a:r>
            <a:endParaRPr lang="en-US" sz="2400" b="1" spc="-100">
              <a:latin typeface="Times New Roman" panose="02020603050405020304" charset="0"/>
              <a:cs typeface="Times New Roman" panose="02020603050405020304" charset="0"/>
              <a:sym typeface="+mn-ea"/>
            </a:endParaRPr>
          </a:p>
        </p:txBody>
      </p:sp>
      <p:sp>
        <p:nvSpPr>
          <p:cNvPr id="9" name="文本框 8"/>
          <p:cNvSpPr txBox="1"/>
          <p:nvPr/>
        </p:nvSpPr>
        <p:spPr>
          <a:xfrm>
            <a:off x="2515235" y="4273550"/>
            <a:ext cx="211201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 酒馆;酒吧</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370840" y="5226685"/>
            <a:ext cx="10043160" cy="953135"/>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54.wine [waɪn]n. ____________</a:t>
            </a:r>
            <a:endParaRPr lang="en-US" sz="32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词源：W：</a:t>
            </a:r>
            <a:r>
              <a:rPr lang="en-US" sz="2400" b="1" spc="-100">
                <a:solidFill>
                  <a:srgbClr val="7030A0"/>
                </a:solidFill>
                <a:latin typeface="Times New Roman" panose="02020603050405020304" charset="0"/>
                <a:cs typeface="Times New Roman" panose="02020603050405020304" charset="0"/>
                <a:sym typeface="+mn-ea"/>
              </a:rPr>
              <a:t>起伏</a:t>
            </a:r>
            <a:r>
              <a:rPr lang="en-US" sz="2400" b="1" spc="-100">
                <a:latin typeface="Times New Roman" panose="02020603050405020304" charset="0"/>
                <a:cs typeface="Times New Roman" panose="02020603050405020304" charset="0"/>
                <a:sym typeface="+mn-ea"/>
              </a:rPr>
              <a:t>——&gt;</a:t>
            </a:r>
            <a:r>
              <a:rPr lang="en-US" sz="2400" b="1" spc="-100">
                <a:solidFill>
                  <a:schemeClr val="accent4">
                    <a:lumMod val="50000"/>
                  </a:schemeClr>
                </a:solidFill>
                <a:latin typeface="Times New Roman" panose="02020603050405020304" charset="0"/>
                <a:cs typeface="Times New Roman" panose="02020603050405020304" charset="0"/>
                <a:sym typeface="+mn-ea"/>
              </a:rPr>
              <a:t>wind</a:t>
            </a:r>
            <a:r>
              <a:rPr lang="en-US" sz="2400" b="1" spc="-100">
                <a:latin typeface="Times New Roman" panose="02020603050405020304" charset="0"/>
                <a:cs typeface="Times New Roman" panose="02020603050405020304" charset="0"/>
                <a:sym typeface="+mn-ea"/>
              </a:rPr>
              <a:t>(</a:t>
            </a:r>
            <a:r>
              <a:rPr lang="en-US" sz="2400" b="1" spc="-100">
                <a:solidFill>
                  <a:srgbClr val="7030A0"/>
                </a:solidFill>
                <a:latin typeface="Times New Roman" panose="02020603050405020304" charset="0"/>
                <a:cs typeface="Times New Roman" panose="02020603050405020304" charset="0"/>
                <a:sym typeface="+mn-ea"/>
              </a:rPr>
              <a:t>蜿蜒</a:t>
            </a:r>
            <a:r>
              <a:rPr lang="en-US" sz="2400" b="1" spc="-100">
                <a:latin typeface="Times New Roman" panose="02020603050405020304" charset="0"/>
                <a:cs typeface="Times New Roman" panose="02020603050405020304" charset="0"/>
                <a:sym typeface="+mn-ea"/>
              </a:rPr>
              <a:t>)——&gt;</a:t>
            </a:r>
            <a:r>
              <a:rPr lang="en-US" sz="2400" b="1" spc="-100">
                <a:solidFill>
                  <a:schemeClr val="accent4">
                    <a:lumMod val="50000"/>
                  </a:schemeClr>
                </a:solidFill>
                <a:latin typeface="Times New Roman" panose="02020603050405020304" charset="0"/>
                <a:cs typeface="Times New Roman" panose="02020603050405020304" charset="0"/>
                <a:sym typeface="+mn-ea"/>
              </a:rPr>
              <a:t>vine</a:t>
            </a:r>
            <a:r>
              <a:rPr lang="en-US" sz="2400" b="1" spc="-100">
                <a:latin typeface="Times New Roman" panose="02020603050405020304" charset="0"/>
                <a:cs typeface="Times New Roman" panose="02020603050405020304" charset="0"/>
                <a:sym typeface="+mn-ea"/>
              </a:rPr>
              <a:t>(</a:t>
            </a:r>
            <a:r>
              <a:rPr lang="en-US" sz="2400" b="1" spc="-100">
                <a:solidFill>
                  <a:srgbClr val="7030A0"/>
                </a:solidFill>
                <a:latin typeface="Times New Roman" panose="02020603050405020304" charset="0"/>
                <a:cs typeface="Times New Roman" panose="02020603050405020304" charset="0"/>
                <a:sym typeface="+mn-ea"/>
              </a:rPr>
              <a:t>藤蔓,葡萄藤</a:t>
            </a:r>
            <a:r>
              <a:rPr lang="en-US" sz="2400" b="1" spc="-100">
                <a:latin typeface="Times New Roman" panose="02020603050405020304" charset="0"/>
                <a:cs typeface="Times New Roman" panose="02020603050405020304" charset="0"/>
                <a:sym typeface="+mn-ea"/>
              </a:rPr>
              <a:t>)——&gt;</a:t>
            </a:r>
            <a:r>
              <a:rPr lang="en-US" sz="2400" b="1" spc="-100">
                <a:solidFill>
                  <a:schemeClr val="accent4">
                    <a:lumMod val="50000"/>
                  </a:schemeClr>
                </a:solidFill>
                <a:latin typeface="Times New Roman" panose="02020603050405020304" charset="0"/>
                <a:cs typeface="Times New Roman" panose="02020603050405020304" charset="0"/>
                <a:sym typeface="+mn-ea"/>
              </a:rPr>
              <a:t>wine</a:t>
            </a:r>
            <a:r>
              <a:rPr lang="en-US" sz="2400" b="1" spc="-100">
                <a:latin typeface="Times New Roman" panose="02020603050405020304" charset="0"/>
                <a:cs typeface="Times New Roman" panose="02020603050405020304" charset="0"/>
                <a:sym typeface="+mn-ea"/>
              </a:rPr>
              <a:t>(</a:t>
            </a:r>
            <a:r>
              <a:rPr lang="en-US" sz="2400" b="1" spc="-100">
                <a:solidFill>
                  <a:srgbClr val="7030A0"/>
                </a:solidFill>
                <a:latin typeface="Times New Roman" panose="02020603050405020304" charset="0"/>
                <a:cs typeface="Times New Roman" panose="02020603050405020304" charset="0"/>
                <a:sym typeface="+mn-ea"/>
              </a:rPr>
              <a:t>葡萄酒</a:t>
            </a:r>
            <a:r>
              <a:rPr lang="en-US" sz="2400" b="1" spc="-100">
                <a:latin typeface="Times New Roman" panose="02020603050405020304" charset="0"/>
                <a:cs typeface="Times New Roman" panose="02020603050405020304" charset="0"/>
                <a:sym typeface="+mn-ea"/>
              </a:rPr>
              <a:t>)</a:t>
            </a:r>
            <a:endParaRPr lang="en-US" sz="2400" b="1" spc="-100">
              <a:latin typeface="Times New Roman" panose="02020603050405020304" charset="0"/>
              <a:cs typeface="Times New Roman" panose="02020603050405020304" charset="0"/>
              <a:sym typeface="+mn-ea"/>
            </a:endParaRPr>
          </a:p>
        </p:txBody>
      </p:sp>
      <p:sp>
        <p:nvSpPr>
          <p:cNvPr id="10" name="文本框 9"/>
          <p:cNvSpPr txBox="1"/>
          <p:nvPr/>
        </p:nvSpPr>
        <p:spPr>
          <a:xfrm>
            <a:off x="3089910" y="5226685"/>
            <a:ext cx="278130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葡萄酒;果酒</a:t>
            </a:r>
            <a:endParaRPr lang="en-US" altLang="en-US" sz="3200" b="1" spc="-10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1"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barn(inVertical)">
                                      <p:cBhvr>
                                        <p:cTn id="37" dur="500"/>
                                        <p:tgtEl>
                                          <p:spTgt spid="7">
                                            <p:txEl>
                                              <p:pRg st="0" end="0"/>
                                            </p:txEl>
                                          </p:spTgt>
                                        </p:tgtEl>
                                      </p:cBhvr>
                                    </p:animEffect>
                                  </p:childTnLst>
                                </p:cTn>
                              </p:par>
                              <p:par>
                                <p:cTn id="38" presetID="16" presetClass="entr" presetSubtype="21" fill="hold" grpId="1" nodeType="withEffect">
                                  <p:stCondLst>
                                    <p:cond delay="0"/>
                                  </p:stCondLst>
                                  <p:childTnLst>
                                    <p:set>
                                      <p:cBhvr>
                                        <p:cTn id="39" dur="1" fill="hold">
                                          <p:stCondLst>
                                            <p:cond delay="0"/>
                                          </p:stCondLst>
                                        </p:cTn>
                                        <p:tgtEl>
                                          <p:spTgt spid="7">
                                            <p:txEl>
                                              <p:pRg st="1" end="1"/>
                                            </p:txEl>
                                          </p:spTgt>
                                        </p:tgtEl>
                                        <p:attrNameLst>
                                          <p:attrName>style.visibility</p:attrName>
                                        </p:attrNameLst>
                                      </p:cBhvr>
                                      <p:to>
                                        <p:strVal val="visible"/>
                                      </p:to>
                                    </p:set>
                                    <p:animEffect transition="in" filter="barn(inVertical)">
                                      <p:cBhvr>
                                        <p:cTn id="40" dur="500"/>
                                        <p:tgtEl>
                                          <p:spTgt spid="7">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500" fill="hold"/>
                                        <p:tgtEl>
                                          <p:spTgt spid="10"/>
                                        </p:tgtEl>
                                        <p:attrNameLst>
                                          <p:attrName>ppt_x</p:attrName>
                                        </p:attrNameLst>
                                      </p:cBhvr>
                                      <p:tavLst>
                                        <p:tav tm="0">
                                          <p:val>
                                            <p:strVal val="#ppt_x"/>
                                          </p:val>
                                        </p:tav>
                                        <p:tav tm="100000">
                                          <p:val>
                                            <p:strVal val="#ppt_x"/>
                                          </p:val>
                                        </p:tav>
                                      </p:tavLst>
                                    </p:anim>
                                    <p:anim calcmode="lin" valueType="num">
                                      <p:cBhvr additive="base">
                                        <p:cTn id="5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8">
                                            <p:txEl>
                                              <p:pRg st="1" end="1"/>
                                            </p:txEl>
                                          </p:spTgt>
                                        </p:tgtEl>
                                        <p:attrNameLst>
                                          <p:attrName>style.visibility</p:attrName>
                                        </p:attrNameLst>
                                      </p:cBhvr>
                                      <p:to>
                                        <p:strVal val="visible"/>
                                      </p:to>
                                    </p:set>
                                    <p:animEffect transition="in" filter="barn(inVertical)">
                                      <p:cBhvr>
                                        <p:cTn id="6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4" grpId="0"/>
      <p:bldP spid="5" grpId="0"/>
      <p:bldP spid="6" grpId="0"/>
      <p:bldP spid="9" grpId="0"/>
      <p:bldP spid="10" grpId="0"/>
      <p:bldP spid="8" grpId="0"/>
      <p:bldP spid="7" grpId="1" bldLvl="0" build="allAtOnce"/>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393065" y="270510"/>
            <a:ext cx="11550650" cy="1076325"/>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56.stew [stjuː]n._____(有肉和蔬菜) vt._____</a:t>
            </a:r>
            <a:endParaRPr lang="en-US" sz="32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联想:</a:t>
            </a:r>
            <a:r>
              <a:rPr lang="en-US" sz="2400" b="1" spc="-100">
                <a:solidFill>
                  <a:schemeClr val="accent4">
                    <a:lumMod val="50000"/>
                  </a:schemeClr>
                </a:solidFill>
                <a:latin typeface="Times New Roman" panose="02020603050405020304" charset="0"/>
                <a:cs typeface="Times New Roman" panose="02020603050405020304" charset="0"/>
                <a:sym typeface="+mn-ea"/>
              </a:rPr>
              <a:t>Steward:</a:t>
            </a:r>
            <a:r>
              <a:rPr lang="en-US" sz="2400" b="1" spc="-100">
                <a:solidFill>
                  <a:srgbClr val="7030A0"/>
                </a:solidFill>
                <a:latin typeface="Times New Roman" panose="02020603050405020304" charset="0"/>
                <a:cs typeface="Times New Roman" panose="02020603050405020304" charset="0"/>
                <a:sym typeface="+mn-ea"/>
              </a:rPr>
              <a:t>斯图亚特;管家</a:t>
            </a:r>
            <a:r>
              <a:rPr lang="en-US" sz="2400" b="1" spc="-100">
                <a:latin typeface="Times New Roman" panose="02020603050405020304" charset="0"/>
                <a:cs typeface="Times New Roman" panose="02020603050405020304" charset="0"/>
                <a:sym typeface="+mn-ea"/>
              </a:rPr>
              <a:t>  助记:名叫</a:t>
            </a:r>
            <a:r>
              <a:rPr lang="en-US" sz="2400" b="1" spc="-100">
                <a:solidFill>
                  <a:srgbClr val="7030A0"/>
                </a:solidFill>
                <a:latin typeface="Times New Roman" panose="02020603050405020304" charset="0"/>
                <a:cs typeface="Times New Roman" panose="02020603050405020304" charset="0"/>
                <a:sym typeface="+mn-ea"/>
              </a:rPr>
              <a:t>斯图亚特</a:t>
            </a:r>
            <a:r>
              <a:rPr lang="en-US" sz="2400" b="1" spc="-100">
                <a:latin typeface="Times New Roman" panose="02020603050405020304" charset="0"/>
                <a:cs typeface="Times New Roman" panose="02020603050405020304" charset="0"/>
                <a:sym typeface="+mn-ea"/>
              </a:rPr>
              <a:t>的</a:t>
            </a:r>
            <a:r>
              <a:rPr lang="en-US" sz="2400" b="1" spc="-100">
                <a:solidFill>
                  <a:srgbClr val="7030A0"/>
                </a:solidFill>
                <a:latin typeface="Times New Roman" panose="02020603050405020304" charset="0"/>
                <a:cs typeface="Times New Roman" panose="02020603050405020304" charset="0"/>
                <a:sym typeface="+mn-ea"/>
              </a:rPr>
              <a:t>管家</a:t>
            </a:r>
            <a:r>
              <a:rPr lang="en-US" sz="2400" b="1" spc="-100">
                <a:latin typeface="Times New Roman" panose="02020603050405020304" charset="0"/>
                <a:cs typeface="Times New Roman" panose="02020603050405020304" charset="0"/>
                <a:sym typeface="+mn-ea"/>
              </a:rPr>
              <a:t>爱吃</a:t>
            </a:r>
            <a:r>
              <a:rPr lang="en-US" sz="2400" b="1" spc="-100">
                <a:solidFill>
                  <a:srgbClr val="7030A0"/>
                </a:solidFill>
                <a:latin typeface="Times New Roman" panose="02020603050405020304" charset="0"/>
                <a:cs typeface="Times New Roman" panose="02020603050405020304" charset="0"/>
                <a:sym typeface="+mn-ea"/>
              </a:rPr>
              <a:t>炖菜</a:t>
            </a:r>
            <a:r>
              <a:rPr lang="en-US" sz="3200" b="1" spc="-100">
                <a:latin typeface="Times New Roman" panose="02020603050405020304" charset="0"/>
                <a:cs typeface="Times New Roman" panose="02020603050405020304" charset="0"/>
                <a:sym typeface="+mn-ea"/>
              </a:rPr>
              <a:t>。</a:t>
            </a:r>
            <a:endParaRPr lang="en-US" sz="3200" b="1" spc="-100">
              <a:latin typeface="Times New Roman" panose="02020603050405020304" charset="0"/>
              <a:cs typeface="Times New Roman" panose="02020603050405020304" charset="0"/>
              <a:sym typeface="+mn-ea"/>
            </a:endParaRPr>
          </a:p>
        </p:txBody>
      </p:sp>
      <p:sp>
        <p:nvSpPr>
          <p:cNvPr id="9" name="文本框 8"/>
          <p:cNvSpPr txBox="1"/>
          <p:nvPr/>
        </p:nvSpPr>
        <p:spPr>
          <a:xfrm>
            <a:off x="2867025" y="270510"/>
            <a:ext cx="108077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炖菜</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6474460" y="270510"/>
            <a:ext cx="1328420" cy="583565"/>
          </a:xfrm>
          <a:prstGeom prst="rect">
            <a:avLst/>
          </a:prstGeom>
          <a:noFill/>
        </p:spPr>
        <p:txBody>
          <a:bodyPr wrap="square" rtlCol="0">
            <a:spAutoFit/>
          </a:bodyPr>
          <a:p>
            <a:pPr lvl="0" algn="l">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炖;煨</a:t>
            </a:r>
            <a:endParaRPr lang="en-US" sz="3200" b="1" spc="-10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320675" y="1210945"/>
            <a:ext cx="11550650" cy="5569585"/>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57.custom ['kʌstəm]n. ______________</a:t>
            </a:r>
            <a:endParaRPr lang="en-US" sz="32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音意相通：</a:t>
            </a:r>
            <a:r>
              <a:rPr lang="en-US" sz="2400" b="1" spc="-100">
                <a:solidFill>
                  <a:srgbClr val="0070C0"/>
                </a:solidFill>
                <a:latin typeface="Times New Roman" panose="02020603050405020304" charset="0"/>
                <a:cs typeface="Times New Roman" panose="02020603050405020304" charset="0"/>
                <a:sym typeface="+mn-ea"/>
              </a:rPr>
              <a:t>卡死他们</a:t>
            </a:r>
            <a:r>
              <a:rPr lang="en-US" sz="2400" b="1" spc="-100">
                <a:latin typeface="Times New Roman" panose="02020603050405020304" charset="0"/>
                <a:cs typeface="Times New Roman" panose="02020603050405020304" charset="0"/>
                <a:sym typeface="+mn-ea"/>
              </a:rPr>
              <a:t>  </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助记：到国外生活很困难，光是适应当地的</a:t>
            </a:r>
            <a:r>
              <a:rPr lang="en-US" sz="2400" b="1" spc="-100">
                <a:solidFill>
                  <a:srgbClr val="7030A0"/>
                </a:solidFill>
                <a:latin typeface="Times New Roman" panose="02020603050405020304" charset="0"/>
                <a:cs typeface="Times New Roman" panose="02020603050405020304" charset="0"/>
                <a:sym typeface="+mn-ea"/>
              </a:rPr>
              <a:t>风俗习惯</a:t>
            </a:r>
            <a:r>
              <a:rPr lang="en-US" sz="2400" b="1" spc="-100">
                <a:latin typeface="Times New Roman" panose="02020603050405020304" charset="0"/>
                <a:cs typeface="Times New Roman" panose="02020603050405020304" charset="0"/>
                <a:sym typeface="+mn-ea"/>
              </a:rPr>
              <a:t>就可能</a:t>
            </a:r>
            <a:r>
              <a:rPr lang="en-US" sz="2400" b="1" spc="-100">
                <a:solidFill>
                  <a:schemeClr val="accent1">
                    <a:lumMod val="50000"/>
                  </a:schemeClr>
                </a:solidFill>
                <a:latin typeface="Times New Roman" panose="02020603050405020304" charset="0"/>
                <a:cs typeface="Times New Roman" panose="02020603050405020304" charset="0"/>
                <a:sym typeface="+mn-ea"/>
              </a:rPr>
              <a:t>卡死他们</a:t>
            </a:r>
            <a:r>
              <a:rPr lang="en-US" sz="2400" b="1" spc="-100">
                <a:latin typeface="Times New Roman" panose="02020603050405020304" charset="0"/>
                <a:cs typeface="Times New Roman" panose="02020603050405020304" charset="0"/>
                <a:sym typeface="+mn-ea"/>
              </a:rPr>
              <a:t>了。</a:t>
            </a:r>
            <a:endParaRPr lang="en-US" sz="2400" b="1" spc="-100">
              <a:latin typeface="Times New Roman" panose="02020603050405020304" charset="0"/>
              <a:cs typeface="Times New Roman" panose="02020603050405020304" charset="0"/>
              <a:sym typeface="+mn-ea"/>
            </a:endParaRPr>
          </a:p>
          <a:p>
            <a:pPr algn="just">
              <a:buClrTx/>
              <a:buSzTx/>
              <a:buFontTx/>
            </a:pPr>
            <a:r>
              <a:rPr lang="en-US" sz="3200" b="1" spc="-100">
                <a:latin typeface="Times New Roman" panose="02020603050405020304" charset="0"/>
                <a:cs typeface="Times New Roman" panose="02020603050405020304" charset="0"/>
                <a:sym typeface="+mn-ea"/>
              </a:rPr>
              <a:t>___________ [əˈkʌstəmd] adj. 习惯的,惯常的</a:t>
            </a:r>
            <a:endParaRPr lang="en-US" sz="3200" b="1" spc="-100">
              <a:latin typeface="Times New Roman" panose="02020603050405020304" charset="0"/>
              <a:cs typeface="Times New Roman" panose="02020603050405020304" charset="0"/>
              <a:sym typeface="+mn-ea"/>
            </a:endParaRPr>
          </a:p>
          <a:p>
            <a:pPr algn="just">
              <a:buClrTx/>
              <a:buSzTx/>
              <a:buFontTx/>
            </a:pPr>
            <a:r>
              <a:rPr lang="en-US" sz="3200" b="1" spc="-100">
                <a:latin typeface="Times New Roman" panose="02020603050405020304" charset="0"/>
                <a:cs typeface="Times New Roman" panose="02020603050405020304" charset="0"/>
                <a:sym typeface="+mn-ea"/>
              </a:rPr>
              <a:t>_________ [ˈkʌstəmə(r)] n. 顾客，主顾</a:t>
            </a:r>
            <a:endParaRPr lang="en-US" sz="3200" b="1" spc="-100">
              <a:latin typeface="Times New Roman" panose="02020603050405020304" charset="0"/>
              <a:cs typeface="Times New Roman" panose="02020603050405020304" charset="0"/>
              <a:sym typeface="+mn-ea"/>
            </a:endParaRPr>
          </a:p>
          <a:p>
            <a:pPr algn="just">
              <a:buClrTx/>
              <a:buSzTx/>
              <a:buFontTx/>
            </a:pPr>
            <a:r>
              <a:rPr lang="en-US" sz="3200" b="1" spc="-100">
                <a:latin typeface="Times New Roman" panose="02020603050405020304" charset="0"/>
                <a:cs typeface="Times New Roman" panose="02020603050405020304" charset="0"/>
                <a:sym typeface="+mn-ea"/>
              </a:rPr>
              <a:t>_________ [ˈkʌstəm] n. 海关，关税 </a:t>
            </a:r>
            <a:endParaRPr lang="en-US" sz="3200" b="1" spc="-100">
              <a:latin typeface="Times New Roman" panose="02020603050405020304" charset="0"/>
              <a:cs typeface="Times New Roman" panose="02020603050405020304" charset="0"/>
              <a:sym typeface="+mn-ea"/>
            </a:endParaRPr>
          </a:p>
          <a:p>
            <a:pPr algn="just">
              <a:buClrTx/>
              <a:buSzTx/>
              <a:buFontTx/>
            </a:pPr>
            <a:r>
              <a:rPr lang="en-US" sz="2000" b="1" spc="-100">
                <a:latin typeface="Times New Roman" panose="02020603050405020304" charset="0"/>
                <a:cs typeface="Times New Roman" panose="02020603050405020304" charset="0"/>
                <a:sym typeface="+mn-ea"/>
              </a:rPr>
              <a:t>On the first day of the new year, dressed up in new clothes, people visit their friends and relatives, which has become a _________.  在新年的第一天，穿着新衣服，人们拜访他们的朋友和亲戚，这已成为一种习俗。</a:t>
            </a:r>
            <a:endParaRPr lang="en-US" sz="2000" b="1" spc="-100">
              <a:latin typeface="Times New Roman" panose="02020603050405020304" charset="0"/>
              <a:cs typeface="Times New Roman" panose="02020603050405020304" charset="0"/>
              <a:sym typeface="+mn-ea"/>
            </a:endParaRPr>
          </a:p>
          <a:p>
            <a:pPr algn="just">
              <a:buClrTx/>
              <a:buSzTx/>
              <a:buFontTx/>
            </a:pPr>
            <a:r>
              <a:rPr lang="en-US" sz="2000" b="1" spc="-100">
                <a:latin typeface="Times New Roman" panose="02020603050405020304" charset="0"/>
                <a:cs typeface="Times New Roman" panose="02020603050405020304" charset="0"/>
                <a:sym typeface="+mn-ea"/>
              </a:rPr>
              <a:t>It was her ________ to rise early. 早起是她的习惯。</a:t>
            </a:r>
            <a:endParaRPr lang="en-US" sz="2000" b="1" spc="-100">
              <a:latin typeface="Times New Roman" panose="02020603050405020304" charset="0"/>
              <a:cs typeface="Times New Roman" panose="02020603050405020304" charset="0"/>
              <a:sym typeface="+mn-ea"/>
            </a:endParaRPr>
          </a:p>
          <a:p>
            <a:pPr algn="just">
              <a:buClrTx/>
              <a:buSzTx/>
              <a:buFontTx/>
            </a:pPr>
            <a:r>
              <a:rPr lang="en-US" sz="2000" b="1" spc="-100">
                <a:latin typeface="Times New Roman" panose="02020603050405020304" charset="0"/>
                <a:cs typeface="Times New Roman" panose="02020603050405020304" charset="0"/>
                <a:sym typeface="+mn-ea"/>
              </a:rPr>
              <a:t>Instead of devoting themselves to their work, they find themselves working to support the lifestyle to which they have so quickly become _____________.(2015浙江)</a:t>
            </a:r>
            <a:endParaRPr lang="en-US" sz="2000" b="1" spc="-100">
              <a:latin typeface="Times New Roman" panose="02020603050405020304" charset="0"/>
              <a:cs typeface="Times New Roman" panose="02020603050405020304" charset="0"/>
              <a:sym typeface="+mn-ea"/>
            </a:endParaRPr>
          </a:p>
          <a:p>
            <a:pPr algn="just">
              <a:buClrTx/>
              <a:buSzTx/>
              <a:buFontTx/>
            </a:pPr>
            <a:r>
              <a:rPr lang="en-US" sz="2000" b="1" spc="-100">
                <a:latin typeface="Times New Roman" panose="02020603050405020304" charset="0"/>
                <a:cs typeface="Times New Roman" panose="02020603050405020304" charset="0"/>
                <a:sym typeface="+mn-ea"/>
              </a:rPr>
              <a:t>他们没有投入于工作中，反而发现自己工作是为了支持他们很快就习惯了的生活方式。</a:t>
            </a:r>
            <a:endParaRPr lang="en-US" sz="2000" b="1" spc="-100">
              <a:latin typeface="Times New Roman" panose="02020603050405020304" charset="0"/>
              <a:cs typeface="Times New Roman" panose="02020603050405020304" charset="0"/>
              <a:sym typeface="+mn-ea"/>
            </a:endParaRPr>
          </a:p>
          <a:p>
            <a:pPr algn="just">
              <a:buClrTx/>
              <a:buSzTx/>
              <a:buFontTx/>
            </a:pPr>
            <a:r>
              <a:rPr lang="en-US" sz="2000" b="1" spc="-100">
                <a:latin typeface="Times New Roman" panose="02020603050405020304" charset="0"/>
                <a:cs typeface="Times New Roman" panose="02020603050405020304" charset="0"/>
                <a:sym typeface="+mn-ea"/>
              </a:rPr>
              <a:t>They are accustomed to ____________ at meals.(2008江苏)  他们习惯于吃饭时不说话。</a:t>
            </a:r>
            <a:endParaRPr lang="en-US" sz="2000" b="1" spc="-100">
              <a:latin typeface="Times New Roman" panose="02020603050405020304" charset="0"/>
              <a:cs typeface="Times New Roman" panose="02020603050405020304" charset="0"/>
              <a:sym typeface="+mn-ea"/>
            </a:endParaRPr>
          </a:p>
          <a:p>
            <a:pPr algn="just">
              <a:buClrTx/>
              <a:buSzTx/>
              <a:buFontTx/>
            </a:pPr>
            <a:r>
              <a:rPr lang="en-US" sz="2000" b="1" spc="-100">
                <a:latin typeface="Times New Roman" panose="02020603050405020304" charset="0"/>
                <a:cs typeface="Times New Roman" panose="02020603050405020304" charset="0"/>
                <a:sym typeface="+mn-ea"/>
              </a:rPr>
              <a:t>The ___________ are _____________ to the ________ to offer small gifts at the local __________.</a:t>
            </a:r>
            <a:endParaRPr lang="en-US" sz="2000" b="1" spc="-100">
              <a:latin typeface="Times New Roman" panose="02020603050405020304" charset="0"/>
              <a:cs typeface="Times New Roman" panose="02020603050405020304" charset="0"/>
              <a:sym typeface="+mn-ea"/>
            </a:endParaRPr>
          </a:p>
          <a:p>
            <a:pPr algn="just">
              <a:buClrTx/>
              <a:buSzTx/>
              <a:buFontTx/>
            </a:pPr>
            <a:r>
              <a:rPr lang="en-US" sz="2000" b="1" spc="-100">
                <a:latin typeface="Times New Roman" panose="02020603050405020304" charset="0"/>
                <a:cs typeface="Times New Roman" panose="02020603050405020304" charset="0"/>
                <a:sym typeface="+mn-ea"/>
              </a:rPr>
              <a:t>顾客们习惯了在当地海关提供小礼物的风俗。</a:t>
            </a:r>
            <a:endParaRPr lang="en-US" sz="2000" b="1" spc="-100">
              <a:latin typeface="Times New Roman" panose="02020603050405020304" charset="0"/>
              <a:cs typeface="Times New Roman" panose="02020603050405020304" charset="0"/>
              <a:sym typeface="+mn-ea"/>
            </a:endParaRPr>
          </a:p>
        </p:txBody>
      </p:sp>
      <p:sp>
        <p:nvSpPr>
          <p:cNvPr id="4" name="文本框 3"/>
          <p:cNvSpPr txBox="1"/>
          <p:nvPr/>
        </p:nvSpPr>
        <p:spPr>
          <a:xfrm>
            <a:off x="3856990" y="1210945"/>
            <a:ext cx="300990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风俗;惯例;习惯</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320675" y="2462530"/>
            <a:ext cx="2271395" cy="583565"/>
          </a:xfrm>
          <a:prstGeom prst="rect">
            <a:avLst/>
          </a:prstGeom>
          <a:noFill/>
        </p:spPr>
        <p:txBody>
          <a:bodyPr wrap="square" rtlCol="0">
            <a:spAutoFit/>
          </a:bodyPr>
          <a:p>
            <a:pPr>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accustomed</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320675" y="2950210"/>
            <a:ext cx="1949450" cy="583565"/>
          </a:xfrm>
          <a:prstGeom prst="rect">
            <a:avLst/>
          </a:prstGeom>
          <a:noFill/>
        </p:spPr>
        <p:txBody>
          <a:bodyPr wrap="square" rtlCol="0">
            <a:spAutoFit/>
          </a:bodyPr>
          <a:p>
            <a:pPr>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customer </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320675" y="3431540"/>
            <a:ext cx="1682115" cy="583565"/>
          </a:xfrm>
          <a:prstGeom prst="rect">
            <a:avLst/>
          </a:prstGeom>
          <a:noFill/>
        </p:spPr>
        <p:txBody>
          <a:bodyPr wrap="square" rtlCol="0">
            <a:spAutoFit/>
          </a:bodyPr>
          <a:p>
            <a:pPr>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customs</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320675" y="4208145"/>
            <a:ext cx="111633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custom</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1255395" y="4505325"/>
            <a:ext cx="111633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custom</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2116455" y="5076825"/>
            <a:ext cx="165862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accustomed</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2592070" y="5680710"/>
            <a:ext cx="165862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not talking</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713105" y="5997575"/>
            <a:ext cx="165862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customers </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2371725" y="5997575"/>
            <a:ext cx="165862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accustomed</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6" name="文本框 15"/>
          <p:cNvSpPr txBox="1"/>
          <p:nvPr/>
        </p:nvSpPr>
        <p:spPr>
          <a:xfrm>
            <a:off x="4482465" y="5997575"/>
            <a:ext cx="113728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custom</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7" name="文本框 16"/>
          <p:cNvSpPr txBox="1"/>
          <p:nvPr/>
        </p:nvSpPr>
        <p:spPr>
          <a:xfrm>
            <a:off x="8305165" y="5997575"/>
            <a:ext cx="126047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customs</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arn(inVertical)">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barn(inVertical)">
                                      <p:cBhvr>
                                        <p:cTn id="29" dur="500"/>
                                        <p:tgtEl>
                                          <p:spTgt spid="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
                                            <p:txEl>
                                              <p:pRg st="1" end="1"/>
                                            </p:txEl>
                                          </p:spTgt>
                                        </p:tgtEl>
                                        <p:attrNameLst>
                                          <p:attrName>style.visibility</p:attrName>
                                        </p:attrNameLst>
                                      </p:cBhvr>
                                      <p:to>
                                        <p:strVal val="visible"/>
                                      </p:to>
                                    </p:set>
                                    <p:animEffect transition="in" filter="barn(inVertical)">
                                      <p:cBhvr>
                                        <p:cTn id="40" dur="500"/>
                                        <p:tgtEl>
                                          <p:spTgt spid="3">
                                            <p:txEl>
                                              <p:pRg st="1" end="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barn(inVertical)">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barn(inVertical)">
                                      <p:cBhvr>
                                        <p:cTn id="48" dur="500"/>
                                        <p:tgtEl>
                                          <p:spTgt spid="3">
                                            <p:txEl>
                                              <p:pRg st="3" end="3"/>
                                            </p:txEl>
                                          </p:spTgt>
                                        </p:tgtEl>
                                      </p:cBhvr>
                                    </p:animEffect>
                                  </p:childTnLst>
                                </p:cTn>
                              </p:par>
                              <p:par>
                                <p:cTn id="49" presetID="16" presetClass="entr" presetSubtype="21" fill="hold"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barn(inVertical)">
                                      <p:cBhvr>
                                        <p:cTn id="51" dur="500"/>
                                        <p:tgtEl>
                                          <p:spTgt spid="3">
                                            <p:txEl>
                                              <p:pRg st="4" end="4"/>
                                            </p:txEl>
                                          </p:spTgt>
                                        </p:tgtEl>
                                      </p:cBhvr>
                                    </p:animEffect>
                                  </p:childTnLst>
                                </p:cTn>
                              </p:par>
                              <p:par>
                                <p:cTn id="52" presetID="16" presetClass="entr" presetSubtype="21" fill="hold" nodeType="with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Effect transition="in" filter="barn(inVertical)">
                                      <p:cBhvr>
                                        <p:cTn id="54" dur="500"/>
                                        <p:tgtEl>
                                          <p:spTgt spid="3">
                                            <p:txEl>
                                              <p:pRg st="5" end="5"/>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6"/>
                                        </p:tgtEl>
                                        <p:attrNameLst>
                                          <p:attrName>style.visibility</p:attrName>
                                        </p:attrNameLst>
                                      </p:cBhvr>
                                      <p:to>
                                        <p:strVal val="visible"/>
                                      </p:to>
                                    </p:set>
                                    <p:anim calcmode="lin" valueType="num">
                                      <p:cBhvr additive="base">
                                        <p:cTn id="65" dur="500" fill="hold"/>
                                        <p:tgtEl>
                                          <p:spTgt spid="6"/>
                                        </p:tgtEl>
                                        <p:attrNameLst>
                                          <p:attrName>ppt_x</p:attrName>
                                        </p:attrNameLst>
                                      </p:cBhvr>
                                      <p:tavLst>
                                        <p:tav tm="0">
                                          <p:val>
                                            <p:strVal val="#ppt_x"/>
                                          </p:val>
                                        </p:tav>
                                        <p:tav tm="100000">
                                          <p:val>
                                            <p:strVal val="#ppt_x"/>
                                          </p:val>
                                        </p:tav>
                                      </p:tavLst>
                                    </p:anim>
                                    <p:anim calcmode="lin" valueType="num">
                                      <p:cBhvr additive="base">
                                        <p:cTn id="6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500" fill="hold"/>
                                        <p:tgtEl>
                                          <p:spTgt spid="8"/>
                                        </p:tgtEl>
                                        <p:attrNameLst>
                                          <p:attrName>ppt_x</p:attrName>
                                        </p:attrNameLst>
                                      </p:cBhvr>
                                      <p:tavLst>
                                        <p:tav tm="0">
                                          <p:val>
                                            <p:strVal val="#ppt_x"/>
                                          </p:val>
                                        </p:tav>
                                        <p:tav tm="100000">
                                          <p:val>
                                            <p:strVal val="#ppt_x"/>
                                          </p:val>
                                        </p:tav>
                                      </p:tavLst>
                                    </p:anim>
                                    <p:anim calcmode="lin" valueType="num">
                                      <p:cBhvr additive="base">
                                        <p:cTn id="7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Effect transition="in" filter="barn(inVertical)">
                                      <p:cBhvr>
                                        <p:cTn id="77" dur="500"/>
                                        <p:tgtEl>
                                          <p:spTgt spid="3">
                                            <p:txEl>
                                              <p:pRg st="6" end="6"/>
                                            </p:txEl>
                                          </p:spTgt>
                                        </p:tgtEl>
                                      </p:cBhvr>
                                    </p:animEffect>
                                  </p:childTnLst>
                                </p:cTn>
                              </p:par>
                              <p:par>
                                <p:cTn id="78" presetID="16" presetClass="entr" presetSubtype="21" fill="hold" nodeType="withEffect">
                                  <p:stCondLst>
                                    <p:cond delay="0"/>
                                  </p:stCondLst>
                                  <p:childTnLst>
                                    <p:set>
                                      <p:cBhvr>
                                        <p:cTn id="79" dur="1" fill="hold">
                                          <p:stCondLst>
                                            <p:cond delay="0"/>
                                          </p:stCondLst>
                                        </p:cTn>
                                        <p:tgtEl>
                                          <p:spTgt spid="3">
                                            <p:txEl>
                                              <p:pRg st="7" end="7"/>
                                            </p:txEl>
                                          </p:spTgt>
                                        </p:tgtEl>
                                        <p:attrNameLst>
                                          <p:attrName>style.visibility</p:attrName>
                                        </p:attrNameLst>
                                      </p:cBhvr>
                                      <p:to>
                                        <p:strVal val="visible"/>
                                      </p:to>
                                    </p:set>
                                    <p:animEffect transition="in" filter="barn(inVertical)">
                                      <p:cBhvr>
                                        <p:cTn id="80" dur="500"/>
                                        <p:tgtEl>
                                          <p:spTgt spid="3">
                                            <p:txEl>
                                              <p:pRg st="7" end="7"/>
                                            </p:txEl>
                                          </p:spTgt>
                                        </p:tgtEl>
                                      </p:cBhvr>
                                    </p:animEffect>
                                  </p:childTnLst>
                                </p:cTn>
                              </p:par>
                              <p:par>
                                <p:cTn id="81" presetID="16" presetClass="entr" presetSubtype="21" fill="hold" nodeType="withEffect">
                                  <p:stCondLst>
                                    <p:cond delay="0"/>
                                  </p:stCondLst>
                                  <p:childTnLst>
                                    <p:set>
                                      <p:cBhvr>
                                        <p:cTn id="82" dur="1" fill="hold">
                                          <p:stCondLst>
                                            <p:cond delay="0"/>
                                          </p:stCondLst>
                                        </p:cTn>
                                        <p:tgtEl>
                                          <p:spTgt spid="3">
                                            <p:txEl>
                                              <p:pRg st="8" end="8"/>
                                            </p:txEl>
                                          </p:spTgt>
                                        </p:tgtEl>
                                        <p:attrNameLst>
                                          <p:attrName>style.visibility</p:attrName>
                                        </p:attrNameLst>
                                      </p:cBhvr>
                                      <p:to>
                                        <p:strVal val="visible"/>
                                      </p:to>
                                    </p:set>
                                    <p:animEffect transition="in" filter="barn(inVertical)">
                                      <p:cBhvr>
                                        <p:cTn id="83" dur="500"/>
                                        <p:tgtEl>
                                          <p:spTgt spid="3">
                                            <p:txEl>
                                              <p:pRg st="8" end="8"/>
                                            </p:txEl>
                                          </p:spTgt>
                                        </p:tgtEl>
                                      </p:cBhvr>
                                    </p:animEffect>
                                  </p:childTnLst>
                                </p:cTn>
                              </p:par>
                              <p:par>
                                <p:cTn id="84" presetID="16" presetClass="entr" presetSubtype="21" fill="hold" nodeType="withEffect">
                                  <p:stCondLst>
                                    <p:cond delay="0"/>
                                  </p:stCondLst>
                                  <p:childTnLst>
                                    <p:set>
                                      <p:cBhvr>
                                        <p:cTn id="85" dur="1" fill="hold">
                                          <p:stCondLst>
                                            <p:cond delay="0"/>
                                          </p:stCondLst>
                                        </p:cTn>
                                        <p:tgtEl>
                                          <p:spTgt spid="3">
                                            <p:txEl>
                                              <p:pRg st="9" end="9"/>
                                            </p:txEl>
                                          </p:spTgt>
                                        </p:tgtEl>
                                        <p:attrNameLst>
                                          <p:attrName>style.visibility</p:attrName>
                                        </p:attrNameLst>
                                      </p:cBhvr>
                                      <p:to>
                                        <p:strVal val="visible"/>
                                      </p:to>
                                    </p:set>
                                    <p:animEffect transition="in" filter="barn(inVertical)">
                                      <p:cBhvr>
                                        <p:cTn id="86" dur="500"/>
                                        <p:tgtEl>
                                          <p:spTgt spid="3">
                                            <p:txEl>
                                              <p:pRg st="9" end="9"/>
                                            </p:txEl>
                                          </p:spTgt>
                                        </p:tgtEl>
                                      </p:cBhvr>
                                    </p:animEffect>
                                  </p:childTnLst>
                                </p:cTn>
                              </p:par>
                              <p:par>
                                <p:cTn id="87" presetID="16" presetClass="entr" presetSubtype="21" fill="hold" nodeType="withEffect">
                                  <p:stCondLst>
                                    <p:cond delay="0"/>
                                  </p:stCondLst>
                                  <p:childTnLst>
                                    <p:set>
                                      <p:cBhvr>
                                        <p:cTn id="88" dur="1" fill="hold">
                                          <p:stCondLst>
                                            <p:cond delay="0"/>
                                          </p:stCondLst>
                                        </p:cTn>
                                        <p:tgtEl>
                                          <p:spTgt spid="3">
                                            <p:txEl>
                                              <p:pRg st="10" end="10"/>
                                            </p:txEl>
                                          </p:spTgt>
                                        </p:tgtEl>
                                        <p:attrNameLst>
                                          <p:attrName>style.visibility</p:attrName>
                                        </p:attrNameLst>
                                      </p:cBhvr>
                                      <p:to>
                                        <p:strVal val="visible"/>
                                      </p:to>
                                    </p:set>
                                    <p:animEffect transition="in" filter="barn(inVertical)">
                                      <p:cBhvr>
                                        <p:cTn id="89" dur="500"/>
                                        <p:tgtEl>
                                          <p:spTgt spid="3">
                                            <p:txEl>
                                              <p:pRg st="10" end="10"/>
                                            </p:txEl>
                                          </p:spTgt>
                                        </p:tgtEl>
                                      </p:cBhvr>
                                    </p:animEffect>
                                  </p:childTnLst>
                                </p:cTn>
                              </p:par>
                              <p:par>
                                <p:cTn id="90" presetID="16" presetClass="entr" presetSubtype="21" fill="hold" nodeType="withEffect">
                                  <p:stCondLst>
                                    <p:cond delay="0"/>
                                  </p:stCondLst>
                                  <p:childTnLst>
                                    <p:set>
                                      <p:cBhvr>
                                        <p:cTn id="91" dur="1" fill="hold">
                                          <p:stCondLst>
                                            <p:cond delay="0"/>
                                          </p:stCondLst>
                                        </p:cTn>
                                        <p:tgtEl>
                                          <p:spTgt spid="3">
                                            <p:txEl>
                                              <p:pRg st="11" end="11"/>
                                            </p:txEl>
                                          </p:spTgt>
                                        </p:tgtEl>
                                        <p:attrNameLst>
                                          <p:attrName>style.visibility</p:attrName>
                                        </p:attrNameLst>
                                      </p:cBhvr>
                                      <p:to>
                                        <p:strVal val="visible"/>
                                      </p:to>
                                    </p:set>
                                    <p:animEffect transition="in" filter="barn(inVertical)">
                                      <p:cBhvr>
                                        <p:cTn id="92" dur="500"/>
                                        <p:tgtEl>
                                          <p:spTgt spid="3">
                                            <p:txEl>
                                              <p:pRg st="11" end="11"/>
                                            </p:txEl>
                                          </p:spTgt>
                                        </p:tgtEl>
                                      </p:cBhvr>
                                    </p:animEffect>
                                  </p:childTnLst>
                                </p:cTn>
                              </p:par>
                              <p:par>
                                <p:cTn id="93" presetID="16" presetClass="entr" presetSubtype="21" fill="hold" nodeType="withEffect">
                                  <p:stCondLst>
                                    <p:cond delay="0"/>
                                  </p:stCondLst>
                                  <p:childTnLst>
                                    <p:set>
                                      <p:cBhvr>
                                        <p:cTn id="94" dur="1" fill="hold">
                                          <p:stCondLst>
                                            <p:cond delay="0"/>
                                          </p:stCondLst>
                                        </p:cTn>
                                        <p:tgtEl>
                                          <p:spTgt spid="3">
                                            <p:txEl>
                                              <p:pRg st="12" end="12"/>
                                            </p:txEl>
                                          </p:spTgt>
                                        </p:tgtEl>
                                        <p:attrNameLst>
                                          <p:attrName>style.visibility</p:attrName>
                                        </p:attrNameLst>
                                      </p:cBhvr>
                                      <p:to>
                                        <p:strVal val="visible"/>
                                      </p:to>
                                    </p:set>
                                    <p:animEffect transition="in" filter="barn(inVertical)">
                                      <p:cBhvr>
                                        <p:cTn id="95" dur="500"/>
                                        <p:tgtEl>
                                          <p:spTgt spid="3">
                                            <p:txEl>
                                              <p:pRg st="12" end="12"/>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additive="base">
                                        <p:cTn id="100" dur="500" fill="hold"/>
                                        <p:tgtEl>
                                          <p:spTgt spid="10"/>
                                        </p:tgtEl>
                                        <p:attrNameLst>
                                          <p:attrName>ppt_x</p:attrName>
                                        </p:attrNameLst>
                                      </p:cBhvr>
                                      <p:tavLst>
                                        <p:tav tm="0">
                                          <p:val>
                                            <p:strVal val="#ppt_x"/>
                                          </p:val>
                                        </p:tav>
                                        <p:tav tm="100000">
                                          <p:val>
                                            <p:strVal val="#ppt_x"/>
                                          </p:val>
                                        </p:tav>
                                      </p:tavLst>
                                    </p:anim>
                                    <p:anim calcmode="lin" valueType="num">
                                      <p:cBhvr additive="base">
                                        <p:cTn id="10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1"/>
                                        </p:tgtEl>
                                        <p:attrNameLst>
                                          <p:attrName>style.visibility</p:attrName>
                                        </p:attrNameLst>
                                      </p:cBhvr>
                                      <p:to>
                                        <p:strVal val="visible"/>
                                      </p:to>
                                    </p:set>
                                    <p:anim calcmode="lin" valueType="num">
                                      <p:cBhvr additive="base">
                                        <p:cTn id="106" dur="500" fill="hold"/>
                                        <p:tgtEl>
                                          <p:spTgt spid="11"/>
                                        </p:tgtEl>
                                        <p:attrNameLst>
                                          <p:attrName>ppt_x</p:attrName>
                                        </p:attrNameLst>
                                      </p:cBhvr>
                                      <p:tavLst>
                                        <p:tav tm="0">
                                          <p:val>
                                            <p:strVal val="#ppt_x"/>
                                          </p:val>
                                        </p:tav>
                                        <p:tav tm="100000">
                                          <p:val>
                                            <p:strVal val="#ppt_x"/>
                                          </p:val>
                                        </p:tav>
                                      </p:tavLst>
                                    </p:anim>
                                    <p:anim calcmode="lin" valueType="num">
                                      <p:cBhvr additive="base">
                                        <p:cTn id="10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12"/>
                                        </p:tgtEl>
                                        <p:attrNameLst>
                                          <p:attrName>style.visibility</p:attrName>
                                        </p:attrNameLst>
                                      </p:cBhvr>
                                      <p:to>
                                        <p:strVal val="visible"/>
                                      </p:to>
                                    </p:set>
                                    <p:anim calcmode="lin" valueType="num">
                                      <p:cBhvr additive="base">
                                        <p:cTn id="112" dur="500" fill="hold"/>
                                        <p:tgtEl>
                                          <p:spTgt spid="12"/>
                                        </p:tgtEl>
                                        <p:attrNameLst>
                                          <p:attrName>ppt_x</p:attrName>
                                        </p:attrNameLst>
                                      </p:cBhvr>
                                      <p:tavLst>
                                        <p:tav tm="0">
                                          <p:val>
                                            <p:strVal val="#ppt_x"/>
                                          </p:val>
                                        </p:tav>
                                        <p:tav tm="100000">
                                          <p:val>
                                            <p:strVal val="#ppt_x"/>
                                          </p:val>
                                        </p:tav>
                                      </p:tavLst>
                                    </p:anim>
                                    <p:anim calcmode="lin" valueType="num">
                                      <p:cBhvr additive="base">
                                        <p:cTn id="1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13"/>
                                        </p:tgtEl>
                                        <p:attrNameLst>
                                          <p:attrName>style.visibility</p:attrName>
                                        </p:attrNameLst>
                                      </p:cBhvr>
                                      <p:to>
                                        <p:strVal val="visible"/>
                                      </p:to>
                                    </p:set>
                                    <p:anim calcmode="lin" valueType="num">
                                      <p:cBhvr additive="base">
                                        <p:cTn id="118" dur="500" fill="hold"/>
                                        <p:tgtEl>
                                          <p:spTgt spid="13"/>
                                        </p:tgtEl>
                                        <p:attrNameLst>
                                          <p:attrName>ppt_x</p:attrName>
                                        </p:attrNameLst>
                                      </p:cBhvr>
                                      <p:tavLst>
                                        <p:tav tm="0">
                                          <p:val>
                                            <p:strVal val="#ppt_x"/>
                                          </p:val>
                                        </p:tav>
                                        <p:tav tm="100000">
                                          <p:val>
                                            <p:strVal val="#ppt_x"/>
                                          </p:val>
                                        </p:tav>
                                      </p:tavLst>
                                    </p:anim>
                                    <p:anim calcmode="lin" valueType="num">
                                      <p:cBhvr additive="base">
                                        <p:cTn id="1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14"/>
                                        </p:tgtEl>
                                        <p:attrNameLst>
                                          <p:attrName>style.visibility</p:attrName>
                                        </p:attrNameLst>
                                      </p:cBhvr>
                                      <p:to>
                                        <p:strVal val="visible"/>
                                      </p:to>
                                    </p:set>
                                    <p:anim calcmode="lin" valueType="num">
                                      <p:cBhvr additive="base">
                                        <p:cTn id="124" dur="500" fill="hold"/>
                                        <p:tgtEl>
                                          <p:spTgt spid="14"/>
                                        </p:tgtEl>
                                        <p:attrNameLst>
                                          <p:attrName>ppt_x</p:attrName>
                                        </p:attrNameLst>
                                      </p:cBhvr>
                                      <p:tavLst>
                                        <p:tav tm="0">
                                          <p:val>
                                            <p:strVal val="#ppt_x"/>
                                          </p:val>
                                        </p:tav>
                                        <p:tav tm="100000">
                                          <p:val>
                                            <p:strVal val="#ppt_x"/>
                                          </p:val>
                                        </p:tav>
                                      </p:tavLst>
                                    </p:anim>
                                    <p:anim calcmode="lin" valueType="num">
                                      <p:cBhvr additive="base">
                                        <p:cTn id="1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4" fill="hold" grpId="0" nodeType="clickEffect">
                                  <p:stCondLst>
                                    <p:cond delay="0"/>
                                  </p:stCondLst>
                                  <p:childTnLst>
                                    <p:set>
                                      <p:cBhvr>
                                        <p:cTn id="129" dur="1" fill="hold">
                                          <p:stCondLst>
                                            <p:cond delay="0"/>
                                          </p:stCondLst>
                                        </p:cTn>
                                        <p:tgtEl>
                                          <p:spTgt spid="15"/>
                                        </p:tgtEl>
                                        <p:attrNameLst>
                                          <p:attrName>style.visibility</p:attrName>
                                        </p:attrNameLst>
                                      </p:cBhvr>
                                      <p:to>
                                        <p:strVal val="visible"/>
                                      </p:to>
                                    </p:set>
                                    <p:anim calcmode="lin" valueType="num">
                                      <p:cBhvr additive="base">
                                        <p:cTn id="130" dur="500" fill="hold"/>
                                        <p:tgtEl>
                                          <p:spTgt spid="15"/>
                                        </p:tgtEl>
                                        <p:attrNameLst>
                                          <p:attrName>ppt_x</p:attrName>
                                        </p:attrNameLst>
                                      </p:cBhvr>
                                      <p:tavLst>
                                        <p:tav tm="0">
                                          <p:val>
                                            <p:strVal val="#ppt_x"/>
                                          </p:val>
                                        </p:tav>
                                        <p:tav tm="100000">
                                          <p:val>
                                            <p:strVal val="#ppt_x"/>
                                          </p:val>
                                        </p:tav>
                                      </p:tavLst>
                                    </p:anim>
                                    <p:anim calcmode="lin" valueType="num">
                                      <p:cBhvr additive="base">
                                        <p:cTn id="1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4" fill="hold" grpId="0" nodeType="clickEffect">
                                  <p:stCondLst>
                                    <p:cond delay="0"/>
                                  </p:stCondLst>
                                  <p:childTnLst>
                                    <p:set>
                                      <p:cBhvr>
                                        <p:cTn id="135" dur="1" fill="hold">
                                          <p:stCondLst>
                                            <p:cond delay="0"/>
                                          </p:stCondLst>
                                        </p:cTn>
                                        <p:tgtEl>
                                          <p:spTgt spid="16"/>
                                        </p:tgtEl>
                                        <p:attrNameLst>
                                          <p:attrName>style.visibility</p:attrName>
                                        </p:attrNameLst>
                                      </p:cBhvr>
                                      <p:to>
                                        <p:strVal val="visible"/>
                                      </p:to>
                                    </p:set>
                                    <p:anim calcmode="lin" valueType="num">
                                      <p:cBhvr additive="base">
                                        <p:cTn id="136" dur="500" fill="hold"/>
                                        <p:tgtEl>
                                          <p:spTgt spid="16"/>
                                        </p:tgtEl>
                                        <p:attrNameLst>
                                          <p:attrName>ppt_x</p:attrName>
                                        </p:attrNameLst>
                                      </p:cBhvr>
                                      <p:tavLst>
                                        <p:tav tm="0">
                                          <p:val>
                                            <p:strVal val="#ppt_x"/>
                                          </p:val>
                                        </p:tav>
                                        <p:tav tm="100000">
                                          <p:val>
                                            <p:strVal val="#ppt_x"/>
                                          </p:val>
                                        </p:tav>
                                      </p:tavLst>
                                    </p:anim>
                                    <p:anim calcmode="lin" valueType="num">
                                      <p:cBhvr additive="base">
                                        <p:cTn id="1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4" fill="hold" grpId="0" nodeType="click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additive="base">
                                        <p:cTn id="142" dur="500" fill="hold"/>
                                        <p:tgtEl>
                                          <p:spTgt spid="17"/>
                                        </p:tgtEl>
                                        <p:attrNameLst>
                                          <p:attrName>ppt_x</p:attrName>
                                        </p:attrNameLst>
                                      </p:cBhvr>
                                      <p:tavLst>
                                        <p:tav tm="0">
                                          <p:val>
                                            <p:strVal val="#ppt_x"/>
                                          </p:val>
                                        </p:tav>
                                        <p:tav tm="100000">
                                          <p:val>
                                            <p:strVal val="#ppt_x"/>
                                          </p:val>
                                        </p:tav>
                                      </p:tavLst>
                                    </p:anim>
                                    <p:anim calcmode="lin" valueType="num">
                                      <p:cBhvr additive="base">
                                        <p:cTn id="1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P spid="5" grpId="0"/>
      <p:bldP spid="6" grpId="0"/>
      <p:bldP spid="8" grpId="0"/>
      <p:bldP spid="10" grpId="0"/>
      <p:bldP spid="11" grpId="0"/>
      <p:bldP spid="12" grpId="0"/>
      <p:bldP spid="13" grpId="0"/>
      <p:bldP spid="14" grpId="0"/>
      <p:bldP spid="15" grpId="0"/>
      <p:bldP spid="16" grpId="0"/>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393065" y="270510"/>
            <a:ext cx="11550650" cy="2061210"/>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58.strike [straɪk]vt.vi.&amp;n. ____________________(</a:t>
            </a:r>
            <a:r>
              <a:rPr lang="en-US" sz="3200" b="1" spc="-100">
                <a:solidFill>
                  <a:schemeClr val="tx1"/>
                </a:solidFill>
                <a:latin typeface="Times New Roman" panose="02020603050405020304" charset="0"/>
                <a:cs typeface="Times New Roman" panose="02020603050405020304" charset="0"/>
                <a:sym typeface="+mn-ea"/>
              </a:rPr>
              <a:t>______, ______</a:t>
            </a:r>
            <a:r>
              <a:rPr lang="en-US" sz="3200" b="1" spc="-100">
                <a:latin typeface="Times New Roman" panose="02020603050405020304" charset="0"/>
                <a:cs typeface="Times New Roman" panose="02020603050405020304" charset="0"/>
                <a:sym typeface="+mn-ea"/>
              </a:rPr>
              <a:t>)</a:t>
            </a:r>
            <a:endParaRPr lang="en-US" sz="3200" b="1" spc="-100">
              <a:latin typeface="Times New Roman" panose="02020603050405020304" charset="0"/>
              <a:cs typeface="Times New Roman" panose="02020603050405020304" charset="0"/>
              <a:sym typeface="+mn-ea"/>
            </a:endParaRPr>
          </a:p>
          <a:p>
            <a:pPr algn="just">
              <a:buClrTx/>
              <a:buSzTx/>
              <a:buFontTx/>
            </a:pPr>
            <a:r>
              <a:rPr lang="en-US" sz="3200" b="1" spc="-100">
                <a:latin typeface="Times New Roman" panose="02020603050405020304" charset="0"/>
                <a:cs typeface="Times New Roman" panose="02020603050405020304" charset="0"/>
                <a:sym typeface="+mn-ea"/>
              </a:rPr>
              <a:t>_________ 在罢工</a:t>
            </a:r>
            <a:endParaRPr lang="en-US" sz="3200" b="1" spc="-100">
              <a:latin typeface="Times New Roman" panose="02020603050405020304" charset="0"/>
              <a:cs typeface="Times New Roman" panose="02020603050405020304" charset="0"/>
              <a:sym typeface="+mn-ea"/>
            </a:endParaRPr>
          </a:p>
          <a:p>
            <a:pPr algn="just">
              <a:buClrTx/>
              <a:buSzTx/>
              <a:buFontTx/>
            </a:pPr>
            <a:r>
              <a:rPr lang="en-US" sz="3200" b="1" spc="-100">
                <a:latin typeface="Times New Roman" panose="02020603050405020304" charset="0"/>
                <a:cs typeface="Times New Roman" panose="02020603050405020304" charset="0"/>
                <a:sym typeface="+mn-ea"/>
              </a:rPr>
              <a:t>____________ 擦燃火柴</a:t>
            </a:r>
            <a:endParaRPr lang="en-US" sz="3200" b="1" spc="-100">
              <a:latin typeface="Times New Roman" panose="02020603050405020304" charset="0"/>
              <a:cs typeface="Times New Roman" panose="02020603050405020304" charset="0"/>
              <a:sym typeface="+mn-ea"/>
            </a:endParaRPr>
          </a:p>
          <a:p>
            <a:pPr algn="just">
              <a:buClrTx/>
              <a:buSzTx/>
              <a:buFontTx/>
            </a:pPr>
            <a:r>
              <a:rPr lang="en-US" sz="3200" b="1" spc="-100">
                <a:latin typeface="Times New Roman" panose="02020603050405020304" charset="0"/>
                <a:cs typeface="Times New Roman" panose="02020603050405020304" charset="0"/>
                <a:sym typeface="+mn-ea"/>
              </a:rPr>
              <a:t>________ ['straɪkɪŋ]adj. 显著的,突出的,惊人的</a:t>
            </a:r>
            <a:endParaRPr lang="en-US" sz="3200" b="1" spc="-100">
              <a:latin typeface="Times New Roman" panose="02020603050405020304" charset="0"/>
              <a:cs typeface="Times New Roman" panose="02020603050405020304" charset="0"/>
              <a:sym typeface="+mn-ea"/>
            </a:endParaRPr>
          </a:p>
        </p:txBody>
      </p:sp>
      <p:sp>
        <p:nvSpPr>
          <p:cNvPr id="9" name="文本框 8"/>
          <p:cNvSpPr txBox="1"/>
          <p:nvPr/>
        </p:nvSpPr>
        <p:spPr>
          <a:xfrm>
            <a:off x="4602480" y="270510"/>
            <a:ext cx="392684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打,敲,打击;罢工;报时</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8410575" y="270510"/>
            <a:ext cx="2781300" cy="583565"/>
          </a:xfrm>
          <a:prstGeom prst="rect">
            <a:avLst/>
          </a:prstGeom>
          <a:noFill/>
        </p:spPr>
        <p:txBody>
          <a:bodyPr wrap="square" rtlCol="0">
            <a:spAutoFit/>
          </a:bodyPr>
          <a:p>
            <a:pPr>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struck    struck</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280035" y="782955"/>
            <a:ext cx="1716405" cy="583565"/>
          </a:xfrm>
          <a:prstGeom prst="rect">
            <a:avLst/>
          </a:prstGeom>
          <a:noFill/>
        </p:spPr>
        <p:txBody>
          <a:bodyPr wrap="square" rtlCol="0">
            <a:spAutoFit/>
          </a:bodyPr>
          <a:p>
            <a:pPr>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on strike</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280035" y="1273175"/>
            <a:ext cx="2621915" cy="583565"/>
          </a:xfrm>
          <a:prstGeom prst="rect">
            <a:avLst/>
          </a:prstGeom>
          <a:noFill/>
        </p:spPr>
        <p:txBody>
          <a:bodyPr wrap="square" rtlCol="0">
            <a:spAutoFit/>
          </a:bodyPr>
          <a:p>
            <a:pPr>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strike a match</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280035" y="1748155"/>
            <a:ext cx="1716405" cy="583565"/>
          </a:xfrm>
          <a:prstGeom prst="rect">
            <a:avLst/>
          </a:prstGeom>
          <a:noFill/>
        </p:spPr>
        <p:txBody>
          <a:bodyPr wrap="square" rtlCol="0">
            <a:spAutoFit/>
          </a:bodyPr>
          <a:p>
            <a:pPr>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striking</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393065" y="2331720"/>
            <a:ext cx="11271885" cy="4523105"/>
          </a:xfrm>
          <a:prstGeom prst="rect">
            <a:avLst/>
          </a:prstGeom>
          <a:noFill/>
        </p:spPr>
        <p:txBody>
          <a:bodyPr wrap="square" rtlCol="0" anchor="t">
            <a:spAutoFit/>
          </a:bodyPr>
          <a:p>
            <a:pPr lvl="0" algn="l">
              <a:buClrTx/>
              <a:buSzTx/>
              <a:buFontTx/>
            </a:pPr>
            <a:r>
              <a:rPr lang="en-US" sz="2400" b="1" spc="-100">
                <a:latin typeface="Times New Roman" panose="02020603050405020304" charset="0"/>
                <a:cs typeface="Times New Roman" panose="02020603050405020304" charset="0"/>
                <a:sym typeface="+mn-ea"/>
              </a:rPr>
              <a:t>It is by no means clear what the president can do to end the ______.(2012全国II)</a:t>
            </a:r>
            <a:endParaRPr lang="en-US" sz="2400" b="1" spc="-100">
              <a:latin typeface="Times New Roman" panose="02020603050405020304" charset="0"/>
              <a:cs typeface="Times New Roman" panose="02020603050405020304" charset="0"/>
              <a:sym typeface="+mn-ea"/>
            </a:endParaRPr>
          </a:p>
          <a:p>
            <a:pPr lvl="0" algn="l">
              <a:buClrTx/>
              <a:buSzTx/>
              <a:buFontTx/>
            </a:pPr>
            <a:r>
              <a:rPr lang="en-US" sz="2400" b="1" spc="-100">
                <a:latin typeface="Times New Roman" panose="02020603050405020304" charset="0"/>
                <a:cs typeface="Times New Roman" panose="02020603050405020304" charset="0"/>
                <a:sym typeface="+mn-ea"/>
              </a:rPr>
              <a:t>目前还不清楚总统能做些什么来结束罢工。</a:t>
            </a:r>
            <a:endParaRPr lang="en-US" sz="2400" b="1" spc="-100">
              <a:latin typeface="Times New Roman" panose="02020603050405020304" charset="0"/>
              <a:cs typeface="Times New Roman" panose="02020603050405020304" charset="0"/>
              <a:sym typeface="+mn-ea"/>
            </a:endParaRPr>
          </a:p>
          <a:p>
            <a:pPr lvl="0" algn="l">
              <a:buClrTx/>
              <a:buSzTx/>
              <a:buFontTx/>
            </a:pPr>
            <a:r>
              <a:rPr lang="en-US" sz="2400" b="1" spc="-100">
                <a:latin typeface="Times New Roman" panose="02020603050405020304" charset="0"/>
                <a:cs typeface="Times New Roman" panose="02020603050405020304" charset="0"/>
                <a:sym typeface="+mn-ea"/>
              </a:rPr>
              <a:t>Just before September, Miller was _______ by a car and lost his right arm.(2019全国III)</a:t>
            </a:r>
            <a:endParaRPr lang="en-US" sz="2400" b="1" spc="-100">
              <a:latin typeface="Times New Roman" panose="02020603050405020304" charset="0"/>
              <a:cs typeface="Times New Roman" panose="02020603050405020304" charset="0"/>
              <a:sym typeface="+mn-ea"/>
            </a:endParaRPr>
          </a:p>
          <a:p>
            <a:pPr lvl="0" algn="l">
              <a:buClrTx/>
              <a:buSzTx/>
              <a:buFontTx/>
            </a:pPr>
            <a:r>
              <a:rPr lang="en-US" sz="2400" b="1" spc="-100">
                <a:latin typeface="Times New Roman" panose="02020603050405020304" charset="0"/>
                <a:cs typeface="Times New Roman" panose="02020603050405020304" charset="0"/>
                <a:sym typeface="+mn-ea"/>
              </a:rPr>
              <a:t>就在九月前，米勒被车撞了，失去了右臂</a:t>
            </a:r>
            <a:endParaRPr lang="en-US" sz="2400" b="1" spc="-100">
              <a:latin typeface="Times New Roman" panose="02020603050405020304" charset="0"/>
              <a:cs typeface="Times New Roman" panose="02020603050405020304" charset="0"/>
              <a:sym typeface="+mn-ea"/>
            </a:endParaRPr>
          </a:p>
          <a:p>
            <a:pPr lvl="0" algn="l">
              <a:buClrTx/>
              <a:buSzTx/>
              <a:buFontTx/>
            </a:pPr>
            <a:r>
              <a:rPr lang="en-US" sz="2400" b="1" spc="-100">
                <a:latin typeface="Times New Roman" panose="02020603050405020304" charset="0"/>
                <a:cs typeface="Times New Roman" panose="02020603050405020304" charset="0"/>
                <a:sym typeface="+mn-ea"/>
              </a:rPr>
              <a:t>The children of Nome would be helpless if it ______ the town.(2016北京)</a:t>
            </a:r>
            <a:endParaRPr lang="en-US" sz="2400" b="1" spc="-100">
              <a:latin typeface="Times New Roman" panose="02020603050405020304" charset="0"/>
              <a:cs typeface="Times New Roman" panose="02020603050405020304" charset="0"/>
              <a:sym typeface="+mn-ea"/>
            </a:endParaRPr>
          </a:p>
          <a:p>
            <a:pPr lvl="0" algn="l">
              <a:buClrTx/>
              <a:buSzTx/>
              <a:buFontTx/>
            </a:pPr>
            <a:r>
              <a:rPr lang="en-US" sz="2400" b="1" spc="-100">
                <a:latin typeface="Times New Roman" panose="02020603050405020304" charset="0"/>
                <a:cs typeface="Times New Roman" panose="02020603050405020304" charset="0"/>
                <a:sym typeface="+mn-ea"/>
              </a:rPr>
              <a:t>如果传染病袭击城镇，诺姆的孩子们将束手无策。</a:t>
            </a:r>
            <a:endParaRPr lang="en-US" sz="2400" b="1" spc="-100">
              <a:latin typeface="Times New Roman" panose="02020603050405020304" charset="0"/>
              <a:cs typeface="Times New Roman" panose="02020603050405020304" charset="0"/>
              <a:sym typeface="+mn-ea"/>
            </a:endParaRPr>
          </a:p>
          <a:p>
            <a:pPr lvl="0" algn="l">
              <a:buClrTx/>
              <a:buSzTx/>
              <a:buFontTx/>
            </a:pPr>
            <a:r>
              <a:rPr lang="en-US" sz="2400" b="1" spc="-100">
                <a:latin typeface="Times New Roman" panose="02020603050405020304" charset="0"/>
                <a:cs typeface="Times New Roman" panose="02020603050405020304" charset="0"/>
                <a:sym typeface="+mn-ea"/>
              </a:rPr>
              <a:t>Deals will ________ to reduce the immediate effects.(2011北京)</a:t>
            </a:r>
            <a:endParaRPr lang="en-US" sz="2400" b="1" spc="-100">
              <a:latin typeface="Times New Roman" panose="02020603050405020304" charset="0"/>
              <a:cs typeface="Times New Roman" panose="02020603050405020304" charset="0"/>
              <a:sym typeface="+mn-ea"/>
            </a:endParaRPr>
          </a:p>
          <a:p>
            <a:pPr lvl="0" algn="l">
              <a:buClrTx/>
              <a:buSzTx/>
              <a:buFontTx/>
            </a:pPr>
            <a:r>
              <a:rPr lang="en-US" sz="2400" b="1" spc="-100">
                <a:latin typeface="Times New Roman" panose="02020603050405020304" charset="0"/>
                <a:cs typeface="Times New Roman" panose="02020603050405020304" charset="0"/>
                <a:sym typeface="+mn-ea"/>
              </a:rPr>
              <a:t>各方将达成协议，以减少直接影响。</a:t>
            </a:r>
            <a:endParaRPr lang="en-US" sz="2400" b="1" spc="-100">
              <a:latin typeface="Times New Roman" panose="02020603050405020304" charset="0"/>
              <a:cs typeface="Times New Roman" panose="02020603050405020304" charset="0"/>
              <a:sym typeface="+mn-ea"/>
            </a:endParaRPr>
          </a:p>
          <a:p>
            <a:pPr lvl="0" algn="l">
              <a:buClrTx/>
              <a:buSzTx/>
              <a:buFontTx/>
            </a:pPr>
            <a:r>
              <a:rPr lang="en-US" sz="2400" b="1" spc="-100">
                <a:latin typeface="Times New Roman" panose="02020603050405020304" charset="0"/>
                <a:cs typeface="Times New Roman" panose="02020603050405020304" charset="0"/>
                <a:sym typeface="+mn-ea"/>
              </a:rPr>
              <a:t>______ the iron while it is hot. 趁热打铁。</a:t>
            </a:r>
            <a:endParaRPr lang="en-US" sz="2400" b="1" spc="-100">
              <a:latin typeface="Times New Roman" panose="02020603050405020304" charset="0"/>
              <a:cs typeface="Times New Roman" panose="02020603050405020304" charset="0"/>
              <a:sym typeface="+mn-ea"/>
            </a:endParaRPr>
          </a:p>
          <a:p>
            <a:pPr lvl="0" algn="l">
              <a:buClrTx/>
              <a:buSzTx/>
              <a:buFontTx/>
            </a:pPr>
            <a:r>
              <a:rPr lang="en-US" sz="2400" b="1" spc="-100">
                <a:latin typeface="Times New Roman" panose="02020603050405020304" charset="0"/>
                <a:cs typeface="Times New Roman" panose="02020603050405020304" charset="0"/>
                <a:sym typeface="+mn-ea"/>
              </a:rPr>
              <a:t>I was _________ the beauty of nature. 我被大自然的美丽所震撼。</a:t>
            </a:r>
            <a:endParaRPr lang="en-US" sz="2400" b="1" spc="-100">
              <a:latin typeface="Times New Roman" panose="02020603050405020304" charset="0"/>
              <a:cs typeface="Times New Roman" panose="02020603050405020304" charset="0"/>
              <a:sym typeface="+mn-ea"/>
            </a:endParaRPr>
          </a:p>
          <a:p>
            <a:pPr lvl="0" algn="l">
              <a:buClrTx/>
              <a:buSzTx/>
              <a:buFontTx/>
            </a:pPr>
            <a:r>
              <a:rPr lang="en-US" sz="2400" b="1" spc="-100">
                <a:latin typeface="Times New Roman" panose="02020603050405020304" charset="0"/>
                <a:cs typeface="Times New Roman" panose="02020603050405020304" charset="0"/>
                <a:sym typeface="+mn-ea"/>
              </a:rPr>
              <a:t>The area was _________ a terrible earthquake.这个地区发生了可怕的地震。</a:t>
            </a:r>
            <a:endParaRPr lang="en-US" sz="2400" b="1" spc="-100">
              <a:latin typeface="Times New Roman" panose="02020603050405020304" charset="0"/>
              <a:cs typeface="Times New Roman" panose="02020603050405020304" charset="0"/>
              <a:sym typeface="+mn-ea"/>
            </a:endParaRPr>
          </a:p>
          <a:p>
            <a:pPr lvl="0" algn="l">
              <a:buClrTx/>
              <a:buSzTx/>
              <a:buFontTx/>
            </a:pPr>
            <a:endParaRPr lang="en-US" sz="2400" b="1" spc="-100">
              <a:latin typeface="Times New Roman" panose="02020603050405020304" charset="0"/>
              <a:cs typeface="Times New Roman" panose="02020603050405020304" charset="0"/>
              <a:sym typeface="+mn-ea"/>
            </a:endParaRPr>
          </a:p>
        </p:txBody>
      </p:sp>
      <p:sp>
        <p:nvSpPr>
          <p:cNvPr id="8" name="文本框 7"/>
          <p:cNvSpPr txBox="1"/>
          <p:nvPr/>
        </p:nvSpPr>
        <p:spPr>
          <a:xfrm>
            <a:off x="7380605" y="2331720"/>
            <a:ext cx="95567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strike</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4533900" y="3093720"/>
            <a:ext cx="110363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struck</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1" name="文本框 10"/>
          <p:cNvSpPr txBox="1"/>
          <p:nvPr/>
        </p:nvSpPr>
        <p:spPr>
          <a:xfrm>
            <a:off x="5544185" y="3787775"/>
            <a:ext cx="110363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struck</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1509395" y="4550410"/>
            <a:ext cx="139255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be struck</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393065" y="5255895"/>
            <a:ext cx="109791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Strike</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1053465" y="5636895"/>
            <a:ext cx="139827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struck by</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5" name="文本框 14"/>
          <p:cNvSpPr txBox="1"/>
          <p:nvPr/>
        </p:nvSpPr>
        <p:spPr>
          <a:xfrm>
            <a:off x="1996440" y="5995670"/>
            <a:ext cx="139827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struck by</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arn(inVertical)">
                                      <p:cBhvr>
                                        <p:cTn id="24" dur="500"/>
                                        <p:tgtEl>
                                          <p:spTgt spid="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barn(inVertical)">
                                      <p:cBhvr>
                                        <p:cTn id="35" dur="500"/>
                                        <p:tgtEl>
                                          <p:spTgt spid="7">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7">
                                            <p:txEl>
                                              <p:pRg st="3" end="3"/>
                                            </p:txEl>
                                          </p:spTgt>
                                        </p:tgtEl>
                                        <p:attrNameLst>
                                          <p:attrName>style.visibility</p:attrName>
                                        </p:attrNameLst>
                                      </p:cBhvr>
                                      <p:to>
                                        <p:strVal val="visible"/>
                                      </p:to>
                                    </p:set>
                                    <p:animEffect transition="in" filter="barn(inVertical)">
                                      <p:cBhvr>
                                        <p:cTn id="46" dur="500"/>
                                        <p:tgtEl>
                                          <p:spTgt spid="7">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 calcmode="lin" valueType="num">
                                      <p:cBhvr additive="base">
                                        <p:cTn id="57" dur="500" fill="hold"/>
                                        <p:tgtEl>
                                          <p:spTgt spid="5"/>
                                        </p:tgtEl>
                                        <p:attrNameLst>
                                          <p:attrName>ppt_x</p:attrName>
                                        </p:attrNameLst>
                                      </p:cBhvr>
                                      <p:tavLst>
                                        <p:tav tm="0">
                                          <p:val>
                                            <p:strVal val="#ppt_x"/>
                                          </p:val>
                                        </p:tav>
                                        <p:tav tm="100000">
                                          <p:val>
                                            <p:strVal val="#ppt_x"/>
                                          </p:val>
                                        </p:tav>
                                      </p:tavLst>
                                    </p:anim>
                                    <p:anim calcmode="lin" valueType="num">
                                      <p:cBhvr additive="base">
                                        <p:cTn id="5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arn(inVertical)">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0"/>
                                        </p:tgtEl>
                                        <p:attrNameLst>
                                          <p:attrName>style.visibility</p:attrName>
                                        </p:attrNameLst>
                                      </p:cBhvr>
                                      <p:to>
                                        <p:strVal val="visible"/>
                                      </p:to>
                                    </p:set>
                                    <p:anim calcmode="lin" valueType="num">
                                      <p:cBhvr additive="base">
                                        <p:cTn id="68" dur="500" fill="hold"/>
                                        <p:tgtEl>
                                          <p:spTgt spid="10"/>
                                        </p:tgtEl>
                                        <p:attrNameLst>
                                          <p:attrName>ppt_x</p:attrName>
                                        </p:attrNameLst>
                                      </p:cBhvr>
                                      <p:tavLst>
                                        <p:tav tm="0">
                                          <p:val>
                                            <p:strVal val="#ppt_x"/>
                                          </p:val>
                                        </p:tav>
                                        <p:tav tm="100000">
                                          <p:val>
                                            <p:strVal val="#ppt_x"/>
                                          </p:val>
                                        </p:tav>
                                      </p:tavLst>
                                    </p:anim>
                                    <p:anim calcmode="lin" valueType="num">
                                      <p:cBhvr additive="base">
                                        <p:cTn id="6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500" fill="hold"/>
                                        <p:tgtEl>
                                          <p:spTgt spid="11"/>
                                        </p:tgtEl>
                                        <p:attrNameLst>
                                          <p:attrName>ppt_x</p:attrName>
                                        </p:attrNameLst>
                                      </p:cBhvr>
                                      <p:tavLst>
                                        <p:tav tm="0">
                                          <p:val>
                                            <p:strVal val="#ppt_x"/>
                                          </p:val>
                                        </p:tav>
                                        <p:tav tm="100000">
                                          <p:val>
                                            <p:strVal val="#ppt_x"/>
                                          </p:val>
                                        </p:tav>
                                      </p:tavLst>
                                    </p:anim>
                                    <p:anim calcmode="lin" valueType="num">
                                      <p:cBhvr additive="base">
                                        <p:cTn id="7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additive="base">
                                        <p:cTn id="86" dur="500" fill="hold"/>
                                        <p:tgtEl>
                                          <p:spTgt spid="13"/>
                                        </p:tgtEl>
                                        <p:attrNameLst>
                                          <p:attrName>ppt_x</p:attrName>
                                        </p:attrNameLst>
                                      </p:cBhvr>
                                      <p:tavLst>
                                        <p:tav tm="0">
                                          <p:val>
                                            <p:strVal val="#ppt_x"/>
                                          </p:val>
                                        </p:tav>
                                        <p:tav tm="100000">
                                          <p:val>
                                            <p:strVal val="#ppt_x"/>
                                          </p:val>
                                        </p:tav>
                                      </p:tavLst>
                                    </p:anim>
                                    <p:anim calcmode="lin" valueType="num">
                                      <p:cBhvr additive="base">
                                        <p:cTn id="8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 calcmode="lin" valueType="num">
                                      <p:cBhvr additive="base">
                                        <p:cTn id="92" dur="500" fill="hold"/>
                                        <p:tgtEl>
                                          <p:spTgt spid="14"/>
                                        </p:tgtEl>
                                        <p:attrNameLst>
                                          <p:attrName>ppt_x</p:attrName>
                                        </p:attrNameLst>
                                      </p:cBhvr>
                                      <p:tavLst>
                                        <p:tav tm="0">
                                          <p:val>
                                            <p:strVal val="#ppt_x"/>
                                          </p:val>
                                        </p:tav>
                                        <p:tav tm="100000">
                                          <p:val>
                                            <p:strVal val="#ppt_x"/>
                                          </p:val>
                                        </p:tav>
                                      </p:tavLst>
                                    </p:anim>
                                    <p:anim calcmode="lin" valueType="num">
                                      <p:cBhvr additive="base">
                                        <p:cTn id="9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5"/>
                                        </p:tgtEl>
                                        <p:attrNameLst>
                                          <p:attrName>style.visibility</p:attrName>
                                        </p:attrNameLst>
                                      </p:cBhvr>
                                      <p:to>
                                        <p:strVal val="visible"/>
                                      </p:to>
                                    </p:set>
                                    <p:anim calcmode="lin" valueType="num">
                                      <p:cBhvr additive="base">
                                        <p:cTn id="98" dur="500" fill="hold"/>
                                        <p:tgtEl>
                                          <p:spTgt spid="15"/>
                                        </p:tgtEl>
                                        <p:attrNameLst>
                                          <p:attrName>ppt_x</p:attrName>
                                        </p:attrNameLst>
                                      </p:cBhvr>
                                      <p:tavLst>
                                        <p:tav tm="0">
                                          <p:val>
                                            <p:strVal val="#ppt_x"/>
                                          </p:val>
                                        </p:tav>
                                        <p:tav tm="100000">
                                          <p:val>
                                            <p:strVal val="#ppt_x"/>
                                          </p:val>
                                        </p:tav>
                                      </p:tavLst>
                                    </p:anim>
                                    <p:anim calcmode="lin" valueType="num">
                                      <p:cBhvr additive="base">
                                        <p:cTn id="9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4" grpId="0"/>
      <p:bldP spid="5" grpId="0"/>
      <p:bldP spid="8" grpId="0"/>
      <p:bldP spid="6" grpId="0"/>
      <p:bldP spid="10" grpId="0"/>
      <p:bldP spid="11" grpId="0"/>
      <p:bldP spid="12" grpId="0"/>
      <p:bldP spid="13" grpId="0"/>
      <p:bldP spid="14" grpId="0"/>
      <p:bldP spid="1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325120" y="222250"/>
            <a:ext cx="11494770" cy="2676525"/>
          </a:xfrm>
          <a:prstGeom prst="rect">
            <a:avLst/>
          </a:prstGeom>
          <a:noFill/>
        </p:spPr>
        <p:txBody>
          <a:bodyPr wrap="square" rtlCol="0" anchor="t">
            <a:spAutoFit/>
          </a:bodyPr>
          <a:p>
            <a:pPr lvl="0" algn="just">
              <a:buClrTx/>
              <a:buSzTx/>
              <a:buFontTx/>
            </a:pPr>
            <a:r>
              <a:rPr lang="en-US" sz="2400" b="1" spc="-100">
                <a:latin typeface="Times New Roman" panose="02020603050405020304" charset="0"/>
                <a:cs typeface="Times New Roman" panose="02020603050405020304" charset="0"/>
                <a:sym typeface="+mn-ea"/>
              </a:rPr>
              <a:t>The clock has just _______ three.时钟刚敲过三点。</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An idea has just ________ me.我突然想到一个主意。</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That which is ________ and beautiful is not always good. But that which is good is always beautiful. 引人注目和美丽的东西并非总是好的，但好的东西却总是美的。</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For Japan, the numbers are more ________.(2020浙江一月) 对日本来说</a:t>
            </a:r>
            <a:r>
              <a:rPr lang="zh-CN" altLang="en-US" sz="2400" b="1" spc="-100">
                <a:latin typeface="Times New Roman" panose="02020603050405020304" charset="0"/>
                <a:cs typeface="Times New Roman" panose="02020603050405020304" charset="0"/>
                <a:sym typeface="+mn-ea"/>
              </a:rPr>
              <a:t>，</a:t>
            </a:r>
            <a:r>
              <a:rPr lang="en-US" sz="2400" b="1" spc="-100">
                <a:latin typeface="Times New Roman" panose="02020603050405020304" charset="0"/>
                <a:cs typeface="Times New Roman" panose="02020603050405020304" charset="0"/>
                <a:sym typeface="+mn-ea"/>
              </a:rPr>
              <a:t>这个数字更加惊人。</a:t>
            </a:r>
            <a:endParaRPr lang="en-US" sz="2400" b="1" spc="-100">
              <a:latin typeface="Times New Roman" panose="02020603050405020304" charset="0"/>
              <a:cs typeface="Times New Roman" panose="02020603050405020304" charset="0"/>
              <a:sym typeface="+mn-ea"/>
            </a:endParaRPr>
          </a:p>
          <a:p>
            <a:pPr lvl="0" algn="just">
              <a:buClrTx/>
              <a:buSzTx/>
              <a:buFontTx/>
            </a:pPr>
            <a:r>
              <a:rPr lang="en-US" sz="2400" b="1" spc="-100">
                <a:latin typeface="Times New Roman" panose="02020603050405020304" charset="0"/>
                <a:cs typeface="Times New Roman" panose="02020603050405020304" charset="0"/>
                <a:sym typeface="+mn-ea"/>
              </a:rPr>
              <a:t>These effects of the Internet have become even more _______ since I've begun using a smartphone.(2016江苏) 自从我开始使用智能手机以来，互联网的这些影响变得更加显著。</a:t>
            </a:r>
            <a:endParaRPr lang="en-US" sz="2400" b="1" spc="-100">
              <a:latin typeface="Times New Roman" panose="02020603050405020304" charset="0"/>
              <a:cs typeface="Times New Roman" panose="02020603050405020304" charset="0"/>
              <a:sym typeface="+mn-ea"/>
            </a:endParaRPr>
          </a:p>
        </p:txBody>
      </p:sp>
      <p:sp>
        <p:nvSpPr>
          <p:cNvPr id="10" name="文本框 9"/>
          <p:cNvSpPr txBox="1"/>
          <p:nvPr/>
        </p:nvSpPr>
        <p:spPr>
          <a:xfrm>
            <a:off x="2515870" y="222250"/>
            <a:ext cx="110363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struck</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2359660" y="587375"/>
            <a:ext cx="110363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struck</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2237740" y="956945"/>
            <a:ext cx="1103630"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striking</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4439920" y="1696085"/>
            <a:ext cx="1103630"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striking</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7379970" y="2087880"/>
            <a:ext cx="1103630" cy="460375"/>
          </a:xfrm>
          <a:prstGeom prst="rect">
            <a:avLst/>
          </a:prstGeom>
          <a:noFill/>
        </p:spPr>
        <p:txBody>
          <a:bodyPr wrap="square" rtlCol="0">
            <a:spAutoFit/>
          </a:bodyPr>
          <a:p>
            <a:pPr>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striking</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7" name="文本框 6"/>
          <p:cNvSpPr txBox="1"/>
          <p:nvPr/>
        </p:nvSpPr>
        <p:spPr>
          <a:xfrm>
            <a:off x="297180" y="3079750"/>
            <a:ext cx="11550650" cy="2061210"/>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59.transition [træn'zɪʃən] n. __________</a:t>
            </a:r>
            <a:endParaRPr lang="en-US" sz="3200" b="1" spc="-100">
              <a:latin typeface="Times New Roman" panose="02020603050405020304" charset="0"/>
              <a:cs typeface="Times New Roman" panose="02020603050405020304" charset="0"/>
              <a:sym typeface="+mn-ea"/>
            </a:endParaRPr>
          </a:p>
          <a:p>
            <a:pPr algn="just">
              <a:buClrTx/>
              <a:buSzTx/>
              <a:buFontTx/>
            </a:pPr>
            <a:r>
              <a:rPr lang="en-US" sz="2400" b="1" spc="-100">
                <a:solidFill>
                  <a:schemeClr val="accent4">
                    <a:lumMod val="50000"/>
                  </a:schemeClr>
                </a:solidFill>
                <a:latin typeface="Times New Roman" panose="02020603050405020304" charset="0"/>
                <a:cs typeface="Times New Roman" panose="02020603050405020304" charset="0"/>
                <a:sym typeface="+mn-ea"/>
              </a:rPr>
              <a:t>词根词缀：trans-(转变)+it-(走)+-ion(名词后缀)：转走的过程</a:t>
            </a:r>
            <a:r>
              <a:rPr lang="en-US" sz="2400" b="1" spc="-100">
                <a:latin typeface="Times New Roman" panose="02020603050405020304" charset="0"/>
                <a:cs typeface="Times New Roman" panose="02020603050405020304" charset="0"/>
                <a:sym typeface="+mn-ea"/>
              </a:rPr>
              <a:t>——</a:t>
            </a:r>
            <a:r>
              <a:rPr lang="en-US" sz="2400" b="1" spc="-100">
                <a:solidFill>
                  <a:srgbClr val="7030A0"/>
                </a:solidFill>
                <a:latin typeface="Times New Roman" panose="02020603050405020304" charset="0"/>
                <a:cs typeface="Times New Roman" panose="02020603050405020304" charset="0"/>
                <a:sym typeface="+mn-ea"/>
              </a:rPr>
              <a:t>转变;过渡</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Adolescence is the </a:t>
            </a:r>
            <a:r>
              <a:rPr lang="en-US" sz="2400" b="1" spc="-100">
                <a:solidFill>
                  <a:schemeClr val="accent4">
                    <a:lumMod val="50000"/>
                  </a:schemeClr>
                </a:solidFill>
                <a:latin typeface="Times New Roman" panose="02020603050405020304" charset="0"/>
                <a:cs typeface="Times New Roman" panose="02020603050405020304" charset="0"/>
                <a:sym typeface="+mn-ea"/>
              </a:rPr>
              <a:t>transition</a:t>
            </a:r>
            <a:r>
              <a:rPr lang="en-US" sz="2400" b="1" spc="-100">
                <a:latin typeface="Times New Roman" panose="02020603050405020304" charset="0"/>
                <a:cs typeface="Times New Roman" panose="02020603050405020304" charset="0"/>
                <a:sym typeface="+mn-ea"/>
              </a:rPr>
              <a:t> period between childhood and manhood.</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青春期是儿童和成人阶段的过渡时期。</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No </a:t>
            </a:r>
            <a:r>
              <a:rPr lang="en-US" sz="2400" b="1" spc="-100">
                <a:solidFill>
                  <a:schemeClr val="accent4">
                    <a:lumMod val="50000"/>
                  </a:schemeClr>
                </a:solidFill>
                <a:latin typeface="Times New Roman" panose="02020603050405020304" charset="0"/>
                <a:cs typeface="Times New Roman" panose="02020603050405020304" charset="0"/>
                <a:sym typeface="+mn-ea"/>
              </a:rPr>
              <a:t>transition</a:t>
            </a:r>
            <a:r>
              <a:rPr lang="en-US" sz="2400" b="1" spc="-100">
                <a:latin typeface="Times New Roman" panose="02020603050405020304" charset="0"/>
                <a:cs typeface="Times New Roman" panose="02020603050405020304" charset="0"/>
                <a:sym typeface="+mn-ea"/>
              </a:rPr>
              <a:t> is ever smooth or easy.不曾有过平顺或轻松的过渡。</a:t>
            </a:r>
            <a:endParaRPr lang="en-US" sz="2400" b="1" spc="-100">
              <a:latin typeface="Times New Roman" panose="02020603050405020304" charset="0"/>
              <a:cs typeface="Times New Roman" panose="02020603050405020304" charset="0"/>
              <a:sym typeface="+mn-ea"/>
            </a:endParaRPr>
          </a:p>
        </p:txBody>
      </p:sp>
      <p:sp>
        <p:nvSpPr>
          <p:cNvPr id="9" name="文本框 8"/>
          <p:cNvSpPr txBox="1"/>
          <p:nvPr/>
        </p:nvSpPr>
        <p:spPr>
          <a:xfrm>
            <a:off x="4715510" y="3079750"/>
            <a:ext cx="2301240" cy="583565"/>
          </a:xfrm>
          <a:prstGeom prst="rect">
            <a:avLst/>
          </a:prstGeom>
          <a:noFill/>
        </p:spPr>
        <p:txBody>
          <a:bodyPr wrap="square" rtlCol="0">
            <a:spAutoFit/>
          </a:bodyPr>
          <a:p>
            <a:pPr algn="just">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过渡;转变</a:t>
            </a:r>
            <a:endParaRPr lang="en-US" altLang="en-US" sz="3200" b="1" spc="-10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barn(inVertical)">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barn(inVertical)">
                                      <p:cBhvr>
                                        <p:cTn id="53" dur="500"/>
                                        <p:tgtEl>
                                          <p:spTgt spid="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barn(inVertical)">
                                      <p:cBhvr>
                                        <p:cTn id="58" dur="500"/>
                                        <p:tgtEl>
                                          <p:spTgt spid="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barn(inVertical)">
                                      <p:cBhvr>
                                        <p:cTn id="63" dur="500"/>
                                        <p:tgtEl>
                                          <p:spTgt spid="7">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7">
                                            <p:txEl>
                                              <p:pRg st="4" end="4"/>
                                            </p:txEl>
                                          </p:spTgt>
                                        </p:tgtEl>
                                        <p:attrNameLst>
                                          <p:attrName>style.visibility</p:attrName>
                                        </p:attrNameLst>
                                      </p:cBhvr>
                                      <p:to>
                                        <p:strVal val="visible"/>
                                      </p:to>
                                    </p:set>
                                    <p:animEffect transition="in" filter="barn(inVertical)">
                                      <p:cBhvr>
                                        <p:cTn id="6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2" grpId="0"/>
      <p:bldP spid="3" grpId="0"/>
      <p:bldP spid="4" grpId="0"/>
      <p:bldP spid="5"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 name="图片 40" descr="trans-转换填空"/>
          <p:cNvPicPr>
            <a:picLocks noChangeAspect="1"/>
          </p:cNvPicPr>
          <p:nvPr>
            <p:custDataLst>
              <p:tags r:id="rId1"/>
            </p:custDataLst>
          </p:nvPr>
        </p:nvPicPr>
        <p:blipFill>
          <a:blip r:embed="rId2"/>
          <a:stretch>
            <a:fillRect/>
          </a:stretch>
        </p:blipFill>
        <p:spPr>
          <a:xfrm>
            <a:off x="0" y="635"/>
            <a:ext cx="12191365" cy="6857365"/>
          </a:xfrm>
          <a:prstGeom prst="rect">
            <a:avLst/>
          </a:prstGeom>
        </p:spPr>
      </p:pic>
      <p:sp>
        <p:nvSpPr>
          <p:cNvPr id="9" name="文本框 8"/>
          <p:cNvSpPr txBox="1"/>
          <p:nvPr/>
        </p:nvSpPr>
        <p:spPr>
          <a:xfrm>
            <a:off x="4000500" y="3124835"/>
            <a:ext cx="1262380" cy="645160"/>
          </a:xfrm>
          <a:prstGeom prst="rect">
            <a:avLst/>
          </a:prstGeom>
          <a:noFill/>
        </p:spPr>
        <p:txBody>
          <a:bodyPr wrap="square" rtlCol="0">
            <a:spAutoFit/>
          </a:bodyPr>
          <a:p>
            <a:pPr>
              <a:buClrTx/>
              <a:buSzTx/>
              <a:buFontTx/>
            </a:pPr>
            <a:r>
              <a:rPr sz="3600" b="1">
                <a:solidFill>
                  <a:srgbClr val="7030A0"/>
                </a:solidFill>
                <a:latin typeface="Times New Roman" panose="02020603050405020304" charset="0"/>
                <a:cs typeface="Times New Roman" panose="02020603050405020304" charset="0"/>
                <a:sym typeface="+mn-ea"/>
              </a:rPr>
              <a:t> </a:t>
            </a:r>
            <a:r>
              <a:rPr lang="en-US" sz="3600" b="1" spc="-100">
                <a:solidFill>
                  <a:srgbClr val="7030A0"/>
                </a:solidFill>
                <a:latin typeface="Times New Roman" panose="02020603050405020304" charset="0"/>
                <a:cs typeface="Times New Roman" panose="02020603050405020304" charset="0"/>
                <a:sym typeface="+mn-ea"/>
              </a:rPr>
              <a:t>转换</a:t>
            </a:r>
            <a:endParaRPr lang="en-US" sz="3600" b="1" spc="-10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6724650" y="716915"/>
            <a:ext cx="1262380" cy="521970"/>
          </a:xfrm>
          <a:prstGeom prst="rect">
            <a:avLst/>
          </a:prstGeom>
          <a:noFill/>
        </p:spPr>
        <p:txBody>
          <a:bodyPr wrap="square" rtlCol="0">
            <a:spAutoFit/>
          </a:bodyPr>
          <a:p>
            <a:pPr>
              <a:buClrTx/>
              <a:buSzTx/>
              <a:buFontTx/>
            </a:pPr>
            <a:r>
              <a:rPr sz="2800" b="1">
                <a:solidFill>
                  <a:srgbClr val="7030A0"/>
                </a:solidFill>
                <a:latin typeface="Times New Roman" panose="02020603050405020304" charset="0"/>
                <a:cs typeface="Times New Roman" panose="02020603050405020304" charset="0"/>
                <a:sym typeface="+mn-ea"/>
              </a:rPr>
              <a:t> </a:t>
            </a:r>
            <a:r>
              <a:rPr lang="en-US" sz="2800" b="1" spc="-100">
                <a:solidFill>
                  <a:srgbClr val="7030A0"/>
                </a:solidFill>
                <a:latin typeface="Times New Roman" panose="02020603050405020304" charset="0"/>
                <a:cs typeface="Times New Roman" panose="02020603050405020304" charset="0"/>
                <a:sym typeface="+mn-ea"/>
              </a:rPr>
              <a:t>运输</a:t>
            </a:r>
            <a:endParaRPr lang="en-US" sz="2800" b="1" spc="-10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9097010" y="716915"/>
            <a:ext cx="2464435" cy="521970"/>
          </a:xfrm>
          <a:prstGeom prst="rect">
            <a:avLst/>
          </a:prstGeom>
          <a:noFill/>
        </p:spPr>
        <p:txBody>
          <a:bodyPr wrap="square" rtlCol="0">
            <a:spAutoFit/>
          </a:bodyPr>
          <a:p>
            <a:pPr>
              <a:buClrTx/>
              <a:buSzTx/>
              <a:buFontTx/>
            </a:pPr>
            <a:r>
              <a:rPr sz="2800" b="1">
                <a:solidFill>
                  <a:srgbClr val="7030A0"/>
                </a:solidFill>
                <a:latin typeface="Times New Roman" panose="02020603050405020304" charset="0"/>
                <a:cs typeface="Times New Roman" panose="02020603050405020304" charset="0"/>
                <a:sym typeface="+mn-ea"/>
              </a:rPr>
              <a:t>运输</a:t>
            </a:r>
            <a:r>
              <a:rPr lang="en-US" sz="2800" b="1">
                <a:solidFill>
                  <a:srgbClr val="7030A0"/>
                </a:solidFill>
                <a:latin typeface="Times New Roman" panose="02020603050405020304" charset="0"/>
                <a:cs typeface="Times New Roman" panose="02020603050405020304" charset="0"/>
                <a:sym typeface="+mn-ea"/>
              </a:rPr>
              <a:t>;</a:t>
            </a:r>
            <a:r>
              <a:rPr sz="2800" b="1">
                <a:solidFill>
                  <a:srgbClr val="7030A0"/>
                </a:solidFill>
                <a:latin typeface="Times New Roman" panose="02020603050405020304" charset="0"/>
                <a:cs typeface="Times New Roman" panose="02020603050405020304" charset="0"/>
                <a:sym typeface="+mn-ea"/>
              </a:rPr>
              <a:t>运输系统</a:t>
            </a:r>
            <a:endParaRPr sz="2800" b="1">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6531610" y="2012315"/>
            <a:ext cx="1875155" cy="521970"/>
          </a:xfrm>
          <a:prstGeom prst="rect">
            <a:avLst/>
          </a:prstGeom>
          <a:noFill/>
        </p:spPr>
        <p:txBody>
          <a:bodyPr wrap="square" rtlCol="0">
            <a:spAutoFit/>
          </a:bodyPr>
          <a:p>
            <a:pPr>
              <a:buClrTx/>
              <a:buSzTx/>
              <a:buFontTx/>
            </a:pPr>
            <a:r>
              <a:rPr sz="2800" b="1">
                <a:solidFill>
                  <a:srgbClr val="7030A0"/>
                </a:solidFill>
                <a:latin typeface="Times New Roman" panose="02020603050405020304" charset="0"/>
                <a:cs typeface="Times New Roman" panose="02020603050405020304" charset="0"/>
                <a:sym typeface="+mn-ea"/>
              </a:rPr>
              <a:t> </a:t>
            </a:r>
            <a:r>
              <a:rPr lang="zh-CN" sz="2800" b="1">
                <a:solidFill>
                  <a:srgbClr val="7030A0"/>
                </a:solidFill>
                <a:latin typeface="Times New Roman" panose="02020603050405020304" charset="0"/>
                <a:cs typeface="Times New Roman" panose="02020603050405020304" charset="0"/>
                <a:sym typeface="+mn-ea"/>
              </a:rPr>
              <a:t>转变</a:t>
            </a:r>
            <a:r>
              <a:rPr lang="en-US" altLang="zh-CN" sz="2800" b="1">
                <a:solidFill>
                  <a:srgbClr val="7030A0"/>
                </a:solidFill>
                <a:latin typeface="Times New Roman" panose="02020603050405020304" charset="0"/>
                <a:cs typeface="Times New Roman" panose="02020603050405020304" charset="0"/>
                <a:sym typeface="+mn-ea"/>
              </a:rPr>
              <a:t>,</a:t>
            </a:r>
            <a:r>
              <a:rPr lang="zh-CN" altLang="en-US" sz="2800" b="1" spc="-100">
                <a:solidFill>
                  <a:srgbClr val="7030A0"/>
                </a:solidFill>
                <a:latin typeface="Times New Roman" panose="02020603050405020304" charset="0"/>
                <a:cs typeface="Times New Roman" panose="02020603050405020304" charset="0"/>
                <a:sym typeface="+mn-ea"/>
              </a:rPr>
              <a:t>转化</a:t>
            </a:r>
            <a:endParaRPr lang="zh-CN" altLang="en-US" sz="2800" b="1" spc="-100">
              <a:solidFill>
                <a:srgbClr val="7030A0"/>
              </a:solidFill>
              <a:latin typeface="Times New Roman" panose="02020603050405020304" charset="0"/>
              <a:cs typeface="Times New Roman" panose="02020603050405020304" charset="0"/>
              <a:sym typeface="+mn-ea"/>
            </a:endParaRPr>
          </a:p>
        </p:txBody>
      </p:sp>
      <p:sp>
        <p:nvSpPr>
          <p:cNvPr id="5" name="文本框 4"/>
          <p:cNvSpPr txBox="1"/>
          <p:nvPr/>
        </p:nvSpPr>
        <p:spPr>
          <a:xfrm>
            <a:off x="9697720" y="2012315"/>
            <a:ext cx="2618105" cy="521970"/>
          </a:xfrm>
          <a:prstGeom prst="rect">
            <a:avLst/>
          </a:prstGeom>
          <a:noFill/>
        </p:spPr>
        <p:txBody>
          <a:bodyPr wrap="square" rtlCol="0">
            <a:spAutoFit/>
          </a:bodyPr>
          <a:p>
            <a:pPr>
              <a:buClrTx/>
              <a:buSzTx/>
              <a:buFontTx/>
            </a:pPr>
            <a:r>
              <a:rPr sz="2800" b="1">
                <a:solidFill>
                  <a:srgbClr val="7030A0"/>
                </a:solidFill>
                <a:latin typeface="Times New Roman" panose="02020603050405020304" charset="0"/>
                <a:cs typeface="Times New Roman" panose="02020603050405020304" charset="0"/>
                <a:sym typeface="+mn-ea"/>
              </a:rPr>
              <a:t> </a:t>
            </a:r>
            <a:r>
              <a:rPr lang="zh-CN" sz="2800" b="1">
                <a:solidFill>
                  <a:srgbClr val="7030A0"/>
                </a:solidFill>
                <a:latin typeface="Times New Roman" panose="02020603050405020304" charset="0"/>
                <a:cs typeface="Times New Roman" panose="02020603050405020304" charset="0"/>
                <a:sym typeface="+mn-ea"/>
              </a:rPr>
              <a:t>转变</a:t>
            </a:r>
            <a:r>
              <a:rPr lang="en-US" altLang="zh-CN" sz="2800" b="1">
                <a:solidFill>
                  <a:srgbClr val="7030A0"/>
                </a:solidFill>
                <a:latin typeface="Times New Roman" panose="02020603050405020304" charset="0"/>
                <a:cs typeface="Times New Roman" panose="02020603050405020304" charset="0"/>
                <a:sym typeface="+mn-ea"/>
              </a:rPr>
              <a:t>,</a:t>
            </a:r>
            <a:r>
              <a:rPr lang="zh-CN" altLang="en-US" sz="2800" b="1" spc="-100">
                <a:solidFill>
                  <a:srgbClr val="7030A0"/>
                </a:solidFill>
                <a:latin typeface="Times New Roman" panose="02020603050405020304" charset="0"/>
                <a:cs typeface="Times New Roman" panose="02020603050405020304" charset="0"/>
                <a:sym typeface="+mn-ea"/>
              </a:rPr>
              <a:t>转化</a:t>
            </a:r>
            <a:r>
              <a:rPr lang="en-US" altLang="zh-CN" sz="2800" b="1" spc="-100">
                <a:solidFill>
                  <a:srgbClr val="7030A0"/>
                </a:solidFill>
                <a:latin typeface="Times New Roman" panose="02020603050405020304" charset="0"/>
                <a:cs typeface="Times New Roman" panose="02020603050405020304" charset="0"/>
                <a:sym typeface="+mn-ea"/>
              </a:rPr>
              <a:t>,</a:t>
            </a:r>
            <a:r>
              <a:rPr lang="en-US" sz="2800" b="1" spc="-100">
                <a:solidFill>
                  <a:srgbClr val="7030A0"/>
                </a:solidFill>
                <a:latin typeface="Times New Roman" panose="02020603050405020304" charset="0"/>
                <a:cs typeface="Times New Roman" panose="02020603050405020304" charset="0"/>
                <a:sym typeface="+mn-ea"/>
              </a:rPr>
              <a:t>变形</a:t>
            </a:r>
            <a:endParaRPr lang="en-US" sz="2800" b="1" spc="-100">
              <a:solidFill>
                <a:srgbClr val="7030A0"/>
              </a:solidFill>
              <a:latin typeface="Times New Roman" panose="02020603050405020304" charset="0"/>
              <a:cs typeface="Times New Roman" panose="02020603050405020304" charset="0"/>
              <a:sym typeface="+mn-ea"/>
            </a:endParaRPr>
          </a:p>
        </p:txBody>
      </p:sp>
      <p:sp>
        <p:nvSpPr>
          <p:cNvPr id="6" name="文本框 5"/>
          <p:cNvSpPr txBox="1"/>
          <p:nvPr/>
        </p:nvSpPr>
        <p:spPr>
          <a:xfrm>
            <a:off x="6429375" y="3831590"/>
            <a:ext cx="1750695" cy="521970"/>
          </a:xfrm>
          <a:prstGeom prst="rect">
            <a:avLst/>
          </a:prstGeom>
          <a:noFill/>
        </p:spPr>
        <p:txBody>
          <a:bodyPr wrap="square" rtlCol="0">
            <a:spAutoFit/>
          </a:bodyPr>
          <a:p>
            <a:pPr>
              <a:buClrTx/>
              <a:buSzTx/>
              <a:buFontTx/>
            </a:pPr>
            <a:r>
              <a:rPr sz="2800" b="1">
                <a:solidFill>
                  <a:srgbClr val="7030A0"/>
                </a:solidFill>
                <a:latin typeface="Times New Roman" panose="02020603050405020304" charset="0"/>
                <a:cs typeface="Times New Roman" panose="02020603050405020304" charset="0"/>
                <a:sym typeface="+mn-ea"/>
              </a:rPr>
              <a:t> </a:t>
            </a:r>
            <a:r>
              <a:rPr lang="en-US" sz="2800" b="1" spc="-100">
                <a:solidFill>
                  <a:srgbClr val="7030A0"/>
                </a:solidFill>
                <a:latin typeface="Times New Roman" panose="02020603050405020304" charset="0"/>
                <a:cs typeface="Times New Roman" panose="02020603050405020304" charset="0"/>
                <a:sym typeface="+mn-ea"/>
              </a:rPr>
              <a:t>翻译;转化</a:t>
            </a:r>
            <a:endParaRPr lang="en-US" sz="2800" b="1" spc="-100">
              <a:solidFill>
                <a:srgbClr val="7030A0"/>
              </a:solidFill>
              <a:latin typeface="Times New Roman" panose="02020603050405020304" charset="0"/>
              <a:cs typeface="Times New Roman" panose="02020603050405020304" charset="0"/>
              <a:sym typeface="+mn-ea"/>
            </a:endParaRPr>
          </a:p>
        </p:txBody>
      </p:sp>
      <p:sp>
        <p:nvSpPr>
          <p:cNvPr id="7" name="文本框 6"/>
          <p:cNvSpPr txBox="1"/>
          <p:nvPr/>
        </p:nvSpPr>
        <p:spPr>
          <a:xfrm>
            <a:off x="9028430" y="3309620"/>
            <a:ext cx="3087370" cy="521970"/>
          </a:xfrm>
          <a:prstGeom prst="rect">
            <a:avLst/>
          </a:prstGeom>
          <a:noFill/>
        </p:spPr>
        <p:txBody>
          <a:bodyPr wrap="square" rtlCol="0">
            <a:spAutoFit/>
          </a:bodyPr>
          <a:p>
            <a:pPr>
              <a:buClrTx/>
              <a:buSzTx/>
              <a:buFontTx/>
            </a:pPr>
            <a:r>
              <a:rPr sz="2800" b="1">
                <a:solidFill>
                  <a:srgbClr val="7030A0"/>
                </a:solidFill>
                <a:latin typeface="Times New Roman" panose="02020603050405020304" charset="0"/>
                <a:cs typeface="Times New Roman" panose="02020603050405020304" charset="0"/>
                <a:sym typeface="+mn-ea"/>
              </a:rPr>
              <a:t> </a:t>
            </a:r>
            <a:r>
              <a:rPr lang="en-US" sz="2800" b="1" spc="-100">
                <a:solidFill>
                  <a:srgbClr val="7030A0"/>
                </a:solidFill>
                <a:latin typeface="Times New Roman" panose="02020603050405020304" charset="0"/>
                <a:cs typeface="Times New Roman" panose="02020603050405020304" charset="0"/>
                <a:sym typeface="+mn-ea"/>
              </a:rPr>
              <a:t>翻译;译文;转化</a:t>
            </a:r>
            <a:endParaRPr lang="en-US" sz="2800" b="1" spc="-10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6429375" y="5636895"/>
            <a:ext cx="1840865" cy="521970"/>
          </a:xfrm>
          <a:prstGeom prst="rect">
            <a:avLst/>
          </a:prstGeom>
          <a:noFill/>
        </p:spPr>
        <p:txBody>
          <a:bodyPr wrap="square" rtlCol="0">
            <a:spAutoFit/>
          </a:bodyPr>
          <a:p>
            <a:pPr>
              <a:buClrTx/>
              <a:buSzTx/>
              <a:buFontTx/>
            </a:pPr>
            <a:r>
              <a:rPr sz="2800" b="1">
                <a:solidFill>
                  <a:srgbClr val="7030A0"/>
                </a:solidFill>
                <a:latin typeface="Times New Roman" panose="02020603050405020304" charset="0"/>
                <a:cs typeface="Times New Roman" panose="02020603050405020304" charset="0"/>
                <a:sym typeface="+mn-ea"/>
              </a:rPr>
              <a:t> </a:t>
            </a:r>
            <a:r>
              <a:rPr lang="en-US" sz="2800" b="1" spc="-100">
                <a:solidFill>
                  <a:srgbClr val="7030A0"/>
                </a:solidFill>
                <a:latin typeface="Times New Roman" panose="02020603050405020304" charset="0"/>
                <a:cs typeface="Times New Roman" panose="02020603050405020304" charset="0"/>
                <a:sym typeface="+mn-ea"/>
              </a:rPr>
              <a:t>传输;传播</a:t>
            </a:r>
            <a:endParaRPr lang="en-US" sz="2800" b="1" spc="-10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9697720" y="5636895"/>
            <a:ext cx="1864360" cy="521970"/>
          </a:xfrm>
          <a:prstGeom prst="rect">
            <a:avLst/>
          </a:prstGeom>
          <a:noFill/>
        </p:spPr>
        <p:txBody>
          <a:bodyPr wrap="square" rtlCol="0">
            <a:spAutoFit/>
          </a:bodyPr>
          <a:p>
            <a:pPr>
              <a:buClrTx/>
              <a:buSzTx/>
              <a:buFontTx/>
            </a:pPr>
            <a:r>
              <a:rPr sz="2800" b="1">
                <a:solidFill>
                  <a:srgbClr val="7030A0"/>
                </a:solidFill>
                <a:latin typeface="Times New Roman" panose="02020603050405020304" charset="0"/>
                <a:cs typeface="Times New Roman" panose="02020603050405020304" charset="0"/>
                <a:sym typeface="+mn-ea"/>
              </a:rPr>
              <a:t> </a:t>
            </a:r>
            <a:r>
              <a:rPr lang="en-US" sz="2800" b="1" spc="-100">
                <a:solidFill>
                  <a:srgbClr val="7030A0"/>
                </a:solidFill>
                <a:latin typeface="Times New Roman" panose="02020603050405020304" charset="0"/>
                <a:cs typeface="Times New Roman" panose="02020603050405020304" charset="0"/>
                <a:sym typeface="+mn-ea"/>
              </a:rPr>
              <a:t>传输;传播</a:t>
            </a:r>
            <a:endParaRPr lang="en-US" sz="2800" b="1" spc="-10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1184275" y="1874520"/>
            <a:ext cx="2713990" cy="521970"/>
          </a:xfrm>
          <a:prstGeom prst="rect">
            <a:avLst/>
          </a:prstGeom>
          <a:noFill/>
        </p:spPr>
        <p:txBody>
          <a:bodyPr wrap="square" rtlCol="0">
            <a:spAutoFit/>
          </a:bodyPr>
          <a:p>
            <a:pPr>
              <a:buClrTx/>
              <a:buSzTx/>
              <a:buFontTx/>
            </a:pPr>
            <a:r>
              <a:rPr sz="2800" b="1">
                <a:solidFill>
                  <a:srgbClr val="7030A0"/>
                </a:solidFill>
                <a:latin typeface="Times New Roman" panose="02020603050405020304" charset="0"/>
                <a:cs typeface="Times New Roman" panose="02020603050405020304" charset="0"/>
                <a:sym typeface="+mn-ea"/>
              </a:rPr>
              <a:t> </a:t>
            </a:r>
            <a:r>
              <a:rPr lang="en-US" sz="2800" b="1" spc="-100">
                <a:solidFill>
                  <a:srgbClr val="7030A0"/>
                </a:solidFill>
                <a:latin typeface="Times New Roman" panose="02020603050405020304" charset="0"/>
                <a:cs typeface="Times New Roman" panose="02020603050405020304" charset="0"/>
                <a:sym typeface="+mn-ea"/>
              </a:rPr>
              <a:t>转移;转换;调任</a:t>
            </a:r>
            <a:endParaRPr lang="en-US" sz="2800" b="1" spc="-100">
              <a:solidFill>
                <a:srgbClr val="7030A0"/>
              </a:solidFill>
              <a:latin typeface="Times New Roman" panose="02020603050405020304" charset="0"/>
              <a:cs typeface="Times New Roman" panose="02020603050405020304" charset="0"/>
              <a:sym typeface="+mn-ea"/>
            </a:endParaRPr>
          </a:p>
        </p:txBody>
      </p:sp>
      <p:sp>
        <p:nvSpPr>
          <p:cNvPr id="12" name="文本框 11"/>
          <p:cNvSpPr txBox="1"/>
          <p:nvPr/>
        </p:nvSpPr>
        <p:spPr>
          <a:xfrm>
            <a:off x="1061085" y="3186430"/>
            <a:ext cx="2613025" cy="521970"/>
          </a:xfrm>
          <a:prstGeom prst="rect">
            <a:avLst/>
          </a:prstGeom>
          <a:noFill/>
        </p:spPr>
        <p:txBody>
          <a:bodyPr wrap="square" rtlCol="0">
            <a:spAutoFit/>
          </a:bodyPr>
          <a:p>
            <a:pPr>
              <a:buClrTx/>
              <a:buSzTx/>
              <a:buFontTx/>
            </a:pPr>
            <a:r>
              <a:rPr sz="2800" b="1">
                <a:solidFill>
                  <a:srgbClr val="7030A0"/>
                </a:solidFill>
                <a:latin typeface="Times New Roman" panose="02020603050405020304" charset="0"/>
                <a:cs typeface="Times New Roman" panose="02020603050405020304" charset="0"/>
                <a:sym typeface="+mn-ea"/>
              </a:rPr>
              <a:t> </a:t>
            </a:r>
            <a:r>
              <a:rPr lang="en-US" sz="2800" b="1" spc="-100">
                <a:solidFill>
                  <a:srgbClr val="7030A0"/>
                </a:solidFill>
                <a:latin typeface="Times New Roman" panose="02020603050405020304" charset="0"/>
                <a:cs typeface="Times New Roman" panose="02020603050405020304" charset="0"/>
                <a:sym typeface="+mn-ea"/>
              </a:rPr>
              <a:t>过渡;转变;变迁</a:t>
            </a:r>
            <a:endParaRPr lang="en-US" sz="2800" b="1" spc="-10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2038350" y="4436110"/>
            <a:ext cx="1262380" cy="521970"/>
          </a:xfrm>
          <a:prstGeom prst="rect">
            <a:avLst/>
          </a:prstGeom>
          <a:noFill/>
        </p:spPr>
        <p:txBody>
          <a:bodyPr wrap="square" rtlCol="0">
            <a:spAutoFit/>
          </a:bodyPr>
          <a:p>
            <a:pPr>
              <a:buClrTx/>
              <a:buSzTx/>
              <a:buFontTx/>
            </a:pPr>
            <a:r>
              <a:rPr sz="2800" b="1">
                <a:solidFill>
                  <a:srgbClr val="7030A0"/>
                </a:solidFill>
                <a:latin typeface="Times New Roman" panose="02020603050405020304" charset="0"/>
                <a:cs typeface="Times New Roman" panose="02020603050405020304" charset="0"/>
                <a:sym typeface="+mn-ea"/>
              </a:rPr>
              <a:t> </a:t>
            </a:r>
            <a:r>
              <a:rPr lang="en-US" sz="2800" b="1" spc="-100">
                <a:solidFill>
                  <a:srgbClr val="7030A0"/>
                </a:solidFill>
                <a:latin typeface="Times New Roman" panose="02020603050405020304" charset="0"/>
                <a:cs typeface="Times New Roman" panose="02020603050405020304" charset="0"/>
                <a:sym typeface="+mn-ea"/>
              </a:rPr>
              <a:t>移植</a:t>
            </a:r>
            <a:endParaRPr lang="en-US" sz="2800" b="1" spc="-10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9028430" y="4274185"/>
            <a:ext cx="2168525" cy="521970"/>
          </a:xfrm>
          <a:prstGeom prst="rect">
            <a:avLst/>
          </a:prstGeom>
          <a:noFill/>
        </p:spPr>
        <p:txBody>
          <a:bodyPr wrap="square" rtlCol="0">
            <a:spAutoFit/>
          </a:bodyPr>
          <a:p>
            <a:pPr>
              <a:buClrTx/>
              <a:buSzTx/>
              <a:buFontTx/>
            </a:pPr>
            <a:r>
              <a:rPr sz="2800" b="1">
                <a:solidFill>
                  <a:srgbClr val="7030A0"/>
                </a:solidFill>
                <a:latin typeface="Times New Roman" panose="02020603050405020304" charset="0"/>
                <a:cs typeface="Times New Roman" panose="02020603050405020304" charset="0"/>
                <a:sym typeface="+mn-ea"/>
              </a:rPr>
              <a:t> </a:t>
            </a:r>
            <a:r>
              <a:rPr lang="en-US" sz="2800" b="1" spc="-100">
                <a:solidFill>
                  <a:srgbClr val="7030A0"/>
                </a:solidFill>
                <a:latin typeface="Times New Roman" panose="02020603050405020304" charset="0"/>
                <a:cs typeface="Times New Roman" panose="02020603050405020304" charset="0"/>
                <a:sym typeface="+mn-ea"/>
              </a:rPr>
              <a:t>译者;翻译器</a:t>
            </a:r>
            <a:endParaRPr lang="en-US" sz="2800" b="1" spc="-100">
              <a:solidFill>
                <a:srgbClr val="7030A0"/>
              </a:solidFill>
              <a:latin typeface="Times New Roman" panose="02020603050405020304" charset="0"/>
              <a:cs typeface="Times New Roman" panose="02020603050405020304" charset="0"/>
              <a:sym typeface="+mn-ea"/>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4" grpId="0"/>
      <p:bldP spid="5" grpId="0"/>
      <p:bldP spid="6" grpId="0"/>
      <p:bldP spid="7" grpId="0"/>
      <p:bldP spid="8"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5890" y="235585"/>
            <a:ext cx="11889740" cy="1757045"/>
          </a:xfrm>
        </p:spPr>
        <p:txBody>
          <a:bodyPr>
            <a:noAutofit/>
          </a:bodyPr>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8.kingdom /'['kɪŋdəm]/ n._________</a:t>
            </a:r>
            <a:endParaRPr lang="en-US" sz="3200" b="1" kern="1000" spc="0">
              <a:solidFill>
                <a:srgbClr val="000000"/>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6" name="文本框 5"/>
          <p:cNvSpPr txBox="1"/>
          <p:nvPr/>
        </p:nvSpPr>
        <p:spPr>
          <a:xfrm>
            <a:off x="7761605" y="819150"/>
            <a:ext cx="870585" cy="460375"/>
          </a:xfrm>
          <a:prstGeom prst="rect">
            <a:avLst/>
          </a:prstGeom>
          <a:noFill/>
        </p:spPr>
        <p:txBody>
          <a:bodyPr wrap="square" rtlCol="0">
            <a:spAutoFit/>
          </a:bodyPr>
          <a:p>
            <a:pPr lvl="0" algn="l">
              <a:buClrTx/>
              <a:buSzTx/>
              <a:buFontTx/>
            </a:pPr>
            <a:r>
              <a:rPr lang="en-US" sz="2400" b="1" kern="1000">
                <a:solidFill>
                  <a:srgbClr val="7030A0"/>
                </a:solidFill>
                <a:latin typeface="Times New Roman" panose="02020603050405020304" charset="0"/>
                <a:cs typeface="Times New Roman" panose="02020603050405020304" charset="0"/>
                <a:sym typeface="+mn-ea"/>
              </a:rPr>
              <a:t> </a:t>
            </a:r>
            <a:r>
              <a:rPr lang="zh-CN" altLang="en-US" sz="2400" b="1">
                <a:solidFill>
                  <a:srgbClr val="7030A0"/>
                </a:solidFill>
                <a:latin typeface="Times New Roman" panose="02020603050405020304" charset="0"/>
                <a:cs typeface="Times New Roman" panose="02020603050405020304" charset="0"/>
                <a:sym typeface="+mn-ea"/>
              </a:rPr>
              <a:t>王国</a:t>
            </a:r>
            <a:endParaRPr lang="zh-CN" altLang="en-US" sz="2400" b="1" kern="100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4544060" y="235585"/>
            <a:ext cx="2054860"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王国;</a:t>
            </a:r>
            <a:r>
              <a:rPr lang="zh-CN" altLang="en-US" sz="3200" b="1" kern="1000">
                <a:solidFill>
                  <a:srgbClr val="7030A0"/>
                </a:solidFill>
                <a:latin typeface="Times New Roman" panose="02020603050405020304" charset="0"/>
                <a:cs typeface="Times New Roman" panose="02020603050405020304" charset="0"/>
                <a:sym typeface="+mn-ea"/>
              </a:rPr>
              <a:t>领地</a:t>
            </a:r>
            <a:endParaRPr lang="zh-CN" altLang="en-US" sz="3200" b="1" kern="1000" spc="0">
              <a:solidFill>
                <a:srgbClr val="7030A0"/>
              </a:solidFill>
              <a:latin typeface="Times New Roman" panose="02020603050405020304" charset="0"/>
              <a:cs typeface="Times New Roman" panose="02020603050405020304" charset="0"/>
              <a:sym typeface="+mn-ea"/>
            </a:endParaRPr>
          </a:p>
        </p:txBody>
      </p:sp>
      <p:sp>
        <p:nvSpPr>
          <p:cNvPr id="7" name="内容占位符 2"/>
          <p:cNvSpPr>
            <a:spLocks noGrp="1"/>
          </p:cNvSpPr>
          <p:nvPr/>
        </p:nvSpPr>
        <p:spPr>
          <a:xfrm>
            <a:off x="255270" y="3145155"/>
            <a:ext cx="11672570" cy="170751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They said they would only let us through if we hired the </a:t>
            </a:r>
            <a:r>
              <a:rPr lang="en-US" sz="2400" b="1" kern="1000" spc="0">
                <a:solidFill>
                  <a:schemeClr val="accent4">
                    <a:lumMod val="50000"/>
                  </a:schemeClr>
                </a:solidFill>
                <a:latin typeface="Times New Roman" panose="02020603050405020304" charset="0"/>
                <a:cs typeface="Times New Roman" panose="02020603050405020304" charset="0"/>
                <a:sym typeface="+mn-ea"/>
              </a:rPr>
              <a:t>chief</a:t>
            </a:r>
            <a:r>
              <a:rPr lang="en-US" sz="2400" b="1" kern="1000" spc="0">
                <a:solidFill>
                  <a:schemeClr val="tx1"/>
                </a:solidFill>
                <a:latin typeface="Times New Roman" panose="02020603050405020304" charset="0"/>
                <a:cs typeface="Times New Roman" panose="02020603050405020304" charset="0"/>
                <a:sym typeface="+mn-ea"/>
              </a:rPr>
              <a:t> and his brother as guides. </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他们说，只有我们雇用部族酋长和他的兄弟作为向导，才允许我们通过此地。</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She had to keep bringing forth new ideas in her dance to support her </a:t>
            </a:r>
            <a:r>
              <a:rPr lang="en-US" sz="2400" b="1" kern="1000" spc="0">
                <a:solidFill>
                  <a:schemeClr val="accent4">
                    <a:lumMod val="50000"/>
                  </a:schemeClr>
                </a:solidFill>
                <a:latin typeface="Times New Roman" panose="02020603050405020304" charset="0"/>
                <a:cs typeface="Times New Roman" panose="02020603050405020304" charset="0"/>
                <a:sym typeface="+mn-ea"/>
              </a:rPr>
              <a:t>chief</a:t>
            </a:r>
            <a:r>
              <a:rPr lang="en-US" sz="2400" b="1" kern="1000" spc="0">
                <a:solidFill>
                  <a:schemeClr val="tx1"/>
                </a:solidFill>
                <a:latin typeface="Times New Roman" panose="02020603050405020304" charset="0"/>
                <a:cs typeface="Times New Roman" panose="02020603050405020304" charset="0"/>
                <a:sym typeface="+mn-ea"/>
              </a:rPr>
              <a:t> position in </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the troupe. 她得不断地创新她的舞蹈，才能继续保住她在剧团中的首席位置。</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His </a:t>
            </a:r>
            <a:r>
              <a:rPr lang="en-US" sz="2400" b="1" kern="1000" spc="0">
                <a:solidFill>
                  <a:schemeClr val="accent4">
                    <a:lumMod val="50000"/>
                  </a:schemeClr>
                </a:solidFill>
                <a:latin typeface="Times New Roman" panose="02020603050405020304" charset="0"/>
                <a:cs typeface="Times New Roman" panose="02020603050405020304" charset="0"/>
                <a:sym typeface="+mn-ea"/>
              </a:rPr>
              <a:t>chief</a:t>
            </a:r>
            <a:r>
              <a:rPr lang="en-US" sz="2400" b="1" kern="1000" spc="0">
                <a:solidFill>
                  <a:schemeClr val="tx1"/>
                </a:solidFill>
                <a:latin typeface="Times New Roman" panose="02020603050405020304" charset="0"/>
                <a:cs typeface="Times New Roman" panose="02020603050405020304" charset="0"/>
                <a:sym typeface="+mn-ea"/>
              </a:rPr>
              <a:t> joy centred in studying foreign language. 他的主要乐趣集中在学习外语上。</a:t>
            </a:r>
            <a:endParaRPr lang="en-US" sz="2400" b="1" kern="1000" spc="0">
              <a:solidFill>
                <a:schemeClr val="tx1"/>
              </a:solidFill>
              <a:latin typeface="Times New Roman" panose="02020603050405020304" charset="0"/>
              <a:cs typeface="Times New Roman" panose="02020603050405020304" charset="0"/>
              <a:sym typeface="+mn-ea"/>
            </a:endParaRPr>
          </a:p>
        </p:txBody>
      </p:sp>
      <p:sp>
        <p:nvSpPr>
          <p:cNvPr id="5" name="文本框 4"/>
          <p:cNvSpPr txBox="1"/>
          <p:nvPr/>
        </p:nvSpPr>
        <p:spPr>
          <a:xfrm>
            <a:off x="151130" y="819150"/>
            <a:ext cx="7807960" cy="460375"/>
          </a:xfrm>
          <a:prstGeom prst="rect">
            <a:avLst/>
          </a:prstGeom>
          <a:noFill/>
        </p:spPr>
        <p:txBody>
          <a:bodyPr wrap="none" rtlCol="0">
            <a:spAutoFit/>
          </a:bodyPr>
          <a:p>
            <a:pPr algn="l"/>
            <a:r>
              <a:rPr lang="zh-CN" altLang="en-US" sz="2400" b="1">
                <a:solidFill>
                  <a:schemeClr val="accent4">
                    <a:lumMod val="50000"/>
                  </a:schemeClr>
                </a:solidFill>
                <a:latin typeface="Times New Roman" panose="02020603050405020304" charset="0"/>
                <a:cs typeface="Times New Roman" panose="02020603050405020304" charset="0"/>
                <a:sym typeface="+mn-ea"/>
              </a:rPr>
              <a:t>词根词缀：king(国王)+-dom(统治)：国王统治的地方——</a:t>
            </a:r>
            <a:endParaRPr lang="zh-CN" alt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2" name="内容占位符 2"/>
          <p:cNvSpPr>
            <a:spLocks noGrp="1"/>
          </p:cNvSpPr>
          <p:nvPr/>
        </p:nvSpPr>
        <p:spPr>
          <a:xfrm>
            <a:off x="151130" y="1677670"/>
            <a:ext cx="11889740" cy="60896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9.chief [tʃiːf]n.__________________adj._____________【pl:_____】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4" name="文本框 3"/>
          <p:cNvSpPr txBox="1"/>
          <p:nvPr/>
        </p:nvSpPr>
        <p:spPr>
          <a:xfrm>
            <a:off x="254635" y="2286635"/>
            <a:ext cx="10386060" cy="829945"/>
          </a:xfrm>
          <a:prstGeom prst="rect">
            <a:avLst/>
          </a:prstGeom>
          <a:noFill/>
        </p:spPr>
        <p:txBody>
          <a:bodyPr wrap="none" rtlCol="0">
            <a:spAutoFit/>
          </a:bodyPr>
          <a:p>
            <a:pPr algn="l"/>
            <a:r>
              <a:rPr lang="zh-CN" altLang="en-US" sz="2400" b="1">
                <a:solidFill>
                  <a:schemeClr val="accent4">
                    <a:lumMod val="50000"/>
                  </a:schemeClr>
                </a:solidFill>
                <a:latin typeface="Times New Roman" panose="02020603050405020304" charset="0"/>
                <a:cs typeface="Times New Roman" panose="02020603050405020304" charset="0"/>
                <a:sym typeface="+mn-ea"/>
              </a:rPr>
              <a:t>词源:cap(</a:t>
            </a:r>
            <a:r>
              <a:rPr lang="zh-CN" altLang="en-US" sz="2400" b="1">
                <a:solidFill>
                  <a:srgbClr val="7030A0"/>
                </a:solidFill>
                <a:latin typeface="Times New Roman" panose="02020603050405020304" charset="0"/>
                <a:cs typeface="Times New Roman" panose="02020603050405020304" charset="0"/>
                <a:sym typeface="+mn-ea"/>
              </a:rPr>
              <a:t>头</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帽子</a:t>
            </a:r>
            <a:r>
              <a:rPr lang="zh-CN" altLang="en-US" sz="2400" b="1">
                <a:solidFill>
                  <a:schemeClr val="accent4">
                    <a:lumMod val="50000"/>
                  </a:schemeClr>
                </a:solidFill>
                <a:latin typeface="Times New Roman" panose="02020603050405020304" charset="0"/>
                <a:cs typeface="Times New Roman" panose="02020603050405020304" charset="0"/>
                <a:sym typeface="+mn-ea"/>
              </a:rPr>
              <a:t>)—&gt;chief：</a:t>
            </a:r>
            <a:r>
              <a:rPr lang="zh-CN" altLang="en-US" sz="2400" b="1">
                <a:solidFill>
                  <a:srgbClr val="7030A0"/>
                </a:solidFill>
                <a:latin typeface="Times New Roman" panose="02020603050405020304" charset="0"/>
                <a:cs typeface="Times New Roman" panose="02020603050405020304" charset="0"/>
                <a:sym typeface="+mn-ea"/>
              </a:rPr>
              <a:t>当头的</a:t>
            </a:r>
            <a:r>
              <a:rPr lang="zh-CN" altLang="en-US" sz="2400" b="1">
                <a:solidFill>
                  <a:schemeClr val="accent4">
                    <a:lumMod val="50000"/>
                  </a:schemeClr>
                </a:solidFill>
                <a:latin typeface="Times New Roman" panose="02020603050405020304" charset="0"/>
                <a:cs typeface="Times New Roman" panose="02020603050405020304" charset="0"/>
                <a:sym typeface="+mn-ea"/>
              </a:rPr>
              <a:t>——</a:t>
            </a:r>
            <a:r>
              <a:rPr lang="en-US" altLang="zh-CN" sz="2400" b="1">
                <a:solidFill>
                  <a:schemeClr val="accent4">
                    <a:lumMod val="50000"/>
                  </a:schemeClr>
                </a:solidFill>
                <a:latin typeface="Times New Roman" panose="02020603050405020304" charset="0"/>
                <a:cs typeface="Times New Roman" panose="02020603050405020304" charset="0"/>
                <a:sym typeface="+mn-ea"/>
              </a:rPr>
              <a:t>___________(</a:t>
            </a:r>
            <a:r>
              <a:rPr lang="zh-CN" altLang="en-US" sz="2400" b="1">
                <a:solidFill>
                  <a:schemeClr val="accent4">
                    <a:lumMod val="50000"/>
                  </a:schemeClr>
                </a:solidFill>
                <a:latin typeface="Times New Roman" panose="02020603050405020304" charset="0"/>
                <a:cs typeface="Times New Roman" panose="02020603050405020304" charset="0"/>
                <a:sym typeface="+mn-ea"/>
              </a:rPr>
              <a:t>c—&gt;ch, a—&gt;ie, p—&gt;f）</a:t>
            </a:r>
            <a:endParaRPr lang="zh-CN" altLang="en-US" sz="2400" b="1">
              <a:solidFill>
                <a:schemeClr val="accent4">
                  <a:lumMod val="50000"/>
                </a:schemeClr>
              </a:solidFill>
              <a:latin typeface="Times New Roman" panose="02020603050405020304" charset="0"/>
              <a:cs typeface="Times New Roman" panose="02020603050405020304" charset="0"/>
              <a:sym typeface="+mn-ea"/>
            </a:endParaRPr>
          </a:p>
          <a:p>
            <a:pPr algn="l"/>
            <a:r>
              <a:rPr lang="zh-CN" altLang="en-US" sz="2400" b="1">
                <a:solidFill>
                  <a:schemeClr val="accent4">
                    <a:lumMod val="50000"/>
                  </a:schemeClr>
                </a:solidFill>
                <a:latin typeface="Times New Roman" panose="02020603050405020304" charset="0"/>
                <a:cs typeface="Times New Roman" panose="02020603050405020304" charset="0"/>
                <a:sym typeface="+mn-ea"/>
              </a:rPr>
              <a:t>音意相通：</a:t>
            </a:r>
            <a:r>
              <a:rPr lang="zh-CN" altLang="en-US" sz="2400" b="1">
                <a:solidFill>
                  <a:srgbClr val="0070C0"/>
                </a:solidFill>
                <a:latin typeface="Times New Roman" panose="02020603050405020304" charset="0"/>
                <a:cs typeface="Times New Roman" panose="02020603050405020304" charset="0"/>
                <a:sym typeface="+mn-ea"/>
              </a:rPr>
              <a:t>欺负</a:t>
            </a:r>
            <a:r>
              <a:rPr lang="zh-CN" altLang="en-US" sz="2400" b="1">
                <a:solidFill>
                  <a:schemeClr val="accent4">
                    <a:lumMod val="50000"/>
                  </a:schemeClr>
                </a:solidFill>
                <a:latin typeface="Times New Roman" panose="02020603050405020304" charset="0"/>
                <a:cs typeface="Times New Roman" panose="02020603050405020304" charset="0"/>
                <a:sym typeface="+mn-ea"/>
              </a:rPr>
              <a:t>  助记：当</a:t>
            </a:r>
            <a:r>
              <a:rPr lang="zh-CN" altLang="en-US" sz="2400" b="1">
                <a:solidFill>
                  <a:srgbClr val="7030A0"/>
                </a:solidFill>
                <a:latin typeface="Times New Roman" panose="02020603050405020304" charset="0"/>
                <a:cs typeface="Times New Roman" panose="02020603050405020304" charset="0"/>
                <a:sym typeface="+mn-ea"/>
              </a:rPr>
              <a:t>首领</a:t>
            </a:r>
            <a:r>
              <a:rPr lang="zh-CN" altLang="en-US" sz="2400" b="1">
                <a:solidFill>
                  <a:schemeClr val="accent4">
                    <a:lumMod val="50000"/>
                  </a:schemeClr>
                </a:solidFill>
                <a:latin typeface="Times New Roman" panose="02020603050405020304" charset="0"/>
                <a:cs typeface="Times New Roman" panose="02020603050405020304" charset="0"/>
                <a:sym typeface="+mn-ea"/>
              </a:rPr>
              <a:t>的不能</a:t>
            </a:r>
            <a:r>
              <a:rPr lang="zh-CN" altLang="en-US" sz="2400" b="1">
                <a:solidFill>
                  <a:srgbClr val="0070C0"/>
                </a:solidFill>
                <a:latin typeface="Times New Roman" panose="02020603050405020304" charset="0"/>
                <a:cs typeface="Times New Roman" panose="02020603050405020304" charset="0"/>
                <a:sym typeface="+mn-ea"/>
              </a:rPr>
              <a:t>欺负</a:t>
            </a:r>
            <a:r>
              <a:rPr lang="zh-CN" altLang="en-US" sz="2400" b="1">
                <a:solidFill>
                  <a:schemeClr val="accent4">
                    <a:lumMod val="50000"/>
                  </a:schemeClr>
                </a:solidFill>
                <a:latin typeface="Times New Roman" panose="02020603050405020304" charset="0"/>
                <a:cs typeface="Times New Roman" panose="02020603050405020304" charset="0"/>
                <a:sym typeface="+mn-ea"/>
              </a:rPr>
              <a:t>下属。</a:t>
            </a:r>
            <a:endParaRPr lang="zh-CN" alt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2620010" y="1677670"/>
            <a:ext cx="3775075"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首领;酋长;主要部分</a:t>
            </a:r>
            <a:endParaRPr lang="en-US" altLang="en-US" sz="3200" b="1" kern="1000" spc="0">
              <a:solidFill>
                <a:srgbClr val="7030A0"/>
              </a:solidFill>
              <a:latin typeface="Times New Roman" panose="02020603050405020304" charset="0"/>
              <a:cs typeface="Times New Roman" panose="02020603050405020304" charset="0"/>
              <a:sym typeface="+mn-ea"/>
            </a:endParaRPr>
          </a:p>
        </p:txBody>
      </p:sp>
      <p:sp>
        <p:nvSpPr>
          <p:cNvPr id="10" name="文本框 9"/>
          <p:cNvSpPr txBox="1"/>
          <p:nvPr/>
        </p:nvSpPr>
        <p:spPr>
          <a:xfrm>
            <a:off x="6928485" y="1677670"/>
            <a:ext cx="2924810"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首席的;主要的</a:t>
            </a:r>
            <a:endParaRPr lang="en-US" altLang="en-US" sz="3200" b="1" kern="1000" spc="0">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10436860" y="1703070"/>
            <a:ext cx="1332230"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chemeClr val="accent4">
                    <a:lumMod val="50000"/>
                  </a:schemeClr>
                </a:solidFill>
                <a:latin typeface="Times New Roman" panose="02020603050405020304" charset="0"/>
                <a:cs typeface="Times New Roman" panose="02020603050405020304" charset="0"/>
                <a:sym typeface="+mn-ea"/>
              </a:rPr>
              <a:t>chiefs</a:t>
            </a:r>
            <a:endParaRPr lang="en-US" altLang="en-US" sz="3200" b="1" kern="1000" spc="0">
              <a:solidFill>
                <a:schemeClr val="accent4">
                  <a:lumMod val="50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5537200" y="2261235"/>
            <a:ext cx="1905635" cy="460375"/>
          </a:xfrm>
          <a:prstGeom prst="rect">
            <a:avLst/>
          </a:prstGeom>
          <a:noFill/>
        </p:spPr>
        <p:txBody>
          <a:bodyPr wrap="square" rtlCol="0">
            <a:spAutoFit/>
          </a:bodyPr>
          <a:p>
            <a:pPr marL="0" algn="l">
              <a:lnSpc>
                <a:spcPct val="100000"/>
              </a:lnSpc>
              <a:spcAft>
                <a:spcPts val="0"/>
              </a:spcAft>
              <a:buClrTx/>
              <a:buSzTx/>
              <a:buFontTx/>
              <a:buNone/>
            </a:pPr>
            <a:r>
              <a:rPr lang="zh-CN" altLang="en-US" sz="2400" b="1">
                <a:solidFill>
                  <a:srgbClr val="7030A0"/>
                </a:solidFill>
                <a:latin typeface="Times New Roman" panose="02020603050405020304" charset="0"/>
                <a:cs typeface="Times New Roman" panose="02020603050405020304" charset="0"/>
                <a:sym typeface="+mn-ea"/>
              </a:rPr>
              <a:t>首领</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首要的</a:t>
            </a:r>
            <a:endParaRPr lang="zh-CN" altLang="en-US" sz="2400" b="1" kern="1000" spc="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barn(inVertical)">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anim calcmode="lin" valueType="num">
                                      <p:cBhvr additive="base">
                                        <p:cTn id="53" dur="500" fill="hold"/>
                                        <p:tgtEl>
                                          <p:spTgt spid="4"/>
                                        </p:tgtEl>
                                        <p:attrNameLst>
                                          <p:attrName>ppt_x</p:attrName>
                                        </p:attrNameLst>
                                      </p:cBhvr>
                                      <p:tavLst>
                                        <p:tav tm="0">
                                          <p:val>
                                            <p:strVal val="#ppt_x"/>
                                          </p:val>
                                        </p:tav>
                                        <p:tav tm="100000">
                                          <p:val>
                                            <p:strVal val="#ppt_x"/>
                                          </p:val>
                                        </p:tav>
                                      </p:tavLst>
                                    </p:anim>
                                    <p:anim calcmode="lin" valueType="num">
                                      <p:cBhvr additive="base">
                                        <p:cTn id="5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barn(inVertical)">
                                      <p:cBhvr>
                                        <p:cTn id="6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P spid="4" grpId="0"/>
      <p:bldP spid="9" grpId="0"/>
      <p:bldP spid="10" grpId="0"/>
      <p:bldP spid="11" grpId="0"/>
      <p:bldP spid="12" grpId="0"/>
      <p:bldP spid="3" grpId="0" build="p"/>
      <p:bldP spid="2"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nvSpPr>
        <p:spPr>
          <a:xfrm>
            <a:off x="320675" y="324485"/>
            <a:ext cx="11550650" cy="2922905"/>
          </a:xfrm>
          <a:prstGeom prst="rect">
            <a:avLst/>
          </a:prstGeom>
          <a:noFill/>
        </p:spPr>
        <p:txBody>
          <a:bodyPr wrap="square" rtlCol="0">
            <a:spAutoFit/>
          </a:bodyPr>
          <a:p>
            <a:pPr algn="just">
              <a:buClrTx/>
              <a:buSzTx/>
              <a:buFontTx/>
            </a:pPr>
            <a:r>
              <a:rPr lang="en-US" sz="3200" b="1" spc="-100">
                <a:latin typeface="Times New Roman" panose="02020603050405020304" charset="0"/>
                <a:cs typeface="Times New Roman" panose="02020603050405020304" charset="0"/>
                <a:sym typeface="+mn-ea"/>
              </a:rPr>
              <a:t>60. crowd [kraʊd] n._____vt.____________vi._________</a:t>
            </a:r>
            <a:endParaRPr lang="en-US" sz="32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词源：</a:t>
            </a:r>
            <a:r>
              <a:rPr lang="en-US" sz="2400" b="1" spc="-100">
                <a:solidFill>
                  <a:schemeClr val="accent4">
                    <a:lumMod val="50000"/>
                  </a:schemeClr>
                </a:solidFill>
                <a:latin typeface="Times New Roman" panose="02020603050405020304" charset="0"/>
                <a:cs typeface="Times New Roman" panose="02020603050405020304" charset="0"/>
                <a:sym typeface="+mn-ea"/>
              </a:rPr>
              <a:t>group</a:t>
            </a:r>
            <a:r>
              <a:rPr lang="en-US" sz="2400" b="1" spc="-100">
                <a:latin typeface="Times New Roman" panose="02020603050405020304" charset="0"/>
                <a:cs typeface="Times New Roman" panose="02020603050405020304" charset="0"/>
                <a:sym typeface="+mn-ea"/>
              </a:rPr>
              <a:t>（</a:t>
            </a:r>
            <a:r>
              <a:rPr lang="en-US" sz="2400" b="1" spc="-100">
                <a:solidFill>
                  <a:srgbClr val="7030A0"/>
                </a:solidFill>
                <a:latin typeface="Times New Roman" panose="02020603050405020304" charset="0"/>
                <a:cs typeface="Times New Roman" panose="02020603050405020304" charset="0"/>
                <a:sym typeface="+mn-ea"/>
              </a:rPr>
              <a:t>群组</a:t>
            </a:r>
            <a:r>
              <a:rPr lang="en-US" sz="2400" b="1" spc="-100">
                <a:latin typeface="Times New Roman" panose="02020603050405020304" charset="0"/>
                <a:cs typeface="Times New Roman" panose="02020603050405020304" charset="0"/>
                <a:sym typeface="+mn-ea"/>
              </a:rPr>
              <a:t>）——&gt;</a:t>
            </a:r>
            <a:r>
              <a:rPr lang="en-US" sz="2400" b="1" spc="-100">
                <a:solidFill>
                  <a:schemeClr val="accent4">
                    <a:lumMod val="50000"/>
                  </a:schemeClr>
                </a:solidFill>
                <a:latin typeface="Times New Roman" panose="02020603050405020304" charset="0"/>
                <a:cs typeface="Times New Roman" panose="02020603050405020304" charset="0"/>
                <a:sym typeface="+mn-ea"/>
              </a:rPr>
              <a:t>crowd</a:t>
            </a:r>
            <a:r>
              <a:rPr lang="en-US" sz="2400" b="1" spc="-100">
                <a:latin typeface="Times New Roman" panose="02020603050405020304" charset="0"/>
                <a:cs typeface="Times New Roman" panose="02020603050405020304" charset="0"/>
                <a:sym typeface="+mn-ea"/>
              </a:rPr>
              <a:t>（</a:t>
            </a:r>
            <a:r>
              <a:rPr lang="en-US" sz="2400" b="1" spc="-100">
                <a:solidFill>
                  <a:srgbClr val="7030A0"/>
                </a:solidFill>
                <a:latin typeface="Times New Roman" panose="02020603050405020304" charset="0"/>
                <a:cs typeface="Times New Roman" panose="02020603050405020304" charset="0"/>
                <a:sym typeface="+mn-ea"/>
              </a:rPr>
              <a:t>人群</a:t>
            </a:r>
            <a:r>
              <a:rPr lang="en-US" sz="2400" b="1" spc="-100">
                <a:latin typeface="Times New Roman" panose="02020603050405020304" charset="0"/>
                <a:cs typeface="Times New Roman" panose="02020603050405020304" charset="0"/>
                <a:sym typeface="+mn-ea"/>
              </a:rPr>
              <a:t>）(g-c, u-w, p-d)</a:t>
            </a:r>
            <a:endParaRPr lang="en-US" sz="2400" b="1" spc="-100">
              <a:latin typeface="Times New Roman" panose="02020603050405020304" charset="0"/>
              <a:cs typeface="Times New Roman" panose="02020603050405020304" charset="0"/>
              <a:sym typeface="+mn-ea"/>
            </a:endParaRPr>
          </a:p>
          <a:p>
            <a:pPr algn="just">
              <a:buClrTx/>
              <a:buSzTx/>
              <a:buFontTx/>
            </a:pPr>
            <a:r>
              <a:rPr lang="en-US" sz="3200" b="1" spc="-100">
                <a:latin typeface="Times New Roman" panose="02020603050405020304" charset="0"/>
                <a:cs typeface="Times New Roman" panose="02020603050405020304" charset="0"/>
                <a:sym typeface="+mn-ea"/>
              </a:rPr>
              <a:t>_________涌入；涌上心头</a:t>
            </a:r>
            <a:endParaRPr lang="en-US" sz="3200" b="1" spc="-100">
              <a:latin typeface="Times New Roman" panose="02020603050405020304" charset="0"/>
              <a:cs typeface="Times New Roman" panose="02020603050405020304" charset="0"/>
              <a:sym typeface="+mn-ea"/>
            </a:endParaRPr>
          </a:p>
          <a:p>
            <a:pPr algn="just">
              <a:buClrTx/>
              <a:buSzTx/>
              <a:buFontTx/>
            </a:pPr>
            <a:r>
              <a:rPr lang="en-US" sz="3200" b="1" spc="-100">
                <a:latin typeface="Times New Roman" panose="02020603050405020304" charset="0"/>
                <a:cs typeface="Times New Roman" panose="02020603050405020304" charset="0"/>
                <a:sym typeface="+mn-ea"/>
              </a:rPr>
              <a:t>_________ [ˈkraʊdɪd] a. 拥挤的 </a:t>
            </a:r>
            <a:endParaRPr lang="en-US" sz="3200" b="1" spc="-100">
              <a:latin typeface="Times New Roman" panose="02020603050405020304" charset="0"/>
              <a:cs typeface="Times New Roman" panose="02020603050405020304" charset="0"/>
              <a:sym typeface="+mn-ea"/>
            </a:endParaRPr>
          </a:p>
          <a:p>
            <a:pPr algn="just">
              <a:buClrTx/>
              <a:buSzTx/>
              <a:buFontTx/>
            </a:pPr>
            <a:r>
              <a:rPr lang="en-US" sz="3200" b="1" spc="-100">
                <a:latin typeface="Times New Roman" panose="02020603050405020304" charset="0"/>
                <a:cs typeface="Times New Roman" panose="02020603050405020304" charset="0"/>
                <a:sym typeface="+mn-ea"/>
              </a:rPr>
              <a:t>_______________ 挤满了……</a:t>
            </a:r>
            <a:endParaRPr lang="en-US" sz="3200" b="1" spc="-100">
              <a:latin typeface="Times New Roman" panose="02020603050405020304" charset="0"/>
              <a:cs typeface="Times New Roman" panose="02020603050405020304" charset="0"/>
              <a:sym typeface="+mn-ea"/>
            </a:endParaRPr>
          </a:p>
          <a:p>
            <a:pPr algn="just">
              <a:buClrTx/>
              <a:buSzTx/>
              <a:buFontTx/>
            </a:pPr>
            <a:r>
              <a:rPr lang="en-US" sz="3200" b="1" spc="-100">
                <a:latin typeface="Times New Roman" panose="02020603050405020304" charset="0"/>
                <a:cs typeface="Times New Roman" panose="02020603050405020304" charset="0"/>
                <a:sym typeface="+mn-ea"/>
              </a:rPr>
              <a:t>_______________ 拥挤的街道</a:t>
            </a:r>
            <a:endParaRPr lang="en-US" sz="3200" b="1" spc="-100">
              <a:latin typeface="Times New Roman" panose="02020603050405020304" charset="0"/>
              <a:cs typeface="Times New Roman" panose="02020603050405020304" charset="0"/>
              <a:sym typeface="+mn-ea"/>
            </a:endParaRPr>
          </a:p>
        </p:txBody>
      </p:sp>
      <p:sp>
        <p:nvSpPr>
          <p:cNvPr id="9" name="文本框 8"/>
          <p:cNvSpPr txBox="1"/>
          <p:nvPr/>
        </p:nvSpPr>
        <p:spPr>
          <a:xfrm>
            <a:off x="3604260" y="324485"/>
            <a:ext cx="1223645" cy="583565"/>
          </a:xfrm>
          <a:prstGeom prst="rect">
            <a:avLst/>
          </a:prstGeom>
          <a:noFill/>
        </p:spPr>
        <p:txBody>
          <a:bodyPr wrap="square" rtlCol="0">
            <a:spAutoFit/>
          </a:bodyPr>
          <a:p>
            <a:pPr algn="just">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人群</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2" name="文本框 1"/>
          <p:cNvSpPr txBox="1"/>
          <p:nvPr/>
        </p:nvSpPr>
        <p:spPr>
          <a:xfrm>
            <a:off x="4955540" y="324485"/>
            <a:ext cx="2608580" cy="583565"/>
          </a:xfrm>
          <a:prstGeom prst="rect">
            <a:avLst/>
          </a:prstGeom>
          <a:noFill/>
        </p:spPr>
        <p:txBody>
          <a:bodyPr wrap="square" rtlCol="0">
            <a:spAutoFit/>
          </a:bodyPr>
          <a:p>
            <a:pPr algn="just">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挤满;使拥挤</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3" name="文本框 2"/>
          <p:cNvSpPr txBox="1"/>
          <p:nvPr/>
        </p:nvSpPr>
        <p:spPr>
          <a:xfrm>
            <a:off x="7564120" y="324485"/>
            <a:ext cx="1985010" cy="583565"/>
          </a:xfrm>
          <a:prstGeom prst="rect">
            <a:avLst/>
          </a:prstGeom>
          <a:noFill/>
        </p:spPr>
        <p:txBody>
          <a:bodyPr wrap="square" rtlCol="0">
            <a:spAutoFit/>
          </a:bodyPr>
          <a:p>
            <a:pPr algn="just">
              <a:buClrTx/>
              <a:buSzTx/>
              <a:buFontTx/>
            </a:pPr>
            <a:r>
              <a:rPr sz="3200" b="1">
                <a:solidFill>
                  <a:srgbClr val="7030A0"/>
                </a:solidFill>
                <a:latin typeface="Times New Roman" panose="02020603050405020304" charset="0"/>
                <a:cs typeface="Times New Roman" panose="02020603050405020304" charset="0"/>
                <a:sym typeface="+mn-ea"/>
              </a:rPr>
              <a:t> </a:t>
            </a:r>
            <a:r>
              <a:rPr lang="en-US" sz="3200" b="1" spc="-100">
                <a:solidFill>
                  <a:srgbClr val="7030A0"/>
                </a:solidFill>
                <a:latin typeface="Times New Roman" panose="02020603050405020304" charset="0"/>
                <a:cs typeface="Times New Roman" panose="02020603050405020304" charset="0"/>
                <a:sym typeface="+mn-ea"/>
              </a:rPr>
              <a:t>拥挤;聚集</a:t>
            </a:r>
            <a:endParaRPr lang="en-US" altLang="en-US" sz="3200" b="1" spc="-100">
              <a:solidFill>
                <a:srgbClr val="7030A0"/>
              </a:solidFill>
              <a:latin typeface="Times New Roman" panose="02020603050405020304" charset="0"/>
              <a:cs typeface="Times New Roman" panose="02020603050405020304" charset="0"/>
              <a:sym typeface="+mn-ea"/>
            </a:endParaRPr>
          </a:p>
        </p:txBody>
      </p:sp>
      <p:sp>
        <p:nvSpPr>
          <p:cNvPr id="4" name="文本框 3"/>
          <p:cNvSpPr txBox="1"/>
          <p:nvPr/>
        </p:nvSpPr>
        <p:spPr>
          <a:xfrm>
            <a:off x="241300" y="1210945"/>
            <a:ext cx="1722120" cy="583565"/>
          </a:xfrm>
          <a:prstGeom prst="rect">
            <a:avLst/>
          </a:prstGeom>
          <a:noFill/>
        </p:spPr>
        <p:txBody>
          <a:bodyPr wrap="square" rtlCol="0">
            <a:spAutoFit/>
          </a:bodyPr>
          <a:p>
            <a:pPr algn="just">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crowd in</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241300" y="1723390"/>
            <a:ext cx="1722120" cy="583565"/>
          </a:xfrm>
          <a:prstGeom prst="rect">
            <a:avLst/>
          </a:prstGeom>
          <a:noFill/>
        </p:spPr>
        <p:txBody>
          <a:bodyPr wrap="square" rtlCol="0">
            <a:spAutoFit/>
          </a:bodyPr>
          <a:p>
            <a:pPr algn="just">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crowded</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241300" y="2227580"/>
            <a:ext cx="2980690" cy="583565"/>
          </a:xfrm>
          <a:prstGeom prst="rect">
            <a:avLst/>
          </a:prstGeom>
          <a:noFill/>
        </p:spPr>
        <p:txBody>
          <a:bodyPr wrap="square" rtlCol="0">
            <a:spAutoFit/>
          </a:bodyPr>
          <a:p>
            <a:pPr algn="just">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be crowded with</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241300" y="2663825"/>
            <a:ext cx="2980690" cy="583565"/>
          </a:xfrm>
          <a:prstGeom prst="rect">
            <a:avLst/>
          </a:prstGeom>
          <a:noFill/>
        </p:spPr>
        <p:txBody>
          <a:bodyPr wrap="square" rtlCol="0">
            <a:spAutoFit/>
          </a:bodyPr>
          <a:p>
            <a:pPr algn="just">
              <a:buClrTx/>
              <a:buSzTx/>
              <a:buFontTx/>
            </a:pPr>
            <a:r>
              <a:rPr sz="3200" b="1">
                <a:solidFill>
                  <a:schemeClr val="accent4">
                    <a:lumMod val="50000"/>
                  </a:schemeClr>
                </a:solidFill>
                <a:latin typeface="Times New Roman" panose="02020603050405020304" charset="0"/>
                <a:cs typeface="Times New Roman" panose="02020603050405020304" charset="0"/>
                <a:sym typeface="+mn-ea"/>
              </a:rPr>
              <a:t> </a:t>
            </a:r>
            <a:r>
              <a:rPr lang="en-US" sz="3200" b="1" spc="-100">
                <a:solidFill>
                  <a:schemeClr val="accent4">
                    <a:lumMod val="50000"/>
                  </a:schemeClr>
                </a:solidFill>
                <a:latin typeface="Times New Roman" panose="02020603050405020304" charset="0"/>
                <a:cs typeface="Times New Roman" panose="02020603050405020304" charset="0"/>
                <a:sym typeface="+mn-ea"/>
              </a:rPr>
              <a:t>a crowded street</a:t>
            </a:r>
            <a:endParaRPr lang="en-US" altLang="en-US" sz="32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0" name="文本框 9"/>
          <p:cNvSpPr txBox="1"/>
          <p:nvPr/>
        </p:nvSpPr>
        <p:spPr>
          <a:xfrm>
            <a:off x="241300" y="3247390"/>
            <a:ext cx="11550650" cy="3415030"/>
          </a:xfrm>
          <a:prstGeom prst="rect">
            <a:avLst/>
          </a:prstGeom>
          <a:noFill/>
        </p:spPr>
        <p:txBody>
          <a:bodyPr wrap="square" rtlCol="0">
            <a:spAutoFit/>
          </a:bodyPr>
          <a:p>
            <a:pPr algn="just">
              <a:buClrTx/>
              <a:buSzTx/>
              <a:buFontTx/>
            </a:pPr>
            <a:r>
              <a:rPr lang="en-US" sz="2400" b="1" spc="-100">
                <a:latin typeface="Times New Roman" panose="02020603050405020304" charset="0"/>
                <a:cs typeface="Times New Roman" panose="02020603050405020304" charset="0"/>
                <a:sym typeface="+mn-ea"/>
              </a:rPr>
              <a:t>It ran for just under seven kilometers and allowed people to avoid terrible ________ on the roads above as they travelled to and from work. (2017全国II)</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它的运行距离不到7公里，人们在上下班路上可以避开上面道路上可怕的人群。</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Don't follow the crowd, let the _______ follow you.不要随波逐流，要引领潮流。</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People _________ on the road and could not go forward because of the traffic accident some cars had made. 由于一些汽车造成的交通事故，人们拥挤在路上，不能前进。</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The moment I saw the picture, it all came ___________. </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我一看到那张照片，所有回忆</a:t>
            </a:r>
            <a:r>
              <a:rPr lang="zh-CN" altLang="en-US" sz="2400" b="1" spc="-100">
                <a:latin typeface="Times New Roman" panose="02020603050405020304" charset="0"/>
                <a:cs typeface="Times New Roman" panose="02020603050405020304" charset="0"/>
                <a:sym typeface="+mn-ea"/>
              </a:rPr>
              <a:t>就</a:t>
            </a:r>
            <a:r>
              <a:rPr lang="en-US" sz="2400" b="1" spc="-100">
                <a:latin typeface="Times New Roman" panose="02020603050405020304" charset="0"/>
                <a:cs typeface="Times New Roman" panose="02020603050405020304" charset="0"/>
                <a:sym typeface="+mn-ea"/>
              </a:rPr>
              <a:t>都涌上心头。</a:t>
            </a:r>
            <a:endParaRPr lang="en-US" sz="2400" b="1" spc="-100">
              <a:latin typeface="Times New Roman" panose="02020603050405020304" charset="0"/>
              <a:cs typeface="Times New Roman" panose="02020603050405020304" charset="0"/>
              <a:sym typeface="+mn-ea"/>
            </a:endParaRPr>
          </a:p>
          <a:p>
            <a:pPr algn="just">
              <a:buClrTx/>
              <a:buSzTx/>
              <a:buFontTx/>
            </a:pPr>
            <a:endParaRPr lang="en-US" sz="2400" b="1" spc="-100">
              <a:latin typeface="Times New Roman" panose="02020603050405020304" charset="0"/>
              <a:cs typeface="Times New Roman" panose="02020603050405020304" charset="0"/>
              <a:sym typeface="+mn-ea"/>
            </a:endParaRPr>
          </a:p>
        </p:txBody>
      </p:sp>
      <p:sp>
        <p:nvSpPr>
          <p:cNvPr id="11" name="文本框 10"/>
          <p:cNvSpPr txBox="1"/>
          <p:nvPr/>
        </p:nvSpPr>
        <p:spPr>
          <a:xfrm>
            <a:off x="8956040" y="3247390"/>
            <a:ext cx="121602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crowds</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2" name="文本框 11"/>
          <p:cNvSpPr txBox="1"/>
          <p:nvPr/>
        </p:nvSpPr>
        <p:spPr>
          <a:xfrm>
            <a:off x="3878580" y="4383405"/>
            <a:ext cx="121602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crowd</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1148080" y="4724400"/>
            <a:ext cx="140779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crowded</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14" name="文本框 13"/>
          <p:cNvSpPr txBox="1"/>
          <p:nvPr/>
        </p:nvSpPr>
        <p:spPr>
          <a:xfrm>
            <a:off x="5148580" y="5463540"/>
            <a:ext cx="173672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crowding in</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xEl>
                                              <p:pRg st="1" end="1"/>
                                            </p:txEl>
                                          </p:spTgt>
                                        </p:tgtEl>
                                        <p:attrNameLst>
                                          <p:attrName>style.visibility</p:attrName>
                                        </p:attrNameLst>
                                      </p:cBhvr>
                                      <p:to>
                                        <p:strVal val="visible"/>
                                      </p:to>
                                    </p:set>
                                    <p:animEffect transition="in" filter="barn(inVertical)">
                                      <p:cBhvr>
                                        <p:cTn id="30" dur="5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Effect transition="in" filter="barn(inVertical)">
                                      <p:cBhvr>
                                        <p:cTn id="35" dur="500"/>
                                        <p:tgtEl>
                                          <p:spTgt spid="7">
                                            <p:txEl>
                                              <p:pRg st="2" end="2"/>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barn(inVertical)">
                                      <p:cBhvr>
                                        <p:cTn id="38" dur="500"/>
                                        <p:tgtEl>
                                          <p:spTgt spid="7">
                                            <p:txEl>
                                              <p:pRg st="3" end="3"/>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barn(inVertical)">
                                      <p:cBhvr>
                                        <p:cTn id="41" dur="500"/>
                                        <p:tgtEl>
                                          <p:spTgt spid="7">
                                            <p:txEl>
                                              <p:pRg st="4" end="4"/>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7">
                                            <p:txEl>
                                              <p:pRg st="5" end="5"/>
                                            </p:txEl>
                                          </p:spTgt>
                                        </p:tgtEl>
                                        <p:attrNameLst>
                                          <p:attrName>style.visibility</p:attrName>
                                        </p:attrNameLst>
                                      </p:cBhvr>
                                      <p:to>
                                        <p:strVal val="visible"/>
                                      </p:to>
                                    </p:set>
                                    <p:animEffect transition="in" filter="barn(inVertical)">
                                      <p:cBhvr>
                                        <p:cTn id="44" dur="500"/>
                                        <p:tgtEl>
                                          <p:spTgt spid="7">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 calcmode="lin" valueType="num">
                                      <p:cBhvr additive="base">
                                        <p:cTn id="55" dur="500" fill="hold"/>
                                        <p:tgtEl>
                                          <p:spTgt spid="5"/>
                                        </p:tgtEl>
                                        <p:attrNameLst>
                                          <p:attrName>ppt_x</p:attrName>
                                        </p:attrNameLst>
                                      </p:cBhvr>
                                      <p:tavLst>
                                        <p:tav tm="0">
                                          <p:val>
                                            <p:strVal val="#ppt_x"/>
                                          </p:val>
                                        </p:tav>
                                        <p:tav tm="100000">
                                          <p:val>
                                            <p:strVal val="#ppt_x"/>
                                          </p:val>
                                        </p:tav>
                                      </p:tavLst>
                                    </p:anim>
                                    <p:anim calcmode="lin" valueType="num">
                                      <p:cBhvr additive="base">
                                        <p:cTn id="5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additive="base">
                                        <p:cTn id="67" dur="500" fill="hold"/>
                                        <p:tgtEl>
                                          <p:spTgt spid="8"/>
                                        </p:tgtEl>
                                        <p:attrNameLst>
                                          <p:attrName>ppt_x</p:attrName>
                                        </p:attrNameLst>
                                      </p:cBhvr>
                                      <p:tavLst>
                                        <p:tav tm="0">
                                          <p:val>
                                            <p:strVal val="#ppt_x"/>
                                          </p:val>
                                        </p:tav>
                                        <p:tav tm="100000">
                                          <p:val>
                                            <p:strVal val="#ppt_x"/>
                                          </p:val>
                                        </p:tav>
                                      </p:tavLst>
                                    </p:anim>
                                    <p:anim calcmode="lin" valueType="num">
                                      <p:cBhvr additive="base">
                                        <p:cTn id="6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10">
                                            <p:txEl>
                                              <p:pRg st="0" end="0"/>
                                            </p:txEl>
                                          </p:spTgt>
                                        </p:tgtEl>
                                        <p:attrNameLst>
                                          <p:attrName>style.visibility</p:attrName>
                                        </p:attrNameLst>
                                      </p:cBhvr>
                                      <p:to>
                                        <p:strVal val="visible"/>
                                      </p:to>
                                    </p:set>
                                    <p:animEffect transition="in" filter="barn(inVertical)">
                                      <p:cBhvr>
                                        <p:cTn id="73" dur="500"/>
                                        <p:tgtEl>
                                          <p:spTgt spid="10">
                                            <p:txEl>
                                              <p:pRg st="0" end="0"/>
                                            </p:txEl>
                                          </p:spTgt>
                                        </p:tgtEl>
                                      </p:cBhvr>
                                    </p:animEffect>
                                  </p:childTnLst>
                                </p:cTn>
                              </p:par>
                              <p:par>
                                <p:cTn id="74" presetID="16" presetClass="entr" presetSubtype="21" fill="hold" nodeType="withEffect">
                                  <p:stCondLst>
                                    <p:cond delay="0"/>
                                  </p:stCondLst>
                                  <p:childTnLst>
                                    <p:set>
                                      <p:cBhvr>
                                        <p:cTn id="75" dur="1" fill="hold">
                                          <p:stCondLst>
                                            <p:cond delay="0"/>
                                          </p:stCondLst>
                                        </p:cTn>
                                        <p:tgtEl>
                                          <p:spTgt spid="10">
                                            <p:txEl>
                                              <p:pRg st="1" end="1"/>
                                            </p:txEl>
                                          </p:spTgt>
                                        </p:tgtEl>
                                        <p:attrNameLst>
                                          <p:attrName>style.visibility</p:attrName>
                                        </p:attrNameLst>
                                      </p:cBhvr>
                                      <p:to>
                                        <p:strVal val="visible"/>
                                      </p:to>
                                    </p:set>
                                    <p:animEffect transition="in" filter="barn(inVertical)">
                                      <p:cBhvr>
                                        <p:cTn id="76" dur="500"/>
                                        <p:tgtEl>
                                          <p:spTgt spid="10">
                                            <p:txEl>
                                              <p:pRg st="1" end="1"/>
                                            </p:txEl>
                                          </p:spTgt>
                                        </p:tgtEl>
                                      </p:cBhvr>
                                    </p:animEffect>
                                  </p:childTnLst>
                                </p:cTn>
                              </p:par>
                              <p:par>
                                <p:cTn id="77" presetID="16" presetClass="entr" presetSubtype="21" fill="hold" nodeType="withEffect">
                                  <p:stCondLst>
                                    <p:cond delay="0"/>
                                  </p:stCondLst>
                                  <p:childTnLst>
                                    <p:set>
                                      <p:cBhvr>
                                        <p:cTn id="78" dur="1" fill="hold">
                                          <p:stCondLst>
                                            <p:cond delay="0"/>
                                          </p:stCondLst>
                                        </p:cTn>
                                        <p:tgtEl>
                                          <p:spTgt spid="10">
                                            <p:txEl>
                                              <p:pRg st="2" end="2"/>
                                            </p:txEl>
                                          </p:spTgt>
                                        </p:tgtEl>
                                        <p:attrNameLst>
                                          <p:attrName>style.visibility</p:attrName>
                                        </p:attrNameLst>
                                      </p:cBhvr>
                                      <p:to>
                                        <p:strVal val="visible"/>
                                      </p:to>
                                    </p:set>
                                    <p:animEffect transition="in" filter="barn(inVertical)">
                                      <p:cBhvr>
                                        <p:cTn id="79" dur="500"/>
                                        <p:tgtEl>
                                          <p:spTgt spid="10">
                                            <p:txEl>
                                              <p:pRg st="2" end="2"/>
                                            </p:txEl>
                                          </p:spTgt>
                                        </p:tgtEl>
                                      </p:cBhvr>
                                    </p:animEffect>
                                  </p:childTnLst>
                                </p:cTn>
                              </p:par>
                              <p:par>
                                <p:cTn id="80" presetID="16" presetClass="entr" presetSubtype="21" fill="hold" nodeType="withEffect">
                                  <p:stCondLst>
                                    <p:cond delay="0"/>
                                  </p:stCondLst>
                                  <p:childTnLst>
                                    <p:set>
                                      <p:cBhvr>
                                        <p:cTn id="81" dur="1" fill="hold">
                                          <p:stCondLst>
                                            <p:cond delay="0"/>
                                          </p:stCondLst>
                                        </p:cTn>
                                        <p:tgtEl>
                                          <p:spTgt spid="10">
                                            <p:txEl>
                                              <p:pRg st="3" end="3"/>
                                            </p:txEl>
                                          </p:spTgt>
                                        </p:tgtEl>
                                        <p:attrNameLst>
                                          <p:attrName>style.visibility</p:attrName>
                                        </p:attrNameLst>
                                      </p:cBhvr>
                                      <p:to>
                                        <p:strVal val="visible"/>
                                      </p:to>
                                    </p:set>
                                    <p:animEffect transition="in" filter="barn(inVertical)">
                                      <p:cBhvr>
                                        <p:cTn id="82" dur="500"/>
                                        <p:tgtEl>
                                          <p:spTgt spid="10">
                                            <p:txEl>
                                              <p:pRg st="3" end="3"/>
                                            </p:txEl>
                                          </p:spTgt>
                                        </p:tgtEl>
                                      </p:cBhvr>
                                    </p:animEffect>
                                  </p:childTnLst>
                                </p:cTn>
                              </p:par>
                              <p:par>
                                <p:cTn id="83" presetID="16" presetClass="entr" presetSubtype="21" fill="hold" nodeType="withEffect">
                                  <p:stCondLst>
                                    <p:cond delay="0"/>
                                  </p:stCondLst>
                                  <p:childTnLst>
                                    <p:set>
                                      <p:cBhvr>
                                        <p:cTn id="84" dur="1" fill="hold">
                                          <p:stCondLst>
                                            <p:cond delay="0"/>
                                          </p:stCondLst>
                                        </p:cTn>
                                        <p:tgtEl>
                                          <p:spTgt spid="10">
                                            <p:txEl>
                                              <p:pRg st="4" end="4"/>
                                            </p:txEl>
                                          </p:spTgt>
                                        </p:tgtEl>
                                        <p:attrNameLst>
                                          <p:attrName>style.visibility</p:attrName>
                                        </p:attrNameLst>
                                      </p:cBhvr>
                                      <p:to>
                                        <p:strVal val="visible"/>
                                      </p:to>
                                    </p:set>
                                    <p:animEffect transition="in" filter="barn(inVertical)">
                                      <p:cBhvr>
                                        <p:cTn id="85" dur="500"/>
                                        <p:tgtEl>
                                          <p:spTgt spid="10">
                                            <p:txEl>
                                              <p:pRg st="4" end="4"/>
                                            </p:txEl>
                                          </p:spTgt>
                                        </p:tgtEl>
                                      </p:cBhvr>
                                    </p:animEffect>
                                  </p:childTnLst>
                                </p:cTn>
                              </p:par>
                              <p:par>
                                <p:cTn id="86" presetID="16" presetClass="entr" presetSubtype="21" fill="hold" nodeType="withEffect">
                                  <p:stCondLst>
                                    <p:cond delay="0"/>
                                  </p:stCondLst>
                                  <p:childTnLst>
                                    <p:set>
                                      <p:cBhvr>
                                        <p:cTn id="87" dur="1" fill="hold">
                                          <p:stCondLst>
                                            <p:cond delay="0"/>
                                          </p:stCondLst>
                                        </p:cTn>
                                        <p:tgtEl>
                                          <p:spTgt spid="10">
                                            <p:txEl>
                                              <p:pRg st="5" end="5"/>
                                            </p:txEl>
                                          </p:spTgt>
                                        </p:tgtEl>
                                        <p:attrNameLst>
                                          <p:attrName>style.visibility</p:attrName>
                                        </p:attrNameLst>
                                      </p:cBhvr>
                                      <p:to>
                                        <p:strVal val="visible"/>
                                      </p:to>
                                    </p:set>
                                    <p:animEffect transition="in" filter="barn(inVertical)">
                                      <p:cBhvr>
                                        <p:cTn id="88" dur="500"/>
                                        <p:tgtEl>
                                          <p:spTgt spid="10">
                                            <p:txEl>
                                              <p:pRg st="5" end="5"/>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additive="base">
                                        <p:cTn id="93" dur="500" fill="hold"/>
                                        <p:tgtEl>
                                          <p:spTgt spid="11"/>
                                        </p:tgtEl>
                                        <p:attrNameLst>
                                          <p:attrName>ppt_x</p:attrName>
                                        </p:attrNameLst>
                                      </p:cBhvr>
                                      <p:tavLst>
                                        <p:tav tm="0">
                                          <p:val>
                                            <p:strVal val="#ppt_x"/>
                                          </p:val>
                                        </p:tav>
                                        <p:tav tm="100000">
                                          <p:val>
                                            <p:strVal val="#ppt_x"/>
                                          </p:val>
                                        </p:tav>
                                      </p:tavLst>
                                    </p:anim>
                                    <p:anim calcmode="lin" valueType="num">
                                      <p:cBhvr additive="base">
                                        <p:cTn id="9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2"/>
                                        </p:tgtEl>
                                        <p:attrNameLst>
                                          <p:attrName>style.visibility</p:attrName>
                                        </p:attrNameLst>
                                      </p:cBhvr>
                                      <p:to>
                                        <p:strVal val="visible"/>
                                      </p:to>
                                    </p:set>
                                    <p:anim calcmode="lin" valueType="num">
                                      <p:cBhvr additive="base">
                                        <p:cTn id="99" dur="500" fill="hold"/>
                                        <p:tgtEl>
                                          <p:spTgt spid="12"/>
                                        </p:tgtEl>
                                        <p:attrNameLst>
                                          <p:attrName>ppt_x</p:attrName>
                                        </p:attrNameLst>
                                      </p:cBhvr>
                                      <p:tavLst>
                                        <p:tav tm="0">
                                          <p:val>
                                            <p:strVal val="#ppt_x"/>
                                          </p:val>
                                        </p:tav>
                                        <p:tav tm="100000">
                                          <p:val>
                                            <p:strVal val="#ppt_x"/>
                                          </p:val>
                                        </p:tav>
                                      </p:tavLst>
                                    </p:anim>
                                    <p:anim calcmode="lin" valueType="num">
                                      <p:cBhvr additive="base">
                                        <p:cTn id="10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additive="base">
                                        <p:cTn id="105" dur="500" fill="hold"/>
                                        <p:tgtEl>
                                          <p:spTgt spid="13"/>
                                        </p:tgtEl>
                                        <p:attrNameLst>
                                          <p:attrName>ppt_x</p:attrName>
                                        </p:attrNameLst>
                                      </p:cBhvr>
                                      <p:tavLst>
                                        <p:tav tm="0">
                                          <p:val>
                                            <p:strVal val="#ppt_x"/>
                                          </p:val>
                                        </p:tav>
                                        <p:tav tm="100000">
                                          <p:val>
                                            <p:strVal val="#ppt_x"/>
                                          </p:val>
                                        </p:tav>
                                      </p:tavLst>
                                    </p:anim>
                                    <p:anim calcmode="lin" valueType="num">
                                      <p:cBhvr additive="base">
                                        <p:cTn id="10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ppt_x"/>
                                          </p:val>
                                        </p:tav>
                                        <p:tav tm="100000">
                                          <p:val>
                                            <p:strVal val="#ppt_x"/>
                                          </p:val>
                                        </p:tav>
                                      </p:tavLst>
                                    </p:anim>
                                    <p:anim calcmode="lin" valueType="num">
                                      <p:cBhvr additive="base">
                                        <p:cTn id="1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3" grpId="0"/>
      <p:bldP spid="4" grpId="0"/>
      <p:bldP spid="5" grpId="0"/>
      <p:bldP spid="6" grpId="0"/>
      <p:bldP spid="8" grpId="0"/>
      <p:bldP spid="11" grpId="0"/>
      <p:bldP spid="12" grpId="0"/>
      <p:bldP spid="13"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400050" y="264795"/>
            <a:ext cx="11550650" cy="3046095"/>
          </a:xfrm>
          <a:prstGeom prst="rect">
            <a:avLst/>
          </a:prstGeom>
          <a:noFill/>
        </p:spPr>
        <p:txBody>
          <a:bodyPr wrap="square" rtlCol="0">
            <a:spAutoFit/>
          </a:bodyPr>
          <a:p>
            <a:pPr algn="just">
              <a:buClrTx/>
              <a:buSzTx/>
              <a:buFontTx/>
            </a:pPr>
            <a:r>
              <a:rPr lang="en-US" sz="2400" b="1" spc="-100">
                <a:latin typeface="Times New Roman" panose="02020603050405020304" charset="0"/>
                <a:cs typeface="Times New Roman" panose="02020603050405020304" charset="0"/>
                <a:sym typeface="+mn-ea"/>
              </a:rPr>
              <a:t>Does Kilimanjaro deserve its reputation as a ________ mountain with lines of tourists ruining the atmosphere of peace？(2019全国I)</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乞力马扎罗山是不是应该被称为一座拥挤的山峰，挤满了破坏宁静氛围的游客？</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Aggressive wildfire control has left California forests ____________ small trees that compete with big trees for resources(2019浙江)</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积极的野火控制使得加利福尼亚的森林里到处都是小树，它们与大树争夺资源。</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The city ________________ disappointed people with no interest in settling down.(2018全国III)</a:t>
            </a:r>
            <a:endParaRPr lang="en-US" sz="2400" b="1" spc="-100">
              <a:latin typeface="Times New Roman" panose="02020603050405020304" charset="0"/>
              <a:cs typeface="Times New Roman" panose="02020603050405020304" charset="0"/>
              <a:sym typeface="+mn-ea"/>
            </a:endParaRPr>
          </a:p>
          <a:p>
            <a:pPr algn="just">
              <a:buClrTx/>
              <a:buSzTx/>
              <a:buFontTx/>
            </a:pPr>
            <a:r>
              <a:rPr lang="en-US" sz="2400" b="1" spc="-100">
                <a:latin typeface="Times New Roman" panose="02020603050405020304" charset="0"/>
                <a:cs typeface="Times New Roman" panose="02020603050405020304" charset="0"/>
                <a:sym typeface="+mn-ea"/>
              </a:rPr>
              <a:t>城市里挤满了失望的人，他们对安定下来没有兴趣。</a:t>
            </a:r>
            <a:endParaRPr lang="en-US" sz="2400" b="1" spc="-100">
              <a:latin typeface="Times New Roman" panose="02020603050405020304" charset="0"/>
              <a:cs typeface="Times New Roman" panose="02020603050405020304" charset="0"/>
              <a:sym typeface="+mn-ea"/>
            </a:endParaRPr>
          </a:p>
        </p:txBody>
      </p:sp>
      <p:sp>
        <p:nvSpPr>
          <p:cNvPr id="11" name="文本框 10"/>
          <p:cNvSpPr txBox="1"/>
          <p:nvPr/>
        </p:nvSpPr>
        <p:spPr>
          <a:xfrm>
            <a:off x="5837555" y="264795"/>
            <a:ext cx="136271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crowded</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2" name="文本框 1"/>
          <p:cNvSpPr txBox="1"/>
          <p:nvPr/>
        </p:nvSpPr>
        <p:spPr>
          <a:xfrm>
            <a:off x="6951345" y="1354455"/>
            <a:ext cx="1929130"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crowded with</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
        <p:nvSpPr>
          <p:cNvPr id="3" name="文本框 2"/>
          <p:cNvSpPr txBox="1"/>
          <p:nvPr/>
        </p:nvSpPr>
        <p:spPr>
          <a:xfrm>
            <a:off x="1363345" y="2490470"/>
            <a:ext cx="2529205" cy="460375"/>
          </a:xfrm>
          <a:prstGeom prst="rect">
            <a:avLst/>
          </a:prstGeom>
          <a:noFill/>
        </p:spPr>
        <p:txBody>
          <a:bodyPr wrap="square" rtlCol="0">
            <a:spAutoFit/>
          </a:bodyPr>
          <a:p>
            <a:pPr>
              <a:buClrTx/>
              <a:buSzTx/>
              <a:buFontTx/>
            </a:pPr>
            <a:r>
              <a:rPr sz="2400" b="1">
                <a:solidFill>
                  <a:schemeClr val="accent4">
                    <a:lumMod val="50000"/>
                  </a:schemeClr>
                </a:solidFill>
                <a:latin typeface="Times New Roman" panose="02020603050405020304" charset="0"/>
                <a:cs typeface="Times New Roman" panose="02020603050405020304" charset="0"/>
                <a:sym typeface="+mn-ea"/>
              </a:rPr>
              <a:t> </a:t>
            </a:r>
            <a:r>
              <a:rPr lang="en-US" sz="2400" b="1" spc="-100">
                <a:solidFill>
                  <a:schemeClr val="accent4">
                    <a:lumMod val="50000"/>
                  </a:schemeClr>
                </a:solidFill>
                <a:latin typeface="Times New Roman" panose="02020603050405020304" charset="0"/>
                <a:cs typeface="Times New Roman" panose="02020603050405020304" charset="0"/>
                <a:sym typeface="+mn-ea"/>
              </a:rPr>
              <a:t>was crowded with</a:t>
            </a:r>
            <a:endParaRPr lang="en-US" altLang="en-US" sz="2400" b="1" spc="-100">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barn(inVertical)">
                                      <p:cBhvr>
                                        <p:cTn id="10" dur="500"/>
                                        <p:tgtEl>
                                          <p:spTgt spid="10">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Effect transition="in" filter="barn(inVertical)">
                                      <p:cBhvr>
                                        <p:cTn id="13" dur="500"/>
                                        <p:tgtEl>
                                          <p:spTgt spid="10">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3" end="3"/>
                                            </p:txEl>
                                          </p:spTgt>
                                        </p:tgtEl>
                                        <p:attrNameLst>
                                          <p:attrName>style.visibility</p:attrName>
                                        </p:attrNameLst>
                                      </p:cBhvr>
                                      <p:to>
                                        <p:strVal val="visible"/>
                                      </p:to>
                                    </p:set>
                                    <p:animEffect transition="in" filter="barn(inVertical)">
                                      <p:cBhvr>
                                        <p:cTn id="16" dur="500"/>
                                        <p:tgtEl>
                                          <p:spTgt spid="10">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barn(inVertical)">
                                      <p:cBhvr>
                                        <p:cTn id="19" dur="500"/>
                                        <p:tgtEl>
                                          <p:spTgt spid="10">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0">
                                            <p:txEl>
                                              <p:pRg st="5" end="5"/>
                                            </p:txEl>
                                          </p:spTgt>
                                        </p:tgtEl>
                                        <p:attrNameLst>
                                          <p:attrName>style.visibility</p:attrName>
                                        </p:attrNameLst>
                                      </p:cBhvr>
                                      <p:to>
                                        <p:strVal val="visible"/>
                                      </p:to>
                                    </p:set>
                                    <p:animEffect transition="in" filter="barn(inVertical)">
                                      <p:cBhvr>
                                        <p:cTn id="22" dur="500"/>
                                        <p:tgtEl>
                                          <p:spTgt spid="1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51130" y="819150"/>
            <a:ext cx="8332470" cy="460375"/>
          </a:xfrm>
          <a:prstGeom prst="rect">
            <a:avLst/>
          </a:prstGeom>
          <a:noFill/>
        </p:spPr>
        <p:txBody>
          <a:bodyPr wrap="none" rtlCol="0">
            <a:spAutoFit/>
          </a:bodyPr>
          <a:p>
            <a:pPr algn="l"/>
            <a:r>
              <a:rPr lang="zh-CN" altLang="en-US" sz="2400" b="1">
                <a:solidFill>
                  <a:schemeClr val="accent4">
                    <a:lumMod val="50000"/>
                  </a:schemeClr>
                </a:solidFill>
                <a:latin typeface="Times New Roman" panose="02020603050405020304" charset="0"/>
                <a:cs typeface="Times New Roman" panose="02020603050405020304" charset="0"/>
                <a:sym typeface="+mn-ea"/>
              </a:rPr>
              <a:t>词根词缀：puzz-(put摆放)+-le(反复)：反复摆在你的面前——</a:t>
            </a:r>
            <a:endParaRPr lang="zh-CN" altLang="en-US" sz="2400" b="1">
              <a:solidFill>
                <a:schemeClr val="accent4">
                  <a:lumMod val="50000"/>
                </a:schemeClr>
              </a:solidFill>
              <a:latin typeface="Times New Roman" panose="02020603050405020304" charset="0"/>
              <a:cs typeface="Times New Roman" panose="02020603050405020304" charset="0"/>
              <a:sym typeface="+mn-ea"/>
            </a:endParaRPr>
          </a:p>
        </p:txBody>
      </p:sp>
      <p:sp>
        <p:nvSpPr>
          <p:cNvPr id="3" name="内容占位符 2"/>
          <p:cNvSpPr>
            <a:spLocks noGrp="1"/>
          </p:cNvSpPr>
          <p:nvPr>
            <p:ph idx="1"/>
          </p:nvPr>
        </p:nvSpPr>
        <p:spPr>
          <a:xfrm>
            <a:off x="135890" y="235585"/>
            <a:ext cx="11889740" cy="583565"/>
          </a:xfrm>
        </p:spPr>
        <p:txBody>
          <a:bodyPr>
            <a:noAutofit/>
          </a:bodyPr>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10.puzzle ['pʌz(ə)l]vt.______ vi. _____________n.____________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6" name="文本框 5"/>
          <p:cNvSpPr txBox="1"/>
          <p:nvPr/>
        </p:nvSpPr>
        <p:spPr>
          <a:xfrm>
            <a:off x="8274050" y="819150"/>
            <a:ext cx="2310130" cy="460375"/>
          </a:xfrm>
          <a:prstGeom prst="rect">
            <a:avLst/>
          </a:prstGeom>
          <a:noFill/>
        </p:spPr>
        <p:txBody>
          <a:bodyPr wrap="square" rtlCol="0">
            <a:spAutoFit/>
          </a:bodyPr>
          <a:p>
            <a:pPr lvl="0" algn="l">
              <a:buClrTx/>
              <a:buSzTx/>
              <a:buFontTx/>
            </a:pPr>
            <a:r>
              <a:rPr lang="en-US" sz="2400" b="1" kern="1000">
                <a:solidFill>
                  <a:srgbClr val="7030A0"/>
                </a:solidFill>
                <a:latin typeface="Times New Roman" panose="02020603050405020304" charset="0"/>
                <a:cs typeface="Times New Roman" panose="02020603050405020304" charset="0"/>
                <a:sym typeface="+mn-ea"/>
              </a:rPr>
              <a:t> </a:t>
            </a:r>
            <a:r>
              <a:rPr lang="zh-CN" altLang="en-US" sz="2400" b="1">
                <a:solidFill>
                  <a:srgbClr val="7030A0"/>
                </a:solidFill>
                <a:latin typeface="Times New Roman" panose="02020603050405020304" charset="0"/>
                <a:cs typeface="Times New Roman" panose="02020603050405020304" charset="0"/>
                <a:sym typeface="+mn-ea"/>
              </a:rPr>
              <a:t>谜</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难题</a:t>
            </a:r>
            <a:r>
              <a:rPr lang="en-US" altLang="zh-CN" sz="2400" b="1">
                <a:solidFill>
                  <a:srgbClr val="7030A0"/>
                </a:solidFill>
                <a:latin typeface="Times New Roman" panose="02020603050405020304" charset="0"/>
                <a:cs typeface="Times New Roman" panose="02020603050405020304" charset="0"/>
                <a:sym typeface="+mn-ea"/>
              </a:rPr>
              <a:t>;</a:t>
            </a:r>
            <a:r>
              <a:rPr lang="zh-CN" altLang="en-US" sz="2400" b="1">
                <a:solidFill>
                  <a:srgbClr val="7030A0"/>
                </a:solidFill>
                <a:latin typeface="Times New Roman" panose="02020603050405020304" charset="0"/>
                <a:cs typeface="Times New Roman" panose="02020603050405020304" charset="0"/>
                <a:sym typeface="+mn-ea"/>
              </a:rPr>
              <a:t>使困惑</a:t>
            </a:r>
            <a:endParaRPr lang="zh-CN" altLang="en-US" sz="2400" b="1" kern="1000">
              <a:solidFill>
                <a:srgbClr val="7030A0"/>
              </a:solidFill>
              <a:latin typeface="Times New Roman" panose="02020603050405020304" charset="0"/>
              <a:cs typeface="Times New Roman" panose="02020603050405020304" charset="0"/>
              <a:sym typeface="+mn-ea"/>
            </a:endParaRPr>
          </a:p>
        </p:txBody>
      </p:sp>
      <p:sp>
        <p:nvSpPr>
          <p:cNvPr id="8" name="文本框 7"/>
          <p:cNvSpPr txBox="1"/>
          <p:nvPr/>
        </p:nvSpPr>
        <p:spPr>
          <a:xfrm>
            <a:off x="3806825" y="235585"/>
            <a:ext cx="1402080"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使困惑</a:t>
            </a:r>
            <a:endParaRPr lang="en-US" altLang="en-US" sz="3200" b="1" kern="1000" spc="0">
              <a:solidFill>
                <a:srgbClr val="7030A0"/>
              </a:solidFill>
              <a:latin typeface="Times New Roman" panose="02020603050405020304" charset="0"/>
              <a:cs typeface="Times New Roman" panose="02020603050405020304" charset="0"/>
              <a:sym typeface="+mn-ea"/>
            </a:endParaRPr>
          </a:p>
        </p:txBody>
      </p:sp>
      <p:sp>
        <p:nvSpPr>
          <p:cNvPr id="7" name="内容占位符 2"/>
          <p:cNvSpPr>
            <a:spLocks noGrp="1"/>
          </p:cNvSpPr>
          <p:nvPr/>
        </p:nvSpPr>
        <p:spPr>
          <a:xfrm>
            <a:off x="353060" y="1968500"/>
            <a:ext cx="11672570" cy="429323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Everyone was a bit _______ by her sudden departure. </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她突然离</a:t>
            </a:r>
            <a:r>
              <a:rPr sz="2400" b="1" kern="1000" spc="0">
                <a:solidFill>
                  <a:schemeClr val="tx1"/>
                </a:solidFill>
                <a:latin typeface="Times New Roman" panose="02020603050405020304" charset="0"/>
                <a:cs typeface="Times New Roman" panose="02020603050405020304" charset="0"/>
                <a:sym typeface="+mn-ea"/>
              </a:rPr>
              <a:t>开</a:t>
            </a:r>
            <a:r>
              <a:rPr lang="en-US" sz="2400" b="1" kern="1000" spc="0">
                <a:solidFill>
                  <a:schemeClr val="tx1"/>
                </a:solidFill>
                <a:latin typeface="Times New Roman" panose="02020603050405020304" charset="0"/>
                <a:cs typeface="Times New Roman" panose="02020603050405020304" charset="0"/>
                <a:sym typeface="+mn-ea"/>
              </a:rPr>
              <a:t>，大家都感到有点莫名其妙。</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Their reason for doing it is still a ______ to me.</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 他们为什么要那样做此事我仍感到莫名其妙。</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To explain the ________ findings, he offers two theories.</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为了解释这些令人困惑的发现，他提出了两种理论。</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I am _______that I haven’t heard from Liz for so long.</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我很奇怪这么长时间没有收到莉斯的信了。</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She listened with a _______ expression on her face.她脸上带着困惑的表情听着。</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No one has yet succeeded in explaining the ______ of how life began.</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至今还没有人能成功地解释生命是如何开始的这个谜。</a:t>
            </a:r>
            <a:endParaRPr lang="en-US" sz="2400" b="1" kern="1000" spc="0">
              <a:solidFill>
                <a:schemeClr val="tx1"/>
              </a:solidFill>
              <a:latin typeface="Times New Roman" panose="02020603050405020304" charset="0"/>
              <a:cs typeface="Times New Roman" panose="02020603050405020304" charset="0"/>
              <a:sym typeface="+mn-ea"/>
            </a:endParaRPr>
          </a:p>
        </p:txBody>
      </p:sp>
      <p:sp>
        <p:nvSpPr>
          <p:cNvPr id="4" name="文本框 3"/>
          <p:cNvSpPr txBox="1"/>
          <p:nvPr/>
        </p:nvSpPr>
        <p:spPr>
          <a:xfrm>
            <a:off x="255270" y="1242695"/>
            <a:ext cx="8310880" cy="583565"/>
          </a:xfrm>
          <a:prstGeom prst="rect">
            <a:avLst/>
          </a:prstGeom>
          <a:noFill/>
        </p:spPr>
        <p:txBody>
          <a:bodyPr wrap="none" rtlCol="0">
            <a:spAutoFit/>
          </a:bodyPr>
          <a:p>
            <a:pPr algn="l"/>
            <a:r>
              <a:rPr lang="en-US" sz="3200" b="1">
                <a:solidFill>
                  <a:schemeClr val="accent4">
                    <a:lumMod val="50000"/>
                  </a:schemeClr>
                </a:solidFill>
                <a:latin typeface="Times New Roman" panose="02020603050405020304" charset="0"/>
                <a:cs typeface="Times New Roman" panose="02020603050405020304" charset="0"/>
                <a:sym typeface="+mn-ea"/>
              </a:rPr>
              <a:t>__________________________</a:t>
            </a:r>
            <a:r>
              <a:rPr sz="3200" b="1">
                <a:solidFill>
                  <a:srgbClr val="7030A0"/>
                </a:solidFill>
                <a:latin typeface="Times New Roman" panose="02020603050405020304" charset="0"/>
                <a:cs typeface="Times New Roman" panose="02020603050405020304" charset="0"/>
                <a:sym typeface="+mn-ea"/>
              </a:rPr>
              <a:t>对某事感到困惑</a:t>
            </a:r>
            <a:endParaRPr sz="3200" b="1">
              <a:solidFill>
                <a:srgbClr val="7030A0"/>
              </a:solidFill>
              <a:latin typeface="Times New Roman" panose="02020603050405020304" charset="0"/>
              <a:cs typeface="Times New Roman" panose="02020603050405020304" charset="0"/>
              <a:sym typeface="+mn-ea"/>
            </a:endParaRPr>
          </a:p>
        </p:txBody>
      </p:sp>
      <p:sp>
        <p:nvSpPr>
          <p:cNvPr id="11" name="文本框 10"/>
          <p:cNvSpPr txBox="1"/>
          <p:nvPr/>
        </p:nvSpPr>
        <p:spPr>
          <a:xfrm>
            <a:off x="255270" y="1242695"/>
            <a:ext cx="5168900" cy="583565"/>
          </a:xfrm>
          <a:prstGeom prst="rect">
            <a:avLst/>
          </a:prstGeom>
          <a:noFill/>
        </p:spPr>
        <p:txBody>
          <a:bodyPr wrap="square" rtlCol="0">
            <a:spAutoFit/>
          </a:bodyPr>
          <a:p>
            <a:pPr marL="0" algn="l">
              <a:lnSpc>
                <a:spcPct val="100000"/>
              </a:lnSpc>
              <a:spcAft>
                <a:spcPts val="0"/>
              </a:spcAft>
              <a:buClrTx/>
              <a:buSzTx/>
              <a:buFontTx/>
              <a:buNone/>
            </a:pPr>
            <a:r>
              <a:rPr sz="3200" b="1">
                <a:solidFill>
                  <a:schemeClr val="accent4">
                    <a:lumMod val="50000"/>
                  </a:schemeClr>
                </a:solidFill>
                <a:latin typeface="Times New Roman" panose="02020603050405020304" charset="0"/>
                <a:cs typeface="Times New Roman" panose="02020603050405020304" charset="0"/>
                <a:sym typeface="+mn-ea"/>
              </a:rPr>
              <a:t>be puzzled about/over/by sth.</a:t>
            </a:r>
            <a:endParaRPr lang="en-US" altLang="en-US" sz="3200" b="1" kern="1000" spc="0">
              <a:solidFill>
                <a:schemeClr val="accent4">
                  <a:lumMod val="50000"/>
                </a:schemeClr>
              </a:solidFill>
              <a:latin typeface="Times New Roman" panose="02020603050405020304" charset="0"/>
              <a:cs typeface="Times New Roman" panose="02020603050405020304" charset="0"/>
              <a:sym typeface="+mn-ea"/>
            </a:endParaRPr>
          </a:p>
        </p:txBody>
      </p:sp>
      <p:sp>
        <p:nvSpPr>
          <p:cNvPr id="13" name="文本框 12"/>
          <p:cNvSpPr txBox="1"/>
          <p:nvPr/>
        </p:nvSpPr>
        <p:spPr>
          <a:xfrm>
            <a:off x="5669280" y="235585"/>
            <a:ext cx="2962910" cy="583565"/>
          </a:xfrm>
          <a:prstGeom prst="rect">
            <a:avLst/>
          </a:prstGeom>
          <a:noFill/>
        </p:spPr>
        <p:txBody>
          <a:bodyPr wrap="square" rtlCol="0">
            <a:spAutoFit/>
          </a:bodyPr>
          <a:p>
            <a:pPr lvl="0" algn="l">
              <a:spcAft>
                <a:spcPts val="0"/>
              </a:spcAft>
              <a:buClrTx/>
              <a:buSzTx/>
              <a:buFontTx/>
            </a:pPr>
            <a:r>
              <a:rPr lang="en-US" sz="3200" b="1" kern="1000">
                <a:solidFill>
                  <a:srgbClr val="7030A0"/>
                </a:solidFill>
                <a:latin typeface="Times New Roman" panose="02020603050405020304" charset="0"/>
                <a:cs typeface="Times New Roman" panose="02020603050405020304" charset="0"/>
                <a:sym typeface="+mn-ea"/>
              </a:rPr>
              <a:t>迷惑;冥思苦想</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8722360" y="235585"/>
            <a:ext cx="2488565" cy="583565"/>
          </a:xfrm>
          <a:prstGeom prst="rect">
            <a:avLst/>
          </a:prstGeom>
          <a:noFill/>
        </p:spPr>
        <p:txBody>
          <a:bodyPr wrap="square" rtlCol="0">
            <a:spAutoFit/>
          </a:bodyPr>
          <a:p>
            <a:pPr lvl="0" algn="l">
              <a:spcAft>
                <a:spcPts val="0"/>
              </a:spcAft>
              <a:buClrTx/>
              <a:buSzTx/>
              <a:buFontTx/>
            </a:pPr>
            <a:r>
              <a:rPr lang="en-US" sz="3200" b="1" kern="1000">
                <a:solidFill>
                  <a:srgbClr val="7030A0"/>
                </a:solidFill>
                <a:latin typeface="Times New Roman" panose="02020603050405020304" charset="0"/>
                <a:cs typeface="Times New Roman" panose="02020603050405020304" charset="0"/>
                <a:sym typeface="+mn-ea"/>
              </a:rPr>
              <a:t>谜;难题;迷惑</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2933700" y="1968500"/>
            <a:ext cx="1262380" cy="460375"/>
          </a:xfrm>
          <a:prstGeom prst="rect">
            <a:avLst/>
          </a:prstGeom>
          <a:noFill/>
        </p:spPr>
        <p:txBody>
          <a:bodyPr wrap="square" rtlCol="0">
            <a:spAutoFit/>
          </a:bodyPr>
          <a:p>
            <a:pPr marL="0" algn="l">
              <a:lnSpc>
                <a:spcPct val="100000"/>
              </a:lnSpc>
              <a:spcAft>
                <a:spcPts val="0"/>
              </a:spcAft>
              <a:buClrTx/>
              <a:buSzTx/>
              <a:buFontTx/>
              <a:buNone/>
            </a:pPr>
            <a:r>
              <a:rPr lang="en-US" sz="2400" b="1" kern="1000">
                <a:solidFill>
                  <a:schemeClr val="accent4">
                    <a:lumMod val="50000"/>
                  </a:schemeClr>
                </a:solidFill>
                <a:latin typeface="Times New Roman" panose="02020603050405020304" charset="0"/>
                <a:cs typeface="Times New Roman" panose="02020603050405020304" charset="0"/>
                <a:sym typeface="+mn-ea"/>
              </a:rPr>
              <a:t>puzzled</a:t>
            </a:r>
            <a:endParaRPr lang="en-US" altLang="en-US" sz="2400" b="1" kern="1000" spc="0">
              <a:solidFill>
                <a:schemeClr val="accent4">
                  <a:lumMod val="50000"/>
                </a:schemeClr>
              </a:solidFill>
              <a:latin typeface="Times New Roman" panose="02020603050405020304" charset="0"/>
              <a:cs typeface="Times New Roman" panose="02020603050405020304" charset="0"/>
              <a:sym typeface="+mn-ea"/>
            </a:endParaRPr>
          </a:p>
        </p:txBody>
      </p:sp>
      <p:sp>
        <p:nvSpPr>
          <p:cNvPr id="16" name="文本框 15"/>
          <p:cNvSpPr txBox="1"/>
          <p:nvPr/>
        </p:nvSpPr>
        <p:spPr>
          <a:xfrm>
            <a:off x="4711700" y="2708275"/>
            <a:ext cx="1262380" cy="460375"/>
          </a:xfrm>
          <a:prstGeom prst="rect">
            <a:avLst/>
          </a:prstGeom>
          <a:noFill/>
        </p:spPr>
        <p:txBody>
          <a:bodyPr wrap="square" rtlCol="0">
            <a:spAutoFit/>
          </a:bodyPr>
          <a:p>
            <a:pPr marL="0" algn="l">
              <a:lnSpc>
                <a:spcPct val="100000"/>
              </a:lnSpc>
              <a:spcAft>
                <a:spcPts val="0"/>
              </a:spcAft>
              <a:buClrTx/>
              <a:buSzTx/>
              <a:buFontTx/>
              <a:buNone/>
            </a:pPr>
            <a:r>
              <a:rPr lang="en-US" sz="2400" b="1" kern="1000">
                <a:solidFill>
                  <a:schemeClr val="accent4">
                    <a:lumMod val="50000"/>
                  </a:schemeClr>
                </a:solidFill>
                <a:latin typeface="Times New Roman" panose="02020603050405020304" charset="0"/>
                <a:cs typeface="Times New Roman" panose="02020603050405020304" charset="0"/>
                <a:sym typeface="+mn-ea"/>
              </a:rPr>
              <a:t>puzzle</a:t>
            </a:r>
            <a:endParaRPr lang="en-US" altLang="en-US" sz="2400" b="1" kern="1000" spc="0">
              <a:solidFill>
                <a:schemeClr val="accent4">
                  <a:lumMod val="50000"/>
                </a:schemeClr>
              </a:solidFill>
              <a:latin typeface="Times New Roman" panose="02020603050405020304" charset="0"/>
              <a:cs typeface="Times New Roman" panose="02020603050405020304" charset="0"/>
              <a:sym typeface="+mn-ea"/>
            </a:endParaRPr>
          </a:p>
        </p:txBody>
      </p:sp>
      <p:sp>
        <p:nvSpPr>
          <p:cNvPr id="17" name="文本框 16"/>
          <p:cNvSpPr txBox="1"/>
          <p:nvPr/>
        </p:nvSpPr>
        <p:spPr>
          <a:xfrm>
            <a:off x="2289810" y="3430905"/>
            <a:ext cx="1390015" cy="460375"/>
          </a:xfrm>
          <a:prstGeom prst="rect">
            <a:avLst/>
          </a:prstGeom>
          <a:noFill/>
        </p:spPr>
        <p:txBody>
          <a:bodyPr wrap="square" rtlCol="0">
            <a:spAutoFit/>
          </a:bodyPr>
          <a:p>
            <a:pPr marL="0" algn="l">
              <a:lnSpc>
                <a:spcPct val="100000"/>
              </a:lnSpc>
              <a:spcAft>
                <a:spcPts val="0"/>
              </a:spcAft>
              <a:buClrTx/>
              <a:buSzTx/>
              <a:buFontTx/>
              <a:buNone/>
            </a:pPr>
            <a:r>
              <a:rPr lang="en-US" sz="2400" b="1" kern="1000">
                <a:solidFill>
                  <a:schemeClr val="accent4">
                    <a:lumMod val="50000"/>
                  </a:schemeClr>
                </a:solidFill>
                <a:latin typeface="Times New Roman" panose="02020603050405020304" charset="0"/>
                <a:cs typeface="Times New Roman" panose="02020603050405020304" charset="0"/>
                <a:sym typeface="+mn-ea"/>
              </a:rPr>
              <a:t>puzzling</a:t>
            </a:r>
            <a:endParaRPr lang="en-US" altLang="en-US" sz="2400" b="1" kern="1000" spc="0">
              <a:solidFill>
                <a:schemeClr val="accent4">
                  <a:lumMod val="50000"/>
                </a:schemeClr>
              </a:solidFill>
              <a:latin typeface="Times New Roman" panose="02020603050405020304" charset="0"/>
              <a:cs typeface="Times New Roman" panose="02020603050405020304" charset="0"/>
              <a:sym typeface="+mn-ea"/>
            </a:endParaRPr>
          </a:p>
        </p:txBody>
      </p:sp>
      <p:sp>
        <p:nvSpPr>
          <p:cNvPr id="18" name="文本框 17"/>
          <p:cNvSpPr txBox="1"/>
          <p:nvPr/>
        </p:nvSpPr>
        <p:spPr>
          <a:xfrm>
            <a:off x="1027430" y="4191635"/>
            <a:ext cx="1262380" cy="460375"/>
          </a:xfrm>
          <a:prstGeom prst="rect">
            <a:avLst/>
          </a:prstGeom>
          <a:noFill/>
        </p:spPr>
        <p:txBody>
          <a:bodyPr wrap="square" rtlCol="0">
            <a:spAutoFit/>
          </a:bodyPr>
          <a:p>
            <a:pPr marL="0" algn="l">
              <a:lnSpc>
                <a:spcPct val="100000"/>
              </a:lnSpc>
              <a:spcAft>
                <a:spcPts val="0"/>
              </a:spcAft>
              <a:buClrTx/>
              <a:buSzTx/>
              <a:buFontTx/>
              <a:buNone/>
            </a:pPr>
            <a:r>
              <a:rPr lang="en-US" sz="2400" b="1" kern="1000">
                <a:solidFill>
                  <a:schemeClr val="accent4">
                    <a:lumMod val="50000"/>
                  </a:schemeClr>
                </a:solidFill>
                <a:latin typeface="Times New Roman" panose="02020603050405020304" charset="0"/>
                <a:cs typeface="Times New Roman" panose="02020603050405020304" charset="0"/>
                <a:sym typeface="+mn-ea"/>
              </a:rPr>
              <a:t>puzzled</a:t>
            </a:r>
            <a:endParaRPr lang="en-US" altLang="en-US" sz="2400" b="1" kern="1000" spc="0">
              <a:solidFill>
                <a:schemeClr val="accent4">
                  <a:lumMod val="50000"/>
                </a:schemeClr>
              </a:solidFill>
              <a:latin typeface="Times New Roman" panose="02020603050405020304" charset="0"/>
              <a:cs typeface="Times New Roman" panose="02020603050405020304" charset="0"/>
              <a:sym typeface="+mn-ea"/>
            </a:endParaRPr>
          </a:p>
        </p:txBody>
      </p:sp>
      <p:sp>
        <p:nvSpPr>
          <p:cNvPr id="19" name="文本框 18"/>
          <p:cNvSpPr txBox="1"/>
          <p:nvPr/>
        </p:nvSpPr>
        <p:spPr>
          <a:xfrm>
            <a:off x="2854325" y="4901565"/>
            <a:ext cx="1262380" cy="460375"/>
          </a:xfrm>
          <a:prstGeom prst="rect">
            <a:avLst/>
          </a:prstGeom>
          <a:noFill/>
        </p:spPr>
        <p:txBody>
          <a:bodyPr wrap="square" rtlCol="0">
            <a:spAutoFit/>
          </a:bodyPr>
          <a:p>
            <a:pPr marL="0" algn="l">
              <a:lnSpc>
                <a:spcPct val="100000"/>
              </a:lnSpc>
              <a:spcAft>
                <a:spcPts val="0"/>
              </a:spcAft>
              <a:buClrTx/>
              <a:buSzTx/>
              <a:buFontTx/>
              <a:buNone/>
            </a:pPr>
            <a:r>
              <a:rPr lang="en-US" sz="2400" b="1" kern="1000">
                <a:solidFill>
                  <a:schemeClr val="accent4">
                    <a:lumMod val="50000"/>
                  </a:schemeClr>
                </a:solidFill>
                <a:latin typeface="Times New Roman" panose="02020603050405020304" charset="0"/>
                <a:cs typeface="Times New Roman" panose="02020603050405020304" charset="0"/>
                <a:sym typeface="+mn-ea"/>
              </a:rPr>
              <a:t>puzzled</a:t>
            </a:r>
            <a:endParaRPr lang="en-US" altLang="en-US" sz="2400" b="1" kern="1000" spc="0">
              <a:solidFill>
                <a:schemeClr val="accent4">
                  <a:lumMod val="50000"/>
                </a:schemeClr>
              </a:solidFill>
              <a:latin typeface="Times New Roman" panose="02020603050405020304" charset="0"/>
              <a:cs typeface="Times New Roman" panose="02020603050405020304" charset="0"/>
              <a:sym typeface="+mn-ea"/>
            </a:endParaRPr>
          </a:p>
        </p:txBody>
      </p:sp>
      <p:sp>
        <p:nvSpPr>
          <p:cNvPr id="20" name="文本框 19"/>
          <p:cNvSpPr txBox="1"/>
          <p:nvPr/>
        </p:nvSpPr>
        <p:spPr>
          <a:xfrm>
            <a:off x="5974080" y="5266055"/>
            <a:ext cx="1025525" cy="460375"/>
          </a:xfrm>
          <a:prstGeom prst="rect">
            <a:avLst/>
          </a:prstGeom>
          <a:noFill/>
        </p:spPr>
        <p:txBody>
          <a:bodyPr wrap="square" rtlCol="0">
            <a:spAutoFit/>
          </a:bodyPr>
          <a:p>
            <a:pPr marL="0" algn="l">
              <a:lnSpc>
                <a:spcPct val="100000"/>
              </a:lnSpc>
              <a:spcAft>
                <a:spcPts val="0"/>
              </a:spcAft>
              <a:buClrTx/>
              <a:buSzTx/>
              <a:buFontTx/>
              <a:buNone/>
            </a:pPr>
            <a:r>
              <a:rPr lang="en-US" sz="2400" b="1" kern="1000">
                <a:solidFill>
                  <a:schemeClr val="accent4">
                    <a:lumMod val="50000"/>
                  </a:schemeClr>
                </a:solidFill>
                <a:latin typeface="Times New Roman" panose="02020603050405020304" charset="0"/>
                <a:cs typeface="Times New Roman" panose="02020603050405020304" charset="0"/>
                <a:sym typeface="+mn-ea"/>
              </a:rPr>
              <a:t>puzzle</a:t>
            </a:r>
            <a:endParaRPr lang="en-US" altLang="en-US" sz="2400" b="1" kern="1000" spc="0">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500" fill="hold"/>
                                        <p:tgtEl>
                                          <p:spTgt spid="17"/>
                                        </p:tgtEl>
                                        <p:attrNameLst>
                                          <p:attrName>ppt_x</p:attrName>
                                        </p:attrNameLst>
                                      </p:cBhvr>
                                      <p:tavLst>
                                        <p:tav tm="0">
                                          <p:val>
                                            <p:strVal val="#ppt_x"/>
                                          </p:val>
                                        </p:tav>
                                        <p:tav tm="100000">
                                          <p:val>
                                            <p:strVal val="#ppt_x"/>
                                          </p:val>
                                        </p:tav>
                                      </p:tavLst>
                                    </p:anim>
                                    <p:anim calcmode="lin" valueType="num">
                                      <p:cBhvr additive="base">
                                        <p:cTn id="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additive="base">
                                        <p:cTn id="72" dur="500" fill="hold"/>
                                        <p:tgtEl>
                                          <p:spTgt spid="18"/>
                                        </p:tgtEl>
                                        <p:attrNameLst>
                                          <p:attrName>ppt_x</p:attrName>
                                        </p:attrNameLst>
                                      </p:cBhvr>
                                      <p:tavLst>
                                        <p:tav tm="0">
                                          <p:val>
                                            <p:strVal val="#ppt_x"/>
                                          </p:val>
                                        </p:tav>
                                        <p:tav tm="100000">
                                          <p:val>
                                            <p:strVal val="#ppt_x"/>
                                          </p:val>
                                        </p:tav>
                                      </p:tavLst>
                                    </p:anim>
                                    <p:anim calcmode="lin" valueType="num">
                                      <p:cBhvr additive="base">
                                        <p:cTn id="7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fill="hold"/>
                                        <p:tgtEl>
                                          <p:spTgt spid="19"/>
                                        </p:tgtEl>
                                        <p:attrNameLst>
                                          <p:attrName>ppt_x</p:attrName>
                                        </p:attrNameLst>
                                      </p:cBhvr>
                                      <p:tavLst>
                                        <p:tav tm="0">
                                          <p:val>
                                            <p:strVal val="#ppt_x"/>
                                          </p:val>
                                        </p:tav>
                                        <p:tav tm="100000">
                                          <p:val>
                                            <p:strVal val="#ppt_x"/>
                                          </p:val>
                                        </p:tav>
                                      </p:tavLst>
                                    </p:anim>
                                    <p:anim calcmode="lin" valueType="num">
                                      <p:cBhvr additive="base">
                                        <p:cTn id="7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fill="hold"/>
                                        <p:tgtEl>
                                          <p:spTgt spid="20"/>
                                        </p:tgtEl>
                                        <p:attrNameLst>
                                          <p:attrName>ppt_x</p:attrName>
                                        </p:attrNameLst>
                                      </p:cBhvr>
                                      <p:tavLst>
                                        <p:tav tm="0">
                                          <p:val>
                                            <p:strVal val="#ppt_x"/>
                                          </p:val>
                                        </p:tav>
                                        <p:tav tm="100000">
                                          <p:val>
                                            <p:strVal val="#ppt_x"/>
                                          </p:val>
                                        </p:tav>
                                      </p:tavLst>
                                    </p:anim>
                                    <p:anim calcmode="lin" valueType="num">
                                      <p:cBhvr additive="base">
                                        <p:cTn id="8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P spid="4" grpId="0"/>
      <p:bldP spid="11" grpId="0"/>
      <p:bldP spid="13" grpId="0"/>
      <p:bldP spid="14" grpId="0"/>
      <p:bldP spid="15" grpId="0"/>
      <p:bldP spid="16" grpId="0"/>
      <p:bldP spid="17" grpId="0"/>
      <p:bldP spid="18" grpId="0"/>
      <p:bldP spid="19" grpId="0"/>
      <p:bldP spid="20"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内容占位符 2"/>
          <p:cNvSpPr>
            <a:spLocks noGrp="1"/>
          </p:cNvSpPr>
          <p:nvPr/>
        </p:nvSpPr>
        <p:spPr>
          <a:xfrm>
            <a:off x="244475" y="819150"/>
            <a:ext cx="11672570" cy="282257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There were no camels </a:t>
            </a:r>
            <a:r>
              <a:rPr lang="en-US" sz="2400" b="1" kern="1000" spc="0">
                <a:solidFill>
                  <a:schemeClr val="accent4">
                    <a:lumMod val="50000"/>
                  </a:schemeClr>
                </a:solidFill>
                <a:latin typeface="Times New Roman" panose="02020603050405020304" charset="0"/>
                <a:cs typeface="Times New Roman" panose="02020603050405020304" charset="0"/>
                <a:sym typeface="+mn-ea"/>
              </a:rPr>
              <a:t>nearby</a:t>
            </a:r>
            <a:r>
              <a:rPr lang="en-US" sz="2400" b="1" kern="1000" spc="0">
                <a:solidFill>
                  <a:schemeClr val="tx1"/>
                </a:solidFill>
                <a:latin typeface="Times New Roman" panose="02020603050405020304" charset="0"/>
                <a:cs typeface="Times New Roman" panose="02020603050405020304" charset="0"/>
                <a:sym typeface="+mn-ea"/>
              </a:rPr>
              <a:t>. Benjamin decided that cat hair would work instead.</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(2017浙江)  附近没有骆驼。本杰明决定用猫毛代替。</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Some classmates suggest we should go to places of interest </a:t>
            </a:r>
            <a:r>
              <a:rPr lang="en-US" sz="2400" b="1" kern="1000" spc="0">
                <a:solidFill>
                  <a:schemeClr val="accent4">
                    <a:lumMod val="50000"/>
                  </a:schemeClr>
                </a:solidFill>
                <a:latin typeface="Times New Roman" panose="02020603050405020304" charset="0"/>
                <a:cs typeface="Times New Roman" panose="02020603050405020304" charset="0"/>
                <a:sym typeface="+mn-ea"/>
              </a:rPr>
              <a:t>nearby</a:t>
            </a:r>
            <a:r>
              <a:rPr lang="en-US" sz="2400" b="1" kern="1000" spc="0">
                <a:solidFill>
                  <a:schemeClr val="tx1"/>
                </a:solidFill>
                <a:latin typeface="Times New Roman" panose="02020603050405020304" charset="0"/>
                <a:cs typeface="Times New Roman" panose="02020603050405020304" charset="0"/>
                <a:sym typeface="+mn-ea"/>
              </a:rPr>
              <a:t>.(2016全国II)</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一些同学建议我们应该去附近的名胜古迹。</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My dad and I spent the night in the guestroom of the farm house listening to the frogs and water rolling down the river </a:t>
            </a:r>
            <a:r>
              <a:rPr lang="en-US" sz="2400" b="1" kern="1000" spc="0">
                <a:solidFill>
                  <a:schemeClr val="accent4">
                    <a:lumMod val="50000"/>
                  </a:schemeClr>
                </a:solidFill>
                <a:latin typeface="Times New Roman" panose="02020603050405020304" charset="0"/>
                <a:cs typeface="Times New Roman" panose="02020603050405020304" charset="0"/>
                <a:sym typeface="+mn-ea"/>
              </a:rPr>
              <a:t>nearby</a:t>
            </a:r>
            <a:r>
              <a:rPr lang="en-US" sz="2400" b="1" kern="1000" spc="0">
                <a:solidFill>
                  <a:schemeClr val="tx1"/>
                </a:solidFill>
                <a:latin typeface="Times New Roman" panose="02020603050405020304" charset="0"/>
                <a:cs typeface="Times New Roman" panose="02020603050405020304" charset="0"/>
                <a:sym typeface="+mn-ea"/>
              </a:rPr>
              <a:t>. (2018浙江)</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我和爸爸在农舍的客房里过夜，听着附近河里的青蛙和流水声。</a:t>
            </a:r>
            <a:endParaRPr lang="en-US" sz="2400" b="1" kern="1000" spc="0">
              <a:solidFill>
                <a:schemeClr val="tx1"/>
              </a:solidFill>
              <a:latin typeface="Times New Roman" panose="02020603050405020304" charset="0"/>
              <a:cs typeface="Times New Roman" panose="02020603050405020304" charset="0"/>
              <a:sym typeface="+mn-ea"/>
            </a:endParaRPr>
          </a:p>
        </p:txBody>
      </p:sp>
      <p:sp>
        <p:nvSpPr>
          <p:cNvPr id="3" name="内容占位符 2"/>
          <p:cNvSpPr>
            <a:spLocks noGrp="1"/>
          </p:cNvSpPr>
          <p:nvPr>
            <p:ph idx="1"/>
          </p:nvPr>
        </p:nvSpPr>
        <p:spPr>
          <a:xfrm>
            <a:off x="135890" y="235585"/>
            <a:ext cx="11889740" cy="583565"/>
          </a:xfrm>
        </p:spPr>
        <p:txBody>
          <a:bodyPr>
            <a:noAutofit/>
          </a:bodyPr>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11.nearby ['nɪəbaɪ]adj._____________adv. _______prep._________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8" name="文本框 7"/>
          <p:cNvSpPr txBox="1"/>
          <p:nvPr/>
        </p:nvSpPr>
        <p:spPr>
          <a:xfrm>
            <a:off x="4066540" y="235585"/>
            <a:ext cx="2933065" cy="583565"/>
          </a:xfrm>
          <a:prstGeom prst="rect">
            <a:avLst/>
          </a:prstGeom>
          <a:noFill/>
        </p:spPr>
        <p:txBody>
          <a:bodyPr wrap="square" rtlCol="0">
            <a:spAutoFit/>
          </a:bodyPr>
          <a:p>
            <a:pPr>
              <a:spcAft>
                <a:spcPts val="0"/>
              </a:spcAft>
              <a:buClrTx/>
              <a:buSzTx/>
              <a:buFontTx/>
            </a:pPr>
            <a:r>
              <a:rPr lang="en-US" sz="3200" b="1" kern="1000">
                <a:solidFill>
                  <a:srgbClr val="7030A0"/>
                </a:solidFill>
                <a:latin typeface="Times New Roman" panose="02020603050405020304" charset="0"/>
                <a:cs typeface="Times New Roman" panose="02020603050405020304" charset="0"/>
                <a:sym typeface="+mn-ea"/>
              </a:rPr>
              <a:t>附近的,邻近的</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13" name="文本框 12"/>
          <p:cNvSpPr txBox="1"/>
          <p:nvPr/>
        </p:nvSpPr>
        <p:spPr>
          <a:xfrm>
            <a:off x="7585075" y="235585"/>
            <a:ext cx="1431290" cy="583565"/>
          </a:xfrm>
          <a:prstGeom prst="rect">
            <a:avLst/>
          </a:prstGeom>
          <a:noFill/>
        </p:spPr>
        <p:txBody>
          <a:bodyPr wrap="square" rtlCol="0">
            <a:spAutoFit/>
          </a:bodyPr>
          <a:p>
            <a:pPr>
              <a:spcAft>
                <a:spcPts val="0"/>
              </a:spcAft>
              <a:buClrTx/>
              <a:buSzTx/>
              <a:buFontTx/>
            </a:pPr>
            <a:r>
              <a:rPr lang="en-US" sz="3200" b="1" kern="1000">
                <a:solidFill>
                  <a:srgbClr val="7030A0"/>
                </a:solidFill>
                <a:latin typeface="Times New Roman" panose="02020603050405020304" charset="0"/>
                <a:cs typeface="Times New Roman" panose="02020603050405020304" charset="0"/>
                <a:sym typeface="+mn-ea"/>
              </a:rPr>
              <a:t>在附近</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9922510" y="235585"/>
            <a:ext cx="1809115" cy="583565"/>
          </a:xfrm>
          <a:prstGeom prst="rect">
            <a:avLst/>
          </a:prstGeom>
          <a:noFill/>
        </p:spPr>
        <p:txBody>
          <a:bodyPr wrap="square" rtlCol="0">
            <a:spAutoFit/>
          </a:bodyPr>
          <a:p>
            <a:pPr>
              <a:spcAft>
                <a:spcPts val="0"/>
              </a:spcAft>
              <a:buClrTx/>
              <a:buSzTx/>
              <a:buFontTx/>
            </a:pPr>
            <a:r>
              <a:rPr lang="en-US" sz="3200" b="1" kern="1000">
                <a:solidFill>
                  <a:srgbClr val="7030A0"/>
                </a:solidFill>
                <a:latin typeface="Times New Roman" panose="02020603050405020304" charset="0"/>
                <a:cs typeface="Times New Roman" panose="02020603050405020304" charset="0"/>
                <a:sym typeface="+mn-ea"/>
              </a:rPr>
              <a:t>在…附近</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9" name="内容占位符 2"/>
          <p:cNvSpPr>
            <a:spLocks noGrp="1"/>
          </p:cNvSpPr>
          <p:nvPr/>
        </p:nvSpPr>
        <p:spPr>
          <a:xfrm>
            <a:off x="151130" y="3496945"/>
            <a:ext cx="11889740" cy="58356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12.join ... to/with ... _____________________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3635375" y="3496945"/>
            <a:ext cx="4404360" cy="583565"/>
          </a:xfrm>
          <a:prstGeom prst="rect">
            <a:avLst/>
          </a:prstGeom>
          <a:noFill/>
        </p:spPr>
        <p:txBody>
          <a:bodyPr wrap="square" rtlCol="0">
            <a:spAutoFit/>
          </a:bodyPr>
          <a:p>
            <a:pPr>
              <a:spcAft>
                <a:spcPts val="0"/>
              </a:spcAft>
              <a:buClrTx/>
              <a:buSzTx/>
              <a:buFontTx/>
            </a:pPr>
            <a:r>
              <a:rPr lang="en-US" sz="3200" b="1" kern="1000">
                <a:solidFill>
                  <a:srgbClr val="7030A0"/>
                </a:solidFill>
                <a:latin typeface="Times New Roman" panose="02020603050405020304" charset="0"/>
                <a:cs typeface="Times New Roman" panose="02020603050405020304" charset="0"/>
                <a:sym typeface="+mn-ea"/>
              </a:rPr>
              <a:t>把……和……连接起来</a:t>
            </a:r>
            <a:endParaRPr lang="en-US" sz="3200" b="1" kern="1000">
              <a:solidFill>
                <a:srgbClr val="7030A0"/>
              </a:solidFill>
              <a:latin typeface="Times New Roman" panose="02020603050405020304" charset="0"/>
              <a:cs typeface="Times New Roman" panose="02020603050405020304" charset="0"/>
              <a:sym typeface="+mn-ea"/>
            </a:endParaRPr>
          </a:p>
        </p:txBody>
      </p:sp>
      <p:graphicFrame>
        <p:nvGraphicFramePr>
          <p:cNvPr id="12" name="表格 11"/>
          <p:cNvGraphicFramePr/>
          <p:nvPr>
            <p:custDataLst>
              <p:tags r:id="rId1"/>
            </p:custDataLst>
          </p:nvPr>
        </p:nvGraphicFramePr>
        <p:xfrm>
          <a:off x="360680" y="4080510"/>
          <a:ext cx="11370945" cy="2468880"/>
        </p:xfrm>
        <a:graphic>
          <a:graphicData uri="http://schemas.openxmlformats.org/drawingml/2006/table">
            <a:tbl>
              <a:tblPr firstRow="1" bandRow="1">
                <a:tableStyleId>{5940675A-B579-460E-94D1-54222C63F5DA}</a:tableStyleId>
              </a:tblPr>
              <a:tblGrid>
                <a:gridCol w="1559560"/>
                <a:gridCol w="9811385"/>
              </a:tblGrid>
              <a:tr h="711200">
                <a:tc>
                  <a:txBody>
                    <a:bodyPr/>
                    <a:p>
                      <a:pPr indent="0" algn="ctr">
                        <a:buNone/>
                      </a:pPr>
                      <a:endParaRPr lang="en-US" altLang="en-US" sz="1800" b="1">
                        <a:latin typeface="Times New Roman" panose="02020603050405020304" charset="0"/>
                        <a:ea typeface="Times New Roman" panose="02020603050405020304" charset="0"/>
                        <a:cs typeface="Times New Roman" panose="02020603050405020304" charset="0"/>
                      </a:endParaRPr>
                    </a:p>
                  </a:txBody>
                  <a:tcPr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Times New Roman" panose="02020603050405020304" charset="0"/>
                          <a:cs typeface="Times New Roman" panose="02020603050405020304" charset="0"/>
                        </a:rPr>
                        <a:t>指的是任何事物的直接连接，连接的程度可紧可松，含有“还能分开”之意。常用结构join ...to, join up。若非直接连接，则可与connect换用。</a:t>
                      </a:r>
                      <a:endParaRPr lang="en-US" altLang="en-US" sz="1800" b="1">
                        <a:latin typeface="Times New Roman" panose="02020603050405020304" charset="0"/>
                        <a:ea typeface="Times New Roman" panose="02020603050405020304" charset="0"/>
                        <a:cs typeface="Times New Roman" panose="02020603050405020304" charset="0"/>
                      </a:endParaRPr>
                    </a:p>
                  </a:txBody>
                  <a:tcPr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11200">
                <a:tc>
                  <a:txBody>
                    <a:bodyPr/>
                    <a:p>
                      <a:pPr indent="0" algn="ctr">
                        <a:buNone/>
                      </a:pPr>
                      <a:endParaRPr lang="en-US" altLang="en-US" sz="1800" b="1">
                        <a:latin typeface="Times New Roman" panose="02020603050405020304" charset="0"/>
                        <a:ea typeface="Times New Roman" panose="02020603050405020304" charset="0"/>
                        <a:cs typeface="Times New Roman" panose="02020603050405020304" charset="0"/>
                      </a:endParaRPr>
                    </a:p>
                  </a:txBody>
                  <a:tcPr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Times New Roman" panose="02020603050405020304" charset="0"/>
                          <a:cs typeface="Times New Roman" panose="02020603050405020304" charset="0"/>
                        </a:rPr>
                        <a:t>指的是通过某种媒介物把事物连接起来，事物的特征还保持着，常表示与技术有关的连接以及火车、飞机等实行联运。常用结构connect ...with/to。</a:t>
                      </a:r>
                      <a:endParaRPr lang="en-US" altLang="en-US" sz="1800" b="1">
                        <a:latin typeface="Times New Roman" panose="02020603050405020304" charset="0"/>
                        <a:ea typeface="Times New Roman" panose="02020603050405020304" charset="0"/>
                        <a:cs typeface="Times New Roman" panose="02020603050405020304" charset="0"/>
                      </a:endParaRPr>
                    </a:p>
                  </a:txBody>
                  <a:tcPr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9920">
                <a:tc>
                  <a:txBody>
                    <a:bodyPr/>
                    <a:p>
                      <a:pPr indent="0" algn="ctr">
                        <a:buNone/>
                      </a:pPr>
                      <a:endParaRPr lang="en-US" altLang="en-US" sz="1800" b="1">
                        <a:latin typeface="Times New Roman" panose="02020603050405020304" charset="0"/>
                        <a:ea typeface="Times New Roman" panose="02020603050405020304" charset="0"/>
                        <a:cs typeface="Times New Roman" panose="02020603050405020304" charset="0"/>
                      </a:endParaRPr>
                    </a:p>
                  </a:txBody>
                  <a:tcPr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Times New Roman" panose="02020603050405020304" charset="0"/>
                          <a:cs typeface="Times New Roman" panose="02020603050405020304" charset="0"/>
                        </a:rPr>
                        <a:t>着重指两个或两个以上的人或事物为了共同的目的而结合在一起，结合后原来的部分可能仍不改变，但也可能失去其本性，常用结构combine ...with。</a:t>
                      </a:r>
                      <a:endParaRPr lang="en-US" altLang="en-US" sz="1800" b="1">
                        <a:latin typeface="Times New Roman" panose="02020603050405020304" charset="0"/>
                        <a:ea typeface="Times New Roman" panose="02020603050405020304" charset="0"/>
                        <a:cs typeface="Times New Roman" panose="02020603050405020304" charset="0"/>
                      </a:endParaRPr>
                    </a:p>
                  </a:txBody>
                  <a:tcPr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06400">
                <a:tc>
                  <a:txBody>
                    <a:bodyPr/>
                    <a:p>
                      <a:pPr indent="0" algn="ctr">
                        <a:buNone/>
                      </a:pPr>
                      <a:endParaRPr lang="en-US" altLang="en-US" sz="1800" b="1">
                        <a:latin typeface="Times New Roman" panose="02020603050405020304" charset="0"/>
                        <a:ea typeface="Times New Roman" panose="02020603050405020304" charset="0"/>
                        <a:cs typeface="Times New Roman" panose="02020603050405020304" charset="0"/>
                      </a:endParaRPr>
                    </a:p>
                  </a:txBody>
                  <a:tcPr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latin typeface="Times New Roman" panose="02020603050405020304" charset="0"/>
                          <a:cs typeface="Times New Roman" panose="02020603050405020304" charset="0"/>
                        </a:rPr>
                        <a:t>强调紧密地结合成一个整体体，含难以分开之意，常用结构unite ...with。</a:t>
                      </a:r>
                      <a:endParaRPr lang="en-US" altLang="en-US" sz="1800" b="1">
                        <a:latin typeface="Times New Roman" panose="02020603050405020304" charset="0"/>
                        <a:ea typeface="Times New Roman" panose="02020603050405020304" charset="0"/>
                        <a:cs typeface="Times New Roman" panose="02020603050405020304" charset="0"/>
                      </a:endParaRPr>
                    </a:p>
                  </a:txBody>
                  <a:tcPr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1" name="文本框 20"/>
          <p:cNvSpPr txBox="1"/>
          <p:nvPr/>
        </p:nvSpPr>
        <p:spPr>
          <a:xfrm>
            <a:off x="668655" y="4171315"/>
            <a:ext cx="86169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cs typeface="Times New Roman" panose="02020603050405020304" charset="0"/>
                <a:sym typeface="+mn-ea"/>
              </a:rPr>
              <a:t>join</a:t>
            </a:r>
            <a:endParaRPr lang="en-US" sz="3200" b="1" kern="1000">
              <a:solidFill>
                <a:schemeClr val="accent4">
                  <a:lumMod val="50000"/>
                </a:schemeClr>
              </a:solidFill>
              <a:latin typeface="Times New Roman" panose="02020603050405020304" charset="0"/>
              <a:cs typeface="Times New Roman" panose="02020603050405020304" charset="0"/>
              <a:sym typeface="+mn-ea"/>
            </a:endParaRPr>
          </a:p>
        </p:txBody>
      </p:sp>
      <p:sp>
        <p:nvSpPr>
          <p:cNvPr id="22" name="文本框 21"/>
          <p:cNvSpPr txBox="1"/>
          <p:nvPr/>
        </p:nvSpPr>
        <p:spPr>
          <a:xfrm>
            <a:off x="360680" y="4754880"/>
            <a:ext cx="1652905" cy="583565"/>
          </a:xfrm>
          <a:prstGeom prst="rect">
            <a:avLst/>
          </a:prstGeom>
          <a:noFill/>
        </p:spPr>
        <p:txBody>
          <a:bodyPr wrap="square" rtlCol="0">
            <a:spAutoFit/>
          </a:bodyPr>
          <a:p>
            <a:pPr>
              <a:spcAft>
                <a:spcPts val="0"/>
              </a:spcAft>
              <a:buClrTx/>
              <a:buSzTx/>
              <a:buFontTx/>
            </a:pPr>
            <a:r>
              <a:rPr lang="en-US" sz="3200" b="1">
                <a:solidFill>
                  <a:schemeClr val="accent4">
                    <a:lumMod val="50000"/>
                  </a:schemeClr>
                </a:solidFill>
                <a:latin typeface="Times New Roman" panose="02020603050405020304" charset="0"/>
                <a:cs typeface="Times New Roman" panose="02020603050405020304" charset="0"/>
                <a:sym typeface="+mn-ea"/>
              </a:rPr>
              <a:t>connect</a:t>
            </a:r>
            <a:endParaRPr lang="en-US" sz="3200" b="1" kern="1000">
              <a:solidFill>
                <a:schemeClr val="accent4">
                  <a:lumMod val="50000"/>
                </a:schemeClr>
              </a:solidFill>
              <a:latin typeface="Times New Roman" panose="02020603050405020304" charset="0"/>
              <a:cs typeface="Times New Roman" panose="02020603050405020304" charset="0"/>
              <a:sym typeface="+mn-ea"/>
            </a:endParaRPr>
          </a:p>
        </p:txBody>
      </p:sp>
      <p:sp>
        <p:nvSpPr>
          <p:cNvPr id="23" name="文本框 22"/>
          <p:cNvSpPr txBox="1"/>
          <p:nvPr/>
        </p:nvSpPr>
        <p:spPr>
          <a:xfrm>
            <a:off x="283210" y="5463540"/>
            <a:ext cx="1652905"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cs typeface="Times New Roman" panose="02020603050405020304" charset="0"/>
                <a:sym typeface="+mn-ea"/>
              </a:rPr>
              <a:t>combine</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
        <p:nvSpPr>
          <p:cNvPr id="24" name="文本框 23"/>
          <p:cNvSpPr txBox="1"/>
          <p:nvPr/>
        </p:nvSpPr>
        <p:spPr>
          <a:xfrm>
            <a:off x="668655" y="6047105"/>
            <a:ext cx="1267460" cy="583565"/>
          </a:xfrm>
          <a:prstGeom prst="rect">
            <a:avLst/>
          </a:prstGeom>
          <a:noFill/>
        </p:spPr>
        <p:txBody>
          <a:bodyPr wrap="square" rtlCol="0">
            <a:spAutoFit/>
          </a:bodyPr>
          <a:p>
            <a:pPr lvl="0" algn="l">
              <a:spcAft>
                <a:spcPts val="0"/>
              </a:spcAft>
              <a:buClrTx/>
              <a:buSzTx/>
              <a:buFontTx/>
            </a:pPr>
            <a:r>
              <a:rPr lang="en-US" sz="3200" b="1">
                <a:solidFill>
                  <a:schemeClr val="accent4">
                    <a:lumMod val="50000"/>
                  </a:schemeClr>
                </a:solidFill>
                <a:latin typeface="Times New Roman" panose="02020603050405020304" charset="0"/>
                <a:cs typeface="Times New Roman" panose="02020603050405020304" charset="0"/>
                <a:sym typeface="+mn-ea"/>
              </a:rPr>
              <a:t>unite</a:t>
            </a:r>
            <a:endParaRPr lang="en-US" sz="3200" b="1">
              <a:solidFill>
                <a:schemeClr val="accent4">
                  <a:lumMod val="50000"/>
                </a:schemeClr>
              </a:solidFill>
              <a:latin typeface="Times New Roman" panose="02020603050405020304" charset="0"/>
              <a:cs typeface="Times New Roman" panose="02020603050405020304" charset="0"/>
              <a:sym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barn(inVertical)">
                                      <p:cBhvr>
                                        <p:cTn id="41" dur="5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ppt_x"/>
                                          </p:val>
                                        </p:tav>
                                        <p:tav tm="100000">
                                          <p:val>
                                            <p:strVal val="#ppt_x"/>
                                          </p:val>
                                        </p:tav>
                                      </p:tavLst>
                                    </p:anim>
                                    <p:anim calcmode="lin" valueType="num">
                                      <p:cBhvr additive="base">
                                        <p:cTn id="5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ppt_x"/>
                                          </p:val>
                                        </p:tav>
                                        <p:tav tm="100000">
                                          <p:val>
                                            <p:strVal val="#ppt_x"/>
                                          </p:val>
                                        </p:tav>
                                      </p:tavLst>
                                    </p:anim>
                                    <p:anim calcmode="lin" valueType="num">
                                      <p:cBhvr additive="base">
                                        <p:cTn id="5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0" grpId="0"/>
      <p:bldP spid="21" grpId="0"/>
      <p:bldP spid="22" grpId="0"/>
      <p:bldP spid="23" grpId="0"/>
      <p:bldP spid="24" grpId="0"/>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内容占位符 2"/>
          <p:cNvSpPr>
            <a:spLocks noGrp="1"/>
          </p:cNvSpPr>
          <p:nvPr/>
        </p:nvSpPr>
        <p:spPr>
          <a:xfrm>
            <a:off x="335915" y="443865"/>
            <a:ext cx="11672570" cy="282257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Please _____ this pole to that one.请把这根竿子和那根竿子接起来。</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The island is _______________ to the mainland by a bridge.这座岛由一座桥与大陆相连。</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The two parties have _________ to form a new government. 两党联合组成了新政府。</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_________Chinese traditional medicine with western medicine. 将中西医结合。</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This flight ________ with a New York one.这班飞机可接上纽约的另一趟航班。</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The fight against terrorism seemed to ______ the nation.</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与恐怖主义的斗争似乎把全国人民团结了起来.</a:t>
            </a:r>
            <a:endParaRPr lang="en-US" sz="2400" b="1" kern="1000" spc="0">
              <a:solidFill>
                <a:schemeClr val="tx1"/>
              </a:solidFill>
              <a:latin typeface="Times New Roman" panose="02020603050405020304" charset="0"/>
              <a:cs typeface="Times New Roman" panose="02020603050405020304" charset="0"/>
              <a:sym typeface="+mn-ea"/>
            </a:endParaRPr>
          </a:p>
        </p:txBody>
      </p:sp>
      <p:sp>
        <p:nvSpPr>
          <p:cNvPr id="21" name="文本框 20"/>
          <p:cNvSpPr txBox="1"/>
          <p:nvPr/>
        </p:nvSpPr>
        <p:spPr>
          <a:xfrm>
            <a:off x="1317625" y="443865"/>
            <a:ext cx="861695" cy="460375"/>
          </a:xfrm>
          <a:prstGeom prst="rect">
            <a:avLst/>
          </a:prstGeom>
          <a:noFill/>
        </p:spPr>
        <p:txBody>
          <a:bodyPr wrap="square" rtlCol="0">
            <a:spAutoFit/>
          </a:bodyPr>
          <a:p>
            <a:pPr>
              <a:spcAft>
                <a:spcPts val="0"/>
              </a:spcAft>
              <a:buClrTx/>
              <a:buSzTx/>
              <a:buFontTx/>
            </a:pPr>
            <a:r>
              <a:rPr lang="en-US" sz="2400" b="1">
                <a:solidFill>
                  <a:schemeClr val="accent4">
                    <a:lumMod val="50000"/>
                  </a:schemeClr>
                </a:solidFill>
                <a:latin typeface="Times New Roman" panose="02020603050405020304" charset="0"/>
                <a:cs typeface="Times New Roman" panose="02020603050405020304" charset="0"/>
                <a:sym typeface="+mn-ea"/>
              </a:rPr>
              <a:t>join</a:t>
            </a:r>
            <a:endParaRPr lang="en-US" sz="2400" b="1" kern="1000">
              <a:solidFill>
                <a:schemeClr val="accent4">
                  <a:lumMod val="50000"/>
                </a:schemeClr>
              </a:solidFill>
              <a:latin typeface="Times New Roman" panose="02020603050405020304" charset="0"/>
              <a:cs typeface="Times New Roman" panose="02020603050405020304" charset="0"/>
              <a:sym typeface="+mn-ea"/>
            </a:endParaRPr>
          </a:p>
        </p:txBody>
      </p:sp>
      <p:sp>
        <p:nvSpPr>
          <p:cNvPr id="4" name="文本框 3"/>
          <p:cNvSpPr txBox="1"/>
          <p:nvPr/>
        </p:nvSpPr>
        <p:spPr>
          <a:xfrm>
            <a:off x="2108835" y="812800"/>
            <a:ext cx="2402840" cy="460375"/>
          </a:xfrm>
          <a:prstGeom prst="rect">
            <a:avLst/>
          </a:prstGeom>
          <a:noFill/>
        </p:spPr>
        <p:txBody>
          <a:bodyPr wrap="square" rtlCol="0">
            <a:spAutoFit/>
          </a:bodyPr>
          <a:p>
            <a:pPr>
              <a:spcAft>
                <a:spcPts val="0"/>
              </a:spcAft>
              <a:buClrTx/>
              <a:buSzTx/>
              <a:buFontTx/>
            </a:pPr>
            <a:r>
              <a:rPr lang="en-US" sz="2400" b="1" kern="1000">
                <a:solidFill>
                  <a:schemeClr val="accent4">
                    <a:lumMod val="50000"/>
                  </a:schemeClr>
                </a:solidFill>
                <a:latin typeface="Times New Roman" panose="02020603050405020304" charset="0"/>
                <a:cs typeface="Times New Roman" panose="02020603050405020304" charset="0"/>
                <a:sym typeface="+mn-ea"/>
              </a:rPr>
              <a:t>joined/connected</a:t>
            </a:r>
            <a:endParaRPr lang="en-US" sz="2400" b="1" kern="1000">
              <a:solidFill>
                <a:schemeClr val="accent4">
                  <a:lumMod val="50000"/>
                </a:schemeClr>
              </a:solidFill>
              <a:latin typeface="Times New Roman" panose="02020603050405020304" charset="0"/>
              <a:cs typeface="Times New Roman" panose="02020603050405020304" charset="0"/>
              <a:sym typeface="+mn-ea"/>
            </a:endParaRPr>
          </a:p>
        </p:txBody>
      </p:sp>
      <p:sp>
        <p:nvSpPr>
          <p:cNvPr id="5" name="文本框 4"/>
          <p:cNvSpPr txBox="1"/>
          <p:nvPr/>
        </p:nvSpPr>
        <p:spPr>
          <a:xfrm>
            <a:off x="3193415" y="1191895"/>
            <a:ext cx="1540510" cy="460375"/>
          </a:xfrm>
          <a:prstGeom prst="rect">
            <a:avLst/>
          </a:prstGeom>
          <a:noFill/>
        </p:spPr>
        <p:txBody>
          <a:bodyPr wrap="square" rtlCol="0">
            <a:spAutoFit/>
          </a:bodyPr>
          <a:p>
            <a:pPr lvl="0" algn="l">
              <a:spcAft>
                <a:spcPts val="0"/>
              </a:spcAft>
              <a:buClrTx/>
              <a:buSzTx/>
              <a:buFontTx/>
            </a:pPr>
            <a:r>
              <a:rPr lang="en-US" sz="2400" b="1" kern="1000">
                <a:solidFill>
                  <a:schemeClr val="accent4">
                    <a:lumMod val="50000"/>
                  </a:schemeClr>
                </a:solidFill>
                <a:latin typeface="Times New Roman" panose="02020603050405020304" charset="0"/>
                <a:cs typeface="Times New Roman" panose="02020603050405020304" charset="0"/>
                <a:sym typeface="+mn-ea"/>
              </a:rPr>
              <a:t>combined</a:t>
            </a:r>
            <a:endParaRPr lang="en-US" sz="2400" b="1" kern="1000">
              <a:solidFill>
                <a:schemeClr val="accent4">
                  <a:lumMod val="50000"/>
                </a:schemeClr>
              </a:solidFill>
              <a:latin typeface="Times New Roman" panose="02020603050405020304" charset="0"/>
              <a:cs typeface="Times New Roman" panose="02020603050405020304" charset="0"/>
              <a:sym typeface="+mn-ea"/>
            </a:endParaRPr>
          </a:p>
        </p:txBody>
      </p:sp>
      <p:sp>
        <p:nvSpPr>
          <p:cNvPr id="6" name="文本框 5"/>
          <p:cNvSpPr txBox="1"/>
          <p:nvPr/>
        </p:nvSpPr>
        <p:spPr>
          <a:xfrm>
            <a:off x="335915" y="1513205"/>
            <a:ext cx="1398905" cy="460375"/>
          </a:xfrm>
          <a:prstGeom prst="rect">
            <a:avLst/>
          </a:prstGeom>
          <a:noFill/>
        </p:spPr>
        <p:txBody>
          <a:bodyPr wrap="square" rtlCol="0">
            <a:spAutoFit/>
          </a:bodyPr>
          <a:p>
            <a:pPr lvl="0" algn="l">
              <a:spcAft>
                <a:spcPts val="0"/>
              </a:spcAft>
              <a:buClrTx/>
              <a:buSzTx/>
              <a:buFontTx/>
            </a:pPr>
            <a:r>
              <a:rPr lang="en-US" sz="2400" b="1" kern="1000">
                <a:solidFill>
                  <a:schemeClr val="accent4">
                    <a:lumMod val="50000"/>
                  </a:schemeClr>
                </a:solidFill>
                <a:latin typeface="Times New Roman" panose="02020603050405020304" charset="0"/>
                <a:cs typeface="Times New Roman" panose="02020603050405020304" charset="0"/>
                <a:sym typeface="+mn-ea"/>
              </a:rPr>
              <a:t>Combine</a:t>
            </a:r>
            <a:endParaRPr lang="en-US" sz="2400" b="1" kern="1000">
              <a:solidFill>
                <a:schemeClr val="accent4">
                  <a:lumMod val="50000"/>
                </a:schemeClr>
              </a:solidFill>
              <a:latin typeface="Times New Roman" panose="02020603050405020304" charset="0"/>
              <a:cs typeface="Times New Roman" panose="02020603050405020304" charset="0"/>
              <a:sym typeface="+mn-ea"/>
            </a:endParaRPr>
          </a:p>
        </p:txBody>
      </p:sp>
      <p:sp>
        <p:nvSpPr>
          <p:cNvPr id="8" name="文本框 7"/>
          <p:cNvSpPr txBox="1"/>
          <p:nvPr/>
        </p:nvSpPr>
        <p:spPr>
          <a:xfrm>
            <a:off x="1794510" y="1902460"/>
            <a:ext cx="1398905" cy="460375"/>
          </a:xfrm>
          <a:prstGeom prst="rect">
            <a:avLst/>
          </a:prstGeom>
          <a:noFill/>
        </p:spPr>
        <p:txBody>
          <a:bodyPr wrap="square" rtlCol="0">
            <a:spAutoFit/>
          </a:bodyPr>
          <a:p>
            <a:pPr lvl="0" algn="l">
              <a:spcAft>
                <a:spcPts val="0"/>
              </a:spcAft>
              <a:buClrTx/>
              <a:buSzTx/>
              <a:buFontTx/>
            </a:pPr>
            <a:r>
              <a:rPr lang="en-US" sz="2400" b="1" kern="1000">
                <a:solidFill>
                  <a:schemeClr val="accent4">
                    <a:lumMod val="50000"/>
                  </a:schemeClr>
                </a:solidFill>
                <a:latin typeface="Times New Roman" panose="02020603050405020304" charset="0"/>
                <a:cs typeface="Times New Roman" panose="02020603050405020304" charset="0"/>
                <a:sym typeface="+mn-ea"/>
              </a:rPr>
              <a:t>connects </a:t>
            </a:r>
            <a:endParaRPr lang="en-US" sz="2400" b="1" kern="1000">
              <a:solidFill>
                <a:schemeClr val="accent4">
                  <a:lumMod val="50000"/>
                </a:schemeClr>
              </a:solidFill>
              <a:latin typeface="Times New Roman" panose="02020603050405020304" charset="0"/>
              <a:cs typeface="Times New Roman" panose="02020603050405020304" charset="0"/>
              <a:sym typeface="+mn-ea"/>
            </a:endParaRPr>
          </a:p>
        </p:txBody>
      </p:sp>
      <p:sp>
        <p:nvSpPr>
          <p:cNvPr id="9" name="文本框 8"/>
          <p:cNvSpPr txBox="1"/>
          <p:nvPr/>
        </p:nvSpPr>
        <p:spPr>
          <a:xfrm>
            <a:off x="5380355" y="2291715"/>
            <a:ext cx="891540" cy="460375"/>
          </a:xfrm>
          <a:prstGeom prst="rect">
            <a:avLst/>
          </a:prstGeom>
          <a:noFill/>
        </p:spPr>
        <p:txBody>
          <a:bodyPr wrap="square" rtlCol="0">
            <a:spAutoFit/>
          </a:bodyPr>
          <a:p>
            <a:pPr lvl="0" algn="l">
              <a:spcAft>
                <a:spcPts val="0"/>
              </a:spcAft>
              <a:buClrTx/>
              <a:buSzTx/>
              <a:buFontTx/>
            </a:pPr>
            <a:r>
              <a:rPr lang="en-US" sz="2400" b="1" kern="1000">
                <a:solidFill>
                  <a:schemeClr val="accent4">
                    <a:lumMod val="50000"/>
                  </a:schemeClr>
                </a:solidFill>
                <a:latin typeface="Times New Roman" panose="02020603050405020304" charset="0"/>
                <a:cs typeface="Times New Roman" panose="02020603050405020304" charset="0"/>
                <a:sym typeface="+mn-ea"/>
              </a:rPr>
              <a:t>unite</a:t>
            </a:r>
            <a:endParaRPr lang="en-US" sz="2400" b="1" kern="1000">
              <a:solidFill>
                <a:schemeClr val="accent4">
                  <a:lumMod val="50000"/>
                </a:schemeClr>
              </a:solidFill>
              <a:latin typeface="Times New Roman" panose="02020603050405020304" charset="0"/>
              <a:cs typeface="Times New Roman" panose="02020603050405020304" charset="0"/>
              <a:sym typeface="+mn-ea"/>
            </a:endParaRPr>
          </a:p>
        </p:txBody>
      </p:sp>
      <p:sp>
        <p:nvSpPr>
          <p:cNvPr id="10" name="内容占位符 9"/>
          <p:cNvSpPr>
            <a:spLocks noGrp="1"/>
          </p:cNvSpPr>
          <p:nvPr>
            <p:ph idx="1"/>
          </p:nvPr>
        </p:nvSpPr>
        <p:spPr>
          <a:xfrm>
            <a:off x="227330" y="3137535"/>
            <a:ext cx="11889740" cy="583565"/>
          </a:xfrm>
        </p:spPr>
        <p:txBody>
          <a:bodyPr>
            <a:noAutofit/>
          </a:bodyPr>
          <a:p>
            <a:pPr marL="0" algn="l">
              <a:lnSpc>
                <a:spcPct val="100000"/>
              </a:lnSpc>
              <a:spcAft>
                <a:spcPts val="0"/>
              </a:spcAft>
              <a:buClrTx/>
              <a:buSzTx/>
              <a:buFontTx/>
              <a:buNone/>
            </a:pPr>
            <a:r>
              <a:rPr lang="en-US" sz="3200" b="1" kern="1000" spc="0">
                <a:solidFill>
                  <a:srgbClr val="000000"/>
                </a:solidFill>
                <a:latin typeface="Times New Roman" panose="02020603050405020304" charset="0"/>
                <a:cs typeface="Times New Roman" panose="02020603050405020304" charset="0"/>
                <a:sym typeface="+mn-ea"/>
              </a:rPr>
              <a:t>13.break away (from sb/sth) ______________</a:t>
            </a:r>
            <a:endParaRPr lang="en-US" sz="3200" b="1" kern="1000" spc="0">
              <a:solidFill>
                <a:srgbClr val="000000"/>
              </a:solidFill>
              <a:latin typeface="Times New Roman" panose="02020603050405020304" charset="0"/>
              <a:cs typeface="Times New Roman" panose="02020603050405020304" charset="0"/>
              <a:sym typeface="+mn-ea"/>
            </a:endParaRPr>
          </a:p>
        </p:txBody>
      </p:sp>
      <p:sp>
        <p:nvSpPr>
          <p:cNvPr id="11" name="文本框 10"/>
          <p:cNvSpPr txBox="1"/>
          <p:nvPr/>
        </p:nvSpPr>
        <p:spPr>
          <a:xfrm>
            <a:off x="5289550" y="3136900"/>
            <a:ext cx="2943225" cy="583565"/>
          </a:xfrm>
          <a:prstGeom prst="rect">
            <a:avLst/>
          </a:prstGeom>
          <a:noFill/>
        </p:spPr>
        <p:txBody>
          <a:bodyPr wrap="square" rtlCol="0">
            <a:spAutoFit/>
          </a:bodyPr>
          <a:p>
            <a:pPr marL="0" algn="l">
              <a:lnSpc>
                <a:spcPct val="100000"/>
              </a:lnSpc>
              <a:spcAft>
                <a:spcPts val="0"/>
              </a:spcAft>
              <a:buClrTx/>
              <a:buSzTx/>
              <a:buFontTx/>
              <a:buNone/>
            </a:pPr>
            <a:r>
              <a:rPr lang="en-US" sz="3200" b="1" kern="1000">
                <a:solidFill>
                  <a:srgbClr val="7030A0"/>
                </a:solidFill>
                <a:latin typeface="Times New Roman" panose="02020603050405020304" charset="0"/>
                <a:cs typeface="Times New Roman" panose="02020603050405020304" charset="0"/>
                <a:sym typeface="+mn-ea"/>
              </a:rPr>
              <a:t>脱离;逃脱;摆脱</a:t>
            </a:r>
            <a:endParaRPr lang="en-US" sz="3200" b="1" kern="1000">
              <a:solidFill>
                <a:srgbClr val="7030A0"/>
              </a:solidFill>
              <a:latin typeface="Times New Roman" panose="02020603050405020304" charset="0"/>
              <a:cs typeface="Times New Roman" panose="02020603050405020304" charset="0"/>
              <a:sym typeface="+mn-ea"/>
            </a:endParaRPr>
          </a:p>
        </p:txBody>
      </p:sp>
      <p:sp>
        <p:nvSpPr>
          <p:cNvPr id="12" name="内容占位符 2"/>
          <p:cNvSpPr>
            <a:spLocks noGrp="1"/>
          </p:cNvSpPr>
          <p:nvPr/>
        </p:nvSpPr>
        <p:spPr>
          <a:xfrm>
            <a:off x="335915" y="3721100"/>
            <a:ext cx="11672570" cy="2822575"/>
          </a:xfrm>
          <a:prstGeom prst="rect">
            <a:avLst/>
          </a:prstGeom>
        </p:spPr>
        <p:txBody>
          <a:bodyPr vert="horz" lIns="90000" tIns="46800" rIns="90000" bIns="4680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The thief </a:t>
            </a:r>
            <a:r>
              <a:rPr lang="en-US" sz="2400" b="1" kern="1000" spc="0">
                <a:solidFill>
                  <a:schemeClr val="accent4">
                    <a:lumMod val="50000"/>
                  </a:schemeClr>
                </a:solidFill>
                <a:latin typeface="Times New Roman" panose="02020603050405020304" charset="0"/>
                <a:cs typeface="Times New Roman" panose="02020603050405020304" charset="0"/>
                <a:sym typeface="+mn-ea"/>
              </a:rPr>
              <a:t>broke away from</a:t>
            </a:r>
            <a:r>
              <a:rPr lang="en-US" sz="2400" b="1" kern="1000" spc="0">
                <a:solidFill>
                  <a:schemeClr val="tx1"/>
                </a:solidFill>
                <a:latin typeface="Times New Roman" panose="02020603050405020304" charset="0"/>
                <a:cs typeface="Times New Roman" panose="02020603050405020304" charset="0"/>
                <a:sym typeface="+mn-ea"/>
              </a:rPr>
              <a:t> the policeman.小偷从警察那里_____了。</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He </a:t>
            </a:r>
            <a:r>
              <a:rPr lang="en-US" sz="2400" b="1" kern="1000" spc="0">
                <a:solidFill>
                  <a:schemeClr val="accent4">
                    <a:lumMod val="50000"/>
                  </a:schemeClr>
                </a:solidFill>
                <a:latin typeface="Times New Roman" panose="02020603050405020304" charset="0"/>
                <a:cs typeface="Times New Roman" panose="02020603050405020304" charset="0"/>
                <a:sym typeface="+mn-ea"/>
              </a:rPr>
              <a:t>broke away from</a:t>
            </a:r>
            <a:r>
              <a:rPr lang="en-US" sz="2400" b="1" kern="1000" spc="0">
                <a:solidFill>
                  <a:schemeClr val="tx1"/>
                </a:solidFill>
                <a:latin typeface="Times New Roman" panose="02020603050405020304" charset="0"/>
                <a:cs typeface="Times New Roman" panose="02020603050405020304" charset="0"/>
                <a:sym typeface="+mn-ea"/>
              </a:rPr>
              <a:t> all his old friends.他同所有的老朋友_____了往来。</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You must </a:t>
            </a:r>
            <a:r>
              <a:rPr lang="en-US" sz="2400" b="1" kern="1000" spc="0">
                <a:solidFill>
                  <a:schemeClr val="accent4">
                    <a:lumMod val="50000"/>
                  </a:schemeClr>
                </a:solidFill>
                <a:latin typeface="Times New Roman" panose="02020603050405020304" charset="0"/>
                <a:cs typeface="Times New Roman" panose="02020603050405020304" charset="0"/>
                <a:sym typeface="+mn-ea"/>
              </a:rPr>
              <a:t>break away from</a:t>
            </a:r>
            <a:r>
              <a:rPr lang="en-US" sz="2400" b="1" kern="1000" spc="0">
                <a:solidFill>
                  <a:schemeClr val="tx1"/>
                </a:solidFill>
                <a:latin typeface="Times New Roman" panose="02020603050405020304" charset="0"/>
                <a:cs typeface="Times New Roman" panose="02020603050405020304" charset="0"/>
                <a:sym typeface="+mn-ea"/>
              </a:rPr>
              <a:t> such habits.你必须_____那些习惯。</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Among the painters who </a:t>
            </a:r>
            <a:r>
              <a:rPr lang="en-US" sz="2400" b="1" kern="1000" spc="0">
                <a:solidFill>
                  <a:schemeClr val="accent4">
                    <a:lumMod val="50000"/>
                  </a:schemeClr>
                </a:solidFill>
                <a:latin typeface="Times New Roman" panose="02020603050405020304" charset="0"/>
                <a:cs typeface="Times New Roman" panose="02020603050405020304" charset="0"/>
                <a:sym typeface="+mn-ea"/>
              </a:rPr>
              <a:t>broke away from</a:t>
            </a:r>
            <a:r>
              <a:rPr lang="en-US" sz="2400" b="1" kern="1000" spc="0">
                <a:solidFill>
                  <a:schemeClr val="tx1"/>
                </a:solidFill>
                <a:latin typeface="Times New Roman" panose="02020603050405020304" charset="0"/>
                <a:cs typeface="Times New Roman" panose="02020603050405020304" charset="0"/>
                <a:sym typeface="+mn-ea"/>
              </a:rPr>
              <a:t> the traditional style of painting were the Impressionists,who lived and worked in Paris.</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在那些_____传统绘画风格的画家中，有生活和工作在巴黎的印象派画家。</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The southern part of Ireland was unwilling and </a:t>
            </a:r>
            <a:r>
              <a:rPr lang="en-US" sz="2400" b="1" kern="1000" spc="0">
                <a:solidFill>
                  <a:schemeClr val="accent4">
                    <a:lumMod val="50000"/>
                  </a:schemeClr>
                </a:solidFill>
                <a:latin typeface="Times New Roman" panose="02020603050405020304" charset="0"/>
                <a:cs typeface="Times New Roman" panose="02020603050405020304" charset="0"/>
                <a:sym typeface="+mn-ea"/>
              </a:rPr>
              <a:t>broke away</a:t>
            </a:r>
            <a:r>
              <a:rPr lang="en-US" sz="2400" b="1" kern="1000" spc="0">
                <a:solidFill>
                  <a:schemeClr val="tx1"/>
                </a:solidFill>
                <a:latin typeface="Times New Roman" panose="02020603050405020304" charset="0"/>
                <a:cs typeface="Times New Roman" panose="02020603050405020304" charset="0"/>
                <a:sym typeface="+mn-ea"/>
              </a:rPr>
              <a:t> to form its own government.</a:t>
            </a:r>
            <a:endParaRPr lang="en-US" sz="2400" b="1" kern="1000" spc="0">
              <a:solidFill>
                <a:schemeClr val="tx1"/>
              </a:solidFill>
              <a:latin typeface="Times New Roman" panose="02020603050405020304" charset="0"/>
              <a:cs typeface="Times New Roman" panose="02020603050405020304" charset="0"/>
              <a:sym typeface="+mn-ea"/>
            </a:endParaRPr>
          </a:p>
          <a:p>
            <a:pPr marL="0" algn="l">
              <a:lnSpc>
                <a:spcPct val="100000"/>
              </a:lnSpc>
              <a:spcAft>
                <a:spcPts val="0"/>
              </a:spcAft>
              <a:buClrTx/>
              <a:buSzTx/>
              <a:buFontTx/>
              <a:buNone/>
            </a:pPr>
            <a:r>
              <a:rPr lang="en-US" sz="2400" b="1" kern="1000" spc="0">
                <a:solidFill>
                  <a:schemeClr val="tx1"/>
                </a:solidFill>
                <a:latin typeface="Times New Roman" panose="02020603050405020304" charset="0"/>
                <a:cs typeface="Times New Roman" panose="02020603050405020304" charset="0"/>
                <a:sym typeface="+mn-ea"/>
              </a:rPr>
              <a:t>爱尔兰南部不愿意，并_____联邦，成立了自己的政府。</a:t>
            </a:r>
            <a:endParaRPr lang="en-US" sz="2400" b="1" kern="1000" spc="0">
              <a:solidFill>
                <a:schemeClr val="tx1"/>
              </a:solidFill>
              <a:latin typeface="Times New Roman" panose="02020603050405020304" charset="0"/>
              <a:cs typeface="Times New Roman" panose="02020603050405020304" charset="0"/>
              <a:sym typeface="+mn-ea"/>
            </a:endParaRPr>
          </a:p>
        </p:txBody>
      </p:sp>
      <p:sp>
        <p:nvSpPr>
          <p:cNvPr id="13" name="文本框 12"/>
          <p:cNvSpPr txBox="1"/>
          <p:nvPr/>
        </p:nvSpPr>
        <p:spPr>
          <a:xfrm>
            <a:off x="8043545" y="3721100"/>
            <a:ext cx="1066800" cy="460375"/>
          </a:xfrm>
          <a:prstGeom prst="rect">
            <a:avLst/>
          </a:prstGeom>
          <a:noFill/>
        </p:spPr>
        <p:txBody>
          <a:bodyPr wrap="square" rtlCol="0">
            <a:spAutoFit/>
          </a:bodyPr>
          <a:p>
            <a:pPr marL="0" algn="l">
              <a:lnSpc>
                <a:spcPct val="100000"/>
              </a:lnSpc>
              <a:spcAft>
                <a:spcPts val="0"/>
              </a:spcAft>
              <a:buClrTx/>
              <a:buSzTx/>
              <a:buFontTx/>
              <a:buNone/>
            </a:pPr>
            <a:r>
              <a:rPr lang="en-US" sz="2400" b="1" kern="1000">
                <a:solidFill>
                  <a:srgbClr val="7030A0"/>
                </a:solidFill>
                <a:latin typeface="Times New Roman" panose="02020603050405020304" charset="0"/>
                <a:cs typeface="Times New Roman" panose="02020603050405020304" charset="0"/>
                <a:sym typeface="+mn-ea"/>
              </a:rPr>
              <a:t>逃脱</a:t>
            </a:r>
            <a:endParaRPr lang="en-US" sz="2400" b="1" kern="1000">
              <a:solidFill>
                <a:srgbClr val="7030A0"/>
              </a:solidFill>
              <a:latin typeface="Times New Roman" panose="02020603050405020304" charset="0"/>
              <a:cs typeface="Times New Roman" panose="02020603050405020304" charset="0"/>
              <a:sym typeface="+mn-ea"/>
            </a:endParaRPr>
          </a:p>
        </p:txBody>
      </p:sp>
      <p:sp>
        <p:nvSpPr>
          <p:cNvPr id="14" name="文本框 13"/>
          <p:cNvSpPr txBox="1"/>
          <p:nvPr/>
        </p:nvSpPr>
        <p:spPr>
          <a:xfrm>
            <a:off x="7957185" y="4101465"/>
            <a:ext cx="956310" cy="460375"/>
          </a:xfrm>
          <a:prstGeom prst="rect">
            <a:avLst/>
          </a:prstGeom>
          <a:noFill/>
        </p:spPr>
        <p:txBody>
          <a:bodyPr wrap="square" rtlCol="0">
            <a:spAutoFit/>
          </a:bodyPr>
          <a:p>
            <a:pPr lvl="0" algn="l">
              <a:spcAft>
                <a:spcPts val="0"/>
              </a:spcAft>
              <a:buClrTx/>
              <a:buSzTx/>
              <a:buFontTx/>
            </a:pPr>
            <a:r>
              <a:rPr lang="en-US" sz="2400" b="1" kern="1000">
                <a:solidFill>
                  <a:srgbClr val="7030A0"/>
                </a:solidFill>
                <a:latin typeface="Times New Roman" panose="02020603050405020304" charset="0"/>
                <a:cs typeface="Times New Roman" panose="02020603050405020304" charset="0"/>
                <a:sym typeface="+mn-ea"/>
              </a:rPr>
              <a:t>断绝</a:t>
            </a:r>
            <a:endParaRPr lang="en-US" sz="2400" b="1" kern="1000">
              <a:solidFill>
                <a:srgbClr val="7030A0"/>
              </a:solidFill>
              <a:latin typeface="Times New Roman" panose="02020603050405020304" charset="0"/>
              <a:cs typeface="Times New Roman" panose="02020603050405020304" charset="0"/>
              <a:sym typeface="+mn-ea"/>
            </a:endParaRPr>
          </a:p>
        </p:txBody>
      </p:sp>
      <p:sp>
        <p:nvSpPr>
          <p:cNvPr id="15" name="文本框 14"/>
          <p:cNvSpPr txBox="1"/>
          <p:nvPr/>
        </p:nvSpPr>
        <p:spPr>
          <a:xfrm>
            <a:off x="6491605" y="4470400"/>
            <a:ext cx="956310" cy="460375"/>
          </a:xfrm>
          <a:prstGeom prst="rect">
            <a:avLst/>
          </a:prstGeom>
          <a:noFill/>
        </p:spPr>
        <p:txBody>
          <a:bodyPr wrap="square" rtlCol="0">
            <a:spAutoFit/>
          </a:bodyPr>
          <a:p>
            <a:pPr lvl="0" algn="l">
              <a:spcAft>
                <a:spcPts val="0"/>
              </a:spcAft>
              <a:buClrTx/>
              <a:buSzTx/>
              <a:buFontTx/>
            </a:pPr>
            <a:r>
              <a:rPr lang="en-US" sz="2400" b="1" kern="1000">
                <a:solidFill>
                  <a:srgbClr val="7030A0"/>
                </a:solidFill>
                <a:latin typeface="Times New Roman" panose="02020603050405020304" charset="0"/>
                <a:cs typeface="Times New Roman" panose="02020603050405020304" charset="0"/>
                <a:sym typeface="+mn-ea"/>
              </a:rPr>
              <a:t>摆脱</a:t>
            </a:r>
            <a:endParaRPr lang="en-US" sz="2400" b="1" kern="1000">
              <a:solidFill>
                <a:srgbClr val="7030A0"/>
              </a:solidFill>
              <a:latin typeface="Times New Roman" panose="02020603050405020304" charset="0"/>
              <a:cs typeface="Times New Roman" panose="02020603050405020304" charset="0"/>
              <a:sym typeface="+mn-ea"/>
            </a:endParaRPr>
          </a:p>
        </p:txBody>
      </p:sp>
      <p:sp>
        <p:nvSpPr>
          <p:cNvPr id="16" name="文本框 15"/>
          <p:cNvSpPr txBox="1"/>
          <p:nvPr/>
        </p:nvSpPr>
        <p:spPr>
          <a:xfrm>
            <a:off x="1317625" y="5520690"/>
            <a:ext cx="956310" cy="460375"/>
          </a:xfrm>
          <a:prstGeom prst="rect">
            <a:avLst/>
          </a:prstGeom>
          <a:noFill/>
        </p:spPr>
        <p:txBody>
          <a:bodyPr wrap="square" rtlCol="0">
            <a:spAutoFit/>
          </a:bodyPr>
          <a:p>
            <a:pPr lvl="0" algn="l">
              <a:spcAft>
                <a:spcPts val="0"/>
              </a:spcAft>
              <a:buClrTx/>
              <a:buSzTx/>
              <a:buFontTx/>
            </a:pPr>
            <a:r>
              <a:rPr lang="en-US" sz="2400" b="1" kern="1000">
                <a:solidFill>
                  <a:srgbClr val="7030A0"/>
                </a:solidFill>
                <a:latin typeface="Times New Roman" panose="02020603050405020304" charset="0"/>
                <a:cs typeface="Times New Roman" panose="02020603050405020304" charset="0"/>
                <a:sym typeface="+mn-ea"/>
              </a:rPr>
              <a:t>脱离</a:t>
            </a:r>
            <a:endParaRPr lang="en-US" sz="2400" b="1" kern="1000">
              <a:solidFill>
                <a:srgbClr val="7030A0"/>
              </a:solidFill>
              <a:latin typeface="Times New Roman" panose="02020603050405020304" charset="0"/>
              <a:cs typeface="Times New Roman" panose="02020603050405020304" charset="0"/>
              <a:sym typeface="+mn-ea"/>
            </a:endParaRPr>
          </a:p>
        </p:txBody>
      </p:sp>
      <p:sp>
        <p:nvSpPr>
          <p:cNvPr id="17" name="文本框 16"/>
          <p:cNvSpPr txBox="1"/>
          <p:nvPr/>
        </p:nvSpPr>
        <p:spPr>
          <a:xfrm>
            <a:off x="3424555" y="6291580"/>
            <a:ext cx="814705" cy="460375"/>
          </a:xfrm>
          <a:prstGeom prst="rect">
            <a:avLst/>
          </a:prstGeom>
          <a:noFill/>
        </p:spPr>
        <p:txBody>
          <a:bodyPr wrap="square" rtlCol="0">
            <a:spAutoFit/>
          </a:bodyPr>
          <a:p>
            <a:pPr lvl="0" algn="l">
              <a:spcAft>
                <a:spcPts val="0"/>
              </a:spcAft>
              <a:buClrTx/>
              <a:buSzTx/>
              <a:buFontTx/>
            </a:pPr>
            <a:r>
              <a:rPr lang="en-US" sz="2400" b="1" kern="1000">
                <a:solidFill>
                  <a:srgbClr val="7030A0"/>
                </a:solidFill>
                <a:latin typeface="Times New Roman" panose="02020603050405020304" charset="0"/>
                <a:cs typeface="Times New Roman" panose="02020603050405020304" charset="0"/>
                <a:sym typeface="+mn-ea"/>
              </a:rPr>
              <a:t>脱离</a:t>
            </a:r>
            <a:endParaRPr lang="en-US" sz="2400" b="1" kern="1000">
              <a:solidFill>
                <a:srgbClr val="7030A0"/>
              </a:solidFill>
              <a:latin typeface="Times New Roman" panose="02020603050405020304" charset="0"/>
              <a:cs typeface="Times New Roman" panose="02020603050405020304" charset="0"/>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ppt_x"/>
                                          </p:val>
                                        </p:tav>
                                        <p:tav tm="100000">
                                          <p:val>
                                            <p:strVal val="#ppt_x"/>
                                          </p:val>
                                        </p:tav>
                                      </p:tavLst>
                                    </p:anim>
                                    <p:anim calcmode="lin" valueType="num">
                                      <p:cBhvr additive="base">
                                        <p:cTn id="6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5" grpId="0"/>
      <p:bldP spid="6" grpId="0"/>
      <p:bldP spid="8" grpId="0"/>
      <p:bldP spid="9" grpId="0"/>
      <p:bldP spid="11" grpId="0"/>
      <p:bldP spid="13" grpId="0"/>
      <p:bldP spid="14" grpId="0"/>
      <p:bldP spid="15" grpId="0"/>
      <p:bldP spid="16" grpId="0"/>
      <p:bldP spid="17"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0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1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3.xml><?xml version="1.0" encoding="utf-8"?>
<p:tagLst xmlns:p="http://schemas.openxmlformats.org/presentationml/2006/main">
  <p:tag name="KSO_WM_UNIT_PLACING_PICTURE_USER_VIEWPORT" val="{&quot;height&quot;:2624,&quot;width&quot;:10052}"/>
</p:tagLst>
</file>

<file path=ppt/tags/tag12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2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UNIT_ISCONTENTSTITLE" val="0"/>
  <p:tag name="KSO_WM_UNIT_PRESET_TEXT" val="在此输入您的封面副标题"/>
  <p:tag name="KSO_WM_UNIT_NOCLEAR" val="0"/>
  <p:tag name="KSO_WM_UNIT_VALUE" val="156"/>
  <p:tag name="KSO_WM_UNIT_HIGHLIGHT" val="0"/>
  <p:tag name="KSO_WM_UNIT_COMPATIBLE" val="0"/>
  <p:tag name="KSO_WM_UNIT_DIAGRAM_ISNUMVISUAL" val="0"/>
  <p:tag name="KSO_WM_UNIT_DIAGRAM_ISREFERUNIT" val="0"/>
  <p:tag name="KSO_WM_UNIT_TYPE" val="b"/>
  <p:tag name="KSO_WM_UNIT_INDEX" val="1"/>
  <p:tag name="KSO_WM_UNIT_ID" val="custom20187308_1*b*1"/>
  <p:tag name="KSO_WM_TEMPLATE_CATEGORY" val="custom"/>
  <p:tag name="KSO_WM_TEMPLATE_INDEX" val="20187308"/>
  <p:tag name="KSO_WM_UNIT_LAYERLEVEL" val="1"/>
  <p:tag name="KSO_WM_TAG_VERSION" val="1.0"/>
  <p:tag name="KSO_WM_BEAUTIFY_FLAG" val="#wm#"/>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 name="KSO_WM_SPECIAL_SOURCE" val="bdnull"/>
</p:tagLst>
</file>

<file path=ppt/tags/tag6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6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TABLE_BEAUTIFY" val="smartTable{c8fc8549-a925-4417-a77a-9c1595766925}"/>
</p:tagLst>
</file>

<file path=ppt/tags/tag7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3.xml><?xml version="1.0" encoding="utf-8"?>
<p:tagLst xmlns:p="http://schemas.openxmlformats.org/presentationml/2006/main">
  <p:tag name="KSO_WM_UNIT_PLACING_PICTURE_USER_VIEWPORT" val="{&quot;height&quot;:13977,&quot;width&quot;:15840}"/>
</p:tagLst>
</file>

<file path=ppt/tags/tag7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5.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 name="KSO_WM_SPECIAL_SOURCE" val="bdnull"/>
</p:tagLst>
</file>

<file path=ppt/tags/tag7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7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8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1.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2.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3.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4.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5.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6.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7.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8.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ags/tag99.xml><?xml version="1.0" encoding="utf-8"?>
<p:tagLst xmlns:p="http://schemas.openxmlformats.org/presentationml/2006/main">
  <p:tag name="KSO_WM_BEAUTIFY_FLAG" val="#wm#"/>
  <p:tag name="KSO_WM_TEMPLATE_CATEGORY" val="custom"/>
  <p:tag name="KSO_WM_TEMPLATE_INDEX" val="20187308"/>
  <p:tag name="KSO_WM_SPECIAL_SOURCE" val="bdnul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32321</Words>
  <Application>WPS 演示</Application>
  <PresentationFormat>宽屏</PresentationFormat>
  <Paragraphs>1791</Paragraphs>
  <Slides>61</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61</vt:i4>
      </vt:variant>
    </vt:vector>
  </HeadingPairs>
  <TitlesOfParts>
    <vt:vector size="73" baseType="lpstr">
      <vt:lpstr>Arial</vt:lpstr>
      <vt:lpstr>宋体</vt:lpstr>
      <vt:lpstr>Wingdings</vt:lpstr>
      <vt:lpstr>微软雅黑</vt:lpstr>
      <vt:lpstr>Wingdings</vt:lpstr>
      <vt:lpstr>Times New Roman</vt:lpstr>
      <vt:lpstr>Arial Unicode MS</vt:lpstr>
      <vt:lpstr>Calibri</vt:lpstr>
      <vt:lpstr>HelveticaNeue</vt:lpstr>
      <vt:lpstr>Corbel</vt:lpstr>
      <vt:lpstr>华文新魏</vt:lpstr>
      <vt:lpstr>Office 主题​​</vt:lpstr>
      <vt:lpstr>PowerPoint 演示文稿</vt:lpstr>
      <vt:lpstr>人教版新教材 词汇导学练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南山有谷堆</cp:lastModifiedBy>
  <cp:revision>231</cp:revision>
  <dcterms:created xsi:type="dcterms:W3CDTF">2019-06-19T02:08:00Z</dcterms:created>
  <dcterms:modified xsi:type="dcterms:W3CDTF">2020-10-10T09:28:19Z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