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2" r:id="rId2"/>
    <p:sldId id="327" r:id="rId3"/>
    <p:sldId id="328" r:id="rId4"/>
    <p:sldId id="329" r:id="rId5"/>
    <p:sldId id="315" r:id="rId6"/>
    <p:sldId id="319" r:id="rId7"/>
    <p:sldId id="313" r:id="rId8"/>
    <p:sldId id="316" r:id="rId9"/>
    <p:sldId id="342" r:id="rId10"/>
    <p:sldId id="345" r:id="rId11"/>
    <p:sldId id="332" r:id="rId12"/>
    <p:sldId id="333" r:id="rId13"/>
    <p:sldId id="341" r:id="rId14"/>
    <p:sldId id="336" r:id="rId15"/>
    <p:sldId id="337" r:id="rId16"/>
    <p:sldId id="338" r:id="rId17"/>
    <p:sldId id="346" r:id="rId18"/>
    <p:sldId id="347" r:id="rId19"/>
    <p:sldId id="280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6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2ACEC"/>
    <a:srgbClr val="E0ECF0"/>
    <a:srgbClr val="D1EBFF"/>
    <a:srgbClr val="D1F7FF"/>
    <a:srgbClr val="FCB302"/>
    <a:srgbClr val="FED100"/>
    <a:srgbClr val="FAB204"/>
    <a:srgbClr val="FAAC04"/>
    <a:srgbClr val="7ED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216" y="424"/>
      </p:cViewPr>
      <p:guideLst>
        <p:guide orient="horz" pos="204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/>
              <a:t>杭州亿启教育科技有限公司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875136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/>
              <a:t>杭州亿启教育科技有限公司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8DB6B-1F6A-45C1-B002-D22550F60E1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3C272-B367-41A5-8460-5A329737240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316301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8111055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2848656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7888249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95405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4335616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2523217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2844448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31449486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335443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24233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410680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088675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807212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1636338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3114089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31140894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971408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/>
          </p:cNvPicPr>
          <p:nvPr userDrawn="1"/>
        </p:nvPicPr>
        <p:blipFill>
          <a:blip r:embed="rId1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400" y="316800"/>
            <a:ext cx="3726000" cy="1206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椭圆 13"/>
          <p:cNvSpPr/>
          <p:nvPr/>
        </p:nvSpPr>
        <p:spPr>
          <a:xfrm>
            <a:off x="2068546" y="3225439"/>
            <a:ext cx="2199969" cy="2199969"/>
          </a:xfrm>
          <a:prstGeom prst="ellipse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6" name="平行四边形 5"/>
          <p:cNvSpPr/>
          <p:nvPr/>
        </p:nvSpPr>
        <p:spPr>
          <a:xfrm>
            <a:off x="3277972" y="1100343"/>
            <a:ext cx="5429287" cy="925033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4" name="椭圆 3"/>
          <p:cNvSpPr/>
          <p:nvPr/>
        </p:nvSpPr>
        <p:spPr bwMode="auto">
          <a:xfrm>
            <a:off x="2242021" y="3398913"/>
            <a:ext cx="1853017" cy="1853016"/>
          </a:xfrm>
          <a:prstGeom prst="ellipse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121899" tIns="60949" rIns="121899" bIns="60949" numCol="1" rtlCol="0" anchor="t" anchorCtr="0" compatLnSpc="1"/>
          <a:lstStyle/>
          <a:p>
            <a:pPr defTabSz="913765"/>
            <a:endParaRPr lang="zh-CN" altLang="en-US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3563723" y="1347415"/>
            <a:ext cx="514353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B2U3 Computers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4552435" y="2778768"/>
            <a:ext cx="0" cy="3094074"/>
          </a:xfrm>
          <a:prstGeom prst="line">
            <a:avLst/>
          </a:prstGeom>
          <a:ln w="28575">
            <a:solidFill>
              <a:srgbClr val="22A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4552435" y="3790880"/>
            <a:ext cx="749212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4000" dirty="0">
                <a:latin typeface="Calibri" panose="020F0502020204030204" pitchFamily="34" charset="0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New Words  and Expressions</a:t>
            </a:r>
          </a:p>
          <a:p>
            <a:pPr>
              <a:lnSpc>
                <a:spcPct val="150000"/>
              </a:lnSpc>
            </a:pPr>
            <a:endParaRPr lang="en-US" altLang="zh-CN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微软雅黑" panose="020B0503020204020204" charset="-122"/>
              <a:sym typeface="Arial" panose="020B0604020202020204"/>
            </a:endParaRPr>
          </a:p>
          <a:p>
            <a:pPr>
              <a:lnSpc>
                <a:spcPct val="150000"/>
              </a:lnSpc>
            </a:pPr>
            <a:endParaRPr lang="en-US" altLang="zh-CN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微软雅黑" panose="020B0503020204020204" charset="-122"/>
              <a:sym typeface="Arial" panose="020B0604020202020204"/>
            </a:endParaRPr>
          </a:p>
          <a:p>
            <a:pPr>
              <a:lnSpc>
                <a:spcPct val="150000"/>
              </a:lnSpc>
            </a:pPr>
            <a:endParaRPr lang="zh-CN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1" name="平行四边形 10"/>
          <p:cNvSpPr/>
          <p:nvPr/>
        </p:nvSpPr>
        <p:spPr>
          <a:xfrm>
            <a:off x="2285973" y="1214423"/>
            <a:ext cx="745739" cy="739515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2" name="平行四边形 11"/>
          <p:cNvSpPr/>
          <p:nvPr/>
        </p:nvSpPr>
        <p:spPr>
          <a:xfrm>
            <a:off x="8953520" y="1285861"/>
            <a:ext cx="745739" cy="739515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792" y="119823"/>
            <a:ext cx="756285" cy="594360"/>
          </a:xfrm>
          <a:prstGeom prst="rect">
            <a:avLst/>
          </a:prstGeom>
        </p:spPr>
      </p:pic>
      <p:sp>
        <p:nvSpPr>
          <p:cNvPr id="18" name="平行四边形 17"/>
          <p:cNvSpPr/>
          <p:nvPr/>
        </p:nvSpPr>
        <p:spPr>
          <a:xfrm>
            <a:off x="900078" y="115296"/>
            <a:ext cx="2265154" cy="700093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Quiz</a:t>
            </a:r>
            <a:endParaRPr lang="zh-CN" altLang="en-US" sz="2800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00077" y="1538379"/>
            <a:ext cx="963897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altLang="zh-CN" sz="2800" dirty="0">
                <a:latin typeface="Times New Roman" pitchFamily="18" charset="0"/>
              </a:rPr>
              <a:t>She ____________me to follow her.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altLang="zh-CN" sz="2800" dirty="0">
                <a:latin typeface="Times New Roman" pitchFamily="18" charset="0"/>
              </a:rPr>
              <a:t>The rise in the housing prices is a clear ___________that the government should take some measures to control it.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altLang="zh-CN" sz="2800" dirty="0">
                <a:latin typeface="Times New Roman" pitchFamily="18" charset="0"/>
              </a:rPr>
              <a:t>The dove is a _____________of peace.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altLang="zh-CN" sz="2800" dirty="0">
                <a:latin typeface="Times New Roman" pitchFamily="18" charset="0"/>
              </a:rPr>
              <a:t>Can you tell me what the meaning of the traffic __________is?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altLang="zh-CN" sz="2800" dirty="0">
                <a:latin typeface="Times New Roman" pitchFamily="18" charset="0"/>
              </a:rPr>
              <a:t>Her latest novel ___________a turning point in her career as a writer.</a:t>
            </a:r>
          </a:p>
          <a:p>
            <a:pPr marL="342900" indent="-342900">
              <a:spcBef>
                <a:spcPct val="50000"/>
              </a:spcBef>
            </a:pPr>
            <a:endParaRPr lang="en-US" altLang="zh-CN" sz="3600" dirty="0">
              <a:latin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85833" y="1515849"/>
            <a:ext cx="15308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signaled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063417" y="2130956"/>
            <a:ext cx="200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signal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340429" y="3199318"/>
            <a:ext cx="23791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symbol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8320717" y="3838407"/>
            <a:ext cx="149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sign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835984" y="4507895"/>
            <a:ext cx="20404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marks</a:t>
            </a:r>
          </a:p>
        </p:txBody>
      </p:sp>
      <p:sp>
        <p:nvSpPr>
          <p:cNvPr id="12" name="平行四边形 11"/>
          <p:cNvSpPr/>
          <p:nvPr/>
        </p:nvSpPr>
        <p:spPr>
          <a:xfrm>
            <a:off x="3165232" y="121370"/>
            <a:ext cx="6553201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  <a:sym typeface="Arial" panose="020B0604020202020204"/>
              </a:rPr>
              <a:t>用</a:t>
            </a:r>
            <a:r>
              <a:rPr lang="en-US" altLang="zh-CN" sz="2800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Arial" panose="020B0604020202020204"/>
              </a:rPr>
              <a:t>signal, sign, symbol </a:t>
            </a:r>
            <a:r>
              <a:rPr lang="zh-CN" altLang="en-US" sz="2800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Arial" panose="020B0604020202020204"/>
              </a:rPr>
              <a:t>和</a:t>
            </a:r>
            <a:r>
              <a:rPr lang="en-US" altLang="zh-CN" sz="2800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Arial" panose="020B0604020202020204"/>
              </a:rPr>
              <a:t>mark</a:t>
            </a:r>
            <a:r>
              <a:rPr lang="zh-CN" altLang="en-US" sz="2800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  <a:sym typeface="Arial" panose="020B0604020202020204"/>
              </a:rPr>
              <a:t>填空 </a:t>
            </a:r>
          </a:p>
        </p:txBody>
      </p:sp>
    </p:spTree>
    <p:extLst>
      <p:ext uri="{BB962C8B-B14F-4D97-AF65-F5344CB8AC3E}">
        <p14:creationId xmlns:p14="http://schemas.microsoft.com/office/powerpoint/2010/main" val="2001442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215049" y="1517759"/>
            <a:ext cx="136575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2. arise 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 </a:t>
            </a:r>
            <a:endParaRPr lang="en-US" altLang="zh-CN" sz="2800" dirty="0">
              <a:solidFill>
                <a:schemeClr val="bg1"/>
              </a:solidFill>
              <a:latin typeface="宋体" pitchFamily="2" charset="-122"/>
              <a:ea typeface="宋体" pitchFamily="2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1152070" y="1911701"/>
            <a:ext cx="9177862" cy="1060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 eaLnBrk="0" hangingPunct="0">
              <a:lnSpc>
                <a:spcPct val="115000"/>
              </a:lnSpc>
            </a:pPr>
            <a:r>
              <a:rPr lang="en-US" altLang="zh-CN" sz="2800" dirty="0">
                <a:solidFill>
                  <a:srgbClr val="0070C0"/>
                </a:solidFill>
                <a:latin typeface="Calibri" panose="020F0502020204030204" pitchFamily="34" charset="0"/>
                <a:cs typeface="Times New Roman" pitchFamily="18" charset="0"/>
              </a:rPr>
              <a:t>to appear or happen</a:t>
            </a:r>
            <a:r>
              <a:rPr lang="en-US" altLang="zh-CN" sz="2800" dirty="0">
                <a:solidFill>
                  <a:srgbClr val="0070C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zh-CN" altLang="en-US" sz="2800" dirty="0">
                <a:solidFill>
                  <a:srgbClr val="0070C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出现；发生</a:t>
            </a:r>
            <a:endParaRPr lang="zh-CN" altLang="en-US" sz="2800" dirty="0">
              <a:solidFill>
                <a:srgbClr val="252526"/>
              </a:solidFill>
              <a:latin typeface="Calibri" panose="020F0502020204030204" pitchFamily="34" charset="0"/>
              <a:ea typeface="宋体" pitchFamily="2" charset="-122"/>
            </a:endParaRPr>
          </a:p>
          <a:p>
            <a:pPr eaLnBrk="0" hangingPunct="0">
              <a:lnSpc>
                <a:spcPct val="115000"/>
              </a:lnSpc>
            </a:pPr>
            <a:r>
              <a:rPr lang="en-US" altLang="zh-CN" sz="28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New problems will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arise</a:t>
            </a:r>
            <a:r>
              <a:rPr lang="en-US" altLang="zh-CN" sz="28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 one after another in the future. </a:t>
            </a:r>
            <a:endParaRPr lang="en-US" altLang="zh-CN" sz="2800" dirty="0">
              <a:latin typeface="Calibri" panose="020F0502020204030204" pitchFamily="34" charset="0"/>
              <a:ea typeface="华文新魏" pitchFamily="2" charset="-122"/>
              <a:cs typeface="Times New Roman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24" name="矩形 43"/>
          <p:cNvSpPr>
            <a:spLocks noChangeArrowheads="1"/>
          </p:cNvSpPr>
          <p:nvPr/>
        </p:nvSpPr>
        <p:spPr bwMode="auto">
          <a:xfrm>
            <a:off x="1152070" y="2878582"/>
            <a:ext cx="10727140" cy="1555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 eaLnBrk="0" hangingPunct="0">
              <a:lnSpc>
                <a:spcPct val="115000"/>
              </a:lnSpc>
            </a:pPr>
            <a:r>
              <a:rPr lang="en-US" altLang="zh-CN" sz="2800" dirty="0">
                <a:solidFill>
                  <a:srgbClr val="0070C0"/>
                </a:solidFill>
                <a:latin typeface="Calibri" panose="020F0502020204030204" pitchFamily="34" charset="0"/>
                <a:cs typeface="Times New Roman" pitchFamily="18" charset="0"/>
              </a:rPr>
              <a:t>to stand up</a:t>
            </a:r>
            <a:r>
              <a:rPr lang="zh-CN" altLang="en-US" sz="2800" dirty="0">
                <a:solidFill>
                  <a:srgbClr val="0070C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起身</a:t>
            </a:r>
          </a:p>
          <a:p>
            <a:pPr eaLnBrk="0" hangingPunct="0">
              <a:lnSpc>
                <a:spcPct val="115000"/>
              </a:lnSpc>
            </a:pPr>
            <a:r>
              <a:rPr lang="en-US" altLang="zh-CN" sz="28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When I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arose</a:t>
            </a:r>
            <a:r>
              <a:rPr lang="en-US" altLang="zh-CN" sz="28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 from the chair, my father and John’s father were in deep conversation.</a:t>
            </a:r>
          </a:p>
        </p:txBody>
      </p:sp>
      <p:sp>
        <p:nvSpPr>
          <p:cNvPr id="25" name="矩形 43"/>
          <p:cNvSpPr>
            <a:spLocks noChangeArrowheads="1"/>
          </p:cNvSpPr>
          <p:nvPr/>
        </p:nvSpPr>
        <p:spPr bwMode="auto">
          <a:xfrm>
            <a:off x="1152070" y="4275489"/>
            <a:ext cx="10608611" cy="1060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 eaLnBrk="0" hangingPunct="0">
              <a:lnSpc>
                <a:spcPct val="115000"/>
              </a:lnSpc>
            </a:pPr>
            <a:r>
              <a:rPr lang="en-US" altLang="zh-CN" sz="2800" dirty="0">
                <a:solidFill>
                  <a:srgbClr val="0070C0"/>
                </a:solidFill>
                <a:latin typeface="Calibri" panose="020F0502020204030204" pitchFamily="34" charset="0"/>
                <a:cs typeface="Times New Roman" pitchFamily="18" charset="0"/>
              </a:rPr>
              <a:t>to get up </a:t>
            </a:r>
            <a:r>
              <a:rPr lang="zh-CN" altLang="en-US" sz="2800" dirty="0">
                <a:solidFill>
                  <a:srgbClr val="0070C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起床</a:t>
            </a:r>
            <a:endParaRPr lang="en-US" altLang="zh-CN" sz="2800" dirty="0">
              <a:solidFill>
                <a:srgbClr val="0070C0"/>
              </a:solidFill>
              <a:latin typeface="Calibri" panose="020F0502020204030204" pitchFamily="34" charset="0"/>
              <a:ea typeface="宋体" pitchFamily="2" charset="-122"/>
              <a:cs typeface="Times New Roman" pitchFamily="18" charset="0"/>
            </a:endParaRPr>
          </a:p>
          <a:p>
            <a:pPr eaLnBrk="0" hangingPunct="0">
              <a:lnSpc>
                <a:spcPct val="115000"/>
              </a:lnSpc>
            </a:pPr>
            <a:r>
              <a:rPr lang="en-US" altLang="zh-CN" sz="28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They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arose</a:t>
            </a:r>
            <a:r>
              <a:rPr lang="en-US" altLang="zh-CN" sz="28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 at sunrise to get an early start to work. </a:t>
            </a:r>
          </a:p>
        </p:txBody>
      </p:sp>
      <p:sp>
        <p:nvSpPr>
          <p:cNvPr id="18" name="平行四边形 17"/>
          <p:cNvSpPr/>
          <p:nvPr/>
        </p:nvSpPr>
        <p:spPr>
          <a:xfrm>
            <a:off x="983033" y="499677"/>
            <a:ext cx="3085769" cy="700093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核心词汇 </a:t>
            </a:r>
          </a:p>
        </p:txBody>
      </p:sp>
      <p:sp>
        <p:nvSpPr>
          <p:cNvPr id="7" name="矩形 6"/>
          <p:cNvSpPr/>
          <p:nvPr/>
        </p:nvSpPr>
        <p:spPr>
          <a:xfrm>
            <a:off x="2714417" y="1490463"/>
            <a:ext cx="326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vi. 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arose, arisen   </a:t>
            </a:r>
            <a:r>
              <a:rPr lang="en-US" altLang="zh-CN" sz="2800" b="1" dirty="0">
                <a:solidFill>
                  <a:srgbClr val="0070C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  </a:t>
            </a:r>
            <a:endParaRPr lang="zh-CN" altLang="en-US" sz="2800" b="1" dirty="0">
              <a:solidFill>
                <a:srgbClr val="0070C0"/>
              </a:solidFill>
              <a:latin typeface="宋体" pitchFamily="2" charset="-122"/>
              <a:ea typeface="宋体" pitchFamily="2" charset="-122"/>
              <a:cs typeface="Times New Roman" pitchFamily="18" charset="0"/>
              <a:sym typeface="Arial" panose="020B0604020202020204"/>
            </a:endParaRPr>
          </a:p>
        </p:txBody>
      </p:sp>
      <p:sp>
        <p:nvSpPr>
          <p:cNvPr id="9" name="矩形 43"/>
          <p:cNvSpPr>
            <a:spLocks noChangeArrowheads="1"/>
          </p:cNvSpPr>
          <p:nvPr/>
        </p:nvSpPr>
        <p:spPr bwMode="auto">
          <a:xfrm>
            <a:off x="1195287" y="5219459"/>
            <a:ext cx="10608611" cy="1060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 eaLnBrk="0" hangingPunct="0">
              <a:lnSpc>
                <a:spcPct val="115000"/>
              </a:lnSpc>
            </a:pPr>
            <a:r>
              <a:rPr lang="en-US" altLang="zh-CN" sz="2800" dirty="0">
                <a:solidFill>
                  <a:srgbClr val="0070C0"/>
                </a:solidFill>
                <a:latin typeface="Calibri" panose="020F0502020204030204" pitchFamily="34" charset="0"/>
                <a:cs typeface="Times New Roman" pitchFamily="18" charset="0"/>
              </a:rPr>
              <a:t>arise from…</a:t>
            </a:r>
            <a:r>
              <a:rPr lang="zh-CN" altLang="en-US" sz="2800" dirty="0">
                <a:solidFill>
                  <a:srgbClr val="0070C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由</a:t>
            </a:r>
            <a:r>
              <a:rPr lang="en-US" altLang="zh-CN" sz="2800" dirty="0">
                <a:solidFill>
                  <a:srgbClr val="0070C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……</a:t>
            </a:r>
            <a:r>
              <a:rPr lang="zh-CN" altLang="en-US" sz="2800" dirty="0">
                <a:solidFill>
                  <a:srgbClr val="0070C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引起</a:t>
            </a:r>
            <a:endParaRPr lang="en-US" altLang="zh-CN" sz="2800" dirty="0">
              <a:solidFill>
                <a:srgbClr val="0070C0"/>
              </a:solidFill>
              <a:latin typeface="Calibri" panose="020F0502020204030204" pitchFamily="34" charset="0"/>
              <a:ea typeface="宋体" pitchFamily="2" charset="-122"/>
              <a:cs typeface="Times New Roman" pitchFamily="18" charset="0"/>
            </a:endParaRPr>
          </a:p>
          <a:p>
            <a:pPr eaLnBrk="0" hangingPunct="0">
              <a:lnSpc>
                <a:spcPct val="115000"/>
              </a:lnSpc>
            </a:pPr>
            <a:r>
              <a:rPr lang="en-US" altLang="zh-CN" sz="28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The problem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arose from </a:t>
            </a:r>
            <a:r>
              <a:rPr lang="en-US" altLang="zh-CN" sz="28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lack of communication.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/>
      <p:bldP spid="25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28571" y="675945"/>
            <a:ext cx="216054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862838" y="810289"/>
            <a:ext cx="73738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Quiz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306369" y="659191"/>
            <a:ext cx="4377321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  <a:sym typeface="Arial" panose="020B0604020202020204"/>
              </a:rPr>
              <a:t>用</a:t>
            </a:r>
            <a:r>
              <a:rPr lang="en-US" altLang="zh-CN" sz="2800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Arial" panose="020B0604020202020204"/>
              </a:rPr>
              <a:t>arise, rise, raise</a:t>
            </a:r>
            <a:r>
              <a:rPr lang="zh-CN" altLang="en-US" sz="2800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  <a:sym typeface="Arial" panose="020B0604020202020204"/>
              </a:rPr>
              <a:t>填空 </a:t>
            </a: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1128571" y="2227670"/>
            <a:ext cx="9678958" cy="3537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 marL="514350" indent="-514350">
              <a:spcBef>
                <a:spcPct val="35000"/>
              </a:spcBef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ea typeface="华文新魏" pitchFamily="2" charset="-122"/>
                <a:cs typeface="Times New Roman" pitchFamily="18" charset="0"/>
              </a:rPr>
              <a:t>As is known to all, the sun ________ in the east and sets in the west. </a:t>
            </a:r>
          </a:p>
          <a:p>
            <a:pPr marL="514350" indent="-514350">
              <a:spcBef>
                <a:spcPct val="35000"/>
              </a:spcBef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ea typeface="华文新魏" pitchFamily="2" charset="-122"/>
                <a:cs typeface="Times New Roman" pitchFamily="18" charset="0"/>
              </a:rPr>
              <a:t>Years of experience in driving made Mr. White convinced that he could deal with any emergencies ________ at any time. </a:t>
            </a:r>
          </a:p>
          <a:p>
            <a:pPr marL="514350" indent="-514350">
              <a:spcBef>
                <a:spcPct val="35000"/>
              </a:spcBef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ea typeface="华文新魏" pitchFamily="2" charset="-122"/>
                <a:cs typeface="Times New Roman" pitchFamily="18" charset="0"/>
              </a:rPr>
              <a:t>To _________ people’s awareness of environmental protection, the Students’ Union launched a campaign. </a:t>
            </a:r>
          </a:p>
          <a:p>
            <a:pPr marL="514350" indent="-514350">
              <a:spcBef>
                <a:spcPct val="35000"/>
              </a:spcBef>
              <a:buAutoNum type="arabicPeriod"/>
            </a:pPr>
            <a:endParaRPr lang="en-US" altLang="zh-CN" sz="2800" dirty="0">
              <a:latin typeface="Calibri" panose="020F0502020204030204" pitchFamily="34" charset="0"/>
              <a:ea typeface="华文新魏" pitchFamily="2" charset="-122"/>
              <a:cs typeface="Times New Roman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5495029" y="2210916"/>
            <a:ext cx="12198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rPr>
              <a:t>rises</a:t>
            </a: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7012632" y="3621364"/>
            <a:ext cx="16356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800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defRPr>
            </a:lvl1pPr>
          </a:lstStyle>
          <a:p>
            <a:r>
              <a:rPr lang="en-US" altLang="zh-CN" dirty="0"/>
              <a:t>arising</a:t>
            </a: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2231528" y="4235392"/>
            <a:ext cx="13435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800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defRPr>
            </a:lvl1pPr>
          </a:lstStyle>
          <a:p>
            <a:r>
              <a:rPr lang="en-US" altLang="zh-CN" dirty="0"/>
              <a:t> raise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764274" y="972154"/>
            <a:ext cx="249754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3. as a result</a:t>
            </a:r>
            <a:endParaRPr lang="en-US" altLang="zh-CN" sz="2800" dirty="0">
              <a:solidFill>
                <a:schemeClr val="bg1"/>
              </a:solidFill>
              <a:latin typeface="宋体" pitchFamily="2" charset="-122"/>
              <a:ea typeface="宋体" pitchFamily="2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1684090" y="1261105"/>
            <a:ext cx="10007844" cy="931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>
              <a:lnSpc>
                <a:spcPct val="80000"/>
              </a:lnSpc>
              <a:spcBef>
                <a:spcPct val="40000"/>
              </a:spcBef>
            </a:pPr>
            <a:endParaRPr lang="en-US" altLang="zh-CN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40000"/>
              </a:spcBef>
            </a:pPr>
            <a:endParaRPr lang="en-US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91" y="144307"/>
            <a:ext cx="756285" cy="594360"/>
          </a:xfrm>
          <a:prstGeom prst="rect">
            <a:avLst/>
          </a:prstGeom>
        </p:spPr>
      </p:pic>
      <p:sp>
        <p:nvSpPr>
          <p:cNvPr id="20" name="平行四边形 19"/>
          <p:cNvSpPr/>
          <p:nvPr/>
        </p:nvSpPr>
        <p:spPr>
          <a:xfrm>
            <a:off x="983033" y="8349"/>
            <a:ext cx="3085769" cy="700093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核心词汇 </a:t>
            </a:r>
          </a:p>
        </p:txBody>
      </p:sp>
      <p:sp>
        <p:nvSpPr>
          <p:cNvPr id="8" name="矩形 7"/>
          <p:cNvSpPr/>
          <p:nvPr/>
        </p:nvSpPr>
        <p:spPr>
          <a:xfrm>
            <a:off x="1044576" y="1955704"/>
            <a:ext cx="9614631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40000"/>
              </a:spcBef>
            </a:pP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As a result</a:t>
            </a: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, they agreed to my advice, and everything went well as planned.</a:t>
            </a:r>
          </a:p>
          <a:p>
            <a:pPr>
              <a:spcBef>
                <a:spcPct val="40000"/>
              </a:spcBef>
            </a:pPr>
            <a:r>
              <a:rPr lang="zh-CN" altLang="en-US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拓展：</a:t>
            </a:r>
            <a:endParaRPr lang="en-US" altLang="zh-CN" sz="2400" dirty="0">
              <a:latin typeface="Calibri" panose="020F0502020204030204" pitchFamily="34" charset="0"/>
              <a:ea typeface="宋体" pitchFamily="2" charset="-122"/>
              <a:cs typeface="Times New Roman" pitchFamily="18" charset="0"/>
            </a:endParaRPr>
          </a:p>
          <a:p>
            <a:pPr>
              <a:spcBef>
                <a:spcPct val="40000"/>
              </a:spcBef>
            </a:pPr>
            <a:r>
              <a:rPr lang="en-US" altLang="zh-CN" sz="2400" dirty="0">
                <a:solidFill>
                  <a:schemeClr val="accent1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as a result of = in consequence of = because of= due to </a:t>
            </a:r>
            <a:r>
              <a:rPr lang="zh-CN" altLang="en-US" sz="2400" dirty="0">
                <a:solidFill>
                  <a:schemeClr val="accent1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因为；由于</a:t>
            </a:r>
            <a:endParaRPr lang="en-US" altLang="zh-CN" sz="2400" dirty="0">
              <a:solidFill>
                <a:schemeClr val="accent1"/>
              </a:solidFill>
              <a:latin typeface="Calibri" pitchFamily="34" charset="0"/>
              <a:ea typeface="宋体" pitchFamily="2" charset="-122"/>
              <a:cs typeface="Times New Roman" pitchFamily="18" charset="0"/>
            </a:endParaRPr>
          </a:p>
          <a:p>
            <a:pPr>
              <a:spcBef>
                <a:spcPct val="40000"/>
              </a:spcBef>
            </a:pP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Jenny nearly missed the flight 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as a result of </a:t>
            </a: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doing too much shopping.</a:t>
            </a:r>
          </a:p>
          <a:p>
            <a:pPr>
              <a:spcBef>
                <a:spcPct val="40000"/>
              </a:spcBef>
            </a:pPr>
            <a:r>
              <a:rPr lang="en-US" altLang="zh-CN" sz="2400" dirty="0">
                <a:solidFill>
                  <a:schemeClr val="accent1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result in  =  lead to = contribute to = cause = give rise to </a:t>
            </a:r>
            <a:r>
              <a:rPr lang="zh-CN" altLang="en-US" sz="2400" dirty="0">
                <a:solidFill>
                  <a:schemeClr val="accent1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导致；造成</a:t>
            </a:r>
            <a:endParaRPr lang="en-US" altLang="zh-CN" sz="2400" dirty="0">
              <a:solidFill>
                <a:schemeClr val="accent1"/>
              </a:solidFill>
              <a:latin typeface="Calibri" panose="020F0502020204030204" pitchFamily="34" charset="0"/>
              <a:ea typeface="宋体" pitchFamily="2" charset="-122"/>
              <a:cs typeface="Times New Roman" pitchFamily="18" charset="0"/>
            </a:endParaRPr>
          </a:p>
          <a:p>
            <a:pPr>
              <a:spcBef>
                <a:spcPct val="40000"/>
              </a:spcBef>
            </a:pP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His careless driving 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resulted in</a:t>
            </a: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 a serious accident. </a:t>
            </a:r>
          </a:p>
          <a:p>
            <a:pPr>
              <a:spcBef>
                <a:spcPct val="40000"/>
              </a:spcBef>
            </a:pPr>
            <a:r>
              <a:rPr lang="en-US" altLang="zh-CN" sz="2400" dirty="0">
                <a:solidFill>
                  <a:schemeClr val="accent1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result from = arise from </a:t>
            </a:r>
            <a:r>
              <a:rPr lang="zh-CN" altLang="en-US" sz="2400" dirty="0">
                <a:solidFill>
                  <a:schemeClr val="accent1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由</a:t>
            </a:r>
            <a:r>
              <a:rPr lang="en-US" altLang="zh-CN" sz="2400" dirty="0">
                <a:solidFill>
                  <a:schemeClr val="accent1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……</a:t>
            </a:r>
            <a:r>
              <a:rPr lang="zh-CN" altLang="en-US" sz="2400" dirty="0">
                <a:solidFill>
                  <a:schemeClr val="accent1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引起</a:t>
            </a:r>
            <a:endParaRPr lang="en-US" altLang="zh-CN" sz="2400" dirty="0">
              <a:solidFill>
                <a:schemeClr val="accent1"/>
              </a:solidFill>
              <a:latin typeface="Calibri" panose="020F0502020204030204" pitchFamily="34" charset="0"/>
              <a:ea typeface="宋体" pitchFamily="2" charset="-122"/>
              <a:cs typeface="Times New Roman" pitchFamily="18" charset="0"/>
            </a:endParaRPr>
          </a:p>
          <a:p>
            <a:pPr>
              <a:spcBef>
                <a:spcPct val="40000"/>
              </a:spcBef>
            </a:pP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The serious accident 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resulted from </a:t>
            </a: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his careless driving. </a:t>
            </a:r>
          </a:p>
        </p:txBody>
      </p:sp>
      <p:sp>
        <p:nvSpPr>
          <p:cNvPr id="10" name="矩形 9"/>
          <p:cNvSpPr/>
          <p:nvPr/>
        </p:nvSpPr>
        <p:spPr>
          <a:xfrm>
            <a:off x="3415455" y="890683"/>
            <a:ext cx="45865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= in consequence</a:t>
            </a:r>
            <a:r>
              <a:rPr lang="zh-CN" altLang="en-US" sz="2800" b="1" dirty="0">
                <a:solidFill>
                  <a:schemeClr val="accent1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因此；结果</a:t>
            </a:r>
            <a:endParaRPr lang="en-US" altLang="zh-CN" sz="2800" dirty="0">
              <a:solidFill>
                <a:schemeClr val="accent1"/>
              </a:solidFill>
              <a:latin typeface="宋体" pitchFamily="2" charset="-122"/>
              <a:ea typeface="宋体" pitchFamily="2" charset="-122"/>
              <a:cs typeface="宋体" panose="02010600030101010101" pitchFamily="2" charset="-122"/>
              <a:sym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273097" y="510696"/>
            <a:ext cx="2700671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1684090" y="1752433"/>
            <a:ext cx="10007844" cy="931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>
              <a:lnSpc>
                <a:spcPct val="80000"/>
              </a:lnSpc>
              <a:spcBef>
                <a:spcPct val="40000"/>
              </a:spcBef>
            </a:pPr>
            <a:endParaRPr lang="en-US" altLang="zh-CN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40000"/>
              </a:spcBef>
            </a:pPr>
            <a:endParaRPr lang="en-US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1086673" y="2374244"/>
            <a:ext cx="9498142" cy="3836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>
              <a:lnSpc>
                <a:spcPct val="150000"/>
              </a:lnSpc>
              <a:spcBef>
                <a:spcPct val="40000"/>
              </a:spcBef>
            </a:pPr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1. There is more and more pollution. ______________, many species have died out. </a:t>
            </a:r>
            <a:endParaRPr lang="en-US" altLang="zh-CN" sz="2400" dirty="0">
              <a:latin typeface="Calibri" panose="020F0502020204030204" pitchFamily="34" charset="0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40000"/>
              </a:spcBef>
            </a:pPr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2. ______________</a:t>
            </a: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more and more pollution, many species have died out. </a:t>
            </a:r>
          </a:p>
          <a:p>
            <a:pPr>
              <a:lnSpc>
                <a:spcPct val="150000"/>
              </a:lnSpc>
              <a:spcBef>
                <a:spcPct val="40000"/>
              </a:spcBef>
            </a:pPr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3. More and more pollution has ______________ many species dying out. </a:t>
            </a:r>
          </a:p>
          <a:p>
            <a:pPr>
              <a:lnSpc>
                <a:spcPct val="150000"/>
              </a:lnSpc>
              <a:spcBef>
                <a:spcPct val="40000"/>
              </a:spcBef>
            </a:pPr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4. The fact that many species have died out ______________ more and more pollution.</a:t>
            </a:r>
            <a:endParaRPr lang="en-US" altLang="zh-CN" sz="2400" dirty="0">
              <a:latin typeface="Calibri" panose="020F0502020204030204" pitchFamily="34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 flipH="1">
            <a:off x="6017975" y="2443195"/>
            <a:ext cx="15487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As a result</a:t>
            </a:r>
            <a:endParaRPr lang="zh-CN" altLang="en-US" sz="2400" dirty="0">
              <a:latin typeface="Calibri" panose="020F0502020204030204" pitchFamily="34" charset="0"/>
            </a:endParaRPr>
          </a:p>
        </p:txBody>
      </p:sp>
      <p:sp>
        <p:nvSpPr>
          <p:cNvPr id="24" name="矩形 23"/>
          <p:cNvSpPr/>
          <p:nvPr/>
        </p:nvSpPr>
        <p:spPr>
          <a:xfrm flipH="1">
            <a:off x="1442092" y="3754562"/>
            <a:ext cx="18830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As a result of</a:t>
            </a:r>
            <a:endParaRPr lang="zh-CN" altLang="en-US" sz="24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 flipH="1">
            <a:off x="5321396" y="4351032"/>
            <a:ext cx="19873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resulted in </a:t>
            </a:r>
            <a:endParaRPr lang="zh-CN" altLang="en-US" sz="24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6" name="矩形 25"/>
          <p:cNvSpPr/>
          <p:nvPr/>
        </p:nvSpPr>
        <p:spPr>
          <a:xfrm flipH="1">
            <a:off x="6646139" y="5114128"/>
            <a:ext cx="26041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results from</a:t>
            </a:r>
            <a:endParaRPr lang="zh-CN" altLang="en-US" sz="24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 flipH="1">
            <a:off x="1086673" y="1800010"/>
            <a:ext cx="85088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latin typeface="宋体" pitchFamily="2" charset="-122"/>
                <a:ea typeface="宋体" pitchFamily="2" charset="-122"/>
              </a:rPr>
              <a:t>因为越来越多的污染，许多物种已经灭绝。</a:t>
            </a:r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2212645" y="658371"/>
            <a:ext cx="73738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Quiz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4" name="平行四边形 13"/>
          <p:cNvSpPr/>
          <p:nvPr/>
        </p:nvSpPr>
        <p:spPr>
          <a:xfrm>
            <a:off x="4022543" y="548681"/>
            <a:ext cx="4377321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2800" dirty="0">
              <a:solidFill>
                <a:schemeClr val="tx1"/>
              </a:solidFill>
              <a:latin typeface="宋体" pitchFamily="2" charset="-122"/>
              <a:ea typeface="宋体" pitchFamily="2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5209847" y="726155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一句多译</a:t>
            </a:r>
            <a:endParaRPr lang="en-US" altLang="zh-CN" sz="2800" dirty="0"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0" grpId="0"/>
      <p:bldP spid="24" grpId="0"/>
      <p:bldP spid="25" grpId="0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167006" y="1203246"/>
            <a:ext cx="418237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Calibri" panose="020F0502020204030204" pitchFamily="34" charset="0"/>
                <a:cs typeface="Times New Roman" pitchFamily="18" charset="0"/>
              </a:rPr>
              <a:t>4. in a way     </a:t>
            </a:r>
            <a:endParaRPr lang="en-US" altLang="zh-CN" sz="280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91" y="239843"/>
            <a:ext cx="756285" cy="594360"/>
          </a:xfrm>
          <a:prstGeom prst="rect">
            <a:avLst/>
          </a:prstGeom>
        </p:spPr>
      </p:pic>
      <p:sp>
        <p:nvSpPr>
          <p:cNvPr id="17" name="平行四边形 16"/>
          <p:cNvSpPr/>
          <p:nvPr/>
        </p:nvSpPr>
        <p:spPr>
          <a:xfrm>
            <a:off x="1167006" y="276217"/>
            <a:ext cx="3085769" cy="700093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核心词汇 </a:t>
            </a:r>
          </a:p>
        </p:txBody>
      </p:sp>
      <p:sp>
        <p:nvSpPr>
          <p:cNvPr id="8" name="矩形 7"/>
          <p:cNvSpPr/>
          <p:nvPr/>
        </p:nvSpPr>
        <p:spPr>
          <a:xfrm>
            <a:off x="1167006" y="2423612"/>
            <a:ext cx="9599763" cy="3956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ts val="3800"/>
              </a:lnSpc>
            </a:pPr>
            <a:r>
              <a:rPr lang="zh-CN" altLang="en-US" sz="28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拓展：</a:t>
            </a:r>
            <a:endParaRPr lang="en-US" altLang="zh-CN" sz="2800" dirty="0">
              <a:latin typeface="Calibri" panose="020F0502020204030204" pitchFamily="34" charset="0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ts val="3800"/>
              </a:lnSpc>
              <a:buFontTx/>
              <a:buNone/>
            </a:pPr>
            <a:r>
              <a:rPr lang="en-US" altLang="zh-CN" sz="2800" dirty="0">
                <a:latin typeface="Calibri" panose="020F0502020204030204" pitchFamily="34" charset="0"/>
              </a:rPr>
              <a:t>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in some ways      	</a:t>
            </a:r>
            <a:r>
              <a:rPr lang="zh-CN" altLang="en-US" sz="28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在某些方面</a:t>
            </a:r>
          </a:p>
          <a:p>
            <a:pPr>
              <a:lnSpc>
                <a:spcPts val="3800"/>
              </a:lnSpc>
              <a:buFontTx/>
              <a:buNone/>
            </a:pPr>
            <a:r>
              <a:rPr lang="zh-CN" altLang="en-US" sz="2800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in no way            	</a:t>
            </a:r>
            <a:r>
              <a:rPr lang="zh-CN" altLang="en-US" sz="28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决不（放句首要倒装</a:t>
            </a:r>
            <a:r>
              <a:rPr lang="zh-CN" altLang="en-US" sz="2800" dirty="0">
                <a:latin typeface="Calibri" panose="020F0502020204030204" pitchFamily="34" charset="0"/>
                <a:cs typeface="Times New Roman" pitchFamily="18" charset="0"/>
              </a:rPr>
              <a:t>）</a:t>
            </a:r>
          </a:p>
          <a:p>
            <a:pPr>
              <a:lnSpc>
                <a:spcPts val="3800"/>
              </a:lnSpc>
              <a:buFontTx/>
              <a:buNone/>
            </a:pPr>
            <a:r>
              <a:rPr lang="zh-CN" altLang="en-US" sz="2800" dirty="0">
                <a:latin typeface="Calibri" panose="020F0502020204030204" pitchFamily="34" charset="0"/>
              </a:rPr>
              <a:t>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by the way          	</a:t>
            </a:r>
            <a:r>
              <a:rPr lang="zh-CN" altLang="en-US" sz="28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顺便说，附带说一下</a:t>
            </a:r>
          </a:p>
          <a:p>
            <a:pPr>
              <a:lnSpc>
                <a:spcPts val="3800"/>
              </a:lnSpc>
              <a:buFontTx/>
              <a:buNone/>
            </a:pPr>
            <a:r>
              <a:rPr lang="zh-CN" altLang="en-US" sz="2800" dirty="0">
                <a:latin typeface="Calibri" panose="020F0502020204030204" pitchFamily="34" charset="0"/>
              </a:rPr>
              <a:t>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on the way to      	</a:t>
            </a:r>
            <a:r>
              <a:rPr lang="zh-CN" altLang="en-US" sz="28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在去</a:t>
            </a:r>
            <a:r>
              <a:rPr lang="en-US" altLang="zh-CN" sz="28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...</a:t>
            </a:r>
            <a:r>
              <a:rPr lang="zh-CN" altLang="en-US" sz="28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的途中；即将</a:t>
            </a:r>
          </a:p>
          <a:p>
            <a:pPr>
              <a:lnSpc>
                <a:spcPts val="3800"/>
              </a:lnSpc>
              <a:buFontTx/>
              <a:buNone/>
            </a:pPr>
            <a:r>
              <a:rPr lang="zh-CN" altLang="en-US" sz="2800" dirty="0">
                <a:latin typeface="Calibri" panose="020F0502020204030204" pitchFamily="34" charset="0"/>
              </a:rPr>
              <a:t>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in the/one’s way 	</a:t>
            </a:r>
            <a:r>
              <a:rPr lang="zh-CN" altLang="en-US" sz="28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挡道，妨碍别人</a:t>
            </a:r>
          </a:p>
          <a:p>
            <a:pPr>
              <a:lnSpc>
                <a:spcPts val="3800"/>
              </a:lnSpc>
              <a:buFontTx/>
              <a:buNone/>
            </a:pPr>
            <a:r>
              <a:rPr lang="zh-CN" altLang="en-US" sz="2800" dirty="0">
                <a:latin typeface="Calibri" panose="020F0502020204030204" pitchFamily="34" charset="0"/>
              </a:rPr>
              <a:t>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in this way         	</a:t>
            </a:r>
            <a:r>
              <a:rPr lang="zh-CN" altLang="en-US" sz="28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这样，用这种方式</a:t>
            </a:r>
          </a:p>
          <a:p>
            <a:pPr>
              <a:lnSpc>
                <a:spcPts val="3800"/>
              </a:lnSpc>
              <a:buFontTx/>
              <a:buNone/>
            </a:pPr>
            <a:r>
              <a:rPr lang="zh-CN" altLang="en-US" sz="2800" dirty="0">
                <a:latin typeface="Calibri" panose="020F0502020204030204" pitchFamily="34" charset="0"/>
              </a:rPr>
              <a:t>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by way of           	</a:t>
            </a:r>
            <a:r>
              <a:rPr lang="zh-CN" altLang="en-US" sz="28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经由</a:t>
            </a:r>
            <a:r>
              <a:rPr lang="en-US" altLang="zh-CN" sz="28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...</a:t>
            </a:r>
            <a:r>
              <a:rPr lang="zh-CN" altLang="en-US" sz="28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；途径</a:t>
            </a:r>
            <a:r>
              <a:rPr lang="en-US" altLang="zh-CN" sz="28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...</a:t>
            </a:r>
            <a:endParaRPr lang="zh-CN" altLang="zh-CN" sz="2800" dirty="0">
              <a:latin typeface="Calibri" panose="020F0502020204030204" pitchFamily="34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258195" y="1204859"/>
            <a:ext cx="6349829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22ACEC"/>
                </a:solidFill>
                <a:latin typeface="Calibri" panose="020F0502020204030204" pitchFamily="34" charset="0"/>
                <a:cs typeface="Times New Roman" pitchFamily="18" charset="0"/>
              </a:rPr>
              <a:t>= in a sense = in one way = to some degree</a:t>
            </a:r>
            <a:r>
              <a:rPr lang="zh-CN" altLang="en-US" sz="2800" b="1" dirty="0">
                <a:solidFill>
                  <a:srgbClr val="22ACEC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在某种程度上</a:t>
            </a:r>
            <a:endParaRPr lang="en-US" altLang="zh-CN" sz="2800" b="1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928051" y="501187"/>
            <a:ext cx="2388358" cy="795350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513806" y="648613"/>
            <a:ext cx="73738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Quiz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195838" y="500032"/>
            <a:ext cx="2686350" cy="796505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 dirty="0">
                <a:solidFill>
                  <a:schemeClr val="accent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Arial" panose="020B0604020202020204"/>
              </a:rPr>
              <a:t>即学即用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811" y="635635"/>
            <a:ext cx="756285" cy="594360"/>
          </a:xfrm>
          <a:prstGeom prst="rect">
            <a:avLst/>
          </a:prstGeom>
        </p:spPr>
      </p:pic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928051" y="1661663"/>
            <a:ext cx="10824607" cy="45259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ts val="38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dirty="0">
                <a:latin typeface="Calibri" pitchFamily="34" charset="0"/>
              </a:rPr>
              <a:t>1.</a:t>
            </a:r>
            <a:r>
              <a:rPr lang="zh-CN" altLang="en-US" sz="2800" dirty="0">
                <a:latin typeface="Calibri" pitchFamily="34" charset="0"/>
              </a:rPr>
              <a:t> I will go to Australia ________</a:t>
            </a:r>
            <a:r>
              <a:rPr lang="en-US" altLang="en-US" sz="2800" dirty="0">
                <a:latin typeface="Calibri" pitchFamily="34" charset="0"/>
              </a:rPr>
              <a:t>_____</a:t>
            </a:r>
            <a:r>
              <a:rPr lang="zh-CN" altLang="en-US" sz="2800" dirty="0">
                <a:latin typeface="Calibri" pitchFamily="34" charset="0"/>
              </a:rPr>
              <a:t> Singapore.</a:t>
            </a:r>
          </a:p>
          <a:p>
            <a:pPr marL="228600" marR="0" lvl="0" indent="-228600" algn="l" defTabSz="914400" rtl="0" eaLnBrk="1" fontAlgn="auto" latinLnBrk="0" hangingPunct="1">
              <a:lnSpc>
                <a:spcPts val="38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dirty="0">
                <a:latin typeface="Calibri" pitchFamily="34" charset="0"/>
              </a:rPr>
              <a:t>2.</a:t>
            </a:r>
            <a:r>
              <a:rPr lang="zh-CN" altLang="en-US" sz="2800" dirty="0">
                <a:latin typeface="Calibri" pitchFamily="34" charset="0"/>
              </a:rPr>
              <a:t>The car is ________</a:t>
            </a:r>
            <a:r>
              <a:rPr lang="en-US" altLang="en-US" sz="2800" dirty="0">
                <a:latin typeface="Calibri" pitchFamily="34" charset="0"/>
              </a:rPr>
              <a:t>____</a:t>
            </a:r>
            <a:r>
              <a:rPr lang="zh-CN" altLang="en-US" sz="2800" dirty="0">
                <a:latin typeface="Calibri" pitchFamily="34" charset="0"/>
              </a:rPr>
              <a:t>, causing the traffic jam.</a:t>
            </a:r>
          </a:p>
          <a:p>
            <a:pPr marL="228600" marR="0" lvl="0" indent="-228600" algn="l" defTabSz="914400" rtl="0" eaLnBrk="1" fontAlgn="auto" latinLnBrk="0" hangingPunct="1">
              <a:lnSpc>
                <a:spcPts val="38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dirty="0">
                <a:latin typeface="Calibri" pitchFamily="34" charset="0"/>
              </a:rPr>
              <a:t>3. </a:t>
            </a:r>
            <a:r>
              <a:rPr lang="zh-CN" altLang="en-US" sz="2800" dirty="0">
                <a:latin typeface="Calibri" pitchFamily="34" charset="0"/>
              </a:rPr>
              <a:t>__________</a:t>
            </a:r>
            <a:r>
              <a:rPr lang="en-US" altLang="en-US" sz="2800" dirty="0">
                <a:latin typeface="Calibri" pitchFamily="34" charset="0"/>
              </a:rPr>
              <a:t>__</a:t>
            </a:r>
            <a:r>
              <a:rPr lang="zh-CN" altLang="en-US" sz="2800" dirty="0">
                <a:latin typeface="Calibri" pitchFamily="34" charset="0"/>
              </a:rPr>
              <a:t> will I give in to him </a:t>
            </a:r>
            <a:r>
              <a:rPr lang="en-US" altLang="zh-CN" sz="2800" dirty="0">
                <a:latin typeface="Calibri" pitchFamily="34" charset="0"/>
              </a:rPr>
              <a:t>and his stupid decision</a:t>
            </a:r>
            <a:r>
              <a:rPr lang="zh-CN" altLang="en-US" sz="2800" dirty="0">
                <a:latin typeface="Calibri" pitchFamily="34" charset="0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ts val="38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dirty="0">
                <a:latin typeface="Calibri" pitchFamily="34" charset="0"/>
              </a:rPr>
              <a:t>4.</a:t>
            </a:r>
            <a:r>
              <a:rPr lang="zh-CN" altLang="en-US" sz="2800" dirty="0">
                <a:latin typeface="Calibri" pitchFamily="34" charset="0"/>
              </a:rPr>
              <a:t>  ___________</a:t>
            </a:r>
            <a:r>
              <a:rPr lang="en-US" altLang="en-US" sz="2800" dirty="0">
                <a:latin typeface="Calibri" pitchFamily="34" charset="0"/>
              </a:rPr>
              <a:t>___</a:t>
            </a:r>
            <a:r>
              <a:rPr lang="zh-CN" altLang="en-US" sz="2800" dirty="0">
                <a:latin typeface="Calibri" pitchFamily="34" charset="0"/>
              </a:rPr>
              <a:t>, </a:t>
            </a:r>
            <a:r>
              <a:rPr lang="en-US" altLang="zh-CN" sz="2800" dirty="0">
                <a:latin typeface="Calibri" pitchFamily="34" charset="0"/>
              </a:rPr>
              <a:t>I admit that </a:t>
            </a:r>
            <a:r>
              <a:rPr lang="zh-CN" altLang="en-US" sz="2800" dirty="0">
                <a:latin typeface="Calibri" pitchFamily="34" charset="0"/>
              </a:rPr>
              <a:t>he is better than me.</a:t>
            </a:r>
          </a:p>
          <a:p>
            <a:pPr marL="228600" marR="0" lvl="0" indent="-228600" algn="l" defTabSz="914400" rtl="0" eaLnBrk="1" fontAlgn="auto" latinLnBrk="0" hangingPunct="1">
              <a:lnSpc>
                <a:spcPts val="38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dirty="0">
                <a:latin typeface="Calibri" pitchFamily="34" charset="0"/>
              </a:rPr>
              <a:t>5.</a:t>
            </a:r>
            <a:r>
              <a:rPr lang="zh-CN" altLang="en-US" sz="2800" dirty="0">
                <a:latin typeface="Calibri" pitchFamily="34" charset="0"/>
              </a:rPr>
              <a:t>  ___________, what do you think about this Team? </a:t>
            </a:r>
          </a:p>
          <a:p>
            <a:pPr marL="228600" marR="0" lvl="0" indent="-228600" algn="l" defTabSz="914400" rtl="0" eaLnBrk="1" fontAlgn="auto" latinLnBrk="0" hangingPunct="1">
              <a:lnSpc>
                <a:spcPts val="38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dirty="0">
                <a:latin typeface="Calibri" pitchFamily="34" charset="0"/>
              </a:rPr>
              <a:t>6.</a:t>
            </a:r>
            <a:r>
              <a:rPr lang="zh-CN" altLang="en-US" sz="2800" dirty="0">
                <a:latin typeface="Calibri" pitchFamily="34" charset="0"/>
              </a:rPr>
              <a:t> I never miss breakfast</a:t>
            </a:r>
            <a:r>
              <a:rPr lang="en-US" altLang="zh-CN" sz="2800" dirty="0">
                <a:latin typeface="Calibri" pitchFamily="34" charset="0"/>
              </a:rPr>
              <a:t>; </a:t>
            </a:r>
            <a:r>
              <a:rPr lang="zh-CN" altLang="en-US" sz="2800" dirty="0">
                <a:latin typeface="Calibri" pitchFamily="34" charset="0"/>
              </a:rPr>
              <a:t>I either eat at home or eat __________</a:t>
            </a:r>
            <a:r>
              <a:rPr lang="en-US" altLang="en-US" sz="2800" dirty="0">
                <a:latin typeface="Calibri" pitchFamily="34" charset="0"/>
              </a:rPr>
              <a:t>__</a:t>
            </a:r>
            <a:r>
              <a:rPr lang="zh-CN" altLang="en-US" sz="2800" dirty="0">
                <a:latin typeface="Calibri" pitchFamily="34" charset="0"/>
              </a:rPr>
              <a:t>school.</a:t>
            </a:r>
          </a:p>
          <a:p>
            <a:pPr marL="228600" marR="0" lvl="0" indent="-228600" algn="l" defTabSz="914400" rtl="0" eaLnBrk="1" fontAlgn="auto" latinLnBrk="0" hangingPunct="1">
              <a:lnSpc>
                <a:spcPts val="38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dirty="0">
                <a:latin typeface="Calibri" pitchFamily="34" charset="0"/>
              </a:rPr>
              <a:t>7.</a:t>
            </a:r>
            <a:r>
              <a:rPr lang="zh-CN" altLang="en-US" sz="2800" dirty="0">
                <a:latin typeface="Calibri" pitchFamily="34" charset="0"/>
              </a:rPr>
              <a:t> Only __________ can we </a:t>
            </a:r>
            <a:r>
              <a:rPr lang="en-US" altLang="zh-CN" sz="2800" dirty="0">
                <a:latin typeface="Calibri" pitchFamily="34" charset="0"/>
              </a:rPr>
              <a:t>better the tough situation</a:t>
            </a:r>
            <a:r>
              <a:rPr lang="zh-CN" altLang="en-US" sz="2800" dirty="0">
                <a:latin typeface="Calibri" pitchFamily="34" charset="0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ts val="38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511569" y="1661663"/>
            <a:ext cx="18287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by way of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998815" y="2320166"/>
            <a:ext cx="19920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in the way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488895" y="2906286"/>
            <a:ext cx="2117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In no way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1474523" y="3533022"/>
            <a:ext cx="24565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In some ways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476816" y="4104208"/>
            <a:ext cx="23257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By the way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8581857" y="4756473"/>
            <a:ext cx="29527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on the way to</a:t>
            </a: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2035018" y="5322981"/>
            <a:ext cx="20300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in this way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24" grpId="0" autoUpdateAnimBg="0"/>
      <p:bldP spid="2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167006" y="1203246"/>
            <a:ext cx="418237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Calibri" panose="020F0502020204030204" pitchFamily="34" charset="0"/>
                <a:cs typeface="Times New Roman" pitchFamily="18" charset="0"/>
              </a:rPr>
              <a:t>5. deal with    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一词多义</a:t>
            </a:r>
            <a:endParaRPr lang="en-US" altLang="zh-CN" sz="2800" dirty="0">
              <a:solidFill>
                <a:schemeClr val="bg1"/>
              </a:solidFill>
              <a:latin typeface="宋体" pitchFamily="2" charset="-122"/>
              <a:ea typeface="宋体" pitchFamily="2" charset="-122"/>
              <a:cs typeface="宋体" panose="02010600030101010101" pitchFamily="2" charset="-122"/>
              <a:sym typeface="Arial" panose="020B0604020202020204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91" y="239843"/>
            <a:ext cx="756285" cy="594360"/>
          </a:xfrm>
          <a:prstGeom prst="rect">
            <a:avLst/>
          </a:prstGeom>
        </p:spPr>
      </p:pic>
      <p:sp>
        <p:nvSpPr>
          <p:cNvPr id="17" name="平行四边形 16"/>
          <p:cNvSpPr/>
          <p:nvPr/>
        </p:nvSpPr>
        <p:spPr>
          <a:xfrm>
            <a:off x="1167006" y="276217"/>
            <a:ext cx="3085769" cy="700093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核心词汇 </a:t>
            </a:r>
          </a:p>
        </p:txBody>
      </p:sp>
      <p:sp>
        <p:nvSpPr>
          <p:cNvPr id="8" name="矩形 7"/>
          <p:cNvSpPr/>
          <p:nvPr/>
        </p:nvSpPr>
        <p:spPr>
          <a:xfrm>
            <a:off x="857250" y="1893338"/>
            <a:ext cx="863844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50000"/>
              </a:lnSpc>
            </a:pPr>
            <a:r>
              <a:rPr lang="en-US" altLang="zh-CN" sz="2800" dirty="0">
                <a:latin typeface="Calibri" pitchFamily="34" charset="0"/>
                <a:ea typeface="宋体" pitchFamily="2" charset="-122"/>
                <a:cs typeface="Times New Roman" pitchFamily="18" charset="0"/>
              </a:rPr>
              <a:t>1. As a child, he never left his parents, so he didn’t get used to </a:t>
            </a:r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dealing with</a:t>
            </a:r>
            <a:r>
              <a:rPr lang="en-US" altLang="zh-CN" sz="2800" dirty="0">
                <a:latin typeface="Calibri" pitchFamily="34" charset="0"/>
                <a:ea typeface="宋体" pitchFamily="2" charset="-122"/>
                <a:cs typeface="Times New Roman" pitchFamily="18" charset="0"/>
              </a:rPr>
              <a:t> everything in school independently. </a:t>
            </a:r>
          </a:p>
          <a:p>
            <a:pPr algn="just" eaLnBrk="0" hangingPunct="0">
              <a:lnSpc>
                <a:spcPct val="150000"/>
              </a:lnSpc>
            </a:pPr>
            <a:r>
              <a:rPr lang="en-US" altLang="zh-CN" sz="2800" dirty="0">
                <a:latin typeface="Calibri" pitchFamily="34" charset="0"/>
                <a:ea typeface="宋体" pitchFamily="2" charset="-122"/>
                <a:cs typeface="Times New Roman" pitchFamily="18" charset="0"/>
              </a:rPr>
              <a:t>2. It’s a book </a:t>
            </a:r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dealing with </a:t>
            </a:r>
            <a:r>
              <a:rPr lang="en-US" altLang="zh-CN" sz="2800" dirty="0">
                <a:latin typeface="Calibri" pitchFamily="34" charset="0"/>
                <a:ea typeface="宋体" pitchFamily="2" charset="-122"/>
                <a:cs typeface="Times New Roman" pitchFamily="18" charset="0"/>
              </a:rPr>
              <a:t>life in American universities.    </a:t>
            </a:r>
          </a:p>
          <a:p>
            <a:pPr algn="just" eaLnBrk="0" hangingPunct="0">
              <a:lnSpc>
                <a:spcPct val="150000"/>
              </a:lnSpc>
            </a:pPr>
            <a:r>
              <a:rPr lang="en-US" altLang="zh-CN" sz="2800" dirty="0">
                <a:latin typeface="Calibri" pitchFamily="34" charset="0"/>
                <a:ea typeface="宋体" pitchFamily="2" charset="-122"/>
                <a:cs typeface="Times New Roman" pitchFamily="18" charset="0"/>
              </a:rPr>
              <a:t>3. His work experience enabled him to </a:t>
            </a:r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deal with </a:t>
            </a:r>
            <a:r>
              <a:rPr lang="en-US" altLang="zh-CN" sz="2800" dirty="0">
                <a:latin typeface="Calibri" pitchFamily="34" charset="0"/>
                <a:ea typeface="宋体" pitchFamily="2" charset="-122"/>
                <a:cs typeface="Times New Roman" pitchFamily="18" charset="0"/>
              </a:rPr>
              <a:t>all kinds of people. </a:t>
            </a:r>
          </a:p>
          <a:p>
            <a:pPr algn="just" eaLnBrk="0" hangingPunct="0">
              <a:lnSpc>
                <a:spcPct val="150000"/>
              </a:lnSpc>
            </a:pPr>
            <a:r>
              <a:rPr lang="en-US" altLang="zh-CN" sz="2800" dirty="0">
                <a:latin typeface="Calibri" pitchFamily="34" charset="0"/>
                <a:ea typeface="宋体" pitchFamily="2" charset="-122"/>
                <a:cs typeface="Times New Roman" pitchFamily="18" charset="0"/>
              </a:rPr>
              <a:t>4. You said that he was easy to get along with. Personally, he was  hard to </a:t>
            </a:r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deal with</a:t>
            </a:r>
            <a:r>
              <a:rPr lang="en-US" altLang="zh-CN" sz="2800" dirty="0">
                <a:latin typeface="Calibri" pitchFamily="34" charset="0"/>
                <a:ea typeface="宋体" pitchFamily="2" charset="-122"/>
                <a:cs typeface="Times New Roman" pitchFamily="18" charset="0"/>
              </a:rPr>
              <a:t>. </a:t>
            </a:r>
            <a:endParaRPr lang="zh-CN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9490258" y="2691371"/>
            <a:ext cx="20300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2800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处理；应付</a:t>
            </a:r>
            <a:endParaRPr lang="en-US" sz="2800" dirty="0">
              <a:solidFill>
                <a:srgbClr val="0000FF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9490258" y="3344193"/>
            <a:ext cx="15110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buFont typeface="Arial" charset="0"/>
              <a:buNone/>
              <a:defRPr sz="2800">
                <a:solidFill>
                  <a:srgbClr val="0000FF"/>
                </a:solidFill>
                <a:latin typeface="宋体" pitchFamily="2" charset="-122"/>
                <a:ea typeface="宋体" pitchFamily="2" charset="-122"/>
              </a:defRPr>
            </a:lvl1pPr>
          </a:lstStyle>
          <a:p>
            <a:r>
              <a:rPr lang="zh-CN" altLang="en-US" dirty="0"/>
              <a:t>涉及</a:t>
            </a:r>
            <a:endParaRPr lang="en-US" altLang="en-US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9490258" y="4396980"/>
            <a:ext cx="24621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buFont typeface="Arial" charset="0"/>
              <a:buNone/>
              <a:defRPr sz="2800">
                <a:solidFill>
                  <a:srgbClr val="0000FF"/>
                </a:solidFill>
                <a:latin typeface="宋体" pitchFamily="2" charset="-122"/>
                <a:ea typeface="宋体" pitchFamily="2" charset="-122"/>
              </a:defRPr>
            </a:lvl1pPr>
          </a:lstStyle>
          <a:p>
            <a:r>
              <a:rPr lang="zh-CN" altLang="en-US" dirty="0"/>
              <a:t>与</a:t>
            </a:r>
            <a:r>
              <a:rPr lang="en-US" altLang="zh-CN" dirty="0"/>
              <a:t>……</a:t>
            </a:r>
            <a:r>
              <a:rPr lang="zh-CN" altLang="en-US" dirty="0"/>
              <a:t>打交道</a:t>
            </a:r>
            <a:endParaRPr lang="en-US" altLang="en-US" dirty="0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9490258" y="5717725"/>
            <a:ext cx="20300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buFont typeface="Arial" charset="0"/>
              <a:buNone/>
              <a:defRPr sz="2800">
                <a:solidFill>
                  <a:srgbClr val="0000FF"/>
                </a:solidFill>
                <a:latin typeface="宋体" pitchFamily="2" charset="-122"/>
                <a:ea typeface="宋体" pitchFamily="2" charset="-122"/>
              </a:defRPr>
            </a:lvl1pPr>
          </a:lstStyle>
          <a:p>
            <a:r>
              <a:rPr lang="zh-CN" altLang="en-US" dirty="0"/>
              <a:t>相处</a:t>
            </a:r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 autoUpdateAnimBg="0"/>
      <p:bldP spid="9" grpId="0" autoUpdateAnimBg="0"/>
      <p:bldP spid="10" grpId="0" autoUpdateAnimBg="0"/>
      <p:bldP spid="12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79058" y="264801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475892" y="439711"/>
            <a:ext cx="153567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即学即用</a:t>
            </a: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 </a:t>
            </a:r>
          </a:p>
        </p:txBody>
      </p:sp>
      <p:sp>
        <p:nvSpPr>
          <p:cNvPr id="6" name="矩形 5"/>
          <p:cNvSpPr/>
          <p:nvPr/>
        </p:nvSpPr>
        <p:spPr>
          <a:xfrm>
            <a:off x="518795" y="1012186"/>
            <a:ext cx="11234899" cy="5576429"/>
          </a:xfrm>
          <a:prstGeom prst="rect">
            <a:avLst/>
          </a:prstGeom>
          <a:solidFill>
            <a:srgbClr val="E0EC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zh-CN" altLang="en-US" dirty="0">
              <a:latin typeface="Calibri" panose="020F0502020204030204" pitchFamily="34" charset="0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795" y="309256"/>
            <a:ext cx="504825" cy="505460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724937" y="1101795"/>
            <a:ext cx="10668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800" dirty="0">
                <a:latin typeface="Calibri" pitchFamily="34" charset="0"/>
              </a:rPr>
              <a:t>    As science and _________ develops quickly, computers have changed our life ________. We can not only ________a job through the Internet but also _____ the difficult problems _____________the Internet. However, problems _________ the application of computers can not be ignored. For one thing, fewer face-to-face talks ___________ advanced communication tools like </a:t>
            </a:r>
            <a:r>
              <a:rPr lang="en-US" altLang="zh-CN" sz="2800" i="1" dirty="0">
                <a:latin typeface="Calibri" pitchFamily="34" charset="0"/>
              </a:rPr>
              <a:t>QQ</a:t>
            </a:r>
            <a:r>
              <a:rPr lang="en-US" altLang="zh-CN" sz="2800" dirty="0">
                <a:latin typeface="Calibri" pitchFamily="34" charset="0"/>
              </a:rPr>
              <a:t> or </a:t>
            </a:r>
            <a:r>
              <a:rPr lang="en-US" altLang="zh-CN" sz="2800" i="1" dirty="0" err="1">
                <a:latin typeface="Calibri" pitchFamily="34" charset="0"/>
              </a:rPr>
              <a:t>Wechat</a:t>
            </a:r>
            <a:r>
              <a:rPr lang="en-US" altLang="zh-CN" sz="2800" dirty="0">
                <a:latin typeface="Calibri" pitchFamily="34" charset="0"/>
              </a:rPr>
              <a:t> have _________ a more giant communication gap between family and friends. For another, many students become _____ crazy about computers _______ they spend too much time on them, which has a bad effect on both their health and academic work. Anyway, we must keep in mind that how to ________ the problems depends on our attitudes: make good use of computers for the benefits, and avoid the improper __________. </a:t>
            </a:r>
          </a:p>
          <a:p>
            <a:pPr algn="just"/>
            <a:endParaRPr lang="zh-CN" altLang="en-US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3323592" y="1090167"/>
            <a:ext cx="18287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technology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1930043" y="1490351"/>
            <a:ext cx="15398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in a way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5973390" y="1490351"/>
            <a:ext cx="18287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apply for</a:t>
            </a: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2267293" y="1977036"/>
            <a:ext cx="11826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solve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6858822" y="1949431"/>
            <a:ext cx="28146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with the help of</a:t>
            </a:r>
          </a:p>
        </p:txBody>
      </p:sp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3601468" y="4120624"/>
            <a:ext cx="78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so</a:t>
            </a:r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7970502" y="4112214"/>
            <a:ext cx="78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that</a:t>
            </a:r>
          </a:p>
        </p:txBody>
      </p:sp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6619720" y="5774314"/>
            <a:ext cx="19499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applications</a:t>
            </a: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601468" y="2370539"/>
            <a:ext cx="28146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arising from</a:t>
            </a: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7802175" y="2793341"/>
            <a:ext cx="28146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as a result of</a:t>
            </a: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7594713" y="3252421"/>
            <a:ext cx="17220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resulted in </a:t>
            </a:r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9744807" y="4937836"/>
            <a:ext cx="18542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deal with</a:t>
            </a:r>
          </a:p>
        </p:txBody>
      </p:sp>
    </p:spTree>
    <p:extLst>
      <p:ext uri="{BB962C8B-B14F-4D97-AF65-F5344CB8AC3E}">
        <p14:creationId xmlns:p14="http://schemas.microsoft.com/office/powerpoint/2010/main" val="161935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utoUpdateAnimBg="0"/>
      <p:bldP spid="30" grpId="0" autoUpdateAnimBg="0"/>
      <p:bldP spid="31" grpId="0" autoUpdateAnimBg="0"/>
      <p:bldP spid="32" grpId="0" autoUpdateAnimBg="0"/>
      <p:bldP spid="39" grpId="0" autoUpdateAnimBg="0"/>
      <p:bldP spid="40" grpId="0" autoUpdateAnimBg="0"/>
      <p:bldP spid="41" grpId="0" autoUpdateAnimBg="0"/>
      <p:bldP spid="53" grpId="0" autoUpdateAnimBg="0"/>
      <p:bldP spid="20" grpId="0" autoUpdateAnimBg="0"/>
      <p:bldP spid="23" grpId="0" autoUpdateAnimBg="0"/>
      <p:bldP spid="33" grpId="0" autoUpdateAnimBg="0"/>
      <p:bldP spid="3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平行四边形 8"/>
          <p:cNvSpPr/>
          <p:nvPr/>
        </p:nvSpPr>
        <p:spPr>
          <a:xfrm>
            <a:off x="3604895" y="2694940"/>
            <a:ext cx="5397500" cy="1511300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4008120" y="3173730"/>
            <a:ext cx="4631690" cy="553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dirty="0">
                <a:solidFill>
                  <a:srgbClr val="22ACEC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溯恩教育感谢一路有你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4011930" y="3727450"/>
            <a:ext cx="4583430" cy="0"/>
          </a:xfrm>
          <a:prstGeom prst="line">
            <a:avLst/>
          </a:prstGeom>
          <a:ln>
            <a:solidFill>
              <a:srgbClr val="22A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2965" y="746723"/>
            <a:ext cx="3524275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900681" y="806540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重点单词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4667241" y="746723"/>
            <a:ext cx="381004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944432" y="260252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7" name="椭圆 6"/>
          <p:cNvSpPr/>
          <p:nvPr/>
        </p:nvSpPr>
        <p:spPr>
          <a:xfrm>
            <a:off x="1820609" y="2293912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327163" y="1492443"/>
            <a:ext cx="9525024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 ________           n. 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目标；球门；（进球）得分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 ________     	vi.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出现；发生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(______, ______)</a:t>
            </a: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 ________   	</a:t>
            </a:r>
            <a:r>
              <a:rPr lang="en-US" altLang="zh-CN" sz="28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./vi.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探索；探测；探究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4. ________   	adj.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电子的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5. ________   	n. 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信号   </a:t>
            </a:r>
            <a:r>
              <a:rPr lang="en-US" altLang="zh-CN" sz="28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./vi.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发信号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6. ________   	adj.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人造的；假的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 ________   	n. 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智力；聪明；智能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8. ________   	n. 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真实；事实；现实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9. ________   	n. 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性格；特点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10.________   	adj.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普遍的；通用的；宇宙的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11. ________      	n. 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类型   </a:t>
            </a:r>
            <a:r>
              <a:rPr lang="en-US" altLang="zh-CN" sz="28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打字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12.________   	n. 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工艺；技术；科技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820609" y="392590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1933545" y="417551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4" name="椭圆 13"/>
          <p:cNvSpPr/>
          <p:nvPr/>
        </p:nvSpPr>
        <p:spPr>
          <a:xfrm>
            <a:off x="1809721" y="549889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642918"/>
            <a:ext cx="762000" cy="74676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709969" y="1498421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goal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09970" y="1963608"/>
            <a:ext cx="1115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arise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09970" y="2817424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electronic</a:t>
            </a:r>
            <a:endParaRPr lang="zh-CN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709970" y="3245926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signal</a:t>
            </a:r>
            <a:endParaRPr lang="zh-CN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709971" y="3653080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artificial</a:t>
            </a:r>
            <a:endParaRPr lang="zh-CN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715556" y="4111028"/>
            <a:ext cx="19050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intelligence</a:t>
            </a:r>
            <a:endParaRPr lang="zh-CN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736183" y="4519847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reality</a:t>
            </a:r>
            <a:endParaRPr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760830" y="4951720"/>
            <a:ext cx="1809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character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783808" y="5402237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universal</a:t>
            </a:r>
            <a:endParaRPr lang="zh-CN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806786" y="5776824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type</a:t>
            </a:r>
            <a:endParaRPr lang="zh-CN" alt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831433" y="6227341"/>
            <a:ext cx="1863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technology</a:t>
            </a:r>
            <a:endParaRPr lang="zh-CN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709970" y="2394712"/>
            <a:ext cx="1955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explore</a:t>
            </a:r>
            <a:endParaRPr lang="zh-CN" alt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912044" y="1952236"/>
            <a:ext cx="1115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arose</a:t>
            </a:r>
            <a:endParaRPr lang="zh-CN" alt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9140342" y="1938587"/>
            <a:ext cx="1115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arisen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4" grpId="0"/>
      <p:bldP spid="31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2965" y="228099"/>
            <a:ext cx="3524275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900680" y="397100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派生单词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4667241" y="228099"/>
            <a:ext cx="381004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944432" y="260252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7" name="椭圆 6"/>
          <p:cNvSpPr/>
          <p:nvPr/>
        </p:nvSpPr>
        <p:spPr>
          <a:xfrm>
            <a:off x="391809" y="2293912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34260" y="985502"/>
            <a:ext cx="11231092" cy="6376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.________    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智力；智能；聪明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________     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聪明的；智能的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2.________     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普遍的；宇宙的   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________      adv.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普遍地；通用地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________    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普遍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通用；宇宙     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</a:t>
            </a: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 __________ 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技术；科技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              ________      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技术的；科技的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4.________     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私人的；亲自的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	  ________       adv.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亲自；就个人而言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5.________    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总数；合计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总的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  ________       adv.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完全地；整个地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    </a:t>
            </a:r>
            <a:r>
              <a:rPr lang="en-US" altLang="zh-CN" sz="24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./vi.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探索；探究                  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      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探测；探险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    n.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探测者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7.________     </a:t>
            </a:r>
            <a:r>
              <a:rPr lang="en-US" altLang="zh-CN" sz="24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解决；解答 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	  ________     n.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解决；解决方法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8.________     n.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操作员；接线员     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  ________    </a:t>
            </a:r>
            <a:r>
              <a:rPr lang="en-US" altLang="zh-CN" sz="24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./vi.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操作；动手术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________      n.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操作；手术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	</a:t>
            </a: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9.________    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应用；申请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	              ________    v.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应用；申请；涂抹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________    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申请者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0" name="椭圆 9"/>
          <p:cNvSpPr/>
          <p:nvPr/>
        </p:nvSpPr>
        <p:spPr>
          <a:xfrm>
            <a:off x="391809" y="392590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380921" y="549889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124294"/>
            <a:ext cx="762000" cy="746760"/>
          </a:xfrm>
          <a:prstGeom prst="rect">
            <a:avLst/>
          </a:prstGeom>
        </p:spPr>
      </p:pic>
      <p:cxnSp>
        <p:nvCxnSpPr>
          <p:cNvPr id="16" name="直接箭头连接符 15"/>
          <p:cNvCxnSpPr/>
          <p:nvPr/>
        </p:nvCxnSpPr>
        <p:spPr>
          <a:xfrm>
            <a:off x="5620086" y="1428166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951765" y="1061799"/>
            <a:ext cx="1619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sz="2400" b="0" dirty="0"/>
              <a:t>intelligence</a:t>
            </a:r>
            <a:endParaRPr lang="zh-CN" altLang="en-US" sz="2400" b="0" dirty="0"/>
          </a:p>
        </p:txBody>
      </p:sp>
      <p:sp>
        <p:nvSpPr>
          <p:cNvPr id="41" name="TextBox 40"/>
          <p:cNvSpPr txBox="1"/>
          <p:nvPr/>
        </p:nvSpPr>
        <p:spPr>
          <a:xfrm>
            <a:off x="6369873" y="1051446"/>
            <a:ext cx="2095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intelligent</a:t>
            </a:r>
            <a:endParaRPr lang="zh-CN" alt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966244" y="1511784"/>
            <a:ext cx="2785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universal</a:t>
            </a:r>
            <a:endParaRPr lang="zh-CN" alt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369873" y="1496284"/>
            <a:ext cx="249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universally</a:t>
            </a:r>
            <a:endParaRPr lang="zh-CN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936150" y="1916580"/>
            <a:ext cx="1619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universe</a:t>
            </a:r>
            <a:endParaRPr lang="zh-CN" alt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016062" y="2347640"/>
            <a:ext cx="268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technology</a:t>
            </a:r>
            <a:endParaRPr lang="zh-CN" alt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6349806" y="2385961"/>
            <a:ext cx="2399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technological</a:t>
            </a:r>
            <a:endParaRPr lang="zh-CN" alt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008155" y="2805422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personal</a:t>
            </a:r>
            <a:endParaRPr lang="zh-CN" alt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6367052" y="2810020"/>
            <a:ext cx="1619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personally</a:t>
            </a:r>
            <a:endParaRPr lang="zh-CN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1008155" y="3272569"/>
            <a:ext cx="1314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total</a:t>
            </a:r>
            <a:endParaRPr lang="zh-CN" alt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6384298" y="3258811"/>
            <a:ext cx="1619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totally</a:t>
            </a:r>
            <a:endParaRPr lang="zh-CN" alt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1008155" y="4161448"/>
            <a:ext cx="1619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explorer</a:t>
            </a:r>
            <a:endParaRPr lang="zh-CN" alt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1031327" y="3713306"/>
            <a:ext cx="1511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explore</a:t>
            </a:r>
            <a:endParaRPr lang="zh-CN" alt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1000089" y="4617273"/>
            <a:ext cx="1619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solve</a:t>
            </a:r>
            <a:endParaRPr lang="zh-CN" alt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6413369" y="4576731"/>
            <a:ext cx="1619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solution</a:t>
            </a:r>
            <a:endParaRPr lang="zh-CN" alt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1000089" y="5024997"/>
            <a:ext cx="1905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operator</a:t>
            </a:r>
            <a:endParaRPr lang="zh-CN" altLang="en-US" dirty="0"/>
          </a:p>
        </p:txBody>
      </p:sp>
      <p:cxnSp>
        <p:nvCxnSpPr>
          <p:cNvPr id="63" name="直接箭头连接符 62"/>
          <p:cNvCxnSpPr/>
          <p:nvPr/>
        </p:nvCxnSpPr>
        <p:spPr>
          <a:xfrm>
            <a:off x="5630830" y="1858486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413369" y="4988347"/>
            <a:ext cx="1905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operate</a:t>
            </a:r>
            <a:endParaRPr lang="zh-CN" altLang="en-US" dirty="0"/>
          </a:p>
        </p:txBody>
      </p:sp>
      <p:cxnSp>
        <p:nvCxnSpPr>
          <p:cNvPr id="70" name="直接箭头连接符 69"/>
          <p:cNvCxnSpPr/>
          <p:nvPr/>
        </p:nvCxnSpPr>
        <p:spPr>
          <a:xfrm>
            <a:off x="5637297" y="2795389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966244" y="5447950"/>
            <a:ext cx="1905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operation</a:t>
            </a:r>
            <a:endParaRPr lang="zh-CN" alt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966244" y="5917391"/>
            <a:ext cx="1905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application</a:t>
            </a:r>
            <a:endParaRPr lang="zh-CN" altLang="en-US" dirty="0"/>
          </a:p>
        </p:txBody>
      </p:sp>
      <p:cxnSp>
        <p:nvCxnSpPr>
          <p:cNvPr id="50" name="直接箭头连接符 49"/>
          <p:cNvCxnSpPr/>
          <p:nvPr/>
        </p:nvCxnSpPr>
        <p:spPr>
          <a:xfrm>
            <a:off x="5617417" y="3204973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/>
          <p:nvPr/>
        </p:nvCxnSpPr>
        <p:spPr>
          <a:xfrm>
            <a:off x="5596612" y="4988347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箭头连接符 56"/>
          <p:cNvCxnSpPr/>
          <p:nvPr/>
        </p:nvCxnSpPr>
        <p:spPr>
          <a:xfrm>
            <a:off x="5578836" y="5437355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箭头连接符 57"/>
          <p:cNvCxnSpPr/>
          <p:nvPr/>
        </p:nvCxnSpPr>
        <p:spPr>
          <a:xfrm>
            <a:off x="5606041" y="3643976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392904" y="3713306"/>
            <a:ext cx="1675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exploration</a:t>
            </a:r>
            <a:endParaRPr lang="zh-CN" altLang="en-US" dirty="0"/>
          </a:p>
        </p:txBody>
      </p:sp>
      <p:cxnSp>
        <p:nvCxnSpPr>
          <p:cNvPr id="64" name="直接箭头连接符 63"/>
          <p:cNvCxnSpPr/>
          <p:nvPr/>
        </p:nvCxnSpPr>
        <p:spPr>
          <a:xfrm>
            <a:off x="5581020" y="4137570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413369" y="5944143"/>
            <a:ext cx="1905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apply</a:t>
            </a:r>
            <a:endParaRPr lang="zh-CN" altLang="en-US" dirty="0"/>
          </a:p>
        </p:txBody>
      </p:sp>
      <p:cxnSp>
        <p:nvCxnSpPr>
          <p:cNvPr id="66" name="直接箭头连接符 65"/>
          <p:cNvCxnSpPr/>
          <p:nvPr/>
        </p:nvCxnSpPr>
        <p:spPr>
          <a:xfrm>
            <a:off x="5585752" y="6315755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951765" y="6315755"/>
            <a:ext cx="1905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applicant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1" grpId="0"/>
      <p:bldP spid="42" grpId="0"/>
      <p:bldP spid="43" grpId="0"/>
      <p:bldP spid="44" grpId="0"/>
      <p:bldP spid="46" grpId="0"/>
      <p:bldP spid="47" grpId="0"/>
      <p:bldP spid="48" grpId="0"/>
      <p:bldP spid="49" grpId="0"/>
      <p:bldP spid="52" grpId="0"/>
      <p:bldP spid="53" grpId="0"/>
      <p:bldP spid="54" grpId="0"/>
      <p:bldP spid="55" grpId="0"/>
      <p:bldP spid="60" grpId="0"/>
      <p:bldP spid="61" grpId="0"/>
      <p:bldP spid="62" grpId="0"/>
      <p:bldP spid="69" grpId="0"/>
      <p:bldP spid="71" grpId="0"/>
      <p:bldP spid="73" grpId="0"/>
      <p:bldP spid="59" grpId="0"/>
      <p:bldP spid="65" grpId="0"/>
      <p:bldP spid="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2965" y="296339"/>
            <a:ext cx="3524275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933545" y="450046"/>
            <a:ext cx="143629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重点短语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4667241" y="296339"/>
            <a:ext cx="381004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201456" y="2688247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7" name="椭圆 6"/>
          <p:cNvSpPr/>
          <p:nvPr/>
        </p:nvSpPr>
        <p:spPr>
          <a:xfrm>
            <a:off x="1077633" y="237963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540422" y="1064734"/>
            <a:ext cx="10058400" cy="60555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1.________________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   从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……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时起 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2.________________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结果；因此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3.________________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如此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……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以致于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4.________________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在某种程度上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5.________________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在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……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的帮助下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           </a:t>
            </a: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6.________________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获第一名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7.________________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射门得分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8.________________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编造；和解；组成；弥补 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8.________________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处理；安排；对付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9.________________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看守；监视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10._______________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人工智能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11._______________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技术革命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12._______________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     向某人传递信号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13._______________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毕竟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          </a:t>
            </a:r>
          </a:p>
        </p:txBody>
      </p:sp>
      <p:sp>
        <p:nvSpPr>
          <p:cNvPr id="10" name="椭圆 9"/>
          <p:cNvSpPr/>
          <p:nvPr/>
        </p:nvSpPr>
        <p:spPr>
          <a:xfrm>
            <a:off x="1077633" y="392590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1190569" y="417551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4" name="椭圆 13"/>
          <p:cNvSpPr/>
          <p:nvPr/>
        </p:nvSpPr>
        <p:spPr>
          <a:xfrm>
            <a:off x="1066745" y="549889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192534"/>
            <a:ext cx="762000" cy="74676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973318" y="1077664"/>
            <a:ext cx="1997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sz="2400" b="0" dirty="0"/>
              <a:t>from…on</a:t>
            </a:r>
            <a:endParaRPr lang="zh-CN" altLang="en-US" sz="2400" b="0" dirty="0"/>
          </a:p>
        </p:txBody>
      </p:sp>
      <p:sp>
        <p:nvSpPr>
          <p:cNvPr id="16" name="TextBox 15"/>
          <p:cNvSpPr txBox="1"/>
          <p:nvPr/>
        </p:nvSpPr>
        <p:spPr>
          <a:xfrm>
            <a:off x="1973318" y="1491041"/>
            <a:ext cx="1997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as a result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960974" y="1863600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so…that…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948630" y="2242268"/>
            <a:ext cx="2952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in a way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932398" y="2647664"/>
            <a:ext cx="2952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with the help of 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893450" y="3036012"/>
            <a:ext cx="2952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win first place</a:t>
            </a:r>
            <a:endParaRPr lang="zh-CN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950352" y="3430298"/>
            <a:ext cx="3671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have a good shot for a goal</a:t>
            </a:r>
            <a:endParaRPr lang="zh-CN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944930" y="4179432"/>
            <a:ext cx="3548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deal with </a:t>
            </a:r>
            <a:endParaRPr lang="zh-CN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972226" y="4560126"/>
            <a:ext cx="2952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watch over</a:t>
            </a:r>
            <a:endParaRPr lang="zh-CN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001234" y="4994762"/>
            <a:ext cx="2894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artificial intelligence</a:t>
            </a:r>
            <a:endParaRPr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000008" y="5391012"/>
            <a:ext cx="3350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technological revolution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000008" y="5793960"/>
            <a:ext cx="5548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signal to </a:t>
            </a:r>
            <a:r>
              <a:rPr lang="en-US" altLang="zh-CN" dirty="0" err="1"/>
              <a:t>sb</a:t>
            </a:r>
            <a:endParaRPr lang="zh-CN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53264" y="3828362"/>
            <a:ext cx="3671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make up</a:t>
            </a:r>
            <a:endParaRPr lang="zh-CN" alt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000008" y="6176749"/>
            <a:ext cx="5548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after all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2966" y="284229"/>
            <a:ext cx="3524275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900679" y="465340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同反义词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4667241" y="337283"/>
            <a:ext cx="381004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944432" y="260252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cxnSp>
        <p:nvCxnSpPr>
          <p:cNvPr id="13" name="直接连接符 12"/>
          <p:cNvCxnSpPr/>
          <p:nvPr/>
        </p:nvCxnSpPr>
        <p:spPr>
          <a:xfrm>
            <a:off x="1933545" y="417551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pic>
        <p:nvPicPr>
          <p:cNvPr id="2" name="图片 1" descr="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" y="233478"/>
            <a:ext cx="762000" cy="746760"/>
          </a:xfrm>
          <a:prstGeom prst="rect">
            <a:avLst/>
          </a:prstGeom>
        </p:spPr>
      </p:pic>
      <p:sp>
        <p:nvSpPr>
          <p:cNvPr id="64" name="TextBox 63"/>
          <p:cNvSpPr txBox="1"/>
          <p:nvPr/>
        </p:nvSpPr>
        <p:spPr>
          <a:xfrm>
            <a:off x="1402544" y="1164916"/>
            <a:ext cx="3152799" cy="5460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commonly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natural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individual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completely  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portable      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aim    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human being   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upload  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to some degree   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appear     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personality   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cope with               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27108" y="1196750"/>
            <a:ext cx="3152799" cy="5450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342900" indent="-342900">
              <a:lnSpc>
                <a:spcPts val="3500"/>
              </a:lnSpc>
              <a:buAutoNum type="arabicPeriod"/>
              <a:defRPr sz="2800"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>
                <a:solidFill>
                  <a:srgbClr val="FF0000"/>
                </a:solidFill>
              </a:rPr>
              <a:t>personal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artificial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goal                                 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arise      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character     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mobile        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deal with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universally      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in a way       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totally                             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download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human race           </a:t>
            </a:r>
          </a:p>
        </p:txBody>
      </p:sp>
      <p:cxnSp>
        <p:nvCxnSpPr>
          <p:cNvPr id="29" name="直接箭头连接符 28"/>
          <p:cNvCxnSpPr/>
          <p:nvPr/>
        </p:nvCxnSpPr>
        <p:spPr>
          <a:xfrm>
            <a:off x="3196823" y="1434589"/>
            <a:ext cx="3583844" cy="31616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>
            <a:off x="3228976" y="1910749"/>
            <a:ext cx="3443287" cy="14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 flipV="1">
            <a:off x="3286125" y="1525072"/>
            <a:ext cx="3400425" cy="8466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>
            <a:off x="2978943" y="2765269"/>
            <a:ext cx="3829050" cy="2614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>
            <a:off x="3024369" y="3234425"/>
            <a:ext cx="3893804" cy="4233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 flipV="1">
            <a:off x="2407764" y="2402006"/>
            <a:ext cx="4402469" cy="12745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>
            <a:off x="3086100" y="4507706"/>
            <a:ext cx="3700463" cy="13837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>
            <a:off x="4246179" y="5013434"/>
            <a:ext cx="2571366" cy="229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/>
        </p:nvCxnSpPr>
        <p:spPr>
          <a:xfrm flipV="1">
            <a:off x="3084139" y="2943509"/>
            <a:ext cx="3818814" cy="24847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箭头连接符 48"/>
          <p:cNvCxnSpPr/>
          <p:nvPr/>
        </p:nvCxnSpPr>
        <p:spPr>
          <a:xfrm flipV="1">
            <a:off x="3727825" y="3409672"/>
            <a:ext cx="3184691" cy="23546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/>
          <p:nvPr/>
        </p:nvCxnSpPr>
        <p:spPr>
          <a:xfrm flipV="1">
            <a:off x="3509945" y="4110199"/>
            <a:ext cx="3350921" cy="22328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箭头连接符 55"/>
          <p:cNvCxnSpPr/>
          <p:nvPr/>
        </p:nvCxnSpPr>
        <p:spPr>
          <a:xfrm>
            <a:off x="3024123" y="4061052"/>
            <a:ext cx="3776727" cy="23005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边形 3"/>
          <p:cNvSpPr/>
          <p:nvPr/>
        </p:nvSpPr>
        <p:spPr>
          <a:xfrm>
            <a:off x="1177159" y="169889"/>
            <a:ext cx="2596055" cy="58073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词汇释义</a:t>
            </a:r>
          </a:p>
        </p:txBody>
      </p:sp>
      <p:pic>
        <p:nvPicPr>
          <p:cNvPr id="3" name="图片 2" descr="6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5159" y="60704"/>
            <a:ext cx="762000" cy="7467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440" y="514770"/>
            <a:ext cx="1181336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342900" indent="-342900">
              <a:lnSpc>
                <a:spcPts val="3500"/>
              </a:lnSpc>
              <a:buAutoNum type="arabicPeriod"/>
              <a:defRPr sz="2800"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zh-CN" dirty="0"/>
              <a:t>  ____________ connected computer system 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  ____________ to work out the answer to a problem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  ____________ to travel around an area to find out about it 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  ____________ anyway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  ____________ to make a movement or sound to give </a:t>
            </a:r>
            <a:r>
              <a:rPr lang="en-US" altLang="zh-CN" dirty="0" err="1"/>
              <a:t>sb</a:t>
            </a:r>
            <a:r>
              <a:rPr lang="en-US" altLang="zh-CN" dirty="0"/>
              <a:t> information, etc. 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____________   to happen; to start to exist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____________   man-made; not real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____________   involving all the people in the world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____________   therefore; thus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____________  a formal request for </a:t>
            </a:r>
            <a:r>
              <a:rPr lang="en-US" altLang="zh-CN" dirty="0" err="1"/>
              <a:t>sth</a:t>
            </a:r>
            <a:endParaRPr lang="en-US" altLang="zh-CN" dirty="0"/>
          </a:p>
        </p:txBody>
      </p:sp>
      <p:sp>
        <p:nvSpPr>
          <p:cNvPr id="6" name="矩形 5"/>
          <p:cNvSpPr/>
          <p:nvPr/>
        </p:nvSpPr>
        <p:spPr>
          <a:xfrm>
            <a:off x="1467528" y="632014"/>
            <a:ext cx="1400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network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440929" y="1240699"/>
            <a:ext cx="9329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solve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462098" y="1919372"/>
            <a:ext cx="12709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explore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462098" y="2533858"/>
            <a:ext cx="13339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anyhow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440929" y="3154438"/>
            <a:ext cx="10182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signal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462098" y="3771054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arise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462098" y="4416878"/>
            <a:ext cx="13612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artificial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462098" y="5073535"/>
            <a:ext cx="14942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universal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396130" y="5758207"/>
            <a:ext cx="16626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as a result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384754" y="6333695"/>
            <a:ext cx="17958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application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  <p:bldP spid="15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边形 3"/>
          <p:cNvSpPr/>
          <p:nvPr/>
        </p:nvSpPr>
        <p:spPr>
          <a:xfrm>
            <a:off x="709678" y="472966"/>
            <a:ext cx="2006226" cy="588087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6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话题词汇</a:t>
            </a:r>
          </a:p>
        </p:txBody>
      </p:sp>
      <p:sp>
        <p:nvSpPr>
          <p:cNvPr id="5" name="矩形 4"/>
          <p:cNvSpPr/>
          <p:nvPr/>
        </p:nvSpPr>
        <p:spPr>
          <a:xfrm>
            <a:off x="0" y="1459817"/>
            <a:ext cx="3741683" cy="5392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Development of computers</a:t>
            </a:r>
            <a:endParaRPr lang="zh-CN" altLang="en-US" sz="24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10" name="图片 9" descr="6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48" y="314294"/>
            <a:ext cx="762000" cy="746760"/>
          </a:xfrm>
          <a:prstGeom prst="rect">
            <a:avLst/>
          </a:prstGeom>
        </p:spPr>
      </p:pic>
      <p:sp>
        <p:nvSpPr>
          <p:cNvPr id="11" name="平行四边形 10"/>
          <p:cNvSpPr/>
          <p:nvPr/>
        </p:nvSpPr>
        <p:spPr>
          <a:xfrm>
            <a:off x="2579428" y="472965"/>
            <a:ext cx="7232788" cy="605208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dirty="0"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Arial" panose="020B0604020202020204"/>
              </a:rPr>
              <a:t>Expressions concerning computers</a:t>
            </a:r>
            <a:endParaRPr lang="zh-CN" altLang="en-US" sz="3200" dirty="0">
              <a:latin typeface="Times New Roman" pitchFamily="18" charset="0"/>
              <a:ea typeface="微软雅黑" panose="020B0503020204020204" charset="-122"/>
              <a:cs typeface="Times New Roman" pitchFamily="18" charset="0"/>
              <a:sym typeface="Arial" panose="020B06040202020202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272750" y="1150280"/>
            <a:ext cx="7611685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calculating machine; universal machine; analytical machine; personal computer; laptop; personal digital assistant</a:t>
            </a:r>
          </a:p>
        </p:txBody>
      </p:sp>
      <p:sp>
        <p:nvSpPr>
          <p:cNvPr id="7" name="矩形 6"/>
          <p:cNvSpPr/>
          <p:nvPr/>
        </p:nvSpPr>
        <p:spPr>
          <a:xfrm>
            <a:off x="4272751" y="3309254"/>
            <a:ext cx="761168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finance; mobile phones; rockets; androids</a:t>
            </a:r>
          </a:p>
        </p:txBody>
      </p:sp>
      <p:sp>
        <p:nvSpPr>
          <p:cNvPr id="9" name="矩形 8"/>
          <p:cNvSpPr/>
          <p:nvPr/>
        </p:nvSpPr>
        <p:spPr>
          <a:xfrm>
            <a:off x="-25024" y="2301459"/>
            <a:ext cx="3741683" cy="5392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Memory storage</a:t>
            </a:r>
            <a:endParaRPr lang="zh-CN" altLang="en-US" sz="24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272751" y="2598766"/>
            <a:ext cx="7611685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tube; transistor; chip; network; the World Wide Web</a:t>
            </a:r>
          </a:p>
        </p:txBody>
      </p:sp>
      <p:sp>
        <p:nvSpPr>
          <p:cNvPr id="13" name="矩形 12"/>
          <p:cNvSpPr/>
          <p:nvPr/>
        </p:nvSpPr>
        <p:spPr>
          <a:xfrm>
            <a:off x="-25024" y="3162555"/>
            <a:ext cx="3766707" cy="5392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Applications of computers</a:t>
            </a:r>
            <a:endParaRPr lang="zh-CN" altLang="en-US" sz="24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0" y="5803355"/>
            <a:ext cx="3741683" cy="5392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Other words</a:t>
            </a:r>
            <a:endParaRPr lang="zh-CN" altLang="en-US" sz="24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272751" y="5873693"/>
            <a:ext cx="761168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programmer; designer; virus; electronic</a:t>
            </a:r>
          </a:p>
        </p:txBody>
      </p:sp>
      <p:sp>
        <p:nvSpPr>
          <p:cNvPr id="16" name="矩形 15"/>
          <p:cNvSpPr/>
          <p:nvPr/>
        </p:nvSpPr>
        <p:spPr>
          <a:xfrm>
            <a:off x="0" y="4039848"/>
            <a:ext cx="3741684" cy="5392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Functions of computers</a:t>
            </a:r>
            <a:endParaRPr lang="zh-CN" altLang="en-US" sz="24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272750" y="4034809"/>
            <a:ext cx="7611684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simplify sums; think logically; solve mathematical problems; explore; download</a:t>
            </a:r>
          </a:p>
        </p:txBody>
      </p:sp>
      <p:sp>
        <p:nvSpPr>
          <p:cNvPr id="18" name="矩形 17"/>
          <p:cNvSpPr/>
          <p:nvPr/>
        </p:nvSpPr>
        <p:spPr>
          <a:xfrm>
            <a:off x="-25024" y="4913550"/>
            <a:ext cx="3766707" cy="5392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Functions of androids</a:t>
            </a:r>
            <a:endParaRPr lang="zh-CN" altLang="en-US" sz="24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272750" y="5123574"/>
            <a:ext cx="761168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signal; mop; deal with; watcher over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2" grpId="0" animBg="1"/>
      <p:bldP spid="15" grpId="0" animBg="1"/>
      <p:bldP spid="17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2965" y="178195"/>
            <a:ext cx="2457486" cy="713994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732193" y="285823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遣词造句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944432" y="260252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cxnSp>
        <p:nvCxnSpPr>
          <p:cNvPr id="13" name="直接连接符 12"/>
          <p:cNvCxnSpPr/>
          <p:nvPr/>
        </p:nvCxnSpPr>
        <p:spPr>
          <a:xfrm>
            <a:off x="1933545" y="417551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pic>
        <p:nvPicPr>
          <p:cNvPr id="2" name="图片 1" descr="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" y="74390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81050" y="2952750"/>
            <a:ext cx="762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 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08660" y="1121479"/>
            <a:ext cx="1118078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itchFamily="18" charset="0"/>
              </a:rPr>
              <a:t>Group 1: as a result; explore; deal with; arise</a:t>
            </a:r>
            <a:endParaRPr lang="zh-CN" altLang="en-US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itchFamily="18" charset="0"/>
              </a:rPr>
              <a:t>Group 2: application; in a way; appearance; artificial intelligence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itchFamily="18" charset="0"/>
              </a:rPr>
              <a:t>Group 3: with the help of; solve; anyhow; after all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itchFamily="18" charset="0"/>
              </a:rPr>
              <a:t>Group 4: have a good shot for a goal; so…that…; signal to </a:t>
            </a:r>
            <a:r>
              <a:rPr lang="en-US" altLang="zh-CN" sz="2800" dirty="0" err="1">
                <a:solidFill>
                  <a:srgbClr val="22ACEC"/>
                </a:solidFill>
                <a:latin typeface="Calibri" panose="020F0502020204030204" pitchFamily="34" charset="0"/>
                <a:cs typeface="Times New Roman" pitchFamily="18" charset="0"/>
              </a:rPr>
              <a:t>sb</a:t>
            </a:r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itchFamily="18" charset="0"/>
              </a:rPr>
              <a:t>; win first place</a:t>
            </a:r>
          </a:p>
        </p:txBody>
      </p:sp>
      <p:sp>
        <p:nvSpPr>
          <p:cNvPr id="3" name="矩形 2"/>
          <p:cNvSpPr/>
          <p:nvPr/>
        </p:nvSpPr>
        <p:spPr>
          <a:xfrm>
            <a:off x="708661" y="1591610"/>
            <a:ext cx="107213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</a:rPr>
              <a:t>Scientists have been exploring the technology from then on. As a result, human race can deal with various problems arising from ignorance. </a:t>
            </a:r>
            <a:endParaRPr lang="zh-CN" altLang="en-US" sz="2400" dirty="0">
              <a:latin typeface="Calibri" panose="020F050202020403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08660" y="4132832"/>
            <a:ext cx="103171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Anyhow, I solved the challenging problem with the help of a devoted friend. After all, a friend in need is a friend indeed. </a:t>
            </a:r>
            <a:endParaRPr lang="zh-CN" altLang="en-US" sz="24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08659" y="5422595"/>
            <a:ext cx="11037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Our coach was so eager to win first place in this football match that he crazily signaled to our teammates to have a  good shot for a goal whenever we were open. </a:t>
            </a:r>
            <a:endParaRPr lang="zh-CN" altLang="en-US" sz="24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8660" y="2860538"/>
            <a:ext cx="107213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2400"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In a way, the wider applications of computers are attributed to the appearance of artificial intelligence. </a:t>
            </a:r>
          </a:p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325646" y="964433"/>
            <a:ext cx="11866354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51435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signal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vi./</a:t>
            </a:r>
            <a:r>
              <a:rPr lang="en-US" altLang="zh-CN" sz="28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vt</a:t>
            </a:r>
            <a:r>
              <a:rPr lang="en-US" altLang="zh-CN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make a movement or sound to give </a:t>
            </a:r>
            <a:r>
              <a:rPr lang="en-US" altLang="zh-CN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sb</a:t>
            </a:r>
            <a:r>
              <a:rPr lang="en-US" altLang="zh-CN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information</a:t>
            </a:r>
            <a:r>
              <a:rPr lang="zh-CN" altLang="en-US" sz="2800" b="1" dirty="0">
                <a:solidFill>
                  <a:srgbClr val="0070C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发信号</a:t>
            </a:r>
            <a:endParaRPr lang="en-US" altLang="zh-CN" sz="2800" b="1" dirty="0">
              <a:solidFill>
                <a:srgbClr val="0070C0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0070C0"/>
                </a:solidFill>
                <a:latin typeface="宋体" pitchFamily="2" charset="-122"/>
                <a:ea typeface="宋体" pitchFamily="2" charset="-122"/>
                <a:cs typeface="Times New Roman" pitchFamily="18" charset="0"/>
                <a:sym typeface="Arial" panose="020B0604020202020204"/>
              </a:rPr>
              <a:t>              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Arial" panose="020B0604020202020204"/>
              </a:rPr>
              <a:t>to indicate </a:t>
            </a:r>
            <a:r>
              <a:rPr lang="zh-CN" altLang="en-US" sz="2800" b="1" dirty="0">
                <a:solidFill>
                  <a:srgbClr val="0070C0"/>
                </a:solidFill>
                <a:latin typeface="宋体" pitchFamily="2" charset="-122"/>
                <a:ea typeface="宋体" pitchFamily="2" charset="-122"/>
                <a:cs typeface="Times New Roman" pitchFamily="18" charset="0"/>
                <a:sym typeface="Arial" panose="020B0604020202020204"/>
              </a:rPr>
              <a:t>表明；预示 </a:t>
            </a:r>
            <a:endParaRPr lang="en-US" altLang="zh-CN" sz="2800" b="1" dirty="0">
              <a:solidFill>
                <a:srgbClr val="0070C0"/>
              </a:solidFill>
              <a:latin typeface="宋体" pitchFamily="2" charset="-122"/>
              <a:ea typeface="宋体" pitchFamily="2" charset="-122"/>
              <a:cs typeface="Times New Roman" pitchFamily="18" charset="0"/>
              <a:sym typeface="Arial" panose="020B0604020202020204"/>
            </a:endParaRP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1093910" y="1722837"/>
            <a:ext cx="10192789" cy="1361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signal (to) </a:t>
            </a:r>
            <a:r>
              <a:rPr lang="en-US" altLang="zh-CN" sz="2800" dirty="0" err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sb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to do </a:t>
            </a:r>
            <a:r>
              <a:rPr lang="en-US" altLang="zh-CN" sz="2800" dirty="0" err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altLang="zh-CN" sz="2400" dirty="0"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给某人发信号做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……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The teacher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signaled to him to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raise his questions when he had something hard to understand.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792" y="119823"/>
            <a:ext cx="756285" cy="594360"/>
          </a:xfrm>
          <a:prstGeom prst="rect">
            <a:avLst/>
          </a:prstGeom>
        </p:spPr>
      </p:pic>
      <p:sp>
        <p:nvSpPr>
          <p:cNvPr id="24" name="矩形 43"/>
          <p:cNvSpPr>
            <a:spLocks noChangeArrowheads="1"/>
          </p:cNvSpPr>
          <p:nvPr/>
        </p:nvSpPr>
        <p:spPr bwMode="auto">
          <a:xfrm>
            <a:off x="1093907" y="3223298"/>
            <a:ext cx="10781567" cy="931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signal that...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示意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……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The teacher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signaled that 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it was time to leave.</a:t>
            </a:r>
          </a:p>
        </p:txBody>
      </p:sp>
      <p:sp>
        <p:nvSpPr>
          <p:cNvPr id="25" name="矩形 43"/>
          <p:cNvSpPr>
            <a:spLocks noChangeArrowheads="1"/>
          </p:cNvSpPr>
          <p:nvPr/>
        </p:nvSpPr>
        <p:spPr bwMode="auto">
          <a:xfrm>
            <a:off x="1093906" y="4481831"/>
            <a:ext cx="10781567" cy="1361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n. 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movement or sound giving </a:t>
            </a:r>
            <a:r>
              <a:rPr lang="en-US" altLang="zh-CN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sb</a:t>
            </a:r>
            <a:r>
              <a:rPr lang="en-US" altLang="zh-CN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information, etc. </a:t>
            </a:r>
            <a:r>
              <a:rPr lang="zh-CN" altLang="en-US" sz="2800" b="1" dirty="0">
                <a:solidFill>
                  <a:srgbClr val="0070C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信号</a:t>
            </a:r>
            <a:endParaRPr lang="en-US" altLang="zh-CN" sz="2800" b="1" dirty="0">
              <a:solidFill>
                <a:srgbClr val="0070C0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The siren was a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signal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for everyone to leave the building.</a:t>
            </a:r>
          </a:p>
        </p:txBody>
      </p:sp>
      <p:sp>
        <p:nvSpPr>
          <p:cNvPr id="18" name="平行四边形 17"/>
          <p:cNvSpPr/>
          <p:nvPr/>
        </p:nvSpPr>
        <p:spPr>
          <a:xfrm>
            <a:off x="900077" y="115296"/>
            <a:ext cx="3085769" cy="700093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核心词汇 </a:t>
            </a:r>
          </a:p>
        </p:txBody>
      </p:sp>
    </p:spTree>
    <p:extLst>
      <p:ext uri="{BB962C8B-B14F-4D97-AF65-F5344CB8AC3E}">
        <p14:creationId xmlns:p14="http://schemas.microsoft.com/office/powerpoint/2010/main" val="2001442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2483</TotalTime>
  <Words>1629</Words>
  <Application>Microsoft Macintosh PowerPoint</Application>
  <PresentationFormat>宽屏</PresentationFormat>
  <Paragraphs>304</Paragraphs>
  <Slides>19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9" baseType="lpstr">
      <vt:lpstr>Arial</vt:lpstr>
      <vt:lpstr>Calibri</vt:lpstr>
      <vt:lpstr>Cambria</vt:lpstr>
      <vt:lpstr>Times New Roman</vt:lpstr>
      <vt:lpstr>等线</vt:lpstr>
      <vt:lpstr>等线 Light</vt:lpstr>
      <vt:lpstr>华文新魏</vt:lpstr>
      <vt:lpstr>宋体</vt:lpstr>
      <vt:lpstr>微软雅黑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棕色阅读分享推荐学习通用PPT模板</dc:title>
  <dc:creator>Dell</dc:creator>
  <cp:lastModifiedBy>chenmy1</cp:lastModifiedBy>
  <cp:revision>214</cp:revision>
  <dcterms:created xsi:type="dcterms:W3CDTF">2017-08-09T01:43:00Z</dcterms:created>
  <dcterms:modified xsi:type="dcterms:W3CDTF">2019-01-19T14:18:06Z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2052-10.1.0.7468</vt:lpwstr>
  </property>
</Properties>
</file>