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389" r:id="rId3"/>
    <p:sldId id="256" r:id="rId4"/>
    <p:sldId id="259" r:id="rId5"/>
    <p:sldId id="274" r:id="rId6"/>
    <p:sldId id="343" r:id="rId7"/>
    <p:sldId id="275" r:id="rId8"/>
    <p:sldId id="276" r:id="rId9"/>
    <p:sldId id="277" r:id="rId10"/>
    <p:sldId id="289" r:id="rId11"/>
    <p:sldId id="317" r:id="rId12"/>
    <p:sldId id="388" r:id="rId13"/>
    <p:sldId id="316" r:id="rId14"/>
    <p:sldId id="374" r:id="rId15"/>
    <p:sldId id="376" r:id="rId16"/>
    <p:sldId id="375" r:id="rId17"/>
    <p:sldId id="377" r:id="rId18"/>
    <p:sldId id="378" r:id="rId19"/>
    <p:sldId id="290" r:id="rId20"/>
    <p:sldId id="293" r:id="rId21"/>
    <p:sldId id="295" r:id="rId22"/>
    <p:sldId id="296" r:id="rId23"/>
    <p:sldId id="297" r:id="rId24"/>
    <p:sldId id="298" r:id="rId25"/>
    <p:sldId id="299"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42" y="4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7A118-DBFE-4EB4-B858-A7C1345A59A7}" type="datetimeFigureOut">
              <a:rPr lang="en-US" smtClean="0"/>
              <a:t>8/30/2020</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27BDF-6B16-437E-959D-531368A422D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8C27BDF-6B16-437E-959D-531368A422DE}"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4C4BA57A-639E-4744-90DA-71F76A59F336}" type="datetimeFigureOut">
              <a:rPr lang="en-US" smtClean="0"/>
              <a:t>8/30/2020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4C4BA57A-639E-4744-90DA-71F76A59F336}" type="datetimeFigureOut">
              <a:rPr lang="en-US" smtClean="0"/>
              <a:t>8/30/2020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4C4BA57A-639E-4744-90DA-71F76A59F336}" type="datetimeFigureOut">
              <a:rPr lang="en-US" smtClean="0"/>
              <a:t>8/30/2020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778258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3921953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0224442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4068910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32875540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383575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56686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158559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4C4BA57A-639E-4744-90DA-71F76A59F336}" type="datetimeFigureOut">
              <a:rPr lang="en-US" smtClean="0"/>
              <a:t>8/30/2020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53198741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39866954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573221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C4BA57A-639E-4744-90DA-71F76A59F336}" type="datetimeFigureOut">
              <a:rPr lang="en-US" smtClean="0"/>
              <a:t>8/30/2020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4C4BA57A-639E-4744-90DA-71F76A59F336}" type="datetimeFigureOut">
              <a:rPr lang="en-US" smtClean="0"/>
              <a:t>8/30/2020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4C4BA57A-639E-4744-90DA-71F76A59F336}" type="datetimeFigureOut">
              <a:rPr lang="en-US" smtClean="0"/>
              <a:t>8/30/2020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4C4BA57A-639E-4744-90DA-71F76A59F336}" type="datetimeFigureOut">
              <a:rPr lang="en-US" smtClean="0"/>
              <a:t>8/30/2020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BA57A-639E-4744-90DA-71F76A59F336}" type="datetimeFigureOut">
              <a:rPr lang="en-US" smtClean="0"/>
              <a:t>8/30/2020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4BA57A-639E-4744-90DA-71F76A59F336}" type="datetimeFigureOut">
              <a:rPr lang="en-US" smtClean="0"/>
              <a:t>8/30/2020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4BA57A-639E-4744-90DA-71F76A59F336}" type="datetimeFigureOut">
              <a:rPr lang="en-US" smtClean="0"/>
              <a:t>8/30/2020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D17CBCA-EB23-40E9-8901-553EAA98B6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BA57A-639E-4744-90DA-71F76A59F336}" type="datetimeFigureOut">
              <a:rPr lang="en-US" smtClean="0"/>
              <a:t>8/30/2020</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7CBCA-EB23-40E9-8901-553EAA98B645}" type="slidenum">
              <a:rPr lang="en-US" smtClean="0"/>
              <a:t>‹#›</a:t>
            </a:fld>
            <a:endParaRPr lang="en-US"/>
          </a:p>
        </p:txBody>
      </p:sp>
      <p:pic>
        <p:nvPicPr>
          <p:cNvPr id="8" name="图片 7" descr="水印">
            <a:extLst>
              <a:ext uri="{FF2B5EF4-FFF2-40B4-BE49-F238E27FC236}">
                <a16:creationId xmlns:a16="http://schemas.microsoft.com/office/drawing/2014/main" id="{A90AEEC1-2390-4EE9-A5FC-E1BEA42E2F8A}"/>
              </a:ext>
            </a:extLst>
          </p:cNvPr>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D3CA4526-AE6A-4AEA-844F-8AE8FE4D77B4}" type="datetimeFigureOut">
              <a:rPr lang="zh-CN" altLang="en-US" smtClean="0">
                <a:solidFill>
                  <a:prstClr val="black"/>
                </a:solidFill>
              </a:rPr>
              <a:t>2020/8/30</a:t>
            </a:fld>
            <a:endParaRPr lang="zh-CN" altLang="en-US">
              <a:solidFill>
                <a:prstClr val="black"/>
              </a:solidFill>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solidFill>
                <a:prstClr val="black"/>
              </a:solidFill>
            </a:endParaRPr>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844B057A-3A0D-4079-A5BF-01CA1B2F1228}" type="slidenum">
              <a:rPr lang="zh-CN" altLang="en-US" smtClean="0">
                <a:solidFill>
                  <a:prstClr val="black"/>
                </a:solidFill>
              </a:rPr>
              <a:t>‹#›</a:t>
            </a:fld>
            <a:endParaRPr lang="zh-CN" altLang="en-US">
              <a:solidFill>
                <a:prstClr val="black"/>
              </a:solidFill>
            </a:endParaRPr>
          </a:p>
        </p:txBody>
      </p:sp>
      <p:pic>
        <p:nvPicPr>
          <p:cNvPr id="2" name="图片 1" descr="水印">
            <a:extLst>
              <a:ext uri="{FF2B5EF4-FFF2-40B4-BE49-F238E27FC236}">
                <a16:creationId xmlns:a16="http://schemas.microsoft.com/office/drawing/2014/main" id="{978E8BED-34CC-4149-8830-EB3C6CFB1266}"/>
              </a:ext>
            </a:extLst>
          </p:cNvPr>
          <p:cNvPicPr>
            <a:picLocks noChangeAspect="1"/>
          </p:cNvPicPr>
          <p:nvPr userDrawn="1"/>
        </p:nvPicPr>
        <p:blipFill>
          <a:blip r:embed="rId13"/>
          <a:stretch>
            <a:fillRect/>
          </a:stretch>
        </p:blipFill>
        <p:spPr>
          <a:xfrm>
            <a:off x="7186295" y="63500"/>
            <a:ext cx="4902200" cy="1586865"/>
          </a:xfrm>
          <a:prstGeom prst="rect">
            <a:avLst/>
          </a:prstGeom>
        </p:spPr>
      </p:pic>
    </p:spTree>
    <p:extLst>
      <p:ext uri="{BB962C8B-B14F-4D97-AF65-F5344CB8AC3E}">
        <p14:creationId xmlns:p14="http://schemas.microsoft.com/office/powerpoint/2010/main" val="3560545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000000"/>
                </a:solidFill>
                <a:effectLst/>
                <a:uLnTx/>
                <a:uFillTx/>
                <a:latin typeface="华文新魏" panose="02010800040101010101" pitchFamily="2" charset="-122"/>
                <a:ea typeface="宋体" panose="02010600030101010101" pitchFamily="2" charset="-122"/>
                <a:cs typeface="+mn-cs"/>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0808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515620" y="1002665"/>
            <a:ext cx="605536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3-2  Active Verbs Suitable for This Lesson</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4" name="箭头: 燕尾形 4"/>
          <p:cNvSpPr/>
          <p:nvPr/>
        </p:nvSpPr>
        <p:spPr>
          <a:xfrm>
            <a:off x="5073251" y="14051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pic>
        <p:nvPicPr>
          <p:cNvPr id="21" name="图片 20" descr="4cd1f5b8f2c92b91805bb5c680170499"/>
          <p:cNvPicPr>
            <a:picLocks noChangeAspect="1"/>
          </p:cNvPicPr>
          <p:nvPr/>
        </p:nvPicPr>
        <p:blipFill>
          <a:blip r:embed="rId2"/>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3" name="文本框 2"/>
          <p:cNvSpPr txBox="1"/>
          <p:nvPr/>
        </p:nvSpPr>
        <p:spPr>
          <a:xfrm>
            <a:off x="612140" y="1541145"/>
            <a:ext cx="9264015" cy="3046095"/>
          </a:xfrm>
          <a:prstGeom prst="rect">
            <a:avLst/>
          </a:prstGeom>
          <a:noFill/>
          <a:ln w="9525">
            <a:noFill/>
          </a:ln>
        </p:spPr>
        <p:txBody>
          <a:bodyPr wrap="square">
            <a:spAutoFit/>
          </a:bodyPr>
          <a:lstStyle/>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My body/arm/hand </a:t>
            </a:r>
            <a:r>
              <a:rPr lang="en-US" sz="2400" b="1">
                <a:solidFill>
                  <a:srgbClr val="002060"/>
                </a:solidFill>
                <a:latin typeface="Calibri" panose="020F0502020204030204" pitchFamily="34" charset="0"/>
                <a:cs typeface="Times New Roman" panose="02020603050405020304" pitchFamily="18" charset="0"/>
              </a:rPr>
              <a:t>shook, trembled, stumbled, wavered</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我的身体/手臂/手</a:t>
            </a:r>
            <a:r>
              <a:rPr lang="en-US" sz="2000" b="1">
                <a:solidFill>
                  <a:srgbClr val="0070C0"/>
                </a:solidFill>
                <a:latin typeface="Calibri" panose="020F0502020204030204" pitchFamily="34" charset="0"/>
                <a:cs typeface="Times New Roman" panose="02020603050405020304" pitchFamily="18" charset="0"/>
              </a:rPr>
              <a:t>颤抖、颤抖、跌跌撞撞、摇摆不定</a:t>
            </a:r>
          </a:p>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My heart </a:t>
            </a:r>
            <a:r>
              <a:rPr lang="en-US" sz="2400" b="1">
                <a:solidFill>
                  <a:srgbClr val="002060"/>
                </a:solidFill>
                <a:latin typeface="Calibri" panose="020F0502020204030204" pitchFamily="34" charset="0"/>
                <a:cs typeface="Times New Roman" panose="02020603050405020304" pitchFamily="18" charset="0"/>
              </a:rPr>
              <a:t>raced, bounced, rattled</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我的心</a:t>
            </a:r>
            <a:r>
              <a:rPr lang="en-US" sz="2000" b="1">
                <a:solidFill>
                  <a:srgbClr val="0070C0"/>
                </a:solidFill>
                <a:latin typeface="Calibri" panose="020F0502020204030204" pitchFamily="34" charset="0"/>
                <a:cs typeface="Times New Roman" panose="02020603050405020304" pitchFamily="18" charset="0"/>
              </a:rPr>
              <a:t>狂跳、跳跃、慌乱</a:t>
            </a:r>
          </a:p>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Hunger/thirst </a:t>
            </a:r>
            <a:r>
              <a:rPr lang="en-US" sz="2400" b="1">
                <a:solidFill>
                  <a:srgbClr val="002060"/>
                </a:solidFill>
                <a:latin typeface="Calibri" panose="020F0502020204030204" pitchFamily="34" charset="0"/>
                <a:cs typeface="Times New Roman" panose="02020603050405020304" pitchFamily="18" charset="0"/>
              </a:rPr>
              <a:t>gripped, strangled, tackled, washed over</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饥饿/干渴</a:t>
            </a:r>
            <a:r>
              <a:rPr lang="en-US" sz="2000" b="1">
                <a:solidFill>
                  <a:srgbClr val="0070C0"/>
                </a:solidFill>
                <a:latin typeface="Calibri" panose="020F0502020204030204" pitchFamily="34" charset="0"/>
                <a:cs typeface="Times New Roman" panose="02020603050405020304" pitchFamily="18" charset="0"/>
              </a:rPr>
              <a:t>攫住了，扼住了，压倒了，淹没了</a:t>
            </a:r>
            <a:endParaRPr lang="en-US" sz="2400" b="1">
              <a:solidFill>
                <a:srgbClr val="002060"/>
              </a:solidFill>
              <a:latin typeface="Calibri" panose="020F0502020204030204" pitchFamily="34" charset="0"/>
              <a:cs typeface="Times New Roman" panose="02020603050405020304" pitchFamily="18" charset="0"/>
            </a:endParaRPr>
          </a:p>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Thoughts </a:t>
            </a:r>
            <a:r>
              <a:rPr lang="en-US" sz="2400" b="1">
                <a:solidFill>
                  <a:srgbClr val="002060"/>
                </a:solidFill>
                <a:latin typeface="Calibri" panose="020F0502020204030204" pitchFamily="34" charset="0"/>
                <a:cs typeface="Times New Roman" panose="02020603050405020304" pitchFamily="18" charset="0"/>
              </a:rPr>
              <a:t>filled, flooded, swam, drowned</a:t>
            </a:r>
          </a:p>
          <a:p>
            <a:pPr indent="0">
              <a:buFont typeface="Wingdings" panose="05000000000000000000" charset="0"/>
              <a:buNone/>
            </a:pPr>
            <a:r>
              <a:rPr lang="en-US" alt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思想</a:t>
            </a:r>
            <a:r>
              <a:rPr lang="en-US" sz="2000" b="1">
                <a:solidFill>
                  <a:srgbClr val="0070C0"/>
                </a:solidFill>
                <a:latin typeface="Calibri" panose="020F0502020204030204" pitchFamily="34" charset="0"/>
                <a:cs typeface="Times New Roman" panose="02020603050405020304" pitchFamily="18" charset="0"/>
              </a:rPr>
              <a:t>充满了，淹没</a:t>
            </a:r>
            <a:r>
              <a:rPr lang="zh-CN" altLang="en-US" sz="2000" b="1">
                <a:solidFill>
                  <a:srgbClr val="0070C0"/>
                </a:solidFill>
                <a:latin typeface="Calibri" panose="020F0502020204030204" pitchFamily="34" charset="0"/>
                <a:cs typeface="Times New Roman" panose="02020603050405020304" pitchFamily="18" charset="0"/>
              </a:rPr>
              <a:t>在</a:t>
            </a:r>
          </a:p>
        </p:txBody>
      </p:sp>
      <p:sp>
        <p:nvSpPr>
          <p:cNvPr id="4" name="文本框 3"/>
          <p:cNvSpPr txBox="1"/>
          <p:nvPr/>
        </p:nvSpPr>
        <p:spPr>
          <a:xfrm>
            <a:off x="720725" y="4662170"/>
            <a:ext cx="10892790" cy="175323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t>stumble /ˈstʌmbl/ v.蹒跚；绊倒；跌跌撞撞地走</a:t>
            </a:r>
          </a:p>
          <a:p>
            <a:pPr marL="285750" indent="-285750">
              <a:buFont typeface="Arial" panose="020B0604020202020204" pitchFamily="34" charset="0"/>
              <a:buChar char="•"/>
            </a:pPr>
            <a:r>
              <a:rPr lang="zh-CN" altLang="en-US"/>
              <a:t>waver /ˈweɪvə(r)/ vi. 摇曳；摆动</a:t>
            </a:r>
          </a:p>
          <a:p>
            <a:pPr marL="285750" indent="-285750">
              <a:buFont typeface="Arial" panose="020B0604020202020204" pitchFamily="34" charset="0"/>
              <a:buChar char="•"/>
            </a:pPr>
            <a:r>
              <a:rPr lang="zh-CN" altLang="en-US"/>
              <a:t>bounce /baʊns/ v. 弹起；反弹；蹦跳；蹦蹦跳跳地走；激动得难以平静</a:t>
            </a:r>
          </a:p>
          <a:p>
            <a:pPr marL="285750" indent="-285750">
              <a:buFont typeface="Arial" panose="020B0604020202020204" pitchFamily="34" charset="0"/>
              <a:buChar char="•"/>
            </a:pPr>
            <a:r>
              <a:rPr lang="zh-CN" altLang="en-US"/>
              <a:t>rattle /ˈrætl/vt. 使发出咯咯声；喋喋不休；使慌乱，使惊慌</a:t>
            </a:r>
          </a:p>
          <a:p>
            <a:pPr marL="285750" indent="-285750">
              <a:buFont typeface="Arial" panose="020B0604020202020204" pitchFamily="34" charset="0"/>
              <a:buChar char="•"/>
            </a:pPr>
            <a:r>
              <a:rPr lang="zh-CN" altLang="en-US"/>
              <a:t>strangle /ˈstræŋɡl/ v. 把……勒死；使哽咽，使窒息</a:t>
            </a:r>
          </a:p>
          <a:p>
            <a:pPr marL="285750" indent="-285750">
              <a:buFont typeface="Arial" panose="020B0604020202020204" pitchFamily="34" charset="0"/>
              <a:buChar char="•"/>
            </a:pPr>
            <a:r>
              <a:rPr lang="zh-CN" altLang="en-US"/>
              <a:t>tackle /ˈtækl/ v. 擒抱摔倒；抓获</a:t>
            </a:r>
          </a:p>
        </p:txBody>
      </p:sp>
      <p:pic>
        <p:nvPicPr>
          <p:cNvPr id="6" name="图片 5"/>
          <p:cNvPicPr>
            <a:picLocks noChangeAspect="1"/>
          </p:cNvPicPr>
          <p:nvPr/>
        </p:nvPicPr>
        <p:blipFill>
          <a:blip r:embed="rId3"/>
          <a:srcRect b="8260"/>
          <a:stretch>
            <a:fillRect/>
          </a:stretch>
        </p:blipFill>
        <p:spPr>
          <a:xfrm>
            <a:off x="8258810" y="956945"/>
            <a:ext cx="3810000" cy="2832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0808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515620" y="1002665"/>
            <a:ext cx="605536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3-3  Make Full Use of Verbs</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4" name="箭头: 燕尾形 4"/>
          <p:cNvSpPr/>
          <p:nvPr/>
        </p:nvSpPr>
        <p:spPr>
          <a:xfrm>
            <a:off x="5073251" y="14051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pic>
        <p:nvPicPr>
          <p:cNvPr id="21" name="图片 20" descr="4cd1f5b8f2c92b91805bb5c680170499"/>
          <p:cNvPicPr>
            <a:picLocks noChangeAspect="1"/>
          </p:cNvPicPr>
          <p:nvPr/>
        </p:nvPicPr>
        <p:blipFill>
          <a:blip r:embed="rId2"/>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3" name="文本框 2"/>
          <p:cNvSpPr txBox="1"/>
          <p:nvPr/>
        </p:nvSpPr>
        <p:spPr>
          <a:xfrm>
            <a:off x="612140" y="1401445"/>
            <a:ext cx="11221085" cy="4356735"/>
          </a:xfrm>
          <a:prstGeom prst="rect">
            <a:avLst/>
          </a:prstGeom>
          <a:noFill/>
          <a:ln w="9525">
            <a:noFill/>
          </a:ln>
        </p:spPr>
        <p:txBody>
          <a:bodyPr wrap="square">
            <a:spAutoFit/>
          </a:bodyPr>
          <a:lstStyle/>
          <a:p>
            <a:pPr indent="0">
              <a:buFont typeface="Wingdings" panose="05000000000000000000" charset="0"/>
              <a:buNone/>
            </a:pPr>
            <a:r>
              <a:rPr lang="en-US" sz="2400">
                <a:solidFill>
                  <a:srgbClr val="002060"/>
                </a:solidFill>
                <a:latin typeface="Calibri" panose="020F0502020204030204" pitchFamily="34"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Almost every story will have some sequences in which the characters are doing things. How do you get the action right? What makes the action seem believable, interesting, and gets the blood pumping? The active verbs are the most important words,which give your scene momentum and </a:t>
            </a:r>
            <a:r>
              <a:rPr lang="en-US" sz="2400">
                <a:solidFill>
                  <a:srgbClr val="002060"/>
                </a:solidFill>
                <a:latin typeface="Times New Roman" panose="02020603050405020304" pitchFamily="18" charset="0"/>
                <a:cs typeface="Times New Roman" panose="02020603050405020304" pitchFamily="18" charset="0"/>
                <a:sym typeface="+mn-ea"/>
              </a:rPr>
              <a:t>help you portray the action scenes effectively and with style. </a:t>
            </a:r>
            <a:endParaRPr lang="en-US" sz="2400">
              <a:solidFill>
                <a:srgbClr val="002060"/>
              </a:solidFill>
              <a:latin typeface="Times New Roman" panose="02020603050405020304" pitchFamily="18" charset="0"/>
              <a:cs typeface="Times New Roman" panose="02020603050405020304" pitchFamily="18" charset="0"/>
            </a:endParaRPr>
          </a:p>
          <a:p>
            <a:pPr indent="0" fontAlgn="auto">
              <a:lnSpc>
                <a:spcPts val="1580"/>
              </a:lnSpc>
              <a:buFont typeface="Wingdings" panose="05000000000000000000" charset="0"/>
              <a:buNone/>
            </a:pPr>
            <a:endParaRPr lang="en-US" sz="2400">
              <a:solidFill>
                <a:srgbClr val="002060"/>
              </a:solidFill>
              <a:latin typeface="Times New Roman" panose="02020603050405020304" pitchFamily="18" charset="0"/>
              <a:cs typeface="Times New Roman" panose="02020603050405020304" pitchFamily="18" charset="0"/>
            </a:endParaRPr>
          </a:p>
          <a:p>
            <a:pPr indent="0">
              <a:buFont typeface="Wingdings" panose="05000000000000000000" charset="0"/>
              <a:buNone/>
            </a:pPr>
            <a:r>
              <a:rPr lang="en-US" sz="2400">
                <a:solidFill>
                  <a:srgbClr val="002060"/>
                </a:solidFill>
                <a:latin typeface="Times New Roman" panose="02020603050405020304" pitchFamily="18" charset="0"/>
                <a:cs typeface="Times New Roman" panose="02020603050405020304" pitchFamily="18" charset="0"/>
              </a:rPr>
              <a:t>   Take, for instance, this line from Tana French's novel </a:t>
            </a:r>
            <a:r>
              <a:rPr lang="en-US" sz="2400" b="1" i="1">
                <a:solidFill>
                  <a:srgbClr val="002060"/>
                </a:solidFill>
                <a:latin typeface="Times New Roman" panose="02020603050405020304" pitchFamily="18" charset="0"/>
                <a:cs typeface="Times New Roman" panose="02020603050405020304" pitchFamily="18" charset="0"/>
              </a:rPr>
              <a:t>In the Woods</a:t>
            </a:r>
            <a:r>
              <a:rPr lang="en-US" sz="2400">
                <a:solidFill>
                  <a:srgbClr val="002060"/>
                </a:solidFill>
                <a:latin typeface="Times New Roman" panose="02020603050405020304" pitchFamily="18" charset="0"/>
                <a:cs typeface="Times New Roman" panose="02020603050405020304" pitchFamily="18" charset="0"/>
              </a:rPr>
              <a:t>: </a:t>
            </a:r>
            <a:r>
              <a:rPr lang="en-US" sz="2400">
                <a:solidFill>
                  <a:srgbClr val="C00000"/>
                </a:solidFill>
                <a:latin typeface="Times New Roman" panose="02020603050405020304" pitchFamily="18" charset="0"/>
                <a:cs typeface="Times New Roman" panose="02020603050405020304" pitchFamily="18" charset="0"/>
              </a:rPr>
              <a:t>“Footsteps thumped behind me and Sweeney streaked past, running like a rugby player and already pulling out his handcuffs. He grabbed Rosalind by the shoulder, spun her around and slammed her against the wall.</a:t>
            </a:r>
            <a:r>
              <a:rPr lang="zh-CN" altLang="en-US">
                <a:solidFill>
                  <a:srgbClr val="C00000"/>
                </a:solidFill>
                <a:latin typeface="Times New Roman" panose="02020603050405020304" pitchFamily="18" charset="0"/>
                <a:cs typeface="Times New Roman" panose="02020603050405020304" pitchFamily="18" charset="0"/>
              </a:rPr>
              <a:t>（</a:t>
            </a:r>
            <a:r>
              <a:rPr lang="en-US">
                <a:solidFill>
                  <a:srgbClr val="C00000"/>
                </a:solidFill>
                <a:latin typeface="Times New Roman" panose="02020603050405020304" pitchFamily="18" charset="0"/>
                <a:cs typeface="Times New Roman" panose="02020603050405020304" pitchFamily="18" charset="0"/>
              </a:rPr>
              <a:t>我身后传来了沉重的脚步声，斯威尼飞快地跑过，像个橄榄球运动员一样，已经掏出了手铐。他抓住罗莎琳德的肩膀，让她转过身来，用力把她往墙上摔去。</a:t>
            </a:r>
            <a:r>
              <a:rPr lang="zh-CN" altLang="en-US">
                <a:solidFill>
                  <a:srgbClr val="C00000"/>
                </a:solidFill>
                <a:latin typeface="Times New Roman" panose="02020603050405020304" pitchFamily="18" charset="0"/>
                <a:cs typeface="Times New Roman" panose="02020603050405020304" pitchFamily="18" charset="0"/>
              </a:rPr>
              <a:t>）</a:t>
            </a:r>
            <a:r>
              <a:rPr lang="en-US" sz="2400">
                <a:solidFill>
                  <a:srgbClr val="C0000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a:p>
            <a:pPr indent="0">
              <a:buFont typeface="Wingdings" panose="05000000000000000000" charset="0"/>
              <a:buNone/>
            </a:pPr>
            <a:r>
              <a:rPr lang="en-US" sz="2400">
                <a:solidFill>
                  <a:srgbClr val="002060"/>
                </a:solidFill>
                <a:latin typeface="Times New Roman" panose="02020603050405020304" pitchFamily="18" charset="0"/>
                <a:cs typeface="Times New Roman" panose="02020603050405020304" pitchFamily="18" charset="0"/>
              </a:rPr>
              <a:t>    The words, “thumped,” “streaked,” “spun,” and “slammed,” are specific actions and they are active verbs, full of energy and focus. </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
            <a:off x="10689590" y="5366385"/>
            <a:ext cx="1206500" cy="1337945"/>
          </a:xfrm>
          <a:prstGeom prst="rect">
            <a:avLst/>
          </a:prstGeom>
        </p:spPr>
      </p:pic>
      <p:pic>
        <p:nvPicPr>
          <p:cNvPr id="7" name="图片 6"/>
          <p:cNvPicPr>
            <a:picLocks noChangeAspect="1"/>
          </p:cNvPicPr>
          <p:nvPr/>
        </p:nvPicPr>
        <p:blipFill rotWithShape="1">
          <a:blip r:embed="rId4">
            <a:extLst>
              <a:ext uri="{BEBA8EAE-BF5A-486C-A8C5-ECC9F3942E4B}">
                <a14:imgProps xmlns:a14="http://schemas.microsoft.com/office/drawing/2010/main">
                  <a14:imgLayer r:embed="rId5">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rot="1080000">
            <a:off x="10944225" y="5461000"/>
            <a:ext cx="701040" cy="699135"/>
          </a:xfrm>
          <a:prstGeom prst="rect">
            <a:avLst/>
          </a:prstGeom>
        </p:spPr>
      </p:pic>
      <p:sp>
        <p:nvSpPr>
          <p:cNvPr id="8" name="文本框 7"/>
          <p:cNvSpPr txBox="1"/>
          <p:nvPr/>
        </p:nvSpPr>
        <p:spPr>
          <a:xfrm>
            <a:off x="771525" y="5831205"/>
            <a:ext cx="9375140" cy="829945"/>
          </a:xfrm>
          <a:prstGeom prst="rect">
            <a:avLst/>
          </a:prstGeom>
          <a:noFill/>
          <a:ln>
            <a:solidFill>
              <a:schemeClr val="accent1"/>
            </a:solidFill>
            <a:prstDash val="sysDot"/>
          </a:ln>
        </p:spPr>
        <p:txBody>
          <a:bodyPr wrap="square" rtlCol="0" anchor="t">
            <a:spAutoFit/>
          </a:bodyPr>
          <a:lstStyle/>
          <a:p>
            <a:r>
              <a:rPr lang="zh-CN" altLang="en-US" sz="1600" i="1">
                <a:latin typeface="Times New Roman" panose="02020603050405020304" pitchFamily="18" charset="0"/>
                <a:cs typeface="Times New Roman" panose="02020603050405020304" pitchFamily="18" charset="0"/>
              </a:rPr>
              <a:t>thump /θʌmp/v. 捶击；猛力地移动；重步                       streak /striːk/ v. 飞跑，疾驶；加上条纹</a:t>
            </a:r>
          </a:p>
          <a:p>
            <a:r>
              <a:rPr lang="zh-CN" altLang="en-US" sz="1600" i="1">
                <a:latin typeface="Times New Roman" panose="02020603050405020304" pitchFamily="18" charset="0"/>
                <a:cs typeface="Times New Roman" panose="02020603050405020304" pitchFamily="18" charset="0"/>
              </a:rPr>
              <a:t>grab /ɡræb/ v. 攫取；霸占                                                 </a:t>
            </a:r>
            <a:r>
              <a:rPr lang="en-US" altLang="zh-CN" sz="1600" i="1">
                <a:latin typeface="Times New Roman" panose="02020603050405020304" pitchFamily="18" charset="0"/>
                <a:cs typeface="Times New Roman" panose="02020603050405020304" pitchFamily="18" charset="0"/>
              </a:rPr>
              <a:t>spin- </a:t>
            </a:r>
            <a:r>
              <a:rPr lang="zh-CN" altLang="en-US" sz="1600" i="1">
                <a:latin typeface="Times New Roman" panose="02020603050405020304" pitchFamily="18" charset="0"/>
                <a:cs typeface="Times New Roman" panose="02020603050405020304" pitchFamily="18" charset="0"/>
              </a:rPr>
              <a:t>spun /spɪn/ v. 快速旋转；急转弯</a:t>
            </a:r>
          </a:p>
          <a:p>
            <a:r>
              <a:rPr lang="zh-CN" altLang="en-US" sz="1600" i="1">
                <a:latin typeface="Times New Roman" panose="02020603050405020304" pitchFamily="18" charset="0"/>
                <a:cs typeface="Times New Roman" panose="02020603050405020304" pitchFamily="18" charset="0"/>
              </a:rPr>
              <a:t>slam /slæm/ v. 砰地关上；用力一放（或摔、推）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9632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369570" y="1002665"/>
            <a:ext cx="1167638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3-3  Choose sensory descriptions that fit body parts </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3"/>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4" name="文本框 3"/>
          <p:cNvSpPr txBox="1"/>
          <p:nvPr/>
        </p:nvSpPr>
        <p:spPr>
          <a:xfrm>
            <a:off x="6327775" y="73025"/>
            <a:ext cx="5878830" cy="645160"/>
          </a:xfrm>
          <a:prstGeom prst="rect">
            <a:avLst/>
          </a:prstGeom>
          <a:solidFill>
            <a:schemeClr val="bg1"/>
          </a:solidFill>
        </p:spPr>
        <p:txBody>
          <a:bodyPr wrap="square" rtlCol="0" anchor="t">
            <a:spAutoFit/>
          </a:bodyPr>
          <a:lstStyle/>
          <a:p>
            <a:r>
              <a:rPr lang="zh-CN" altLang="en-US" b="1"/>
              <a:t>  Exhaustion</a:t>
            </a:r>
            <a:r>
              <a:rPr lang="en-US" altLang="zh-CN" b="1"/>
              <a:t>/</a:t>
            </a:r>
            <a:r>
              <a:rPr lang="zh-CN" altLang="en-US" b="1"/>
              <a:t>Thirst</a:t>
            </a:r>
            <a:r>
              <a:rPr lang="en-US" altLang="zh-CN" b="1"/>
              <a:t>/</a:t>
            </a:r>
            <a:r>
              <a:rPr lang="zh-CN" altLang="en-US" b="1"/>
              <a:t>Hunger</a:t>
            </a:r>
            <a:r>
              <a:rPr lang="en-US" altLang="zh-CN" b="1"/>
              <a:t>/</a:t>
            </a:r>
            <a:r>
              <a:rPr lang="zh-CN" altLang="en-US" b="1"/>
              <a:t>Cold</a:t>
            </a:r>
            <a:r>
              <a:rPr lang="en-US" altLang="zh-CN" b="1"/>
              <a:t>/</a:t>
            </a:r>
            <a:r>
              <a:rPr lang="zh-CN" altLang="en-US" b="1"/>
              <a:t> Insomnia</a:t>
            </a:r>
            <a:r>
              <a:rPr lang="en-US" altLang="zh-CN" b="1"/>
              <a:t>/ hopelessness</a:t>
            </a:r>
          </a:p>
          <a:p>
            <a:r>
              <a:rPr lang="zh-CN" altLang="en-US" b="1"/>
              <a:t>              (疲惫</a:t>
            </a:r>
            <a:r>
              <a:rPr lang="en-US" altLang="zh-CN" b="1"/>
              <a:t>/</a:t>
            </a:r>
            <a:r>
              <a:rPr lang="zh-CN" altLang="en-US" b="1"/>
              <a:t> 口渴</a:t>
            </a:r>
            <a:r>
              <a:rPr lang="en-US" altLang="zh-CN" b="1"/>
              <a:t>/</a:t>
            </a:r>
            <a:r>
              <a:rPr lang="zh-CN" altLang="en-US" b="1"/>
              <a:t> 饥饿</a:t>
            </a:r>
            <a:r>
              <a:rPr lang="en-US" altLang="zh-CN" b="1"/>
              <a:t>/</a:t>
            </a:r>
            <a:r>
              <a:rPr lang="zh-CN" altLang="en-US" b="1"/>
              <a:t> 寒冷 </a:t>
            </a:r>
            <a:r>
              <a:rPr lang="en-US" altLang="zh-CN" b="1"/>
              <a:t>/</a:t>
            </a:r>
            <a:r>
              <a:rPr lang="zh-CN" altLang="en-US" b="1"/>
              <a:t>失眠</a:t>
            </a:r>
            <a:r>
              <a:rPr lang="en-US" altLang="zh-CN" b="1"/>
              <a:t>/ </a:t>
            </a:r>
            <a:r>
              <a:rPr lang="en-US" altLang="zh-CN" b="1">
                <a:sym typeface="+mn-ea"/>
              </a:rPr>
              <a:t>绝望</a:t>
            </a:r>
            <a:r>
              <a:rPr lang="zh-CN" altLang="en-US" b="1"/>
              <a:t>)</a:t>
            </a:r>
          </a:p>
        </p:txBody>
      </p:sp>
      <p:sp>
        <p:nvSpPr>
          <p:cNvPr id="14" name="箭头: 燕尾形 4"/>
          <p:cNvSpPr/>
          <p:nvPr/>
        </p:nvSpPr>
        <p:spPr>
          <a:xfrm>
            <a:off x="5117701" y="17734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graphicFrame>
        <p:nvGraphicFramePr>
          <p:cNvPr id="3" name="表格 2"/>
          <p:cNvGraphicFramePr/>
          <p:nvPr>
            <p:custDataLst>
              <p:tags r:id="rId1"/>
            </p:custDataLst>
          </p:nvPr>
        </p:nvGraphicFramePr>
        <p:xfrm>
          <a:off x="369570" y="1501140"/>
          <a:ext cx="11598275" cy="5080000"/>
        </p:xfrm>
        <a:graphic>
          <a:graphicData uri="http://schemas.openxmlformats.org/drawingml/2006/table">
            <a:tbl>
              <a:tblPr firstRow="1" bandRow="1">
                <a:tableStyleId>{5940675A-B579-460E-94D1-54222C63F5DA}</a:tableStyleId>
              </a:tblPr>
              <a:tblGrid>
                <a:gridCol w="995045">
                  <a:extLst>
                    <a:ext uri="{9D8B030D-6E8A-4147-A177-3AD203B41FA5}">
                      <a16:colId xmlns:a16="http://schemas.microsoft.com/office/drawing/2014/main" val="20000"/>
                    </a:ext>
                  </a:extLst>
                </a:gridCol>
                <a:gridCol w="4235450">
                  <a:extLst>
                    <a:ext uri="{9D8B030D-6E8A-4147-A177-3AD203B41FA5}">
                      <a16:colId xmlns:a16="http://schemas.microsoft.com/office/drawing/2014/main" val="20001"/>
                    </a:ext>
                  </a:extLst>
                </a:gridCol>
                <a:gridCol w="6367780">
                  <a:extLst>
                    <a:ext uri="{9D8B030D-6E8A-4147-A177-3AD203B41FA5}">
                      <a16:colId xmlns:a16="http://schemas.microsoft.com/office/drawing/2014/main" val="20002"/>
                    </a:ext>
                  </a:extLst>
                </a:gridCol>
              </a:tblGrid>
              <a:tr h="892810">
                <a:tc>
                  <a:txBody>
                    <a:bodyPr/>
                    <a:lstStyle/>
                    <a:p>
                      <a:pPr indent="0" algn="ctr">
                        <a:lnSpc>
                          <a:spcPct val="110000"/>
                        </a:lnSpc>
                        <a:buNone/>
                      </a:pPr>
                      <a:r>
                        <a:rPr lang="en-US" sz="2400" b="0">
                          <a:latin typeface="Times New Roman" panose="02020603050405020304" pitchFamily="18" charset="0"/>
                          <a:cs typeface="Times New Roman" panose="02020603050405020304" pitchFamily="18" charset="0"/>
                        </a:rPr>
                        <a:t>眼/泪/ 眉</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慢慢地她的眼睑变得疲惫和沉重，然后慢慢得合上了。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87190">
                <a:tc>
                  <a:txBody>
                    <a:bodyPr/>
                    <a:lstStyle/>
                    <a:p>
                      <a:pPr indent="0" algn="ctr">
                        <a:lnSpc>
                          <a:spcPct val="110000"/>
                        </a:lnSpc>
                        <a:buNone/>
                      </a:pPr>
                      <a:r>
                        <a:rPr lang="en-US" sz="2400" b="0">
                          <a:latin typeface="Times New Roman" panose="02020603050405020304" pitchFamily="18" charset="0"/>
                          <a:cs typeface="Times New Roman" panose="02020603050405020304" pitchFamily="18" charset="0"/>
                        </a:rPr>
                        <a:t>嘴</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1.泉水看起来是那么清新诱人，我跪下来用手捧了些水在掌心喝起来。</a:t>
                      </a:r>
                      <a:r>
                        <a:rPr lang="en-US" sz="2400" b="0">
                          <a:latin typeface="Times New Roman" panose="02020603050405020304" pitchFamily="18" charset="0"/>
                          <a:cs typeface="Times New Roman" panose="02020603050405020304" pitchFamily="18" charset="0"/>
                        </a:rPr>
                        <a:t>	</a:t>
                      </a:r>
                    </a:p>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2.他想解释，却发现喉咙发干，火辣辣的。那天晚上，他烧得非常厉害。那男孩在床上痛苦地辗转反侧，难以入睡。</a:t>
                      </a:r>
                    </a:p>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3.他又打了个呵欠，伸伸懒腰，慢慢地睁开眼睛，惊讶地环顾四周。“我这是在哪儿?”他睡意朦胧地问。</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1600" b="0" i="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633720" y="1501140"/>
            <a:ext cx="6266180" cy="829945"/>
          </a:xfrm>
          <a:prstGeom prst="rect">
            <a:avLst/>
          </a:prstGeom>
          <a:noFill/>
        </p:spPr>
        <p:txBody>
          <a:bodyPr wrap="square" rtlCol="0" anchor="t">
            <a:spAutoFit/>
          </a:bodyPr>
          <a:lstStyle/>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Then gradually her eyelids became so heavy and tired that they wanted to close.  </a:t>
            </a:r>
            <a:endParaRPr lang="zh-CN" altLang="en-US"/>
          </a:p>
        </p:txBody>
      </p:sp>
      <p:sp>
        <p:nvSpPr>
          <p:cNvPr id="6" name="文本框 5"/>
          <p:cNvSpPr txBox="1"/>
          <p:nvPr/>
        </p:nvSpPr>
        <p:spPr>
          <a:xfrm>
            <a:off x="5692775" y="2476500"/>
            <a:ext cx="6275070" cy="4030980"/>
          </a:xfrm>
          <a:prstGeom prst="rect">
            <a:avLst/>
          </a:prstGeom>
          <a:noFill/>
        </p:spPr>
        <p:txBody>
          <a:bodyPr wrap="square" rtlCol="0" anchor="t">
            <a:spAutoFit/>
          </a:bodyPr>
          <a:lstStyle/>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1.The water looked so fresh and inviting that I knelt down,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scooped</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some in my palms, and began to drink. </a:t>
            </a:r>
            <a:r>
              <a:rPr lang="en-US" sz="1600" i="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1600" i="1">
                <a:latin typeface="Times New Roman" panose="02020603050405020304" pitchFamily="18" charset="0"/>
                <a:cs typeface="Times New Roman" panose="02020603050405020304" pitchFamily="18" charset="0"/>
                <a:sym typeface="+mn-ea"/>
              </a:rPr>
              <a:t>/skuːp/ </a:t>
            </a:r>
            <a:r>
              <a:rPr lang="en-US" sz="1600" i="1">
                <a:latin typeface="Times New Roman" panose="02020603050405020304" pitchFamily="18" charset="0"/>
                <a:ea typeface="宋体" panose="02010600030101010101" pitchFamily="2" charset="-122"/>
                <a:cs typeface="Times New Roman" panose="02020603050405020304" pitchFamily="18" charset="0"/>
                <a:sym typeface="+mn-ea"/>
              </a:rPr>
              <a:t>v. 用勺舀)</a:t>
            </a:r>
            <a:endParaRPr lang="en-US" sz="1600" b="0" i="1">
              <a:latin typeface="Times New Roman" panose="02020603050405020304" pitchFamily="18" charset="0"/>
              <a:ea typeface="宋体" panose="02010600030101010101" pitchFamily="2" charset="-122"/>
              <a:cs typeface="Times New Roman" panose="02020603050405020304" pitchFamily="18" charset="0"/>
            </a:endParaRPr>
          </a:p>
          <a:p>
            <a:pPr algn="l">
              <a:buClrTx/>
              <a:buSzTx/>
              <a:buFontTx/>
            </a:pPr>
            <a:r>
              <a:rPr 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2.He tried to explain but found his throat dry and burning with fire. That night, his fever rose very high. The boy </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tossed and turned </a:t>
            </a:r>
            <a:r>
              <a:rPr 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painfully in bed.</a:t>
            </a:r>
            <a:r>
              <a:rPr lang="en-US" sz="1600" i="1">
                <a:latin typeface="Times New Roman" panose="02020603050405020304" pitchFamily="18" charset="0"/>
                <a:ea typeface="宋体" panose="02010600030101010101" pitchFamily="2" charset="-122"/>
                <a:cs typeface="Times New Roman" panose="02020603050405020304" pitchFamily="18" charset="0"/>
                <a:sym typeface="+mn-ea"/>
              </a:rPr>
              <a:t>（翻来覆去难以入睡）</a:t>
            </a:r>
            <a:endParaRPr lang="en-US" sz="1600" b="0" i="1">
              <a:latin typeface="Times New Roman" panose="02020603050405020304" pitchFamily="18" charset="0"/>
              <a:ea typeface="宋体" panose="02010600030101010101" pitchFamily="2" charset="-122"/>
              <a:cs typeface="Times New Roman" panose="02020603050405020304" pitchFamily="18" charset="0"/>
            </a:endParaRPr>
          </a:p>
          <a:p>
            <a:pPr algn="l">
              <a:buClrTx/>
              <a:buSzTx/>
              <a:buFontTx/>
            </a:pPr>
            <a:r>
              <a:rPr 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3.He </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yawned</a:t>
            </a:r>
            <a:r>
              <a:rPr 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again and stretched, slowly opened his eyes and then stared about him in surprise. "Where am I?" he asked</a:t>
            </a:r>
            <a:r>
              <a:rPr 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sleepily</a:t>
            </a:r>
            <a:r>
              <a:rPr lang="en-US" sz="24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i="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1600" i="1">
                <a:latin typeface="Times New Roman" panose="02020603050405020304" pitchFamily="18" charset="0"/>
                <a:ea typeface="宋体" panose="02010600030101010101" pitchFamily="2" charset="-122"/>
                <a:cs typeface="Times New Roman" panose="02020603050405020304" pitchFamily="18" charset="0"/>
                <a:sym typeface="+mn-ea"/>
              </a:rPr>
              <a:t>yawn sleepily 困倦地打哈欠）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heckerboard(across)">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heckerboard(across)">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9632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369570" y="1002665"/>
            <a:ext cx="1167638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3-3  Choose sensory descriptions that fit body parts </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3"/>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4" name="文本框 3"/>
          <p:cNvSpPr txBox="1"/>
          <p:nvPr/>
        </p:nvSpPr>
        <p:spPr>
          <a:xfrm>
            <a:off x="6327775" y="73025"/>
            <a:ext cx="5878830" cy="645160"/>
          </a:xfrm>
          <a:prstGeom prst="rect">
            <a:avLst/>
          </a:prstGeom>
          <a:solidFill>
            <a:schemeClr val="bg1"/>
          </a:solidFill>
        </p:spPr>
        <p:txBody>
          <a:bodyPr wrap="square" rtlCol="0" anchor="t">
            <a:spAutoFit/>
          </a:bodyPr>
          <a:lstStyle/>
          <a:p>
            <a:r>
              <a:rPr lang="zh-CN" altLang="en-US" b="1"/>
              <a:t>  Exhaustion</a:t>
            </a:r>
            <a:r>
              <a:rPr lang="en-US" altLang="zh-CN" b="1"/>
              <a:t>/</a:t>
            </a:r>
            <a:r>
              <a:rPr lang="zh-CN" altLang="en-US" b="1"/>
              <a:t>Thirst</a:t>
            </a:r>
            <a:r>
              <a:rPr lang="en-US" altLang="zh-CN" b="1"/>
              <a:t>/</a:t>
            </a:r>
            <a:r>
              <a:rPr lang="zh-CN" altLang="en-US" b="1"/>
              <a:t>Hunger</a:t>
            </a:r>
            <a:r>
              <a:rPr lang="en-US" altLang="zh-CN" b="1"/>
              <a:t>/</a:t>
            </a:r>
            <a:r>
              <a:rPr lang="zh-CN" altLang="en-US" b="1"/>
              <a:t>Cold</a:t>
            </a:r>
            <a:r>
              <a:rPr lang="en-US" altLang="zh-CN" b="1"/>
              <a:t>/</a:t>
            </a:r>
            <a:r>
              <a:rPr lang="zh-CN" altLang="en-US" b="1"/>
              <a:t> Insomnia</a:t>
            </a:r>
            <a:r>
              <a:rPr lang="en-US" altLang="zh-CN" b="1"/>
              <a:t>/ hopelessness</a:t>
            </a:r>
          </a:p>
          <a:p>
            <a:r>
              <a:rPr lang="zh-CN" altLang="en-US" b="1"/>
              <a:t>              (疲惫</a:t>
            </a:r>
            <a:r>
              <a:rPr lang="en-US" altLang="zh-CN" b="1"/>
              <a:t>/</a:t>
            </a:r>
            <a:r>
              <a:rPr lang="zh-CN" altLang="en-US" b="1"/>
              <a:t> 口渴</a:t>
            </a:r>
            <a:r>
              <a:rPr lang="en-US" altLang="zh-CN" b="1"/>
              <a:t>/</a:t>
            </a:r>
            <a:r>
              <a:rPr lang="zh-CN" altLang="en-US" b="1"/>
              <a:t> 饥饿</a:t>
            </a:r>
            <a:r>
              <a:rPr lang="en-US" altLang="zh-CN" b="1"/>
              <a:t>/</a:t>
            </a:r>
            <a:r>
              <a:rPr lang="zh-CN" altLang="en-US" b="1"/>
              <a:t> 寒冷 </a:t>
            </a:r>
            <a:r>
              <a:rPr lang="en-US" altLang="zh-CN" b="1"/>
              <a:t>/</a:t>
            </a:r>
            <a:r>
              <a:rPr lang="zh-CN" altLang="en-US" b="1"/>
              <a:t>失眠</a:t>
            </a:r>
            <a:r>
              <a:rPr lang="en-US" altLang="zh-CN" b="1"/>
              <a:t>/ </a:t>
            </a:r>
            <a:r>
              <a:rPr lang="en-US" altLang="zh-CN" b="1">
                <a:sym typeface="+mn-ea"/>
              </a:rPr>
              <a:t>绝望</a:t>
            </a:r>
            <a:r>
              <a:rPr lang="zh-CN" altLang="en-US" b="1"/>
              <a:t>)</a:t>
            </a:r>
          </a:p>
        </p:txBody>
      </p:sp>
      <p:sp>
        <p:nvSpPr>
          <p:cNvPr id="14" name="箭头: 燕尾形 4"/>
          <p:cNvSpPr/>
          <p:nvPr/>
        </p:nvSpPr>
        <p:spPr>
          <a:xfrm>
            <a:off x="5117701" y="17734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graphicFrame>
        <p:nvGraphicFramePr>
          <p:cNvPr id="3" name="表格 2"/>
          <p:cNvGraphicFramePr/>
          <p:nvPr>
            <p:custDataLst>
              <p:tags r:id="rId1"/>
            </p:custDataLst>
          </p:nvPr>
        </p:nvGraphicFramePr>
        <p:xfrm>
          <a:off x="396875" y="1494790"/>
          <a:ext cx="11598275" cy="5005070"/>
        </p:xfrm>
        <a:graphic>
          <a:graphicData uri="http://schemas.openxmlformats.org/drawingml/2006/table">
            <a:tbl>
              <a:tblPr firstRow="1" bandRow="1">
                <a:tableStyleId>{5940675A-B579-460E-94D1-54222C63F5DA}</a:tableStyleId>
              </a:tblPr>
              <a:tblGrid>
                <a:gridCol w="995045">
                  <a:extLst>
                    <a:ext uri="{9D8B030D-6E8A-4147-A177-3AD203B41FA5}">
                      <a16:colId xmlns:a16="http://schemas.microsoft.com/office/drawing/2014/main" val="20000"/>
                    </a:ext>
                  </a:extLst>
                </a:gridCol>
                <a:gridCol w="4235450">
                  <a:extLst>
                    <a:ext uri="{9D8B030D-6E8A-4147-A177-3AD203B41FA5}">
                      <a16:colId xmlns:a16="http://schemas.microsoft.com/office/drawing/2014/main" val="20001"/>
                    </a:ext>
                  </a:extLst>
                </a:gridCol>
                <a:gridCol w="6367780">
                  <a:extLst>
                    <a:ext uri="{9D8B030D-6E8A-4147-A177-3AD203B41FA5}">
                      <a16:colId xmlns:a16="http://schemas.microsoft.com/office/drawing/2014/main" val="20002"/>
                    </a:ext>
                  </a:extLst>
                </a:gridCol>
              </a:tblGrid>
              <a:tr h="2665095">
                <a:tc>
                  <a:txBody>
                    <a:bodyPr/>
                    <a:lstStyle/>
                    <a:p>
                      <a:pPr indent="0">
                        <a:buNone/>
                      </a:pPr>
                      <a:r>
                        <a:rPr lang="en-US" sz="2400" b="0">
                          <a:latin typeface="Times New Roman" panose="02020603050405020304" pitchFamily="18" charset="0"/>
                          <a:cs typeface="Times New Roman" panose="02020603050405020304" pitchFamily="18" charset="0"/>
                        </a:rPr>
                        <a:t>脸/汗</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1.汗湿的头发粘在前额和脖子上</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2.满头大汗; 汗流浃背</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3.他们疲惫不堪，有些绝望，瘫倒在岩石上，面无表情地面面相觑。</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39975">
                <a:tc>
                  <a:txBody>
                    <a:bodyPr/>
                    <a:lstStyle/>
                    <a:p>
                      <a:pPr indent="0">
                        <a:buNone/>
                      </a:pPr>
                      <a:r>
                        <a:rPr lang="en-US" sz="2400" b="0">
                          <a:latin typeface="Times New Roman" panose="02020603050405020304" pitchFamily="18" charset="0"/>
                          <a:cs typeface="Times New Roman" panose="02020603050405020304" pitchFamily="18" charset="0"/>
                        </a:rPr>
                        <a:t>内脏（心/肺/胃）</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t>1.给某人造成负担</a:t>
                      </a:r>
                    </a:p>
                    <a:p>
                      <a:pPr indent="0">
                        <a:buNone/>
                      </a:pPr>
                      <a:r>
                        <a:rPr lang="en-US" sz="2400" b="0"/>
                        <a:t>2.我因绝望深感难受。</a:t>
                      </a:r>
                    </a:p>
                    <a:p>
                      <a:pPr indent="0">
                        <a:buNone/>
                      </a:pPr>
                      <a:r>
                        <a:rPr lang="en-US" sz="2400" b="0"/>
                        <a:t>3.他气喘吁吁，想加快速度，但他的力气已经耗尽了。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1600" b="0" i="1">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633720" y="1501140"/>
            <a:ext cx="6266180" cy="2553335"/>
          </a:xfrm>
          <a:prstGeom prst="rect">
            <a:avLst/>
          </a:prstGeom>
          <a:noFill/>
        </p:spPr>
        <p:txBody>
          <a:bodyPr wrap="square" rtlCol="0" anchor="t">
            <a:spAutoFit/>
          </a:bodyPr>
          <a:lstStyle/>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1.sweat-</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soaked</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hair sticking to one's forehead and neck</a:t>
            </a:r>
            <a:r>
              <a:rPr lang="en-US" sz="1600" i="1">
                <a:latin typeface="Times New Roman" panose="02020603050405020304" pitchFamily="18" charset="0"/>
                <a:cs typeface="Times New Roman" panose="02020603050405020304" pitchFamily="18" charset="0"/>
                <a:sym typeface="+mn-ea"/>
              </a:rPr>
              <a:t>(/səʊk/ v. 浸泡；渗透)</a:t>
            </a:r>
          </a:p>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2.sweating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profusely</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1600" i="1">
                <a:latin typeface="Times New Roman" panose="02020603050405020304" pitchFamily="18" charset="0"/>
                <a:cs typeface="Times New Roman" panose="02020603050405020304" pitchFamily="18" charset="0"/>
                <a:sym typeface="+mn-ea"/>
              </a:rPr>
              <a:t>(/prəˈfjuːsli/ adv. 丰富地; 大量地--bleeding profusely 血流如注)</a:t>
            </a:r>
          </a:p>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3.Exhausted and somewhat hopeless, they sank on the rock, staring at each other with blank expressions.</a:t>
            </a:r>
          </a:p>
        </p:txBody>
      </p:sp>
      <p:sp>
        <p:nvSpPr>
          <p:cNvPr id="6" name="文本框 5"/>
          <p:cNvSpPr txBox="1"/>
          <p:nvPr/>
        </p:nvSpPr>
        <p:spPr>
          <a:xfrm>
            <a:off x="5720080" y="4257040"/>
            <a:ext cx="6275070" cy="2061210"/>
          </a:xfrm>
          <a:prstGeom prst="rect">
            <a:avLst/>
          </a:prstGeom>
          <a:noFill/>
        </p:spPr>
        <p:txBody>
          <a:bodyPr wrap="square" rtlCol="0" anchor="t">
            <a:spAutoFit/>
          </a:bodyPr>
          <a:lstStyle/>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1.</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impose</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 heavy burden on sb </a:t>
            </a:r>
            <a:r>
              <a:rPr lang="en-US" sz="1600" i="1">
                <a:latin typeface="Times New Roman" panose="02020603050405020304" pitchFamily="18" charset="0"/>
                <a:cs typeface="Times New Roman" panose="02020603050405020304" pitchFamily="18" charset="0"/>
                <a:sym typeface="+mn-ea"/>
              </a:rPr>
              <a:t>(/ɪmˈpəʊz/  迫使；把…强加于)</a:t>
            </a:r>
          </a:p>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2.I felt sick with despair.</a:t>
            </a:r>
            <a:r>
              <a:rPr lang="en-US" sz="1600" i="1">
                <a:latin typeface="Times New Roman" panose="02020603050405020304" pitchFamily="18" charset="0"/>
                <a:cs typeface="Times New Roman" panose="02020603050405020304" pitchFamily="18" charset="0"/>
                <a:sym typeface="+mn-ea"/>
              </a:rPr>
              <a:t> (/dɪˈspeə(r)/ n. 绝望)</a:t>
            </a:r>
          </a:p>
          <a:p>
            <a:pPr algn="l"/>
            <a:r>
              <a:rPr lang="en-US" sz="2400">
                <a:latin typeface="Times New Roman" panose="02020603050405020304" pitchFamily="18" charset="0"/>
                <a:ea typeface="宋体" panose="02010600030101010101" pitchFamily="2" charset="-122"/>
                <a:cs typeface="Times New Roman" panose="02020603050405020304" pitchFamily="18" charset="0"/>
                <a:sym typeface="+mn-ea"/>
              </a:rPr>
              <a:t>3.He was</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puffing and panting</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trying to speed up but his strength had ran out. </a:t>
            </a:r>
            <a:r>
              <a:rPr lang="en-US" sz="1600" i="1">
                <a:latin typeface="Times New Roman" panose="02020603050405020304" pitchFamily="18" charset="0"/>
                <a:cs typeface="Times New Roman" panose="02020603050405020304" pitchFamily="18" charset="0"/>
                <a:sym typeface="+mn-ea"/>
              </a:rPr>
              <a:t>（puffing/pʌf/  and panting /pænt/ 呼哧呼哧喘气）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9632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369570" y="1002665"/>
            <a:ext cx="1167638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3-3  Choose sensory descriptions that fit body parts </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3"/>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4" name="文本框 3"/>
          <p:cNvSpPr txBox="1"/>
          <p:nvPr/>
        </p:nvSpPr>
        <p:spPr>
          <a:xfrm>
            <a:off x="6327775" y="73025"/>
            <a:ext cx="5878830" cy="645160"/>
          </a:xfrm>
          <a:prstGeom prst="rect">
            <a:avLst/>
          </a:prstGeom>
          <a:solidFill>
            <a:schemeClr val="bg1"/>
          </a:solidFill>
        </p:spPr>
        <p:txBody>
          <a:bodyPr wrap="square" rtlCol="0" anchor="t">
            <a:spAutoFit/>
          </a:bodyPr>
          <a:lstStyle/>
          <a:p>
            <a:r>
              <a:rPr lang="zh-CN" altLang="en-US" b="1"/>
              <a:t>  Exhaustion</a:t>
            </a:r>
            <a:r>
              <a:rPr lang="en-US" altLang="zh-CN" b="1"/>
              <a:t>/</a:t>
            </a:r>
            <a:r>
              <a:rPr lang="zh-CN" altLang="en-US" b="1"/>
              <a:t>Thirst</a:t>
            </a:r>
            <a:r>
              <a:rPr lang="en-US" altLang="zh-CN" b="1"/>
              <a:t>/</a:t>
            </a:r>
            <a:r>
              <a:rPr lang="zh-CN" altLang="en-US" b="1"/>
              <a:t>Hunger</a:t>
            </a:r>
            <a:r>
              <a:rPr lang="en-US" altLang="zh-CN" b="1"/>
              <a:t>/</a:t>
            </a:r>
            <a:r>
              <a:rPr lang="zh-CN" altLang="en-US" b="1"/>
              <a:t>Cold</a:t>
            </a:r>
            <a:r>
              <a:rPr lang="en-US" altLang="zh-CN" b="1"/>
              <a:t>/</a:t>
            </a:r>
            <a:r>
              <a:rPr lang="zh-CN" altLang="en-US" b="1"/>
              <a:t> Insomnia</a:t>
            </a:r>
            <a:r>
              <a:rPr lang="en-US" altLang="zh-CN" b="1"/>
              <a:t>/ hopelessness</a:t>
            </a:r>
          </a:p>
          <a:p>
            <a:r>
              <a:rPr lang="zh-CN" altLang="en-US" b="1"/>
              <a:t>              (疲惫</a:t>
            </a:r>
            <a:r>
              <a:rPr lang="en-US" altLang="zh-CN" b="1"/>
              <a:t>/</a:t>
            </a:r>
            <a:r>
              <a:rPr lang="zh-CN" altLang="en-US" b="1"/>
              <a:t> 口渴</a:t>
            </a:r>
            <a:r>
              <a:rPr lang="en-US" altLang="zh-CN" b="1"/>
              <a:t>/</a:t>
            </a:r>
            <a:r>
              <a:rPr lang="zh-CN" altLang="en-US" b="1"/>
              <a:t> 饥饿</a:t>
            </a:r>
            <a:r>
              <a:rPr lang="en-US" altLang="zh-CN" b="1"/>
              <a:t>/</a:t>
            </a:r>
            <a:r>
              <a:rPr lang="zh-CN" altLang="en-US" b="1"/>
              <a:t> 寒冷 </a:t>
            </a:r>
            <a:r>
              <a:rPr lang="en-US" altLang="zh-CN" b="1"/>
              <a:t>/</a:t>
            </a:r>
            <a:r>
              <a:rPr lang="zh-CN" altLang="en-US" b="1"/>
              <a:t>失眠</a:t>
            </a:r>
            <a:r>
              <a:rPr lang="en-US" altLang="zh-CN" b="1"/>
              <a:t>/ </a:t>
            </a:r>
            <a:r>
              <a:rPr lang="en-US" altLang="zh-CN" b="1">
                <a:sym typeface="+mn-ea"/>
              </a:rPr>
              <a:t>绝望</a:t>
            </a:r>
            <a:r>
              <a:rPr lang="zh-CN" altLang="en-US" b="1"/>
              <a:t>)</a:t>
            </a:r>
          </a:p>
        </p:txBody>
      </p:sp>
      <p:sp>
        <p:nvSpPr>
          <p:cNvPr id="14" name="箭头: 燕尾形 4"/>
          <p:cNvSpPr/>
          <p:nvPr/>
        </p:nvSpPr>
        <p:spPr>
          <a:xfrm>
            <a:off x="5117701" y="17734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graphicFrame>
        <p:nvGraphicFramePr>
          <p:cNvPr id="3" name="表格 2"/>
          <p:cNvGraphicFramePr/>
          <p:nvPr>
            <p:custDataLst>
              <p:tags r:id="rId1"/>
            </p:custDataLst>
          </p:nvPr>
        </p:nvGraphicFramePr>
        <p:xfrm>
          <a:off x="396875" y="1494790"/>
          <a:ext cx="11598275" cy="5120640"/>
        </p:xfrm>
        <a:graphic>
          <a:graphicData uri="http://schemas.openxmlformats.org/drawingml/2006/table">
            <a:tbl>
              <a:tblPr firstRow="1" bandRow="1">
                <a:tableStyleId>{5940675A-B579-460E-94D1-54222C63F5DA}</a:tableStyleId>
              </a:tblPr>
              <a:tblGrid>
                <a:gridCol w="995045">
                  <a:extLst>
                    <a:ext uri="{9D8B030D-6E8A-4147-A177-3AD203B41FA5}">
                      <a16:colId xmlns:a16="http://schemas.microsoft.com/office/drawing/2014/main" val="20000"/>
                    </a:ext>
                  </a:extLst>
                </a:gridCol>
                <a:gridCol w="4235450">
                  <a:extLst>
                    <a:ext uri="{9D8B030D-6E8A-4147-A177-3AD203B41FA5}">
                      <a16:colId xmlns:a16="http://schemas.microsoft.com/office/drawing/2014/main" val="20001"/>
                    </a:ext>
                  </a:extLst>
                </a:gridCol>
                <a:gridCol w="6367780">
                  <a:extLst>
                    <a:ext uri="{9D8B030D-6E8A-4147-A177-3AD203B41FA5}">
                      <a16:colId xmlns:a16="http://schemas.microsoft.com/office/drawing/2014/main" val="20002"/>
                    </a:ext>
                  </a:extLst>
                </a:gridCol>
              </a:tblGrid>
              <a:tr h="2665095">
                <a:tc>
                  <a:txBody>
                    <a:bodyPr/>
                    <a:lstStyle/>
                    <a:p>
                      <a:pPr indent="0">
                        <a:buNone/>
                      </a:pPr>
                      <a:r>
                        <a:rPr lang="en-US" sz="2400" b="0">
                          <a:latin typeface="Times New Roman" panose="02020603050405020304" pitchFamily="18" charset="0"/>
                          <a:cs typeface="Times New Roman" panose="02020603050405020304" pitchFamily="18" charset="0"/>
                        </a:rPr>
                        <a:t>四肢</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1.（尤指劳累、打击后）瘫坐在…</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2.僵硬的不平稳的行走</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3.他穿的单薄的运动鞋破了几个洞以致不能抵挡寒冷。</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4.她的脚冰冷心，心里又装满了恐惧和绝望，在床上翻来覆去。</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5.他拖着沉重的双腿回到家,筋疲力尽。</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6.他感到自己的腿就像灌了铅一样,又沉重又僵硬。</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7.他的腿很沉重，正在开始抽筋。</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文本框 4"/>
          <p:cNvSpPr txBox="1"/>
          <p:nvPr/>
        </p:nvSpPr>
        <p:spPr>
          <a:xfrm>
            <a:off x="5669915" y="1494790"/>
            <a:ext cx="6325235" cy="5262245"/>
          </a:xfrm>
          <a:prstGeom prst="rect">
            <a:avLst/>
          </a:prstGeom>
          <a:noFill/>
        </p:spPr>
        <p:txBody>
          <a:bodyPr wrap="square" rtlCol="0" anchor="t">
            <a:spAutoFit/>
          </a:bodyPr>
          <a:lstStyle/>
          <a:p>
            <a:pPr algn="l"/>
            <a:r>
              <a:rPr lang="en-US" sz="2400">
                <a:latin typeface="Times New Roman" panose="02020603050405020304" pitchFamily="18" charset="0"/>
                <a:cs typeface="Times New Roman" panose="02020603050405020304" pitchFamily="18" charset="0"/>
                <a:sym typeface="+mn-ea"/>
              </a:rPr>
              <a:t>1.</a:t>
            </a:r>
            <a:r>
              <a:rPr lang="en-US" sz="2400" b="1">
                <a:latin typeface="Times New Roman" panose="02020603050405020304" pitchFamily="18" charset="0"/>
                <a:cs typeface="Times New Roman" panose="02020603050405020304" pitchFamily="18" charset="0"/>
                <a:sym typeface="+mn-ea"/>
              </a:rPr>
              <a:t>collapse</a:t>
            </a:r>
            <a:r>
              <a:rPr lang="en-US" sz="2400">
                <a:latin typeface="Times New Roman" panose="02020603050405020304" pitchFamily="18" charset="0"/>
                <a:cs typeface="Times New Roman" panose="02020603050405020304" pitchFamily="18" charset="0"/>
                <a:sym typeface="+mn-ea"/>
              </a:rPr>
              <a:t> into/onto sofa </a:t>
            </a:r>
            <a:r>
              <a:rPr lang="en-US" sz="1600" i="1">
                <a:latin typeface="Times New Roman" panose="02020603050405020304" pitchFamily="18" charset="0"/>
                <a:cs typeface="Times New Roman" panose="02020603050405020304" pitchFamily="18" charset="0"/>
                <a:sym typeface="+mn-ea"/>
              </a:rPr>
              <a:t>[kə'læps]  </a:t>
            </a:r>
            <a:r>
              <a:rPr lang="en-US" sz="2400">
                <a:latin typeface="Times New Roman" panose="02020603050405020304" pitchFamily="18" charset="0"/>
                <a:cs typeface="Times New Roman" panose="02020603050405020304" pitchFamily="18" charset="0"/>
                <a:sym typeface="+mn-ea"/>
              </a:rPr>
              <a:t>/ throw oneself into…</a:t>
            </a:r>
          </a:p>
          <a:p>
            <a:pPr algn="l"/>
            <a:r>
              <a:rPr lang="en-US" sz="2400">
                <a:latin typeface="Times New Roman" panose="02020603050405020304" pitchFamily="18" charset="0"/>
                <a:cs typeface="Times New Roman" panose="02020603050405020304" pitchFamily="18" charset="0"/>
                <a:sym typeface="+mn-ea"/>
              </a:rPr>
              <a:t>2.a </a:t>
            </a:r>
            <a:r>
              <a:rPr lang="en-US" sz="2400" b="1">
                <a:latin typeface="Times New Roman" panose="02020603050405020304" pitchFamily="18" charset="0"/>
                <a:cs typeface="Times New Roman" panose="02020603050405020304" pitchFamily="18" charset="0"/>
                <a:sym typeface="+mn-ea"/>
              </a:rPr>
              <a:t>herky- jerky</a:t>
            </a:r>
            <a:r>
              <a:rPr lang="en-US" sz="2400">
                <a:latin typeface="Times New Roman" panose="02020603050405020304" pitchFamily="18" charset="0"/>
                <a:cs typeface="Times New Roman" panose="02020603050405020304" pitchFamily="18" charset="0"/>
                <a:sym typeface="+mn-ea"/>
              </a:rPr>
              <a:t> walk</a:t>
            </a:r>
          </a:p>
          <a:p>
            <a:pPr algn="l"/>
            <a:r>
              <a:rPr lang="en-US" sz="2400">
                <a:latin typeface="Times New Roman" panose="02020603050405020304" pitchFamily="18" charset="0"/>
                <a:cs typeface="Times New Roman" panose="02020603050405020304" pitchFamily="18" charset="0"/>
                <a:sym typeface="+mn-ea"/>
              </a:rPr>
              <a:t>3.The thin sneakers he wore had a few holes in them and they </a:t>
            </a:r>
            <a:r>
              <a:rPr lang="en-US" sz="2400" b="1">
                <a:solidFill>
                  <a:srgbClr val="002060"/>
                </a:solidFill>
                <a:latin typeface="Times New Roman" panose="02020603050405020304" pitchFamily="18" charset="0"/>
                <a:cs typeface="Times New Roman" panose="02020603050405020304" pitchFamily="18" charset="0"/>
                <a:sym typeface="+mn-ea"/>
              </a:rPr>
              <a:t>did a poor job</a:t>
            </a:r>
            <a:r>
              <a:rPr lang="en-US" sz="2400" b="1" baseline="-25000">
                <a:solidFill>
                  <a:srgbClr val="002060"/>
                </a:solidFill>
                <a:latin typeface="Times New Roman" panose="02020603050405020304" pitchFamily="18" charset="0"/>
                <a:cs typeface="Times New Roman" panose="02020603050405020304" pitchFamily="18" charset="0"/>
                <a:sym typeface="+mn-ea"/>
              </a:rPr>
              <a:t>拟人</a:t>
            </a:r>
            <a:r>
              <a:rPr lang="en-US" sz="2400">
                <a:solidFill>
                  <a:srgbClr val="002060"/>
                </a:solidFill>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of keeping out the cold.</a:t>
            </a:r>
          </a:p>
          <a:p>
            <a:pPr algn="l"/>
            <a:r>
              <a:rPr lang="en-US" sz="2400">
                <a:latin typeface="Times New Roman" panose="02020603050405020304" pitchFamily="18" charset="0"/>
                <a:cs typeface="Times New Roman" panose="02020603050405020304" pitchFamily="18" charset="0"/>
                <a:sym typeface="+mn-ea"/>
              </a:rPr>
              <a:t>4.</a:t>
            </a:r>
            <a:r>
              <a:rPr lang="en-US" sz="2400">
                <a:solidFill>
                  <a:srgbClr val="002060"/>
                </a:solidFill>
                <a:latin typeface="Times New Roman" panose="02020603050405020304" pitchFamily="18" charset="0"/>
                <a:cs typeface="Times New Roman" panose="02020603050405020304" pitchFamily="18" charset="0"/>
                <a:sym typeface="+mn-ea"/>
              </a:rPr>
              <a:t>Her feet icy</a:t>
            </a:r>
            <a:r>
              <a:rPr lang="zh-CN" altLang="en-US" sz="2400" b="1" baseline="-25000">
                <a:solidFill>
                  <a:srgbClr val="002060"/>
                </a:solidFill>
                <a:latin typeface="Times New Roman" panose="02020603050405020304" pitchFamily="18" charset="0"/>
                <a:cs typeface="Times New Roman" panose="02020603050405020304" pitchFamily="18" charset="0"/>
                <a:sym typeface="+mn-ea"/>
              </a:rPr>
              <a:t>独立主格结构</a:t>
            </a:r>
            <a:r>
              <a:rPr lang="en-US" sz="2400">
                <a:latin typeface="Times New Roman" panose="02020603050405020304" pitchFamily="18" charset="0"/>
                <a:cs typeface="Times New Roman" panose="02020603050405020304" pitchFamily="18" charset="0"/>
                <a:sym typeface="+mn-ea"/>
              </a:rPr>
              <a:t>, she </a:t>
            </a:r>
            <a:r>
              <a:rPr lang="en-US" sz="2400" b="1">
                <a:latin typeface="Times New Roman" panose="02020603050405020304" pitchFamily="18" charset="0"/>
                <a:cs typeface="Times New Roman" panose="02020603050405020304" pitchFamily="18" charset="0"/>
                <a:sym typeface="+mn-ea"/>
              </a:rPr>
              <a:t>twisted and turned</a:t>
            </a:r>
            <a:r>
              <a:rPr lang="en-US" sz="1600" i="1">
                <a:latin typeface="Times New Roman" panose="02020603050405020304" pitchFamily="18" charset="0"/>
                <a:cs typeface="Times New Roman" panose="02020603050405020304" pitchFamily="18" charset="0"/>
                <a:sym typeface="+mn-ea"/>
              </a:rPr>
              <a:t>（迂回曲折;辗转腾挪;辗转反侧）,</a:t>
            </a:r>
            <a:r>
              <a:rPr lang="en-US" sz="2400">
                <a:latin typeface="Times New Roman" panose="02020603050405020304" pitchFamily="18" charset="0"/>
                <a:cs typeface="Times New Roman" panose="02020603050405020304" pitchFamily="18" charset="0"/>
                <a:sym typeface="+mn-ea"/>
              </a:rPr>
              <a:t> unable to sleep,weighed down with fear and despair.</a:t>
            </a:r>
          </a:p>
          <a:p>
            <a:pPr algn="l"/>
            <a:r>
              <a:rPr lang="en-US" sz="2400">
                <a:latin typeface="Times New Roman" panose="02020603050405020304" pitchFamily="18" charset="0"/>
                <a:cs typeface="Times New Roman" panose="02020603050405020304" pitchFamily="18" charset="0"/>
                <a:sym typeface="+mn-ea"/>
              </a:rPr>
              <a:t>5.He dragged his heavy legs back home, tired out. </a:t>
            </a:r>
          </a:p>
          <a:p>
            <a:pPr algn="l"/>
            <a:r>
              <a:rPr lang="en-US" sz="2400">
                <a:latin typeface="Times New Roman" panose="02020603050405020304" pitchFamily="18" charset="0"/>
                <a:cs typeface="Times New Roman" panose="02020603050405020304" pitchFamily="18" charset="0"/>
                <a:sym typeface="+mn-ea"/>
              </a:rPr>
              <a:t>6.His legs felt </a:t>
            </a:r>
            <a:r>
              <a:rPr lang="en-US" sz="2400" b="1">
                <a:solidFill>
                  <a:srgbClr val="002060"/>
                </a:solidFill>
                <a:latin typeface="Times New Roman" panose="02020603050405020304" pitchFamily="18" charset="0"/>
                <a:cs typeface="Times New Roman" panose="02020603050405020304" pitchFamily="18" charset="0"/>
                <a:sym typeface="+mn-ea"/>
              </a:rPr>
              <a:t>like filling lead</a:t>
            </a:r>
            <a:r>
              <a:rPr lang="zh-CN" altLang="en-US" sz="2400" b="1" baseline="-25000">
                <a:solidFill>
                  <a:srgbClr val="002060"/>
                </a:solidFill>
                <a:latin typeface="Times New Roman" panose="02020603050405020304" pitchFamily="18" charset="0"/>
                <a:cs typeface="Times New Roman" panose="02020603050405020304" pitchFamily="18" charset="0"/>
                <a:sym typeface="+mn-ea"/>
              </a:rPr>
              <a:t>比喻</a:t>
            </a:r>
            <a:r>
              <a:rPr lang="en-US" sz="2400">
                <a:latin typeface="Times New Roman" panose="02020603050405020304" pitchFamily="18" charset="0"/>
                <a:cs typeface="Times New Roman" panose="02020603050405020304" pitchFamily="18" charset="0"/>
                <a:sym typeface="+mn-ea"/>
              </a:rPr>
              <a:t>—heavy and stiff.</a:t>
            </a:r>
          </a:p>
          <a:p>
            <a:pPr algn="l"/>
            <a:r>
              <a:rPr lang="en-US" sz="2400">
                <a:latin typeface="Times New Roman" panose="02020603050405020304" pitchFamily="18" charset="0"/>
                <a:cs typeface="Times New Roman" panose="02020603050405020304" pitchFamily="18" charset="0"/>
                <a:sym typeface="+mn-ea"/>
              </a:rPr>
              <a:t>7.His legs were heavy under him and beginning to </a:t>
            </a:r>
            <a:r>
              <a:rPr lang="en-US" sz="2400" b="1">
                <a:latin typeface="Times New Roman" panose="02020603050405020304" pitchFamily="18" charset="0"/>
                <a:cs typeface="Times New Roman" panose="02020603050405020304" pitchFamily="18" charset="0"/>
                <a:sym typeface="+mn-ea"/>
              </a:rPr>
              <a:t>cramp</a:t>
            </a:r>
            <a:r>
              <a:rPr lang="en-US" sz="2400">
                <a:latin typeface="Times New Roman" panose="02020603050405020304" pitchFamily="18" charset="0"/>
                <a:cs typeface="Times New Roman" panose="02020603050405020304" pitchFamily="18" charset="0"/>
                <a:sym typeface="+mn-ea"/>
              </a:rPr>
              <a:t>.  </a:t>
            </a:r>
            <a:r>
              <a:rPr lang="en-US" sz="1600" i="1">
                <a:latin typeface="Times New Roman" panose="02020603050405020304" pitchFamily="18" charset="0"/>
                <a:cs typeface="Times New Roman" panose="02020603050405020304" pitchFamily="18" charset="0"/>
                <a:sym typeface="+mn-ea"/>
              </a:rPr>
              <a:t>（/kræmp/ （腹部）绞痛；痛性痉挛；抽筋）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48" dur="5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5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9632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369570" y="1002665"/>
            <a:ext cx="1167638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3-3  Choose sensory descriptions that fit body parts </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3"/>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4" name="文本框 3"/>
          <p:cNvSpPr txBox="1"/>
          <p:nvPr/>
        </p:nvSpPr>
        <p:spPr>
          <a:xfrm>
            <a:off x="6327775" y="73025"/>
            <a:ext cx="5878830" cy="645160"/>
          </a:xfrm>
          <a:prstGeom prst="rect">
            <a:avLst/>
          </a:prstGeom>
          <a:solidFill>
            <a:schemeClr val="bg1"/>
          </a:solidFill>
        </p:spPr>
        <p:txBody>
          <a:bodyPr wrap="square" rtlCol="0" anchor="t">
            <a:spAutoFit/>
          </a:bodyPr>
          <a:lstStyle/>
          <a:p>
            <a:r>
              <a:rPr lang="zh-CN" altLang="en-US" b="1"/>
              <a:t>  Exhaustion</a:t>
            </a:r>
            <a:r>
              <a:rPr lang="en-US" altLang="zh-CN" b="1"/>
              <a:t>/</a:t>
            </a:r>
            <a:r>
              <a:rPr lang="zh-CN" altLang="en-US" b="1"/>
              <a:t>Thirst</a:t>
            </a:r>
            <a:r>
              <a:rPr lang="en-US" altLang="zh-CN" b="1"/>
              <a:t>/</a:t>
            </a:r>
            <a:r>
              <a:rPr lang="zh-CN" altLang="en-US" b="1"/>
              <a:t>Hunger</a:t>
            </a:r>
            <a:r>
              <a:rPr lang="en-US" altLang="zh-CN" b="1"/>
              <a:t>/</a:t>
            </a:r>
            <a:r>
              <a:rPr lang="zh-CN" altLang="en-US" b="1"/>
              <a:t>Cold</a:t>
            </a:r>
            <a:r>
              <a:rPr lang="en-US" altLang="zh-CN" b="1"/>
              <a:t>/</a:t>
            </a:r>
            <a:r>
              <a:rPr lang="zh-CN" altLang="en-US" b="1"/>
              <a:t> Insomnia</a:t>
            </a:r>
            <a:r>
              <a:rPr lang="en-US" altLang="zh-CN" b="1"/>
              <a:t>/ hopelessness</a:t>
            </a:r>
          </a:p>
          <a:p>
            <a:r>
              <a:rPr lang="zh-CN" altLang="en-US" b="1"/>
              <a:t>              (疲惫</a:t>
            </a:r>
            <a:r>
              <a:rPr lang="en-US" altLang="zh-CN" b="1"/>
              <a:t>/</a:t>
            </a:r>
            <a:r>
              <a:rPr lang="zh-CN" altLang="en-US" b="1"/>
              <a:t> 口渴</a:t>
            </a:r>
            <a:r>
              <a:rPr lang="en-US" altLang="zh-CN" b="1"/>
              <a:t>/</a:t>
            </a:r>
            <a:r>
              <a:rPr lang="zh-CN" altLang="en-US" b="1"/>
              <a:t> 饥饿</a:t>
            </a:r>
            <a:r>
              <a:rPr lang="en-US" altLang="zh-CN" b="1"/>
              <a:t>/</a:t>
            </a:r>
            <a:r>
              <a:rPr lang="zh-CN" altLang="en-US" b="1"/>
              <a:t> 寒冷 </a:t>
            </a:r>
            <a:r>
              <a:rPr lang="en-US" altLang="zh-CN" b="1"/>
              <a:t>/</a:t>
            </a:r>
            <a:r>
              <a:rPr lang="zh-CN" altLang="en-US" b="1"/>
              <a:t>失眠</a:t>
            </a:r>
            <a:r>
              <a:rPr lang="en-US" altLang="zh-CN" b="1"/>
              <a:t>/ </a:t>
            </a:r>
            <a:r>
              <a:rPr lang="en-US" altLang="zh-CN" b="1">
                <a:sym typeface="+mn-ea"/>
              </a:rPr>
              <a:t>绝望</a:t>
            </a:r>
            <a:r>
              <a:rPr lang="zh-CN" altLang="en-US" b="1"/>
              <a:t>)</a:t>
            </a:r>
          </a:p>
        </p:txBody>
      </p:sp>
      <p:sp>
        <p:nvSpPr>
          <p:cNvPr id="14" name="箭头: 燕尾形 4"/>
          <p:cNvSpPr/>
          <p:nvPr/>
        </p:nvSpPr>
        <p:spPr>
          <a:xfrm>
            <a:off x="5117701" y="17734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graphicFrame>
        <p:nvGraphicFramePr>
          <p:cNvPr id="3" name="表格 2"/>
          <p:cNvGraphicFramePr/>
          <p:nvPr>
            <p:custDataLst>
              <p:tags r:id="rId1"/>
            </p:custDataLst>
          </p:nvPr>
        </p:nvGraphicFramePr>
        <p:xfrm>
          <a:off x="396875" y="1494790"/>
          <a:ext cx="11598275" cy="5249545"/>
        </p:xfrm>
        <a:graphic>
          <a:graphicData uri="http://schemas.openxmlformats.org/drawingml/2006/table">
            <a:tbl>
              <a:tblPr firstRow="1" bandRow="1">
                <a:tableStyleId>{5940675A-B579-460E-94D1-54222C63F5DA}</a:tableStyleId>
              </a:tblPr>
              <a:tblGrid>
                <a:gridCol w="995045">
                  <a:extLst>
                    <a:ext uri="{9D8B030D-6E8A-4147-A177-3AD203B41FA5}">
                      <a16:colId xmlns:a16="http://schemas.microsoft.com/office/drawing/2014/main" val="20000"/>
                    </a:ext>
                  </a:extLst>
                </a:gridCol>
                <a:gridCol w="4235450">
                  <a:extLst>
                    <a:ext uri="{9D8B030D-6E8A-4147-A177-3AD203B41FA5}">
                      <a16:colId xmlns:a16="http://schemas.microsoft.com/office/drawing/2014/main" val="20001"/>
                    </a:ext>
                  </a:extLst>
                </a:gridCol>
                <a:gridCol w="6367780">
                  <a:extLst>
                    <a:ext uri="{9D8B030D-6E8A-4147-A177-3AD203B41FA5}">
                      <a16:colId xmlns:a16="http://schemas.microsoft.com/office/drawing/2014/main" val="20002"/>
                    </a:ext>
                  </a:extLst>
                </a:gridCol>
              </a:tblGrid>
              <a:tr h="1957705">
                <a:tc>
                  <a:txBody>
                    <a:bodyPr/>
                    <a:lstStyle/>
                    <a:p>
                      <a:pPr indent="0">
                        <a:buNone/>
                      </a:pPr>
                      <a:r>
                        <a:rPr lang="en-US" sz="2400" b="0">
                          <a:latin typeface="Times New Roman" panose="02020603050405020304" pitchFamily="18" charset="0"/>
                          <a:cs typeface="Times New Roman" panose="02020603050405020304" pitchFamily="18" charset="0"/>
                        </a:rPr>
                        <a:t>四肢</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8.她一边颤抖一边使劲搓着双手。</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9.他从头到脚都湿透了，浑身是泥。那男孩的脸因发烧而发红，尽管他经常冷得发抖。</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61665">
                <a:tc>
                  <a:txBody>
                    <a:bodyPr/>
                    <a:lstStyle/>
                    <a:p>
                      <a:pPr indent="0">
                        <a:buNone/>
                      </a:pPr>
                      <a:r>
                        <a:rPr lang="en-US" altLang="en-US" sz="2400" b="0">
                          <a:latin typeface="Times New Roman" panose="02020603050405020304" pitchFamily="18" charset="0"/>
                          <a:cs typeface="Times New Roman" panose="02020603050405020304" pitchFamily="18" charset="0"/>
                        </a:rPr>
                        <a:t>躯干（胸/肚/臀）</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altLang="en-US" sz="2400" b="0">
                          <a:latin typeface="宋体" panose="02010600030101010101" pitchFamily="2" charset="-122"/>
                          <a:ea typeface="宋体" panose="02010600030101010101" pitchFamily="2" charset="-122"/>
                          <a:cs typeface="宋体" panose="02010600030101010101" pitchFamily="2" charset="-122"/>
                        </a:rPr>
                        <a:t>1.她陷在里面，被一种折磨着她的肉体的疲惫压得喘不过气来，这种疲惫似乎深入了她的灵魂。</a:t>
                      </a:r>
                    </a:p>
                    <a:p>
                      <a:pPr indent="0">
                        <a:buNone/>
                      </a:pPr>
                      <a:r>
                        <a:rPr lang="en-US" altLang="en-US" sz="2400" b="0">
                          <a:latin typeface="宋体" panose="02010600030101010101" pitchFamily="2" charset="-122"/>
                          <a:ea typeface="宋体" panose="02010600030101010101" pitchFamily="2" charset="-122"/>
                          <a:cs typeface="宋体" panose="02010600030101010101" pitchFamily="2" charset="-122"/>
                        </a:rPr>
                        <a:t>2.他饿的肚子直叫，这让他意识到自从昨天以来什么也没吃。</a:t>
                      </a:r>
                    </a:p>
                    <a:p>
                      <a:pPr indent="0">
                        <a:buNone/>
                      </a:pPr>
                      <a:r>
                        <a:rPr lang="en-US" altLang="en-US" sz="2400" b="0">
                          <a:latin typeface="宋体" panose="02010600030101010101" pitchFamily="2" charset="-122"/>
                          <a:ea typeface="宋体" panose="02010600030101010101" pitchFamily="2" charset="-122"/>
                          <a:cs typeface="宋体" panose="02010600030101010101" pitchFamily="2" charset="-122"/>
                        </a:rPr>
                        <a:t>3.他们太累了，除了伸懒腰什么都做不了。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633720" y="1501140"/>
            <a:ext cx="6266180" cy="1938020"/>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sym typeface="+mn-ea"/>
              </a:rPr>
              <a:t>8.She </a:t>
            </a:r>
            <a:r>
              <a:rPr lang="en-US" sz="2400" b="1">
                <a:latin typeface="Times New Roman" panose="02020603050405020304" pitchFamily="18" charset="0"/>
                <a:cs typeface="Times New Roman" panose="02020603050405020304" pitchFamily="18" charset="0"/>
                <a:sym typeface="+mn-ea"/>
              </a:rPr>
              <a:t>shivered</a:t>
            </a:r>
            <a:r>
              <a:rPr lang="en-US" sz="2400">
                <a:latin typeface="Times New Roman" panose="02020603050405020304" pitchFamily="18" charset="0"/>
                <a:cs typeface="Times New Roman" panose="02020603050405020304" pitchFamily="18" charset="0"/>
                <a:sym typeface="+mn-ea"/>
              </a:rPr>
              <a:t>, rubbing her hands together fiercely.</a:t>
            </a:r>
            <a:r>
              <a:rPr lang="en-US" sz="1600" i="1">
                <a:latin typeface="Times New Roman" panose="02020603050405020304" pitchFamily="18" charset="0"/>
                <a:cs typeface="Times New Roman" panose="02020603050405020304" pitchFamily="18" charset="0"/>
                <a:sym typeface="+mn-ea"/>
              </a:rPr>
              <a:t>( /ˈʃɪvə(r)/ v. 颤抖，哆嗦)</a:t>
            </a:r>
          </a:p>
          <a:p>
            <a:r>
              <a:rPr lang="en-US" sz="2400">
                <a:latin typeface="Times New Roman" panose="02020603050405020304" pitchFamily="18" charset="0"/>
                <a:cs typeface="Times New Roman" panose="02020603050405020304" pitchFamily="18" charset="0"/>
                <a:sym typeface="+mn-ea"/>
              </a:rPr>
              <a:t>9.He was wet through </a:t>
            </a:r>
            <a:r>
              <a:rPr lang="en-US" sz="2400" b="1">
                <a:latin typeface="Times New Roman" panose="02020603050405020304" pitchFamily="18" charset="0"/>
                <a:cs typeface="Times New Roman" panose="02020603050405020304" pitchFamily="18" charset="0"/>
                <a:sym typeface="+mn-ea"/>
              </a:rPr>
              <a:t>from head to toe</a:t>
            </a:r>
            <a:r>
              <a:rPr lang="en-US" sz="2400">
                <a:latin typeface="Times New Roman" panose="02020603050405020304" pitchFamily="18" charset="0"/>
                <a:cs typeface="Times New Roman" panose="02020603050405020304" pitchFamily="18" charset="0"/>
                <a:sym typeface="+mn-ea"/>
              </a:rPr>
              <a:t>, </a:t>
            </a:r>
            <a:r>
              <a:rPr lang="en-US" sz="2400" b="1">
                <a:solidFill>
                  <a:srgbClr val="002060"/>
                </a:solidFill>
                <a:latin typeface="Times New Roman" panose="02020603050405020304" pitchFamily="18" charset="0"/>
                <a:cs typeface="Times New Roman" panose="02020603050405020304" pitchFamily="18" charset="0"/>
                <a:sym typeface="+mn-ea"/>
              </a:rPr>
              <a:t>muddy all over</a:t>
            </a:r>
            <a:r>
              <a:rPr lang="zh-CN" altLang="en-US" sz="2400" b="1" baseline="-25000">
                <a:solidFill>
                  <a:srgbClr val="002060"/>
                </a:solidFill>
                <a:latin typeface="Times New Roman" panose="02020603050405020304" pitchFamily="18" charset="0"/>
                <a:cs typeface="Times New Roman" panose="02020603050405020304" pitchFamily="18" charset="0"/>
                <a:sym typeface="+mn-ea"/>
              </a:rPr>
              <a:t>形容词作状语</a:t>
            </a:r>
            <a:r>
              <a:rPr lang="en-US" sz="2400">
                <a:latin typeface="Times New Roman" panose="02020603050405020304" pitchFamily="18" charset="0"/>
                <a:cs typeface="Times New Roman" panose="02020603050405020304" pitchFamily="18" charset="0"/>
                <a:sym typeface="+mn-ea"/>
              </a:rPr>
              <a:t>. The boy’s face was red with fever, though he trembled a lot. </a:t>
            </a:r>
          </a:p>
        </p:txBody>
      </p:sp>
      <p:sp>
        <p:nvSpPr>
          <p:cNvPr id="7" name="文本框 6"/>
          <p:cNvSpPr txBox="1"/>
          <p:nvPr/>
        </p:nvSpPr>
        <p:spPr>
          <a:xfrm>
            <a:off x="5633720" y="3512820"/>
            <a:ext cx="6289675" cy="3046095"/>
          </a:xfrm>
          <a:prstGeom prst="rect">
            <a:avLst/>
          </a:prstGeom>
          <a:noFill/>
        </p:spPr>
        <p:txBody>
          <a:bodyPr wrap="square" rtlCol="0" anchor="t">
            <a:spAutoFit/>
          </a:bodyPr>
          <a:lstStyle/>
          <a:p>
            <a:r>
              <a:rPr lang="zh-CN" altLang="en-US" sz="2400">
                <a:latin typeface="Times New Roman" panose="02020603050405020304" pitchFamily="18" charset="0"/>
                <a:cs typeface="Times New Roman" panose="02020603050405020304" pitchFamily="18" charset="0"/>
              </a:rPr>
              <a:t>1.Into this she sank, pressed down by a physical exhaustion that </a:t>
            </a:r>
            <a:r>
              <a:rPr lang="zh-CN" altLang="en-US" sz="2400" b="1">
                <a:latin typeface="Times New Roman" panose="02020603050405020304" pitchFamily="18" charset="0"/>
                <a:cs typeface="Times New Roman" panose="02020603050405020304" pitchFamily="18" charset="0"/>
              </a:rPr>
              <a:t>haunted</a:t>
            </a:r>
            <a:r>
              <a:rPr lang="zh-CN" altLang="en-US" sz="2400">
                <a:latin typeface="Times New Roman" panose="02020603050405020304" pitchFamily="18" charset="0"/>
                <a:cs typeface="Times New Roman" panose="02020603050405020304" pitchFamily="18" charset="0"/>
              </a:rPr>
              <a:t> her body and seemed to reach into her soul. </a:t>
            </a:r>
            <a:r>
              <a:rPr lang="zh-CN" altLang="en-US" sz="1600" i="1">
                <a:latin typeface="Times New Roman" panose="02020603050405020304" pitchFamily="18" charset="0"/>
                <a:cs typeface="Times New Roman" panose="02020603050405020304" pitchFamily="18" charset="0"/>
              </a:rPr>
              <a:t>(/hɔːnt/ v. 常出没于…；萦绕于…；作祟)</a:t>
            </a:r>
          </a:p>
          <a:p>
            <a:r>
              <a:rPr lang="zh-CN" altLang="en-US" sz="2400">
                <a:latin typeface="Times New Roman" panose="02020603050405020304" pitchFamily="18" charset="0"/>
                <a:cs typeface="Times New Roman" panose="02020603050405020304" pitchFamily="18" charset="0"/>
              </a:rPr>
              <a:t>2.His stomach made a noise, which made him realize that he hadn</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t eaten anything since yesterday.</a:t>
            </a:r>
          </a:p>
          <a:p>
            <a:r>
              <a:rPr lang="zh-CN" altLang="en-US" sz="2400">
                <a:latin typeface="Times New Roman" panose="02020603050405020304" pitchFamily="18" charset="0"/>
                <a:cs typeface="Times New Roman" panose="02020603050405020304" pitchFamily="18" charset="0"/>
              </a:rPr>
              <a:t>3.They were all so tired that they could do nothing but yawn.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down)">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9632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369570" y="1002665"/>
            <a:ext cx="1167638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3-3  Choose sensory descriptions that fit body parts </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3"/>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4" name="文本框 3"/>
          <p:cNvSpPr txBox="1"/>
          <p:nvPr/>
        </p:nvSpPr>
        <p:spPr>
          <a:xfrm>
            <a:off x="6327775" y="73025"/>
            <a:ext cx="5878830" cy="645160"/>
          </a:xfrm>
          <a:prstGeom prst="rect">
            <a:avLst/>
          </a:prstGeom>
          <a:solidFill>
            <a:schemeClr val="bg1"/>
          </a:solidFill>
        </p:spPr>
        <p:txBody>
          <a:bodyPr wrap="square" rtlCol="0" anchor="t">
            <a:spAutoFit/>
          </a:bodyPr>
          <a:lstStyle/>
          <a:p>
            <a:r>
              <a:rPr lang="zh-CN" altLang="en-US" b="1"/>
              <a:t>  Exhaustion</a:t>
            </a:r>
            <a:r>
              <a:rPr lang="en-US" altLang="zh-CN" b="1"/>
              <a:t>/</a:t>
            </a:r>
            <a:r>
              <a:rPr lang="zh-CN" altLang="en-US" b="1"/>
              <a:t>Thirst</a:t>
            </a:r>
            <a:r>
              <a:rPr lang="en-US" altLang="zh-CN" b="1"/>
              <a:t>/</a:t>
            </a:r>
            <a:r>
              <a:rPr lang="zh-CN" altLang="en-US" b="1"/>
              <a:t>Hunger</a:t>
            </a:r>
            <a:r>
              <a:rPr lang="en-US" altLang="zh-CN" b="1"/>
              <a:t>/</a:t>
            </a:r>
            <a:r>
              <a:rPr lang="zh-CN" altLang="en-US" b="1"/>
              <a:t>Cold</a:t>
            </a:r>
            <a:r>
              <a:rPr lang="en-US" altLang="zh-CN" b="1"/>
              <a:t>/</a:t>
            </a:r>
            <a:r>
              <a:rPr lang="zh-CN" altLang="en-US" b="1"/>
              <a:t> Insomnia</a:t>
            </a:r>
            <a:r>
              <a:rPr lang="en-US" altLang="zh-CN" b="1"/>
              <a:t>/ hopelessness</a:t>
            </a:r>
          </a:p>
          <a:p>
            <a:r>
              <a:rPr lang="zh-CN" altLang="en-US" b="1"/>
              <a:t>              (疲惫</a:t>
            </a:r>
            <a:r>
              <a:rPr lang="en-US" altLang="zh-CN" b="1"/>
              <a:t>/</a:t>
            </a:r>
            <a:r>
              <a:rPr lang="zh-CN" altLang="en-US" b="1"/>
              <a:t> 口渴</a:t>
            </a:r>
            <a:r>
              <a:rPr lang="en-US" altLang="zh-CN" b="1"/>
              <a:t>/</a:t>
            </a:r>
            <a:r>
              <a:rPr lang="zh-CN" altLang="en-US" b="1"/>
              <a:t> 饥饿</a:t>
            </a:r>
            <a:r>
              <a:rPr lang="en-US" altLang="zh-CN" b="1"/>
              <a:t>/</a:t>
            </a:r>
            <a:r>
              <a:rPr lang="zh-CN" altLang="en-US" b="1"/>
              <a:t> 寒冷 </a:t>
            </a:r>
            <a:r>
              <a:rPr lang="en-US" altLang="zh-CN" b="1"/>
              <a:t>/</a:t>
            </a:r>
            <a:r>
              <a:rPr lang="zh-CN" altLang="en-US" b="1"/>
              <a:t>失眠</a:t>
            </a:r>
            <a:r>
              <a:rPr lang="en-US" altLang="zh-CN" b="1"/>
              <a:t>/ </a:t>
            </a:r>
            <a:r>
              <a:rPr lang="en-US" altLang="zh-CN" b="1">
                <a:sym typeface="+mn-ea"/>
              </a:rPr>
              <a:t>绝望</a:t>
            </a:r>
            <a:r>
              <a:rPr lang="zh-CN" altLang="en-US" b="1"/>
              <a:t>)</a:t>
            </a:r>
          </a:p>
        </p:txBody>
      </p:sp>
      <p:sp>
        <p:nvSpPr>
          <p:cNvPr id="14" name="箭头: 燕尾形 4"/>
          <p:cNvSpPr/>
          <p:nvPr/>
        </p:nvSpPr>
        <p:spPr>
          <a:xfrm>
            <a:off x="5117701" y="17734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graphicFrame>
        <p:nvGraphicFramePr>
          <p:cNvPr id="3" name="表格 2"/>
          <p:cNvGraphicFramePr/>
          <p:nvPr>
            <p:custDataLst>
              <p:tags r:id="rId1"/>
            </p:custDataLst>
          </p:nvPr>
        </p:nvGraphicFramePr>
        <p:xfrm>
          <a:off x="396875" y="1494790"/>
          <a:ext cx="11598275" cy="5021580"/>
        </p:xfrm>
        <a:graphic>
          <a:graphicData uri="http://schemas.openxmlformats.org/drawingml/2006/table">
            <a:tbl>
              <a:tblPr firstRow="1" bandRow="1">
                <a:tableStyleId>{5940675A-B579-460E-94D1-54222C63F5DA}</a:tableStyleId>
              </a:tblPr>
              <a:tblGrid>
                <a:gridCol w="995045">
                  <a:extLst>
                    <a:ext uri="{9D8B030D-6E8A-4147-A177-3AD203B41FA5}">
                      <a16:colId xmlns:a16="http://schemas.microsoft.com/office/drawing/2014/main" val="20000"/>
                    </a:ext>
                  </a:extLst>
                </a:gridCol>
                <a:gridCol w="4235450">
                  <a:extLst>
                    <a:ext uri="{9D8B030D-6E8A-4147-A177-3AD203B41FA5}">
                      <a16:colId xmlns:a16="http://schemas.microsoft.com/office/drawing/2014/main" val="20001"/>
                    </a:ext>
                  </a:extLst>
                </a:gridCol>
                <a:gridCol w="6367780">
                  <a:extLst>
                    <a:ext uri="{9D8B030D-6E8A-4147-A177-3AD203B41FA5}">
                      <a16:colId xmlns:a16="http://schemas.microsoft.com/office/drawing/2014/main" val="20002"/>
                    </a:ext>
                  </a:extLst>
                </a:gridCol>
              </a:tblGrid>
              <a:tr h="5021580">
                <a:tc>
                  <a:txBody>
                    <a:bodyPr/>
                    <a:lstStyle/>
                    <a:p>
                      <a:pPr indent="0">
                        <a:buNone/>
                      </a:pPr>
                      <a:r>
                        <a:rPr lang="en-US" sz="2400" b="0">
                          <a:latin typeface="Times New Roman" panose="02020603050405020304" pitchFamily="18" charset="0"/>
                          <a:cs typeface="Times New Roman" panose="02020603050405020304" pitchFamily="18" charset="0"/>
                        </a:rPr>
                        <a:t>头/大脑</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1.忙得不可开交/对…感到厌烦</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2.因服用止痛药而昏昏沉沉 </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3.他醒来时感到头昏眼花，疲惫不堪。</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4.我头一碰到枕头就睡着了。</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5.心力交瘁，我写下了这个问题无法解决的所有原因。  </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6.他患失眠症。</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7.疲惫早已使他感到天旋地转。他躺在地上,一阵无法抵挡的睡意袭来。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文本框 4"/>
          <p:cNvSpPr txBox="1"/>
          <p:nvPr/>
        </p:nvSpPr>
        <p:spPr>
          <a:xfrm>
            <a:off x="5677535" y="1682115"/>
            <a:ext cx="6266180" cy="464629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sym typeface="+mn-ea"/>
              </a:rPr>
              <a:t>1.be tied up (with sth) / be fed up with </a:t>
            </a:r>
          </a:p>
          <a:p>
            <a:r>
              <a:rPr lang="en-US" sz="2400">
                <a:latin typeface="Times New Roman" panose="02020603050405020304" pitchFamily="18" charset="0"/>
                <a:cs typeface="Times New Roman" panose="02020603050405020304" pitchFamily="18" charset="0"/>
                <a:sym typeface="+mn-ea"/>
              </a:rPr>
              <a:t>2.</a:t>
            </a:r>
            <a:r>
              <a:rPr lang="en-US" sz="2400" b="1">
                <a:latin typeface="Times New Roman" panose="02020603050405020304" pitchFamily="18" charset="0"/>
                <a:cs typeface="Times New Roman" panose="02020603050405020304" pitchFamily="18" charset="0"/>
                <a:sym typeface="+mn-ea"/>
              </a:rPr>
              <a:t>grogginess </a:t>
            </a:r>
            <a:r>
              <a:rPr lang="en-US" sz="2400">
                <a:latin typeface="Times New Roman" panose="02020603050405020304" pitchFamily="18" charset="0"/>
                <a:cs typeface="Times New Roman" panose="02020603050405020304" pitchFamily="18" charset="0"/>
                <a:sym typeface="+mn-ea"/>
              </a:rPr>
              <a:t>from pain medication </a:t>
            </a:r>
            <a:r>
              <a:rPr lang="en-US" sz="1600" i="1">
                <a:latin typeface="Times New Roman" panose="02020603050405020304" pitchFamily="18" charset="0"/>
                <a:cs typeface="Times New Roman" panose="02020603050405020304" pitchFamily="18" charset="0"/>
                <a:sym typeface="+mn-ea"/>
              </a:rPr>
              <a:t>( n. 酒醉；东歪西倒    → groggy /ˈɡrɒɡi/adj. （因生病、劳累等）眩晕无力的；昏昏沉沉的；踉踉跄跄的)</a:t>
            </a:r>
          </a:p>
          <a:p>
            <a:r>
              <a:rPr lang="en-US" sz="2400">
                <a:latin typeface="Times New Roman" panose="02020603050405020304" pitchFamily="18" charset="0"/>
                <a:cs typeface="Times New Roman" panose="02020603050405020304" pitchFamily="18" charset="0"/>
                <a:sym typeface="+mn-ea"/>
              </a:rPr>
              <a:t>3.He woke up feeling </a:t>
            </a:r>
            <a:r>
              <a:rPr lang="en-US" sz="2400" b="1">
                <a:latin typeface="Times New Roman" panose="02020603050405020304" pitchFamily="18" charset="0"/>
                <a:cs typeface="Times New Roman" panose="02020603050405020304" pitchFamily="18" charset="0"/>
                <a:sym typeface="+mn-ea"/>
              </a:rPr>
              <a:t>groggy</a:t>
            </a:r>
            <a:r>
              <a:rPr lang="en-US" sz="2400">
                <a:latin typeface="Times New Roman" panose="02020603050405020304" pitchFamily="18" charset="0"/>
                <a:cs typeface="Times New Roman" panose="02020603050405020304" pitchFamily="18" charset="0"/>
                <a:sym typeface="+mn-ea"/>
              </a:rPr>
              <a:t>, </a:t>
            </a:r>
            <a:r>
              <a:rPr lang="en-US" sz="2400">
                <a:solidFill>
                  <a:srgbClr val="002060"/>
                </a:solidFill>
                <a:latin typeface="Times New Roman" panose="02020603050405020304" pitchFamily="18" charset="0"/>
                <a:cs typeface="Times New Roman" panose="02020603050405020304" pitchFamily="18" charset="0"/>
                <a:sym typeface="+mn-ea"/>
              </a:rPr>
              <a:t>light headed, and exhausted</a:t>
            </a:r>
            <a:r>
              <a:rPr lang="zh-CN" altLang="en-US" sz="2400" baseline="-25000">
                <a:solidFill>
                  <a:srgbClr val="002060"/>
                </a:solidFill>
                <a:latin typeface="Times New Roman" panose="02020603050405020304" pitchFamily="18" charset="0"/>
                <a:cs typeface="Times New Roman" panose="02020603050405020304" pitchFamily="18" charset="0"/>
                <a:sym typeface="+mn-ea"/>
              </a:rPr>
              <a:t>分词作状语</a:t>
            </a:r>
            <a:r>
              <a:rPr lang="en-US" sz="2400">
                <a:solidFill>
                  <a:srgbClr val="002060"/>
                </a:solidFill>
                <a:latin typeface="Times New Roman" panose="02020603050405020304" pitchFamily="18" charset="0"/>
                <a:cs typeface="Times New Roman" panose="02020603050405020304" pitchFamily="18" charset="0"/>
                <a:sym typeface="+mn-ea"/>
              </a:rPr>
              <a:t>.</a:t>
            </a:r>
          </a:p>
          <a:p>
            <a:r>
              <a:rPr lang="en-US" sz="2400">
                <a:latin typeface="Times New Roman" panose="02020603050405020304" pitchFamily="18" charset="0"/>
                <a:cs typeface="Times New Roman" panose="02020603050405020304" pitchFamily="18" charset="0"/>
                <a:sym typeface="+mn-ea"/>
              </a:rPr>
              <a:t>4.I fell asleep as soon as my head hit the pillow.</a:t>
            </a:r>
          </a:p>
          <a:p>
            <a:r>
              <a:rPr lang="en-US" sz="2400">
                <a:latin typeface="Times New Roman" panose="02020603050405020304" pitchFamily="18" charset="0"/>
                <a:cs typeface="Times New Roman" panose="02020603050405020304" pitchFamily="18" charset="0"/>
                <a:sym typeface="+mn-ea"/>
              </a:rPr>
              <a:t>5.Mentally exhausted, I wrote down all the reasons why this problem could not be solved.</a:t>
            </a:r>
          </a:p>
          <a:p>
            <a:r>
              <a:rPr lang="en-US" sz="2400">
                <a:latin typeface="Times New Roman" panose="02020603050405020304" pitchFamily="18" charset="0"/>
                <a:cs typeface="Times New Roman" panose="02020603050405020304" pitchFamily="18" charset="0"/>
                <a:sym typeface="+mn-ea"/>
              </a:rPr>
              <a:t>6.He is suffering from</a:t>
            </a:r>
            <a:r>
              <a:rPr lang="en-US" sz="2400" b="1">
                <a:latin typeface="Times New Roman" panose="02020603050405020304" pitchFamily="18" charset="0"/>
                <a:cs typeface="Times New Roman" panose="02020603050405020304" pitchFamily="18" charset="0"/>
                <a:sym typeface="+mn-ea"/>
              </a:rPr>
              <a:t> insomnia</a:t>
            </a:r>
            <a:r>
              <a:rPr lang="en-US" sz="2400">
                <a:latin typeface="Times New Roman" panose="02020603050405020304" pitchFamily="18" charset="0"/>
                <a:cs typeface="Times New Roman" panose="02020603050405020304" pitchFamily="18" charset="0"/>
                <a:sym typeface="+mn-ea"/>
              </a:rPr>
              <a:t>.</a:t>
            </a:r>
            <a:r>
              <a:rPr lang="en-US" sz="1600" i="1">
                <a:latin typeface="Times New Roman" panose="02020603050405020304" pitchFamily="18" charset="0"/>
                <a:cs typeface="Times New Roman" panose="02020603050405020304" pitchFamily="18" charset="0"/>
                <a:sym typeface="+mn-ea"/>
              </a:rPr>
              <a:t>(/ɪnˈsɒmniə/ )</a:t>
            </a:r>
          </a:p>
          <a:p>
            <a:r>
              <a:rPr lang="en-US" sz="2400">
                <a:latin typeface="Times New Roman" panose="02020603050405020304" pitchFamily="18" charset="0"/>
                <a:cs typeface="Times New Roman" panose="02020603050405020304" pitchFamily="18" charset="0"/>
                <a:sym typeface="+mn-ea"/>
              </a:rPr>
              <a:t>7.Exhaustion had made him light-headed. He lay on the floor, </a:t>
            </a:r>
            <a:r>
              <a:rPr lang="en-US" sz="2400">
                <a:solidFill>
                  <a:srgbClr val="002060"/>
                </a:solidFill>
                <a:latin typeface="Times New Roman" panose="02020603050405020304" pitchFamily="18" charset="0"/>
                <a:cs typeface="Times New Roman" panose="02020603050405020304" pitchFamily="18" charset="0"/>
                <a:sym typeface="+mn-ea"/>
              </a:rPr>
              <a:t>dragged down by an </a:t>
            </a:r>
            <a:r>
              <a:rPr lang="en-US" sz="2400" b="1">
                <a:solidFill>
                  <a:srgbClr val="002060"/>
                </a:solidFill>
                <a:latin typeface="Times New Roman" panose="02020603050405020304" pitchFamily="18" charset="0"/>
                <a:cs typeface="Times New Roman" panose="02020603050405020304" pitchFamily="18" charset="0"/>
                <a:sym typeface="+mn-ea"/>
              </a:rPr>
              <a:t>irresistible </a:t>
            </a:r>
            <a:r>
              <a:rPr lang="en-US" sz="2400">
                <a:solidFill>
                  <a:srgbClr val="002060"/>
                </a:solidFill>
                <a:latin typeface="Times New Roman" panose="02020603050405020304" pitchFamily="18" charset="0"/>
                <a:cs typeface="Times New Roman" panose="02020603050405020304" pitchFamily="18" charset="0"/>
                <a:sym typeface="+mn-ea"/>
              </a:rPr>
              <a:t>urge to sleep</a:t>
            </a:r>
            <a:r>
              <a:rPr lang="zh-CN" altLang="en-US" sz="2400" baseline="-25000">
                <a:solidFill>
                  <a:srgbClr val="002060"/>
                </a:solidFill>
                <a:latin typeface="Times New Roman" panose="02020603050405020304" pitchFamily="18" charset="0"/>
                <a:cs typeface="Times New Roman" panose="02020603050405020304" pitchFamily="18" charset="0"/>
                <a:sym typeface="+mn-ea"/>
              </a:rPr>
              <a:t>拟人</a:t>
            </a:r>
            <a:r>
              <a:rPr lang="en-US" sz="2400">
                <a:latin typeface="Times New Roman" panose="02020603050405020304" pitchFamily="18" charset="0"/>
                <a:cs typeface="Times New Roman" panose="02020603050405020304" pitchFamily="18" charset="0"/>
                <a:sym typeface="+mn-ea"/>
              </a:rPr>
              <a:t>. </a:t>
            </a:r>
            <a:r>
              <a:rPr lang="en-US" sz="1600" i="1">
                <a:latin typeface="Times New Roman" panose="02020603050405020304" pitchFamily="18" charset="0"/>
                <a:cs typeface="Times New Roman" panose="02020603050405020304" pitchFamily="18" charset="0"/>
                <a:sym typeface="+mn-ea"/>
              </a:rPr>
              <a:t>（/ˌɪrɪˈzɪstəbl/ adj. 极度诱人的；不可抵抗的）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wipe(down)">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wipe(down)">
                                      <p:cBhvr>
                                        <p:cTn id="4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9632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369570" y="1002665"/>
            <a:ext cx="1167638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3-3  Choose sensory descriptions that fit body parts </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3"/>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4" name="文本框 3"/>
          <p:cNvSpPr txBox="1"/>
          <p:nvPr/>
        </p:nvSpPr>
        <p:spPr>
          <a:xfrm>
            <a:off x="6327775" y="73025"/>
            <a:ext cx="5878830" cy="645160"/>
          </a:xfrm>
          <a:prstGeom prst="rect">
            <a:avLst/>
          </a:prstGeom>
          <a:solidFill>
            <a:schemeClr val="bg1"/>
          </a:solidFill>
        </p:spPr>
        <p:txBody>
          <a:bodyPr wrap="square" rtlCol="0" anchor="t">
            <a:spAutoFit/>
          </a:bodyPr>
          <a:lstStyle/>
          <a:p>
            <a:r>
              <a:rPr lang="zh-CN" altLang="en-US" b="1"/>
              <a:t>  Exhaustion</a:t>
            </a:r>
            <a:r>
              <a:rPr lang="en-US" altLang="zh-CN" b="1"/>
              <a:t>/</a:t>
            </a:r>
            <a:r>
              <a:rPr lang="zh-CN" altLang="en-US" b="1"/>
              <a:t>Thirst</a:t>
            </a:r>
            <a:r>
              <a:rPr lang="en-US" altLang="zh-CN" b="1"/>
              <a:t>/</a:t>
            </a:r>
            <a:r>
              <a:rPr lang="zh-CN" altLang="en-US" b="1"/>
              <a:t>Hunger</a:t>
            </a:r>
            <a:r>
              <a:rPr lang="en-US" altLang="zh-CN" b="1"/>
              <a:t>/</a:t>
            </a:r>
            <a:r>
              <a:rPr lang="zh-CN" altLang="en-US" b="1"/>
              <a:t>Cold</a:t>
            </a:r>
            <a:r>
              <a:rPr lang="en-US" altLang="zh-CN" b="1"/>
              <a:t>/</a:t>
            </a:r>
            <a:r>
              <a:rPr lang="zh-CN" altLang="en-US" b="1"/>
              <a:t> Insomnia</a:t>
            </a:r>
            <a:r>
              <a:rPr lang="en-US" altLang="zh-CN" b="1"/>
              <a:t>/ hopelessness</a:t>
            </a:r>
          </a:p>
          <a:p>
            <a:r>
              <a:rPr lang="zh-CN" altLang="en-US" b="1"/>
              <a:t>              (疲惫</a:t>
            </a:r>
            <a:r>
              <a:rPr lang="en-US" altLang="zh-CN" b="1"/>
              <a:t>/</a:t>
            </a:r>
            <a:r>
              <a:rPr lang="zh-CN" altLang="en-US" b="1"/>
              <a:t> 口渴</a:t>
            </a:r>
            <a:r>
              <a:rPr lang="en-US" altLang="zh-CN" b="1"/>
              <a:t>/</a:t>
            </a:r>
            <a:r>
              <a:rPr lang="zh-CN" altLang="en-US" b="1"/>
              <a:t> 饥饿</a:t>
            </a:r>
            <a:r>
              <a:rPr lang="en-US" altLang="zh-CN" b="1"/>
              <a:t>/</a:t>
            </a:r>
            <a:r>
              <a:rPr lang="zh-CN" altLang="en-US" b="1"/>
              <a:t> 寒冷 </a:t>
            </a:r>
            <a:r>
              <a:rPr lang="en-US" altLang="zh-CN" b="1"/>
              <a:t>/</a:t>
            </a:r>
            <a:r>
              <a:rPr lang="zh-CN" altLang="en-US" b="1"/>
              <a:t>失眠</a:t>
            </a:r>
            <a:r>
              <a:rPr lang="en-US" altLang="zh-CN" b="1"/>
              <a:t>/ </a:t>
            </a:r>
            <a:r>
              <a:rPr lang="en-US" altLang="zh-CN" b="1">
                <a:sym typeface="+mn-ea"/>
              </a:rPr>
              <a:t>绝望</a:t>
            </a:r>
            <a:r>
              <a:rPr lang="zh-CN" altLang="en-US" b="1"/>
              <a:t>)</a:t>
            </a:r>
          </a:p>
        </p:txBody>
      </p:sp>
      <p:sp>
        <p:nvSpPr>
          <p:cNvPr id="14" name="箭头: 燕尾形 4"/>
          <p:cNvSpPr/>
          <p:nvPr/>
        </p:nvSpPr>
        <p:spPr>
          <a:xfrm>
            <a:off x="5117701" y="17734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graphicFrame>
        <p:nvGraphicFramePr>
          <p:cNvPr id="3" name="表格 2"/>
          <p:cNvGraphicFramePr/>
          <p:nvPr>
            <p:custDataLst>
              <p:tags r:id="rId1"/>
            </p:custDataLst>
          </p:nvPr>
        </p:nvGraphicFramePr>
        <p:xfrm>
          <a:off x="396875" y="1494790"/>
          <a:ext cx="11598275" cy="5021580"/>
        </p:xfrm>
        <a:graphic>
          <a:graphicData uri="http://schemas.openxmlformats.org/drawingml/2006/table">
            <a:tbl>
              <a:tblPr firstRow="1" bandRow="1">
                <a:tableStyleId>{5940675A-B579-460E-94D1-54222C63F5DA}</a:tableStyleId>
              </a:tblPr>
              <a:tblGrid>
                <a:gridCol w="995045">
                  <a:extLst>
                    <a:ext uri="{9D8B030D-6E8A-4147-A177-3AD203B41FA5}">
                      <a16:colId xmlns:a16="http://schemas.microsoft.com/office/drawing/2014/main" val="20000"/>
                    </a:ext>
                  </a:extLst>
                </a:gridCol>
                <a:gridCol w="3558540">
                  <a:extLst>
                    <a:ext uri="{9D8B030D-6E8A-4147-A177-3AD203B41FA5}">
                      <a16:colId xmlns:a16="http://schemas.microsoft.com/office/drawing/2014/main" val="20001"/>
                    </a:ext>
                  </a:extLst>
                </a:gridCol>
                <a:gridCol w="7044690">
                  <a:extLst>
                    <a:ext uri="{9D8B030D-6E8A-4147-A177-3AD203B41FA5}">
                      <a16:colId xmlns:a16="http://schemas.microsoft.com/office/drawing/2014/main" val="20002"/>
                    </a:ext>
                  </a:extLst>
                </a:gridCol>
              </a:tblGrid>
              <a:tr h="5021580">
                <a:tc>
                  <a:txBody>
                    <a:bodyPr/>
                    <a:lstStyle/>
                    <a:p>
                      <a:pPr indent="0">
                        <a:buNone/>
                      </a:pPr>
                      <a:r>
                        <a:rPr lang="en-US" sz="2400" b="0">
                          <a:latin typeface="Times New Roman" panose="02020603050405020304" pitchFamily="18" charset="0"/>
                          <a:cs typeface="Times New Roman" panose="02020603050405020304" pitchFamily="18" charset="0"/>
                        </a:rPr>
                        <a:t>综合</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1.以挑战耐力极限的方式行动</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2.当医生们变得越来越疲劳时，错误开始潜入他们的工作中。</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3.从早到晚，他工作了无数个小时，毫无倦意。</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4.这是沉闷的星期一，亨利对着书本打瞌睡, 感到昏昏欲睡。</a:t>
                      </a: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5.由于一场事故，Tony 感到绝望。</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文本框 4"/>
          <p:cNvSpPr txBox="1"/>
          <p:nvPr/>
        </p:nvSpPr>
        <p:spPr>
          <a:xfrm>
            <a:off x="5117465" y="1571625"/>
            <a:ext cx="6877685" cy="4892675"/>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sym typeface="+mn-ea"/>
              </a:rPr>
              <a:t>1.acting in ways that push the limits of the endurance</a:t>
            </a:r>
          </a:p>
          <a:p>
            <a:r>
              <a:rPr lang="en-US" sz="2400">
                <a:latin typeface="Times New Roman" panose="02020603050405020304" pitchFamily="18" charset="0"/>
                <a:cs typeface="Times New Roman" panose="02020603050405020304" pitchFamily="18" charset="0"/>
                <a:sym typeface="+mn-ea"/>
              </a:rPr>
              <a:t>2.As the doctors became more tired, </a:t>
            </a:r>
            <a:r>
              <a:rPr lang="en-US" sz="2400">
                <a:solidFill>
                  <a:srgbClr val="002060"/>
                </a:solidFill>
                <a:latin typeface="Times New Roman" panose="02020603050405020304" pitchFamily="18" charset="0"/>
                <a:cs typeface="Times New Roman" panose="02020603050405020304" pitchFamily="18" charset="0"/>
                <a:sym typeface="+mn-ea"/>
              </a:rPr>
              <a:t>errors began to creep into their work</a:t>
            </a:r>
            <a:r>
              <a:rPr lang="en-US" sz="2400" baseline="-25000">
                <a:solidFill>
                  <a:srgbClr val="002060"/>
                </a:solidFill>
                <a:latin typeface="Times New Roman" panose="02020603050405020304" pitchFamily="18" charset="0"/>
                <a:cs typeface="Times New Roman" panose="02020603050405020304" pitchFamily="18" charset="0"/>
                <a:sym typeface="+mn-ea"/>
              </a:rPr>
              <a:t>拟人</a:t>
            </a:r>
            <a:r>
              <a:rPr lang="en-US" sz="2400">
                <a:latin typeface="Times New Roman" panose="02020603050405020304" pitchFamily="18" charset="0"/>
                <a:cs typeface="Times New Roman" panose="02020603050405020304" pitchFamily="18" charset="0"/>
                <a:sym typeface="+mn-ea"/>
              </a:rPr>
              <a:t>. </a:t>
            </a:r>
          </a:p>
          <a:p>
            <a:r>
              <a:rPr lang="en-US" sz="2400">
                <a:latin typeface="Times New Roman" panose="02020603050405020304" pitchFamily="18" charset="0"/>
                <a:cs typeface="Times New Roman" panose="02020603050405020304" pitchFamily="18" charset="0"/>
                <a:sym typeface="+mn-ea"/>
              </a:rPr>
              <a:t>3.From dawn to dusk, he works countless hours, showing no signs of tiredness.</a:t>
            </a:r>
          </a:p>
          <a:p>
            <a:r>
              <a:rPr lang="en-US" sz="2400">
                <a:latin typeface="Times New Roman" panose="02020603050405020304" pitchFamily="18" charset="0"/>
                <a:cs typeface="Times New Roman" panose="02020603050405020304" pitchFamily="18" charset="0"/>
                <a:sym typeface="+mn-ea"/>
              </a:rPr>
              <a:t>4.It was blue Monday and Henry nodded sleepily over his books, feeling </a:t>
            </a:r>
            <a:r>
              <a:rPr lang="en-US" sz="2400" b="1">
                <a:latin typeface="Times New Roman" panose="02020603050405020304" pitchFamily="18" charset="0"/>
                <a:cs typeface="Times New Roman" panose="02020603050405020304" pitchFamily="18" charset="0"/>
                <a:sym typeface="+mn-ea"/>
              </a:rPr>
              <a:t>drowsy</a:t>
            </a:r>
            <a:r>
              <a:rPr lang="en-US" sz="2400">
                <a:latin typeface="Times New Roman" panose="02020603050405020304" pitchFamily="18" charset="0"/>
                <a:cs typeface="Times New Roman" panose="02020603050405020304" pitchFamily="18" charset="0"/>
                <a:sym typeface="+mn-ea"/>
              </a:rPr>
              <a:t>.</a:t>
            </a:r>
            <a:r>
              <a:rPr lang="en-US" sz="1600" i="1">
                <a:latin typeface="Times New Roman" panose="02020603050405020304" pitchFamily="18" charset="0"/>
                <a:cs typeface="Times New Roman" panose="02020603050405020304" pitchFamily="18" charset="0"/>
                <a:sym typeface="+mn-ea"/>
              </a:rPr>
              <a:t>(/ˈdraʊzi/ adj. 昏昏欲睡的)</a:t>
            </a:r>
          </a:p>
          <a:p>
            <a:r>
              <a:rPr lang="en-US" sz="2400">
                <a:latin typeface="Times New Roman" panose="02020603050405020304" pitchFamily="18" charset="0"/>
                <a:cs typeface="Times New Roman" panose="02020603050405020304" pitchFamily="18" charset="0"/>
                <a:sym typeface="+mn-ea"/>
              </a:rPr>
              <a:t>5.As the result of an accident, </a:t>
            </a:r>
            <a:r>
              <a:rPr lang="en-US">
                <a:latin typeface="Times New Roman" panose="02020603050405020304" pitchFamily="18" charset="0"/>
                <a:cs typeface="Times New Roman" panose="02020603050405020304" pitchFamily="18" charset="0"/>
                <a:sym typeface="+mn-ea"/>
              </a:rPr>
              <a:t>①</a:t>
            </a:r>
            <a:r>
              <a:rPr lang="en-US" sz="2400">
                <a:latin typeface="Times New Roman" panose="02020603050405020304" pitchFamily="18" charset="0"/>
                <a:cs typeface="Times New Roman" panose="02020603050405020304" pitchFamily="18" charset="0"/>
                <a:sym typeface="+mn-ea"/>
              </a:rPr>
              <a:t>Tony was suddenly thrown into a world of darkness and sank into hopelessness. / </a:t>
            </a:r>
            <a:r>
              <a:rPr lang="en-US">
                <a:latin typeface="Times New Roman" panose="02020603050405020304" pitchFamily="18" charset="0"/>
                <a:cs typeface="Times New Roman" panose="02020603050405020304" pitchFamily="18" charset="0"/>
                <a:sym typeface="+mn-ea"/>
              </a:rPr>
              <a:t>②</a:t>
            </a:r>
            <a:r>
              <a:rPr lang="en-US" sz="2400">
                <a:latin typeface="Times New Roman" panose="02020603050405020304" pitchFamily="18" charset="0"/>
                <a:cs typeface="Times New Roman" panose="02020603050405020304" pitchFamily="18" charset="0"/>
                <a:sym typeface="+mn-ea"/>
              </a:rPr>
              <a:t>Tony felt left out and was getting desperate with loneliness. / </a:t>
            </a:r>
            <a:r>
              <a:rPr lang="en-US">
                <a:latin typeface="Times New Roman" panose="02020603050405020304" pitchFamily="18" charset="0"/>
                <a:cs typeface="Times New Roman" panose="02020603050405020304" pitchFamily="18" charset="0"/>
                <a:sym typeface="+mn-ea"/>
              </a:rPr>
              <a:t>③</a:t>
            </a:r>
            <a:r>
              <a:rPr lang="en-US" sz="2400" u="sng">
                <a:solidFill>
                  <a:srgbClr val="002060"/>
                </a:solidFill>
                <a:latin typeface="Times New Roman" panose="02020603050405020304" pitchFamily="18" charset="0"/>
                <a:cs typeface="Times New Roman" panose="02020603050405020304" pitchFamily="18" charset="0"/>
                <a:sym typeface="+mn-ea"/>
              </a:rPr>
              <a:t>Tony's beliefs</a:t>
            </a:r>
            <a:r>
              <a:rPr lang="en-US" sz="2400">
                <a:latin typeface="Times New Roman" panose="02020603050405020304" pitchFamily="18" charset="0"/>
                <a:cs typeface="Times New Roman" panose="02020603050405020304" pitchFamily="18" charset="0"/>
                <a:sym typeface="+mn-ea"/>
              </a:rPr>
              <a:t> in looking forward and seeing the positive in everything </a:t>
            </a:r>
            <a:r>
              <a:rPr lang="en-US" sz="2400" u="sng">
                <a:solidFill>
                  <a:srgbClr val="002060"/>
                </a:solidFill>
                <a:latin typeface="Times New Roman" panose="02020603050405020304" pitchFamily="18" charset="0"/>
                <a:cs typeface="Times New Roman" panose="02020603050405020304" pitchFamily="18" charset="0"/>
                <a:sym typeface="+mn-ea"/>
              </a:rPr>
              <a:t>deserted him</a:t>
            </a:r>
            <a:r>
              <a:rPr lang="en-US" sz="2400" baseline="-25000">
                <a:solidFill>
                  <a:srgbClr val="002060"/>
                </a:solidFill>
                <a:latin typeface="Times New Roman" panose="02020603050405020304" pitchFamily="18" charset="0"/>
                <a:cs typeface="Times New Roman" panose="02020603050405020304" pitchFamily="18" charset="0"/>
                <a:sym typeface="+mn-ea"/>
              </a:rPr>
              <a:t>拟人</a:t>
            </a:r>
            <a:r>
              <a:rPr lang="en-US" sz="2400">
                <a:solidFill>
                  <a:srgbClr val="002060"/>
                </a:solidFill>
                <a:latin typeface="Times New Roman" panose="02020603050405020304" pitchFamily="18" charset="0"/>
                <a:cs typeface="Times New Roman" panose="02020603050405020304"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0808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515620" y="1002665"/>
            <a:ext cx="4586605"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4-1 Show What You Have Learned</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2"/>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16" name="箭头: 燕尾形 4"/>
          <p:cNvSpPr/>
          <p:nvPr/>
        </p:nvSpPr>
        <p:spPr>
          <a:xfrm>
            <a:off x="6956316" y="140282"/>
            <a:ext cx="1698982"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04  Writing</a:t>
            </a:r>
            <a:endParaRPr lang="zh-CN" altLang="en-US" dirty="0">
              <a:solidFill>
                <a:schemeClr val="bg1"/>
              </a:solidFill>
            </a:endParaRPr>
          </a:p>
        </p:txBody>
      </p:sp>
      <p:sp>
        <p:nvSpPr>
          <p:cNvPr id="3" name="文本框 2"/>
          <p:cNvSpPr txBox="1"/>
          <p:nvPr/>
        </p:nvSpPr>
        <p:spPr>
          <a:xfrm>
            <a:off x="612140" y="1443990"/>
            <a:ext cx="11029950" cy="1568450"/>
          </a:xfrm>
          <a:prstGeom prst="rect">
            <a:avLst/>
          </a:prstGeom>
          <a:noFill/>
        </p:spPr>
        <p:txBody>
          <a:bodyPr wrap="square" rtlCol="0" anchor="t">
            <a:spAutoFit/>
          </a:bodyPr>
          <a:lstStyle/>
          <a:p>
            <a:r>
              <a:rPr lang="en-US" altLang="zh-CN" sz="2400"/>
              <a:t>   </a:t>
            </a:r>
            <a:r>
              <a:rPr lang="zh-CN" altLang="en-US" sz="2400"/>
              <a:t>Use at least </a:t>
            </a:r>
            <a:r>
              <a:rPr lang="zh-CN" altLang="en-US" sz="2400" b="1"/>
              <a:t>3 action verbs</a:t>
            </a:r>
            <a:r>
              <a:rPr lang="zh-CN" altLang="en-US" sz="2400"/>
              <a:t> </a:t>
            </a:r>
            <a:r>
              <a:rPr lang="en-US" altLang="zh-CN" sz="2400"/>
              <a:t>as well as</a:t>
            </a:r>
            <a:r>
              <a:rPr lang="zh-CN" altLang="en-US" sz="2400"/>
              <a:t> </a:t>
            </a:r>
            <a:r>
              <a:rPr lang="zh-CN" altLang="en-US" sz="2400" b="1"/>
              <a:t>the hunger and thirst vocabulary</a:t>
            </a:r>
            <a:r>
              <a:rPr lang="zh-CN" altLang="en-US" sz="2400"/>
              <a:t> you have learned to continue the piece of writing below. Add 50-75 words in the space below to continue the story.  </a:t>
            </a:r>
            <a:r>
              <a:rPr lang="zh-CN" altLang="en-US" sz="2400" b="1"/>
              <a:t>Use at least five items from the vocabulary chart</a:t>
            </a:r>
            <a:r>
              <a:rPr lang="zh-CN" altLang="en-US" sz="2400"/>
              <a:t>.  </a:t>
            </a:r>
            <a:r>
              <a:rPr lang="zh-CN" altLang="en-US" sz="2400" b="1"/>
              <a:t>Aim to use verbs that move</a:t>
            </a:r>
            <a:r>
              <a:rPr lang="zh-CN" altLang="en-US" sz="2400"/>
              <a:t>.  Comp</a:t>
            </a:r>
            <a:r>
              <a:rPr lang="en-US" altLang="zh-CN" sz="2400"/>
              <a:t>l</a:t>
            </a:r>
            <a:r>
              <a:rPr lang="zh-CN" altLang="en-US" sz="2400"/>
              <a:t>ete this task in 20 minutes. </a:t>
            </a:r>
          </a:p>
        </p:txBody>
      </p:sp>
      <p:sp>
        <p:nvSpPr>
          <p:cNvPr id="100" name="文本框 99"/>
          <p:cNvSpPr txBox="1"/>
          <p:nvPr/>
        </p:nvSpPr>
        <p:spPr>
          <a:xfrm>
            <a:off x="515620" y="3168015"/>
            <a:ext cx="11221085" cy="3538220"/>
          </a:xfrm>
          <a:prstGeom prst="rect">
            <a:avLst/>
          </a:prstGeom>
          <a:noFill/>
          <a:ln w="9525">
            <a:solidFill>
              <a:schemeClr val="accent1"/>
            </a:solidFill>
          </a:ln>
        </p:spPr>
        <p:txBody>
          <a:bodyPr wrap="square">
            <a:spAutoFit/>
          </a:bodyPr>
          <a:lstStyle/>
          <a:p>
            <a:pPr indent="0"/>
            <a:r>
              <a:rPr lang="en-US" sz="2800" b="0">
                <a:latin typeface="Calibri" panose="020F0502020204030204" pitchFamily="34" charset="0"/>
                <a:cs typeface="Times New Roman" panose="02020603050405020304" pitchFamily="18" charset="0"/>
              </a:rPr>
              <a:t>      Samantha’s heart </a:t>
            </a:r>
            <a:r>
              <a:rPr lang="en-US" sz="2800" b="1">
                <a:latin typeface="Calibri" panose="020F0502020204030204" pitchFamily="34" charset="0"/>
                <a:cs typeface="Times New Roman" panose="02020603050405020304" pitchFamily="18" charset="0"/>
              </a:rPr>
              <a:t>raced</a:t>
            </a:r>
            <a:r>
              <a:rPr lang="en-US" sz="2800" b="0">
                <a:latin typeface="Calibri" panose="020F0502020204030204" pitchFamily="34" charset="0"/>
                <a:cs typeface="Times New Roman" panose="02020603050405020304" pitchFamily="18" charset="0"/>
              </a:rPr>
              <a:t> as she hiked up the mountain.  The scenery was stunning, and she breathed in the fresh air and admired the view.  After climbing uphill for two hours, she was tired, hungry, and thirsty.  She </a:t>
            </a:r>
            <a:r>
              <a:rPr lang="en-US" sz="2800" b="1">
                <a:latin typeface="Calibri" panose="020F0502020204030204" pitchFamily="34" charset="0"/>
                <a:cs typeface="Times New Roman" panose="02020603050405020304" pitchFamily="18" charset="0"/>
              </a:rPr>
              <a:t>reached </a:t>
            </a:r>
            <a:r>
              <a:rPr lang="en-US" sz="2800" b="0">
                <a:latin typeface="Calibri" panose="020F0502020204030204" pitchFamily="34" charset="0"/>
                <a:cs typeface="Times New Roman" panose="02020603050405020304" pitchFamily="18" charset="0"/>
              </a:rPr>
              <a:t>into her backpack for her water bottle and lunch but realized that she has left all her food and drink at home.  </a:t>
            </a:r>
          </a:p>
          <a:p>
            <a:pPr indent="0"/>
            <a:r>
              <a:rPr lang="en-US" sz="2800" b="0">
                <a:latin typeface="Calibri" panose="020F0502020204030204" pitchFamily="34" charset="0"/>
                <a:cs typeface="Times New Roman" panose="02020603050405020304" pitchFamily="18" charset="0"/>
              </a:rPr>
              <a:t>      </a:t>
            </a:r>
            <a:r>
              <a:rPr lang="en-US" sz="2800" b="0" i="1">
                <a:latin typeface="Calibri" panose="020F0502020204030204" pitchFamily="34" charset="0"/>
                <a:cs typeface="Times New Roman" panose="02020603050405020304" pitchFamily="18" charset="0"/>
              </a:rPr>
              <a:t>Samantha’s stomach</a:t>
            </a:r>
            <a:r>
              <a:rPr lang="en-US" sz="2800" b="1" i="1">
                <a:latin typeface="Calibri" panose="020F0502020204030204" pitchFamily="34" charset="0"/>
                <a:cs typeface="Times New Roman" panose="02020603050405020304" pitchFamily="18" charset="0"/>
              </a:rPr>
              <a:t> rumbled</a:t>
            </a:r>
            <a:r>
              <a:rPr lang="en-US" sz="2800" b="0" i="1">
                <a:latin typeface="Calibri" panose="020F0502020204030204" pitchFamily="34" charset="0"/>
                <a:cs typeface="Times New Roman" panose="02020603050405020304" pitchFamily="18" charset="0"/>
              </a:rPr>
              <a:t>, and she </a:t>
            </a:r>
            <a:r>
              <a:rPr lang="en-US" sz="2800" b="1" i="1">
                <a:latin typeface="Calibri" panose="020F0502020204030204" pitchFamily="34" charset="0"/>
                <a:cs typeface="Times New Roman" panose="02020603050405020304" pitchFamily="18" charset="0"/>
              </a:rPr>
              <a:t>licked</a:t>
            </a:r>
            <a:r>
              <a:rPr lang="en-US" sz="2800" b="0" i="1">
                <a:latin typeface="Calibri" panose="020F0502020204030204" pitchFamily="34" charset="0"/>
                <a:cs typeface="Times New Roman" panose="02020603050405020304" pitchFamily="18" charset="0"/>
              </a:rPr>
              <a:t> her dry lips.</a:t>
            </a:r>
            <a:r>
              <a:rPr lang="en-US" sz="2800" b="0">
                <a:latin typeface="Calibri" panose="020F0502020204030204" pitchFamily="34" charset="0"/>
                <a:cs typeface="Times New Roman" panose="02020603050405020304" pitchFamily="18" charset="0"/>
              </a:rPr>
              <a:t> __________ </a:t>
            </a:r>
          </a:p>
          <a:p>
            <a:pPr indent="0"/>
            <a:r>
              <a:rPr lang="en-US" sz="2800" b="0">
                <a:latin typeface="Calibri" panose="020F0502020204030204" pitchFamily="34" charset="0"/>
                <a:cs typeface="Times New Roman" panose="02020603050405020304" pitchFamily="18" charset="0"/>
              </a:rPr>
              <a:t>____________________________________________________________</a:t>
            </a:r>
          </a:p>
          <a:p>
            <a:pPr indent="0"/>
            <a:r>
              <a:rPr lang="en-US" sz="2800" b="0">
                <a:latin typeface="Calibri" panose="020F0502020204030204" pitchFamily="34" charset="0"/>
                <a:cs typeface="Times New Roman" panose="02020603050405020304" pitchFamily="18" charset="0"/>
              </a:rPr>
              <a:t>____________________________________________________________</a:t>
            </a:r>
            <a:endParaRPr lang="zh-CN"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0808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515620" y="1002665"/>
            <a:ext cx="4586605"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4-1 Show What You Have Learned</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2"/>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16" name="箭头: 燕尾形 4"/>
          <p:cNvSpPr/>
          <p:nvPr/>
        </p:nvSpPr>
        <p:spPr>
          <a:xfrm>
            <a:off x="6956316" y="140282"/>
            <a:ext cx="1698982"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04  Writing</a:t>
            </a:r>
            <a:endParaRPr lang="zh-CN" altLang="en-US" dirty="0">
              <a:solidFill>
                <a:schemeClr val="bg1"/>
              </a:solidFill>
            </a:endParaRPr>
          </a:p>
        </p:txBody>
      </p:sp>
      <p:sp>
        <p:nvSpPr>
          <p:cNvPr id="100" name="文本框 99"/>
          <p:cNvSpPr txBox="1"/>
          <p:nvPr/>
        </p:nvSpPr>
        <p:spPr>
          <a:xfrm>
            <a:off x="515620" y="3168015"/>
            <a:ext cx="11221085" cy="3538220"/>
          </a:xfrm>
          <a:prstGeom prst="rect">
            <a:avLst/>
          </a:prstGeom>
          <a:noFill/>
          <a:ln w="9525">
            <a:solidFill>
              <a:schemeClr val="accent1"/>
            </a:solidFill>
          </a:ln>
        </p:spPr>
        <p:txBody>
          <a:bodyPr wrap="square">
            <a:spAutoFit/>
          </a:bodyPr>
          <a:lstStyle/>
          <a:p>
            <a:pPr indent="0"/>
            <a:r>
              <a:rPr lang="en-US" sz="2800" b="0">
                <a:latin typeface="Calibri" panose="020F0502020204030204" pitchFamily="34" charset="0"/>
                <a:cs typeface="Times New Roman" panose="02020603050405020304" pitchFamily="18" charset="0"/>
              </a:rPr>
              <a:t>      Samantha’s heart </a:t>
            </a:r>
            <a:r>
              <a:rPr lang="en-US" sz="2800" b="1">
                <a:latin typeface="Calibri" panose="020F0502020204030204" pitchFamily="34" charset="0"/>
                <a:cs typeface="Times New Roman" panose="02020603050405020304" pitchFamily="18" charset="0"/>
              </a:rPr>
              <a:t>raced</a:t>
            </a:r>
            <a:r>
              <a:rPr lang="en-US" sz="2800" b="0">
                <a:latin typeface="Calibri" panose="020F0502020204030204" pitchFamily="34" charset="0"/>
                <a:cs typeface="Times New Roman" panose="02020603050405020304" pitchFamily="18" charset="0"/>
              </a:rPr>
              <a:t> as she hiked up the mountain.  The scenery was stunning, and she breathed in the fresh air and admired the view.  After climbing uphill for two hours, she was tired, hungry, and thirsty.  She </a:t>
            </a:r>
            <a:r>
              <a:rPr lang="en-US" sz="2800" b="1">
                <a:latin typeface="Calibri" panose="020F0502020204030204" pitchFamily="34" charset="0"/>
                <a:cs typeface="Times New Roman" panose="02020603050405020304" pitchFamily="18" charset="0"/>
              </a:rPr>
              <a:t>reached </a:t>
            </a:r>
            <a:r>
              <a:rPr lang="en-US" sz="2800" b="0">
                <a:latin typeface="Calibri" panose="020F0502020204030204" pitchFamily="34" charset="0"/>
                <a:cs typeface="Times New Roman" panose="02020603050405020304" pitchFamily="18" charset="0"/>
              </a:rPr>
              <a:t>into her backpack for her water bottle and lunch but realized that she has left all her food and drink at home.  </a:t>
            </a:r>
          </a:p>
          <a:p>
            <a:pPr indent="0"/>
            <a:r>
              <a:rPr lang="en-US" sz="2800" b="0">
                <a:latin typeface="Calibri" panose="020F0502020204030204" pitchFamily="34" charset="0"/>
                <a:cs typeface="Times New Roman" panose="02020603050405020304" pitchFamily="18" charset="0"/>
              </a:rPr>
              <a:t>      </a:t>
            </a:r>
            <a:r>
              <a:rPr lang="en-US" sz="2800" b="0" i="1">
                <a:latin typeface="Calibri" panose="020F0502020204030204" pitchFamily="34" charset="0"/>
                <a:cs typeface="Times New Roman" panose="02020603050405020304" pitchFamily="18" charset="0"/>
              </a:rPr>
              <a:t>Samantha’s stomach</a:t>
            </a:r>
            <a:r>
              <a:rPr lang="en-US" sz="2800" b="1" i="1">
                <a:latin typeface="Calibri" panose="020F0502020204030204" pitchFamily="34" charset="0"/>
                <a:cs typeface="Times New Roman" panose="02020603050405020304" pitchFamily="18" charset="0"/>
              </a:rPr>
              <a:t> rumbled</a:t>
            </a:r>
            <a:r>
              <a:rPr lang="en-US" sz="2800" b="0" i="1">
                <a:latin typeface="Calibri" panose="020F0502020204030204" pitchFamily="34" charset="0"/>
                <a:cs typeface="Times New Roman" panose="02020603050405020304" pitchFamily="18" charset="0"/>
              </a:rPr>
              <a:t>, and she </a:t>
            </a:r>
            <a:r>
              <a:rPr lang="en-US" sz="2800" b="1" i="1">
                <a:latin typeface="Calibri" panose="020F0502020204030204" pitchFamily="34" charset="0"/>
                <a:cs typeface="Times New Roman" panose="02020603050405020304" pitchFamily="18" charset="0"/>
              </a:rPr>
              <a:t>licked</a:t>
            </a:r>
            <a:r>
              <a:rPr lang="en-US" sz="2800" b="0" i="1">
                <a:latin typeface="Calibri" panose="020F0502020204030204" pitchFamily="34" charset="0"/>
                <a:cs typeface="Times New Roman" panose="02020603050405020304" pitchFamily="18" charset="0"/>
              </a:rPr>
              <a:t> her dry lips.</a:t>
            </a:r>
            <a:r>
              <a:rPr lang="en-US" sz="2800" b="0">
                <a:latin typeface="Calibri" panose="020F0502020204030204" pitchFamily="34" charset="0"/>
                <a:cs typeface="Times New Roman" panose="02020603050405020304" pitchFamily="18" charset="0"/>
              </a:rPr>
              <a:t> __________ </a:t>
            </a:r>
          </a:p>
          <a:p>
            <a:pPr indent="0"/>
            <a:r>
              <a:rPr lang="en-US" sz="2800" b="0">
                <a:latin typeface="Calibri" panose="020F0502020204030204" pitchFamily="34" charset="0"/>
                <a:cs typeface="Times New Roman" panose="02020603050405020304" pitchFamily="18" charset="0"/>
              </a:rPr>
              <a:t>____________________________________________________________</a:t>
            </a:r>
          </a:p>
          <a:p>
            <a:pPr indent="0"/>
            <a:r>
              <a:rPr lang="en-US" sz="2800" b="0">
                <a:latin typeface="Calibri" panose="020F0502020204030204" pitchFamily="34" charset="0"/>
                <a:cs typeface="Times New Roman" panose="02020603050405020304" pitchFamily="18" charset="0"/>
              </a:rPr>
              <a:t>____________________________________________________________</a:t>
            </a:r>
            <a:endParaRPr lang="zh-CN" altLang="en-US" sz="2800"/>
          </a:p>
        </p:txBody>
      </p:sp>
      <p:sp>
        <p:nvSpPr>
          <p:cNvPr id="4" name="文本框 3"/>
          <p:cNvSpPr txBox="1"/>
          <p:nvPr/>
        </p:nvSpPr>
        <p:spPr>
          <a:xfrm>
            <a:off x="526497" y="1401298"/>
            <a:ext cx="11362414" cy="1568450"/>
          </a:xfrm>
          <a:prstGeom prst="rect">
            <a:avLst/>
          </a:prstGeom>
          <a:solidFill>
            <a:schemeClr val="accent1">
              <a:lumMod val="20000"/>
              <a:lumOff val="80000"/>
            </a:schemeClr>
          </a:solidFill>
        </p:spPr>
        <p:txBody>
          <a:bodyPr wrap="square" rtlCol="0">
            <a:spAutoFit/>
          </a:bodyPr>
          <a:lstStyle/>
          <a:p>
            <a:r>
              <a:rPr lang="en-CA" sz="2400" b="1" dirty="0">
                <a:latin typeface="Arial Narrow" panose="020B0606020202030204" pitchFamily="34" charset="0"/>
              </a:rPr>
              <a:t>Pre-Writing Task: </a:t>
            </a:r>
            <a:endParaRPr lang="en-US" sz="2400" b="1" dirty="0">
              <a:latin typeface="Arial Narrow" panose="020B0606020202030204" pitchFamily="34" charset="0"/>
            </a:endParaRPr>
          </a:p>
          <a:p>
            <a:pPr lvl="0"/>
            <a:r>
              <a:rPr lang="en-CA" altLang="zh-CN" sz="2400" dirty="0">
                <a:latin typeface="Calibri" panose="020F0502020204030204" pitchFamily="34" charset="0"/>
                <a:ea typeface="等线" panose="02010600030101010101" pitchFamily="2" charset="-122"/>
                <a:cs typeface="Times New Roman" panose="02020603050405020304" pitchFamily="18" charset="0"/>
                <a:sym typeface="Webdings" panose="05030102010509060703" pitchFamily="18" charset="2"/>
              </a:rPr>
              <a:t> </a:t>
            </a:r>
            <a:r>
              <a:rPr lang="en-CA" sz="2400" dirty="0">
                <a:latin typeface="Arial Narrow" panose="020B0606020202030204" pitchFamily="34" charset="0"/>
              </a:rPr>
              <a:t>1.Where and when did Samantha’s story take place?</a:t>
            </a:r>
          </a:p>
          <a:p>
            <a:pPr lvl="0"/>
            <a:r>
              <a:rPr lang="en-CA" altLang="zh-CN" sz="2400" dirty="0">
                <a:latin typeface="Calibri" panose="020F0502020204030204" pitchFamily="34" charset="0"/>
                <a:ea typeface="等线" panose="02010600030101010101" pitchFamily="2" charset="-122"/>
                <a:cs typeface="Times New Roman" panose="02020603050405020304" pitchFamily="18" charset="0"/>
                <a:sym typeface="Webdings" panose="05030102010509060703" pitchFamily="18" charset="2"/>
              </a:rPr>
              <a:t></a:t>
            </a:r>
            <a:r>
              <a:rPr lang="en-CA" sz="2400" b="1" dirty="0"/>
              <a:t> 2.How did Samantha react and feel when she discovered she had no food or water?</a:t>
            </a:r>
          </a:p>
          <a:p>
            <a:r>
              <a:rPr lang="en-CA" altLang="zh-CN" sz="2400" dirty="0">
                <a:latin typeface="Calibri" panose="020F0502020204030204" pitchFamily="34" charset="0"/>
                <a:ea typeface="等线" panose="02010600030101010101" pitchFamily="2" charset="-122"/>
                <a:cs typeface="Times New Roman" panose="02020603050405020304" pitchFamily="18" charset="0"/>
                <a:sym typeface="Webdings" panose="05030102010509060703" pitchFamily="18" charset="2"/>
              </a:rPr>
              <a:t> </a:t>
            </a:r>
            <a:r>
              <a:rPr lang="en-CA" sz="2400" dirty="0"/>
              <a:t>3.How did Samantha’s problem get resolved?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29" y="253589"/>
            <a:ext cx="1219041" cy="1219041"/>
          </a:xfrm>
          <a:prstGeom prst="rect">
            <a:avLst/>
          </a:prstGeom>
        </p:spPr>
      </p:pic>
      <p:sp>
        <p:nvSpPr>
          <p:cNvPr id="8" name="矩形 7"/>
          <p:cNvSpPr/>
          <p:nvPr/>
        </p:nvSpPr>
        <p:spPr>
          <a:xfrm>
            <a:off x="1521472" y="660575"/>
            <a:ext cx="10182847" cy="749372"/>
          </a:xfrm>
          <a:prstGeom prst="rect">
            <a:avLst/>
          </a:prstGeom>
        </p:spPr>
        <p:txBody>
          <a:bodyPr wrap="square">
            <a:spAutoFit/>
          </a:bodyPr>
          <a:lstStyle/>
          <a:p>
            <a:pPr>
              <a:lnSpc>
                <a:spcPct val="150000"/>
              </a:lnSpc>
            </a:pPr>
            <a:r>
              <a:rPr lang="en-US" altLang="zh-CN" sz="3200" i="1" dirty="0">
                <a:solidFill>
                  <a:srgbClr val="002060"/>
                </a:solidFill>
                <a:latin typeface="Script MT Bold" panose="03040602040607080904" pitchFamily="66" charset="0"/>
              </a:rPr>
              <a:t>High school English descriptive language series — Lesson 4</a:t>
            </a:r>
            <a:endParaRPr lang="zh-CN" altLang="en-US" sz="3200" i="1" dirty="0">
              <a:solidFill>
                <a:srgbClr val="002060"/>
              </a:solidFill>
              <a:latin typeface="Script MT Bold" panose="03040602040607080904" pitchFamily="66" charset="0"/>
            </a:endParaRPr>
          </a:p>
        </p:txBody>
      </p:sp>
      <p:sp>
        <p:nvSpPr>
          <p:cNvPr id="12" name="文本框 11"/>
          <p:cNvSpPr txBox="1"/>
          <p:nvPr/>
        </p:nvSpPr>
        <p:spPr>
          <a:xfrm>
            <a:off x="913130" y="1745615"/>
            <a:ext cx="10366375" cy="1938020"/>
          </a:xfrm>
          <a:prstGeom prst="rect">
            <a:avLst/>
          </a:prstGeom>
          <a:noFill/>
        </p:spPr>
        <p:txBody>
          <a:bodyPr wrap="square" rtlCol="0">
            <a:spAutoFit/>
          </a:bodyPr>
          <a:lstStyle/>
          <a:p>
            <a:pPr algn="ctr"/>
            <a:r>
              <a:rPr lang="en-US" altLang="zh-CN" sz="5995" b="1" dirty="0">
                <a:solidFill>
                  <a:srgbClr val="002060"/>
                </a:solidFill>
                <a:sym typeface="+mn-ea"/>
              </a:rPr>
              <a:t>Hunger and Exhaustion </a:t>
            </a:r>
            <a:endParaRPr lang="en-US" altLang="zh-CN" sz="5995" b="1" dirty="0">
              <a:solidFill>
                <a:srgbClr val="002060"/>
              </a:solidFill>
            </a:endParaRPr>
          </a:p>
          <a:p>
            <a:pPr algn="ctr"/>
            <a:r>
              <a:rPr lang="en-US" altLang="zh-CN" sz="5995" b="1" dirty="0">
                <a:solidFill>
                  <a:srgbClr val="002060"/>
                </a:solidFill>
              </a:rPr>
              <a:t>饥饿与疲倦 </a:t>
            </a:r>
          </a:p>
        </p:txBody>
      </p:sp>
      <p:cxnSp>
        <p:nvCxnSpPr>
          <p:cNvPr id="18" name="直接连接符 17"/>
          <p:cNvCxnSpPr/>
          <p:nvPr/>
        </p:nvCxnSpPr>
        <p:spPr>
          <a:xfrm flipV="1">
            <a:off x="127221" y="1579064"/>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PA_直接连接符 37"/>
          <p:cNvCxnSpPr/>
          <p:nvPr>
            <p:custDataLst>
              <p:tags r:id="rId1"/>
            </p:custDataLst>
          </p:nvPr>
        </p:nvCxnSpPr>
        <p:spPr>
          <a:xfrm>
            <a:off x="3506109" y="3813833"/>
            <a:ext cx="7523847" cy="0"/>
          </a:xfrm>
          <a:prstGeom prst="line">
            <a:avLst/>
          </a:prstGeom>
          <a:noFill/>
          <a:ln w="9525" cap="flat" cmpd="sng" algn="ctr">
            <a:solidFill>
              <a:srgbClr val="E26023"/>
            </a:solidFill>
            <a:prstDash val="lgDash"/>
          </a:ln>
          <a:effectLst/>
        </p:spPr>
      </p:cxnSp>
      <p:pic>
        <p:nvPicPr>
          <p:cNvPr id="7" name="图片 6"/>
          <p:cNvPicPr>
            <a:picLocks noChangeAspect="1"/>
          </p:cNvPicPr>
          <p:nvPr/>
        </p:nvPicPr>
        <p:blipFill rotWithShape="1">
          <a:blip r:embed="rId5">
            <a:extLst>
              <a:ext uri="{BEBA8EAE-BF5A-486C-A8C5-ECC9F3942E4B}">
                <a14:imgProps xmlns:a14="http://schemas.microsoft.com/office/drawing/2010/main">
                  <a14:imgLayer r:embed="rId6">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523875" y="140335"/>
            <a:ext cx="986155" cy="980440"/>
          </a:xfrm>
          <a:prstGeom prst="rect">
            <a:avLst/>
          </a:prstGeom>
        </p:spPr>
      </p:pic>
      <p:sp>
        <p:nvSpPr>
          <p:cNvPr id="9" name="原创设计师QQ：598969553              _2"/>
          <p:cNvSpPr txBox="1"/>
          <p:nvPr/>
        </p:nvSpPr>
        <p:spPr>
          <a:xfrm>
            <a:off x="6357620" y="5812155"/>
            <a:ext cx="5346700" cy="521970"/>
          </a:xfrm>
          <a:prstGeom prst="rect">
            <a:avLst/>
          </a:prstGeom>
          <a:noFill/>
        </p:spPr>
        <p:txBody>
          <a:bodyPr wrap="square" rtlCol="0">
            <a:spAutoFit/>
          </a:bodyPr>
          <a:lstStyle/>
          <a:p>
            <a:pPr algn="ctr"/>
            <a:r>
              <a:rPr lang="zh-CN" altLang="en-US" sz="2800" spc="300" dirty="0">
                <a:solidFill>
                  <a:srgbClr val="002060"/>
                </a:solidFill>
                <a:latin typeface="Comic Sans MS" panose="030F0702030302020204" charset="0"/>
                <a:ea typeface="微软雅黑" panose="020B0503020204020204" pitchFamily="34" charset="-122"/>
                <a:cs typeface="Comic Sans MS" panose="030F0702030302020204" charset="0"/>
              </a:rPr>
              <a:t>浙江省常山一中  吴俊峰</a:t>
            </a:r>
          </a:p>
        </p:txBody>
      </p:sp>
      <p:pic>
        <p:nvPicPr>
          <p:cNvPr id="16" name="图片 15"/>
          <p:cNvPicPr>
            <a:picLocks noChangeAspect="1"/>
          </p:cNvPicPr>
          <p:nvPr/>
        </p:nvPicPr>
        <p:blipFill>
          <a:blip r:embed="rId7"/>
          <a:stretch>
            <a:fillRect/>
          </a:stretch>
        </p:blipFill>
        <p:spPr>
          <a:xfrm>
            <a:off x="-158115" y="3813810"/>
            <a:ext cx="4946650" cy="3044190"/>
          </a:xfrm>
          <a:prstGeom prst="ellipse">
            <a:avLst/>
          </a:prstGeom>
        </p:spPr>
      </p:pic>
      <p:sp>
        <p:nvSpPr>
          <p:cNvPr id="2" name="文本框 1"/>
          <p:cNvSpPr txBox="1"/>
          <p:nvPr/>
        </p:nvSpPr>
        <p:spPr>
          <a:xfrm>
            <a:off x="4164330" y="3883025"/>
            <a:ext cx="7844155" cy="1814830"/>
          </a:xfrm>
          <a:prstGeom prst="rect">
            <a:avLst/>
          </a:prstGeom>
          <a:noFill/>
        </p:spPr>
        <p:txBody>
          <a:bodyPr wrap="square" rtlCol="0" anchor="t">
            <a:spAutoFit/>
          </a:bodyPr>
          <a:lstStyle/>
          <a:p>
            <a:pPr marL="457200" indent="-457200">
              <a:buFont typeface="Arial" panose="020B0604020202020204" pitchFamily="34" charset="0"/>
              <a:buChar char="•"/>
            </a:pPr>
            <a:r>
              <a:rPr lang="zh-CN" altLang="en-US" sz="2800" b="1"/>
              <a:t>Exhaustion</a:t>
            </a:r>
            <a:r>
              <a:rPr lang="en-US" altLang="zh-CN" sz="2800" b="1"/>
              <a:t>/</a:t>
            </a:r>
            <a:r>
              <a:rPr lang="zh-CN" altLang="en-US" sz="2800" b="1"/>
              <a:t> Thirst </a:t>
            </a:r>
            <a:r>
              <a:rPr lang="en-US" altLang="zh-CN" sz="2800" b="1"/>
              <a:t>/</a:t>
            </a:r>
            <a:r>
              <a:rPr lang="zh-CN" altLang="en-US" sz="2800" b="1"/>
              <a:t> Hunger</a:t>
            </a:r>
            <a:r>
              <a:rPr lang="en-US" altLang="zh-CN" sz="2800" b="1"/>
              <a:t>/ Cold/</a:t>
            </a:r>
            <a:r>
              <a:rPr lang="zh-CN" altLang="en-US" sz="2800" b="1"/>
              <a:t> Insomnia</a:t>
            </a:r>
            <a:r>
              <a:rPr lang="en-US" altLang="zh-CN" sz="2800" b="1"/>
              <a:t>/ </a:t>
            </a:r>
            <a:r>
              <a:rPr lang="zh-CN" altLang="en-US" sz="2800" b="1"/>
              <a:t>hopelessness</a:t>
            </a:r>
          </a:p>
          <a:p>
            <a:pPr marL="457200" indent="-457200">
              <a:buFont typeface="Arial" panose="020B0604020202020204" pitchFamily="34" charset="0"/>
              <a:buChar char="•"/>
            </a:pPr>
            <a:r>
              <a:rPr lang="en-US" altLang="zh-CN" sz="2800" b="1"/>
              <a:t>U</a:t>
            </a:r>
            <a:r>
              <a:rPr lang="zh-CN" altLang="en-US" sz="2800" b="1"/>
              <a:t>se active verbs that move and have motion</a:t>
            </a:r>
          </a:p>
          <a:p>
            <a:pPr marL="457200" indent="-457200">
              <a:buFont typeface="Arial" panose="020B0604020202020204" pitchFamily="34" charset="0"/>
              <a:buChar char="•"/>
            </a:pPr>
            <a:r>
              <a:rPr lang="en-US" altLang="zh-CN" sz="2800" b="1"/>
              <a:t>C</a:t>
            </a:r>
            <a:r>
              <a:rPr lang="zh-CN" altLang="en-US" sz="2800" b="1"/>
              <a:t>hoose sensory descriptions that fit body 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32"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ppt_w"/>
                                          </p:val>
                                        </p:tav>
                                        <p:tav tm="100000">
                                          <p:val>
                                            <p:strVal val="#ppt_w"/>
                                          </p:val>
                                        </p:tav>
                                      </p:tavLst>
                                    </p:anim>
                                    <p:anim calcmode="lin" valueType="num">
                                      <p:cBhvr>
                                        <p:cTn id="12"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0808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515620" y="1002665"/>
            <a:ext cx="4586605"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4-2 Sample Answers</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1" name="图片 20" descr="4cd1f5b8f2c92b91805bb5c680170499"/>
          <p:cNvPicPr>
            <a:picLocks noChangeAspect="1"/>
          </p:cNvPicPr>
          <p:nvPr/>
        </p:nvPicPr>
        <p:blipFill>
          <a:blip r:embed="rId2"/>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16" name="箭头: 燕尾形 4"/>
          <p:cNvSpPr/>
          <p:nvPr/>
        </p:nvSpPr>
        <p:spPr>
          <a:xfrm>
            <a:off x="6956316" y="140282"/>
            <a:ext cx="1698982"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04  Writing</a:t>
            </a:r>
            <a:endParaRPr lang="zh-CN" altLang="en-US" dirty="0">
              <a:solidFill>
                <a:schemeClr val="bg1"/>
              </a:solidFill>
            </a:endParaRPr>
          </a:p>
        </p:txBody>
      </p:sp>
      <p:sp>
        <p:nvSpPr>
          <p:cNvPr id="3" name="文本框 2"/>
          <p:cNvSpPr txBox="1"/>
          <p:nvPr/>
        </p:nvSpPr>
        <p:spPr>
          <a:xfrm>
            <a:off x="612140" y="1519555"/>
            <a:ext cx="11257915" cy="1938020"/>
          </a:xfrm>
          <a:prstGeom prst="rect">
            <a:avLst/>
          </a:prstGeom>
          <a:noFill/>
          <a:ln>
            <a:solidFill>
              <a:schemeClr val="accent1"/>
            </a:solidFill>
          </a:ln>
        </p:spPr>
        <p:txBody>
          <a:bodyPr wrap="square" rtlCol="0" anchor="t">
            <a:spAutoFit/>
          </a:bodyPr>
          <a:lstStyle/>
          <a:p>
            <a:r>
              <a:rPr lang="en-CA" sz="2400" u="sng" dirty="0">
                <a:solidFill>
                  <a:srgbClr val="C00000"/>
                </a:solidFill>
              </a:rPr>
              <a:t>Basic:  </a:t>
            </a:r>
            <a:r>
              <a:rPr lang="zh-CN" altLang="en-US" sz="2400">
                <a:solidFill>
                  <a:srgbClr val="002060"/>
                </a:solidFill>
              </a:rPr>
              <a:t>Samantha was worried.  She became very hungry and really needed something to drink.  Her stomach was in pain and her body became weak.  </a:t>
            </a:r>
          </a:p>
          <a:p>
            <a:r>
              <a:rPr lang="en-CA" sz="2400" u="sng" dirty="0">
                <a:solidFill>
                  <a:srgbClr val="C00000"/>
                </a:solidFill>
              </a:rPr>
              <a:t>Version 1: </a:t>
            </a:r>
            <a:r>
              <a:rPr lang="zh-CN" altLang="en-US" sz="2400">
                <a:solidFill>
                  <a:srgbClr val="002060"/>
                </a:solidFill>
              </a:rPr>
              <a:t> Samantha</a:t>
            </a:r>
            <a:r>
              <a:rPr lang="en-US" altLang="zh-CN" sz="2400">
                <a:solidFill>
                  <a:srgbClr val="002060"/>
                </a:solidFill>
              </a:rPr>
              <a:t>'</a:t>
            </a:r>
            <a:r>
              <a:rPr lang="zh-CN" altLang="en-US" sz="2400">
                <a:solidFill>
                  <a:srgbClr val="002060"/>
                </a:solidFill>
              </a:rPr>
              <a:t>s head</a:t>
            </a:r>
            <a:r>
              <a:rPr lang="zh-CN" altLang="en-US" sz="2400" b="1">
                <a:solidFill>
                  <a:srgbClr val="002060"/>
                </a:solidFill>
              </a:rPr>
              <a:t> ached</a:t>
            </a:r>
            <a:r>
              <a:rPr lang="zh-CN" altLang="en-US" sz="2400">
                <a:solidFill>
                  <a:srgbClr val="002060"/>
                </a:solidFill>
              </a:rPr>
              <a:t> when she thought about her situation.  Hunger </a:t>
            </a:r>
            <a:r>
              <a:rPr lang="zh-CN" altLang="en-US" sz="2400" b="1">
                <a:solidFill>
                  <a:srgbClr val="002060"/>
                </a:solidFill>
              </a:rPr>
              <a:t>washed </a:t>
            </a:r>
            <a:r>
              <a:rPr lang="zh-CN" altLang="en-US" sz="2400">
                <a:solidFill>
                  <a:srgbClr val="002060"/>
                </a:solidFill>
              </a:rPr>
              <a:t>over her, and her hands </a:t>
            </a:r>
            <a:r>
              <a:rPr lang="zh-CN" altLang="en-US" sz="2400" b="1">
                <a:solidFill>
                  <a:srgbClr val="002060"/>
                </a:solidFill>
              </a:rPr>
              <a:t>shook and trembled like a leaf</a:t>
            </a:r>
            <a:r>
              <a:rPr lang="zh-CN" altLang="en-US" sz="2400">
                <a:solidFill>
                  <a:srgbClr val="002060"/>
                </a:solidFill>
              </a:rPr>
              <a:t>.  Thoughts of food </a:t>
            </a:r>
            <a:r>
              <a:rPr lang="zh-CN" altLang="en-US" sz="2400" b="1">
                <a:solidFill>
                  <a:srgbClr val="002060"/>
                </a:solidFill>
              </a:rPr>
              <a:t>flooded </a:t>
            </a:r>
            <a:r>
              <a:rPr lang="zh-CN" altLang="en-US" sz="2400">
                <a:solidFill>
                  <a:srgbClr val="002060"/>
                </a:solidFill>
              </a:rPr>
              <a:t>her mind.  She </a:t>
            </a:r>
            <a:r>
              <a:rPr lang="zh-CN" altLang="en-US" sz="2400" b="1">
                <a:solidFill>
                  <a:srgbClr val="002060"/>
                </a:solidFill>
              </a:rPr>
              <a:t>stumbled</a:t>
            </a:r>
            <a:r>
              <a:rPr lang="zh-CN" altLang="en-US" sz="2400">
                <a:solidFill>
                  <a:srgbClr val="002060"/>
                </a:solidFill>
              </a:rPr>
              <a:t> across the rocks in weakness. </a:t>
            </a:r>
          </a:p>
        </p:txBody>
      </p:sp>
      <p:sp>
        <p:nvSpPr>
          <p:cNvPr id="4" name="文本框 3"/>
          <p:cNvSpPr txBox="1"/>
          <p:nvPr/>
        </p:nvSpPr>
        <p:spPr>
          <a:xfrm>
            <a:off x="612140" y="3595370"/>
            <a:ext cx="11257915" cy="2676525"/>
          </a:xfrm>
          <a:prstGeom prst="rect">
            <a:avLst/>
          </a:prstGeom>
          <a:noFill/>
          <a:ln>
            <a:solidFill>
              <a:schemeClr val="accent1"/>
            </a:solidFill>
          </a:ln>
        </p:spPr>
        <p:txBody>
          <a:bodyPr wrap="square" rtlCol="0" anchor="t">
            <a:spAutoFit/>
          </a:bodyPr>
          <a:lstStyle/>
          <a:p>
            <a:r>
              <a:rPr lang="en-CA" sz="2400" u="sng" dirty="0">
                <a:solidFill>
                  <a:srgbClr val="C00000"/>
                </a:solidFill>
              </a:rPr>
              <a:t>Version 2:  </a:t>
            </a:r>
            <a:r>
              <a:rPr lang="zh-CN" altLang="en-US" sz="2400">
                <a:solidFill>
                  <a:srgbClr val="002060"/>
                </a:solidFill>
              </a:rPr>
              <a:t>Panic </a:t>
            </a:r>
            <a:r>
              <a:rPr lang="zh-CN" altLang="en-US" sz="2400" b="1">
                <a:solidFill>
                  <a:srgbClr val="002060"/>
                </a:solidFill>
              </a:rPr>
              <a:t>swam</a:t>
            </a:r>
            <a:r>
              <a:rPr lang="zh-CN" altLang="en-US" sz="2400">
                <a:solidFill>
                  <a:srgbClr val="002060"/>
                </a:solidFill>
              </a:rPr>
              <a:t> around in Samantha mind.  Her head </a:t>
            </a:r>
            <a:r>
              <a:rPr lang="zh-CN" altLang="en-US" sz="2400" b="1">
                <a:solidFill>
                  <a:srgbClr val="002060"/>
                </a:solidFill>
              </a:rPr>
              <a:t>ached </a:t>
            </a:r>
            <a:r>
              <a:rPr lang="zh-CN" altLang="en-US" sz="2400">
                <a:solidFill>
                  <a:srgbClr val="002060"/>
                </a:solidFill>
              </a:rPr>
              <a:t>and her heart </a:t>
            </a:r>
            <a:r>
              <a:rPr lang="zh-CN" altLang="en-US" sz="2400" b="1">
                <a:solidFill>
                  <a:srgbClr val="002060"/>
                </a:solidFill>
              </a:rPr>
              <a:t>raced </a:t>
            </a:r>
            <a:r>
              <a:rPr lang="zh-CN" altLang="en-US" sz="2400">
                <a:solidFill>
                  <a:srgbClr val="002060"/>
                </a:solidFill>
              </a:rPr>
              <a:t>with visions of disaster.  Hunger</a:t>
            </a:r>
            <a:r>
              <a:rPr lang="zh-CN" altLang="en-US" sz="2400" b="1">
                <a:solidFill>
                  <a:srgbClr val="002060"/>
                </a:solidFill>
              </a:rPr>
              <a:t> wrapped</a:t>
            </a:r>
            <a:r>
              <a:rPr lang="zh-CN" altLang="en-US" sz="2400">
                <a:solidFill>
                  <a:srgbClr val="002060"/>
                </a:solidFill>
              </a:rPr>
              <a:t> its fingers around her belly and </a:t>
            </a:r>
            <a:r>
              <a:rPr lang="zh-CN" altLang="en-US" sz="2400" b="1">
                <a:solidFill>
                  <a:srgbClr val="002060"/>
                </a:solidFill>
              </a:rPr>
              <a:t>squeezed</a:t>
            </a:r>
            <a:r>
              <a:rPr lang="zh-CN" altLang="en-US" sz="2400">
                <a:solidFill>
                  <a:srgbClr val="002060"/>
                </a:solidFill>
              </a:rPr>
              <a:t>, as she </a:t>
            </a:r>
            <a:r>
              <a:rPr lang="zh-CN" altLang="en-US" sz="2400" b="1">
                <a:solidFill>
                  <a:srgbClr val="002060"/>
                </a:solidFill>
              </a:rPr>
              <a:t>struggled</a:t>
            </a:r>
            <a:r>
              <a:rPr lang="zh-CN" altLang="en-US" sz="2400">
                <a:solidFill>
                  <a:srgbClr val="002060"/>
                </a:solidFill>
              </a:rPr>
              <a:t> to stay on her feet.  She was so hungry and weak; she could eat a horse right now.  Her dry throat </a:t>
            </a:r>
            <a:r>
              <a:rPr lang="zh-CN" altLang="en-US" sz="2400" b="1">
                <a:solidFill>
                  <a:srgbClr val="002060"/>
                </a:solidFill>
              </a:rPr>
              <a:t>itched</a:t>
            </a:r>
            <a:r>
              <a:rPr lang="zh-CN" altLang="en-US" sz="2400">
                <a:solidFill>
                  <a:srgbClr val="002060"/>
                </a:solidFill>
              </a:rPr>
              <a:t> and </a:t>
            </a:r>
            <a:r>
              <a:rPr lang="zh-CN" altLang="en-US" sz="2400" b="1">
                <a:solidFill>
                  <a:srgbClr val="002060"/>
                </a:solidFill>
              </a:rPr>
              <a:t>yearned for</a:t>
            </a:r>
            <a:r>
              <a:rPr lang="zh-CN" altLang="en-US" sz="2400">
                <a:solidFill>
                  <a:srgbClr val="002060"/>
                </a:solidFill>
              </a:rPr>
              <a:t> just a drop of moisture.  Samantha </a:t>
            </a:r>
            <a:r>
              <a:rPr lang="zh-CN" altLang="en-US" sz="2400" b="1">
                <a:solidFill>
                  <a:srgbClr val="002060"/>
                </a:solidFill>
              </a:rPr>
              <a:t>shoved</a:t>
            </a:r>
            <a:r>
              <a:rPr lang="zh-CN" altLang="en-US" sz="2400">
                <a:solidFill>
                  <a:srgbClr val="002060"/>
                </a:solidFill>
              </a:rPr>
              <a:t> the sense of panic aside.  Suddenly an idea </a:t>
            </a:r>
            <a:r>
              <a:rPr lang="zh-CN" altLang="en-US" sz="2400" b="1">
                <a:solidFill>
                  <a:srgbClr val="002060"/>
                </a:solidFill>
              </a:rPr>
              <a:t>settled</a:t>
            </a:r>
            <a:r>
              <a:rPr lang="zh-CN" altLang="en-US" sz="2400">
                <a:solidFill>
                  <a:srgbClr val="002060"/>
                </a:solidFill>
              </a:rPr>
              <a:t> into Samantha</a:t>
            </a:r>
            <a:r>
              <a:rPr lang="en-US" altLang="zh-CN" sz="2400">
                <a:solidFill>
                  <a:srgbClr val="002060"/>
                </a:solidFill>
              </a:rPr>
              <a:t>'</a:t>
            </a:r>
            <a:r>
              <a:rPr lang="zh-CN" altLang="en-US" sz="2400">
                <a:solidFill>
                  <a:srgbClr val="002060"/>
                </a:solidFill>
              </a:rPr>
              <a:t>s mind.  She </a:t>
            </a:r>
            <a:r>
              <a:rPr lang="zh-CN" altLang="en-US" sz="2400" b="1">
                <a:solidFill>
                  <a:srgbClr val="002060"/>
                </a:solidFill>
              </a:rPr>
              <a:t>grabbed</a:t>
            </a:r>
            <a:r>
              <a:rPr lang="zh-CN" altLang="en-US" sz="2400">
                <a:solidFill>
                  <a:srgbClr val="002060"/>
                </a:solidFill>
              </a:rPr>
              <a:t> her cell phone from her bag and ordered a large pepperoni pizza and large Coke – special delivery!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193483" y="716339"/>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8049" y="120251"/>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6" name="箭头: 燕尾形 4"/>
          <p:cNvSpPr/>
          <p:nvPr/>
        </p:nvSpPr>
        <p:spPr>
          <a:xfrm>
            <a:off x="8789775" y="54339"/>
            <a:ext cx="2270204"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05 Self-</a:t>
            </a:r>
            <a:r>
              <a:rPr lang="en-US" altLang="zh-CN" b="1" dirty="0" err="1">
                <a:solidFill>
                  <a:schemeClr val="bg1"/>
                </a:solidFill>
              </a:rPr>
              <a:t>assesment</a:t>
            </a:r>
            <a:endParaRPr lang="zh-CN" altLang="en-US" dirty="0">
              <a:solidFill>
                <a:schemeClr val="bg1"/>
              </a:solidFill>
            </a:endParaRPr>
          </a:p>
        </p:txBody>
      </p:sp>
      <p:sp>
        <p:nvSpPr>
          <p:cNvPr id="13" name="TextBox 8"/>
          <p:cNvSpPr txBox="1"/>
          <p:nvPr/>
        </p:nvSpPr>
        <p:spPr>
          <a:xfrm>
            <a:off x="482467" y="929097"/>
            <a:ext cx="10202160" cy="429895"/>
          </a:xfrm>
          <a:prstGeom prst="rect">
            <a:avLst/>
          </a:prstGeom>
          <a:noFill/>
        </p:spPr>
        <p:txBody>
          <a:bodyPr wrap="square" rtlCol="0">
            <a:spAutoFit/>
          </a:bodyPr>
          <a:lstStyle/>
          <a:p>
            <a:r>
              <a:rPr lang="en-US" altLang="zh-CN" sz="2200" b="1" dirty="0">
                <a:solidFill>
                  <a:srgbClr val="C00000"/>
                </a:solidFill>
                <a:latin typeface="华康俪金黑W8(P)" pitchFamily="34" charset="-122"/>
                <a:ea typeface="华康俪金黑W8(P)" pitchFamily="34" charset="-122"/>
              </a:rPr>
              <a:t>5-1  Which new items have you learned from the above lesson?</a:t>
            </a:r>
            <a:endParaRPr lang="zh-CN" altLang="en-US" sz="2200" b="1" dirty="0">
              <a:solidFill>
                <a:srgbClr val="C00000"/>
              </a:solidFill>
              <a:latin typeface="华康俪金黑W8(P)" pitchFamily="34" charset="-122"/>
              <a:ea typeface="华康俪金黑W8(P)" pitchFamily="34" charset="-122"/>
            </a:endParaRPr>
          </a:p>
        </p:txBody>
      </p:sp>
      <p:pic>
        <p:nvPicPr>
          <p:cNvPr id="17" name="图片 16" descr="4cd1f5b8f2c92b91805bb5c680170499"/>
          <p:cNvPicPr>
            <a:picLocks noChangeAspect="1"/>
          </p:cNvPicPr>
          <p:nvPr/>
        </p:nvPicPr>
        <p:blipFill>
          <a:blip r:embed="rId4"/>
          <a:stretch>
            <a:fillRect/>
          </a:stretch>
        </p:blipFill>
        <p:spPr>
          <a:xfrm rot="4740000">
            <a:off x="126584" y="310807"/>
            <a:ext cx="381664" cy="477033"/>
          </a:xfrm>
          <a:prstGeom prst="rect">
            <a:avLst/>
          </a:prstGeom>
          <a:effectLst>
            <a:outerShdw blurRad="317500" dist="228600" algn="l" rotWithShape="0">
              <a:prstClr val="black">
                <a:alpha val="40000"/>
              </a:prstClr>
            </a:outerShdw>
          </a:effectLst>
        </p:spPr>
      </p:pic>
      <p:graphicFrame>
        <p:nvGraphicFramePr>
          <p:cNvPr id="11" name="表格 10"/>
          <p:cNvGraphicFramePr>
            <a:graphicFrameLocks noGrp="1"/>
          </p:cNvGraphicFramePr>
          <p:nvPr>
            <p:custDataLst>
              <p:tags r:id="rId1"/>
            </p:custDataLst>
          </p:nvPr>
        </p:nvGraphicFramePr>
        <p:xfrm>
          <a:off x="587961" y="1358853"/>
          <a:ext cx="11161240" cy="3095372"/>
        </p:xfrm>
        <a:graphic>
          <a:graphicData uri="http://schemas.openxmlformats.org/drawingml/2006/table">
            <a:tbl>
              <a:tblPr firstRow="1" firstCol="1" bandRow="1"/>
              <a:tblGrid>
                <a:gridCol w="3006772">
                  <a:extLst>
                    <a:ext uri="{9D8B030D-6E8A-4147-A177-3AD203B41FA5}">
                      <a16:colId xmlns:a16="http://schemas.microsoft.com/office/drawing/2014/main" val="20000"/>
                    </a:ext>
                  </a:extLst>
                </a:gridCol>
                <a:gridCol w="8154468">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n-CA"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new words</a:t>
                      </a:r>
                      <a:endParaRPr lang="zh-CN"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CA"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 </a:t>
                      </a:r>
                    </a:p>
                    <a:p>
                      <a:pPr>
                        <a:lnSpc>
                          <a:spcPct val="107000"/>
                        </a:lnSpc>
                        <a:spcAft>
                          <a:spcPts val="0"/>
                        </a:spcAft>
                      </a:pPr>
                      <a:endParaRPr lang="zh-CN"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CA"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 new expressions</a:t>
                      </a:r>
                      <a:endParaRPr lang="zh-CN"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en-CA"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 </a:t>
                      </a:r>
                    </a:p>
                    <a:p>
                      <a:pPr>
                        <a:lnSpc>
                          <a:spcPct val="107000"/>
                        </a:lnSpc>
                        <a:spcAft>
                          <a:spcPts val="0"/>
                        </a:spcAft>
                      </a:pPr>
                      <a:endParaRPr lang="zh-CN"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782320">
                <a:tc>
                  <a:txBody>
                    <a:bodyPr/>
                    <a:lstStyle/>
                    <a:p>
                      <a:pPr algn="ctr">
                        <a:lnSpc>
                          <a:spcPct val="107000"/>
                        </a:lnSpc>
                        <a:spcAft>
                          <a:spcPts val="0"/>
                        </a:spcAft>
                      </a:pPr>
                      <a:r>
                        <a:rPr lang="en-CA"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new sentence</a:t>
                      </a:r>
                      <a:endParaRPr lang="zh-CN"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07000"/>
                        </a:lnSpc>
                        <a:spcAft>
                          <a:spcPts val="0"/>
                        </a:spcAft>
                      </a:pPr>
                      <a:r>
                        <a:rPr lang="en-CA"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 </a:t>
                      </a:r>
                    </a:p>
                    <a:p>
                      <a:pPr>
                        <a:lnSpc>
                          <a:spcPct val="107000"/>
                        </a:lnSpc>
                        <a:spcAft>
                          <a:spcPts val="0"/>
                        </a:spcAft>
                      </a:pPr>
                      <a:endParaRPr lang="zh-CN"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782320">
                <a:tc>
                  <a:txBody>
                    <a:bodyPr/>
                    <a:lstStyle/>
                    <a:p>
                      <a:pPr algn="ctr">
                        <a:lnSpc>
                          <a:spcPct val="107000"/>
                        </a:lnSpc>
                        <a:spcAft>
                          <a:spcPts val="0"/>
                        </a:spcAft>
                        <a:buNone/>
                      </a:pPr>
                      <a:r>
                        <a:rPr lang="en-US" altLang="zh-CN"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new writing skills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07000"/>
                        </a:lnSpc>
                        <a:spcAft>
                          <a:spcPts val="0"/>
                        </a:spcAft>
                        <a:buNone/>
                      </a:pPr>
                      <a:endParaRPr lang="zh-CN" altLang="en-US" sz="2400" b="1"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bl>
          </a:graphicData>
        </a:graphic>
      </p:graphicFrame>
      <p:pic>
        <p:nvPicPr>
          <p:cNvPr id="2" name="图片 1"/>
          <p:cNvPicPr>
            <a:picLocks noChangeAspect="1"/>
          </p:cNvPicPr>
          <p:nvPr>
            <p:custDataLst>
              <p:tags r:id="rId2"/>
            </p:custDataLst>
          </p:nvPr>
        </p:nvPicPr>
        <p:blipFill>
          <a:blip r:embed="rId5">
            <a:clrChange>
              <a:clrFrom>
                <a:srgbClr val="FFFFFF">
                  <a:alpha val="100000"/>
                </a:srgbClr>
              </a:clrFrom>
              <a:clrTo>
                <a:srgbClr val="FFFFFF">
                  <a:alpha val="100000"/>
                  <a:alpha val="0"/>
                </a:srgbClr>
              </a:clrTo>
            </a:clrChange>
          </a:blip>
          <a:srcRect b="14405"/>
          <a:stretch>
            <a:fillRect/>
          </a:stretch>
        </p:blipFill>
        <p:spPr>
          <a:xfrm>
            <a:off x="7426325" y="4415155"/>
            <a:ext cx="3566160" cy="2383790"/>
          </a:xfrm>
          <a:prstGeom prst="rect">
            <a:avLst/>
          </a:prstGeom>
        </p:spPr>
      </p:pic>
      <p:pic>
        <p:nvPicPr>
          <p:cNvPr id="3" name="图片 2"/>
          <p:cNvPicPr>
            <a:picLocks noChangeAspect="1"/>
          </p:cNvPicPr>
          <p:nvPr/>
        </p:nvPicPr>
        <p:blipFill>
          <a:blip r:embed="rId6">
            <a:clrChange>
              <a:clrFrom>
                <a:srgbClr val="FFFFFF">
                  <a:alpha val="100000"/>
                </a:srgbClr>
              </a:clrFrom>
              <a:clrTo>
                <a:srgbClr val="FFFFFF">
                  <a:alpha val="100000"/>
                  <a:alpha val="0"/>
                </a:srgbClr>
              </a:clrTo>
            </a:clrChange>
          </a:blip>
          <a:srcRect t="13900" b="13237"/>
          <a:stretch>
            <a:fillRect/>
          </a:stretch>
        </p:blipFill>
        <p:spPr>
          <a:xfrm>
            <a:off x="1741170" y="4336415"/>
            <a:ext cx="3881755" cy="24625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193483" y="716974"/>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8049" y="120251"/>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6" name="箭头: 燕尾形 4"/>
          <p:cNvSpPr/>
          <p:nvPr/>
        </p:nvSpPr>
        <p:spPr>
          <a:xfrm>
            <a:off x="8789775" y="54339"/>
            <a:ext cx="2270204"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05 Self-</a:t>
            </a:r>
            <a:r>
              <a:rPr lang="en-US" altLang="zh-CN" b="1" dirty="0" err="1">
                <a:solidFill>
                  <a:schemeClr val="bg1"/>
                </a:solidFill>
              </a:rPr>
              <a:t>assesment</a:t>
            </a:r>
            <a:endParaRPr lang="zh-CN" altLang="en-US" dirty="0">
              <a:solidFill>
                <a:schemeClr val="bg1"/>
              </a:solidFill>
            </a:endParaRPr>
          </a:p>
        </p:txBody>
      </p:sp>
      <p:pic>
        <p:nvPicPr>
          <p:cNvPr id="17" name="图片 16" descr="4cd1f5b8f2c92b91805bb5c680170499"/>
          <p:cNvPicPr>
            <a:picLocks noChangeAspect="1"/>
          </p:cNvPicPr>
          <p:nvPr/>
        </p:nvPicPr>
        <p:blipFill>
          <a:blip r:embed="rId2"/>
          <a:stretch>
            <a:fillRect/>
          </a:stretch>
        </p:blipFill>
        <p:spPr>
          <a:xfrm rot="4740000">
            <a:off x="126584" y="310807"/>
            <a:ext cx="381664" cy="477033"/>
          </a:xfrm>
          <a:prstGeom prst="rect">
            <a:avLst/>
          </a:prstGeom>
          <a:effectLst>
            <a:outerShdw blurRad="317500" dist="228600" algn="l" rotWithShape="0">
              <a:prstClr val="black">
                <a:alpha val="40000"/>
              </a:prstClr>
            </a:outerShdw>
          </a:effectLst>
        </p:spPr>
      </p:pic>
      <p:sp>
        <p:nvSpPr>
          <p:cNvPr id="2" name="文本框 1"/>
          <p:cNvSpPr txBox="1"/>
          <p:nvPr/>
        </p:nvSpPr>
        <p:spPr>
          <a:xfrm>
            <a:off x="447040" y="781685"/>
            <a:ext cx="11297920" cy="5908040"/>
          </a:xfrm>
          <a:prstGeom prst="rect">
            <a:avLst/>
          </a:prstGeom>
          <a:noFill/>
        </p:spPr>
        <p:txBody>
          <a:bodyPr wrap="square" rtlCol="0" anchor="t">
            <a:spAutoFit/>
          </a:bodyPr>
          <a:lstStyle/>
          <a:p>
            <a:pPr algn="just"/>
            <a:r>
              <a:rPr lang="en-US" altLang="zh-CN" b="1" dirty="0">
                <a:solidFill>
                  <a:srgbClr val="C00000"/>
                </a:solidFill>
                <a:latin typeface="华康俪金黑W8(P)" pitchFamily="34" charset="-122"/>
                <a:ea typeface="华康俪金黑W8(P)" pitchFamily="34" charset="-122"/>
                <a:sym typeface="+mn-ea"/>
              </a:rPr>
              <a:t>5-2 </a:t>
            </a:r>
            <a:r>
              <a:rPr lang="zh-CN" altLang="en-US">
                <a:solidFill>
                  <a:srgbClr val="C00000"/>
                </a:solidFill>
                <a:latin typeface="宋体" panose="02010600030101010101" pitchFamily="2" charset="-122"/>
                <a:ea typeface="宋体" panose="02010600030101010101" pitchFamily="2" charset="-122"/>
                <a:sym typeface="+mn-ea"/>
              </a:rPr>
              <a:t>阅读下面短文，根据所给情节进行续写，使之构成一个完整的故事。</a:t>
            </a:r>
            <a:r>
              <a:rPr lang="en-US" altLang="zh-CN" b="1">
                <a:solidFill>
                  <a:srgbClr val="C00000"/>
                </a:solidFill>
                <a:latin typeface="宋体" panose="02010600030101010101" pitchFamily="2" charset="-122"/>
                <a:ea typeface="宋体" panose="02010600030101010101" pitchFamily="2" charset="-122"/>
                <a:sym typeface="+mn-ea"/>
              </a:rPr>
              <a:t>(2016</a:t>
            </a:r>
            <a:r>
              <a:rPr lang="zh-CN" altLang="en-US" b="1">
                <a:solidFill>
                  <a:srgbClr val="C00000"/>
                </a:solidFill>
                <a:latin typeface="宋体" panose="02010600030101010101" pitchFamily="2" charset="-122"/>
                <a:ea typeface="宋体" panose="02010600030101010101" pitchFamily="2" charset="-122"/>
                <a:sym typeface="+mn-ea"/>
              </a:rPr>
              <a:t>年</a:t>
            </a:r>
            <a:r>
              <a:rPr lang="en-US" altLang="zh-CN" b="1">
                <a:solidFill>
                  <a:srgbClr val="C00000"/>
                </a:solidFill>
                <a:latin typeface="宋体" panose="02010600030101010101" pitchFamily="2" charset="-122"/>
                <a:ea typeface="宋体" panose="02010600030101010101" pitchFamily="2" charset="-122"/>
                <a:sym typeface="+mn-ea"/>
              </a:rPr>
              <a:t>10</a:t>
            </a:r>
            <a:r>
              <a:rPr lang="zh-CN" altLang="en-US" b="1">
                <a:solidFill>
                  <a:srgbClr val="C00000"/>
                </a:solidFill>
                <a:latin typeface="宋体" panose="02010600030101010101" pitchFamily="2" charset="-122"/>
                <a:ea typeface="宋体" panose="02010600030101010101" pitchFamily="2" charset="-122"/>
                <a:sym typeface="+mn-ea"/>
              </a:rPr>
              <a:t>月浙江高考试题</a:t>
            </a:r>
            <a:r>
              <a:rPr lang="en-US" altLang="zh-CN" b="1">
                <a:solidFill>
                  <a:srgbClr val="C00000"/>
                </a:solidFill>
                <a:latin typeface="宋体" panose="02010600030101010101" pitchFamily="2" charset="-122"/>
                <a:ea typeface="宋体" panose="02010600030101010101" pitchFamily="2" charset="-122"/>
                <a:sym typeface="+mn-ea"/>
              </a:rPr>
              <a:t>)</a:t>
            </a:r>
            <a:r>
              <a:rPr lang="en-US" altLang="zh-CN" b="1">
                <a:solidFill>
                  <a:srgbClr val="C00000"/>
                </a:solidFill>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a:latin typeface="宋体" panose="02010600030101010101" pitchFamily="2" charset="-122"/>
                <a:ea typeface="宋体" panose="02010600030101010101" pitchFamily="2" charset="-122"/>
                <a:cs typeface="Times New Roman" panose="02020603050405020304" pitchFamily="18" charset="0"/>
                <a:sym typeface="+mn-ea"/>
              </a:rPr>
              <a:t>  </a:t>
            </a:r>
            <a:endParaRPr lang="en-US" altLang="zh-CN">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sym typeface="+mn-ea"/>
              </a:rPr>
              <a:t>       One weekend in July, </a:t>
            </a:r>
            <a:r>
              <a:rPr lang="en-US" altLang="zh-CN" u="sng">
                <a:latin typeface="Times New Roman" panose="02020603050405020304" pitchFamily="18" charset="0"/>
                <a:cs typeface="Times New Roman" panose="02020603050405020304" pitchFamily="18" charset="0"/>
                <a:sym typeface="+mn-ea"/>
              </a:rPr>
              <a:t>Jane</a:t>
            </a:r>
            <a:r>
              <a:rPr lang="en-US" altLang="zh-CN">
                <a:latin typeface="Times New Roman" panose="02020603050405020304" pitchFamily="18" charset="0"/>
                <a:cs typeface="Times New Roman" panose="02020603050405020304" pitchFamily="18" charset="0"/>
                <a:sym typeface="+mn-ea"/>
              </a:rPr>
              <a:t> and her husband, </a:t>
            </a:r>
            <a:r>
              <a:rPr lang="en-US" altLang="zh-CN" u="sng">
                <a:latin typeface="Times New Roman" panose="02020603050405020304" pitchFamily="18" charset="0"/>
                <a:cs typeface="Times New Roman" panose="02020603050405020304" pitchFamily="18" charset="0"/>
                <a:sym typeface="+mn-ea"/>
              </a:rPr>
              <a:t>Tom</a:t>
            </a:r>
            <a:r>
              <a:rPr lang="en-US" altLang="zh-CN">
                <a:latin typeface="Times New Roman" panose="02020603050405020304" pitchFamily="18" charset="0"/>
                <a:cs typeface="Times New Roman" panose="02020603050405020304" pitchFamily="18" charset="0"/>
                <a:sym typeface="+mn-ea"/>
              </a:rPr>
              <a:t>, had driven three hours to camp overnight by a lake in the forest. Unfortunately, on the way an unpleasant subject came up and they started to quarrel. By the time they reached the </a:t>
            </a:r>
            <a:r>
              <a:rPr lang="en-US" altLang="zh-CN" u="sng">
                <a:latin typeface="Times New Roman" panose="02020603050405020304" pitchFamily="18" charset="0"/>
                <a:cs typeface="Times New Roman" panose="02020603050405020304" pitchFamily="18" charset="0"/>
                <a:sym typeface="+mn-ea"/>
              </a:rPr>
              <a:t>lake</a:t>
            </a:r>
            <a:r>
              <a:rPr lang="en-US" altLang="zh-CN">
                <a:latin typeface="Times New Roman" panose="02020603050405020304" pitchFamily="18" charset="0"/>
                <a:cs typeface="Times New Roman" panose="02020603050405020304" pitchFamily="18" charset="0"/>
                <a:sym typeface="+mn-ea"/>
              </a:rPr>
              <a:t>, Jane was so angry that she said to Tom, “I’m going to find a better spot for us to camp” and </a:t>
            </a:r>
            <a:r>
              <a:rPr lang="en-US" altLang="zh-CN" u="sng">
                <a:latin typeface="Times New Roman" panose="02020603050405020304" pitchFamily="18" charset="0"/>
                <a:cs typeface="Times New Roman" panose="02020603050405020304" pitchFamily="18" charset="0"/>
                <a:sym typeface="+mn-ea"/>
              </a:rPr>
              <a:t>walked</a:t>
            </a:r>
            <a:r>
              <a:rPr lang="en-US" altLang="zh-CN">
                <a:latin typeface="Times New Roman" panose="02020603050405020304" pitchFamily="18" charset="0"/>
                <a:cs typeface="Times New Roman" panose="02020603050405020304" pitchFamily="18" charset="0"/>
                <a:sym typeface="+mn-ea"/>
              </a:rPr>
              <a:t> away.</a:t>
            </a:r>
            <a:endParaRPr lang="en-US" altLang="zh-CN">
              <a:latin typeface="Times New Roman" panose="02020603050405020304" pitchFamily="18" charset="0"/>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sym typeface="+mn-ea"/>
              </a:rPr>
              <a:t>       With no path to follow, Jane just walked on for quite a long time. After she had  </a:t>
            </a:r>
            <a:r>
              <a:rPr lang="en-US" altLang="zh-CN" u="sng">
                <a:latin typeface="Times New Roman" panose="02020603050405020304" pitchFamily="18" charset="0"/>
                <a:cs typeface="Times New Roman" panose="02020603050405020304" pitchFamily="18" charset="0"/>
                <a:sym typeface="+mn-ea"/>
              </a:rPr>
              <a:t>climbed</a:t>
            </a:r>
            <a:r>
              <a:rPr lang="en-US" altLang="zh-CN">
                <a:latin typeface="Times New Roman" panose="02020603050405020304" pitchFamily="18" charset="0"/>
                <a:cs typeface="Times New Roman" panose="02020603050405020304" pitchFamily="18" charset="0"/>
                <a:sym typeface="+mn-ea"/>
              </a:rPr>
              <a:t>  to a high place, she  turned around, hoping to see the lake. To her surprise, she saw nothing but forest and, far beyond, a snowcapped mountain top. She suddenly realized that she was lost.</a:t>
            </a:r>
            <a:endParaRPr lang="en-US" altLang="zh-CN">
              <a:latin typeface="Times New Roman" panose="02020603050405020304" pitchFamily="18" charset="0"/>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sym typeface="+mn-ea"/>
              </a:rPr>
              <a:t>      “Tom!” she cried. “Help!”</a:t>
            </a:r>
            <a:endParaRPr lang="en-US" altLang="zh-CN">
              <a:latin typeface="Times New Roman" panose="02020603050405020304" pitchFamily="18" charset="0"/>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sym typeface="+mn-ea"/>
              </a:rPr>
              <a:t>      No reply. If only she had not left her mobile phone in that bag with Tom. Jane kept moving, but the farther she walked, the more confused she became. As night was beginning to fall, Jane was so tired that she had to stop for the night. Lying awake in the dark, Jane wanted very much to be with Tom and her family. She wanted to hold him and tell him how much she loved him.</a:t>
            </a:r>
            <a:endParaRPr lang="en-US" altLang="zh-CN">
              <a:latin typeface="Times New Roman" panose="02020603050405020304" pitchFamily="18" charset="0"/>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sym typeface="+mn-ea"/>
              </a:rPr>
              <a:t>    Jane rose at the break of day, hungry and thirsty. She could hear water trickling (</a:t>
            </a:r>
            <a:r>
              <a:rPr lang="zh-CN" altLang="en-US">
                <a:latin typeface="Times New Roman" panose="02020603050405020304" pitchFamily="18" charset="0"/>
                <a:cs typeface="Times New Roman" panose="02020603050405020304" pitchFamily="18" charset="0"/>
                <a:sym typeface="+mn-ea"/>
              </a:rPr>
              <a:t>滴落</a:t>
            </a:r>
            <a:r>
              <a:rPr lang="en-US" altLang="zh-CN">
                <a:latin typeface="Times New Roman" panose="02020603050405020304" pitchFamily="18" charset="0"/>
                <a:cs typeface="Times New Roman" panose="02020603050405020304" pitchFamily="18" charset="0"/>
                <a:sym typeface="+mn-ea"/>
              </a:rPr>
              <a:t>) somewhere </a:t>
            </a:r>
            <a:r>
              <a:rPr lang="en-US" altLang="zh-CN" u="sng">
                <a:latin typeface="Times New Roman" panose="02020603050405020304" pitchFamily="18" charset="0"/>
                <a:cs typeface="Times New Roman" panose="02020603050405020304" pitchFamily="18" charset="0"/>
                <a:sym typeface="+mn-ea"/>
              </a:rPr>
              <a:t>at a distance</a:t>
            </a:r>
            <a:r>
              <a:rPr lang="en-US" altLang="zh-CN">
                <a:latin typeface="Times New Roman" panose="02020603050405020304" pitchFamily="18" charset="0"/>
                <a:cs typeface="Times New Roman" panose="02020603050405020304" pitchFamily="18" charset="0"/>
                <a:sym typeface="+mn-ea"/>
              </a:rPr>
              <a:t>. Quickly she followed the sound to a </a:t>
            </a:r>
            <a:r>
              <a:rPr lang="en-US" altLang="zh-CN" u="sng">
                <a:latin typeface="Times New Roman" panose="02020603050405020304" pitchFamily="18" charset="0"/>
                <a:cs typeface="Times New Roman" panose="02020603050405020304" pitchFamily="18" charset="0"/>
                <a:sym typeface="+mn-ea"/>
              </a:rPr>
              <a:t>stream</a:t>
            </a:r>
            <a:r>
              <a:rPr lang="en-US" altLang="zh-CN">
                <a:latin typeface="Times New Roman" panose="02020603050405020304" pitchFamily="18" charset="0"/>
                <a:cs typeface="Times New Roman" panose="02020603050405020304" pitchFamily="18" charset="0"/>
                <a:sym typeface="+mn-ea"/>
              </a:rPr>
              <a:t>. </a:t>
            </a:r>
            <a:r>
              <a:rPr lang="en-US" altLang="zh-CN" u="sng">
                <a:latin typeface="Times New Roman" panose="02020603050405020304" pitchFamily="18" charset="0"/>
                <a:cs typeface="Times New Roman" panose="02020603050405020304" pitchFamily="18" charset="0"/>
                <a:sym typeface="+mn-ea"/>
              </a:rPr>
              <a:t>To her great joy</a:t>
            </a:r>
            <a:r>
              <a:rPr lang="en-US" altLang="zh-CN">
                <a:latin typeface="Times New Roman" panose="02020603050405020304" pitchFamily="18" charset="0"/>
                <a:cs typeface="Times New Roman" panose="02020603050405020304" pitchFamily="18" charset="0"/>
                <a:sym typeface="+mn-ea"/>
              </a:rPr>
              <a:t>, she also saw some berry bushes. She drank and ate a few berries. Never in her life had she tasted anything better. Feeling stronger now, Jane began to walk along the stream and hope it would lead her to the lake.</a:t>
            </a:r>
            <a:endParaRPr lang="en-US" altLang="zh-CN">
              <a:latin typeface="Times New Roman" panose="02020603050405020304" pitchFamily="18" charset="0"/>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sym typeface="+mn-ea"/>
              </a:rPr>
              <a:t>       As she picked her way carefully along the stream, Jane heard a helicopter. Is that for me? Unfortunately, the trees made it impossible for people to see her from above. A few minutes later, another </a:t>
            </a:r>
            <a:r>
              <a:rPr lang="en-US" altLang="zh-CN" u="sng">
                <a:latin typeface="Times New Roman" panose="02020603050405020304" pitchFamily="18" charset="0"/>
                <a:cs typeface="Times New Roman" panose="02020603050405020304" pitchFamily="18" charset="0"/>
                <a:sym typeface="+mn-ea"/>
              </a:rPr>
              <a:t>helicopter</a:t>
            </a:r>
            <a:r>
              <a:rPr lang="en-US" altLang="zh-CN">
                <a:latin typeface="Times New Roman" panose="02020603050405020304" pitchFamily="18" charset="0"/>
                <a:cs typeface="Times New Roman" panose="02020603050405020304" pitchFamily="18" charset="0"/>
                <a:sym typeface="+mn-ea"/>
              </a:rPr>
              <a:t> flew overhead. Jane took off her </a:t>
            </a:r>
            <a:r>
              <a:rPr lang="en-US" altLang="zh-CN" u="sng">
                <a:latin typeface="Times New Roman" panose="02020603050405020304" pitchFamily="18" charset="0"/>
                <a:cs typeface="Times New Roman" panose="02020603050405020304" pitchFamily="18" charset="0"/>
                <a:sym typeface="+mn-ea"/>
              </a:rPr>
              <a:t>yellow blouse</a:t>
            </a:r>
            <a:r>
              <a:rPr lang="en-US" altLang="zh-CN">
                <a:latin typeface="Times New Roman" panose="02020603050405020304" pitchFamily="18" charset="0"/>
                <a:cs typeface="Times New Roman" panose="02020603050405020304" pitchFamily="18" charset="0"/>
                <a:sym typeface="+mn-ea"/>
              </a:rPr>
              <a:t>, thinking that she should go to an open area and flag them if they came back again.</a:t>
            </a:r>
          </a:p>
          <a:p>
            <a:pPr algn="just"/>
            <a:r>
              <a:rPr lang="en-US" altLang="zh-CN" b="1">
                <a:latin typeface="Times New Roman" panose="02020603050405020304" pitchFamily="18" charset="0"/>
                <a:cs typeface="Times New Roman" panose="02020603050405020304" pitchFamily="18" charset="0"/>
                <a:sym typeface="+mn-ea"/>
              </a:rPr>
              <a:t>Paragraph 1</a:t>
            </a:r>
            <a:r>
              <a:rPr lang="zh-CN" altLang="en-US" b="1">
                <a:latin typeface="Times New Roman" panose="02020603050405020304" pitchFamily="18" charset="0"/>
                <a:cs typeface="Times New Roman" panose="02020603050405020304" pitchFamily="18" charset="0"/>
                <a:sym typeface="+mn-ea"/>
              </a:rPr>
              <a:t>：</a:t>
            </a:r>
            <a:r>
              <a:rPr lang="en-US" altLang="zh-CN">
                <a:latin typeface="Times New Roman" panose="02020603050405020304" pitchFamily="18" charset="0"/>
                <a:cs typeface="Times New Roman" panose="02020603050405020304" pitchFamily="18" charset="0"/>
                <a:sym typeface="+mn-ea"/>
              </a:rPr>
              <a:t> </a:t>
            </a:r>
            <a:r>
              <a:rPr lang="en-US" altLang="zh-CN" i="1">
                <a:latin typeface="Times New Roman" panose="02020603050405020304" pitchFamily="18" charset="0"/>
                <a:cs typeface="Times New Roman" panose="02020603050405020304" pitchFamily="18" charset="0"/>
                <a:sym typeface="+mn-ea"/>
              </a:rPr>
              <a:t>But no more helicopters came and it was getting dark again</a:t>
            </a:r>
            <a:r>
              <a:rPr lang="en-US" altLang="zh-CN">
                <a:latin typeface="Times New Roman" panose="02020603050405020304" pitchFamily="18" charset="0"/>
                <a:cs typeface="Times New Roman" panose="02020603050405020304" pitchFamily="18" charset="0"/>
                <a:sym typeface="+mn-ea"/>
              </a:rPr>
              <a:t>. __________________________________ </a:t>
            </a:r>
            <a:endParaRPr lang="en-US" altLang="zh-CN">
              <a:latin typeface="Times New Roman" panose="02020603050405020304" pitchFamily="18" charset="0"/>
              <a:cs typeface="Times New Roman" panose="02020603050405020304" pitchFamily="18" charset="0"/>
            </a:endParaRPr>
          </a:p>
          <a:p>
            <a:pPr algn="just"/>
            <a:r>
              <a:rPr lang="en-US" altLang="zh-CN" b="1">
                <a:latin typeface="Times New Roman" panose="02020603050405020304" pitchFamily="18" charset="0"/>
                <a:cs typeface="Times New Roman" panose="02020603050405020304" pitchFamily="18" charset="0"/>
                <a:sym typeface="+mn-ea"/>
              </a:rPr>
              <a:t>Paragraph 2</a:t>
            </a:r>
            <a:r>
              <a:rPr lang="zh-CN" altLang="en-US" b="1">
                <a:latin typeface="Times New Roman" panose="02020603050405020304" pitchFamily="18" charset="0"/>
                <a:cs typeface="Times New Roman" panose="02020603050405020304" pitchFamily="18" charset="0"/>
                <a:sym typeface="+mn-ea"/>
              </a:rPr>
              <a:t>：</a:t>
            </a:r>
            <a:r>
              <a:rPr lang="en-US" altLang="zh-CN">
                <a:latin typeface="Times New Roman" panose="02020603050405020304" pitchFamily="18" charset="0"/>
                <a:cs typeface="Times New Roman" panose="02020603050405020304" pitchFamily="18" charset="0"/>
                <a:sym typeface="+mn-ea"/>
              </a:rPr>
              <a:t> </a:t>
            </a:r>
            <a:r>
              <a:rPr lang="en-US" altLang="zh-CN" i="1">
                <a:latin typeface="Times New Roman" panose="02020603050405020304" pitchFamily="18" charset="0"/>
                <a:cs typeface="Times New Roman" panose="02020603050405020304" pitchFamily="18" charset="0"/>
                <a:sym typeface="+mn-ea"/>
              </a:rPr>
              <a:t>It was daybreak when Jane woke up.</a:t>
            </a:r>
            <a:r>
              <a:rPr lang="en-US" altLang="zh-CN">
                <a:latin typeface="Times New Roman" panose="02020603050405020304" pitchFamily="18" charset="0"/>
                <a:cs typeface="Times New Roman" panose="02020603050405020304" pitchFamily="18" charset="0"/>
                <a:sym typeface="+mn-ea"/>
              </a:rPr>
              <a:t> _____________</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a:t>
            </a:r>
            <a:r>
              <a:rPr lang="en-US" altLang="zh-CN" b="1" i="1">
                <a:solidFill>
                  <a:srgbClr val="FF0000"/>
                </a:solidFill>
                <a:latin typeface="宋体" panose="02010600030101010101" pitchFamily="2" charset="-122"/>
                <a:ea typeface="宋体" panose="02010600030101010101" pitchFamily="2" charset="-122"/>
                <a:sym typeface="+mn-ea"/>
              </a:rPr>
              <a:t> </a:t>
            </a:r>
            <a:endParaRPr lang="zh-CN" altLang="en-US"/>
          </a:p>
        </p:txBody>
      </p:sp>
      <p:sp>
        <p:nvSpPr>
          <p:cNvPr id="40" name="圆角矩形 39"/>
          <p:cNvSpPr/>
          <p:nvPr/>
        </p:nvSpPr>
        <p:spPr>
          <a:xfrm>
            <a:off x="3586480" y="4090035"/>
            <a:ext cx="1866265" cy="34544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193483" y="716974"/>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8049" y="120251"/>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6" name="箭头: 燕尾形 4"/>
          <p:cNvSpPr/>
          <p:nvPr/>
        </p:nvSpPr>
        <p:spPr>
          <a:xfrm>
            <a:off x="8789775" y="54339"/>
            <a:ext cx="2270204"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05 Self-</a:t>
            </a:r>
            <a:r>
              <a:rPr lang="en-US" altLang="zh-CN" b="1" dirty="0" err="1">
                <a:solidFill>
                  <a:schemeClr val="bg1"/>
                </a:solidFill>
              </a:rPr>
              <a:t>assesment</a:t>
            </a:r>
            <a:endParaRPr lang="zh-CN" altLang="en-US" dirty="0">
              <a:solidFill>
                <a:schemeClr val="bg1"/>
              </a:solidFill>
            </a:endParaRPr>
          </a:p>
        </p:txBody>
      </p:sp>
      <p:pic>
        <p:nvPicPr>
          <p:cNvPr id="17" name="图片 16" descr="4cd1f5b8f2c92b91805bb5c680170499"/>
          <p:cNvPicPr>
            <a:picLocks noChangeAspect="1"/>
          </p:cNvPicPr>
          <p:nvPr/>
        </p:nvPicPr>
        <p:blipFill>
          <a:blip r:embed="rId2"/>
          <a:stretch>
            <a:fillRect/>
          </a:stretch>
        </p:blipFill>
        <p:spPr>
          <a:xfrm rot="4740000">
            <a:off x="126584" y="310807"/>
            <a:ext cx="381664" cy="477033"/>
          </a:xfrm>
          <a:prstGeom prst="rect">
            <a:avLst/>
          </a:prstGeom>
          <a:effectLst>
            <a:outerShdw blurRad="317500" dist="228600" algn="l" rotWithShape="0">
              <a:prstClr val="black">
                <a:alpha val="40000"/>
              </a:prstClr>
            </a:outerShdw>
          </a:effectLst>
        </p:spPr>
      </p:pic>
      <p:sp>
        <p:nvSpPr>
          <p:cNvPr id="50" name="圆角矩形 49"/>
          <p:cNvSpPr/>
          <p:nvPr/>
        </p:nvSpPr>
        <p:spPr>
          <a:xfrm rot="18960000">
            <a:off x="1979937" y="2801310"/>
            <a:ext cx="1827109" cy="584775"/>
          </a:xfrm>
          <a:prstGeom prst="roundRect">
            <a:avLst/>
          </a:prstGeom>
        </p:spPr>
        <p:style>
          <a:lnRef idx="1">
            <a:srgbClr val="ED7D31"/>
          </a:lnRef>
          <a:fillRef idx="3">
            <a:srgbClr val="ED7D31"/>
          </a:fillRef>
          <a:effectRef idx="2">
            <a:srgbClr val="ED7D31"/>
          </a:effectRef>
          <a:fontRef idx="minor">
            <a:sysClr val="window" lastClr="FFFFFF"/>
          </a:fontRef>
        </p:style>
        <p:txBody>
          <a:bodyPr rtlCol="0" anchor="ctr"/>
          <a:lstStyle/>
          <a:p>
            <a:pPr algn="ctr"/>
            <a:endParaRPr lang="zh-CN" altLang="en-US"/>
          </a:p>
        </p:txBody>
      </p:sp>
      <p:sp>
        <p:nvSpPr>
          <p:cNvPr id="56" name="圆角矩形 55"/>
          <p:cNvSpPr/>
          <p:nvPr/>
        </p:nvSpPr>
        <p:spPr>
          <a:xfrm>
            <a:off x="10002454" y="6209262"/>
            <a:ext cx="1827109" cy="584775"/>
          </a:xfrm>
          <a:prstGeom prst="roundRect">
            <a:avLst/>
          </a:prstGeom>
        </p:spPr>
        <p:style>
          <a:lnRef idx="0">
            <a:srgbClr val="5B9BD5"/>
          </a:lnRef>
          <a:fillRef idx="3">
            <a:srgbClr val="5B9BD5"/>
          </a:fillRef>
          <a:effectRef idx="3">
            <a:srgbClr val="5B9BD5"/>
          </a:effectRef>
          <a:fontRef idx="minor">
            <a:sysClr val="window" lastClr="FFFFFF"/>
          </a:fontRef>
        </p:style>
        <p:txBody>
          <a:bodyPr rtlCol="0" anchor="ctr"/>
          <a:lstStyle/>
          <a:p>
            <a:pPr algn="ctr"/>
            <a:endParaRPr lang="zh-CN" altLang="en-US"/>
          </a:p>
        </p:txBody>
      </p:sp>
      <p:sp>
        <p:nvSpPr>
          <p:cNvPr id="55" name="圆角矩形 54"/>
          <p:cNvSpPr/>
          <p:nvPr/>
        </p:nvSpPr>
        <p:spPr>
          <a:xfrm>
            <a:off x="276860" y="6209665"/>
            <a:ext cx="2240280" cy="589280"/>
          </a:xfrm>
          <a:prstGeom prst="roundRect">
            <a:avLst/>
          </a:prstGeom>
        </p:spPr>
        <p:style>
          <a:lnRef idx="0">
            <a:srgbClr val="70AD47"/>
          </a:lnRef>
          <a:fillRef idx="3">
            <a:srgbClr val="70AD47"/>
          </a:fillRef>
          <a:effectRef idx="3">
            <a:srgbClr val="70AD47"/>
          </a:effectRef>
          <a:fontRef idx="minor">
            <a:sysClr val="window" lastClr="FFFFFF"/>
          </a:fontRef>
        </p:style>
        <p:txBody>
          <a:bodyPr rtlCol="0" anchor="ctr"/>
          <a:lstStyle/>
          <a:p>
            <a:pPr algn="ctr"/>
            <a:endParaRPr lang="zh-CN" altLang="en-US"/>
          </a:p>
        </p:txBody>
      </p:sp>
      <p:sp>
        <p:nvSpPr>
          <p:cNvPr id="3" name="圆角矩形 2"/>
          <p:cNvSpPr/>
          <p:nvPr/>
        </p:nvSpPr>
        <p:spPr>
          <a:xfrm>
            <a:off x="5978730" y="812592"/>
            <a:ext cx="1827109" cy="584775"/>
          </a:xfrm>
          <a:prstGeom prst="roundRect">
            <a:avLst/>
          </a:prstGeom>
        </p:spPr>
        <p:style>
          <a:lnRef idx="0">
            <a:srgbClr val="FFC000"/>
          </a:lnRef>
          <a:fillRef idx="3">
            <a:srgbClr val="FFC000"/>
          </a:fillRef>
          <a:effectRef idx="3">
            <a:srgbClr val="FFC000"/>
          </a:effectRef>
          <a:fontRef idx="minor">
            <a:sysClr val="window" lastClr="FFFFFF"/>
          </a:fontRef>
        </p:style>
        <p:txBody>
          <a:bodyPr rtlCol="0" anchor="ctr"/>
          <a:lstStyle/>
          <a:p>
            <a:pPr algn="ctr"/>
            <a:endParaRPr lang="zh-CN" altLang="en-US"/>
          </a:p>
        </p:txBody>
      </p:sp>
      <p:grpSp>
        <p:nvGrpSpPr>
          <p:cNvPr id="22" name="组合 8"/>
          <p:cNvGrpSpPr/>
          <p:nvPr/>
        </p:nvGrpSpPr>
        <p:grpSpPr>
          <a:xfrm>
            <a:off x="588119" y="1497377"/>
            <a:ext cx="11473103" cy="4318275"/>
            <a:chOff x="98" y="1212"/>
            <a:chExt cx="18069" cy="6801"/>
          </a:xfrm>
        </p:grpSpPr>
        <p:cxnSp>
          <p:nvCxnSpPr>
            <p:cNvPr id="23" name="直接连接符 22"/>
            <p:cNvCxnSpPr/>
            <p:nvPr/>
          </p:nvCxnSpPr>
          <p:spPr>
            <a:xfrm flipV="1">
              <a:off x="98" y="7984"/>
              <a:ext cx="2448" cy="29"/>
            </a:xfrm>
            <a:prstGeom prst="line">
              <a:avLst/>
            </a:prstGeom>
            <a:ln w="28575"/>
          </p:spPr>
          <p:style>
            <a:lnRef idx="1">
              <a:srgbClr val="4472C4"/>
            </a:lnRef>
            <a:fillRef idx="0">
              <a:srgbClr val="4472C4"/>
            </a:fillRef>
            <a:effectRef idx="0">
              <a:srgbClr val="4472C4"/>
            </a:effectRef>
            <a:fontRef idx="minor">
              <a:sysClr val="windowText" lastClr="000000"/>
            </a:fontRef>
          </p:style>
        </p:cxnSp>
        <p:cxnSp>
          <p:nvCxnSpPr>
            <p:cNvPr id="4" name="直接连接符 3"/>
            <p:cNvCxnSpPr/>
            <p:nvPr/>
          </p:nvCxnSpPr>
          <p:spPr>
            <a:xfrm flipV="1">
              <a:off x="2498" y="1212"/>
              <a:ext cx="7635" cy="6797"/>
            </a:xfrm>
            <a:prstGeom prst="line">
              <a:avLst/>
            </a:prstGeom>
            <a:ln w="28575"/>
          </p:spPr>
          <p:style>
            <a:lnRef idx="1">
              <a:srgbClr val="4472C4"/>
            </a:lnRef>
            <a:fillRef idx="0">
              <a:srgbClr val="4472C4"/>
            </a:fillRef>
            <a:effectRef idx="0">
              <a:srgbClr val="4472C4"/>
            </a:effectRef>
            <a:fontRef idx="minor">
              <a:sysClr val="windowText" lastClr="000000"/>
            </a:fontRef>
          </p:style>
        </p:cxnSp>
        <p:cxnSp>
          <p:nvCxnSpPr>
            <p:cNvPr id="25" name="直接连接符 24"/>
            <p:cNvCxnSpPr/>
            <p:nvPr/>
          </p:nvCxnSpPr>
          <p:spPr>
            <a:xfrm>
              <a:off x="10096" y="1256"/>
              <a:ext cx="6342" cy="6646"/>
            </a:xfrm>
            <a:prstGeom prst="line">
              <a:avLst/>
            </a:prstGeom>
            <a:ln w="28575"/>
          </p:spPr>
          <p:style>
            <a:lnRef idx="1">
              <a:srgbClr val="4472C4"/>
            </a:lnRef>
            <a:fillRef idx="0">
              <a:srgbClr val="4472C4"/>
            </a:fillRef>
            <a:effectRef idx="0">
              <a:srgbClr val="4472C4"/>
            </a:effectRef>
            <a:fontRef idx="minor">
              <a:sysClr val="windowText" lastClr="000000"/>
            </a:fontRef>
          </p:style>
        </p:cxnSp>
        <p:cxnSp>
          <p:nvCxnSpPr>
            <p:cNvPr id="5" name="直接连接符 4"/>
            <p:cNvCxnSpPr/>
            <p:nvPr/>
          </p:nvCxnSpPr>
          <p:spPr>
            <a:xfrm flipV="1">
              <a:off x="16439" y="7877"/>
              <a:ext cx="1728" cy="24"/>
            </a:xfrm>
            <a:prstGeom prst="line">
              <a:avLst/>
            </a:prstGeom>
            <a:ln w="28575"/>
          </p:spPr>
          <p:style>
            <a:lnRef idx="1">
              <a:srgbClr val="4472C4"/>
            </a:lnRef>
            <a:fillRef idx="0">
              <a:srgbClr val="4472C4"/>
            </a:fillRef>
            <a:effectRef idx="0">
              <a:srgbClr val="4472C4"/>
            </a:effectRef>
            <a:fontRef idx="minor">
              <a:sysClr val="windowText" lastClr="000000"/>
            </a:fontRef>
          </p:style>
        </p:cxnSp>
      </p:grpSp>
      <p:sp>
        <p:nvSpPr>
          <p:cNvPr id="27" name="文本框 9"/>
          <p:cNvSpPr txBox="1">
            <a:spLocks noChangeArrowheads="1"/>
          </p:cNvSpPr>
          <p:nvPr/>
        </p:nvSpPr>
        <p:spPr bwMode="auto">
          <a:xfrm>
            <a:off x="292034" y="6183227"/>
            <a:ext cx="2225184" cy="645160"/>
          </a:xfrm>
          <a:prstGeom prst="rect">
            <a:avLst/>
          </a:prstGeom>
          <a:noFill/>
          <a:ln w="9525">
            <a:noFill/>
            <a:miter lim="800000"/>
          </a:ln>
        </p:spPr>
        <p:txBody>
          <a:bodyPr wrap="square">
            <a:spAutoFit/>
          </a:bodyPr>
          <a:lstStyle/>
          <a:p>
            <a:r>
              <a:rPr lang="en-US" altLang="zh-CN" sz="3600" b="1">
                <a:latin typeface="Times New Roman" panose="02020603050405020304" pitchFamily="18" charset="0"/>
              </a:rPr>
              <a:t>Beginning</a:t>
            </a:r>
          </a:p>
        </p:txBody>
      </p:sp>
      <p:sp>
        <p:nvSpPr>
          <p:cNvPr id="28" name="文本框 10"/>
          <p:cNvSpPr txBox="1">
            <a:spLocks noChangeArrowheads="1"/>
          </p:cNvSpPr>
          <p:nvPr/>
        </p:nvSpPr>
        <p:spPr bwMode="auto">
          <a:xfrm>
            <a:off x="6058319" y="750997"/>
            <a:ext cx="1666875" cy="646331"/>
          </a:xfrm>
          <a:prstGeom prst="rect">
            <a:avLst/>
          </a:prstGeom>
          <a:noFill/>
          <a:ln w="9525">
            <a:noFill/>
            <a:miter lim="800000"/>
          </a:ln>
        </p:spPr>
        <p:txBody>
          <a:bodyPr>
            <a:spAutoFit/>
          </a:bodyPr>
          <a:lstStyle/>
          <a:p>
            <a:r>
              <a:rPr lang="en-US" altLang="zh-CN" sz="3600" b="1">
                <a:latin typeface="Times New Roman" panose="02020603050405020304" pitchFamily="18" charset="0"/>
              </a:rPr>
              <a:t>Climax</a:t>
            </a:r>
          </a:p>
        </p:txBody>
      </p:sp>
      <p:sp>
        <p:nvSpPr>
          <p:cNvPr id="29" name="文本框 11"/>
          <p:cNvSpPr txBox="1">
            <a:spLocks noChangeArrowheads="1"/>
          </p:cNvSpPr>
          <p:nvPr/>
        </p:nvSpPr>
        <p:spPr bwMode="auto">
          <a:xfrm>
            <a:off x="10002599" y="6152485"/>
            <a:ext cx="1835150" cy="645160"/>
          </a:xfrm>
          <a:prstGeom prst="rect">
            <a:avLst/>
          </a:prstGeom>
          <a:noFill/>
          <a:ln w="9525">
            <a:noFill/>
            <a:miter lim="800000"/>
          </a:ln>
        </p:spPr>
        <p:txBody>
          <a:bodyPr>
            <a:spAutoFit/>
          </a:bodyPr>
          <a:lstStyle/>
          <a:p>
            <a:r>
              <a:rPr lang="en-US" altLang="zh-CN" sz="3600" b="1">
                <a:latin typeface="Times New Roman" panose="02020603050405020304" pitchFamily="18" charset="0"/>
              </a:rPr>
              <a:t> Ending</a:t>
            </a:r>
          </a:p>
        </p:txBody>
      </p:sp>
      <p:sp>
        <p:nvSpPr>
          <p:cNvPr id="30" name="文本框 12"/>
          <p:cNvSpPr txBox="1">
            <a:spLocks noChangeArrowheads="1"/>
          </p:cNvSpPr>
          <p:nvPr/>
        </p:nvSpPr>
        <p:spPr bwMode="auto">
          <a:xfrm>
            <a:off x="488315" y="4862195"/>
            <a:ext cx="2012950" cy="829945"/>
          </a:xfrm>
          <a:prstGeom prst="rect">
            <a:avLst/>
          </a:prstGeom>
          <a:noFill/>
          <a:ln w="9525">
            <a:noFill/>
            <a:miter lim="800000"/>
          </a:ln>
        </p:spPr>
        <p:txBody>
          <a:bodyPr wrap="square">
            <a:spAutoFit/>
          </a:bodyPr>
          <a:lstStyle/>
          <a:p>
            <a:r>
              <a:rPr lang="en-US" altLang="zh-CN" sz="2400" b="1">
                <a:latin typeface="Times New Roman" panose="02020603050405020304" pitchFamily="18" charset="0"/>
              </a:rPr>
              <a:t>        quarrel</a:t>
            </a:r>
          </a:p>
          <a:p>
            <a:r>
              <a:rPr lang="en-US" altLang="zh-CN" sz="2400" b="1">
                <a:latin typeface="Times New Roman" panose="02020603050405020304" pitchFamily="18" charset="0"/>
              </a:rPr>
              <a:t>walked away</a:t>
            </a:r>
            <a:r>
              <a:rPr lang="zh-CN" altLang="en-US" sz="2400" b="1">
                <a:latin typeface="Times New Roman" panose="02020603050405020304" pitchFamily="18" charset="0"/>
              </a:rPr>
              <a:t>    </a:t>
            </a:r>
            <a:endParaRPr lang="en-US" altLang="zh-CN" sz="2400" b="1">
              <a:latin typeface="Times New Roman" panose="02020603050405020304" pitchFamily="18" charset="0"/>
            </a:endParaRPr>
          </a:p>
        </p:txBody>
      </p:sp>
      <p:sp>
        <p:nvSpPr>
          <p:cNvPr id="36" name="文本框 19"/>
          <p:cNvSpPr txBox="1"/>
          <p:nvPr/>
        </p:nvSpPr>
        <p:spPr>
          <a:xfrm>
            <a:off x="2485561" y="5231618"/>
            <a:ext cx="1430445" cy="460375"/>
          </a:xfrm>
          <a:prstGeom prst="rect">
            <a:avLst/>
          </a:prstGeom>
          <a:noFill/>
        </p:spPr>
        <p:txBody>
          <a:bodyPr wrap="square">
            <a:spAutoFit/>
          </a:bodyPr>
          <a:lstStyle/>
          <a:p>
            <a:pPr fontAlgn="auto">
              <a:spcBef>
                <a:spcPct val="0"/>
              </a:spcBef>
              <a:spcAft>
                <a:spcPct val="0"/>
              </a:spcAft>
              <a:defRPr/>
            </a:pPr>
            <a:r>
              <a:rPr lang="en-US" altLang="zh-CN" sz="2400" b="1">
                <a:solidFill>
                  <a:srgbClr val="C00000"/>
                </a:solidFill>
                <a:latin typeface="Times New Roman" panose="02020603050405020304" pitchFamily="18" charset="0"/>
              </a:rPr>
              <a:t>angry</a:t>
            </a:r>
          </a:p>
        </p:txBody>
      </p:sp>
      <p:sp>
        <p:nvSpPr>
          <p:cNvPr id="45" name="文本框 29"/>
          <p:cNvSpPr txBox="1">
            <a:spLocks noChangeArrowheads="1"/>
          </p:cNvSpPr>
          <p:nvPr/>
        </p:nvSpPr>
        <p:spPr bwMode="auto">
          <a:xfrm>
            <a:off x="8644890" y="4632325"/>
            <a:ext cx="1349375" cy="460375"/>
          </a:xfrm>
          <a:prstGeom prst="rect">
            <a:avLst/>
          </a:prstGeom>
          <a:noFill/>
          <a:ln w="9525">
            <a:noFill/>
            <a:miter lim="800000"/>
          </a:ln>
        </p:spPr>
        <p:txBody>
          <a:bodyPr wrap="square">
            <a:spAutoFit/>
          </a:bodyPr>
          <a:lstStyle/>
          <a:p>
            <a:r>
              <a:rPr lang="en-US" altLang="zh-CN" sz="2400" b="1">
                <a:latin typeface="Times New Roman" panose="02020603050405020304" pitchFamily="18" charset="0"/>
              </a:rPr>
              <a:t>rescued?</a:t>
            </a:r>
          </a:p>
        </p:txBody>
      </p:sp>
      <p:sp>
        <p:nvSpPr>
          <p:cNvPr id="49" name="文本框 20"/>
          <p:cNvSpPr txBox="1"/>
          <p:nvPr/>
        </p:nvSpPr>
        <p:spPr>
          <a:xfrm rot="19140000">
            <a:off x="1557295" y="2911501"/>
            <a:ext cx="2261798" cy="645160"/>
          </a:xfrm>
          <a:prstGeom prst="rect">
            <a:avLst/>
          </a:prstGeom>
          <a:noFill/>
        </p:spPr>
        <p:txBody>
          <a:bodyPr wrap="square" rtlCol="0">
            <a:spAutoFit/>
          </a:bodyPr>
          <a:lstStyle/>
          <a:p>
            <a:r>
              <a:rPr lang="en-US" altLang="zh-CN" sz="3600" b="1">
                <a:latin typeface="方正幼线简体" panose="03000509000000000000" pitchFamily="65" charset="-122"/>
                <a:ea typeface="方正幼线简体" panose="03000509000000000000" pitchFamily="65" charset="-122"/>
              </a:rPr>
              <a:t>  </a:t>
            </a:r>
            <a:r>
              <a:rPr lang="en-US" altLang="zh-CN" sz="3200" b="1">
                <a:latin typeface="微软雅黑" panose="020B0503020204020204" pitchFamily="34" charset="-122"/>
                <a:ea typeface="微软雅黑" panose="020B0503020204020204" pitchFamily="34" charset="-122"/>
              </a:rPr>
              <a:t>Process</a:t>
            </a:r>
          </a:p>
        </p:txBody>
      </p:sp>
      <p:sp>
        <p:nvSpPr>
          <p:cNvPr id="51" name="文本框 12"/>
          <p:cNvSpPr txBox="1">
            <a:spLocks noChangeArrowheads="1"/>
          </p:cNvSpPr>
          <p:nvPr/>
        </p:nvSpPr>
        <p:spPr bwMode="auto">
          <a:xfrm>
            <a:off x="2583180" y="4401820"/>
            <a:ext cx="721360" cy="460375"/>
          </a:xfrm>
          <a:prstGeom prst="rect">
            <a:avLst/>
          </a:prstGeom>
          <a:noFill/>
          <a:ln w="9525">
            <a:noFill/>
            <a:miter lim="800000"/>
          </a:ln>
        </p:spPr>
        <p:txBody>
          <a:bodyPr wrap="square">
            <a:spAutoFit/>
          </a:bodyPr>
          <a:lstStyle/>
          <a:p>
            <a:r>
              <a:rPr lang="en-US" altLang="zh-CN" sz="2400" b="1">
                <a:latin typeface="Times New Roman" panose="02020603050405020304" pitchFamily="18" charset="0"/>
              </a:rPr>
              <a:t>lost </a:t>
            </a:r>
          </a:p>
        </p:txBody>
      </p:sp>
      <p:sp>
        <p:nvSpPr>
          <p:cNvPr id="52" name="文本框 19"/>
          <p:cNvSpPr txBox="1"/>
          <p:nvPr/>
        </p:nvSpPr>
        <p:spPr>
          <a:xfrm>
            <a:off x="3375048" y="4402068"/>
            <a:ext cx="2417341" cy="460375"/>
          </a:xfrm>
          <a:prstGeom prst="rect">
            <a:avLst/>
          </a:prstGeom>
          <a:noFill/>
        </p:spPr>
        <p:txBody>
          <a:bodyPr wrap="square">
            <a:spAutoFit/>
          </a:bodyPr>
          <a:lstStyle/>
          <a:p>
            <a:pPr fontAlgn="auto">
              <a:spcBef>
                <a:spcPct val="0"/>
              </a:spcBef>
              <a:spcAft>
                <a:spcPct val="0"/>
              </a:spcAft>
              <a:defRPr/>
            </a:pPr>
            <a:r>
              <a:rPr lang="en-US" altLang="zh-CN" sz="2400" b="1">
                <a:solidFill>
                  <a:srgbClr val="C00000"/>
                </a:solidFill>
                <a:latin typeface="Times New Roman" panose="02020603050405020304" pitchFamily="18" charset="0"/>
              </a:rPr>
              <a:t>confused</a:t>
            </a:r>
            <a:r>
              <a:rPr lang="zh-CN" altLang="en-US" sz="2400" b="1">
                <a:solidFill>
                  <a:srgbClr val="C00000"/>
                </a:solidFill>
                <a:latin typeface="Times New Roman" panose="02020603050405020304" pitchFamily="18" charset="0"/>
              </a:rPr>
              <a:t>，</a:t>
            </a:r>
            <a:r>
              <a:rPr lang="en-US" altLang="zh-CN" sz="2400" b="1">
                <a:solidFill>
                  <a:srgbClr val="C00000"/>
                </a:solidFill>
                <a:latin typeface="Times New Roman" panose="02020603050405020304" pitchFamily="18" charset="0"/>
              </a:rPr>
              <a:t>tired</a:t>
            </a:r>
          </a:p>
        </p:txBody>
      </p:sp>
      <p:sp>
        <p:nvSpPr>
          <p:cNvPr id="6" name="矩形 23"/>
          <p:cNvSpPr/>
          <p:nvPr/>
        </p:nvSpPr>
        <p:spPr>
          <a:xfrm>
            <a:off x="1410653" y="1434465"/>
            <a:ext cx="5525770" cy="533400"/>
          </a:xfrm>
          <a:prstGeom prst="rect">
            <a:avLst/>
          </a:prstGeom>
          <a:noFill/>
          <a:ln w="9525">
            <a:noFill/>
          </a:ln>
        </p:spPr>
        <p:txBody>
          <a:bodyPr wrap="none">
            <a:spAutoFit/>
          </a:bodyPr>
          <a:lstStyle/>
          <a:p>
            <a:pPr algn="ctr" eaLnBrk="0" hangingPunct="0">
              <a:lnSpc>
                <a:spcPct val="60000"/>
              </a:lnSpc>
            </a:pPr>
            <a:r>
              <a:rPr lang="en-US" altLang="zh-CN" sz="2400" b="1">
                <a:latin typeface="Times New Roman" panose="02020603050405020304" pitchFamily="18" charset="0"/>
              </a:rPr>
              <a:t>missed chances to be found byhelicopters</a:t>
            </a:r>
          </a:p>
          <a:p>
            <a:pPr algn="ctr" eaLnBrk="0" hangingPunct="0">
              <a:lnSpc>
                <a:spcPct val="60000"/>
              </a:lnSpc>
            </a:pPr>
            <a:r>
              <a:rPr lang="en-US" altLang="zh-CN" sz="2400" b="1">
                <a:latin typeface="Times New Roman" panose="02020603050405020304" pitchFamily="18" charset="0"/>
              </a:rPr>
              <a:t>got a plan</a:t>
            </a:r>
          </a:p>
        </p:txBody>
      </p:sp>
      <p:cxnSp>
        <p:nvCxnSpPr>
          <p:cNvPr id="13327" name="直接连接符 4"/>
          <p:cNvCxnSpPr/>
          <p:nvPr/>
        </p:nvCxnSpPr>
        <p:spPr>
          <a:xfrm>
            <a:off x="1871663" y="5692140"/>
            <a:ext cx="792162" cy="0"/>
          </a:xfrm>
          <a:prstGeom prst="line">
            <a:avLst/>
          </a:prstGeom>
          <a:ln w="38100" cap="flat" cmpd="sng">
            <a:solidFill>
              <a:srgbClr val="FF0000"/>
            </a:solidFill>
            <a:prstDash val="solid"/>
            <a:headEnd type="none" w="med" len="med"/>
            <a:tailEnd type="none" w="med" len="med"/>
          </a:ln>
        </p:spPr>
      </p:cxnSp>
      <p:cxnSp>
        <p:nvCxnSpPr>
          <p:cNvPr id="7" name="直接连接符 4"/>
          <p:cNvCxnSpPr/>
          <p:nvPr/>
        </p:nvCxnSpPr>
        <p:spPr>
          <a:xfrm>
            <a:off x="2809558" y="4862195"/>
            <a:ext cx="792162" cy="0"/>
          </a:xfrm>
          <a:prstGeom prst="line">
            <a:avLst/>
          </a:prstGeom>
          <a:ln w="38100" cap="flat" cmpd="sng">
            <a:solidFill>
              <a:srgbClr val="FF0000"/>
            </a:solidFill>
            <a:prstDash val="solid"/>
            <a:headEnd type="none" w="med" len="med"/>
            <a:tailEnd type="none" w="med" len="med"/>
          </a:ln>
        </p:spPr>
      </p:cxnSp>
      <p:sp>
        <p:nvSpPr>
          <p:cNvPr id="8" name="文本框 7"/>
          <p:cNvSpPr txBox="1"/>
          <p:nvPr/>
        </p:nvSpPr>
        <p:spPr>
          <a:xfrm>
            <a:off x="5108575" y="2599055"/>
            <a:ext cx="1480820" cy="829945"/>
          </a:xfrm>
          <a:prstGeom prst="rect">
            <a:avLst/>
          </a:prstGeom>
          <a:noFill/>
        </p:spPr>
        <p:txBody>
          <a:bodyPr wrap="square" rtlCol="0" anchor="t">
            <a:spAutoFit/>
          </a:bodyPr>
          <a:lstStyle/>
          <a:p>
            <a:r>
              <a:rPr lang="en-US" altLang="zh-CN"/>
              <a:t>    </a:t>
            </a:r>
            <a:r>
              <a:rPr lang="zh-CN" altLang="en-US"/>
              <a:t> </a:t>
            </a:r>
            <a:r>
              <a:rPr lang="zh-CN" altLang="en-US" sz="2400" b="1">
                <a:solidFill>
                  <a:srgbClr val="C00000"/>
                </a:solidFill>
                <a:latin typeface="Times New Roman" panose="02020603050405020304" pitchFamily="18" charset="0"/>
              </a:rPr>
              <a:t>hungry</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 thirsty</a:t>
            </a:r>
          </a:p>
        </p:txBody>
      </p:sp>
      <p:cxnSp>
        <p:nvCxnSpPr>
          <p:cNvPr id="9" name="直接连接符 4"/>
          <p:cNvCxnSpPr/>
          <p:nvPr/>
        </p:nvCxnSpPr>
        <p:spPr>
          <a:xfrm>
            <a:off x="4478338" y="3389630"/>
            <a:ext cx="792162" cy="0"/>
          </a:xfrm>
          <a:prstGeom prst="line">
            <a:avLst/>
          </a:prstGeom>
          <a:ln w="38100" cap="flat" cmpd="sng">
            <a:solidFill>
              <a:srgbClr val="FF0000"/>
            </a:solidFill>
            <a:prstDash val="solid"/>
            <a:headEnd type="none" w="med" len="med"/>
            <a:tailEnd type="none" w="med" len="med"/>
          </a:ln>
        </p:spPr>
      </p:cxnSp>
      <p:cxnSp>
        <p:nvCxnSpPr>
          <p:cNvPr id="10" name="直接连接符 4"/>
          <p:cNvCxnSpPr/>
          <p:nvPr/>
        </p:nvCxnSpPr>
        <p:spPr>
          <a:xfrm>
            <a:off x="3601403" y="4163695"/>
            <a:ext cx="792162" cy="0"/>
          </a:xfrm>
          <a:prstGeom prst="line">
            <a:avLst/>
          </a:prstGeom>
          <a:ln w="38100" cap="flat" cmpd="sng">
            <a:solidFill>
              <a:srgbClr val="FF0000"/>
            </a:solidFill>
            <a:prstDash val="solid"/>
            <a:headEnd type="none" w="med" len="med"/>
            <a:tailEnd type="none" w="med" len="med"/>
          </a:ln>
        </p:spPr>
      </p:cxnSp>
      <p:cxnSp>
        <p:nvCxnSpPr>
          <p:cNvPr id="11" name="直接连接符 4"/>
          <p:cNvCxnSpPr/>
          <p:nvPr/>
        </p:nvCxnSpPr>
        <p:spPr>
          <a:xfrm>
            <a:off x="8344853" y="3429000"/>
            <a:ext cx="792162" cy="0"/>
          </a:xfrm>
          <a:prstGeom prst="line">
            <a:avLst/>
          </a:prstGeom>
          <a:ln w="38100" cap="flat" cmpd="sng">
            <a:solidFill>
              <a:srgbClr val="FF0000"/>
            </a:solidFill>
            <a:prstDash val="solid"/>
            <a:headEnd type="none" w="med" len="med"/>
            <a:tailEnd type="none" w="med" len="med"/>
          </a:ln>
        </p:spPr>
      </p:cxnSp>
      <p:sp>
        <p:nvSpPr>
          <p:cNvPr id="13" name="文本框 12"/>
          <p:cNvSpPr txBox="1">
            <a:spLocks noChangeArrowheads="1"/>
          </p:cNvSpPr>
          <p:nvPr/>
        </p:nvSpPr>
        <p:spPr bwMode="auto">
          <a:xfrm>
            <a:off x="3002915" y="3389630"/>
            <a:ext cx="1292860" cy="829945"/>
          </a:xfrm>
          <a:prstGeom prst="rect">
            <a:avLst/>
          </a:prstGeom>
          <a:noFill/>
          <a:ln w="9525">
            <a:noFill/>
            <a:miter lim="800000"/>
          </a:ln>
        </p:spPr>
        <p:txBody>
          <a:bodyPr wrap="square">
            <a:spAutoFit/>
          </a:bodyPr>
          <a:lstStyle/>
          <a:p>
            <a:r>
              <a:rPr lang="en-US" altLang="zh-CN" sz="2400" b="1">
                <a:latin typeface="Times New Roman" panose="02020603050405020304" pitchFamily="18" charset="0"/>
              </a:rPr>
              <a:t>stopped</a:t>
            </a:r>
          </a:p>
          <a:p>
            <a:r>
              <a:rPr lang="en-US" altLang="zh-CN" sz="2400" b="1">
                <a:latin typeface="Times New Roman" panose="02020603050405020304" pitchFamily="18" charset="0"/>
              </a:rPr>
              <a:t>missed </a:t>
            </a:r>
          </a:p>
        </p:txBody>
      </p:sp>
      <p:sp>
        <p:nvSpPr>
          <p:cNvPr id="14" name="文本框 19"/>
          <p:cNvSpPr txBox="1"/>
          <p:nvPr/>
        </p:nvSpPr>
        <p:spPr>
          <a:xfrm>
            <a:off x="4157345" y="3718560"/>
            <a:ext cx="1434465" cy="460375"/>
          </a:xfrm>
          <a:prstGeom prst="rect">
            <a:avLst/>
          </a:prstGeom>
          <a:noFill/>
        </p:spPr>
        <p:txBody>
          <a:bodyPr wrap="square">
            <a:spAutoFit/>
          </a:bodyPr>
          <a:lstStyle/>
          <a:p>
            <a:pPr fontAlgn="auto">
              <a:spcBef>
                <a:spcPct val="0"/>
              </a:spcBef>
              <a:spcAft>
                <a:spcPct val="0"/>
              </a:spcAft>
              <a:defRPr/>
            </a:pPr>
            <a:r>
              <a:rPr lang="en-US" altLang="zh-CN" sz="2400" b="1">
                <a:solidFill>
                  <a:srgbClr val="C00000"/>
                </a:solidFill>
                <a:latin typeface="Times New Roman" panose="02020603050405020304" pitchFamily="18" charset="0"/>
              </a:rPr>
              <a:t>regretful</a:t>
            </a:r>
          </a:p>
        </p:txBody>
      </p:sp>
      <p:sp>
        <p:nvSpPr>
          <p:cNvPr id="15" name="Rectangle 28"/>
          <p:cNvSpPr>
            <a:spLocks noChangeArrowheads="1"/>
          </p:cNvSpPr>
          <p:nvPr/>
        </p:nvSpPr>
        <p:spPr bwMode="auto">
          <a:xfrm>
            <a:off x="9693910" y="3429000"/>
            <a:ext cx="1908175" cy="71755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Suspense</a:t>
            </a:r>
          </a:p>
          <a:p>
            <a:pPr marL="0" marR="0" lvl="0" indent="0" algn="ctr" defTabSz="914400" rtl="0" eaLnBrk="0" fontAlgn="base" latinLnBrk="0" hangingPunct="0">
              <a:lnSpc>
                <a:spcPts val="2800"/>
              </a:lnSpc>
              <a:spcBef>
                <a:spcPct val="0"/>
              </a:spcBef>
              <a:spcAft>
                <a:spcPct val="0"/>
              </a:spcAft>
              <a:buClrTx/>
              <a:buSzTx/>
              <a:buFontTx/>
              <a:buNone/>
              <a:defRPr/>
            </a:pPr>
            <a:r>
              <a:rPr kumimoji="0" lang="en-US" altLang="zh-CN" sz="2000" b="1" i="0" u="none" strike="noStrike" kern="1200" cap="none" spc="0" normalizeH="0" baseline="0" noProof="0" dirty="0">
                <a:ln>
                  <a:noFill/>
                </a:ln>
                <a:solidFill>
                  <a:sysClr val="window" lastClr="FFFFFF"/>
                </a:solidFill>
                <a:effectLst/>
                <a:uLnTx/>
                <a:uFillTx/>
                <a:latin typeface="华文新魏" panose="02010800040101010101" pitchFamily="2" charset="-122"/>
                <a:ea typeface="华文新魏" panose="02010800040101010101" pitchFamily="2" charset="-122"/>
                <a:cs typeface="Times New Roman" panose="02020603050405020304" pitchFamily="18" charset="0"/>
              </a:rPr>
              <a:t>   (悬念)</a:t>
            </a:r>
          </a:p>
        </p:txBody>
      </p:sp>
      <p:sp>
        <p:nvSpPr>
          <p:cNvPr id="19" name="文本框 18"/>
          <p:cNvSpPr txBox="1"/>
          <p:nvPr/>
        </p:nvSpPr>
        <p:spPr>
          <a:xfrm>
            <a:off x="3916045" y="2559685"/>
            <a:ext cx="998855" cy="829945"/>
          </a:xfrm>
          <a:prstGeom prst="rect">
            <a:avLst/>
          </a:prstGeom>
          <a:noFill/>
        </p:spPr>
        <p:txBody>
          <a:bodyPr wrap="square" rtlCol="0" anchor="t">
            <a:spAutoFit/>
          </a:bodyPr>
          <a:lstStyle/>
          <a:p>
            <a:pPr algn="r">
              <a:lnSpc>
                <a:spcPct val="100000"/>
              </a:lnSpc>
              <a:buClrTx/>
              <a:buSzTx/>
              <a:buFontTx/>
            </a:pPr>
            <a:r>
              <a:rPr lang="en-US" altLang="zh-CN" sz="2400" b="1">
                <a:latin typeface="Times New Roman" panose="02020603050405020304" pitchFamily="18" charset="0"/>
                <a:sym typeface="+mn-ea"/>
              </a:rPr>
              <a:t>ate,</a:t>
            </a:r>
          </a:p>
          <a:p>
            <a:pPr algn="r">
              <a:lnSpc>
                <a:spcPct val="100000"/>
              </a:lnSpc>
              <a:buClrTx/>
              <a:buSzTx/>
              <a:buFontTx/>
            </a:pPr>
            <a:r>
              <a:rPr lang="en-US" altLang="zh-CN" sz="2400" b="1">
                <a:latin typeface="Times New Roman" panose="02020603050405020304" pitchFamily="18" charset="0"/>
                <a:sym typeface="+mn-ea"/>
              </a:rPr>
              <a:t>drank </a:t>
            </a:r>
            <a:endParaRPr lang="en-US" altLang="zh-CN" sz="2400" b="1">
              <a:latin typeface="Times New Roman" panose="02020603050405020304" pitchFamily="18" charset="0"/>
            </a:endParaRPr>
          </a:p>
        </p:txBody>
      </p:sp>
      <p:sp>
        <p:nvSpPr>
          <p:cNvPr id="20" name="文本框 19"/>
          <p:cNvSpPr txBox="1"/>
          <p:nvPr/>
        </p:nvSpPr>
        <p:spPr>
          <a:xfrm>
            <a:off x="6589395" y="2639695"/>
            <a:ext cx="2199640" cy="829945"/>
          </a:xfrm>
          <a:prstGeom prst="rect">
            <a:avLst/>
          </a:prstGeom>
          <a:noFill/>
        </p:spPr>
        <p:txBody>
          <a:bodyPr wrap="square" rtlCol="0" anchor="t">
            <a:spAutoFit/>
          </a:bodyPr>
          <a:lstStyle/>
          <a:p>
            <a:pPr algn="l" eaLnBrk="0" fontAlgn="auto" hangingPunct="0">
              <a:lnSpc>
                <a:spcPts val="2880"/>
              </a:lnSpc>
            </a:pPr>
            <a:r>
              <a:rPr lang="en-US" altLang="zh-CN" sz="2400" b="1">
                <a:latin typeface="Times New Roman" panose="02020603050405020304" pitchFamily="18" charset="0"/>
                <a:sym typeface="+mn-ea"/>
              </a:rPr>
              <a:t>getting dark,</a:t>
            </a:r>
          </a:p>
          <a:p>
            <a:pPr algn="l" eaLnBrk="0" fontAlgn="auto" hangingPunct="0">
              <a:lnSpc>
                <a:spcPts val="2880"/>
              </a:lnSpc>
            </a:pPr>
            <a:r>
              <a:rPr lang="en-US" altLang="zh-CN" sz="2400" b="1">
                <a:latin typeface="Times New Roman" panose="02020603050405020304" pitchFamily="18" charset="0"/>
                <a:sym typeface="+mn-ea"/>
              </a:rPr>
              <a:t>no helicopters</a:t>
            </a:r>
            <a:endParaRPr lang="en-US" altLang="zh-CN" sz="2400" b="1">
              <a:latin typeface="Times New Roman" panose="02020603050405020304" pitchFamily="18" charset="0"/>
            </a:endParaRPr>
          </a:p>
        </p:txBody>
      </p:sp>
      <p:sp>
        <p:nvSpPr>
          <p:cNvPr id="21" name="文本框 20"/>
          <p:cNvSpPr txBox="1"/>
          <p:nvPr/>
        </p:nvSpPr>
        <p:spPr>
          <a:xfrm>
            <a:off x="8644890" y="2639695"/>
            <a:ext cx="1962150" cy="829945"/>
          </a:xfrm>
          <a:prstGeom prst="rect">
            <a:avLst/>
          </a:prstGeom>
          <a:noFill/>
        </p:spPr>
        <p:txBody>
          <a:bodyPr wrap="square" rtlCol="0" anchor="t">
            <a:spAutoFit/>
          </a:bodyPr>
          <a:lstStyle/>
          <a:p>
            <a:r>
              <a:rPr lang="zh-CN" altLang="en-US" sz="2400" b="1">
                <a:solidFill>
                  <a:srgbClr val="C00000"/>
                </a:solidFill>
                <a:latin typeface="Times New Roman" panose="02020603050405020304" pitchFamily="18" charset="0"/>
              </a:rPr>
              <a:t>hungry,  exhausted</a:t>
            </a:r>
          </a:p>
        </p:txBody>
      </p:sp>
      <p:cxnSp>
        <p:nvCxnSpPr>
          <p:cNvPr id="31" name="直接连接符 4"/>
          <p:cNvCxnSpPr/>
          <p:nvPr/>
        </p:nvCxnSpPr>
        <p:spPr>
          <a:xfrm>
            <a:off x="9905683" y="5108575"/>
            <a:ext cx="792162" cy="0"/>
          </a:xfrm>
          <a:prstGeom prst="line">
            <a:avLst/>
          </a:prstGeom>
          <a:ln w="38100" cap="flat" cmpd="sng">
            <a:solidFill>
              <a:srgbClr val="FF0000"/>
            </a:solidFill>
            <a:prstDash val="solid"/>
            <a:headEnd type="none" w="med" len="med"/>
            <a:tailEnd type="none" w="med" len="med"/>
          </a:ln>
        </p:spPr>
      </p:cxnSp>
      <p:sp>
        <p:nvSpPr>
          <p:cNvPr id="2" name="文本框 19"/>
          <p:cNvSpPr txBox="1"/>
          <p:nvPr/>
        </p:nvSpPr>
        <p:spPr>
          <a:xfrm>
            <a:off x="7461885" y="1434465"/>
            <a:ext cx="1434465" cy="460375"/>
          </a:xfrm>
          <a:prstGeom prst="rect">
            <a:avLst/>
          </a:prstGeom>
          <a:noFill/>
        </p:spPr>
        <p:txBody>
          <a:bodyPr wrap="square">
            <a:spAutoFit/>
          </a:bodyPr>
          <a:lstStyle/>
          <a:p>
            <a:pPr fontAlgn="auto">
              <a:spcBef>
                <a:spcPct val="0"/>
              </a:spcBef>
              <a:spcAft>
                <a:spcPct val="0"/>
              </a:spcAft>
              <a:defRPr/>
            </a:pPr>
            <a:r>
              <a:rPr lang="en-US" altLang="zh-CN" sz="2400" b="1">
                <a:solidFill>
                  <a:srgbClr val="C00000"/>
                </a:solidFill>
                <a:latin typeface="Times New Roman" panose="02020603050405020304" pitchFamily="18" charset="0"/>
              </a:rPr>
              <a:t>hopeful</a:t>
            </a:r>
          </a:p>
        </p:txBody>
      </p:sp>
      <p:cxnSp>
        <p:nvCxnSpPr>
          <p:cNvPr id="32" name="直接连接符 4"/>
          <p:cNvCxnSpPr/>
          <p:nvPr/>
        </p:nvCxnSpPr>
        <p:spPr>
          <a:xfrm>
            <a:off x="6307455" y="1792605"/>
            <a:ext cx="1337310" cy="0"/>
          </a:xfrm>
          <a:prstGeom prst="line">
            <a:avLst/>
          </a:prstGeom>
          <a:ln w="38100" cap="flat" cmpd="sng">
            <a:solidFill>
              <a:srgbClr val="FF0000"/>
            </a:solidFill>
            <a:prstDash val="solid"/>
            <a:headEnd type="none" w="med" len="med"/>
            <a:tailEnd type="none" w="med" len="med"/>
          </a:ln>
        </p:spPr>
      </p:cxnSp>
      <p:sp>
        <p:nvSpPr>
          <p:cNvPr id="34" name="文本框 33"/>
          <p:cNvSpPr txBox="1"/>
          <p:nvPr/>
        </p:nvSpPr>
        <p:spPr>
          <a:xfrm>
            <a:off x="10104755" y="4263390"/>
            <a:ext cx="1962150" cy="1198880"/>
          </a:xfrm>
          <a:prstGeom prst="rect">
            <a:avLst/>
          </a:prstGeom>
          <a:noFill/>
        </p:spPr>
        <p:txBody>
          <a:bodyPr wrap="square" rtlCol="0" anchor="t">
            <a:spAutoFit/>
          </a:bodyPr>
          <a:lstStyle/>
          <a:p>
            <a:r>
              <a:rPr lang="en-US" altLang="zh-CN" sz="2400" b="1">
                <a:solidFill>
                  <a:srgbClr val="C00000"/>
                </a:solidFill>
                <a:latin typeface="Times New Roman" panose="02020603050405020304" pitchFamily="18" charset="0"/>
              </a:rPr>
              <a:t>happ</a:t>
            </a:r>
            <a:r>
              <a:rPr lang="zh-CN" altLang="en-US" sz="2400" b="1">
                <a:solidFill>
                  <a:srgbClr val="C00000"/>
                </a:solidFill>
                <a:latin typeface="Times New Roman" panose="02020603050405020304" pitchFamily="18" charset="0"/>
              </a:rPr>
              <a:t>y</a:t>
            </a:r>
            <a:r>
              <a:rPr lang="en-US" altLang="zh-CN" sz="2400" b="1">
                <a:solidFill>
                  <a:srgbClr val="C00000"/>
                </a:solidFill>
                <a:latin typeface="Times New Roman" panose="02020603050405020304" pitchFamily="18" charset="0"/>
              </a:rPr>
              <a:t>?</a:t>
            </a:r>
            <a:r>
              <a:rPr lang="zh-CN" altLang="en-US" sz="2400" b="1">
                <a:solidFill>
                  <a:srgbClr val="C00000"/>
                </a:solidFill>
                <a:latin typeface="Times New Roman" panose="02020603050405020304" pitchFamily="18" charset="0"/>
              </a:rPr>
              <a:t> </a:t>
            </a:r>
          </a:p>
          <a:p>
            <a:r>
              <a:rPr lang="en-US" altLang="zh-CN" sz="2400" b="1">
                <a:solidFill>
                  <a:srgbClr val="C00000"/>
                </a:solidFill>
                <a:latin typeface="Times New Roman" panose="02020603050405020304" pitchFamily="18" charset="0"/>
              </a:rPr>
              <a:t>lucky?</a:t>
            </a:r>
          </a:p>
          <a:p>
            <a:r>
              <a:rPr lang="en-US" altLang="zh-CN" sz="2400" b="1">
                <a:solidFill>
                  <a:srgbClr val="C00000"/>
                </a:solidFill>
                <a:latin typeface="Times New Roman" panose="02020603050405020304" pitchFamily="18" charset="0"/>
              </a:rPr>
              <a:t>unforgettable?</a:t>
            </a:r>
          </a:p>
        </p:txBody>
      </p:sp>
      <p:sp>
        <p:nvSpPr>
          <p:cNvPr id="35" name="矩形 34"/>
          <p:cNvSpPr/>
          <p:nvPr/>
        </p:nvSpPr>
        <p:spPr>
          <a:xfrm>
            <a:off x="1040765" y="5815965"/>
            <a:ext cx="908050" cy="36703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Times New Roman" panose="02020603050405020304" pitchFamily="18" charset="0"/>
                <a:cs typeface="Times New Roman" panose="02020603050405020304" pitchFamily="18" charset="0"/>
              </a:rPr>
              <a:t>Plot</a:t>
            </a:r>
          </a:p>
        </p:txBody>
      </p:sp>
      <p:sp>
        <p:nvSpPr>
          <p:cNvPr id="37" name="矩形 36"/>
          <p:cNvSpPr/>
          <p:nvPr/>
        </p:nvSpPr>
        <p:spPr>
          <a:xfrm>
            <a:off x="1932305" y="5815965"/>
            <a:ext cx="1372870" cy="36703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Times New Roman" panose="02020603050405020304" pitchFamily="18" charset="0"/>
                <a:cs typeface="Times New Roman" panose="02020603050405020304" pitchFamily="18" charset="0"/>
              </a:rPr>
              <a:t>Feelings</a:t>
            </a:r>
          </a:p>
        </p:txBody>
      </p:sp>
      <p:sp>
        <p:nvSpPr>
          <p:cNvPr id="38" name="矩形 37"/>
          <p:cNvSpPr/>
          <p:nvPr/>
        </p:nvSpPr>
        <p:spPr>
          <a:xfrm>
            <a:off x="9994265" y="5785485"/>
            <a:ext cx="908050" cy="36703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Times New Roman" panose="02020603050405020304" pitchFamily="18" charset="0"/>
                <a:cs typeface="Times New Roman" panose="02020603050405020304" pitchFamily="18" charset="0"/>
              </a:rPr>
              <a:t>Plot</a:t>
            </a:r>
          </a:p>
        </p:txBody>
      </p:sp>
      <p:sp>
        <p:nvSpPr>
          <p:cNvPr id="39" name="矩形 38"/>
          <p:cNvSpPr/>
          <p:nvPr/>
        </p:nvSpPr>
        <p:spPr>
          <a:xfrm>
            <a:off x="10902315" y="5785485"/>
            <a:ext cx="1289685" cy="36703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Times New Roman" panose="02020603050405020304" pitchFamily="18" charset="0"/>
                <a:cs typeface="Times New Roman" panose="02020603050405020304" pitchFamily="18" charset="0"/>
              </a:rPr>
              <a:t>Feelings</a:t>
            </a:r>
          </a:p>
        </p:txBody>
      </p:sp>
      <p:sp>
        <p:nvSpPr>
          <p:cNvPr id="40" name="圆角矩形 39"/>
          <p:cNvSpPr/>
          <p:nvPr/>
        </p:nvSpPr>
        <p:spPr>
          <a:xfrm>
            <a:off x="6632575" y="2522855"/>
            <a:ext cx="3507105" cy="992505"/>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ppt_x</p:attrName>
                                        </p:attrNameLst>
                                      </p:cBhvr>
                                      <p:tavLst>
                                        <p:tav tm="0">
                                          <p:val>
                                            <p:strVal val="#ppt_x-.2"/>
                                          </p:val>
                                        </p:tav>
                                        <p:tav tm="100000">
                                          <p:val>
                                            <p:strVal val="#ppt_x"/>
                                          </p:val>
                                        </p:tav>
                                      </p:tavLst>
                                    </p:anim>
                                    <p:anim calcmode="lin" valueType="num">
                                      <p:cBhvr>
                                        <p:cTn id="1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1000" fill="hold"/>
                                        <p:tgtEl>
                                          <p:spTgt spid="51"/>
                                        </p:tgtEl>
                                        <p:attrNameLst>
                                          <p:attrName>ppt_x</p:attrName>
                                        </p:attrNameLst>
                                      </p:cBhvr>
                                      <p:tavLst>
                                        <p:tav tm="0">
                                          <p:val>
                                            <p:strVal val="#ppt_x-.2"/>
                                          </p:val>
                                        </p:tav>
                                        <p:tav tm="100000">
                                          <p:val>
                                            <p:strVal val="#ppt_x"/>
                                          </p:val>
                                        </p:tav>
                                      </p:tavLst>
                                    </p:anim>
                                    <p:anim calcmode="lin" valueType="num">
                                      <p:cBhvr>
                                        <p:cTn id="23"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ppt_x</p:attrName>
                                        </p:attrNameLst>
                                      </p:cBhvr>
                                      <p:tavLst>
                                        <p:tav tm="0">
                                          <p:val>
                                            <p:strVal val="#ppt_x-.2"/>
                                          </p:val>
                                        </p:tav>
                                        <p:tav tm="100000">
                                          <p:val>
                                            <p:strVal val="#ppt_x"/>
                                          </p:val>
                                        </p:tav>
                                      </p:tavLst>
                                    </p:anim>
                                    <p:anim calcmode="lin" valueType="num">
                                      <p:cBhvr>
                                        <p:cTn id="37"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ppt_x</p:attrName>
                                        </p:attrNameLst>
                                      </p:cBhvr>
                                      <p:tavLst>
                                        <p:tav tm="0">
                                          <p:val>
                                            <p:strVal val="#ppt_x-.2"/>
                                          </p:val>
                                        </p:tav>
                                        <p:tav tm="100000">
                                          <p:val>
                                            <p:strVal val="#ppt_x"/>
                                          </p:val>
                                        </p:tav>
                                      </p:tavLst>
                                    </p:anim>
                                    <p:anim calcmode="lin" valueType="num">
                                      <p:cBhvr>
                                        <p:cTn id="4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ppt_x</p:attrName>
                                        </p:attrNameLst>
                                      </p:cBhvr>
                                      <p:tavLst>
                                        <p:tav tm="0">
                                          <p:val>
                                            <p:strVal val="#ppt_x-.2"/>
                                          </p:val>
                                        </p:tav>
                                        <p:tav tm="100000">
                                          <p:val>
                                            <p:strVal val="#ppt_x"/>
                                          </p:val>
                                        </p:tav>
                                      </p:tavLst>
                                    </p:anim>
                                    <p:anim calcmode="lin" valueType="num">
                                      <p:cBhvr>
                                        <p:cTn id="5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ppt_x</p:attrName>
                                        </p:attrNameLst>
                                      </p:cBhvr>
                                      <p:tavLst>
                                        <p:tav tm="0">
                                          <p:val>
                                            <p:strVal val="#ppt_x-.2"/>
                                          </p:val>
                                        </p:tav>
                                        <p:tav tm="100000">
                                          <p:val>
                                            <p:strVal val="#ppt_x"/>
                                          </p:val>
                                        </p:tav>
                                      </p:tavLst>
                                    </p:anim>
                                    <p:anim calcmode="lin" valueType="num">
                                      <p:cBhvr>
                                        <p:cTn id="5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4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ppt_x"/>
                                          </p:val>
                                        </p:tav>
                                        <p:tav tm="100000">
                                          <p:val>
                                            <p:strVal val="#ppt_x"/>
                                          </p:val>
                                        </p:tav>
                                      </p:tavLst>
                                    </p:anim>
                                    <p:anim calcmode="lin" valueType="num">
                                      <p:cBhvr additive="base">
                                        <p:cTn id="7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additive="base">
                                        <p:cTn id="101" dur="500" fill="hold"/>
                                        <p:tgtEl>
                                          <p:spTgt spid="2"/>
                                        </p:tgtEl>
                                        <p:attrNameLst>
                                          <p:attrName>ppt_x</p:attrName>
                                        </p:attrNameLst>
                                      </p:cBhvr>
                                      <p:tavLst>
                                        <p:tav tm="0">
                                          <p:val>
                                            <p:strVal val="#ppt_x"/>
                                          </p:val>
                                        </p:tav>
                                        <p:tav tm="100000">
                                          <p:val>
                                            <p:strVal val="#ppt_x"/>
                                          </p:val>
                                        </p:tav>
                                      </p:tavLst>
                                    </p:anim>
                                    <p:anim calcmode="lin" valueType="num">
                                      <p:cBhvr additive="base">
                                        <p:cTn id="1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500" fill="hold"/>
                                        <p:tgtEl>
                                          <p:spTgt spid="34"/>
                                        </p:tgtEl>
                                        <p:attrNameLst>
                                          <p:attrName>ppt_x</p:attrName>
                                        </p:attrNameLst>
                                      </p:cBhvr>
                                      <p:tavLst>
                                        <p:tav tm="0">
                                          <p:val>
                                            <p:strVal val="#ppt_x"/>
                                          </p:val>
                                        </p:tav>
                                        <p:tav tm="100000">
                                          <p:val>
                                            <p:strVal val="#ppt_x"/>
                                          </p:val>
                                        </p:tav>
                                      </p:tavLst>
                                    </p:anim>
                                    <p:anim calcmode="lin" valueType="num">
                                      <p:cBhvr additive="base">
                                        <p:cTn id="1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heel(1)">
                                      <p:cBhvr>
                                        <p:cTn id="11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6" grpId="0"/>
      <p:bldP spid="36" grpId="1"/>
      <p:bldP spid="45" grpId="0"/>
      <p:bldP spid="45" grpId="1"/>
      <p:bldP spid="51" grpId="0"/>
      <p:bldP spid="51" grpId="1"/>
      <p:bldP spid="52" grpId="0"/>
      <p:bldP spid="52" grpId="1"/>
      <p:bldP spid="6" grpId="0"/>
      <p:bldP spid="6" grpId="1"/>
      <p:bldP spid="8" grpId="0"/>
      <p:bldP spid="8" grpId="1"/>
      <p:bldP spid="13" grpId="0"/>
      <p:bldP spid="13" grpId="1"/>
      <p:bldP spid="14" grpId="0"/>
      <p:bldP spid="14" grpId="1"/>
      <p:bldP spid="15" grpId="0" animBg="1"/>
      <p:bldP spid="15" grpId="1" animBg="1"/>
      <p:bldP spid="19" grpId="0"/>
      <p:bldP spid="19" grpId="1"/>
      <p:bldP spid="20" grpId="0"/>
      <p:bldP spid="20" grpId="1"/>
      <p:bldP spid="21" grpId="0"/>
      <p:bldP spid="21" grpId="1"/>
      <p:bldP spid="2" grpId="0"/>
      <p:bldP spid="2" grpId="1"/>
      <p:bldP spid="34" grpId="0"/>
      <p:bldP spid="34" grpId="1"/>
      <p:bldP spid="35" grpId="0" bldLvl="0" animBg="1"/>
      <p:bldP spid="37" grpId="0" animBg="1"/>
      <p:bldP spid="37" grpId="1" animBg="1"/>
      <p:bldP spid="38" grpId="0" bldLvl="0" animBg="1"/>
      <p:bldP spid="39" grpId="0" animBg="1"/>
      <p:bldP spid="39" grpId="1" animBg="1"/>
      <p:bldP spid="40" grpId="0" animBg="1"/>
      <p:bldP spid="4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193483" y="716974"/>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8049" y="120251"/>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6" name="箭头: 燕尾形 4"/>
          <p:cNvSpPr/>
          <p:nvPr/>
        </p:nvSpPr>
        <p:spPr>
          <a:xfrm>
            <a:off x="8789775" y="54339"/>
            <a:ext cx="2270204"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05 Self-</a:t>
            </a:r>
            <a:r>
              <a:rPr lang="en-US" altLang="zh-CN" b="1" dirty="0" err="1">
                <a:solidFill>
                  <a:schemeClr val="bg1"/>
                </a:solidFill>
              </a:rPr>
              <a:t>assesment</a:t>
            </a:r>
            <a:endParaRPr lang="zh-CN" altLang="en-US" dirty="0">
              <a:solidFill>
                <a:schemeClr val="bg1"/>
              </a:solidFill>
            </a:endParaRPr>
          </a:p>
        </p:txBody>
      </p:sp>
      <p:pic>
        <p:nvPicPr>
          <p:cNvPr id="17" name="图片 16" descr="4cd1f5b8f2c92b91805bb5c680170499"/>
          <p:cNvPicPr>
            <a:picLocks noChangeAspect="1"/>
          </p:cNvPicPr>
          <p:nvPr/>
        </p:nvPicPr>
        <p:blipFill>
          <a:blip r:embed="rId3"/>
          <a:stretch>
            <a:fillRect/>
          </a:stretch>
        </p:blipFill>
        <p:spPr>
          <a:xfrm rot="4740000">
            <a:off x="126584" y="310807"/>
            <a:ext cx="381664" cy="477033"/>
          </a:xfrm>
          <a:prstGeom prst="rect">
            <a:avLst/>
          </a:prstGeom>
          <a:effectLst>
            <a:outerShdw blurRad="317500" dist="228600" algn="l" rotWithShape="0">
              <a:prstClr val="black">
                <a:alpha val="40000"/>
              </a:prstClr>
            </a:outerShdw>
          </a:effectLst>
        </p:spPr>
      </p:pic>
      <p:sp>
        <p:nvSpPr>
          <p:cNvPr id="4" name="文本框 3"/>
          <p:cNvSpPr txBox="1"/>
          <p:nvPr/>
        </p:nvSpPr>
        <p:spPr>
          <a:xfrm>
            <a:off x="374650" y="887730"/>
            <a:ext cx="6126480" cy="5354320"/>
          </a:xfrm>
          <a:prstGeom prst="rect">
            <a:avLst/>
          </a:prstGeom>
          <a:noFill/>
        </p:spPr>
        <p:txBody>
          <a:bodyPr wrap="square" rtlCol="0" anchor="t">
            <a:spAutoFit/>
          </a:bodyPr>
          <a:lstStyle/>
          <a:p>
            <a:pPr marL="0" indent="0" algn="just">
              <a:lnSpc>
                <a:spcPct val="100000"/>
              </a:lnSpc>
              <a:buNone/>
            </a:pPr>
            <a:r>
              <a:rPr lang="en-US" altLang="zh-CN">
                <a:latin typeface="Times New Roman" panose="02020603050405020304" pitchFamily="18" charset="0"/>
                <a:cs typeface="Times New Roman" panose="02020603050405020304" pitchFamily="18" charset="0"/>
                <a:sym typeface="+mn-ea"/>
              </a:rPr>
              <a:t>    </a:t>
            </a:r>
            <a:r>
              <a:rPr lang="en-US" altLang="zh-CN" i="1" u="sng">
                <a:latin typeface="Times New Roman" panose="02020603050405020304" pitchFamily="18" charset="0"/>
                <a:cs typeface="Times New Roman" panose="02020603050405020304" pitchFamily="18" charset="0"/>
                <a:sym typeface="+mn-ea"/>
              </a:rPr>
              <a:t>But no more helicopters came and it was getting dark again</a:t>
            </a:r>
            <a:r>
              <a:rPr lang="en-US" altLang="zh-CN" i="1">
                <a:latin typeface="Times New Roman" panose="02020603050405020304" pitchFamily="18" charset="0"/>
                <a:cs typeface="Times New Roman" panose="02020603050405020304" pitchFamily="18" charset="0"/>
                <a:sym typeface="+mn-ea"/>
              </a:rPr>
              <a:t>.</a:t>
            </a:r>
            <a:r>
              <a:rPr lang="en-US" altLang="zh-CN">
                <a:latin typeface="Times New Roman" panose="02020603050405020304" pitchFamily="18" charset="0"/>
                <a:cs typeface="Times New Roman" panose="02020603050405020304" pitchFamily="18" charset="0"/>
                <a:sym typeface="+mn-ea"/>
              </a:rPr>
              <a:t> Disappointed, </a:t>
            </a:r>
            <a:r>
              <a:rPr lang="en-US" altLang="zh-CN" u="sng">
                <a:latin typeface="Times New Roman" panose="02020603050405020304" pitchFamily="18" charset="0"/>
                <a:cs typeface="Times New Roman" panose="02020603050405020304" pitchFamily="18" charset="0"/>
                <a:sym typeface="+mn-ea"/>
              </a:rPr>
              <a:t>Jane</a:t>
            </a:r>
            <a:r>
              <a:rPr lang="en-US" altLang="zh-CN">
                <a:latin typeface="Times New Roman" panose="02020603050405020304" pitchFamily="18" charset="0"/>
                <a:cs typeface="Times New Roman" panose="02020603050405020304" pitchFamily="18" charset="0"/>
                <a:sym typeface="+mn-ea"/>
              </a:rPr>
              <a:t> had to stay alone for another night. </a:t>
            </a:r>
            <a:r>
              <a:rPr lang="en-US" altLang="zh-CN">
                <a:latin typeface="Times New Roman" panose="02020603050405020304" pitchFamily="18" charset="0"/>
                <a:sym typeface="+mn-ea"/>
              </a:rPr>
              <a:t>Amid the dreadful darkness, strange sounds of wild beasts were heard. </a:t>
            </a:r>
            <a:r>
              <a:rPr lang="en-US" altLang="zh-CN" u="sng">
                <a:latin typeface="Times New Roman" panose="02020603050405020304" pitchFamily="18" charset="0"/>
                <a:sym typeface="+mn-ea"/>
              </a:rPr>
              <a:t>Jane</a:t>
            </a:r>
            <a:r>
              <a:rPr lang="en-US" altLang="zh-CN">
                <a:latin typeface="Times New Roman" panose="02020603050405020304" pitchFamily="18" charset="0"/>
                <a:sym typeface="+mn-ea"/>
              </a:rPr>
              <a:t> was lonely and seized by extreme panic.</a:t>
            </a:r>
            <a:r>
              <a:rPr lang="en-US" altLang="zh-CN" b="1">
                <a:solidFill>
                  <a:srgbClr val="7030A0"/>
                </a:solidFill>
                <a:latin typeface="Times New Roman" panose="02020603050405020304" pitchFamily="18" charset="0"/>
                <a:sym typeface="+mn-ea"/>
              </a:rPr>
              <a:t>Into this she sank, pressed down by a physical exhaustion that haunted her body and seemed to reach into her soul. </a:t>
            </a:r>
            <a:r>
              <a:rPr lang="en-US" altLang="zh-CN">
                <a:latin typeface="Times New Roman" panose="02020603050405020304" pitchFamily="18" charset="0"/>
                <a:cs typeface="Times New Roman" panose="02020603050405020304" pitchFamily="18" charset="0"/>
                <a:sym typeface="+mn-ea"/>
              </a:rPr>
              <a:t>Many times, Jane was on the edge of breaking down. But in the end she convinced herself that all hope was not lost. </a:t>
            </a:r>
            <a:r>
              <a:rPr lang="en-US" altLang="zh-CN" b="1">
                <a:solidFill>
                  <a:srgbClr val="0070C0"/>
                </a:solidFill>
                <a:latin typeface="Times New Roman" panose="02020603050405020304" pitchFamily="18" charset="0"/>
                <a:cs typeface="Times New Roman" panose="02020603050405020304" pitchFamily="18" charset="0"/>
                <a:sym typeface="+mn-ea"/>
              </a:rPr>
              <a:t>Tired and hungry, Jane fell asleep. </a:t>
            </a:r>
          </a:p>
          <a:p>
            <a:pPr marL="0" indent="0" algn="just">
              <a:lnSpc>
                <a:spcPct val="100000"/>
              </a:lnSpc>
              <a:buNone/>
            </a:pPr>
            <a:r>
              <a:rPr lang="en-US" altLang="zh-CN">
                <a:latin typeface="Times New Roman" panose="02020603050405020304" pitchFamily="18" charset="0"/>
                <a:cs typeface="Times New Roman" panose="02020603050405020304" pitchFamily="18" charset="0"/>
                <a:sym typeface="+mn-ea"/>
              </a:rPr>
              <a:t> </a:t>
            </a:r>
            <a:r>
              <a:rPr lang="zh-CN" altLang="zh-CN">
                <a:sym typeface="+mn-ea"/>
              </a:rPr>
              <a:t>　</a:t>
            </a:r>
            <a:r>
              <a:rPr lang="en-US" altLang="zh-CN" i="1" u="sng">
                <a:latin typeface="Times New Roman" panose="02020603050405020304" pitchFamily="18" charset="0"/>
                <a:cs typeface="Times New Roman" panose="02020603050405020304" pitchFamily="18" charset="0"/>
                <a:sym typeface="+mn-ea"/>
              </a:rPr>
              <a:t>It was daybreak when Jane woke up.</a:t>
            </a:r>
            <a:r>
              <a:rPr lang="en-US" altLang="zh-CN" i="1">
                <a:latin typeface="Times New Roman" panose="02020603050405020304" pitchFamily="18" charset="0"/>
                <a:cs typeface="Times New Roman" panose="02020603050405020304" pitchFamily="18" charset="0"/>
                <a:sym typeface="+mn-ea"/>
              </a:rPr>
              <a:t> </a:t>
            </a:r>
            <a:r>
              <a:rPr lang="en-US" altLang="zh-CN" b="1">
                <a:solidFill>
                  <a:srgbClr val="C00000"/>
                </a:solidFill>
                <a:latin typeface="Times New Roman" panose="02020603050405020304" pitchFamily="18" charset="0"/>
                <a:cs typeface="Times New Roman" panose="02020603050405020304" pitchFamily="18" charset="0"/>
                <a:sym typeface="+mn-ea"/>
              </a:rPr>
              <a:t>Feeling groggy, light headed, and exhausted, </a:t>
            </a:r>
            <a:r>
              <a:rPr lang="en-US" altLang="zh-CN">
                <a:latin typeface="Times New Roman" panose="02020603050405020304" pitchFamily="18" charset="0"/>
                <a:cs typeface="Times New Roman" panose="02020603050405020304" pitchFamily="18" charset="0"/>
                <a:sym typeface="+mn-ea"/>
              </a:rPr>
              <a:t>s</a:t>
            </a:r>
            <a:r>
              <a:rPr lang="en-US" altLang="zh-CN" dirty="0">
                <a:solidFill>
                  <a:schemeClr val="tx1"/>
                </a:solidFill>
                <a:latin typeface="Times New Roman" panose="02020603050405020304" pitchFamily="18" charset="0"/>
                <a:cs typeface="Times New Roman" panose="02020603050405020304" pitchFamily="18" charset="0"/>
                <a:sym typeface="+mn-ea"/>
              </a:rPr>
              <a:t>he swallowed some berries and then </a:t>
            </a:r>
            <a:r>
              <a:rPr lang="en-US" altLang="zh-CN" u="sng" dirty="0">
                <a:solidFill>
                  <a:schemeClr val="tx1"/>
                </a:solidFill>
                <a:latin typeface="Times New Roman" panose="02020603050405020304" pitchFamily="18" charset="0"/>
                <a:cs typeface="Times New Roman" panose="02020603050405020304" pitchFamily="18" charset="0"/>
                <a:sym typeface="+mn-ea"/>
              </a:rPr>
              <a:t>walked</a:t>
            </a:r>
            <a:r>
              <a:rPr lang="en-US" altLang="zh-CN" dirty="0">
                <a:solidFill>
                  <a:schemeClr val="tx1"/>
                </a:solidFill>
                <a:latin typeface="Times New Roman" panose="02020603050405020304" pitchFamily="18" charset="0"/>
                <a:cs typeface="Times New Roman" panose="02020603050405020304" pitchFamily="18" charset="0"/>
                <a:sym typeface="+mn-ea"/>
              </a:rPr>
              <a:t> along the </a:t>
            </a:r>
            <a:r>
              <a:rPr lang="en-US" altLang="zh-CN" u="sng" dirty="0">
                <a:solidFill>
                  <a:schemeClr val="tx1"/>
                </a:solidFill>
                <a:latin typeface="Times New Roman" panose="02020603050405020304" pitchFamily="18" charset="0"/>
                <a:cs typeface="Times New Roman" panose="02020603050405020304" pitchFamily="18" charset="0"/>
                <a:sym typeface="+mn-ea"/>
              </a:rPr>
              <a:t>stream</a:t>
            </a:r>
            <a:r>
              <a:rPr lang="en-US" altLang="zh-CN" dirty="0">
                <a:solidFill>
                  <a:schemeClr val="tx1"/>
                </a:solidFill>
                <a:latin typeface="Times New Roman" panose="02020603050405020304" pitchFamily="18" charset="0"/>
                <a:cs typeface="Times New Roman" panose="02020603050405020304" pitchFamily="18" charset="0"/>
                <a:sym typeface="+mn-ea"/>
              </a:rPr>
              <a:t>, hoping to find a suitable place to guide the helicopter. Fortunately, she saw a huge flat rock in an open area </a:t>
            </a:r>
            <a:r>
              <a:rPr lang="en-US" altLang="zh-CN" u="sng" dirty="0">
                <a:solidFill>
                  <a:schemeClr val="tx1"/>
                </a:solidFill>
                <a:latin typeface="Times New Roman" panose="02020603050405020304" pitchFamily="18" charset="0"/>
                <a:cs typeface="Times New Roman" panose="02020603050405020304" pitchFamily="18" charset="0"/>
                <a:sym typeface="+mn-ea"/>
              </a:rPr>
              <a:t>at a distance</a:t>
            </a:r>
            <a:r>
              <a:rPr lang="en-US" altLang="zh-CN" dirty="0">
                <a:solidFill>
                  <a:schemeClr val="tx1"/>
                </a:solidFill>
                <a:latin typeface="Times New Roman" panose="02020603050405020304" pitchFamily="18" charset="0"/>
                <a:cs typeface="Times New Roman" panose="02020603050405020304" pitchFamily="18" charset="0"/>
                <a:sym typeface="+mn-ea"/>
              </a:rPr>
              <a:t>. She rushed to the rock, </a:t>
            </a:r>
            <a:r>
              <a:rPr lang="en-US" altLang="zh-CN" u="sng" dirty="0">
                <a:solidFill>
                  <a:schemeClr val="tx1"/>
                </a:solidFill>
                <a:latin typeface="Times New Roman" panose="02020603050405020304" pitchFamily="18" charset="0"/>
                <a:cs typeface="Times New Roman" panose="02020603050405020304" pitchFamily="18" charset="0"/>
                <a:sym typeface="+mn-ea"/>
              </a:rPr>
              <a:t>climbed</a:t>
            </a:r>
            <a:r>
              <a:rPr lang="en-US" altLang="zh-CN" dirty="0">
                <a:solidFill>
                  <a:schemeClr val="tx1"/>
                </a:solidFill>
                <a:latin typeface="Times New Roman" panose="02020603050405020304" pitchFamily="18" charset="0"/>
                <a:cs typeface="Times New Roman" panose="02020603050405020304" pitchFamily="18" charset="0"/>
                <a:sym typeface="+mn-ea"/>
              </a:rPr>
              <a:t> onto it and waited. </a:t>
            </a:r>
            <a:r>
              <a:rPr lang="en-US" altLang="zh-CN" u="sng" dirty="0">
                <a:solidFill>
                  <a:schemeClr val="tx1"/>
                </a:solidFill>
                <a:latin typeface="Times New Roman" panose="02020603050405020304" pitchFamily="18" charset="0"/>
                <a:cs typeface="Times New Roman" panose="02020603050405020304" pitchFamily="18" charset="0"/>
                <a:sym typeface="+mn-ea"/>
              </a:rPr>
              <a:t>To her great joy</a:t>
            </a:r>
            <a:r>
              <a:rPr lang="en-US" altLang="zh-CN" dirty="0">
                <a:solidFill>
                  <a:schemeClr val="tx1"/>
                </a:solidFill>
                <a:latin typeface="Times New Roman" panose="02020603050405020304" pitchFamily="18" charset="0"/>
                <a:cs typeface="Times New Roman" panose="02020603050405020304" pitchFamily="18" charset="0"/>
                <a:sym typeface="+mn-ea"/>
              </a:rPr>
              <a:t>, the helicopter appeared again. The nearer it got, the more she flagged the </a:t>
            </a:r>
            <a:r>
              <a:rPr lang="en-US" altLang="zh-CN" u="sng" dirty="0">
                <a:solidFill>
                  <a:schemeClr val="tx1"/>
                </a:solidFill>
                <a:latin typeface="Times New Roman" panose="02020603050405020304" pitchFamily="18" charset="0"/>
                <a:cs typeface="Times New Roman" panose="02020603050405020304" pitchFamily="18" charset="0"/>
                <a:sym typeface="+mn-ea"/>
              </a:rPr>
              <a:t>yellow blouse</a:t>
            </a:r>
            <a:r>
              <a:rPr lang="en-US" altLang="zh-CN" dirty="0">
                <a:solidFill>
                  <a:schemeClr val="tx1"/>
                </a:solidFill>
                <a:latin typeface="Times New Roman" panose="02020603050405020304" pitchFamily="18" charset="0"/>
                <a:cs typeface="Times New Roman" panose="02020603050405020304" pitchFamily="18" charset="0"/>
                <a:sym typeface="+mn-ea"/>
              </a:rPr>
              <a:t>. Luckily, the helicopter didn’t miss Jane this time and it landed near the big rock slowly. Tom jumped off the helicopter and ran towards Jane. She broke down and burst into tears.   </a:t>
            </a:r>
          </a:p>
        </p:txBody>
      </p:sp>
      <p:cxnSp>
        <p:nvCxnSpPr>
          <p:cNvPr id="6" name="PA_直接连接符 37"/>
          <p:cNvCxnSpPr/>
          <p:nvPr>
            <p:custDataLst>
              <p:tags r:id="rId1"/>
            </p:custDataLst>
          </p:nvPr>
        </p:nvCxnSpPr>
        <p:spPr>
          <a:xfrm flipV="1">
            <a:off x="6849110" y="874395"/>
            <a:ext cx="0" cy="5189855"/>
          </a:xfrm>
          <a:prstGeom prst="line">
            <a:avLst/>
          </a:prstGeom>
          <a:noFill/>
          <a:ln w="9525" cap="flat" cmpd="sng" algn="ctr">
            <a:solidFill>
              <a:srgbClr val="E26023"/>
            </a:solidFill>
            <a:prstDash val="lgDash"/>
          </a:ln>
          <a:effectLst/>
        </p:spPr>
      </p:cxnSp>
      <p:sp>
        <p:nvSpPr>
          <p:cNvPr id="2" name="文本框 1"/>
          <p:cNvSpPr txBox="1"/>
          <p:nvPr/>
        </p:nvSpPr>
        <p:spPr>
          <a:xfrm>
            <a:off x="7002780" y="4396105"/>
            <a:ext cx="4984115" cy="1198880"/>
          </a:xfrm>
          <a:prstGeom prst="rect">
            <a:avLst/>
          </a:prstGeom>
          <a:noFill/>
          <a:ln>
            <a:solidFill>
              <a:srgbClr val="C00000"/>
            </a:solidFill>
          </a:ln>
        </p:spPr>
        <p:txBody>
          <a:bodyPr wrap="square" rtlCol="0" anchor="t">
            <a:spAutoFit/>
          </a:bodyPr>
          <a:lstStyle/>
          <a:p>
            <a:pPr marL="285750" indent="-285750">
              <a:buFont typeface="Arial" panose="020B0604020202020204" pitchFamily="34" charset="0"/>
              <a:buChar char="•"/>
            </a:pPr>
            <a:r>
              <a:rPr lang="en-US" altLang="zh-CN" b="1">
                <a:solidFill>
                  <a:srgbClr val="C00000"/>
                </a:solidFill>
                <a:latin typeface="Times New Roman" panose="02020603050405020304" pitchFamily="18" charset="0"/>
                <a:cs typeface="Times New Roman" panose="02020603050405020304" pitchFamily="18" charset="0"/>
              </a:rPr>
              <a:t>Her </a:t>
            </a:r>
            <a:r>
              <a:rPr lang="zh-CN" altLang="en-US" b="1">
                <a:solidFill>
                  <a:srgbClr val="C00000"/>
                </a:solidFill>
                <a:latin typeface="Times New Roman" panose="02020603050405020304" pitchFamily="18" charset="0"/>
                <a:cs typeface="Times New Roman" panose="02020603050405020304" pitchFamily="18" charset="0"/>
              </a:rPr>
              <a:t>stomach rumbl</a:t>
            </a:r>
            <a:r>
              <a:rPr lang="en-US" altLang="zh-CN" b="1">
                <a:solidFill>
                  <a:srgbClr val="C00000"/>
                </a:solidFill>
                <a:latin typeface="Times New Roman" panose="02020603050405020304" pitchFamily="18" charset="0"/>
                <a:cs typeface="Times New Roman" panose="02020603050405020304" pitchFamily="18" charset="0"/>
              </a:rPr>
              <a:t>ing</a:t>
            </a:r>
          </a:p>
          <a:p>
            <a:pPr marL="285750" indent="-285750">
              <a:buFont typeface="Arial" panose="020B0604020202020204" pitchFamily="34" charset="0"/>
              <a:buChar char="•"/>
            </a:pPr>
            <a:r>
              <a:rPr lang="zh-CN" altLang="en-US" b="1">
                <a:solidFill>
                  <a:srgbClr val="C00000"/>
                </a:solidFill>
                <a:latin typeface="Times New Roman" panose="02020603050405020304" pitchFamily="18" charset="0"/>
                <a:cs typeface="Times New Roman" panose="02020603050405020304" pitchFamily="18" charset="0"/>
              </a:rPr>
              <a:t>Hunger wrapped its fingers around her belly and squeezed, as she struggled to st</a:t>
            </a:r>
            <a:r>
              <a:rPr lang="en-US" altLang="zh-CN" b="1">
                <a:solidFill>
                  <a:srgbClr val="C00000"/>
                </a:solidFill>
                <a:latin typeface="Times New Roman" panose="02020603050405020304" pitchFamily="18" charset="0"/>
                <a:cs typeface="Times New Roman" panose="02020603050405020304" pitchFamily="18" charset="0"/>
              </a:rPr>
              <a:t>and</a:t>
            </a:r>
            <a:r>
              <a:rPr lang="zh-CN" altLang="en-US" b="1">
                <a:solidFill>
                  <a:srgbClr val="C00000"/>
                </a:solidFill>
                <a:latin typeface="Times New Roman" panose="02020603050405020304" pitchFamily="18" charset="0"/>
                <a:cs typeface="Times New Roman" panose="02020603050405020304" pitchFamily="18" charset="0"/>
              </a:rPr>
              <a:t> on her feet.</a:t>
            </a:r>
          </a:p>
        </p:txBody>
      </p:sp>
      <p:sp>
        <p:nvSpPr>
          <p:cNvPr id="7" name="文本框 6"/>
          <p:cNvSpPr txBox="1"/>
          <p:nvPr/>
        </p:nvSpPr>
        <p:spPr>
          <a:xfrm>
            <a:off x="7010400" y="2731135"/>
            <a:ext cx="4983480" cy="1476375"/>
          </a:xfrm>
          <a:prstGeom prst="rect">
            <a:avLst/>
          </a:prstGeom>
          <a:noFill/>
          <a:ln>
            <a:solidFill>
              <a:schemeClr val="accent1"/>
            </a:solidFill>
          </a:ln>
        </p:spPr>
        <p:txBody>
          <a:bodyPr wrap="square" rtlCol="0" anchor="t">
            <a:spAutoFit/>
          </a:bodyPr>
          <a:lstStyle/>
          <a:p>
            <a:pPr marL="285750" indent="-285750">
              <a:buFont typeface="Arial" panose="020B0604020202020204" pitchFamily="34" charset="0"/>
              <a:buChar char="•"/>
            </a:pPr>
            <a:r>
              <a:rPr lang="zh-CN" altLang="en-US" b="1">
                <a:solidFill>
                  <a:srgbClr val="0070C0"/>
                </a:solidFill>
                <a:latin typeface="Times New Roman" panose="02020603050405020304" pitchFamily="18" charset="0"/>
                <a:cs typeface="Times New Roman" panose="02020603050405020304" pitchFamily="18" charset="0"/>
              </a:rPr>
              <a:t>Exhaustion had made h</a:t>
            </a:r>
            <a:r>
              <a:rPr lang="en-US" altLang="zh-CN" b="1">
                <a:solidFill>
                  <a:srgbClr val="0070C0"/>
                </a:solidFill>
                <a:latin typeface="Times New Roman" panose="02020603050405020304" pitchFamily="18" charset="0"/>
                <a:cs typeface="Times New Roman" panose="02020603050405020304" pitchFamily="18" charset="0"/>
              </a:rPr>
              <a:t>er</a:t>
            </a:r>
            <a:r>
              <a:rPr lang="zh-CN" altLang="en-US" b="1">
                <a:solidFill>
                  <a:srgbClr val="0070C0"/>
                </a:solidFill>
                <a:latin typeface="Times New Roman" panose="02020603050405020304" pitchFamily="18" charset="0"/>
                <a:cs typeface="Times New Roman" panose="02020603050405020304" pitchFamily="18" charset="0"/>
              </a:rPr>
              <a:t> light-headed. </a:t>
            </a:r>
            <a:r>
              <a:rPr lang="en-US" altLang="zh-CN" b="1">
                <a:solidFill>
                  <a:srgbClr val="0070C0"/>
                </a:solidFill>
                <a:latin typeface="Times New Roman" panose="02020603050405020304" pitchFamily="18" charset="0"/>
                <a:cs typeface="Times New Roman" panose="02020603050405020304" pitchFamily="18" charset="0"/>
              </a:rPr>
              <a:t>Sh</a:t>
            </a:r>
            <a:r>
              <a:rPr lang="zh-CN" altLang="en-US" b="1">
                <a:solidFill>
                  <a:srgbClr val="0070C0"/>
                </a:solidFill>
                <a:latin typeface="Times New Roman" panose="02020603050405020304" pitchFamily="18" charset="0"/>
                <a:cs typeface="Times New Roman" panose="02020603050405020304" pitchFamily="18" charset="0"/>
              </a:rPr>
              <a:t>e lay on the </a:t>
            </a:r>
            <a:r>
              <a:rPr lang="en-US" altLang="zh-CN" b="1">
                <a:solidFill>
                  <a:srgbClr val="0070C0"/>
                </a:solidFill>
                <a:latin typeface="Times New Roman" panose="02020603050405020304" pitchFamily="18" charset="0"/>
                <a:cs typeface="Times New Roman" panose="02020603050405020304" pitchFamily="18" charset="0"/>
              </a:rPr>
              <a:t>rock</a:t>
            </a:r>
            <a:r>
              <a:rPr lang="zh-CN" altLang="en-US" b="1">
                <a:solidFill>
                  <a:srgbClr val="0070C0"/>
                </a:solidFill>
                <a:latin typeface="Times New Roman" panose="02020603050405020304" pitchFamily="18" charset="0"/>
                <a:cs typeface="Times New Roman" panose="02020603050405020304" pitchFamily="18" charset="0"/>
              </a:rPr>
              <a:t>, dragged down by an irresistible urge to sleep. </a:t>
            </a:r>
          </a:p>
          <a:p>
            <a:pPr marL="285750" indent="-285750">
              <a:buFont typeface="Arial" panose="020B0604020202020204" pitchFamily="34" charset="0"/>
              <a:buChar char="•"/>
            </a:pPr>
            <a:r>
              <a:rPr lang="zh-CN" altLang="en-US" b="1">
                <a:solidFill>
                  <a:srgbClr val="0070C0"/>
                </a:solidFill>
                <a:latin typeface="Times New Roman" panose="02020603050405020304" pitchFamily="18" charset="0"/>
                <a:cs typeface="Times New Roman" panose="02020603050405020304" pitchFamily="18" charset="0"/>
              </a:rPr>
              <a:t>Her feet icy, she twisted and turned, unable to sleep.</a:t>
            </a:r>
          </a:p>
        </p:txBody>
      </p:sp>
      <p:sp>
        <p:nvSpPr>
          <p:cNvPr id="8" name="文本框 7"/>
          <p:cNvSpPr txBox="1"/>
          <p:nvPr/>
        </p:nvSpPr>
        <p:spPr>
          <a:xfrm>
            <a:off x="6995795" y="1104265"/>
            <a:ext cx="4998085" cy="1476375"/>
          </a:xfrm>
          <a:prstGeom prst="rect">
            <a:avLst/>
          </a:prstGeom>
          <a:noFill/>
          <a:ln>
            <a:solidFill>
              <a:srgbClr val="7030A0"/>
            </a:solidFill>
          </a:ln>
        </p:spPr>
        <p:txBody>
          <a:bodyPr wrap="square" rtlCol="0" anchor="t">
            <a:spAutoFit/>
          </a:bodyPr>
          <a:lstStyle/>
          <a:p>
            <a:pPr marL="285750" indent="-285750">
              <a:buFont typeface="Arial" panose="020B0604020202020204" pitchFamily="34" charset="0"/>
              <a:buChar char="•"/>
            </a:pPr>
            <a:r>
              <a:rPr lang="en-US" altLang="zh-CN" b="1">
                <a:solidFill>
                  <a:srgbClr val="7030A0"/>
                </a:solidFill>
                <a:latin typeface="Times New Roman" panose="02020603050405020304" pitchFamily="18" charset="0"/>
                <a:cs typeface="Times New Roman" panose="02020603050405020304" pitchFamily="18" charset="0"/>
              </a:rPr>
              <a:t>Her </a:t>
            </a:r>
            <a:r>
              <a:rPr lang="zh-CN" altLang="en-US" b="1">
                <a:solidFill>
                  <a:srgbClr val="7030A0"/>
                </a:solidFill>
                <a:latin typeface="Times New Roman" panose="02020603050405020304" pitchFamily="18" charset="0"/>
                <a:cs typeface="Times New Roman" panose="02020603050405020304" pitchFamily="18" charset="0"/>
              </a:rPr>
              <a:t>stomach made a noise, which made h</a:t>
            </a:r>
            <a:r>
              <a:rPr lang="en-US" altLang="zh-CN" b="1">
                <a:solidFill>
                  <a:srgbClr val="7030A0"/>
                </a:solidFill>
                <a:latin typeface="Times New Roman" panose="02020603050405020304" pitchFamily="18" charset="0"/>
                <a:cs typeface="Times New Roman" panose="02020603050405020304" pitchFamily="18" charset="0"/>
              </a:rPr>
              <a:t>er</a:t>
            </a:r>
            <a:r>
              <a:rPr lang="zh-CN" altLang="en-US" b="1">
                <a:solidFill>
                  <a:srgbClr val="7030A0"/>
                </a:solidFill>
                <a:latin typeface="Times New Roman" panose="02020603050405020304" pitchFamily="18" charset="0"/>
                <a:cs typeface="Times New Roman" panose="02020603050405020304" pitchFamily="18" charset="0"/>
              </a:rPr>
              <a:t> realize that </a:t>
            </a:r>
            <a:r>
              <a:rPr lang="en-US" altLang="zh-CN" b="1">
                <a:solidFill>
                  <a:srgbClr val="7030A0"/>
                </a:solidFill>
                <a:latin typeface="Times New Roman" panose="02020603050405020304" pitchFamily="18" charset="0"/>
                <a:cs typeface="Times New Roman" panose="02020603050405020304" pitchFamily="18" charset="0"/>
              </a:rPr>
              <a:t>s</a:t>
            </a:r>
            <a:r>
              <a:rPr lang="zh-CN" altLang="en-US" b="1">
                <a:solidFill>
                  <a:srgbClr val="7030A0"/>
                </a:solidFill>
                <a:latin typeface="Times New Roman" panose="02020603050405020304" pitchFamily="18" charset="0"/>
                <a:cs typeface="Times New Roman" panose="02020603050405020304" pitchFamily="18" charset="0"/>
              </a:rPr>
              <a:t>he hadn't eaten anything since </a:t>
            </a:r>
            <a:r>
              <a:rPr lang="en-US" altLang="zh-CN" b="1">
                <a:solidFill>
                  <a:srgbClr val="7030A0"/>
                </a:solidFill>
                <a:latin typeface="Times New Roman" panose="02020603050405020304" pitchFamily="18" charset="0"/>
                <a:cs typeface="Times New Roman" panose="02020603050405020304" pitchFamily="18" charset="0"/>
              </a:rPr>
              <a:t>the noon</a:t>
            </a:r>
            <a:r>
              <a:rPr lang="zh-CN" altLang="en-US" b="1">
                <a:solidFill>
                  <a:srgbClr val="7030A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altLang="zh-CN" b="1">
                <a:solidFill>
                  <a:srgbClr val="7030A0"/>
                </a:solidFill>
                <a:latin typeface="Times New Roman" panose="02020603050405020304" pitchFamily="18" charset="0"/>
                <a:cs typeface="Times New Roman" panose="02020603050405020304" pitchFamily="18" charset="0"/>
              </a:rPr>
              <a:t>Jane</a:t>
            </a:r>
            <a:r>
              <a:rPr lang="zh-CN" altLang="en-US" b="1">
                <a:solidFill>
                  <a:srgbClr val="7030A0"/>
                </a:solidFill>
                <a:latin typeface="Times New Roman" panose="02020603050405020304" pitchFamily="18" charset="0"/>
                <a:cs typeface="Times New Roman" panose="02020603050405020304" pitchFamily="18" charset="0"/>
              </a:rPr>
              <a:t> felt left out and was getting desperate with loneliness.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07829" y="253589"/>
            <a:ext cx="1219041" cy="1219041"/>
          </a:xfrm>
          <a:prstGeom prst="rect">
            <a:avLst/>
          </a:prstGeom>
        </p:spPr>
      </p:pic>
      <p:sp>
        <p:nvSpPr>
          <p:cNvPr id="6" name="文本框 5"/>
          <p:cNvSpPr txBox="1"/>
          <p:nvPr/>
        </p:nvSpPr>
        <p:spPr>
          <a:xfrm>
            <a:off x="585301" y="466590"/>
            <a:ext cx="864096" cy="793038"/>
          </a:xfrm>
          <a:prstGeom prst="rect">
            <a:avLst/>
          </a:prstGeom>
          <a:noFill/>
        </p:spPr>
        <p:txBody>
          <a:bodyPr wrap="square" rtlCol="0">
            <a:spAutoFit/>
          </a:bodyPr>
          <a:lstStyle/>
          <a:p>
            <a:pPr>
              <a:lnSpc>
                <a:spcPts val="2700"/>
              </a:lnSpc>
            </a:pPr>
            <a:r>
              <a:rPr lang="en-US" altLang="zh-CN" sz="2800" b="1" i="1" dirty="0">
                <a:solidFill>
                  <a:srgbClr val="002060"/>
                </a:solidFill>
              </a:rPr>
              <a:t>Sun</a:t>
            </a:r>
          </a:p>
          <a:p>
            <a:pPr>
              <a:lnSpc>
                <a:spcPts val="2700"/>
              </a:lnSpc>
            </a:pPr>
            <a:r>
              <a:rPr lang="en-US" altLang="zh-CN" sz="2800" b="1" i="1" dirty="0">
                <a:solidFill>
                  <a:srgbClr val="002060"/>
                </a:solidFill>
              </a:rPr>
              <a:t>Edu</a:t>
            </a:r>
            <a:endParaRPr lang="zh-CN" altLang="en-US" sz="2800" b="1" i="1" dirty="0">
              <a:solidFill>
                <a:srgbClr val="002060"/>
              </a:solidFill>
            </a:endParaRPr>
          </a:p>
        </p:txBody>
      </p:sp>
      <p:sp>
        <p:nvSpPr>
          <p:cNvPr id="8" name="矩形 7"/>
          <p:cNvSpPr/>
          <p:nvPr/>
        </p:nvSpPr>
        <p:spPr>
          <a:xfrm>
            <a:off x="1626883" y="555165"/>
            <a:ext cx="9913868" cy="749372"/>
          </a:xfrm>
          <a:prstGeom prst="rect">
            <a:avLst/>
          </a:prstGeom>
        </p:spPr>
        <p:txBody>
          <a:bodyPr wrap="none">
            <a:spAutoFit/>
          </a:bodyPr>
          <a:lstStyle/>
          <a:p>
            <a:pPr algn="l">
              <a:lnSpc>
                <a:spcPct val="150000"/>
              </a:lnSpc>
            </a:pPr>
            <a:r>
              <a:rPr lang="en-US" altLang="zh-CN" sz="3200" i="1" dirty="0">
                <a:solidFill>
                  <a:srgbClr val="002060"/>
                </a:solidFill>
                <a:latin typeface="Script MT Bold" panose="03040602040607080904" pitchFamily="66" charset="0"/>
                <a:sym typeface="+mn-ea"/>
              </a:rPr>
              <a:t>High school English descriptive language series — Lesson 4</a:t>
            </a:r>
            <a:endParaRPr lang="zh-CN" altLang="en-US" sz="4000" i="1" dirty="0">
              <a:solidFill>
                <a:srgbClr val="002060"/>
              </a:solidFill>
              <a:latin typeface="Script MT Bold" panose="03040602040607080904" pitchFamily="66" charset="0"/>
            </a:endParaRPr>
          </a:p>
        </p:txBody>
      </p:sp>
      <p:cxnSp>
        <p:nvCxnSpPr>
          <p:cNvPr id="18" name="直接连接符 17"/>
          <p:cNvCxnSpPr/>
          <p:nvPr/>
        </p:nvCxnSpPr>
        <p:spPr>
          <a:xfrm flipV="1">
            <a:off x="127221" y="1579064"/>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2772" name="内容占位符 32771"/>
          <p:cNvPicPr>
            <a:picLocks noGrp="1" noChangeAspect="1"/>
          </p:cNvPicPr>
          <p:nvPr>
            <p:ph idx="1"/>
            <p:custDataLst>
              <p:tags r:id="rId2"/>
            </p:custDataLst>
          </p:nvPr>
        </p:nvPicPr>
        <p:blipFill>
          <a:blip r:embed="rId5"/>
          <a:stretch>
            <a:fillRect/>
          </a:stretch>
        </p:blipFill>
        <p:spPr>
          <a:xfrm>
            <a:off x="868680" y="2273935"/>
            <a:ext cx="10515600" cy="433768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159192" y="737110"/>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36792" y="156953"/>
            <a:ext cx="10513168" cy="461665"/>
          </a:xfrm>
          <a:prstGeom prst="rect">
            <a:avLst/>
          </a:prstGeom>
          <a:solidFill>
            <a:schemeClr val="bg1"/>
          </a:solidFill>
        </p:spPr>
        <p:txBody>
          <a:bodyPr wrap="square" rtlCol="0">
            <a:spAutoFit/>
          </a:bodyPr>
          <a:lstStyle/>
          <a:p>
            <a:r>
              <a:rPr lang="en-US" altLang="zh-CN" sz="2400" b="1" dirty="0"/>
              <a:t>                                    </a:t>
            </a:r>
            <a:r>
              <a:rPr lang="en-US" altLang="zh-CN" b="1" dirty="0">
                <a:solidFill>
                  <a:schemeClr val="bg1">
                    <a:lumMod val="50000"/>
                  </a:schemeClr>
                </a:solidFill>
              </a:rPr>
              <a:t>02  Vocabulary           03  Skills             04 Writing               05 Self-Assessment </a:t>
            </a:r>
            <a:endParaRPr lang="zh-CN" altLang="en-US" b="1" dirty="0">
              <a:solidFill>
                <a:schemeClr val="bg1">
                  <a:lumMod val="50000"/>
                </a:schemeClr>
              </a:solidFill>
            </a:endParaRPr>
          </a:p>
        </p:txBody>
      </p:sp>
      <p:sp>
        <p:nvSpPr>
          <p:cNvPr id="7" name="箭头: 燕尾形 4"/>
          <p:cNvSpPr/>
          <p:nvPr/>
        </p:nvSpPr>
        <p:spPr>
          <a:xfrm>
            <a:off x="1089743" y="37863"/>
            <a:ext cx="1971923"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chemeClr val="bg1"/>
                </a:solidFill>
              </a:rPr>
              <a:t>01  Introduction</a:t>
            </a:r>
            <a:endParaRPr lang="zh-CN" altLang="en-US" sz="1600" dirty="0">
              <a:solidFill>
                <a:schemeClr val="bg1"/>
              </a:solidFill>
            </a:endParaRPr>
          </a:p>
        </p:txBody>
      </p:sp>
      <p:sp>
        <p:nvSpPr>
          <p:cNvPr id="17" name="文本框 16"/>
          <p:cNvSpPr txBox="1"/>
          <p:nvPr/>
        </p:nvSpPr>
        <p:spPr>
          <a:xfrm>
            <a:off x="5183084" y="3750042"/>
            <a:ext cx="3100310" cy="398780"/>
          </a:xfrm>
          <a:prstGeom prst="rect">
            <a:avLst/>
          </a:prstGeom>
          <a:noFill/>
        </p:spPr>
        <p:txBody>
          <a:bodyPr wrap="square" rtlCol="0">
            <a:spAutoFit/>
          </a:bodyPr>
          <a:lstStyle/>
          <a:p>
            <a:r>
              <a:rPr lang="en-US" sz="2000" b="1" dirty="0"/>
              <a:t>Picture 2</a:t>
            </a:r>
          </a:p>
        </p:txBody>
      </p:sp>
      <p:pic>
        <p:nvPicPr>
          <p:cNvPr id="15" name="图片 14" descr="4cd1f5b8f2c92b91805bb5c680170499"/>
          <p:cNvPicPr>
            <a:picLocks noChangeAspect="1"/>
          </p:cNvPicPr>
          <p:nvPr/>
        </p:nvPicPr>
        <p:blipFill>
          <a:blip r:embed="rId2"/>
          <a:stretch>
            <a:fillRect/>
          </a:stretch>
        </p:blipFill>
        <p:spPr>
          <a:xfrm rot="4740000">
            <a:off x="113262" y="354340"/>
            <a:ext cx="642826" cy="803453"/>
          </a:xfrm>
          <a:prstGeom prst="rect">
            <a:avLst/>
          </a:prstGeom>
          <a:effectLst>
            <a:outerShdw blurRad="317500" dist="228600" algn="l" rotWithShape="0">
              <a:prstClr val="black">
                <a:alpha val="40000"/>
              </a:prstClr>
            </a:outerShdw>
          </a:effectLst>
        </p:spPr>
      </p:pic>
      <p:pic>
        <p:nvPicPr>
          <p:cNvPr id="3" name="Picture 3" descr="Image result for hung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185" y="1244600"/>
            <a:ext cx="4300220" cy="2680335"/>
          </a:xfrm>
          <a:prstGeom prst="rect">
            <a:avLst/>
          </a:prstGeom>
          <a:noFill/>
          <a:ln>
            <a:noFill/>
          </a:ln>
        </p:spPr>
      </p:pic>
      <p:pic>
        <p:nvPicPr>
          <p:cNvPr id="6" name="Picture 6" descr="http://markbuchanan.net/wp-content/uploads/2017/04/dreamstime_m_23229936-760x563.jpg"/>
          <p:cNvPicPr>
            <a:picLocks noChangeAspect="1" noChangeArrowheads="1"/>
          </p:cNvPicPr>
          <p:nvPr/>
        </p:nvPicPr>
        <p:blipFill>
          <a:blip r:embed="rId4" cstate="print">
            <a:extLst>
              <a:ext uri="{28A0092B-C50C-407E-A947-70E740481C1C}">
                <a14:useLocalDpi xmlns:a14="http://schemas.microsoft.com/office/drawing/2010/main" val="0"/>
              </a:ext>
            </a:extLst>
          </a:blip>
          <a:srcRect t="21015" b="12581"/>
          <a:stretch>
            <a:fillRect/>
          </a:stretch>
        </p:blipFill>
        <p:spPr>
          <a:xfrm>
            <a:off x="4467860" y="1081405"/>
            <a:ext cx="4126865" cy="2668905"/>
          </a:xfrm>
          <a:prstGeom prst="rect">
            <a:avLst/>
          </a:prstGeom>
          <a:noFill/>
          <a:ln>
            <a:noFill/>
          </a:ln>
        </p:spPr>
      </p:pic>
      <p:sp>
        <p:nvSpPr>
          <p:cNvPr id="2" name="文本框 1"/>
          <p:cNvSpPr txBox="1"/>
          <p:nvPr/>
        </p:nvSpPr>
        <p:spPr>
          <a:xfrm>
            <a:off x="1212429" y="3924667"/>
            <a:ext cx="3100310" cy="398780"/>
          </a:xfrm>
          <a:prstGeom prst="rect">
            <a:avLst/>
          </a:prstGeom>
          <a:noFill/>
        </p:spPr>
        <p:txBody>
          <a:bodyPr wrap="square" rtlCol="0">
            <a:spAutoFit/>
          </a:bodyPr>
          <a:lstStyle/>
          <a:p>
            <a:r>
              <a:rPr lang="en-US" sz="2000" b="1" dirty="0"/>
              <a:t>Picture 1</a:t>
            </a:r>
          </a:p>
        </p:txBody>
      </p:sp>
      <p:sp>
        <p:nvSpPr>
          <p:cNvPr id="4" name="文本框 3"/>
          <p:cNvSpPr txBox="1"/>
          <p:nvPr/>
        </p:nvSpPr>
        <p:spPr>
          <a:xfrm>
            <a:off x="8774009" y="3525887"/>
            <a:ext cx="3100310" cy="398780"/>
          </a:xfrm>
          <a:prstGeom prst="rect">
            <a:avLst/>
          </a:prstGeom>
          <a:noFill/>
        </p:spPr>
        <p:txBody>
          <a:bodyPr wrap="square" rtlCol="0">
            <a:spAutoFit/>
          </a:bodyPr>
          <a:lstStyle/>
          <a:p>
            <a:r>
              <a:rPr lang="en-US" sz="2000" b="1" dirty="0"/>
              <a:t>Picture 3</a:t>
            </a:r>
          </a:p>
        </p:txBody>
      </p:sp>
      <p:sp>
        <p:nvSpPr>
          <p:cNvPr id="8" name="文本框 7"/>
          <p:cNvSpPr txBox="1"/>
          <p:nvPr/>
        </p:nvSpPr>
        <p:spPr>
          <a:xfrm>
            <a:off x="255270" y="4323715"/>
            <a:ext cx="11806555" cy="2306955"/>
          </a:xfrm>
          <a:prstGeom prst="rect">
            <a:avLst/>
          </a:prstGeom>
          <a:noFill/>
        </p:spPr>
        <p:txBody>
          <a:bodyPr wrap="square" rtlCol="0" anchor="t">
            <a:spAutoFit/>
          </a:bodyPr>
          <a:lstStyle/>
          <a:p>
            <a:pPr marL="342900" indent="-342900">
              <a:buFont typeface="Wingdings" panose="05000000000000000000" charset="0"/>
              <a:buChar char="Ø"/>
            </a:pPr>
            <a:r>
              <a:rPr lang="zh-CN" altLang="en-US" sz="2400" b="1">
                <a:solidFill>
                  <a:srgbClr val="C00000"/>
                </a:solidFill>
              </a:rPr>
              <a:t>What do you need?  </a:t>
            </a:r>
          </a:p>
          <a:p>
            <a:pPr marL="342900" indent="-342900">
              <a:buFont typeface="Wingdings" panose="05000000000000000000" charset="0"/>
              <a:buChar char="Ø"/>
            </a:pPr>
            <a:r>
              <a:rPr lang="zh-CN" altLang="en-US" sz="2400"/>
              <a:t>Before love and money, we need food and water.  When we are hungry or thirsty, we do not care about anything else.  Hunger and thirst are very powerful states.  </a:t>
            </a:r>
          </a:p>
          <a:p>
            <a:pPr marL="342900" indent="-342900">
              <a:buFont typeface="Wingdings" panose="05000000000000000000" charset="0"/>
              <a:buChar char="Ø"/>
            </a:pPr>
            <a:r>
              <a:rPr lang="zh-CN" altLang="en-US" sz="2400"/>
              <a:t>Hunger and thirst give us strong feelings.  It is much easier to write descriptively about things we feel strong about. </a:t>
            </a:r>
            <a:r>
              <a:rPr lang="zh-CN" altLang="en-US" sz="2400" b="1"/>
              <a:t> Look at the three pictures above and try to describe the emotions shown in the pictures</a:t>
            </a:r>
            <a:r>
              <a:rPr lang="en-US" altLang="zh-CN" sz="2400" b="1"/>
              <a:t>.</a:t>
            </a:r>
          </a:p>
        </p:txBody>
      </p:sp>
      <p:pic>
        <p:nvPicPr>
          <p:cNvPr id="9" name="图片 8"/>
          <p:cNvPicPr>
            <a:picLocks noChangeAspect="1"/>
          </p:cNvPicPr>
          <p:nvPr/>
        </p:nvPicPr>
        <p:blipFill>
          <a:blip r:embed="rId5"/>
          <a:stretch>
            <a:fillRect/>
          </a:stretch>
        </p:blipFill>
        <p:spPr>
          <a:xfrm>
            <a:off x="8489315" y="882015"/>
            <a:ext cx="3668395" cy="2446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4cd1f5b8f2c92b91805bb5c680170499"/>
          <p:cNvPicPr>
            <a:picLocks noChangeAspect="1"/>
          </p:cNvPicPr>
          <p:nvPr/>
        </p:nvPicPr>
        <p:blipFill>
          <a:blip r:embed="rId2"/>
          <a:stretch>
            <a:fillRect/>
          </a:stretch>
        </p:blipFill>
        <p:spPr>
          <a:xfrm rot="4740000">
            <a:off x="10328561" y="5266812"/>
            <a:ext cx="1288415" cy="1610360"/>
          </a:xfrm>
          <a:prstGeom prst="rect">
            <a:avLst/>
          </a:prstGeom>
          <a:effectLst>
            <a:outerShdw blurRad="317500" dist="228600" algn="l" rotWithShape="0">
              <a:prstClr val="black">
                <a:alpha val="40000"/>
              </a:prstClr>
            </a:outerShdw>
          </a:effectLst>
        </p:spPr>
      </p:pic>
      <p:pic>
        <p:nvPicPr>
          <p:cNvPr id="13" name="图片 12" descr="4cd1f5b8f2c92b91805bb5c680170499"/>
          <p:cNvPicPr>
            <a:picLocks noChangeAspect="1"/>
          </p:cNvPicPr>
          <p:nvPr/>
        </p:nvPicPr>
        <p:blipFill>
          <a:blip r:embed="rId2"/>
          <a:stretch>
            <a:fillRect/>
          </a:stretch>
        </p:blipFill>
        <p:spPr>
          <a:xfrm rot="4740000">
            <a:off x="291950" y="5332935"/>
            <a:ext cx="1288415" cy="1610360"/>
          </a:xfrm>
          <a:prstGeom prst="rect">
            <a:avLst/>
          </a:prstGeom>
          <a:effectLst>
            <a:outerShdw blurRad="317500" dist="228600" algn="l" rotWithShape="0">
              <a:prstClr val="black">
                <a:alpha val="40000"/>
              </a:prstClr>
            </a:outerShdw>
          </a:effectLst>
        </p:spPr>
      </p:pic>
      <p:cxnSp>
        <p:nvCxnSpPr>
          <p:cNvPr id="18" name="直接连接符 17"/>
          <p:cNvCxnSpPr/>
          <p:nvPr/>
        </p:nvCxnSpPr>
        <p:spPr>
          <a:xfrm flipV="1">
            <a:off x="255077" y="73139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30665" y="193719"/>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7" name="箭头: 燕尾形 4"/>
          <p:cNvSpPr/>
          <p:nvPr/>
        </p:nvSpPr>
        <p:spPr>
          <a:xfrm>
            <a:off x="3046789" y="69395"/>
            <a:ext cx="1964217"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02  Vocabulary</a:t>
            </a:r>
            <a:endParaRPr lang="zh-CN" altLang="en-US" dirty="0">
              <a:solidFill>
                <a:schemeClr val="bg1"/>
              </a:solidFill>
            </a:endParaRPr>
          </a:p>
        </p:txBody>
      </p:sp>
      <p:sp>
        <p:nvSpPr>
          <p:cNvPr id="2" name="矩形 1"/>
          <p:cNvSpPr/>
          <p:nvPr/>
        </p:nvSpPr>
        <p:spPr>
          <a:xfrm>
            <a:off x="786430" y="928767"/>
            <a:ext cx="3133090" cy="398780"/>
          </a:xfrm>
          <a:prstGeom prst="rect">
            <a:avLst/>
          </a:prstGeom>
        </p:spPr>
        <p:txBody>
          <a:bodyPr wrap="none">
            <a:spAutoFit/>
          </a:bodyPr>
          <a:lstStyle/>
          <a:p>
            <a:r>
              <a:rPr lang="en-US" altLang="zh-CN" sz="2000" b="1" dirty="0">
                <a:solidFill>
                  <a:srgbClr val="C00000"/>
                </a:solidFill>
                <a:latin typeface="华康俪金黑W8(P)" pitchFamily="34" charset="-122"/>
                <a:ea typeface="华康俪金黑W8(P)" pitchFamily="34" charset="-122"/>
              </a:rPr>
              <a:t>2-1  Related Vocabulary</a:t>
            </a:r>
          </a:p>
        </p:txBody>
      </p:sp>
      <p:grpSp>
        <p:nvGrpSpPr>
          <p:cNvPr id="14" name="组合 13"/>
          <p:cNvGrpSpPr/>
          <p:nvPr/>
        </p:nvGrpSpPr>
        <p:grpSpPr>
          <a:xfrm flipH="1" flipV="1">
            <a:off x="6492130" y="1688135"/>
            <a:ext cx="4245995" cy="1258938"/>
            <a:chOff x="1130623" y="5949280"/>
            <a:chExt cx="4464496" cy="288032"/>
          </a:xfrm>
        </p:grpSpPr>
        <p:cxnSp>
          <p:nvCxnSpPr>
            <p:cNvPr id="15" name="直接连接符 14"/>
            <p:cNvCxnSpPr/>
            <p:nvPr/>
          </p:nvCxnSpPr>
          <p:spPr>
            <a:xfrm flipH="1">
              <a:off x="5163071" y="5949280"/>
              <a:ext cx="432048" cy="288032"/>
            </a:xfrm>
            <a:prstGeom prst="line">
              <a:avLst/>
            </a:prstGeom>
            <a:ln w="38100">
              <a:solidFill>
                <a:srgbClr val="27B7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130623" y="6237312"/>
              <a:ext cx="4032448" cy="0"/>
            </a:xfrm>
            <a:prstGeom prst="line">
              <a:avLst/>
            </a:prstGeom>
            <a:ln w="38100">
              <a:solidFill>
                <a:srgbClr val="27B7FF"/>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213024" y="4977517"/>
            <a:ext cx="4026885" cy="855673"/>
            <a:chOff x="1130623" y="5949280"/>
            <a:chExt cx="4464496" cy="288032"/>
          </a:xfrm>
        </p:grpSpPr>
        <p:cxnSp>
          <p:nvCxnSpPr>
            <p:cNvPr id="19" name="直接连接符 18"/>
            <p:cNvCxnSpPr/>
            <p:nvPr/>
          </p:nvCxnSpPr>
          <p:spPr>
            <a:xfrm flipH="1">
              <a:off x="5163071" y="5949280"/>
              <a:ext cx="432048" cy="288032"/>
            </a:xfrm>
            <a:prstGeom prst="line">
              <a:avLst/>
            </a:prstGeom>
            <a:ln w="38100">
              <a:solidFill>
                <a:srgbClr val="1BB3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130623" y="6237312"/>
              <a:ext cx="4032448" cy="0"/>
            </a:xfrm>
            <a:prstGeom prst="line">
              <a:avLst/>
            </a:prstGeom>
            <a:ln w="38100">
              <a:solidFill>
                <a:srgbClr val="1BB3FF"/>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8354788" y="1048306"/>
            <a:ext cx="1367682" cy="523220"/>
          </a:xfrm>
          <a:prstGeom prst="rect">
            <a:avLst/>
          </a:prstGeom>
          <a:noFill/>
        </p:spPr>
        <p:txBody>
          <a:bodyPr wrap="none" rtlCol="0" anchor="t">
            <a:spAutoFit/>
          </a:bodyPr>
          <a:lstStyle/>
          <a:p>
            <a:r>
              <a:rPr lang="en-US" altLang="zh-CN" sz="2800" b="1" dirty="0">
                <a:solidFill>
                  <a:srgbClr val="0070C0"/>
                </a:solidFill>
                <a:latin typeface="微软雅黑" panose="020B0503020204020204" pitchFamily="34" charset="-122"/>
                <a:ea typeface="微软雅黑" panose="020B0503020204020204" pitchFamily="34" charset="-122"/>
                <a:sym typeface="+mn-ea"/>
              </a:rPr>
              <a:t>Nouns</a:t>
            </a:r>
            <a:endParaRPr lang="zh-CN" altLang="en-US" sz="2800" b="1" dirty="0">
              <a:solidFill>
                <a:srgbClr val="0070C0"/>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1990928" y="6072775"/>
            <a:ext cx="2040302" cy="523220"/>
          </a:xfrm>
          <a:prstGeom prst="rect">
            <a:avLst/>
          </a:prstGeom>
          <a:noFill/>
        </p:spPr>
        <p:txBody>
          <a:bodyPr wrap="none" rtlCol="0" anchor="t">
            <a:spAutoFit/>
          </a:bodyPr>
          <a:lstStyle/>
          <a:p>
            <a:r>
              <a:rPr lang="en-US" altLang="zh-CN" sz="2800" b="1" dirty="0">
                <a:solidFill>
                  <a:srgbClr val="0070C0"/>
                </a:solidFill>
                <a:latin typeface="微软雅黑" panose="020B0503020204020204" pitchFamily="34" charset="-122"/>
                <a:ea typeface="微软雅黑" panose="020B0503020204020204" pitchFamily="34" charset="-122"/>
                <a:sym typeface="+mn-ea"/>
              </a:rPr>
              <a:t>Adjectives</a:t>
            </a:r>
            <a:endParaRPr lang="zh-CN" altLang="en-US" sz="2800" b="1" dirty="0">
              <a:solidFill>
                <a:srgbClr val="0070C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558405" y="1851025"/>
            <a:ext cx="4360545" cy="2676525"/>
          </a:xfrm>
          <a:prstGeom prst="rect">
            <a:avLst/>
          </a:prstGeom>
          <a:noFill/>
        </p:spPr>
        <p:txBody>
          <a:bodyPr wrap="square" rtlCol="0">
            <a:spAutoFit/>
          </a:bodyPr>
          <a:lstStyle/>
          <a:p>
            <a:pPr marL="285750" indent="-285750">
              <a:buFont typeface="Wingdings" panose="05000000000000000000" pitchFamily="2" charset="2"/>
              <a:buChar char="Ø"/>
            </a:pPr>
            <a:r>
              <a:rPr lang="en-CA" sz="2400" b="1" dirty="0">
                <a:solidFill>
                  <a:srgbClr val="C00000"/>
                </a:solidFill>
              </a:rPr>
              <a:t>Hunger: </a:t>
            </a:r>
            <a:r>
              <a:rPr lang="en-CA" sz="2400" b="1" dirty="0">
                <a:solidFill>
                  <a:srgbClr val="002060"/>
                </a:solidFill>
              </a:rPr>
              <a:t> craving, appetite, stomach, mouth, saliva</a:t>
            </a:r>
          </a:p>
          <a:p>
            <a:pPr marL="285750" indent="-285750">
              <a:buFont typeface="Wingdings" panose="05000000000000000000" pitchFamily="2" charset="2"/>
              <a:buChar char="Ø"/>
            </a:pPr>
            <a:r>
              <a:rPr lang="en-CA" sz="2400" b="1" dirty="0">
                <a:solidFill>
                  <a:srgbClr val="C00000"/>
                </a:solidFill>
              </a:rPr>
              <a:t>Thirst: </a:t>
            </a:r>
            <a:r>
              <a:rPr lang="en-CA" sz="2400" b="1" dirty="0">
                <a:solidFill>
                  <a:srgbClr val="002060"/>
                </a:solidFill>
              </a:rPr>
              <a:t> dehydration, throat, tongue, dryness</a:t>
            </a:r>
          </a:p>
          <a:p>
            <a:pPr marL="285750" indent="-285750">
              <a:buFont typeface="Wingdings" panose="05000000000000000000" pitchFamily="2" charset="2"/>
              <a:buChar char="Ø"/>
            </a:pPr>
            <a:r>
              <a:rPr lang="en-CA" sz="2400" b="1" dirty="0">
                <a:solidFill>
                  <a:srgbClr val="C00000"/>
                </a:solidFill>
              </a:rPr>
              <a:t>Other</a:t>
            </a:r>
            <a:r>
              <a:rPr lang="en-US" altLang="en-CA" sz="2400" b="1" dirty="0">
                <a:solidFill>
                  <a:srgbClr val="C00000"/>
                </a:solidFill>
              </a:rPr>
              <a:t>s</a:t>
            </a:r>
            <a:r>
              <a:rPr lang="en-CA" sz="2400" b="1" dirty="0">
                <a:solidFill>
                  <a:srgbClr val="C00000"/>
                </a:solidFill>
              </a:rPr>
              <a:t>: </a:t>
            </a:r>
            <a:r>
              <a:rPr lang="en-CA" sz="2400" b="1" dirty="0">
                <a:solidFill>
                  <a:srgbClr val="002060"/>
                </a:solidFill>
              </a:rPr>
              <a:t> food, meal, snacks, energy, exhaustion, panic, moisture, water</a:t>
            </a:r>
          </a:p>
        </p:txBody>
      </p:sp>
      <p:sp>
        <p:nvSpPr>
          <p:cNvPr id="25" name="文本框 24"/>
          <p:cNvSpPr txBox="1"/>
          <p:nvPr/>
        </p:nvSpPr>
        <p:spPr>
          <a:xfrm>
            <a:off x="890905" y="3408680"/>
            <a:ext cx="3959225" cy="2306955"/>
          </a:xfrm>
          <a:prstGeom prst="rect">
            <a:avLst/>
          </a:prstGeom>
          <a:noFill/>
        </p:spPr>
        <p:txBody>
          <a:bodyPr wrap="square" rtlCol="0">
            <a:spAutoFit/>
          </a:bodyPr>
          <a:lstStyle/>
          <a:p>
            <a:pPr marL="342900" indent="-342900">
              <a:buFont typeface="Wingdings" panose="05000000000000000000" pitchFamily="2" charset="2"/>
              <a:buChar char="Ø"/>
            </a:pPr>
            <a:r>
              <a:rPr lang="en-CA" sz="2400" b="1" dirty="0">
                <a:solidFill>
                  <a:srgbClr val="C00000"/>
                </a:solidFill>
              </a:rPr>
              <a:t>Hungry: </a:t>
            </a:r>
            <a:r>
              <a:rPr lang="en-CA" sz="2400" b="1" dirty="0">
                <a:solidFill>
                  <a:srgbClr val="002060"/>
                </a:solidFill>
              </a:rPr>
              <a:t> empty, ravenous, rumbling, famished</a:t>
            </a:r>
          </a:p>
          <a:p>
            <a:pPr marL="342900" indent="-342900">
              <a:buFont typeface="Wingdings" panose="05000000000000000000" pitchFamily="2" charset="2"/>
              <a:buChar char="Ø"/>
            </a:pPr>
            <a:r>
              <a:rPr lang="en-CA" sz="2400" b="1" dirty="0">
                <a:solidFill>
                  <a:srgbClr val="C00000"/>
                </a:solidFill>
              </a:rPr>
              <a:t>Thirsty: </a:t>
            </a:r>
            <a:r>
              <a:rPr lang="en-CA" sz="2400" b="1" dirty="0">
                <a:solidFill>
                  <a:srgbClr val="002060"/>
                </a:solidFill>
              </a:rPr>
              <a:t> parched, dry, dried, dehydrated, cracked</a:t>
            </a:r>
          </a:p>
          <a:p>
            <a:pPr marL="342900" indent="-342900">
              <a:buFont typeface="Wingdings" panose="05000000000000000000" pitchFamily="2" charset="2"/>
              <a:buChar char="Ø"/>
            </a:pPr>
            <a:r>
              <a:rPr lang="en-CA" sz="2400" b="1" dirty="0">
                <a:solidFill>
                  <a:srgbClr val="C00000"/>
                </a:solidFill>
              </a:rPr>
              <a:t>Other</a:t>
            </a:r>
            <a:r>
              <a:rPr lang="en-US" altLang="en-CA" sz="2400" b="1" dirty="0">
                <a:solidFill>
                  <a:srgbClr val="C00000"/>
                </a:solidFill>
              </a:rPr>
              <a:t>s</a:t>
            </a:r>
            <a:r>
              <a:rPr lang="en-CA" sz="2400" b="1" dirty="0">
                <a:solidFill>
                  <a:srgbClr val="C00000"/>
                </a:solidFill>
              </a:rPr>
              <a:t>:</a:t>
            </a:r>
            <a:r>
              <a:rPr lang="en-CA" sz="2400" b="1" dirty="0">
                <a:solidFill>
                  <a:srgbClr val="002060"/>
                </a:solidFill>
              </a:rPr>
              <a:t> weak, desperate, refreshing, delicious</a:t>
            </a:r>
          </a:p>
        </p:txBody>
      </p:sp>
      <p:pic>
        <p:nvPicPr>
          <p:cNvPr id="26" name="图片 25" descr="4cd1f5b8f2c92b91805bb5c680170499"/>
          <p:cNvPicPr>
            <a:picLocks noChangeAspect="1"/>
          </p:cNvPicPr>
          <p:nvPr/>
        </p:nvPicPr>
        <p:blipFill>
          <a:blip r:embed="rId2"/>
          <a:stretch>
            <a:fillRect/>
          </a:stretch>
        </p:blipFill>
        <p:spPr>
          <a:xfrm rot="4740000">
            <a:off x="113262" y="608975"/>
            <a:ext cx="642826" cy="803453"/>
          </a:xfrm>
          <a:prstGeom prst="rect">
            <a:avLst/>
          </a:prstGeom>
          <a:effectLst>
            <a:outerShdw blurRad="317500" dist="228600" algn="l" rotWithShape="0">
              <a:prstClr val="black">
                <a:alpha val="40000"/>
              </a:prstClr>
            </a:outerShdw>
          </a:effectLst>
        </p:spPr>
      </p:pic>
      <p:grpSp>
        <p:nvGrpSpPr>
          <p:cNvPr id="10" name="组合 9"/>
          <p:cNvGrpSpPr/>
          <p:nvPr/>
        </p:nvGrpSpPr>
        <p:grpSpPr>
          <a:xfrm>
            <a:off x="4632960" y="2366010"/>
            <a:ext cx="2925445" cy="2986405"/>
            <a:chOff x="-3287" y="-1873"/>
            <a:chExt cx="11207" cy="10041"/>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 y="-1873"/>
              <a:ext cx="9993" cy="10041"/>
            </a:xfrm>
            <a:prstGeom prst="rect">
              <a:avLst/>
            </a:prstGeom>
          </p:spPr>
        </p:pic>
        <p:sp>
          <p:nvSpPr>
            <p:cNvPr id="5" name="TextBox 18"/>
            <p:cNvSpPr txBox="1"/>
            <p:nvPr/>
          </p:nvSpPr>
          <p:spPr>
            <a:xfrm flipH="1">
              <a:off x="-3287" y="1969"/>
              <a:ext cx="11207" cy="2622"/>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ysClr val="window" lastClr="FFFFFF"/>
                  </a:solidFill>
                  <a:uLnTx/>
                  <a:uFillTx/>
                  <a:latin typeface="Agency FB" panose="020B0503020202020204" pitchFamily="34" charset="0"/>
                  <a:ea typeface="微软雅黑" panose="020B0503020204020204" pitchFamily="34" charset="-122"/>
                </a:defRPr>
              </a:lvl1pPr>
            </a:lstStyle>
            <a:p>
              <a:pPr lvl="0">
                <a:defRPr/>
              </a:pPr>
              <a:r>
                <a:rPr lang="en-US" altLang="zh-CN" sz="2800" dirty="0">
                  <a:solidFill>
                    <a:srgbClr val="CD1F06"/>
                  </a:solidFill>
                  <a:effectLst>
                    <a:outerShdw blurRad="38100" dist="38100" dir="2700000" algn="tl">
                      <a:srgbClr val="000000">
                        <a:alpha val="43137"/>
                      </a:srgbClr>
                    </a:outerShdw>
                  </a:effectLst>
                  <a:latin typeface="Arial Rounded MT Bold" panose="020F0704030504030204" pitchFamily="34" charset="0"/>
                </a:rPr>
                <a:t>Related </a:t>
              </a:r>
            </a:p>
            <a:p>
              <a:pPr lvl="0">
                <a:defRPr/>
              </a:pPr>
              <a:r>
                <a:rPr lang="en-US" altLang="zh-CN" sz="2800" dirty="0">
                  <a:solidFill>
                    <a:srgbClr val="CD1F06"/>
                  </a:solidFill>
                  <a:effectLst>
                    <a:outerShdw blurRad="38100" dist="38100" dir="2700000" algn="tl">
                      <a:srgbClr val="000000">
                        <a:alpha val="43137"/>
                      </a:srgbClr>
                    </a:outerShdw>
                  </a:effectLst>
                  <a:latin typeface="Arial Rounded MT Bold" panose="020F0704030504030204" pitchFamily="34" charset="0"/>
                </a:rPr>
                <a:t>Vocabulary</a:t>
              </a:r>
              <a:endParaRPr kumimoji="0" lang="en-US" altLang="zh-CN" sz="2800" b="1" i="0" u="none" strike="noStrike" kern="0" cap="none" spc="0" normalizeH="0" baseline="0" noProof="0" dirty="0">
                <a:ln w="18415" cmpd="sng">
                  <a:noFill/>
                  <a:prstDash val="solid"/>
                </a:ln>
                <a:solidFill>
                  <a:srgbClr val="CD1F06"/>
                </a:solidFill>
                <a:effectLst>
                  <a:outerShdw blurRad="38100" dist="38100" dir="2700000" algn="tl">
                    <a:srgbClr val="000000">
                      <a:alpha val="43137"/>
                    </a:srgbClr>
                  </a:outerShdw>
                </a:effectLst>
                <a:uLnTx/>
                <a:uFillTx/>
                <a:latin typeface="Arial Rounded MT Bold" panose="020F0704030504030204" pitchFamily="34" charset="0"/>
              </a:endParaRPr>
            </a:p>
          </p:txBody>
        </p:sp>
      </p:grpSp>
      <p:sp>
        <p:nvSpPr>
          <p:cNvPr id="4" name="文本框 3"/>
          <p:cNvSpPr txBox="1"/>
          <p:nvPr/>
        </p:nvSpPr>
        <p:spPr>
          <a:xfrm>
            <a:off x="630555" y="1402715"/>
            <a:ext cx="5198110" cy="175323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t>ravenous /ˈrævənəs/adj. 贪婪的；狼吞虎咽的</a:t>
            </a:r>
          </a:p>
          <a:p>
            <a:pPr marL="285750" indent="-285750">
              <a:buFont typeface="Arial" panose="020B0604020202020204" pitchFamily="34" charset="0"/>
              <a:buChar char="•"/>
            </a:pPr>
            <a:r>
              <a:rPr lang="zh-CN" altLang="en-US"/>
              <a:t>rumbling /ˈrʌmblɪŋ/ adj. 隆隆声的</a:t>
            </a:r>
            <a:r>
              <a:rPr lang="en-US" altLang="zh-CN"/>
              <a:t>; </a:t>
            </a:r>
            <a:r>
              <a:rPr lang="zh-CN" altLang="en-US"/>
              <a:t>咕噜声</a:t>
            </a:r>
          </a:p>
          <a:p>
            <a:pPr marL="285750" indent="-285750">
              <a:buFont typeface="Arial" panose="020B0604020202020204" pitchFamily="34" charset="0"/>
              <a:buChar char="•"/>
            </a:pPr>
            <a:r>
              <a:rPr lang="zh-CN" altLang="en-US"/>
              <a:t>famished /ˈfæmɪʃt/ adj. 极饥饿的</a:t>
            </a:r>
          </a:p>
          <a:p>
            <a:pPr marL="285750" indent="-285750">
              <a:buFont typeface="Arial" panose="020B0604020202020204" pitchFamily="34" charset="0"/>
              <a:buChar char="•"/>
            </a:pPr>
            <a:r>
              <a:rPr lang="zh-CN" altLang="en-US"/>
              <a:t>parched /pɑːtʃt/ adj. 焦的；炎热的；非常口渴的</a:t>
            </a:r>
          </a:p>
          <a:p>
            <a:pPr marL="285750" indent="-285750">
              <a:buFont typeface="Arial" panose="020B0604020202020204" pitchFamily="34" charset="0"/>
              <a:buChar char="•"/>
            </a:pPr>
            <a:r>
              <a:rPr lang="zh-CN" altLang="en-US"/>
              <a:t>dehydrated /ˌdiːhaɪˈdreɪtɪd/ adj. 脱水的</a:t>
            </a:r>
          </a:p>
          <a:p>
            <a:pPr marL="285750" indent="-285750">
              <a:buFont typeface="Arial" panose="020B0604020202020204" pitchFamily="34" charset="0"/>
              <a:buChar char="•"/>
            </a:pPr>
            <a:r>
              <a:rPr lang="zh-CN" altLang="en-US"/>
              <a:t>cracked /krækt/ adj. （声音）嘶哑的</a:t>
            </a:r>
          </a:p>
        </p:txBody>
      </p:sp>
      <p:sp>
        <p:nvSpPr>
          <p:cNvPr id="6" name="文本框 5"/>
          <p:cNvSpPr txBox="1"/>
          <p:nvPr/>
        </p:nvSpPr>
        <p:spPr>
          <a:xfrm>
            <a:off x="7526020" y="4634865"/>
            <a:ext cx="4354830" cy="1198880"/>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t>craving /ˈkreɪvɪŋ/n. 渴望；热望</a:t>
            </a:r>
          </a:p>
          <a:p>
            <a:pPr marL="285750" indent="-285750">
              <a:buFont typeface="Arial" panose="020B0604020202020204" pitchFamily="34" charset="0"/>
              <a:buChar char="•"/>
            </a:pPr>
            <a:r>
              <a:rPr lang="zh-CN" altLang="en-US"/>
              <a:t>saliva /səˈlaɪvə/ n. 唾液；涎</a:t>
            </a:r>
          </a:p>
          <a:p>
            <a:pPr marL="285750" indent="-285750">
              <a:buFont typeface="Arial" panose="020B0604020202020204" pitchFamily="34" charset="0"/>
              <a:buChar char="•"/>
            </a:pPr>
            <a:r>
              <a:rPr lang="zh-CN" altLang="en-US"/>
              <a:t>dehydration/ˌdiːhaɪˈdreɪʃn/ n. 脱水</a:t>
            </a:r>
          </a:p>
          <a:p>
            <a:pPr marL="285750" indent="-285750">
              <a:buFont typeface="Arial" panose="020B0604020202020204" pitchFamily="34" charset="0"/>
              <a:buChar char="•"/>
            </a:pPr>
            <a:r>
              <a:rPr lang="zh-CN" altLang="en-US"/>
              <a:t>moisture /ˈmɔɪstʃə(r)/ n. 水分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 grpId="0"/>
      <p:bldP spid="4"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4cd1f5b8f2c92b91805bb5c680170499"/>
          <p:cNvPicPr>
            <a:picLocks noChangeAspect="1"/>
          </p:cNvPicPr>
          <p:nvPr/>
        </p:nvPicPr>
        <p:blipFill>
          <a:blip r:embed="rId2"/>
          <a:stretch>
            <a:fillRect/>
          </a:stretch>
        </p:blipFill>
        <p:spPr>
          <a:xfrm rot="4740000">
            <a:off x="10336181" y="5266812"/>
            <a:ext cx="1288415" cy="1610360"/>
          </a:xfrm>
          <a:prstGeom prst="rect">
            <a:avLst/>
          </a:prstGeom>
          <a:effectLst>
            <a:outerShdw blurRad="317500" dist="228600" algn="l" rotWithShape="0">
              <a:prstClr val="black">
                <a:alpha val="40000"/>
              </a:prstClr>
            </a:outerShdw>
          </a:effectLst>
        </p:spPr>
      </p:pic>
      <p:pic>
        <p:nvPicPr>
          <p:cNvPr id="13" name="图片 12" descr="4cd1f5b8f2c92b91805bb5c680170499"/>
          <p:cNvPicPr>
            <a:picLocks noChangeAspect="1"/>
          </p:cNvPicPr>
          <p:nvPr/>
        </p:nvPicPr>
        <p:blipFill>
          <a:blip r:embed="rId2"/>
          <a:stretch>
            <a:fillRect/>
          </a:stretch>
        </p:blipFill>
        <p:spPr>
          <a:xfrm rot="4740000">
            <a:off x="291950" y="5332935"/>
            <a:ext cx="1288415" cy="1610360"/>
          </a:xfrm>
          <a:prstGeom prst="rect">
            <a:avLst/>
          </a:prstGeom>
          <a:effectLst>
            <a:outerShdw blurRad="317500" dist="228600" algn="l" rotWithShape="0">
              <a:prstClr val="black">
                <a:alpha val="40000"/>
              </a:prstClr>
            </a:outerShdw>
          </a:effectLst>
        </p:spPr>
      </p:pic>
      <p:cxnSp>
        <p:nvCxnSpPr>
          <p:cNvPr id="18" name="直接连接符 17"/>
          <p:cNvCxnSpPr/>
          <p:nvPr/>
        </p:nvCxnSpPr>
        <p:spPr>
          <a:xfrm flipV="1">
            <a:off x="193482" y="73139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3130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7" name="箭头: 燕尾形 4"/>
          <p:cNvSpPr/>
          <p:nvPr/>
        </p:nvSpPr>
        <p:spPr>
          <a:xfrm>
            <a:off x="2989639" y="69395"/>
            <a:ext cx="1964217"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02  Vocabulary</a:t>
            </a:r>
            <a:endParaRPr lang="zh-CN" altLang="en-US" dirty="0">
              <a:solidFill>
                <a:schemeClr val="bg1"/>
              </a:solidFill>
            </a:endParaRPr>
          </a:p>
        </p:txBody>
      </p:sp>
      <p:sp>
        <p:nvSpPr>
          <p:cNvPr id="2" name="矩形 1"/>
          <p:cNvSpPr/>
          <p:nvPr/>
        </p:nvSpPr>
        <p:spPr>
          <a:xfrm>
            <a:off x="890570" y="928767"/>
            <a:ext cx="3133090" cy="398780"/>
          </a:xfrm>
          <a:prstGeom prst="rect">
            <a:avLst/>
          </a:prstGeom>
        </p:spPr>
        <p:txBody>
          <a:bodyPr wrap="none">
            <a:spAutoFit/>
          </a:bodyPr>
          <a:lstStyle/>
          <a:p>
            <a:r>
              <a:rPr lang="en-US" altLang="zh-CN" sz="2000" b="1" dirty="0">
                <a:solidFill>
                  <a:srgbClr val="C00000"/>
                </a:solidFill>
                <a:latin typeface="华康俪金黑W8(P)" pitchFamily="34" charset="-122"/>
                <a:ea typeface="华康俪金黑W8(P)" pitchFamily="34" charset="-122"/>
              </a:rPr>
              <a:t>2-1  Related Vocabulary</a:t>
            </a:r>
          </a:p>
        </p:txBody>
      </p:sp>
      <p:grpSp>
        <p:nvGrpSpPr>
          <p:cNvPr id="14" name="组合 13"/>
          <p:cNvGrpSpPr/>
          <p:nvPr/>
        </p:nvGrpSpPr>
        <p:grpSpPr>
          <a:xfrm flipH="1" flipV="1">
            <a:off x="6885830" y="1948485"/>
            <a:ext cx="4245995" cy="1258938"/>
            <a:chOff x="1130623" y="5949280"/>
            <a:chExt cx="4464496" cy="288032"/>
          </a:xfrm>
        </p:grpSpPr>
        <p:cxnSp>
          <p:nvCxnSpPr>
            <p:cNvPr id="15" name="直接连接符 14"/>
            <p:cNvCxnSpPr/>
            <p:nvPr/>
          </p:nvCxnSpPr>
          <p:spPr>
            <a:xfrm flipH="1">
              <a:off x="5163071" y="5949280"/>
              <a:ext cx="432048" cy="288032"/>
            </a:xfrm>
            <a:prstGeom prst="line">
              <a:avLst/>
            </a:prstGeom>
            <a:ln w="38100">
              <a:solidFill>
                <a:srgbClr val="27B7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130623" y="6237312"/>
              <a:ext cx="4032448" cy="0"/>
            </a:xfrm>
            <a:prstGeom prst="line">
              <a:avLst/>
            </a:prstGeom>
            <a:ln w="38100">
              <a:solidFill>
                <a:srgbClr val="27B7FF"/>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213024" y="4977517"/>
            <a:ext cx="4026885" cy="855673"/>
            <a:chOff x="1130623" y="5949280"/>
            <a:chExt cx="4464496" cy="288032"/>
          </a:xfrm>
        </p:grpSpPr>
        <p:cxnSp>
          <p:nvCxnSpPr>
            <p:cNvPr id="19" name="直接连接符 18"/>
            <p:cNvCxnSpPr/>
            <p:nvPr/>
          </p:nvCxnSpPr>
          <p:spPr>
            <a:xfrm flipH="1">
              <a:off x="5163071" y="5949280"/>
              <a:ext cx="432048" cy="288032"/>
            </a:xfrm>
            <a:prstGeom prst="line">
              <a:avLst/>
            </a:prstGeom>
            <a:ln w="38100">
              <a:solidFill>
                <a:srgbClr val="1BB3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130623" y="6237312"/>
              <a:ext cx="4032448" cy="0"/>
            </a:xfrm>
            <a:prstGeom prst="line">
              <a:avLst/>
            </a:prstGeom>
            <a:ln w="38100">
              <a:solidFill>
                <a:srgbClr val="1BB3FF"/>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8415113" y="1328976"/>
            <a:ext cx="1193532" cy="523220"/>
          </a:xfrm>
          <a:prstGeom prst="rect">
            <a:avLst/>
          </a:prstGeom>
          <a:noFill/>
        </p:spPr>
        <p:txBody>
          <a:bodyPr wrap="none" rtlCol="0" anchor="t">
            <a:spAutoFit/>
          </a:bodyPr>
          <a:lstStyle/>
          <a:p>
            <a:r>
              <a:rPr lang="en-US" altLang="zh-CN" sz="2800" b="1" dirty="0">
                <a:solidFill>
                  <a:srgbClr val="0070C0"/>
                </a:solidFill>
                <a:latin typeface="微软雅黑" panose="020B0503020204020204" pitchFamily="34" charset="-122"/>
                <a:ea typeface="微软雅黑" panose="020B0503020204020204" pitchFamily="34" charset="-122"/>
                <a:sym typeface="+mn-ea"/>
              </a:rPr>
              <a:t>Verbs</a:t>
            </a:r>
            <a:endParaRPr lang="zh-CN" altLang="en-US" sz="2800" b="1" dirty="0">
              <a:solidFill>
                <a:srgbClr val="0070C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616825" y="2331720"/>
            <a:ext cx="3980815" cy="2676525"/>
          </a:xfrm>
          <a:prstGeom prst="rect">
            <a:avLst/>
          </a:prstGeom>
          <a:noFill/>
        </p:spPr>
        <p:txBody>
          <a:bodyPr wrap="square" rtlCol="0">
            <a:spAutoFit/>
          </a:bodyPr>
          <a:lstStyle/>
          <a:p>
            <a:pPr marL="285750" indent="-285750">
              <a:buFont typeface="Wingdings" panose="05000000000000000000" pitchFamily="2" charset="2"/>
              <a:buChar char="Ø"/>
            </a:pPr>
            <a:r>
              <a:rPr lang="en-CA" altLang="en-US" sz="2400" b="1" dirty="0">
                <a:solidFill>
                  <a:srgbClr val="C00000"/>
                </a:solidFill>
                <a:ea typeface="Calibri" panose="020F0502020204030204" pitchFamily="34" charset="0"/>
              </a:rPr>
              <a:t>Starv</a:t>
            </a:r>
            <a:r>
              <a:rPr lang="en-US" altLang="en-CA" sz="2400" b="1" dirty="0">
                <a:solidFill>
                  <a:srgbClr val="C00000"/>
                </a:solidFill>
                <a:ea typeface="Calibri" panose="020F0502020204030204" pitchFamily="34" charset="0"/>
              </a:rPr>
              <a:t>e</a:t>
            </a:r>
            <a:r>
              <a:rPr lang="en-CA" altLang="en-US" sz="2400" b="1" dirty="0">
                <a:solidFill>
                  <a:srgbClr val="C00000"/>
                </a:solidFill>
                <a:ea typeface="Calibri" panose="020F0502020204030204" pitchFamily="34" charset="0"/>
              </a:rPr>
              <a:t>:</a:t>
            </a:r>
            <a:r>
              <a:rPr lang="en-CA" altLang="en-US" sz="2400" b="1" dirty="0">
                <a:solidFill>
                  <a:srgbClr val="002060"/>
                </a:solidFill>
                <a:ea typeface="Calibri" panose="020F0502020204030204" pitchFamily="34" charset="0"/>
              </a:rPr>
              <a:t>  ate, devoured, swallowed, licked, tasted</a:t>
            </a:r>
          </a:p>
          <a:p>
            <a:pPr marL="285750" indent="-285750">
              <a:buFont typeface="Wingdings" panose="05000000000000000000" pitchFamily="2" charset="2"/>
              <a:buChar char="Ø"/>
            </a:pPr>
            <a:r>
              <a:rPr lang="en-CA" altLang="en-US" sz="2400" b="1" dirty="0">
                <a:solidFill>
                  <a:srgbClr val="C00000"/>
                </a:solidFill>
                <a:ea typeface="Calibri" panose="020F0502020204030204" pitchFamily="34" charset="0"/>
              </a:rPr>
              <a:t>Thirst:  </a:t>
            </a:r>
            <a:r>
              <a:rPr lang="en-CA" altLang="en-US" sz="2400" b="1" dirty="0">
                <a:solidFill>
                  <a:srgbClr val="002060"/>
                </a:solidFill>
                <a:ea typeface="Calibri" panose="020F0502020204030204" pitchFamily="34" charset="0"/>
              </a:rPr>
              <a:t>sipped, drank, swallowed, gulped</a:t>
            </a:r>
          </a:p>
          <a:p>
            <a:pPr marL="285750" indent="-285750">
              <a:buFont typeface="Wingdings" panose="05000000000000000000" pitchFamily="2" charset="2"/>
              <a:buChar char="Ø"/>
            </a:pPr>
            <a:r>
              <a:rPr lang="en-CA" altLang="en-US" sz="2400" b="1" dirty="0">
                <a:solidFill>
                  <a:srgbClr val="C00000"/>
                </a:solidFill>
                <a:ea typeface="Calibri" panose="020F0502020204030204" pitchFamily="34" charset="0"/>
              </a:rPr>
              <a:t>Other</a:t>
            </a:r>
            <a:r>
              <a:rPr lang="en-US" altLang="en-CA" sz="2400" b="1" dirty="0">
                <a:solidFill>
                  <a:srgbClr val="C00000"/>
                </a:solidFill>
                <a:ea typeface="Calibri" panose="020F0502020204030204" pitchFamily="34" charset="0"/>
              </a:rPr>
              <a:t>s</a:t>
            </a:r>
            <a:r>
              <a:rPr lang="en-CA" altLang="en-US" sz="2400" b="1" dirty="0">
                <a:solidFill>
                  <a:srgbClr val="C00000"/>
                </a:solidFill>
                <a:ea typeface="Calibri" panose="020F0502020204030204" pitchFamily="34" charset="0"/>
              </a:rPr>
              <a:t>: </a:t>
            </a:r>
            <a:r>
              <a:rPr lang="en-CA" altLang="en-US" sz="2400" b="1" dirty="0">
                <a:solidFill>
                  <a:srgbClr val="002060"/>
                </a:solidFill>
                <a:ea typeface="Calibri" panose="020F0502020204030204" pitchFamily="34" charset="0"/>
              </a:rPr>
              <a:t> growled, shook, trembled, ordered, reached, burned, gripped</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9" name="图片 28" descr="4cd1f5b8f2c92b91805bb5c680170499"/>
          <p:cNvPicPr>
            <a:picLocks noChangeAspect="1"/>
          </p:cNvPicPr>
          <p:nvPr/>
        </p:nvPicPr>
        <p:blipFill>
          <a:blip r:embed="rId2"/>
          <a:stretch>
            <a:fillRect/>
          </a:stretch>
        </p:blipFill>
        <p:spPr>
          <a:xfrm rot="4740000">
            <a:off x="113262" y="608975"/>
            <a:ext cx="642826" cy="803453"/>
          </a:xfrm>
          <a:prstGeom prst="rect">
            <a:avLst/>
          </a:prstGeom>
          <a:effectLst>
            <a:outerShdw blurRad="317500" dist="228600" algn="l" rotWithShape="0">
              <a:prstClr val="black">
                <a:alpha val="40000"/>
              </a:prstClr>
            </a:outerShdw>
          </a:effectLst>
        </p:spPr>
      </p:pic>
      <p:grpSp>
        <p:nvGrpSpPr>
          <p:cNvPr id="10" name="组合 9"/>
          <p:cNvGrpSpPr/>
          <p:nvPr/>
        </p:nvGrpSpPr>
        <p:grpSpPr>
          <a:xfrm>
            <a:off x="4691380" y="2136775"/>
            <a:ext cx="2925445" cy="2986405"/>
            <a:chOff x="-3287" y="-1873"/>
            <a:chExt cx="11207" cy="10041"/>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 y="-1873"/>
              <a:ext cx="9993" cy="10041"/>
            </a:xfrm>
            <a:prstGeom prst="rect">
              <a:avLst/>
            </a:prstGeom>
          </p:spPr>
        </p:pic>
        <p:sp>
          <p:nvSpPr>
            <p:cNvPr id="5" name="TextBox 18"/>
            <p:cNvSpPr txBox="1"/>
            <p:nvPr/>
          </p:nvSpPr>
          <p:spPr>
            <a:xfrm flipH="1">
              <a:off x="-3287" y="1969"/>
              <a:ext cx="11207" cy="2622"/>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ysClr val="window" lastClr="FFFFFF"/>
                  </a:solidFill>
                  <a:uLnTx/>
                  <a:uFillTx/>
                  <a:latin typeface="Agency FB" panose="020B0503020202020204" pitchFamily="34" charset="0"/>
                  <a:ea typeface="微软雅黑" panose="020B0503020204020204" pitchFamily="34" charset="-122"/>
                </a:defRPr>
              </a:lvl1pPr>
            </a:lstStyle>
            <a:p>
              <a:pPr lvl="0">
                <a:defRPr/>
              </a:pPr>
              <a:r>
                <a:rPr lang="en-US" altLang="zh-CN" sz="2800" dirty="0">
                  <a:solidFill>
                    <a:srgbClr val="CD1F06"/>
                  </a:solidFill>
                  <a:effectLst>
                    <a:outerShdw blurRad="38100" dist="38100" dir="2700000" algn="tl">
                      <a:srgbClr val="000000">
                        <a:alpha val="43137"/>
                      </a:srgbClr>
                    </a:outerShdw>
                  </a:effectLst>
                  <a:latin typeface="Arial Rounded MT Bold" panose="020F0704030504030204" pitchFamily="34" charset="0"/>
                </a:rPr>
                <a:t>Related </a:t>
              </a:r>
            </a:p>
            <a:p>
              <a:pPr lvl="0">
                <a:defRPr/>
              </a:pPr>
              <a:r>
                <a:rPr lang="en-US" altLang="zh-CN" sz="2800" dirty="0">
                  <a:solidFill>
                    <a:srgbClr val="CD1F06"/>
                  </a:solidFill>
                  <a:effectLst>
                    <a:outerShdw blurRad="38100" dist="38100" dir="2700000" algn="tl">
                      <a:srgbClr val="000000">
                        <a:alpha val="43137"/>
                      </a:srgbClr>
                    </a:outerShdw>
                  </a:effectLst>
                  <a:latin typeface="Arial Rounded MT Bold" panose="020F0704030504030204" pitchFamily="34" charset="0"/>
                </a:rPr>
                <a:t>Vocabulary</a:t>
              </a:r>
              <a:endParaRPr kumimoji="0" lang="en-US" altLang="zh-CN" sz="2800" b="1" i="0" u="none" strike="noStrike" kern="0" cap="none" spc="0" normalizeH="0" baseline="0" noProof="0" dirty="0">
                <a:ln w="18415" cmpd="sng">
                  <a:noFill/>
                  <a:prstDash val="solid"/>
                </a:ln>
                <a:solidFill>
                  <a:srgbClr val="CD1F06"/>
                </a:solidFill>
                <a:effectLst>
                  <a:outerShdw blurRad="38100" dist="38100" dir="2700000" algn="tl">
                    <a:srgbClr val="000000">
                      <a:alpha val="43137"/>
                    </a:srgbClr>
                  </a:outerShdw>
                </a:effectLst>
                <a:uLnTx/>
                <a:uFillTx/>
                <a:latin typeface="Arial Rounded MT Bold" panose="020F0704030504030204" pitchFamily="34" charset="0"/>
              </a:endParaRPr>
            </a:p>
          </p:txBody>
        </p:sp>
      </p:grpSp>
      <p:sp>
        <p:nvSpPr>
          <p:cNvPr id="4" name="文本框 3"/>
          <p:cNvSpPr txBox="1"/>
          <p:nvPr/>
        </p:nvSpPr>
        <p:spPr>
          <a:xfrm>
            <a:off x="528320" y="2414270"/>
            <a:ext cx="4879340" cy="203009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t>devour /dɪˈvaʊə(r)/v. 吞食；狼吞虎咽地吃</a:t>
            </a:r>
          </a:p>
          <a:p>
            <a:pPr marL="285750" indent="-285750">
              <a:buFont typeface="Arial" panose="020B0604020202020204" pitchFamily="34" charset="0"/>
              <a:buChar char="•"/>
            </a:pPr>
            <a:r>
              <a:rPr lang="zh-CN" altLang="en-US"/>
              <a:t>lick /lɪk/ v. 舔</a:t>
            </a:r>
          </a:p>
          <a:p>
            <a:pPr marL="285750" indent="-285750">
              <a:buFont typeface="Arial" panose="020B0604020202020204" pitchFamily="34" charset="0"/>
              <a:buChar char="•"/>
            </a:pPr>
            <a:r>
              <a:rPr lang="zh-CN" altLang="en-US"/>
              <a:t>sip /sɪp/ v. 小口喝，抿</a:t>
            </a:r>
          </a:p>
          <a:p>
            <a:pPr marL="285750" indent="-285750">
              <a:buFont typeface="Arial" panose="020B0604020202020204" pitchFamily="34" charset="0"/>
              <a:buChar char="•"/>
            </a:pPr>
            <a:r>
              <a:rPr lang="zh-CN" altLang="en-US"/>
              <a:t>gulp /ɡʌlp/ v. 狼吞虎咽地吃；大口地吸</a:t>
            </a:r>
          </a:p>
          <a:p>
            <a:pPr marL="285750" indent="-285750">
              <a:buFont typeface="Arial" panose="020B0604020202020204" pitchFamily="34" charset="0"/>
              <a:buChar char="•"/>
            </a:pPr>
            <a:r>
              <a:rPr lang="zh-CN" altLang="en-US"/>
              <a:t>growl  /ɡraʊl/  v. 咆哮；发隆隆声</a:t>
            </a:r>
          </a:p>
          <a:p>
            <a:pPr marL="285750" indent="-285750">
              <a:buFont typeface="Arial" panose="020B0604020202020204" pitchFamily="34" charset="0"/>
              <a:buChar char="•"/>
            </a:pPr>
            <a:r>
              <a:rPr lang="zh-CN" altLang="en-US"/>
              <a:t>grip /ɡrɪp/ v. 紧握；抓住</a:t>
            </a:r>
          </a:p>
          <a:p>
            <a:pPr marL="285750" indent="-28575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cd1f5b8f2c92b91805bb5c680170499"/>
          <p:cNvPicPr>
            <a:picLocks noChangeAspect="1"/>
          </p:cNvPicPr>
          <p:nvPr/>
        </p:nvPicPr>
        <p:blipFill>
          <a:blip r:embed="rId2"/>
          <a:stretch>
            <a:fillRect/>
          </a:stretch>
        </p:blipFill>
        <p:spPr>
          <a:xfrm rot="4740000">
            <a:off x="291950" y="5332935"/>
            <a:ext cx="1288415" cy="1610360"/>
          </a:xfrm>
          <a:prstGeom prst="rect">
            <a:avLst/>
          </a:prstGeom>
          <a:effectLst>
            <a:outerShdw blurRad="317500" dist="228600" algn="l" rotWithShape="0">
              <a:prstClr val="black">
                <a:alpha val="40000"/>
              </a:prstClr>
            </a:outerShdw>
          </a:effectLst>
        </p:spPr>
      </p:pic>
      <p:cxnSp>
        <p:nvCxnSpPr>
          <p:cNvPr id="18" name="直接连接符 17"/>
          <p:cNvCxnSpPr/>
          <p:nvPr/>
        </p:nvCxnSpPr>
        <p:spPr>
          <a:xfrm flipV="1">
            <a:off x="193482" y="73139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3130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7" name="箭头: 燕尾形 4"/>
          <p:cNvSpPr/>
          <p:nvPr/>
        </p:nvSpPr>
        <p:spPr>
          <a:xfrm>
            <a:off x="2989639" y="69395"/>
            <a:ext cx="1964217"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02  Vocabulary</a:t>
            </a:r>
            <a:endParaRPr lang="zh-CN" altLang="en-US" dirty="0">
              <a:solidFill>
                <a:schemeClr val="bg1"/>
              </a:solidFill>
            </a:endParaRPr>
          </a:p>
        </p:txBody>
      </p:sp>
      <p:sp>
        <p:nvSpPr>
          <p:cNvPr id="2" name="矩形 1"/>
          <p:cNvSpPr/>
          <p:nvPr/>
        </p:nvSpPr>
        <p:spPr>
          <a:xfrm>
            <a:off x="890570" y="928767"/>
            <a:ext cx="3133090" cy="398780"/>
          </a:xfrm>
          <a:prstGeom prst="rect">
            <a:avLst/>
          </a:prstGeom>
        </p:spPr>
        <p:txBody>
          <a:bodyPr wrap="none">
            <a:spAutoFit/>
          </a:bodyPr>
          <a:lstStyle/>
          <a:p>
            <a:r>
              <a:rPr lang="en-US" altLang="zh-CN" sz="2000" b="1" dirty="0">
                <a:solidFill>
                  <a:srgbClr val="C00000"/>
                </a:solidFill>
                <a:latin typeface="华康俪金黑W8(P)" pitchFamily="34" charset="-122"/>
                <a:ea typeface="华康俪金黑W8(P)" pitchFamily="34" charset="-122"/>
              </a:rPr>
              <a:t>2-1  Related Vocabulary</a:t>
            </a:r>
          </a:p>
        </p:txBody>
      </p:sp>
      <p:grpSp>
        <p:nvGrpSpPr>
          <p:cNvPr id="14" name="组合 13"/>
          <p:cNvGrpSpPr/>
          <p:nvPr/>
        </p:nvGrpSpPr>
        <p:grpSpPr>
          <a:xfrm flipH="1" flipV="1">
            <a:off x="6495940" y="1669085"/>
            <a:ext cx="4245995" cy="1258938"/>
            <a:chOff x="1130623" y="5949280"/>
            <a:chExt cx="4464496" cy="288032"/>
          </a:xfrm>
        </p:grpSpPr>
        <p:cxnSp>
          <p:nvCxnSpPr>
            <p:cNvPr id="15" name="直接连接符 14"/>
            <p:cNvCxnSpPr/>
            <p:nvPr/>
          </p:nvCxnSpPr>
          <p:spPr>
            <a:xfrm flipH="1">
              <a:off x="5163071" y="5949280"/>
              <a:ext cx="432048" cy="288032"/>
            </a:xfrm>
            <a:prstGeom prst="line">
              <a:avLst/>
            </a:prstGeom>
            <a:ln w="38100">
              <a:solidFill>
                <a:srgbClr val="27B7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130623" y="6237312"/>
              <a:ext cx="4032448" cy="0"/>
            </a:xfrm>
            <a:prstGeom prst="line">
              <a:avLst/>
            </a:prstGeom>
            <a:ln w="38100">
              <a:solidFill>
                <a:srgbClr val="27B7FF"/>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213024" y="4977517"/>
            <a:ext cx="4026885" cy="855673"/>
            <a:chOff x="1130623" y="5949280"/>
            <a:chExt cx="4464496" cy="288032"/>
          </a:xfrm>
        </p:grpSpPr>
        <p:cxnSp>
          <p:nvCxnSpPr>
            <p:cNvPr id="19" name="直接连接符 18"/>
            <p:cNvCxnSpPr/>
            <p:nvPr/>
          </p:nvCxnSpPr>
          <p:spPr>
            <a:xfrm flipH="1">
              <a:off x="5163071" y="5949280"/>
              <a:ext cx="432048" cy="288032"/>
            </a:xfrm>
            <a:prstGeom prst="line">
              <a:avLst/>
            </a:prstGeom>
            <a:ln w="38100">
              <a:solidFill>
                <a:srgbClr val="1BB3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130623" y="6237312"/>
              <a:ext cx="4032448" cy="0"/>
            </a:xfrm>
            <a:prstGeom prst="line">
              <a:avLst/>
            </a:prstGeom>
            <a:ln w="38100">
              <a:solidFill>
                <a:srgbClr val="1BB3FF"/>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990928" y="6072775"/>
            <a:ext cx="2305311" cy="523220"/>
          </a:xfrm>
          <a:prstGeom prst="rect">
            <a:avLst/>
          </a:prstGeom>
          <a:noFill/>
        </p:spPr>
        <p:txBody>
          <a:bodyPr wrap="none" rtlCol="0" anchor="t">
            <a:spAutoFit/>
          </a:bodyPr>
          <a:lstStyle/>
          <a:p>
            <a:r>
              <a:rPr lang="en-US" altLang="zh-CN" sz="2800" b="1" dirty="0">
                <a:solidFill>
                  <a:srgbClr val="0070C0"/>
                </a:solidFill>
                <a:latin typeface="微软雅黑" panose="020B0503020204020204" pitchFamily="34" charset="-122"/>
                <a:ea typeface="微软雅黑" panose="020B0503020204020204" pitchFamily="34" charset="-122"/>
                <a:sym typeface="+mn-ea"/>
              </a:rPr>
              <a:t>Expressions</a:t>
            </a:r>
            <a:endParaRPr lang="zh-CN" altLang="en-US" sz="2800" b="1" dirty="0">
              <a:solidFill>
                <a:srgbClr val="0070C0"/>
              </a:solidFill>
              <a:latin typeface="微软雅黑" panose="020B0503020204020204" pitchFamily="34" charset="-122"/>
              <a:ea typeface="微软雅黑" panose="020B0503020204020204" pitchFamily="34" charset="-122"/>
              <a:sym typeface="+mn-ea"/>
            </a:endParaRPr>
          </a:p>
        </p:txBody>
      </p:sp>
      <p:sp>
        <p:nvSpPr>
          <p:cNvPr id="25" name="文本框 24"/>
          <p:cNvSpPr txBox="1"/>
          <p:nvPr/>
        </p:nvSpPr>
        <p:spPr>
          <a:xfrm>
            <a:off x="631190" y="1368425"/>
            <a:ext cx="3740785" cy="4523105"/>
          </a:xfrm>
          <a:prstGeom prst="rect">
            <a:avLst/>
          </a:prstGeom>
          <a:noFill/>
        </p:spPr>
        <p:txBody>
          <a:bodyPr wrap="square" rtlCol="0">
            <a:spAutoFit/>
          </a:bodyPr>
          <a:lstStyle/>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w</a:t>
            </a:r>
            <a:r>
              <a:rPr lang="en-CA" altLang="en-US" sz="2400" b="1" dirty="0">
                <a:solidFill>
                  <a:srgbClr val="002060"/>
                </a:solidFill>
                <a:ea typeface="Calibri" panose="020F0502020204030204" pitchFamily="34" charset="0"/>
              </a:rPr>
              <a:t>eak with hunger                      </a:t>
            </a: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s</a:t>
            </a:r>
            <a:r>
              <a:rPr lang="en-CA" altLang="en-US" sz="2400" b="1" dirty="0">
                <a:solidFill>
                  <a:srgbClr val="002060"/>
                </a:solidFill>
                <a:ea typeface="Calibri" panose="020F0502020204030204" pitchFamily="34" charset="0"/>
              </a:rPr>
              <a:t>hook with hunger</a:t>
            </a:r>
          </a:p>
          <a:p>
            <a:pPr marL="342900" lvl="0" indent="-342900" eaLnBrk="0" fontAlgn="base" hangingPunct="0">
              <a:spcBef>
                <a:spcPct val="0"/>
              </a:spcBef>
              <a:spcAft>
                <a:spcPct val="0"/>
              </a:spcAft>
              <a:buFont typeface="Wingdings" panose="05000000000000000000" pitchFamily="2" charset="2"/>
              <a:buChar char="Ø"/>
            </a:pPr>
            <a:r>
              <a:rPr lang="en-CA" altLang="en-US" sz="2400" b="1" dirty="0">
                <a:solidFill>
                  <a:srgbClr val="002060"/>
                </a:solidFill>
                <a:ea typeface="Calibri" panose="020F0502020204030204" pitchFamily="34" charset="0"/>
              </a:rPr>
              <a:t>Stomach rumbled</a:t>
            </a:r>
            <a:r>
              <a:rPr lang="en-US" altLang="en-CA" sz="2400" b="1" dirty="0">
                <a:solidFill>
                  <a:srgbClr val="002060"/>
                </a:solidFill>
                <a:ea typeface="Calibri" panose="020F0502020204030204" pitchFamily="34" charset="0"/>
              </a:rPr>
              <a:t>.</a:t>
            </a:r>
            <a:r>
              <a:rPr lang="en-CA" altLang="en-US" sz="2400" b="1" dirty="0">
                <a:solidFill>
                  <a:srgbClr val="002060"/>
                </a:solidFill>
                <a:ea typeface="Calibri" panose="020F0502020204030204" pitchFamily="34" charset="0"/>
              </a:rPr>
              <a:t>                       </a:t>
            </a:r>
          </a:p>
          <a:p>
            <a:pPr marL="342900" lvl="0" indent="-342900" eaLnBrk="0" fontAlgn="base" hangingPunct="0">
              <a:spcBef>
                <a:spcPct val="0"/>
              </a:spcBef>
              <a:spcAft>
                <a:spcPct val="0"/>
              </a:spcAft>
              <a:buFont typeface="Wingdings" panose="05000000000000000000" pitchFamily="2" charset="2"/>
              <a:buChar char="Ø"/>
            </a:pPr>
            <a:r>
              <a:rPr lang="en-CA" altLang="en-US" sz="2400" b="1" dirty="0">
                <a:solidFill>
                  <a:srgbClr val="002060"/>
                </a:solidFill>
                <a:ea typeface="Calibri" panose="020F0502020204030204" pitchFamily="34" charset="0"/>
              </a:rPr>
              <a:t>I could eat a horse</a:t>
            </a:r>
            <a:r>
              <a:rPr lang="en-US" altLang="en-CA" sz="2400" b="1" dirty="0">
                <a:solidFill>
                  <a:srgbClr val="002060"/>
                </a:solidFill>
                <a:ea typeface="Calibri" panose="020F0502020204030204" pitchFamily="34" charset="0"/>
              </a:rPr>
              <a:t>.</a:t>
            </a: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h</a:t>
            </a:r>
            <a:r>
              <a:rPr lang="en-CA" altLang="en-US" sz="2400" b="1" dirty="0">
                <a:solidFill>
                  <a:srgbClr val="002060"/>
                </a:solidFill>
                <a:ea typeface="Calibri" panose="020F0502020204030204" pitchFamily="34" charset="0"/>
              </a:rPr>
              <a:t>ungry as a bear                         </a:t>
            </a: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d</a:t>
            </a:r>
            <a:r>
              <a:rPr lang="en-CA" altLang="en-US" sz="2400" b="1" dirty="0">
                <a:solidFill>
                  <a:srgbClr val="002060"/>
                </a:solidFill>
                <a:ea typeface="Calibri" panose="020F0502020204030204" pitchFamily="34" charset="0"/>
              </a:rPr>
              <a:t>ry as a bone</a:t>
            </a: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s</a:t>
            </a:r>
            <a:r>
              <a:rPr lang="en-CA" altLang="en-US" sz="2400" b="1" dirty="0">
                <a:solidFill>
                  <a:srgbClr val="002060"/>
                </a:solidFill>
                <a:ea typeface="Calibri" panose="020F0502020204030204" pitchFamily="34" charset="0"/>
              </a:rPr>
              <a:t>tarving for food                         </a:t>
            </a:r>
          </a:p>
          <a:p>
            <a:pPr marL="342900" lvl="0" indent="-342900" eaLnBrk="0" fontAlgn="base" hangingPunct="0">
              <a:spcBef>
                <a:spcPct val="0"/>
              </a:spcBef>
              <a:spcAft>
                <a:spcPct val="0"/>
              </a:spcAft>
              <a:buFont typeface="Wingdings" panose="05000000000000000000" pitchFamily="2" charset="2"/>
              <a:buChar char="Ø"/>
            </a:pPr>
            <a:r>
              <a:rPr lang="en-CA" altLang="en-US" sz="2400" b="1" dirty="0">
                <a:solidFill>
                  <a:srgbClr val="002060"/>
                </a:solidFill>
                <a:ea typeface="Calibri" panose="020F0502020204030204" pitchFamily="34" charset="0"/>
              </a:rPr>
              <a:t>Lips were parched</a:t>
            </a:r>
            <a:r>
              <a:rPr lang="en-US" altLang="en-CA" sz="2400" b="1" dirty="0">
                <a:solidFill>
                  <a:srgbClr val="002060"/>
                </a:solidFill>
                <a:ea typeface="Calibri" panose="020F0502020204030204" pitchFamily="34" charset="0"/>
              </a:rPr>
              <a:t>.</a:t>
            </a:r>
            <a:endParaRPr lang="en-CA" altLang="en-US" sz="2400" b="1" dirty="0">
              <a:solidFill>
                <a:srgbClr val="002060"/>
              </a:solidFill>
              <a:ea typeface="Calibri" panose="020F0502020204030204" pitchFamily="34" charset="0"/>
            </a:endParaRP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g</a:t>
            </a:r>
            <a:r>
              <a:rPr lang="en-CA" altLang="en-US" sz="2400" b="1" dirty="0">
                <a:solidFill>
                  <a:srgbClr val="002060"/>
                </a:solidFill>
                <a:ea typeface="Calibri" panose="020F0502020204030204" pitchFamily="34" charset="0"/>
              </a:rPr>
              <a:t>ulped down                               </a:t>
            </a: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q</a:t>
            </a:r>
            <a:r>
              <a:rPr lang="en-CA" altLang="en-US" sz="2400" b="1" dirty="0">
                <a:solidFill>
                  <a:srgbClr val="002060"/>
                </a:solidFill>
                <a:ea typeface="Calibri" panose="020F0502020204030204" pitchFamily="34" charset="0"/>
              </a:rPr>
              <a:t>uenched my thirst</a:t>
            </a: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h</a:t>
            </a:r>
            <a:r>
              <a:rPr lang="en-CA" altLang="en-US" sz="2400" b="1" dirty="0">
                <a:solidFill>
                  <a:srgbClr val="002060"/>
                </a:solidFill>
                <a:ea typeface="Calibri" panose="020F0502020204030204" pitchFamily="34" charset="0"/>
              </a:rPr>
              <a:t>ealthy appetite                         </a:t>
            </a:r>
          </a:p>
          <a:p>
            <a:pPr marL="342900" lvl="0" indent="-342900" eaLnBrk="0" fontAlgn="base" hangingPunct="0">
              <a:spcBef>
                <a:spcPct val="0"/>
              </a:spcBef>
              <a:spcAft>
                <a:spcPct val="0"/>
              </a:spcAft>
              <a:buFont typeface="Wingdings" panose="05000000000000000000" pitchFamily="2" charset="2"/>
              <a:buChar char="Ø"/>
            </a:pPr>
            <a:r>
              <a:rPr lang="en-US" altLang="en-CA" sz="2400" b="1" dirty="0">
                <a:solidFill>
                  <a:srgbClr val="002060"/>
                </a:solidFill>
                <a:ea typeface="Calibri" panose="020F0502020204030204" pitchFamily="34" charset="0"/>
              </a:rPr>
              <a:t>v</a:t>
            </a:r>
            <a:r>
              <a:rPr lang="en-CA" altLang="en-US" sz="2400" b="1" dirty="0">
                <a:solidFill>
                  <a:srgbClr val="002060"/>
                </a:solidFill>
                <a:ea typeface="Calibri" panose="020F0502020204030204" pitchFamily="34" charset="0"/>
              </a:rPr>
              <a:t>oracious appetite</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29" name="图片 28" descr="4cd1f5b8f2c92b91805bb5c680170499"/>
          <p:cNvPicPr>
            <a:picLocks noChangeAspect="1"/>
          </p:cNvPicPr>
          <p:nvPr/>
        </p:nvPicPr>
        <p:blipFill>
          <a:blip r:embed="rId2"/>
          <a:stretch>
            <a:fillRect/>
          </a:stretch>
        </p:blipFill>
        <p:spPr>
          <a:xfrm rot="4740000">
            <a:off x="113262" y="608975"/>
            <a:ext cx="642826" cy="803453"/>
          </a:xfrm>
          <a:prstGeom prst="rect">
            <a:avLst/>
          </a:prstGeom>
          <a:effectLst>
            <a:outerShdw blurRad="317500" dist="228600" algn="l" rotWithShape="0">
              <a:prstClr val="black">
                <a:alpha val="40000"/>
              </a:prstClr>
            </a:outerShdw>
          </a:effectLst>
        </p:spPr>
      </p:pic>
      <p:grpSp>
        <p:nvGrpSpPr>
          <p:cNvPr id="10" name="组合 9"/>
          <p:cNvGrpSpPr/>
          <p:nvPr/>
        </p:nvGrpSpPr>
        <p:grpSpPr>
          <a:xfrm>
            <a:off x="3773805" y="2097405"/>
            <a:ext cx="3592830" cy="2986405"/>
            <a:chOff x="-3287" y="-1873"/>
            <a:chExt cx="11207" cy="10041"/>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 y="-1873"/>
              <a:ext cx="9993" cy="10041"/>
            </a:xfrm>
            <a:prstGeom prst="rect">
              <a:avLst/>
            </a:prstGeom>
          </p:spPr>
        </p:pic>
        <p:sp>
          <p:nvSpPr>
            <p:cNvPr id="5" name="TextBox 18"/>
            <p:cNvSpPr txBox="1"/>
            <p:nvPr/>
          </p:nvSpPr>
          <p:spPr>
            <a:xfrm flipH="1">
              <a:off x="-3287" y="1969"/>
              <a:ext cx="11207" cy="2622"/>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ysClr val="window" lastClr="FFFFFF"/>
                  </a:solidFill>
                  <a:uLnTx/>
                  <a:uFillTx/>
                  <a:latin typeface="Agency FB" panose="020B0503020202020204" pitchFamily="34" charset="0"/>
                  <a:ea typeface="微软雅黑" panose="020B0503020204020204" pitchFamily="34" charset="-122"/>
                </a:defRPr>
              </a:lvl1pPr>
            </a:lstStyle>
            <a:p>
              <a:pPr lvl="0">
                <a:defRPr/>
              </a:pPr>
              <a:r>
                <a:rPr lang="en-US" altLang="zh-CN" sz="2800" dirty="0">
                  <a:solidFill>
                    <a:srgbClr val="CD1F06"/>
                  </a:solidFill>
                  <a:effectLst>
                    <a:outerShdw blurRad="38100" dist="38100" dir="2700000" algn="tl">
                      <a:srgbClr val="000000">
                        <a:alpha val="43137"/>
                      </a:srgbClr>
                    </a:outerShdw>
                  </a:effectLst>
                  <a:latin typeface="Arial Rounded MT Bold" panose="020F0704030504030204" pitchFamily="34" charset="0"/>
                </a:rPr>
                <a:t>Related </a:t>
              </a:r>
            </a:p>
            <a:p>
              <a:pPr lvl="0">
                <a:defRPr/>
              </a:pPr>
              <a:r>
                <a:rPr lang="en-US" altLang="zh-CN" sz="2800" dirty="0">
                  <a:solidFill>
                    <a:srgbClr val="CD1F06"/>
                  </a:solidFill>
                  <a:effectLst>
                    <a:outerShdw blurRad="38100" dist="38100" dir="2700000" algn="tl">
                      <a:srgbClr val="000000">
                        <a:alpha val="43137"/>
                      </a:srgbClr>
                    </a:outerShdw>
                  </a:effectLst>
                  <a:latin typeface="Arial Rounded MT Bold" panose="020F0704030504030204" pitchFamily="34" charset="0"/>
                </a:rPr>
                <a:t>Vocabulary</a:t>
              </a:r>
              <a:endParaRPr kumimoji="0" lang="en-US" altLang="zh-CN" sz="2800" b="1" i="0" u="none" strike="noStrike" kern="0" cap="none" spc="0" normalizeH="0" baseline="0" noProof="0" dirty="0">
                <a:ln w="18415" cmpd="sng">
                  <a:noFill/>
                  <a:prstDash val="solid"/>
                </a:ln>
                <a:solidFill>
                  <a:srgbClr val="CD1F06"/>
                </a:solidFill>
                <a:effectLst>
                  <a:outerShdw blurRad="38100" dist="38100" dir="2700000" algn="tl">
                    <a:srgbClr val="000000">
                      <a:alpha val="43137"/>
                    </a:srgbClr>
                  </a:outerShdw>
                </a:effectLst>
                <a:uLnTx/>
                <a:uFillTx/>
                <a:latin typeface="Arial Rounded MT Bold" panose="020F0704030504030204" pitchFamily="34" charset="0"/>
              </a:endParaRPr>
            </a:p>
          </p:txBody>
        </p:sp>
      </p:grpSp>
      <p:sp>
        <p:nvSpPr>
          <p:cNvPr id="6" name="文本框 5"/>
          <p:cNvSpPr txBox="1"/>
          <p:nvPr/>
        </p:nvSpPr>
        <p:spPr>
          <a:xfrm>
            <a:off x="7111365" y="2136775"/>
            <a:ext cx="5080635" cy="230695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t>rumble /ˈrʌmbl/ v. (肚子因饥饿) 发咕咕声</a:t>
            </a:r>
          </a:p>
          <a:p>
            <a:pPr marL="285750" indent="-285750">
              <a:buFont typeface="Arial" panose="020B0604020202020204" pitchFamily="34" charset="0"/>
              <a:buChar char="•"/>
            </a:pPr>
            <a:r>
              <a:rPr lang="zh-CN" altLang="en-US"/>
              <a:t>eat a horse吃得很多（形容非常饿）</a:t>
            </a:r>
          </a:p>
          <a:p>
            <a:pPr marL="285750" indent="-285750">
              <a:buFont typeface="Arial" panose="020B0604020202020204" pitchFamily="34" charset="0"/>
              <a:buChar char="•"/>
            </a:pPr>
            <a:r>
              <a:rPr lang="en-US" altLang="zh-CN"/>
              <a:t>h</a:t>
            </a:r>
            <a:r>
              <a:rPr lang="zh-CN" altLang="en-US"/>
              <a:t>ungry as a bear  饿狼般的</a:t>
            </a:r>
          </a:p>
          <a:p>
            <a:pPr marL="285750" indent="-285750">
              <a:buFont typeface="Arial" panose="020B0604020202020204" pitchFamily="34" charset="0"/>
              <a:buChar char="•"/>
            </a:pPr>
            <a:r>
              <a:rPr lang="en-US" altLang="zh-CN"/>
              <a:t>d</a:t>
            </a:r>
            <a:r>
              <a:rPr lang="zh-CN" altLang="en-US"/>
              <a:t>ry as a bone渴极了；干透的</a:t>
            </a:r>
          </a:p>
          <a:p>
            <a:pPr marL="285750" indent="-285750">
              <a:buFont typeface="Arial" panose="020B0604020202020204" pitchFamily="34" charset="0"/>
              <a:buChar char="•"/>
            </a:pPr>
            <a:r>
              <a:rPr lang="zh-CN" altLang="en-US"/>
              <a:t>parched /pɑːtʃt/ adj. 焦的；非常口渴的</a:t>
            </a:r>
          </a:p>
          <a:p>
            <a:pPr marL="285750" indent="-285750">
              <a:buFont typeface="Arial" panose="020B0604020202020204" pitchFamily="34" charset="0"/>
              <a:buChar char="•"/>
            </a:pPr>
            <a:r>
              <a:rPr lang="zh-CN" altLang="en-US"/>
              <a:t>gulp /ɡʌlp/ v. 狼吞虎咽地吃；大口地吸</a:t>
            </a:r>
          </a:p>
          <a:p>
            <a:pPr marL="285750" indent="-285750">
              <a:buFont typeface="Arial" panose="020B0604020202020204" pitchFamily="34" charset="0"/>
              <a:buChar char="•"/>
            </a:pPr>
            <a:r>
              <a:rPr lang="en-US" altLang="zh-CN"/>
              <a:t>q</a:t>
            </a:r>
            <a:r>
              <a:rPr lang="zh-CN" altLang="en-US"/>
              <a:t>uench /kwentʃ/ vt. 熄灭；解渴</a:t>
            </a:r>
          </a:p>
          <a:p>
            <a:pPr marL="285750" indent="-285750">
              <a:buFont typeface="Arial" panose="020B0604020202020204" pitchFamily="34" charset="0"/>
              <a:buChar char="•"/>
            </a:pPr>
            <a:r>
              <a:rPr lang="en-US" altLang="zh-CN"/>
              <a:t>v</a:t>
            </a:r>
            <a:r>
              <a:rPr lang="zh-CN" altLang="en-US"/>
              <a:t>oracious  /vəˈreɪʃəs/ adj. 贪吃的；狼吞虎咽的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24597" y="796800"/>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92895" y="262299"/>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7" name="箭头: 燕尾形 4"/>
          <p:cNvSpPr/>
          <p:nvPr/>
        </p:nvSpPr>
        <p:spPr>
          <a:xfrm>
            <a:off x="2939474" y="97970"/>
            <a:ext cx="1964217"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02  Vocabulary</a:t>
            </a:r>
            <a:endParaRPr lang="zh-CN" altLang="en-US" dirty="0">
              <a:solidFill>
                <a:schemeClr val="bg1"/>
              </a:solidFill>
            </a:endParaRPr>
          </a:p>
        </p:txBody>
      </p:sp>
      <p:sp>
        <p:nvSpPr>
          <p:cNvPr id="2" name="矩形 1"/>
          <p:cNvSpPr/>
          <p:nvPr/>
        </p:nvSpPr>
        <p:spPr>
          <a:xfrm>
            <a:off x="603885" y="1017905"/>
            <a:ext cx="3976370" cy="398780"/>
          </a:xfrm>
          <a:prstGeom prst="rect">
            <a:avLst/>
          </a:prstGeom>
        </p:spPr>
        <p:txBody>
          <a:bodyPr wrap="square">
            <a:spAutoFit/>
          </a:bodyPr>
          <a:lstStyle/>
          <a:p>
            <a:r>
              <a:rPr lang="en-US" altLang="zh-CN" sz="2000" b="1" dirty="0">
                <a:solidFill>
                  <a:srgbClr val="C00000"/>
                </a:solidFill>
                <a:latin typeface="华康俪金黑W8(P)" pitchFamily="34" charset="-122"/>
                <a:ea typeface="华康俪金黑W8(P)" pitchFamily="34" charset="-122"/>
              </a:rPr>
              <a:t>2-2  Using Vocabulary</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6" name="文本框 5"/>
          <p:cNvSpPr txBox="1"/>
          <p:nvPr/>
        </p:nvSpPr>
        <p:spPr>
          <a:xfrm>
            <a:off x="261614" y="4077590"/>
            <a:ext cx="11736760" cy="2306955"/>
          </a:xfrm>
          <a:prstGeom prst="rect">
            <a:avLst/>
          </a:prstGeom>
          <a:noFill/>
        </p:spPr>
        <p:txBody>
          <a:bodyPr wrap="square" rtlCol="0">
            <a:spAutoFit/>
          </a:bodyPr>
          <a:lstStyle/>
          <a:p>
            <a:pPr marL="285750" indent="-285750">
              <a:buFont typeface="Wingdings" panose="05000000000000000000" pitchFamily="2" charset="2"/>
              <a:buChar char="Ø"/>
            </a:pPr>
            <a:r>
              <a:rPr lang="en-CA" sz="2400" u="sng">
                <a:solidFill>
                  <a:srgbClr val="002060"/>
                </a:solidFill>
              </a:rPr>
              <a:t>Picture One: </a:t>
            </a:r>
            <a:r>
              <a:rPr lang="en-CA" sz="2400">
                <a:solidFill>
                  <a:srgbClr val="002060"/>
                </a:solidFill>
              </a:rPr>
              <a:t> Billy was so</a:t>
            </a:r>
            <a:r>
              <a:rPr lang="en-CA" sz="2400" b="1">
                <a:solidFill>
                  <a:srgbClr val="002060"/>
                </a:solidFill>
              </a:rPr>
              <a:t> ravenous</a:t>
            </a:r>
            <a:r>
              <a:rPr lang="en-CA" sz="2400" i="1">
                <a:solidFill>
                  <a:srgbClr val="002060"/>
                </a:solidFill>
              </a:rPr>
              <a:t> </a:t>
            </a:r>
            <a:r>
              <a:rPr lang="en-CA" sz="2400" i="1">
                <a:solidFill>
                  <a:srgbClr val="00B0F0"/>
                </a:solidFill>
              </a:rPr>
              <a:t>(adj)</a:t>
            </a:r>
            <a:r>
              <a:rPr lang="en-US" altLang="en-CA" sz="2400" i="1">
                <a:solidFill>
                  <a:schemeClr val="tx1"/>
                </a:solidFill>
              </a:rPr>
              <a:t>--</a:t>
            </a:r>
            <a:r>
              <a:rPr lang="en-US" altLang="en-CA" sz="2400">
                <a:solidFill>
                  <a:srgbClr val="002060"/>
                </a:solidFill>
              </a:rPr>
              <a:t>h</a:t>
            </a:r>
            <a:r>
              <a:rPr lang="en-CA" sz="2400">
                <a:solidFill>
                  <a:srgbClr val="002060"/>
                </a:solidFill>
              </a:rPr>
              <a:t>e could </a:t>
            </a:r>
            <a:r>
              <a:rPr lang="en-CA" sz="2400" b="1">
                <a:solidFill>
                  <a:srgbClr val="002060"/>
                </a:solidFill>
              </a:rPr>
              <a:t>eat a horse </a:t>
            </a:r>
            <a:r>
              <a:rPr lang="en-CA" sz="2400" i="1">
                <a:solidFill>
                  <a:srgbClr val="00B0F0"/>
                </a:solidFill>
              </a:rPr>
              <a:t>(expression)</a:t>
            </a:r>
            <a:r>
              <a:rPr lang="en-CA" sz="2400">
                <a:solidFill>
                  <a:srgbClr val="002060"/>
                </a:solidFill>
              </a:rPr>
              <a:t>.  He </a:t>
            </a:r>
            <a:r>
              <a:rPr lang="en-CA" sz="2400" b="1">
                <a:solidFill>
                  <a:srgbClr val="002060"/>
                </a:solidFill>
              </a:rPr>
              <a:t>gulped</a:t>
            </a:r>
            <a:r>
              <a:rPr lang="en-CA" sz="2400">
                <a:solidFill>
                  <a:srgbClr val="002060"/>
                </a:solidFill>
              </a:rPr>
              <a:t> </a:t>
            </a:r>
            <a:r>
              <a:rPr lang="en-CA" sz="2400" i="1">
                <a:solidFill>
                  <a:srgbClr val="00B0F0"/>
                </a:solidFill>
              </a:rPr>
              <a:t>(v) </a:t>
            </a:r>
            <a:r>
              <a:rPr lang="en-CA" sz="2400">
                <a:solidFill>
                  <a:srgbClr val="002060"/>
                </a:solidFill>
              </a:rPr>
              <a:t>down the noodles without even </a:t>
            </a:r>
            <a:r>
              <a:rPr lang="en-CA" sz="2400" b="1">
                <a:solidFill>
                  <a:srgbClr val="002060"/>
                </a:solidFill>
              </a:rPr>
              <a:t>chewing</a:t>
            </a:r>
            <a:r>
              <a:rPr lang="en-CA" sz="2400">
                <a:solidFill>
                  <a:srgbClr val="002060"/>
                </a:solidFill>
              </a:rPr>
              <a:t> </a:t>
            </a:r>
            <a:r>
              <a:rPr lang="en-CA" sz="2400" i="1">
                <a:solidFill>
                  <a:srgbClr val="00B0F0"/>
                </a:solidFill>
              </a:rPr>
              <a:t>(v)</a:t>
            </a:r>
            <a:r>
              <a:rPr lang="en-CA" sz="2400">
                <a:solidFill>
                  <a:srgbClr val="002060"/>
                </a:solidFill>
              </a:rPr>
              <a:t>.  </a:t>
            </a:r>
          </a:p>
          <a:p>
            <a:pPr marL="285750" indent="-285750">
              <a:buFont typeface="Wingdings" panose="05000000000000000000" pitchFamily="2" charset="2"/>
              <a:buChar char="Ø"/>
            </a:pPr>
            <a:r>
              <a:rPr lang="en-CA" sz="2400" u="sng">
                <a:solidFill>
                  <a:srgbClr val="002060"/>
                </a:solidFill>
              </a:rPr>
              <a:t>Picture Two: </a:t>
            </a:r>
            <a:r>
              <a:rPr lang="en-CA" sz="2400">
                <a:solidFill>
                  <a:srgbClr val="002060"/>
                </a:solidFill>
              </a:rPr>
              <a:t> Lawrence’s mouth was </a:t>
            </a:r>
            <a:r>
              <a:rPr lang="en-CA" sz="2400" b="1">
                <a:solidFill>
                  <a:srgbClr val="002060"/>
                </a:solidFill>
              </a:rPr>
              <a:t>as dry as bone</a:t>
            </a:r>
            <a:r>
              <a:rPr lang="en-CA" sz="2400">
                <a:solidFill>
                  <a:srgbClr val="002060"/>
                </a:solidFill>
              </a:rPr>
              <a:t> </a:t>
            </a:r>
            <a:r>
              <a:rPr lang="en-CA" sz="2400" i="1">
                <a:solidFill>
                  <a:srgbClr val="00B0F0"/>
                </a:solidFill>
              </a:rPr>
              <a:t>(expression)</a:t>
            </a:r>
            <a:r>
              <a:rPr lang="en-CA" sz="2400">
                <a:solidFill>
                  <a:srgbClr val="002060"/>
                </a:solidFill>
              </a:rPr>
              <a:t>.  His </a:t>
            </a:r>
            <a:r>
              <a:rPr lang="en-CA" sz="2400" b="1">
                <a:solidFill>
                  <a:srgbClr val="002060"/>
                </a:solidFill>
              </a:rPr>
              <a:t>throat</a:t>
            </a:r>
            <a:r>
              <a:rPr lang="en-CA" sz="2400">
                <a:solidFill>
                  <a:srgbClr val="002060"/>
                </a:solidFill>
              </a:rPr>
              <a:t> </a:t>
            </a:r>
            <a:r>
              <a:rPr lang="en-CA" sz="2400" i="1">
                <a:solidFill>
                  <a:srgbClr val="00B0F0"/>
                </a:solidFill>
              </a:rPr>
              <a:t>(n)</a:t>
            </a:r>
            <a:r>
              <a:rPr lang="en-CA" sz="2400">
                <a:solidFill>
                  <a:srgbClr val="002060"/>
                </a:solidFill>
              </a:rPr>
              <a:t> </a:t>
            </a:r>
            <a:r>
              <a:rPr lang="en-CA" sz="2400" b="1">
                <a:solidFill>
                  <a:srgbClr val="002060"/>
                </a:solidFill>
              </a:rPr>
              <a:t>burned</a:t>
            </a:r>
            <a:r>
              <a:rPr lang="en-CA" sz="2400" i="1">
                <a:solidFill>
                  <a:srgbClr val="00B0F0"/>
                </a:solidFill>
              </a:rPr>
              <a:t> (v)</a:t>
            </a:r>
            <a:r>
              <a:rPr lang="en-CA" sz="2400">
                <a:solidFill>
                  <a:srgbClr val="002060"/>
                </a:solidFill>
              </a:rPr>
              <a:t> as he dreamed of </a:t>
            </a:r>
            <a:r>
              <a:rPr lang="en-CA" sz="2400" b="1">
                <a:solidFill>
                  <a:srgbClr val="002060"/>
                </a:solidFill>
              </a:rPr>
              <a:t>gulping</a:t>
            </a:r>
            <a:r>
              <a:rPr lang="en-CA" sz="2400" i="1">
                <a:solidFill>
                  <a:srgbClr val="00B0F0"/>
                </a:solidFill>
              </a:rPr>
              <a:t> (v)</a:t>
            </a:r>
            <a:r>
              <a:rPr lang="en-CA" sz="2400">
                <a:solidFill>
                  <a:srgbClr val="002060"/>
                </a:solidFill>
              </a:rPr>
              <a:t> down some </a:t>
            </a:r>
            <a:r>
              <a:rPr lang="en-CA" sz="2400" b="1">
                <a:solidFill>
                  <a:srgbClr val="002060"/>
                </a:solidFill>
              </a:rPr>
              <a:t>refreshing</a:t>
            </a:r>
            <a:r>
              <a:rPr lang="en-CA" sz="2400">
                <a:solidFill>
                  <a:srgbClr val="002060"/>
                </a:solidFill>
              </a:rPr>
              <a:t> </a:t>
            </a:r>
            <a:r>
              <a:rPr lang="en-CA" sz="2400" i="1">
                <a:solidFill>
                  <a:srgbClr val="00B0F0"/>
                </a:solidFill>
              </a:rPr>
              <a:t>(adj)</a:t>
            </a:r>
            <a:r>
              <a:rPr lang="en-CA" sz="2400">
                <a:solidFill>
                  <a:srgbClr val="002060"/>
                </a:solidFill>
              </a:rPr>
              <a:t> water </a:t>
            </a:r>
            <a:r>
              <a:rPr lang="en-CA" sz="2400" i="1">
                <a:solidFill>
                  <a:srgbClr val="00B0F0"/>
                </a:solidFill>
              </a:rPr>
              <a:t>(n)</a:t>
            </a:r>
            <a:r>
              <a:rPr lang="en-CA" sz="2400">
                <a:solidFill>
                  <a:srgbClr val="002060"/>
                </a:solidFill>
              </a:rPr>
              <a:t>.  </a:t>
            </a:r>
          </a:p>
          <a:p>
            <a:pPr marL="285750" indent="-285750">
              <a:buFont typeface="Wingdings" panose="05000000000000000000" pitchFamily="2" charset="2"/>
              <a:buChar char="Ø"/>
            </a:pPr>
            <a:r>
              <a:rPr lang="en-CA" sz="2400" u="sng">
                <a:solidFill>
                  <a:srgbClr val="002060"/>
                </a:solidFill>
                <a:sym typeface="+mn-ea"/>
              </a:rPr>
              <a:t>Picture Three:</a:t>
            </a:r>
            <a:r>
              <a:rPr lang="en-CA" sz="2400">
                <a:solidFill>
                  <a:srgbClr val="002060"/>
                </a:solidFill>
                <a:sym typeface="+mn-ea"/>
              </a:rPr>
              <a:t>  A </a:t>
            </a:r>
            <a:r>
              <a:rPr lang="en-CA" sz="2400" b="1">
                <a:solidFill>
                  <a:srgbClr val="002060"/>
                </a:solidFill>
                <a:sym typeface="+mn-ea"/>
              </a:rPr>
              <a:t>sleepy head </a:t>
            </a:r>
            <a:r>
              <a:rPr lang="en-CA" sz="2400" i="1">
                <a:solidFill>
                  <a:srgbClr val="00B0F0"/>
                </a:solidFill>
                <a:sym typeface="+mn-ea"/>
              </a:rPr>
              <a:t>(expression </a:t>
            </a:r>
            <a:r>
              <a:rPr lang="en-US" altLang="en-CA" sz="2400" i="1">
                <a:solidFill>
                  <a:srgbClr val="00B0F0"/>
                </a:solidFill>
                <a:sym typeface="+mn-ea"/>
              </a:rPr>
              <a:t>“</a:t>
            </a:r>
            <a:r>
              <a:rPr lang="zh-CN" altLang="en-US" sz="2400" i="1">
                <a:solidFill>
                  <a:srgbClr val="00B0F0"/>
                </a:solidFill>
                <a:sym typeface="+mn-ea"/>
              </a:rPr>
              <a:t>瞌睡虫</a:t>
            </a:r>
            <a:r>
              <a:rPr lang="en-US" altLang="en-CA" sz="2400" i="1">
                <a:solidFill>
                  <a:srgbClr val="00B0F0"/>
                </a:solidFill>
                <a:sym typeface="+mn-ea"/>
              </a:rPr>
              <a:t>”</a:t>
            </a:r>
            <a:r>
              <a:rPr lang="en-CA" sz="2400" i="1">
                <a:solidFill>
                  <a:srgbClr val="00B0F0"/>
                </a:solidFill>
                <a:sym typeface="+mn-ea"/>
              </a:rPr>
              <a:t>)</a:t>
            </a:r>
            <a:r>
              <a:rPr lang="en-CA" sz="2400">
                <a:solidFill>
                  <a:srgbClr val="002060"/>
                </a:solidFill>
                <a:sym typeface="+mn-ea"/>
              </a:rPr>
              <a:t> </a:t>
            </a:r>
            <a:r>
              <a:rPr lang="en-CA" sz="2400" b="1">
                <a:solidFill>
                  <a:srgbClr val="002060"/>
                </a:solidFill>
                <a:sym typeface="+mn-ea"/>
              </a:rPr>
              <a:t>creeping up</a:t>
            </a:r>
            <a:r>
              <a:rPr lang="en-CA" sz="2400">
                <a:solidFill>
                  <a:srgbClr val="002060"/>
                </a:solidFill>
                <a:sym typeface="+mn-ea"/>
              </a:rPr>
              <a:t> </a:t>
            </a:r>
            <a:r>
              <a:rPr lang="en-CA" sz="2400" i="1">
                <a:solidFill>
                  <a:srgbClr val="00B0F0"/>
                </a:solidFill>
                <a:sym typeface="+mn-ea"/>
              </a:rPr>
              <a:t>(v)</a:t>
            </a:r>
            <a:r>
              <a:rPr lang="en-CA" sz="2400">
                <a:solidFill>
                  <a:srgbClr val="002060"/>
                </a:solidFill>
                <a:sym typeface="+mn-ea"/>
              </a:rPr>
              <a:t> , Miya </a:t>
            </a:r>
            <a:r>
              <a:rPr lang="en-CA" sz="2400" b="1">
                <a:solidFill>
                  <a:srgbClr val="002060"/>
                </a:solidFill>
                <a:sym typeface="+mn-ea"/>
              </a:rPr>
              <a:t>squeezed</a:t>
            </a:r>
            <a:r>
              <a:rPr lang="en-CA" sz="2400" i="1">
                <a:solidFill>
                  <a:srgbClr val="00B0F0"/>
                </a:solidFill>
                <a:sym typeface="+mn-ea"/>
              </a:rPr>
              <a:t>(v)</a:t>
            </a:r>
            <a:r>
              <a:rPr lang="en-CA" sz="2400">
                <a:solidFill>
                  <a:srgbClr val="002060"/>
                </a:solidFill>
                <a:sym typeface="+mn-ea"/>
              </a:rPr>
              <a:t> her eyes shut and tried to cover her </a:t>
            </a:r>
            <a:r>
              <a:rPr lang="en-CA" sz="2400" b="1">
                <a:solidFill>
                  <a:srgbClr val="002060"/>
                </a:solidFill>
                <a:sym typeface="+mn-ea"/>
              </a:rPr>
              <a:t>immensely-opened</a:t>
            </a:r>
            <a:r>
              <a:rPr lang="en-CA" sz="2400" i="1">
                <a:solidFill>
                  <a:srgbClr val="002060"/>
                </a:solidFill>
                <a:sym typeface="+mn-ea"/>
              </a:rPr>
              <a:t> </a:t>
            </a:r>
            <a:r>
              <a:rPr lang="en-CA" sz="2400" i="1">
                <a:solidFill>
                  <a:srgbClr val="00B0F0"/>
                </a:solidFill>
                <a:sym typeface="+mn-ea"/>
              </a:rPr>
              <a:t>(adj)</a:t>
            </a:r>
            <a:r>
              <a:rPr lang="en-CA" sz="2400">
                <a:solidFill>
                  <a:srgbClr val="002060"/>
                </a:solidFill>
                <a:sym typeface="+mn-ea"/>
              </a:rPr>
              <a:t> </a:t>
            </a:r>
            <a:r>
              <a:rPr lang="en-CA" sz="2400" b="1">
                <a:solidFill>
                  <a:srgbClr val="002060"/>
                </a:solidFill>
                <a:sym typeface="+mn-ea"/>
              </a:rPr>
              <a:t> </a:t>
            </a:r>
            <a:r>
              <a:rPr lang="en-CA" sz="2400">
                <a:solidFill>
                  <a:srgbClr val="002060"/>
                </a:solidFill>
                <a:sym typeface="+mn-ea"/>
              </a:rPr>
              <a:t> yawning mouth with her palm.</a:t>
            </a:r>
            <a:endParaRPr lang="en-US" altLang="en-CA" sz="2400">
              <a:solidFill>
                <a:srgbClr val="002060"/>
              </a:solidFill>
              <a:sym typeface="+mn-ea"/>
            </a:endParaRPr>
          </a:p>
        </p:txBody>
      </p:sp>
      <p:pic>
        <p:nvPicPr>
          <p:cNvPr id="31" name="图片 30" descr="4cd1f5b8f2c92b91805bb5c680170499"/>
          <p:cNvPicPr>
            <a:picLocks noChangeAspect="1"/>
          </p:cNvPicPr>
          <p:nvPr/>
        </p:nvPicPr>
        <p:blipFill>
          <a:blip r:embed="rId2"/>
          <a:stretch>
            <a:fillRect/>
          </a:stretch>
        </p:blipFill>
        <p:spPr>
          <a:xfrm rot="4740000">
            <a:off x="7930296" y="1789243"/>
            <a:ext cx="853234" cy="1066437"/>
          </a:xfrm>
          <a:prstGeom prst="rect">
            <a:avLst/>
          </a:prstGeom>
          <a:effectLst>
            <a:outerShdw blurRad="317500" dist="228600" algn="l" rotWithShape="0">
              <a:prstClr val="black">
                <a:alpha val="40000"/>
              </a:prstClr>
            </a:outerShdw>
          </a:effectLst>
        </p:spPr>
      </p:pic>
      <p:pic>
        <p:nvPicPr>
          <p:cNvPr id="32" name="图片 31" descr="4cd1f5b8f2c92b91805bb5c680170499"/>
          <p:cNvPicPr>
            <a:picLocks noChangeAspect="1"/>
          </p:cNvPicPr>
          <p:nvPr/>
        </p:nvPicPr>
        <p:blipFill>
          <a:blip r:embed="rId2"/>
          <a:stretch>
            <a:fillRect/>
          </a:stretch>
        </p:blipFill>
        <p:spPr>
          <a:xfrm rot="4740000">
            <a:off x="3399647" y="1885171"/>
            <a:ext cx="1043867" cy="1304706"/>
          </a:xfrm>
          <a:prstGeom prst="rect">
            <a:avLst/>
          </a:prstGeom>
          <a:effectLst>
            <a:outerShdw blurRad="317500" dist="228600" algn="l" rotWithShape="0">
              <a:prstClr val="black">
                <a:alpha val="40000"/>
              </a:prstClr>
            </a:outerShdw>
          </a:effectLst>
        </p:spPr>
      </p:pic>
      <p:pic>
        <p:nvPicPr>
          <p:cNvPr id="33" name="图片 32" descr="4cd1f5b8f2c92b91805bb5c680170499"/>
          <p:cNvPicPr>
            <a:picLocks noChangeAspect="1"/>
          </p:cNvPicPr>
          <p:nvPr/>
        </p:nvPicPr>
        <p:blipFill>
          <a:blip r:embed="rId2"/>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pic>
        <p:nvPicPr>
          <p:cNvPr id="3" name="Picture 3" descr="Image result for hung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0580000">
            <a:off x="495300" y="1657350"/>
            <a:ext cx="2926080" cy="2037080"/>
          </a:xfrm>
          <a:prstGeom prst="rect">
            <a:avLst/>
          </a:prstGeom>
          <a:noFill/>
          <a:ln>
            <a:noFill/>
          </a:ln>
        </p:spPr>
      </p:pic>
      <p:pic>
        <p:nvPicPr>
          <p:cNvPr id="4" name="Picture 6" descr="http://markbuchanan.net/wp-content/uploads/2017/04/dreamstime_m_23229936-760x563.jpg"/>
          <p:cNvPicPr>
            <a:picLocks noChangeAspect="1" noChangeArrowheads="1"/>
          </p:cNvPicPr>
          <p:nvPr/>
        </p:nvPicPr>
        <p:blipFill>
          <a:blip r:embed="rId4" cstate="print">
            <a:extLst>
              <a:ext uri="{28A0092B-C50C-407E-A947-70E740481C1C}">
                <a14:useLocalDpi xmlns:a14="http://schemas.microsoft.com/office/drawing/2010/main" val="0"/>
              </a:ext>
            </a:extLst>
          </a:blip>
          <a:srcRect t="21015" b="12581"/>
          <a:stretch>
            <a:fillRect/>
          </a:stretch>
        </p:blipFill>
        <p:spPr>
          <a:xfrm>
            <a:off x="4704080" y="1017905"/>
            <a:ext cx="3100705" cy="2048510"/>
          </a:xfrm>
          <a:prstGeom prst="rect">
            <a:avLst/>
          </a:prstGeom>
          <a:noFill/>
          <a:ln>
            <a:noFill/>
          </a:ln>
        </p:spPr>
      </p:pic>
      <p:pic>
        <p:nvPicPr>
          <p:cNvPr id="8" name="图片 7"/>
          <p:cNvPicPr>
            <a:picLocks noChangeAspect="1"/>
          </p:cNvPicPr>
          <p:nvPr/>
        </p:nvPicPr>
        <p:blipFill>
          <a:blip r:embed="rId5"/>
          <a:stretch>
            <a:fillRect/>
          </a:stretch>
        </p:blipFill>
        <p:spPr>
          <a:xfrm rot="1320000">
            <a:off x="8875395" y="1500505"/>
            <a:ext cx="3071495" cy="2073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0808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515920" y="1002427"/>
            <a:ext cx="5441950" cy="398780"/>
          </a:xfrm>
          <a:prstGeom prst="rect">
            <a:avLst/>
          </a:prstGeom>
        </p:spPr>
        <p:txBody>
          <a:bodyPr wrap="none">
            <a:spAutoFit/>
          </a:bodyPr>
          <a:lstStyle/>
          <a:p>
            <a:r>
              <a:rPr lang="en-US" altLang="zh-CN" sz="2000" b="1" dirty="0">
                <a:solidFill>
                  <a:srgbClr val="C00000"/>
                </a:solidFill>
                <a:latin typeface="华康俪金黑W8(P)" pitchFamily="34" charset="-122"/>
                <a:ea typeface="华康俪金黑W8(P)" pitchFamily="34" charset="-122"/>
              </a:rPr>
              <a:t>3-1 Adding Vocabulary to Foundation Skill</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4" name="箭头: 燕尾形 4"/>
          <p:cNvSpPr/>
          <p:nvPr/>
        </p:nvSpPr>
        <p:spPr>
          <a:xfrm>
            <a:off x="5073251" y="14051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pic>
        <p:nvPicPr>
          <p:cNvPr id="15" name="图片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93675" y="2390775"/>
            <a:ext cx="4879340" cy="1563370"/>
          </a:xfrm>
          <a:prstGeom prst="rect">
            <a:avLst/>
          </a:prstGeom>
        </p:spPr>
      </p:pic>
      <p:sp>
        <p:nvSpPr>
          <p:cNvPr id="16" name="矩形 15"/>
          <p:cNvSpPr/>
          <p:nvPr/>
        </p:nvSpPr>
        <p:spPr>
          <a:xfrm>
            <a:off x="335359" y="1426880"/>
            <a:ext cx="11521281" cy="1012825"/>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Ø"/>
            </a:pPr>
            <a:r>
              <a:rPr lang="en-CA" altLang="zh-CN" sz="2400" dirty="0">
                <a:latin typeface="Calibri" panose="020F0502020204030204" pitchFamily="34" charset="0"/>
                <a:ea typeface="等线" panose="02010600030101010101" pitchFamily="2" charset="-122"/>
                <a:cs typeface="Times New Roman" panose="02020603050405020304" pitchFamily="18" charset="0"/>
              </a:rPr>
              <a:t>The foundation skill of this unit is </a:t>
            </a:r>
            <a:r>
              <a:rPr lang="en-CA" altLang="zh-CN" sz="3200" b="1" dirty="0">
                <a:solidFill>
                  <a:srgbClr val="FF0000"/>
                </a:solidFill>
                <a:effectLst>
                  <a:outerShdw blurRad="38100" dist="38100" dir="2700000" algn="tl">
                    <a:srgbClr val="000000">
                      <a:alpha val="43137"/>
                    </a:srgbClr>
                  </a:outerShdw>
                </a:effectLst>
                <a:latin typeface="Calibri" panose="020F0502020204030204" pitchFamily="34" charset="0"/>
                <a:ea typeface="等线" panose="02010600030101010101" pitchFamily="2" charset="-122"/>
                <a:cs typeface="Times New Roman" panose="02020603050405020304" pitchFamily="18" charset="0"/>
              </a:rPr>
              <a:t>using acti</a:t>
            </a:r>
            <a:r>
              <a:rPr lang="en-US" altLang="en-CA" sz="3200" b="1" dirty="0">
                <a:solidFill>
                  <a:srgbClr val="FF0000"/>
                </a:solidFill>
                <a:effectLst>
                  <a:outerShdw blurRad="38100" dist="38100" dir="2700000" algn="tl">
                    <a:srgbClr val="000000">
                      <a:alpha val="43137"/>
                    </a:srgbClr>
                  </a:outerShdw>
                </a:effectLst>
                <a:latin typeface="Calibri" panose="020F0502020204030204" pitchFamily="34" charset="0"/>
                <a:ea typeface="等线" panose="02010600030101010101" pitchFamily="2" charset="-122"/>
                <a:cs typeface="Times New Roman" panose="02020603050405020304" pitchFamily="18" charset="0"/>
              </a:rPr>
              <a:t>ve</a:t>
            </a:r>
            <a:r>
              <a:rPr lang="en-CA" altLang="zh-CN" sz="3200" b="1" dirty="0">
                <a:solidFill>
                  <a:srgbClr val="FF0000"/>
                </a:solidFill>
                <a:effectLst>
                  <a:outerShdw blurRad="38100" dist="38100" dir="2700000" algn="tl">
                    <a:srgbClr val="000000">
                      <a:alpha val="43137"/>
                    </a:srgbClr>
                  </a:outerShdw>
                </a:effectLst>
                <a:latin typeface="Calibri" panose="020F0502020204030204" pitchFamily="34" charset="0"/>
                <a:ea typeface="等线" panose="02010600030101010101" pitchFamily="2" charset="-122"/>
                <a:cs typeface="Times New Roman" panose="02020603050405020304" pitchFamily="18" charset="0"/>
              </a:rPr>
              <a:t> verbs</a:t>
            </a:r>
            <a:r>
              <a:rPr lang="en-CA" altLang="zh-CN" sz="2400" dirty="0">
                <a:latin typeface="Calibri" panose="020F0502020204030204" pitchFamily="34" charset="0"/>
                <a:ea typeface="等线" panose="02010600030101010101" pitchFamily="2" charset="-122"/>
                <a:cs typeface="Times New Roman" panose="02020603050405020304" pitchFamily="18" charset="0"/>
              </a:rPr>
              <a:t>. Go back to </a:t>
            </a:r>
            <a:r>
              <a:rPr lang="en-US" altLang="en-CA" sz="2400" dirty="0">
                <a:latin typeface="Calibri" panose="020F0502020204030204" pitchFamily="34" charset="0"/>
                <a:ea typeface="等线" panose="02010600030101010101" pitchFamily="2" charset="-122"/>
                <a:cs typeface="Times New Roman" panose="02020603050405020304" pitchFamily="18" charset="0"/>
              </a:rPr>
              <a:t>L</a:t>
            </a:r>
            <a:r>
              <a:rPr lang="en-CA" altLang="zh-CN" sz="2400" dirty="0">
                <a:latin typeface="Calibri" panose="020F0502020204030204" pitchFamily="34" charset="0"/>
                <a:ea typeface="等线" panose="02010600030101010101" pitchFamily="2" charset="-122"/>
                <a:cs typeface="Times New Roman" panose="02020603050405020304" pitchFamily="18" charset="0"/>
              </a:rPr>
              <a:t>esson</a:t>
            </a:r>
            <a:r>
              <a:rPr lang="en-US" altLang="en-CA" sz="2400" dirty="0">
                <a:latin typeface="Calibri" panose="020F0502020204030204" pitchFamily="34" charset="0"/>
                <a:ea typeface="等线" panose="02010600030101010101" pitchFamily="2" charset="-122"/>
                <a:cs typeface="Times New Roman" panose="02020603050405020304" pitchFamily="18" charset="0"/>
              </a:rPr>
              <a:t>1</a:t>
            </a:r>
            <a:r>
              <a:rPr lang="en-CA" altLang="zh-CN" sz="2400" dirty="0">
                <a:latin typeface="Calibri" panose="020F0502020204030204" pitchFamily="34" charset="0"/>
                <a:ea typeface="等线" panose="02010600030101010101" pitchFamily="2" charset="-122"/>
                <a:cs typeface="Times New Roman" panose="02020603050405020304" pitchFamily="18" charset="0"/>
              </a:rPr>
              <a:t> of this unit if you need to review.   </a:t>
            </a:r>
            <a:endParaRPr lang="zh-CN" altLang="zh-CN" sz="2400" dirty="0">
              <a:solidFill>
                <a:srgbClr val="FF0000"/>
              </a:solidFill>
              <a:effectLst>
                <a:outerShdw blurRad="38100" dist="38100" dir="2700000" algn="tl">
                  <a:srgbClr val="000000">
                    <a:alpha val="43137"/>
                  </a:srgbClr>
                </a:outerShdw>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4" name="文本框 3"/>
          <p:cNvSpPr txBox="1"/>
          <p:nvPr/>
        </p:nvSpPr>
        <p:spPr>
          <a:xfrm>
            <a:off x="1895475" y="2726055"/>
            <a:ext cx="9961245" cy="1930400"/>
          </a:xfrm>
          <a:prstGeom prst="rect">
            <a:avLst/>
          </a:prstGeom>
          <a:noFill/>
        </p:spPr>
        <p:txBody>
          <a:bodyPr wrap="square" rtlCol="0">
            <a:spAutoFit/>
          </a:bodyPr>
          <a:lstStyle/>
          <a:p>
            <a:pPr fontAlgn="auto">
              <a:lnSpc>
                <a:spcPts val="4780"/>
              </a:lnSpc>
            </a:pPr>
            <a:r>
              <a:rPr lang="en-US" sz="2400" b="1" dirty="0">
                <a:solidFill>
                  <a:srgbClr val="002060"/>
                </a:solidFill>
              </a:rPr>
              <a:t>     Quick Reminder:</a:t>
            </a:r>
            <a:r>
              <a:rPr lang="en-US" sz="2400" dirty="0">
                <a:solidFill>
                  <a:srgbClr val="002060"/>
                </a:solidFill>
              </a:rPr>
              <a:t>      </a:t>
            </a:r>
            <a:r>
              <a:rPr lang="en-US" sz="2800" dirty="0">
                <a:solidFill>
                  <a:srgbClr val="002060"/>
                </a:solidFill>
              </a:rPr>
              <a:t>we want to use </a:t>
            </a:r>
            <a:r>
              <a:rPr lang="en-US" sz="3200" b="1" dirty="0">
                <a:solidFill>
                  <a:srgbClr val="002060"/>
                </a:solidFill>
              </a:rPr>
              <a:t>active verbs</a:t>
            </a:r>
            <a:r>
              <a:rPr lang="en-US" sz="2800" dirty="0">
                <a:solidFill>
                  <a:srgbClr val="002060"/>
                </a:solidFill>
              </a:rPr>
              <a:t> that</a:t>
            </a:r>
            <a:r>
              <a:rPr lang="en-US" sz="3200" b="1" dirty="0">
                <a:solidFill>
                  <a:srgbClr val="002060"/>
                </a:solidFill>
              </a:rPr>
              <a:t> move </a:t>
            </a:r>
            <a:r>
              <a:rPr lang="en-US" sz="2800" dirty="0">
                <a:solidFill>
                  <a:srgbClr val="002060"/>
                </a:solidFill>
              </a:rPr>
              <a:t>and </a:t>
            </a:r>
            <a:r>
              <a:rPr lang="en-US" sz="3200" b="1" dirty="0">
                <a:solidFill>
                  <a:srgbClr val="002060"/>
                </a:solidFill>
              </a:rPr>
              <a:t>have motion</a:t>
            </a:r>
            <a:r>
              <a:rPr lang="en-US" sz="2800" dirty="0">
                <a:solidFill>
                  <a:srgbClr val="002060"/>
                </a:solidFill>
              </a:rPr>
              <a:t>.  This helps to make our writing </a:t>
            </a:r>
            <a:r>
              <a:rPr lang="en-US" sz="3200" b="1" dirty="0">
                <a:solidFill>
                  <a:srgbClr val="002060"/>
                </a:solidFill>
              </a:rPr>
              <a:t>come alive</a:t>
            </a:r>
            <a:r>
              <a:rPr lang="en-US" sz="2800" dirty="0">
                <a:solidFill>
                  <a:srgbClr val="002060"/>
                </a:solidFill>
              </a:rPr>
              <a:t> and</a:t>
            </a:r>
            <a:r>
              <a:rPr lang="en-US" sz="2800" b="1" dirty="0">
                <a:solidFill>
                  <a:srgbClr val="002060"/>
                </a:solidFill>
              </a:rPr>
              <a:t> </a:t>
            </a:r>
            <a:r>
              <a:rPr lang="en-US" sz="3200" b="1" dirty="0">
                <a:solidFill>
                  <a:srgbClr val="002060"/>
                </a:solidFill>
              </a:rPr>
              <a:t>feel like a movie</a:t>
            </a:r>
            <a:r>
              <a:rPr lang="en-US" sz="2800" dirty="0">
                <a:solidFill>
                  <a:srgbClr val="002060"/>
                </a:solidFill>
              </a:rPr>
              <a:t>.  </a:t>
            </a:r>
            <a:endParaRPr lang="en-US" sz="2400" dirty="0">
              <a:solidFill>
                <a:srgbClr val="002060"/>
              </a:solidFill>
            </a:endParaRPr>
          </a:p>
        </p:txBody>
      </p:sp>
      <p:pic>
        <p:nvPicPr>
          <p:cNvPr id="21" name="图片 20" descr="4cd1f5b8f2c92b91805bb5c680170499"/>
          <p:cNvPicPr>
            <a:picLocks noChangeAspect="1"/>
          </p:cNvPicPr>
          <p:nvPr/>
        </p:nvPicPr>
        <p:blipFill>
          <a:blip r:embed="rId4"/>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100" name="文本框 99"/>
          <p:cNvSpPr txBox="1"/>
          <p:nvPr/>
        </p:nvSpPr>
        <p:spPr>
          <a:xfrm>
            <a:off x="678815" y="4656455"/>
            <a:ext cx="11057255" cy="1814830"/>
          </a:xfrm>
          <a:prstGeom prst="rect">
            <a:avLst/>
          </a:prstGeom>
          <a:noFill/>
          <a:ln w="9525">
            <a:solidFill>
              <a:schemeClr val="accent1"/>
            </a:solidFill>
          </a:ln>
        </p:spPr>
        <p:txBody>
          <a:bodyPr wrap="square">
            <a:spAutoFit/>
          </a:bodyPr>
          <a:lstStyle/>
          <a:p>
            <a:pPr indent="0"/>
            <a:r>
              <a:rPr lang="en-US" sz="2800" b="0">
                <a:latin typeface="Calibri" panose="020F0502020204030204" pitchFamily="34" charset="0"/>
                <a:cs typeface="Times New Roman" panose="02020603050405020304" pitchFamily="18" charset="0"/>
              </a:rPr>
              <a:t>1. “He </a:t>
            </a:r>
            <a:r>
              <a:rPr lang="en-US" sz="2800" b="0" u="sng">
                <a:latin typeface="Calibri" panose="020F0502020204030204" pitchFamily="34" charset="0"/>
                <a:cs typeface="Times New Roman" panose="02020603050405020304" pitchFamily="18" charset="0"/>
              </a:rPr>
              <a:t>was hungry”</a:t>
            </a:r>
            <a:r>
              <a:rPr lang="en-US" sz="2800" b="0">
                <a:latin typeface="Calibri" panose="020F0502020204030204" pitchFamily="34" charset="0"/>
                <a:cs typeface="Times New Roman" panose="02020603050405020304" pitchFamily="18" charset="0"/>
              </a:rPr>
              <a:t> uses a verb (was) that does not have motion.  </a:t>
            </a:r>
          </a:p>
          <a:p>
            <a:pPr indent="0"/>
            <a:endParaRPr lang="en-US" sz="2800" b="0">
              <a:latin typeface="Calibri" panose="020F0502020204030204" pitchFamily="34" charset="0"/>
              <a:cs typeface="Times New Roman" panose="02020603050405020304" pitchFamily="18" charset="0"/>
            </a:endParaRPr>
          </a:p>
          <a:p>
            <a:pPr indent="0"/>
            <a:r>
              <a:rPr lang="en-US" sz="2800" b="0">
                <a:latin typeface="Calibri" panose="020F0502020204030204" pitchFamily="34" charset="0"/>
                <a:cs typeface="Times New Roman" panose="02020603050405020304" pitchFamily="18" charset="0"/>
              </a:rPr>
              <a:t>2. We can describe hunger by choosing a moving verb:  </a:t>
            </a:r>
            <a:r>
              <a:rPr lang="en-US" sz="2800" b="1" u="sng">
                <a:latin typeface="Calibri" panose="020F0502020204030204" pitchFamily="34" charset="0"/>
                <a:cs typeface="Times New Roman" panose="02020603050405020304" pitchFamily="18" charset="0"/>
              </a:rPr>
              <a:t>Hunger gripped</a:t>
            </a:r>
            <a:r>
              <a:rPr lang="en-US" sz="2800" b="0">
                <a:latin typeface="Calibri" panose="020F0502020204030204" pitchFamily="34" charset="0"/>
                <a:cs typeface="Times New Roman" panose="02020603050405020304" pitchFamily="18" charset="0"/>
              </a:rPr>
              <a:t> (active verb) him and </a:t>
            </a:r>
            <a:r>
              <a:rPr lang="en-US" sz="2800" b="1">
                <a:latin typeface="Calibri" panose="020F0502020204030204" pitchFamily="34" charset="0"/>
                <a:cs typeface="Times New Roman" panose="02020603050405020304" pitchFamily="18" charset="0"/>
              </a:rPr>
              <a:t>his stomach rumbled</a:t>
            </a:r>
            <a:r>
              <a:rPr lang="en-US" sz="2800" b="0">
                <a:latin typeface="Calibri" panose="020F0502020204030204" pitchFamily="34" charset="0"/>
                <a:cs typeface="Times New Roman" panose="02020603050405020304" pitchFamily="18" charset="0"/>
              </a:rPr>
              <a:t> (active verb). </a:t>
            </a:r>
            <a:endParaRPr lang="zh-CN" altLang="en-US" sz="2800"/>
          </a:p>
        </p:txBody>
      </p:sp>
      <p:pic>
        <p:nvPicPr>
          <p:cNvPr id="15370" name="图片 989221" descr="62u58PIC54p_1024"/>
          <p:cNvPicPr>
            <a:picLocks noChangeAspect="1"/>
          </p:cNvPicPr>
          <p:nvPr/>
        </p:nvPicPr>
        <p:blipFill>
          <a:blip r:embed="rId5"/>
          <a:stretch>
            <a:fillRect/>
          </a:stretch>
        </p:blipFill>
        <p:spPr>
          <a:xfrm>
            <a:off x="515620" y="5340985"/>
            <a:ext cx="558165" cy="7042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V="1">
            <a:off x="208087" y="839345"/>
            <a:ext cx="11998518" cy="36884"/>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55449" y="140043"/>
            <a:ext cx="0" cy="6658646"/>
          </a:xfrm>
          <a:prstGeom prst="line">
            <a:avLst/>
          </a:prstGeom>
          <a:ln w="762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2250" y="256584"/>
            <a:ext cx="11123875" cy="461665"/>
          </a:xfrm>
          <a:prstGeom prst="rect">
            <a:avLst/>
          </a:prstGeom>
          <a:solidFill>
            <a:schemeClr val="bg1"/>
          </a:solidFill>
        </p:spPr>
        <p:txBody>
          <a:bodyPr wrap="square" rtlCol="0">
            <a:spAutoFit/>
          </a:bodyPr>
          <a:lstStyle/>
          <a:p>
            <a:r>
              <a:rPr lang="en-US" altLang="zh-CN" sz="2400" b="1" dirty="0">
                <a:solidFill>
                  <a:schemeClr val="bg2">
                    <a:lumMod val="90000"/>
                  </a:schemeClr>
                </a:solidFill>
              </a:rPr>
              <a:t>   </a:t>
            </a:r>
            <a:r>
              <a:rPr lang="en-US" altLang="zh-CN" b="1" dirty="0">
                <a:solidFill>
                  <a:schemeClr val="bg2">
                    <a:lumMod val="90000"/>
                  </a:schemeClr>
                </a:solidFill>
              </a:rPr>
              <a:t>01  Introduction</a:t>
            </a:r>
            <a:r>
              <a:rPr lang="en-US" altLang="zh-CN" sz="2400" b="1" dirty="0">
                <a:solidFill>
                  <a:schemeClr val="bg2">
                    <a:lumMod val="90000"/>
                  </a:schemeClr>
                </a:solidFill>
              </a:rPr>
              <a:t>             </a:t>
            </a:r>
            <a:r>
              <a:rPr lang="en-US" altLang="zh-CN" b="1" dirty="0">
                <a:solidFill>
                  <a:schemeClr val="bg2">
                    <a:lumMod val="90000"/>
                  </a:schemeClr>
                </a:solidFill>
              </a:rPr>
              <a:t>02  Vocabulary               03  Skills                 04 Writing                 05 Self-Assessment </a:t>
            </a:r>
            <a:endParaRPr lang="zh-CN" altLang="en-US" b="1" dirty="0">
              <a:solidFill>
                <a:schemeClr val="bg2">
                  <a:lumMod val="90000"/>
                </a:schemeClr>
              </a:solidFill>
            </a:endParaRPr>
          </a:p>
        </p:txBody>
      </p:sp>
      <p:sp>
        <p:nvSpPr>
          <p:cNvPr id="2" name="矩形 1"/>
          <p:cNvSpPr/>
          <p:nvPr/>
        </p:nvSpPr>
        <p:spPr>
          <a:xfrm>
            <a:off x="515620" y="1002665"/>
            <a:ext cx="6055360" cy="398780"/>
          </a:xfrm>
          <a:prstGeom prst="rect">
            <a:avLst/>
          </a:prstGeom>
        </p:spPr>
        <p:txBody>
          <a:bodyPr wrap="square">
            <a:spAutoFit/>
          </a:bodyPr>
          <a:lstStyle/>
          <a:p>
            <a:pPr algn="l"/>
            <a:r>
              <a:rPr lang="en-US" altLang="zh-CN" sz="2000" b="1" dirty="0">
                <a:solidFill>
                  <a:srgbClr val="C00000"/>
                </a:solidFill>
                <a:latin typeface="华康俪金黑W8(P)" pitchFamily="34" charset="-122"/>
                <a:ea typeface="华康俪金黑W8(P)" pitchFamily="34" charset="-122"/>
              </a:rPr>
              <a:t>3-2  Active Verbs Suitable for This Lesson</a:t>
            </a:r>
          </a:p>
        </p:txBody>
      </p:sp>
      <p:sp>
        <p:nvSpPr>
          <p:cNvPr id="26" name="Rectangle 7"/>
          <p:cNvSpPr>
            <a:spLocks noChangeArrowheads="1"/>
          </p:cNvSpPr>
          <p:nvPr/>
        </p:nvSpPr>
        <p:spPr bwMode="auto">
          <a:xfrm>
            <a:off x="0" y="977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4" name="箭头: 燕尾形 4"/>
          <p:cNvSpPr/>
          <p:nvPr/>
        </p:nvSpPr>
        <p:spPr>
          <a:xfrm>
            <a:off x="5073251" y="140519"/>
            <a:ext cx="1657446" cy="698884"/>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03  Skills</a:t>
            </a:r>
            <a:endParaRPr lang="zh-CN" altLang="en-US" dirty="0">
              <a:solidFill>
                <a:schemeClr val="bg1"/>
              </a:solidFill>
            </a:endParaRPr>
          </a:p>
        </p:txBody>
      </p:sp>
      <p:pic>
        <p:nvPicPr>
          <p:cNvPr id="21" name="图片 20" descr="4cd1f5b8f2c92b91805bb5c680170499"/>
          <p:cNvPicPr>
            <a:picLocks noChangeAspect="1"/>
          </p:cNvPicPr>
          <p:nvPr/>
        </p:nvPicPr>
        <p:blipFill>
          <a:blip r:embed="rId2"/>
          <a:stretch>
            <a:fillRect/>
          </a:stretch>
        </p:blipFill>
        <p:spPr>
          <a:xfrm rot="4740000">
            <a:off x="134217" y="349895"/>
            <a:ext cx="642826" cy="803453"/>
          </a:xfrm>
          <a:prstGeom prst="rect">
            <a:avLst/>
          </a:prstGeom>
          <a:effectLst>
            <a:outerShdw blurRad="317500" dist="228600" algn="l" rotWithShape="0">
              <a:prstClr val="black">
                <a:alpha val="40000"/>
              </a:prstClr>
            </a:outerShdw>
          </a:effectLst>
        </p:spPr>
      </p:pic>
      <p:sp>
        <p:nvSpPr>
          <p:cNvPr id="3" name="文本框 2"/>
          <p:cNvSpPr txBox="1"/>
          <p:nvPr/>
        </p:nvSpPr>
        <p:spPr>
          <a:xfrm>
            <a:off x="339725" y="1342390"/>
            <a:ext cx="9264015" cy="3784600"/>
          </a:xfrm>
          <a:prstGeom prst="rect">
            <a:avLst/>
          </a:prstGeom>
          <a:noFill/>
          <a:ln w="9525">
            <a:noFill/>
          </a:ln>
        </p:spPr>
        <p:txBody>
          <a:bodyPr wrap="square">
            <a:spAutoFit/>
          </a:bodyPr>
          <a:lstStyle/>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My throat </a:t>
            </a:r>
            <a:r>
              <a:rPr lang="en-US" sz="2400" b="1">
                <a:solidFill>
                  <a:srgbClr val="002060"/>
                </a:solidFill>
                <a:latin typeface="Calibri" panose="020F0502020204030204" pitchFamily="34" charset="0"/>
                <a:cs typeface="Times New Roman" panose="02020603050405020304" pitchFamily="18" charset="0"/>
              </a:rPr>
              <a:t>burned, itched, thirsted, caught</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我的喉咙</a:t>
            </a:r>
            <a:r>
              <a:rPr lang="en-US" sz="2000" b="1">
                <a:solidFill>
                  <a:srgbClr val="0070C0"/>
                </a:solidFill>
                <a:latin typeface="Calibri" panose="020F0502020204030204" pitchFamily="34" charset="0"/>
                <a:cs typeface="Times New Roman" panose="02020603050405020304" pitchFamily="18" charset="0"/>
              </a:rPr>
              <a:t>火辣辣的，痒</a:t>
            </a:r>
            <a:r>
              <a:rPr lang="zh-CN" altLang="en-US" sz="2000" b="1">
                <a:solidFill>
                  <a:srgbClr val="0070C0"/>
                </a:solidFill>
                <a:latin typeface="Calibri" panose="020F0502020204030204" pitchFamily="34" charset="0"/>
                <a:cs typeface="Times New Roman" panose="02020603050405020304" pitchFamily="18" charset="0"/>
              </a:rPr>
              <a:t>，</a:t>
            </a:r>
            <a:r>
              <a:rPr lang="en-US" sz="2000" b="1">
                <a:solidFill>
                  <a:srgbClr val="0070C0"/>
                </a:solidFill>
                <a:latin typeface="Calibri" panose="020F0502020204030204" pitchFamily="34" charset="0"/>
                <a:cs typeface="Times New Roman" panose="02020603050405020304" pitchFamily="18" charset="0"/>
              </a:rPr>
              <a:t>渴，哽住了</a:t>
            </a:r>
          </a:p>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I </a:t>
            </a:r>
            <a:r>
              <a:rPr lang="en-US" sz="2400" b="1">
                <a:solidFill>
                  <a:srgbClr val="002060"/>
                </a:solidFill>
                <a:latin typeface="Calibri" panose="020F0502020204030204" pitchFamily="34" charset="0"/>
                <a:cs typeface="Times New Roman" panose="02020603050405020304" pitchFamily="18" charset="0"/>
              </a:rPr>
              <a:t>gulped, swallowed, choked, licked</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我</a:t>
            </a:r>
            <a:r>
              <a:rPr lang="en-US" sz="2000" b="1">
                <a:solidFill>
                  <a:srgbClr val="0070C0"/>
                </a:solidFill>
                <a:latin typeface="Calibri" panose="020F0502020204030204" pitchFamily="34" charset="0"/>
                <a:cs typeface="Times New Roman" panose="02020603050405020304" pitchFamily="18" charset="0"/>
              </a:rPr>
              <a:t>吞咽，吞咽，窒息，舔</a:t>
            </a:r>
          </a:p>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My stomach </a:t>
            </a:r>
            <a:r>
              <a:rPr lang="en-US" sz="2400" b="1">
                <a:solidFill>
                  <a:srgbClr val="002060"/>
                </a:solidFill>
                <a:latin typeface="Calibri" panose="020F0502020204030204" pitchFamily="34" charset="0"/>
                <a:cs typeface="Times New Roman" panose="02020603050405020304" pitchFamily="18" charset="0"/>
              </a:rPr>
              <a:t>rumbled, growled, roared, cramped, yearned for</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我的肚子</a:t>
            </a:r>
            <a:r>
              <a:rPr lang="en-US" sz="2000" b="1">
                <a:solidFill>
                  <a:srgbClr val="0070C0"/>
                </a:solidFill>
                <a:latin typeface="Calibri" panose="020F0502020204030204" pitchFamily="34" charset="0"/>
                <a:cs typeface="Times New Roman" panose="02020603050405020304" pitchFamily="18" charset="0"/>
              </a:rPr>
              <a:t>在咕噜、咆哮、抽筋、渴望</a:t>
            </a:r>
          </a:p>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I </a:t>
            </a:r>
            <a:r>
              <a:rPr lang="en-US" sz="2400" b="1">
                <a:solidFill>
                  <a:srgbClr val="002060"/>
                </a:solidFill>
                <a:latin typeface="Calibri" panose="020F0502020204030204" pitchFamily="34" charset="0"/>
                <a:cs typeface="Times New Roman" panose="02020603050405020304" pitchFamily="18" charset="0"/>
              </a:rPr>
              <a:t>reached, grabbed, struggled, fumbled, shoved, searched</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我</a:t>
            </a:r>
            <a:r>
              <a:rPr lang="en-US" sz="2000" b="1">
                <a:solidFill>
                  <a:srgbClr val="0070C0"/>
                </a:solidFill>
                <a:latin typeface="Calibri" panose="020F0502020204030204" pitchFamily="34" charset="0"/>
                <a:cs typeface="Times New Roman" panose="02020603050405020304" pitchFamily="18" charset="0"/>
              </a:rPr>
              <a:t>伸手、抓、挣扎、摸索、推搡、搜寻</a:t>
            </a:r>
            <a:r>
              <a:rPr lang="en-US" sz="2000">
                <a:solidFill>
                  <a:srgbClr val="0070C0"/>
                </a:solidFill>
                <a:latin typeface="Calibri" panose="020F0502020204030204" pitchFamily="34" charset="0"/>
                <a:cs typeface="Times New Roman" panose="02020603050405020304" pitchFamily="18" charset="0"/>
              </a:rPr>
              <a:t>  </a:t>
            </a:r>
          </a:p>
          <a:p>
            <a:pPr marL="342900" indent="-342900">
              <a:buFont typeface="Wingdings" panose="05000000000000000000" charset="0"/>
              <a:buChar char="Ø"/>
            </a:pPr>
            <a:r>
              <a:rPr lang="en-US" sz="2400" b="0">
                <a:solidFill>
                  <a:srgbClr val="002060"/>
                </a:solidFill>
                <a:latin typeface="Calibri" panose="020F0502020204030204" pitchFamily="34" charset="0"/>
                <a:cs typeface="Times New Roman" panose="02020603050405020304" pitchFamily="18" charset="0"/>
              </a:rPr>
              <a:t>My head </a:t>
            </a:r>
            <a:r>
              <a:rPr lang="en-US" sz="2400" b="1">
                <a:solidFill>
                  <a:srgbClr val="002060"/>
                </a:solidFill>
                <a:latin typeface="Calibri" panose="020F0502020204030204" pitchFamily="34" charset="0"/>
                <a:cs typeface="Times New Roman" panose="02020603050405020304" pitchFamily="18" charset="0"/>
              </a:rPr>
              <a:t>ached, pounded, wobbled, dropped</a:t>
            </a:r>
          </a:p>
          <a:p>
            <a:pPr indent="0">
              <a:buFont typeface="Wingdings" panose="05000000000000000000" charset="0"/>
              <a:buNone/>
            </a:pPr>
            <a:r>
              <a:rPr lang="en-US" sz="2400" b="1">
                <a:solidFill>
                  <a:srgbClr val="002060"/>
                </a:solidFill>
                <a:latin typeface="Calibri" panose="020F0502020204030204" pitchFamily="34" charset="0"/>
                <a:cs typeface="Times New Roman" panose="02020603050405020304" pitchFamily="18" charset="0"/>
              </a:rPr>
              <a:t>          </a:t>
            </a:r>
            <a:r>
              <a:rPr lang="en-US" sz="2000">
                <a:solidFill>
                  <a:srgbClr val="0070C0"/>
                </a:solidFill>
                <a:latin typeface="Calibri" panose="020F0502020204030204" pitchFamily="34" charset="0"/>
                <a:cs typeface="Times New Roman" panose="02020603050405020304" pitchFamily="18" charset="0"/>
              </a:rPr>
              <a:t>我的头</a:t>
            </a:r>
            <a:r>
              <a:rPr lang="en-US" sz="2000" b="1">
                <a:solidFill>
                  <a:srgbClr val="0070C0"/>
                </a:solidFill>
                <a:latin typeface="Calibri" panose="020F0502020204030204" pitchFamily="34" charset="0"/>
                <a:cs typeface="Times New Roman" panose="02020603050405020304" pitchFamily="18" charset="0"/>
              </a:rPr>
              <a:t>隐隐作痛，砰砰作响，摇摇晃晃，耷拉下来</a:t>
            </a:r>
            <a:endParaRPr lang="en-US" altLang="en-US" sz="2000" b="1">
              <a:solidFill>
                <a:srgbClr val="0070C0"/>
              </a:solidFill>
              <a:latin typeface="Calibri" panose="020F0502020204030204" pitchFamily="34" charset="0"/>
              <a:cs typeface="Times New Roman" panose="02020603050405020304" pitchFamily="18" charset="0"/>
            </a:endParaRPr>
          </a:p>
        </p:txBody>
      </p:sp>
      <p:sp>
        <p:nvSpPr>
          <p:cNvPr id="4" name="文本框 3"/>
          <p:cNvSpPr txBox="1"/>
          <p:nvPr/>
        </p:nvSpPr>
        <p:spPr>
          <a:xfrm>
            <a:off x="515620" y="5275580"/>
            <a:ext cx="5420995" cy="922020"/>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t>itch /ɪtʃ/n. 痒；渴望；v. 发痒；渴望</a:t>
            </a:r>
          </a:p>
          <a:p>
            <a:pPr marL="285750" indent="-285750">
              <a:buFont typeface="Arial" panose="020B0604020202020204" pitchFamily="34" charset="0"/>
              <a:buChar char="•"/>
            </a:pPr>
            <a:r>
              <a:rPr lang="zh-CN" altLang="en-US"/>
              <a:t>cramp /kræmp/ （腹部）绞痛；痛性痉挛；抽筋</a:t>
            </a:r>
          </a:p>
          <a:p>
            <a:pPr marL="285750" indent="-285750">
              <a:buFont typeface="Arial" panose="020B0604020202020204" pitchFamily="34" charset="0"/>
              <a:buChar char="•"/>
            </a:pPr>
            <a:r>
              <a:rPr lang="zh-CN" altLang="en-US"/>
              <a:t>yearn /jɜːn/ vi. 渴望；思念</a:t>
            </a:r>
          </a:p>
        </p:txBody>
      </p:sp>
      <p:sp>
        <p:nvSpPr>
          <p:cNvPr id="5" name="文本框 4"/>
          <p:cNvSpPr txBox="1"/>
          <p:nvPr/>
        </p:nvSpPr>
        <p:spPr>
          <a:xfrm>
            <a:off x="6283325" y="5275580"/>
            <a:ext cx="5452745" cy="1198880"/>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t>fumble  /ˈfʌmbl/v. 笨手笨脚地做；笨拙地去够</a:t>
            </a:r>
          </a:p>
          <a:p>
            <a:pPr marL="285750" indent="-285750">
              <a:buFont typeface="Arial" panose="020B0604020202020204" pitchFamily="34" charset="0"/>
              <a:buChar char="•"/>
            </a:pPr>
            <a:r>
              <a:rPr lang="zh-CN" altLang="en-US"/>
              <a:t>shove /ʃʌv/ vt. 挤；猛推</a:t>
            </a:r>
          </a:p>
          <a:p>
            <a:pPr marL="285750" indent="-285750">
              <a:buFont typeface="Arial" panose="020B0604020202020204" pitchFamily="34" charset="0"/>
              <a:buChar char="•"/>
            </a:pPr>
            <a:r>
              <a:rPr lang="zh-CN" altLang="en-US"/>
              <a:t>pound /paʊnd/ vi. 连续重击，猛击</a:t>
            </a:r>
          </a:p>
          <a:p>
            <a:pPr marL="285750" indent="-285750">
              <a:buFont typeface="Arial" panose="020B0604020202020204" pitchFamily="34" charset="0"/>
              <a:buChar char="•"/>
            </a:pPr>
            <a:r>
              <a:rPr lang="zh-CN" altLang="en-US"/>
              <a:t>wobble /ˈwɒbl/ v. 摇晃；摇摆</a:t>
            </a:r>
          </a:p>
        </p:txBody>
      </p:sp>
      <p:pic>
        <p:nvPicPr>
          <p:cNvPr id="7" name="图片 6"/>
          <p:cNvPicPr>
            <a:picLocks noChangeAspect="1"/>
          </p:cNvPicPr>
          <p:nvPr/>
        </p:nvPicPr>
        <p:blipFill>
          <a:blip r:embed="rId3"/>
          <a:stretch>
            <a:fillRect/>
          </a:stretch>
        </p:blipFill>
        <p:spPr>
          <a:xfrm>
            <a:off x="8755380" y="927735"/>
            <a:ext cx="3384550" cy="283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19.7496062992125,&quot;width&quot;:1919.7496062992125}"/>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31,&quot;width&quot;:1656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0c26b213-c42a-48b4-80e3-ae51bdf32d8f}"/>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c26b213-c42a-48b4-80e3-ae51bdf32d8f}"/>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0c26b213-c42a-48b4-80e3-ae51bdf32d8f}"/>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0c26b213-c42a-48b4-80e3-ae51bdf32d8f}"/>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0c26b213-c42a-48b4-80e3-ae51bdf32d8f}"/>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0c26b213-c42a-48b4-80e3-ae51bdf32d8f}"/>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afd48f1b-670b-4306-b0d6-d0e01633e56b}"/>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360,&quot;width&quot;:153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4426</Words>
  <Application>Microsoft Office PowerPoint</Application>
  <PresentationFormat>宽屏</PresentationFormat>
  <Paragraphs>365</Paragraphs>
  <Slides>25</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25</vt:i4>
      </vt:variant>
    </vt:vector>
  </HeadingPairs>
  <TitlesOfParts>
    <vt:vector size="42" baseType="lpstr">
      <vt:lpstr>HelveticaNeue</vt:lpstr>
      <vt:lpstr>方正幼线简体</vt:lpstr>
      <vt:lpstr>华康俪金黑W8(P)</vt:lpstr>
      <vt:lpstr>华文新魏</vt:lpstr>
      <vt:lpstr>宋体</vt:lpstr>
      <vt:lpstr>微软雅黑</vt:lpstr>
      <vt:lpstr>Arial</vt:lpstr>
      <vt:lpstr>Arial Narrow</vt:lpstr>
      <vt:lpstr>Arial Rounded MT Bold</vt:lpstr>
      <vt:lpstr>Calibri</vt:lpstr>
      <vt:lpstr>Calibri Light</vt:lpstr>
      <vt:lpstr>Comic Sans MS</vt:lpstr>
      <vt:lpstr>Script MT Bold</vt:lpstr>
      <vt:lpstr>Times New Roman</vt:lpstr>
      <vt:lpstr>Wingdings</vt: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Mengran Zhu</dc:creator>
  <cp:lastModifiedBy>陈 顺坤</cp:lastModifiedBy>
  <cp:revision>85</cp:revision>
  <dcterms:created xsi:type="dcterms:W3CDTF">2019-08-12T08:42:00Z</dcterms:created>
  <dcterms:modified xsi:type="dcterms:W3CDTF">2020-08-30T10:53:07Z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