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511" r:id="rId3"/>
    <p:sldId id="454" r:id="rId4"/>
    <p:sldId id="411" r:id="rId5"/>
    <p:sldId id="455" r:id="rId7"/>
    <p:sldId id="458" r:id="rId8"/>
    <p:sldId id="456" r:id="rId9"/>
    <p:sldId id="461" r:id="rId10"/>
    <p:sldId id="462" r:id="rId11"/>
    <p:sldId id="463" r:id="rId12"/>
    <p:sldId id="468" r:id="rId13"/>
    <p:sldId id="484" r:id="rId14"/>
    <p:sldId id="483" r:id="rId15"/>
    <p:sldId id="482" r:id="rId16"/>
    <p:sldId id="485" r:id="rId17"/>
    <p:sldId id="481" r:id="rId18"/>
    <p:sldId id="486" r:id="rId19"/>
    <p:sldId id="469" r:id="rId20"/>
    <p:sldId id="459" r:id="rId21"/>
    <p:sldId id="467" r:id="rId22"/>
    <p:sldId id="466" r:id="rId23"/>
    <p:sldId id="487" r:id="rId24"/>
    <p:sldId id="4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99631" autoAdjust="0"/>
  </p:normalViewPr>
  <p:slideViewPr>
    <p:cSldViewPr snapToGrid="0">
      <p:cViewPr>
        <p:scale>
          <a:sx n="70" d="100"/>
          <a:sy n="70" d="100"/>
        </p:scale>
        <p:origin x="-378" y="-11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9834" y="2010341"/>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09874"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69910"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lIns="121917" tIns="60958" rIns="121917" bIns="60958"/>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a:xfrm>
            <a:off x="609600" y="6244167"/>
            <a:ext cx="2844800" cy="478367"/>
          </a:xfrm>
          <a:prstGeom prst="rect">
            <a:avLst/>
          </a:prstGeom>
        </p:spPr>
        <p:txBody>
          <a:bodyPr lIns="121917" tIns="60958" rIns="121917" bIns="60958"/>
          <a:lstStyle>
            <a:lvl1pPr>
              <a:defRPr/>
            </a:lvl1pPr>
          </a:lstStyle>
          <a:p>
            <a:pPr>
              <a:defRPr/>
            </a:pPr>
            <a:endParaRPr lang="zh-CN" altLang="zh-CN"/>
          </a:p>
        </p:txBody>
      </p:sp>
      <p:sp>
        <p:nvSpPr>
          <p:cNvPr id="5" name="Rectangle 5"/>
          <p:cNvSpPr>
            <a:spLocks noGrp="1" noChangeArrowheads="1"/>
          </p:cNvSpPr>
          <p:nvPr>
            <p:ph type="ftr" sz="quarter" idx="11"/>
          </p:nvPr>
        </p:nvSpPr>
        <p:spPr>
          <a:xfrm>
            <a:off x="4165600" y="6244167"/>
            <a:ext cx="3860800" cy="478367"/>
          </a:xfrm>
          <a:prstGeom prst="rect">
            <a:avLst/>
          </a:prstGeom>
        </p:spPr>
        <p:txBody>
          <a:bodyPr lIns="121917" tIns="60958" rIns="121917" bIns="60958"/>
          <a:lstStyle>
            <a:lvl1pPr>
              <a:defRPr/>
            </a:lvl1pPr>
          </a:lstStyle>
          <a:p>
            <a:pPr>
              <a:defRPr/>
            </a:pPr>
            <a:endParaRPr lang="zh-CN" altLang="zh-CN"/>
          </a:p>
        </p:txBody>
      </p:sp>
      <p:sp>
        <p:nvSpPr>
          <p:cNvPr id="6" name="Rectangle 6"/>
          <p:cNvSpPr>
            <a:spLocks noGrp="1" noChangeArrowheads="1"/>
          </p:cNvSpPr>
          <p:nvPr>
            <p:ph type="sldNum" sz="quarter" idx="12"/>
          </p:nvPr>
        </p:nvSpPr>
        <p:spPr>
          <a:xfrm>
            <a:off x="8737600" y="6244167"/>
            <a:ext cx="2844800" cy="478367"/>
          </a:xfrm>
          <a:prstGeom prst="rect">
            <a:avLst/>
          </a:prstGeom>
        </p:spPr>
        <p:txBody>
          <a:bodyPr lIns="121917" tIns="60958" rIns="121917" bIns="60958"/>
          <a:lstStyle>
            <a:lvl1pPr>
              <a:defRPr/>
            </a:lvl1pPr>
          </a:lstStyle>
          <a:p>
            <a:pPr>
              <a:defRPr/>
            </a:pPr>
            <a:fld id="{7CE4D399-2728-4BFB-9069-2F1F6BAF4B7A}" type="slidenum">
              <a:rPr lang="zh-CN" altLang="zh-CN"/>
            </a:fld>
            <a:endParaRPr lang="zh-CN" altLang="zh-CN"/>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7" name="图片 6" descr="水印"/>
          <p:cNvPicPr>
            <a:picLocks noChangeAspect="1"/>
          </p:cNvPicPr>
          <p:nvPr userDrawn="1"/>
        </p:nvPicPr>
        <p:blipFill>
          <a:blip r:embed="rId15"/>
          <a:stretch>
            <a:fillRect/>
          </a:stretch>
        </p:blipFill>
        <p:spPr>
          <a:xfrm>
            <a:off x="11269345" y="100988"/>
            <a:ext cx="829310" cy="268337"/>
          </a:xfrm>
          <a:prstGeom prst="rect">
            <a:avLst/>
          </a:prstGeom>
        </p:spPr>
      </p:pic>
      <p:pic>
        <p:nvPicPr>
          <p:cNvPr id="8" name="图片 7" descr="水印"/>
          <p:cNvPicPr>
            <a:picLocks noChangeAspect="1"/>
          </p:cNvPicPr>
          <p:nvPr userDrawn="1"/>
        </p:nvPicPr>
        <p:blipFill>
          <a:blip r:embed="rId15"/>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1.jpeg"/><Relationship Id="rId2" Type="http://schemas.microsoft.com/office/2007/relationships/hdphoto" Target="../media/image20.wdp"/><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xml"/><Relationship Id="rId4" Type="http://schemas.openxmlformats.org/officeDocument/2006/relationships/image" Target="../media/image22.jpeg"/><Relationship Id="rId3" Type="http://schemas.openxmlformats.org/officeDocument/2006/relationships/hyperlink" Target="http://pre-xsj.699pic.com/tupian/1n2r0m.html" TargetMode="Externa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5693866"/>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Many ideas are suggested, but they only adopt a practical one. So they work together on one idea.</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2:</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will work, so they organize them in time order, and carry them out one by one.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3:</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help, so the divide the team into smaller groups and each is assigned to a particular task.</a:t>
            </a:r>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3108543"/>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Many ideas are suggested, but they only adopt a practical one. So they work together on one idea.</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245661" y="2565779"/>
            <a:ext cx="11518710" cy="1815882"/>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Performances</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 car wash and even a candy sale were suggested but none seemed practical. Suddenly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Maria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cried excitedly, "Maybe we can convince Mrs. Lorries to offer us some jobs in the pet shop</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815882"/>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2:</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will work, so they organize them in time order, and carry them out one by one.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6"/>
          <p:cNvSpPr txBox="1"/>
          <p:nvPr/>
        </p:nvSpPr>
        <p:spPr>
          <a:xfrm>
            <a:off x="245661" y="2429302"/>
            <a:ext cx="11518710" cy="3108543"/>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One idea after another popped up, all of which sounded practical. So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in the very early morning, they undertook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the newspaper-delivering in the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neighborhood. After breakfast, the bright sunlight saw the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group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taking care of the gardens for the busy neighbors.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In the afternoon, they worked part-time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the pet store, where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they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would feed, walk and wash the dogs.</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543118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1" y="26109"/>
            <a:ext cx="581208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How to handle these ideas:</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2246769"/>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3:</a:t>
            </a:r>
            <a:endPar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All the ideas help, so the divide the team into smaller groups and each is assigned to a particular task.</a:t>
            </a:r>
            <a:b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6"/>
          <p:cNvSpPr txBox="1"/>
          <p:nvPr/>
        </p:nvSpPr>
        <p:spPr>
          <a:xfrm>
            <a:off x="245661" y="2429302"/>
            <a:ext cx="11518710" cy="3108543"/>
          </a:xfrm>
          <a:prstGeom prst="rect">
            <a:avLst/>
          </a:prstGeom>
          <a:noFill/>
        </p:spPr>
        <p:txBody>
          <a:bodyPr wrap="squar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 Example:</a:t>
            </a:r>
            <a:endParaRPr lang="en-US" altLang="zh-CN" sz="28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800" dirty="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     </a:t>
            </a:r>
            <a:r>
              <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rPr>
              <a:t>One idea after another popped up, all of which sounded practical. So they divided themselves into several groups and were each assigned to one particular task. One undertook the newspaper-delivering in the neighborhood, and one group were up to taking care of the gardens for the busy neighbors. Amazingly, Maria managed to find a job at the pet store, where she would feed, walk and wash the </a:t>
            </a:r>
            <a:r>
              <a:rPr lang="en-US" altLang="zh-CN"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dogs.</a:t>
            </a:r>
            <a:endParaRPr lang="en-US" altLang="zh-CN"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3111070"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4351775"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384995"/>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cs typeface="Times New Roman" panose="02020603050405020304" pitchFamily="18" charset="0"/>
              </a:rPr>
              <a:t>     A </a:t>
            </a:r>
            <a:r>
              <a:rPr lang="en-US" altLang="zh-CN" sz="2800" dirty="0">
                <a:solidFill>
                  <a:prstClr val="black"/>
                </a:solidFill>
                <a:latin typeface="Times New Roman" panose="02020603050405020304" pitchFamily="18" charset="0"/>
                <a:cs typeface="Times New Roman" panose="02020603050405020304" pitchFamily="18" charset="0"/>
              </a:rPr>
              <a:t>week later, the team gathered at the lot, carrying tools purchased with their earnings. </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椭圆 6"/>
          <p:cNvSpPr/>
          <p:nvPr/>
        </p:nvSpPr>
        <p:spPr>
          <a:xfrm>
            <a:off x="7847463" y="549329"/>
            <a:ext cx="764274" cy="759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24690" y="1555845"/>
            <a:ext cx="3642092" cy="4678204"/>
          </a:xfrm>
          <a:prstGeom prst="rect">
            <a:avLst/>
          </a:prstGeom>
          <a:noFill/>
        </p:spPr>
        <p:txBody>
          <a:bodyPr wrap="square" rtlCol="0">
            <a:spAutoFit/>
          </a:bodyPr>
          <a:lstStyle/>
          <a:p>
            <a:pPr>
              <a:lnSpc>
                <a:spcPct val="200000"/>
              </a:lnSpc>
            </a:pPr>
            <a:r>
              <a:rPr lang="zh-CN" altLang="en-US" sz="2800" dirty="0" smtClean="0">
                <a:solidFill>
                  <a:srgbClr val="0000FF"/>
                </a:solidFill>
              </a:rPr>
              <a:t>钉耙 </a:t>
            </a:r>
            <a:r>
              <a:rPr lang="en-US" altLang="zh-CN" sz="2800" dirty="0" smtClean="0">
                <a:solidFill>
                  <a:srgbClr val="0000FF"/>
                </a:solidFill>
              </a:rPr>
              <a:t>rake</a:t>
            </a:r>
            <a:r>
              <a:rPr lang="en-US" altLang="zh-CN" sz="2800" dirty="0">
                <a:solidFill>
                  <a:srgbClr val="0000FF"/>
                </a:solidFill>
              </a:rPr>
              <a:t>/ </a:t>
            </a:r>
            <a:r>
              <a:rPr lang="en-US" altLang="zh-CN" sz="2800" dirty="0" smtClean="0">
                <a:solidFill>
                  <a:srgbClr val="0000FF"/>
                </a:solidFill>
              </a:rPr>
              <a:t>pitchfork </a:t>
            </a:r>
            <a:endParaRPr lang="en-US" altLang="zh-CN" sz="2800" dirty="0" smtClean="0">
              <a:solidFill>
                <a:srgbClr val="0000FF"/>
              </a:solidFill>
            </a:endParaRPr>
          </a:p>
          <a:p>
            <a:pPr>
              <a:lnSpc>
                <a:spcPct val="200000"/>
              </a:lnSpc>
            </a:pPr>
            <a:r>
              <a:rPr lang="zh-CN" altLang="en-US" sz="2800" dirty="0" smtClean="0">
                <a:solidFill>
                  <a:srgbClr val="0000FF"/>
                </a:solidFill>
              </a:rPr>
              <a:t>锄头 </a:t>
            </a:r>
            <a:r>
              <a:rPr lang="en-US" altLang="zh-CN" sz="2800" dirty="0" smtClean="0">
                <a:solidFill>
                  <a:srgbClr val="0000FF"/>
                </a:solidFill>
              </a:rPr>
              <a:t>hoe</a:t>
            </a:r>
            <a:r>
              <a:rPr lang="zh-CN" altLang="en-US" sz="2800" dirty="0" smtClean="0">
                <a:solidFill>
                  <a:srgbClr val="0000FF"/>
                </a:solidFill>
              </a:rPr>
              <a:t> </a:t>
            </a:r>
            <a:endParaRPr lang="en-US" altLang="zh-CN" sz="2800" dirty="0" smtClean="0">
              <a:solidFill>
                <a:srgbClr val="0000FF"/>
              </a:solidFill>
            </a:endParaRPr>
          </a:p>
          <a:p>
            <a:pPr>
              <a:lnSpc>
                <a:spcPct val="200000"/>
              </a:lnSpc>
            </a:pPr>
            <a:r>
              <a:rPr lang="zh-CN" altLang="en-US" sz="2800" dirty="0" smtClean="0">
                <a:solidFill>
                  <a:srgbClr val="0000FF"/>
                </a:solidFill>
              </a:rPr>
              <a:t>铁锹 </a:t>
            </a:r>
            <a:r>
              <a:rPr lang="en-US" altLang="zh-CN" sz="2800" dirty="0" smtClean="0">
                <a:solidFill>
                  <a:srgbClr val="0000FF"/>
                </a:solidFill>
              </a:rPr>
              <a:t>spade/ shovel  </a:t>
            </a:r>
            <a:endParaRPr lang="en-US" altLang="zh-CN" sz="2800" dirty="0" smtClean="0">
              <a:solidFill>
                <a:srgbClr val="0000FF"/>
              </a:solidFill>
            </a:endParaRPr>
          </a:p>
          <a:p>
            <a:pPr>
              <a:lnSpc>
                <a:spcPct val="200000"/>
              </a:lnSpc>
            </a:pPr>
            <a:r>
              <a:rPr lang="zh-CN" altLang="en-US" sz="2800" dirty="0" smtClean="0">
                <a:solidFill>
                  <a:srgbClr val="0000FF"/>
                </a:solidFill>
              </a:rPr>
              <a:t>除草机 </a:t>
            </a:r>
            <a:r>
              <a:rPr lang="en-US" altLang="zh-CN" sz="2800" dirty="0" smtClean="0">
                <a:solidFill>
                  <a:srgbClr val="0000FF"/>
                </a:solidFill>
              </a:rPr>
              <a:t>lawn mower </a:t>
            </a:r>
            <a:endParaRPr lang="en-US" altLang="zh-CN" sz="2800" dirty="0" smtClean="0">
              <a:solidFill>
                <a:srgbClr val="0000FF"/>
              </a:solidFill>
            </a:endParaRPr>
          </a:p>
          <a:p>
            <a:pPr>
              <a:lnSpc>
                <a:spcPct val="200000"/>
              </a:lnSpc>
            </a:pPr>
            <a:r>
              <a:rPr lang="zh-CN" altLang="en-US" sz="2800" dirty="0" smtClean="0">
                <a:solidFill>
                  <a:srgbClr val="0000FF"/>
                </a:solidFill>
              </a:rPr>
              <a:t>卡车 </a:t>
            </a:r>
            <a:r>
              <a:rPr lang="en-US" altLang="zh-CN" sz="2800" dirty="0" smtClean="0">
                <a:solidFill>
                  <a:srgbClr val="0000FF"/>
                </a:solidFill>
              </a:rPr>
              <a:t>truck</a:t>
            </a:r>
            <a:endParaRPr lang="zh-CN" altLang="en-US" sz="2800" dirty="0">
              <a:solidFill>
                <a:srgbClr val="0000FF"/>
              </a:solidFill>
            </a:endParaRPr>
          </a:p>
          <a:p>
            <a:endParaRPr lang="en-US" altLang="zh-CN" dirty="0"/>
          </a:p>
        </p:txBody>
      </p:sp>
      <p:sp>
        <p:nvSpPr>
          <p:cNvPr id="4" name="TextBox 3"/>
          <p:cNvSpPr txBox="1"/>
          <p:nvPr/>
        </p:nvSpPr>
        <p:spPr>
          <a:xfrm>
            <a:off x="3766782" y="1503430"/>
            <a:ext cx="9116703" cy="5262979"/>
          </a:xfrm>
          <a:prstGeom prst="rect">
            <a:avLst/>
          </a:prstGeom>
          <a:noFill/>
        </p:spPr>
        <p:txBody>
          <a:bodyPr wrap="square" rtlCol="0">
            <a:spAutoFit/>
          </a:bodyPr>
          <a:lstStyle/>
          <a:p>
            <a:pPr>
              <a:lnSpc>
                <a:spcPct val="200000"/>
              </a:lnSpc>
            </a:pPr>
            <a:r>
              <a:rPr lang="en-US" altLang="zh-CN" sz="2800" dirty="0" smtClean="0">
                <a:latin typeface="Times New Roman" panose="02020603050405020304" pitchFamily="18" charset="0"/>
                <a:cs typeface="Times New Roman" panose="02020603050405020304" pitchFamily="18" charset="0"/>
              </a:rPr>
              <a:t>take </a:t>
            </a:r>
            <a:r>
              <a:rPr lang="en-US" altLang="zh-CN" sz="2800" dirty="0">
                <a:latin typeface="Times New Roman" panose="02020603050405020304" pitchFamily="18" charset="0"/>
                <a:cs typeface="Times New Roman" panose="02020603050405020304" pitchFamily="18" charset="0"/>
              </a:rPr>
              <a:t>… somewhere else </a:t>
            </a:r>
            <a:endParaRPr lang="en-US" altLang="zh-CN" sz="2800" dirty="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turn the soil in a garden</a:t>
            </a:r>
            <a:endParaRPr lang="en-US" altLang="zh-CN" sz="2800" dirty="0" smtClean="0">
              <a:latin typeface="Times New Roman" panose="02020603050405020304" pitchFamily="18" charset="0"/>
              <a:cs typeface="Times New Roman" panose="02020603050405020304" pitchFamily="18" charset="0"/>
            </a:endParaRPr>
          </a:p>
          <a:p>
            <a:pPr>
              <a:lnSpc>
                <a:spcPct val="200000"/>
              </a:lnSpc>
            </a:pPr>
            <a:r>
              <a:rPr lang="en-US" altLang="zh-CN" sz="2800" dirty="0">
                <a:latin typeface="Times New Roman" panose="02020603050405020304" pitchFamily="18" charset="0"/>
                <a:cs typeface="Times New Roman" panose="02020603050405020304" pitchFamily="18" charset="0"/>
              </a:rPr>
              <a:t>cut grass</a:t>
            </a:r>
            <a:endParaRPr lang="en-US" altLang="zh-CN" sz="2800" dirty="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put the metal part into the earth with one foot for digging</a:t>
            </a:r>
            <a:endParaRPr lang="en-US" altLang="zh-CN" sz="2800" dirty="0" smtClean="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make </a:t>
            </a:r>
            <a:r>
              <a:rPr lang="en-US" altLang="zh-CN" sz="2800" dirty="0">
                <a:latin typeface="Times New Roman" panose="02020603050405020304" pitchFamily="18" charset="0"/>
                <a:cs typeface="Times New Roman" panose="02020603050405020304" pitchFamily="18" charset="0"/>
              </a:rPr>
              <a:t>an area of soil or remove weeds from the ground</a:t>
            </a:r>
            <a:endParaRPr lang="en-US" altLang="zh-CN" sz="2800" dirty="0">
              <a:latin typeface="Times New Roman" panose="02020603050405020304" pitchFamily="18" charset="0"/>
              <a:cs typeface="Times New Roman" panose="02020603050405020304" pitchFamily="18" charset="0"/>
            </a:endParaRPr>
          </a:p>
          <a:p>
            <a:pPr>
              <a:lnSpc>
                <a:spcPct val="200000"/>
              </a:lnSpc>
            </a:pPr>
            <a:endParaRPr lang="en-US" altLang="zh-CN" sz="2800" dirty="0" smtClean="0">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a:off x="3264762" y="2114701"/>
            <a:ext cx="805218" cy="32208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644865" y="2999530"/>
            <a:ext cx="212191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074158" y="4655458"/>
            <a:ext cx="805218" cy="6801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206760" y="3894947"/>
            <a:ext cx="672616" cy="7605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146575" y="2006221"/>
            <a:ext cx="2012115" cy="33293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5"/>
          <p:cNvSpPr txBox="1"/>
          <p:nvPr/>
        </p:nvSpPr>
        <p:spPr>
          <a:xfrm>
            <a:off x="104528" y="5858468"/>
            <a:ext cx="12005953" cy="1384995"/>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As the names for the tools are unknown to most students, just focus on the verbs without referring to the tools.</a:t>
            </a:r>
            <a:endPar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defTabSz="914400"/>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 calcmode="lin" valueType="num">
                                      <p:cBhvr additive="base">
                                        <p:cTn id="5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328849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3382785"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1815882"/>
          </a:xfrm>
          <a:prstGeom prst="rect">
            <a:avLst/>
          </a:prstGeom>
          <a:noFill/>
        </p:spPr>
        <p:txBody>
          <a:bodyPr wrap="square" rtlCol="0" anchor="t">
            <a:spAutoFit/>
          </a:bodyPr>
          <a:lstStyle/>
          <a:p>
            <a:pPr lvl="0"/>
            <a:r>
              <a:rPr lang="en-US" altLang="zh-CN" sz="2800" dirty="0" smtClean="0">
                <a:solidFill>
                  <a:prstClr val="black"/>
                </a:solidFill>
                <a:latin typeface="Times New Roman" panose="02020603050405020304" pitchFamily="18" charset="0"/>
                <a:cs typeface="Times New Roman" panose="02020603050405020304" pitchFamily="18" charset="0"/>
              </a:rPr>
              <a:t>   A </a:t>
            </a:r>
            <a:r>
              <a:rPr lang="en-US" altLang="zh-CN" sz="2800" dirty="0">
                <a:solidFill>
                  <a:prstClr val="black"/>
                </a:solidFill>
                <a:latin typeface="Times New Roman" panose="02020603050405020304" pitchFamily="18" charset="0"/>
                <a:cs typeface="Times New Roman" panose="02020603050405020304" pitchFamily="18" charset="0"/>
              </a:rPr>
              <a:t>week later, the team gathered at the lot, carrying tools purchased with their earnings. </a:t>
            </a:r>
            <a:endParaRPr lang="en-US" altLang="zh-CN" sz="2800" dirty="0">
              <a:solidFill>
                <a:prstClr val="black"/>
              </a:solidFill>
              <a:latin typeface="Times New Roman" panose="02020603050405020304" pitchFamily="18" charset="0"/>
              <a:cs typeface="Times New Roman" panose="02020603050405020304" pitchFamily="18" charset="0"/>
            </a:endParaRPr>
          </a:p>
          <a:p>
            <a:pPr lvl="0" defTabSz="914400"/>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124690" y="1787857"/>
            <a:ext cx="11189304" cy="461665"/>
          </a:xfrm>
          <a:prstGeom prst="rect">
            <a:avLst/>
          </a:prstGeom>
          <a:noFill/>
        </p:spPr>
        <p:txBody>
          <a:bodyPr wrap="square" rtlCol="0">
            <a:spAutoFit/>
          </a:bodyPr>
          <a:lstStyle/>
          <a:p>
            <a:r>
              <a:rPr lang="en-US" altLang="zh-CN" sz="2400" b="1" dirty="0" smtClean="0">
                <a:solidFill>
                  <a:srgbClr val="0000FF"/>
                </a:solidFill>
              </a:rPr>
              <a:t>How to turn the abandoned lot into a soccer field?</a:t>
            </a:r>
            <a:endParaRPr lang="zh-CN" altLang="en-US" sz="2400" b="1" dirty="0">
              <a:solidFill>
                <a:srgbClr val="0000FF"/>
              </a:solidFill>
            </a:endParaRPr>
          </a:p>
        </p:txBody>
      </p:sp>
      <p:sp>
        <p:nvSpPr>
          <p:cNvPr id="4" name="TextBox 3"/>
          <p:cNvSpPr txBox="1"/>
          <p:nvPr/>
        </p:nvSpPr>
        <p:spPr>
          <a:xfrm>
            <a:off x="1026579" y="2397262"/>
            <a:ext cx="9632322" cy="2092881"/>
          </a:xfrm>
          <a:prstGeom prst="rect">
            <a:avLst/>
          </a:prstGeom>
          <a:noFill/>
        </p:spPr>
        <p:txBody>
          <a:bodyPr wrap="square" rtlCol="0">
            <a:spAutoFit/>
          </a:bodyPr>
          <a:lstStyle/>
          <a:p>
            <a:pPr marL="342900" indent="-342900">
              <a:lnSpc>
                <a:spcPts val="3880"/>
              </a:lnSpc>
              <a:buFont typeface="Wingdings" panose="05000000000000000000" pitchFamily="2" charset="2"/>
              <a:buChar char="Ø"/>
            </a:pPr>
            <a:r>
              <a:rPr lang="en-US" altLang="zh-CN" sz="2400" b="1" dirty="0" smtClean="0">
                <a:latin typeface="+mj-ea"/>
                <a:ea typeface="+mj-ea"/>
              </a:rPr>
              <a:t> Remove the weeds with a lawn mover or by burning </a:t>
            </a:r>
            <a:endParaRPr lang="zh-CN" altLang="en-US"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Dig up the rocks with a spade/shovel</a:t>
            </a:r>
            <a:endParaRPr lang="zh-CN" altLang="en-US"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Smooth the ground with soil</a:t>
            </a:r>
            <a:endParaRPr lang="en-US" altLang="zh-CN" sz="2400" b="1" dirty="0">
              <a:latin typeface="+mj-ea"/>
              <a:ea typeface="+mj-ea"/>
            </a:endParaRPr>
          </a:p>
          <a:p>
            <a:pPr marL="342900" indent="-342900">
              <a:lnSpc>
                <a:spcPts val="3880"/>
              </a:lnSpc>
              <a:buFont typeface="Wingdings" panose="05000000000000000000" pitchFamily="2" charset="2"/>
              <a:buChar char="Ø"/>
            </a:pPr>
            <a:r>
              <a:rPr lang="en-US" altLang="zh-CN" sz="2400" b="1" dirty="0" smtClean="0">
                <a:latin typeface="+mj-ea"/>
                <a:ea typeface="+mj-ea"/>
              </a:rPr>
              <a:t> Plant grass</a:t>
            </a:r>
            <a:endParaRPr lang="en-US" altLang="zh-CN" sz="2400" b="1" dirty="0">
              <a:latin typeface="+mj-ea"/>
              <a:ea typeface="+mj-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8938664"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1970"/>
            <a:ext cx="8760003"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Describe the scene of building the field:</a:t>
            </a:r>
            <a:endParaRPr lang="en-US" altLang="zh-CN" sz="2800" b="1" dirty="0">
              <a:solidFill>
                <a:schemeClr val="bg1"/>
              </a:solidFill>
              <a:latin typeface="+mn-ea"/>
              <a:sym typeface="+mn-ea"/>
            </a:endParaRPr>
          </a:p>
        </p:txBody>
      </p:sp>
      <p:sp>
        <p:nvSpPr>
          <p:cNvPr id="6" name="文本框 5"/>
          <p:cNvSpPr txBox="1"/>
          <p:nvPr/>
        </p:nvSpPr>
        <p:spPr>
          <a:xfrm>
            <a:off x="83128" y="717857"/>
            <a:ext cx="9279236" cy="1815882"/>
          </a:xfrm>
          <a:prstGeom prst="rect">
            <a:avLst/>
          </a:prstGeom>
          <a:noFill/>
        </p:spPr>
        <p:txBody>
          <a:bodyPr wrap="square" rtlCol="0" anchor="t">
            <a:spAutoFit/>
          </a:bodyPr>
          <a:lstStyle/>
          <a:p>
            <a:pPr marL="342900" lvl="0" indent="-342900">
              <a:buFont typeface="Wingdings" panose="05000000000000000000" pitchFamily="2" charset="2"/>
              <a:buChar char="Ø"/>
            </a:pPr>
            <a:r>
              <a:rPr lang="en-US" altLang="zh-CN" sz="2800" dirty="0" smtClean="0">
                <a:solidFill>
                  <a:prstClr val="black"/>
                </a:solidFill>
                <a:latin typeface="Times New Roman" panose="02020603050405020304" pitchFamily="18" charset="0"/>
                <a:cs typeface="Times New Roman" panose="02020603050405020304" pitchFamily="18" charset="0"/>
              </a:rPr>
              <a:t>First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removed </a:t>
            </a:r>
            <a:r>
              <a:rPr lang="en-US" altLang="zh-CN" sz="2800" dirty="0">
                <a:solidFill>
                  <a:prstClr val="black"/>
                </a:solidFill>
                <a:latin typeface="Times New Roman" panose="02020603050405020304" pitchFamily="18" charset="0"/>
                <a:cs typeface="Times New Roman" panose="02020603050405020304" pitchFamily="18" charset="0"/>
              </a:rPr>
              <a:t>the overgrown weeds and </a:t>
            </a:r>
            <a:r>
              <a:rPr lang="en-US" altLang="zh-CN" sz="2800" dirty="0" smtClean="0">
                <a:solidFill>
                  <a:prstClr val="black"/>
                </a:solidFill>
                <a:latin typeface="Times New Roman" panose="02020603050405020304" pitchFamily="18" charset="0"/>
                <a:cs typeface="Times New Roman" panose="02020603050405020304" pitchFamily="18" charset="0"/>
              </a:rPr>
              <a:t>dug </a:t>
            </a:r>
            <a:r>
              <a:rPr lang="en-US" altLang="zh-CN" sz="2800" dirty="0">
                <a:solidFill>
                  <a:prstClr val="black"/>
                </a:solidFill>
                <a:latin typeface="Times New Roman" panose="02020603050405020304" pitchFamily="18" charset="0"/>
                <a:cs typeface="Times New Roman" panose="02020603050405020304" pitchFamily="18" charset="0"/>
              </a:rPr>
              <a:t>out the large rocks from the </a:t>
            </a:r>
            <a:r>
              <a:rPr lang="en-US" altLang="zh-CN" sz="2800" dirty="0" smtClean="0">
                <a:solidFill>
                  <a:prstClr val="black"/>
                </a:solidFill>
                <a:latin typeface="Times New Roman" panose="02020603050405020304" pitchFamily="18" charset="0"/>
                <a:cs typeface="Times New Roman" panose="02020603050405020304" pitchFamily="18" charset="0"/>
              </a:rPr>
              <a:t>lot. Then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smoothed </a:t>
            </a:r>
            <a:r>
              <a:rPr lang="en-US" altLang="zh-CN" sz="2800" dirty="0">
                <a:solidFill>
                  <a:prstClr val="black"/>
                </a:solidFill>
                <a:latin typeface="Times New Roman" panose="02020603050405020304" pitchFamily="18" charset="0"/>
                <a:cs typeface="Times New Roman" panose="02020603050405020304" pitchFamily="18" charset="0"/>
              </a:rPr>
              <a:t>the field with the </a:t>
            </a:r>
            <a:r>
              <a:rPr lang="en-US" altLang="zh-CN" sz="2800" dirty="0" smtClean="0">
                <a:solidFill>
                  <a:prstClr val="black"/>
                </a:solidFill>
                <a:latin typeface="Times New Roman" panose="02020603050405020304" pitchFamily="18" charset="0"/>
                <a:cs typeface="Times New Roman" panose="02020603050405020304" pitchFamily="18" charset="0"/>
              </a:rPr>
              <a:t>soil. Finally </a:t>
            </a:r>
            <a:r>
              <a:rPr lang="en-US" altLang="zh-CN" sz="2800" dirty="0" smtClean="0">
                <a:solidFill>
                  <a:srgbClr val="FF0000"/>
                </a:solidFill>
                <a:latin typeface="Times New Roman" panose="02020603050405020304" pitchFamily="18" charset="0"/>
                <a:cs typeface="Times New Roman" panose="02020603050405020304" pitchFamily="18" charset="0"/>
              </a:rPr>
              <a:t>they</a:t>
            </a:r>
            <a:r>
              <a:rPr lang="en-US" altLang="zh-CN" sz="2800" dirty="0" smtClean="0">
                <a:solidFill>
                  <a:prstClr val="black"/>
                </a:solidFill>
                <a:latin typeface="Times New Roman" panose="02020603050405020304" pitchFamily="18" charset="0"/>
                <a:cs typeface="Times New Roman" panose="02020603050405020304" pitchFamily="18" charset="0"/>
              </a:rPr>
              <a:t> planted </a:t>
            </a:r>
            <a:r>
              <a:rPr lang="en-US" altLang="zh-CN" sz="2800" dirty="0">
                <a:solidFill>
                  <a:prstClr val="black"/>
                </a:solidFill>
                <a:latin typeface="Times New Roman" panose="02020603050405020304" pitchFamily="18" charset="0"/>
                <a:cs typeface="Times New Roman" panose="02020603050405020304" pitchFamily="18" charset="0"/>
              </a:rPr>
              <a:t>grass on it.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9266830" y="896032"/>
            <a:ext cx="3439236" cy="461665"/>
          </a:xfrm>
          <a:prstGeom prst="rect">
            <a:avLst/>
          </a:prstGeom>
          <a:noFill/>
        </p:spPr>
        <p:txBody>
          <a:bodyPr wrap="square" rtlCol="0">
            <a:spAutoFit/>
          </a:bodyPr>
          <a:lstStyle/>
          <a:p>
            <a:r>
              <a:rPr lang="en-US" altLang="zh-CN" sz="2400" b="1" dirty="0" smtClean="0">
                <a:solidFill>
                  <a:srgbClr val="FF0000"/>
                </a:solidFill>
              </a:rPr>
              <a:t>Vividly described?</a:t>
            </a:r>
            <a:endParaRPr lang="zh-CN" altLang="en-US" sz="2400" b="1" dirty="0">
              <a:solidFill>
                <a:srgbClr val="FF0000"/>
              </a:solidFill>
            </a:endParaRPr>
          </a:p>
        </p:txBody>
      </p:sp>
      <p:sp>
        <p:nvSpPr>
          <p:cNvPr id="7" name="文本框 5"/>
          <p:cNvSpPr txBox="1"/>
          <p:nvPr/>
        </p:nvSpPr>
        <p:spPr>
          <a:xfrm>
            <a:off x="0" y="2533739"/>
            <a:ext cx="9060872" cy="3108543"/>
          </a:xfrm>
          <a:prstGeom prst="rect">
            <a:avLst/>
          </a:prstGeom>
          <a:noFill/>
        </p:spPr>
        <p:txBody>
          <a:bodyPr wrap="square" rtlCol="0" anchor="t">
            <a:spAutoFit/>
          </a:bodyPr>
          <a:lstStyle/>
          <a:p>
            <a:pPr marL="342900" lvl="0" indent="-342900">
              <a:buFont typeface="Wingdings" panose="05000000000000000000" pitchFamily="2" charset="2"/>
              <a:buChar char="Ø"/>
            </a:pPr>
            <a:r>
              <a:rPr lang="en-US" altLang="zh-CN" sz="2800" u="sng" dirty="0" smtClean="0">
                <a:solidFill>
                  <a:prstClr val="black"/>
                </a:solidFill>
                <a:latin typeface="Times New Roman" panose="02020603050405020304" pitchFamily="18" charset="0"/>
                <a:cs typeface="Times New Roman" panose="02020603050405020304" pitchFamily="18" charset="0"/>
              </a:rPr>
              <a:t>With </a:t>
            </a:r>
            <a:r>
              <a:rPr lang="en-US" altLang="zh-CN" sz="2800" u="sng" dirty="0">
                <a:solidFill>
                  <a:prstClr val="black"/>
                </a:solidFill>
                <a:latin typeface="Times New Roman" panose="02020603050405020304" pitchFamily="18" charset="0"/>
                <a:cs typeface="Times New Roman" panose="02020603050405020304" pitchFamily="18" charset="0"/>
              </a:rPr>
              <a:t>the dream of a soccer field in mind, they immediately set out to work.</a:t>
            </a:r>
            <a:r>
              <a:rPr lang="en-US" altLang="zh-CN" sz="2800" dirty="0">
                <a:solidFill>
                  <a:prstClr val="black"/>
                </a:solidFill>
                <a:latin typeface="Times New Roman" panose="02020603050405020304" pitchFamily="18" charset="0"/>
                <a:cs typeface="Times New Roman" panose="02020603050405020304" pitchFamily="18" charset="0"/>
              </a:rPr>
              <a:t> The next few days witnessed the group  removing the overgrown weeds and digging out the large rocks from the lot and having them taken away. </a:t>
            </a:r>
            <a:endParaRPr lang="en-US" altLang="zh-CN" sz="2800" dirty="0" smtClean="0">
              <a:solidFill>
                <a:prstClr val="black"/>
              </a:solidFill>
              <a:latin typeface="Times New Roman" panose="02020603050405020304" pitchFamily="18" charset="0"/>
              <a:cs typeface="Times New Roman" panose="02020603050405020304" pitchFamily="18" charset="0"/>
            </a:endParaRPr>
          </a:p>
          <a:p>
            <a:pPr lvl="0"/>
            <a:r>
              <a:rPr lang="en-US" altLang="zh-CN" sz="2800" dirty="0" smtClean="0">
                <a:solidFill>
                  <a:prstClr val="black"/>
                </a:solidFill>
                <a:latin typeface="Times New Roman" panose="02020603050405020304" pitchFamily="18" charset="0"/>
                <a:cs typeface="Times New Roman" panose="02020603050405020304" pitchFamily="18" charset="0"/>
              </a:rPr>
              <a:t>After </a:t>
            </a:r>
            <a:r>
              <a:rPr lang="en-US" altLang="zh-CN" sz="2800" dirty="0">
                <a:solidFill>
                  <a:prstClr val="black"/>
                </a:solidFill>
                <a:latin typeface="Times New Roman" panose="02020603050405020304" pitchFamily="18" charset="0"/>
                <a:cs typeface="Times New Roman" panose="02020603050405020304" pitchFamily="18" charset="0"/>
              </a:rPr>
              <a:t>smoothing the field with the soil brought somewhere else, they took one step further by planting grass on it. </a:t>
            </a:r>
            <a:r>
              <a:rPr lang="en-US" altLang="zh-CN" sz="2800" u="sng" dirty="0">
                <a:solidFill>
                  <a:prstClr val="black"/>
                </a:solidFill>
                <a:latin typeface="Times New Roman" panose="02020603050405020304" pitchFamily="18" charset="0"/>
                <a:cs typeface="Times New Roman" panose="02020603050405020304" pitchFamily="18" charset="0"/>
              </a:rPr>
              <a:t>With all the work done, a soccer field of their own was finally born. </a:t>
            </a:r>
            <a:r>
              <a:rPr lang="en-US" altLang="zh-CN" sz="2800" u="sng"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u="sng"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7"/>
          <p:cNvSpPr txBox="1"/>
          <p:nvPr/>
        </p:nvSpPr>
        <p:spPr>
          <a:xfrm>
            <a:off x="9266830" y="2727021"/>
            <a:ext cx="3439236" cy="461665"/>
          </a:xfrm>
          <a:prstGeom prst="rect">
            <a:avLst/>
          </a:prstGeom>
          <a:noFill/>
        </p:spPr>
        <p:txBody>
          <a:bodyPr wrap="square" rtlCol="0">
            <a:spAutoFit/>
          </a:bodyPr>
          <a:lstStyle/>
          <a:p>
            <a:r>
              <a:rPr lang="zh-CN" altLang="en-US" sz="2400" b="1" dirty="0" smtClean="0">
                <a:solidFill>
                  <a:srgbClr val="FF0000"/>
                </a:solidFill>
              </a:rPr>
              <a:t>总</a:t>
            </a:r>
            <a:r>
              <a:rPr lang="en-US" altLang="zh-CN" sz="2400" b="1" dirty="0" smtClean="0">
                <a:solidFill>
                  <a:srgbClr val="FF0000"/>
                </a:solidFill>
              </a:rPr>
              <a:t>—</a:t>
            </a:r>
            <a:r>
              <a:rPr lang="zh-CN" altLang="en-US" sz="2400" b="1" dirty="0" smtClean="0">
                <a:solidFill>
                  <a:srgbClr val="FF0000"/>
                </a:solidFill>
              </a:rPr>
              <a:t>分</a:t>
            </a:r>
            <a:r>
              <a:rPr lang="en-US" altLang="zh-CN" sz="2400" b="1" dirty="0" smtClean="0">
                <a:solidFill>
                  <a:srgbClr val="FF0000"/>
                </a:solidFill>
              </a:rPr>
              <a:t>–-</a:t>
            </a:r>
            <a:r>
              <a:rPr lang="zh-CN" altLang="en-US" sz="2400" b="1" dirty="0" smtClean="0">
                <a:solidFill>
                  <a:srgbClr val="FF0000"/>
                </a:solidFill>
              </a:rPr>
              <a:t>总结构</a:t>
            </a:r>
            <a:endParaRPr lang="zh-CN" altLang="en-US" sz="2400" b="1" dirty="0">
              <a:solidFill>
                <a:srgbClr val="FF0000"/>
              </a:solidFill>
            </a:endParaRPr>
          </a:p>
        </p:txBody>
      </p:sp>
      <p:cxnSp>
        <p:nvCxnSpPr>
          <p:cNvPr id="9" name="直接箭头连接符 8"/>
          <p:cNvCxnSpPr/>
          <p:nvPr/>
        </p:nvCxnSpPr>
        <p:spPr>
          <a:xfrm>
            <a:off x="2975212" y="3384645"/>
            <a:ext cx="629161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66830" y="3265351"/>
            <a:ext cx="3439236" cy="461665"/>
          </a:xfrm>
          <a:prstGeom prst="rect">
            <a:avLst/>
          </a:prstGeom>
          <a:noFill/>
        </p:spPr>
        <p:txBody>
          <a:bodyPr wrap="square" rtlCol="0">
            <a:spAutoFit/>
          </a:bodyPr>
          <a:lstStyle/>
          <a:p>
            <a:r>
              <a:rPr lang="zh-CN" altLang="en-US" sz="2400" b="1" dirty="0" smtClean="0">
                <a:solidFill>
                  <a:srgbClr val="FF0000"/>
                </a:solidFill>
              </a:rPr>
              <a:t>无灵主语</a:t>
            </a:r>
            <a:endParaRPr lang="zh-CN" altLang="en-US" sz="2400" b="1" dirty="0">
              <a:solidFill>
                <a:srgbClr val="FF0000"/>
              </a:solidFill>
            </a:endParaRPr>
          </a:p>
        </p:txBody>
      </p:sp>
      <p:cxnSp>
        <p:nvCxnSpPr>
          <p:cNvPr id="13" name="直接箭头连接符 12"/>
          <p:cNvCxnSpPr/>
          <p:nvPr/>
        </p:nvCxnSpPr>
        <p:spPr>
          <a:xfrm>
            <a:off x="356701" y="4703929"/>
            <a:ext cx="85279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05332" y="4352625"/>
            <a:ext cx="3439236" cy="461665"/>
          </a:xfrm>
          <a:prstGeom prst="rect">
            <a:avLst/>
          </a:prstGeom>
          <a:noFill/>
        </p:spPr>
        <p:txBody>
          <a:bodyPr wrap="square" rtlCol="0">
            <a:spAutoFit/>
          </a:bodyPr>
          <a:lstStyle/>
          <a:p>
            <a:r>
              <a:rPr lang="zh-CN" altLang="en-US" sz="2400" b="1" dirty="0" smtClean="0">
                <a:solidFill>
                  <a:srgbClr val="FF0000"/>
                </a:solidFill>
              </a:rPr>
              <a:t>把一个动作置于从句中</a:t>
            </a:r>
            <a:endParaRPr lang="zh-CN" altLang="en-US" sz="2400" b="1" dirty="0">
              <a:solidFill>
                <a:srgbClr val="FF0000"/>
              </a:solidFill>
            </a:endParaRPr>
          </a:p>
        </p:txBody>
      </p:sp>
      <p:cxnSp>
        <p:nvCxnSpPr>
          <p:cNvPr id="17" name="直接箭头连接符 16"/>
          <p:cNvCxnSpPr/>
          <p:nvPr/>
        </p:nvCxnSpPr>
        <p:spPr>
          <a:xfrm>
            <a:off x="1576937" y="5161128"/>
            <a:ext cx="768989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98675" y="4930295"/>
            <a:ext cx="3439236" cy="461665"/>
          </a:xfrm>
          <a:prstGeom prst="rect">
            <a:avLst/>
          </a:prstGeom>
          <a:noFill/>
        </p:spPr>
        <p:txBody>
          <a:bodyPr wrap="square" rtlCol="0">
            <a:spAutoFit/>
          </a:bodyPr>
          <a:lstStyle/>
          <a:p>
            <a:r>
              <a:rPr lang="zh-CN" altLang="en-US" sz="2400" b="1" dirty="0" smtClean="0">
                <a:solidFill>
                  <a:srgbClr val="FF0000"/>
                </a:solidFill>
              </a:rPr>
              <a:t>高级结构</a:t>
            </a:r>
            <a:endParaRPr lang="zh-CN" altLang="en-US" sz="2400" b="1" dirty="0">
              <a:solidFill>
                <a:srgbClr val="FF0000"/>
              </a:solidFill>
            </a:endParaRPr>
          </a:p>
        </p:txBody>
      </p:sp>
      <p:sp>
        <p:nvSpPr>
          <p:cNvPr id="20" name="文本框 5"/>
          <p:cNvSpPr txBox="1"/>
          <p:nvPr/>
        </p:nvSpPr>
        <p:spPr>
          <a:xfrm>
            <a:off x="104528" y="5858468"/>
            <a:ext cx="12005953" cy="1384995"/>
          </a:xfrm>
          <a:prstGeom prst="rect">
            <a:avLst/>
          </a:prstGeom>
          <a:noFill/>
        </p:spPr>
        <p:txBody>
          <a:bodyPr wrap="square" rtlCol="0" anchor="t">
            <a:spAutoFit/>
          </a:bodyPr>
          <a:lstStyle/>
          <a:p>
            <a:pPr lvl="0" defTabSz="914400"/>
            <a:r>
              <a:rPr lang="en-US" altLang="zh-CN" sz="28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Tip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为了避免写动作链时的单调，可以采用无灵主语、动作从句化、表达高级化等策略丰富你的表达。</a:t>
            </a:r>
            <a:endParaRPr lang="en-US" altLang="zh-CN" sz="2800" b="1"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lvl="0" defTabSz="914400"/>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 calcmode="lin" valueType="num">
                                      <p:cBhvr additive="base">
                                        <p:cTn id="6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2" y="0"/>
            <a:ext cx="19646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83127"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0"/>
            <a:ext cx="2182402" cy="523220"/>
          </a:xfrm>
          <a:prstGeom prst="rect">
            <a:avLst/>
          </a:prstGeom>
          <a:noFill/>
        </p:spPr>
        <p:txBody>
          <a:bodyPr wrap="square" rtlCol="0" anchor="t">
            <a:spAutoFit/>
          </a:bodyPr>
          <a:lstStyle/>
          <a:p>
            <a:r>
              <a:rPr lang="zh-CN" altLang="en-US" sz="2800" b="1" dirty="0" smtClean="0">
                <a:solidFill>
                  <a:schemeClr val="bg1"/>
                </a:solidFill>
                <a:latin typeface="+mn-ea"/>
                <a:sym typeface="+mn-ea"/>
              </a:rPr>
              <a:t>参考范文：</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5693866"/>
          </a:xfrm>
          <a:prstGeom prst="rect">
            <a:avLst/>
          </a:prstGeom>
          <a:noFill/>
        </p:spPr>
        <p:txBody>
          <a:bodyPr wrap="square" rtlCol="0" anchor="t">
            <a:spAutoFit/>
          </a:bodyPr>
          <a:lstStyle/>
          <a:p>
            <a:pPr lvl="0"/>
            <a:r>
              <a:rPr lang="en-US" altLang="zh-CN" sz="2600" dirty="0" smtClean="0">
                <a:solidFill>
                  <a:prstClr val="black"/>
                </a:solidFill>
                <a:latin typeface="Times New Roman" panose="02020603050405020304" pitchFamily="18" charset="0"/>
                <a:cs typeface="Times New Roman" panose="02020603050405020304" pitchFamily="18" charset="0"/>
              </a:rPr>
              <a:t>     The </a:t>
            </a:r>
            <a:r>
              <a:rPr lang="en-US" altLang="zh-CN" sz="2600" dirty="0">
                <a:solidFill>
                  <a:prstClr val="black"/>
                </a:solidFill>
                <a:latin typeface="Times New Roman" panose="02020603050405020304" pitchFamily="18" charset="0"/>
                <a:cs typeface="Times New Roman" panose="02020603050405020304" pitchFamily="18" charset="0"/>
              </a:rPr>
              <a:t>following day, the team got together to share ideas for raising money. Performances, car wash and even a candy sale were suggested but none seemed practical. Suddenly </a:t>
            </a:r>
            <a:r>
              <a:rPr lang="en-US" altLang="zh-CN" sz="2600" u="sng" dirty="0" smtClean="0">
                <a:solidFill>
                  <a:prstClr val="black"/>
                </a:solidFill>
                <a:latin typeface="Times New Roman" panose="02020603050405020304" pitchFamily="18" charset="0"/>
                <a:cs typeface="Times New Roman" panose="02020603050405020304" pitchFamily="18" charset="0"/>
              </a:rPr>
              <a:t>Maria</a:t>
            </a:r>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cried excitedly, "Maybe we can </a:t>
            </a:r>
            <a:r>
              <a:rPr lang="en-US" altLang="zh-CN" sz="2600" u="sng" dirty="0">
                <a:solidFill>
                  <a:prstClr val="black"/>
                </a:solidFill>
                <a:latin typeface="Times New Roman" panose="02020603050405020304" pitchFamily="18" charset="0"/>
                <a:cs typeface="Times New Roman" panose="02020603050405020304" pitchFamily="18" charset="0"/>
              </a:rPr>
              <a:t>convince</a:t>
            </a:r>
            <a:r>
              <a:rPr lang="en-US" altLang="zh-CN" sz="2600" dirty="0">
                <a:solidFill>
                  <a:prstClr val="black"/>
                </a:solidFill>
                <a:latin typeface="Times New Roman" panose="02020603050405020304" pitchFamily="18" charset="0"/>
                <a:cs typeface="Times New Roman" panose="02020603050405020304" pitchFamily="18" charset="0"/>
              </a:rPr>
              <a:t> Mrs. Lorries to offer us some jobs in the </a:t>
            </a:r>
            <a:r>
              <a:rPr lang="en-US" altLang="zh-CN" sz="2600" u="sng" dirty="0">
                <a:solidFill>
                  <a:prstClr val="black"/>
                </a:solidFill>
                <a:latin typeface="Times New Roman" panose="02020603050405020304" pitchFamily="18" charset="0"/>
                <a:cs typeface="Times New Roman" panose="02020603050405020304" pitchFamily="18" charset="0"/>
              </a:rPr>
              <a:t>pet shop</a:t>
            </a:r>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All her teammates agreed it was a great idea as it would not only raise enough money </a:t>
            </a:r>
            <a:r>
              <a:rPr lang="en-US" altLang="zh-CN" sz="2600" dirty="0" smtClean="0">
                <a:solidFill>
                  <a:prstClr val="black"/>
                </a:solidFill>
                <a:latin typeface="Times New Roman" panose="02020603050405020304" pitchFamily="18" charset="0"/>
                <a:cs typeface="Times New Roman" panose="02020603050405020304" pitchFamily="18" charset="0"/>
              </a:rPr>
              <a:t>but </a:t>
            </a:r>
            <a:r>
              <a:rPr lang="en-US" altLang="zh-CN" sz="2600" dirty="0">
                <a:solidFill>
                  <a:prstClr val="black"/>
                </a:solidFill>
                <a:latin typeface="Times New Roman" panose="02020603050405020304" pitchFamily="18" charset="0"/>
                <a:cs typeface="Times New Roman" panose="02020603050405020304" pitchFamily="18" charset="0"/>
              </a:rPr>
              <a:t>could afford them good time with cute dogs. Things turned out as they had expected. </a:t>
            </a:r>
            <a:r>
              <a:rPr lang="en-US" altLang="zh-CN" sz="2600" dirty="0" smtClean="0">
                <a:solidFill>
                  <a:prstClr val="black"/>
                </a:solidFill>
                <a:latin typeface="Times New Roman" panose="02020603050405020304" pitchFamily="18" charset="0"/>
                <a:cs typeface="Times New Roman" panose="02020603050405020304" pitchFamily="18" charset="0"/>
              </a:rPr>
              <a:t>The </a:t>
            </a:r>
            <a:r>
              <a:rPr lang="en-US" altLang="zh-CN" sz="2600" dirty="0">
                <a:solidFill>
                  <a:prstClr val="black"/>
                </a:solidFill>
                <a:latin typeface="Times New Roman" panose="02020603050405020304" pitchFamily="18" charset="0"/>
                <a:cs typeface="Times New Roman" panose="02020603050405020304" pitchFamily="18" charset="0"/>
              </a:rPr>
              <a:t>following days witnessed their efforts feeding, washing and walking dogs and they </a:t>
            </a:r>
            <a:r>
              <a:rPr lang="en-US" altLang="zh-CN" sz="2600" dirty="0" smtClean="0">
                <a:solidFill>
                  <a:prstClr val="black"/>
                </a:solidFill>
                <a:latin typeface="Times New Roman" panose="02020603050405020304" pitchFamily="18" charset="0"/>
                <a:cs typeface="Times New Roman" panose="02020603050405020304" pitchFamily="18" charset="0"/>
              </a:rPr>
              <a:t>were </a:t>
            </a:r>
            <a:r>
              <a:rPr lang="en-US" altLang="zh-CN" sz="2600" dirty="0">
                <a:solidFill>
                  <a:prstClr val="black"/>
                </a:solidFill>
                <a:latin typeface="Times New Roman" panose="02020603050405020304" pitchFamily="18" charset="0"/>
                <a:cs typeface="Times New Roman" panose="02020603050405020304" pitchFamily="18" charset="0"/>
              </a:rPr>
              <a:t>handsomely rewarded. (82)</a:t>
            </a:r>
            <a:endParaRPr lang="en-US" altLang="zh-CN" sz="2600" dirty="0">
              <a:solidFill>
                <a:prstClr val="black"/>
              </a:solidFill>
              <a:latin typeface="Times New Roman" panose="02020603050405020304" pitchFamily="18" charset="0"/>
              <a:cs typeface="Times New Roman" panose="02020603050405020304" pitchFamily="18" charset="0"/>
            </a:endParaRPr>
          </a:p>
          <a:p>
            <a:pPr lvl="0"/>
            <a:r>
              <a:rPr lang="en-US" altLang="zh-CN" sz="2600" dirty="0" smtClean="0">
                <a:solidFill>
                  <a:prstClr val="black"/>
                </a:solidFill>
                <a:latin typeface="Times New Roman" panose="02020603050405020304" pitchFamily="18" charset="0"/>
                <a:cs typeface="Times New Roman" panose="02020603050405020304" pitchFamily="18" charset="0"/>
              </a:rPr>
              <a:t>    </a:t>
            </a:r>
            <a:r>
              <a:rPr lang="en-US" altLang="zh-CN" sz="2600" dirty="0">
                <a:solidFill>
                  <a:prstClr val="black"/>
                </a:solidFill>
                <a:latin typeface="Times New Roman" panose="02020603050405020304" pitchFamily="18" charset="0"/>
                <a:cs typeface="Times New Roman" panose="02020603050405020304" pitchFamily="18" charset="0"/>
              </a:rPr>
              <a:t>A week later, the team gathered at the lot, carrying tools purchased with their </a:t>
            </a:r>
            <a:r>
              <a:rPr lang="en-US" altLang="zh-CN" sz="2600" dirty="0" smtClean="0">
                <a:solidFill>
                  <a:prstClr val="black"/>
                </a:solidFill>
                <a:latin typeface="Times New Roman" panose="02020603050405020304" pitchFamily="18" charset="0"/>
                <a:cs typeface="Times New Roman" panose="02020603050405020304" pitchFamily="18" charset="0"/>
              </a:rPr>
              <a:t>earnings. Seeing </a:t>
            </a:r>
            <a:r>
              <a:rPr lang="en-US" altLang="zh-CN" sz="2600" dirty="0">
                <a:solidFill>
                  <a:prstClr val="black"/>
                </a:solidFill>
                <a:latin typeface="Times New Roman" panose="02020603050405020304" pitchFamily="18" charset="0"/>
                <a:cs typeface="Times New Roman" panose="02020603050405020304" pitchFamily="18" charset="0"/>
              </a:rPr>
              <a:t>the field covered with dirt, rubble, and weeds, Maria kicked into action with </a:t>
            </a:r>
            <a:r>
              <a:rPr lang="en-US" altLang="zh-CN" sz="2600" dirty="0" smtClean="0">
                <a:solidFill>
                  <a:prstClr val="black"/>
                </a:solidFill>
                <a:latin typeface="Times New Roman" panose="02020603050405020304" pitchFamily="18" charset="0"/>
                <a:cs typeface="Times New Roman" panose="02020603050405020304" pitchFamily="18" charset="0"/>
              </a:rPr>
              <a:t>her </a:t>
            </a:r>
            <a:r>
              <a:rPr lang="en-US" altLang="zh-CN" sz="2600" u="sng" dirty="0">
                <a:solidFill>
                  <a:prstClr val="black"/>
                </a:solidFill>
                <a:latin typeface="Times New Roman" panose="02020603050405020304" pitchFamily="18" charset="0"/>
                <a:cs typeface="Times New Roman" panose="02020603050405020304" pitchFamily="18" charset="0"/>
              </a:rPr>
              <a:t>teammates</a:t>
            </a:r>
            <a:r>
              <a:rPr lang="en-US" altLang="zh-CN" sz="2600" dirty="0">
                <a:solidFill>
                  <a:prstClr val="black"/>
                </a:solidFill>
                <a:latin typeface="Times New Roman" panose="02020603050405020304" pitchFamily="18" charset="0"/>
                <a:cs typeface="Times New Roman" panose="02020603050405020304" pitchFamily="18" charset="0"/>
              </a:rPr>
              <a:t>, scooping up debris and depositing it in a rented truck. Then they removed </a:t>
            </a:r>
            <a:r>
              <a:rPr lang="en-US" altLang="zh-CN" sz="2600" dirty="0" smtClean="0">
                <a:solidFill>
                  <a:prstClr val="black"/>
                </a:solidFill>
                <a:latin typeface="Times New Roman" panose="02020603050405020304" pitchFamily="18" charset="0"/>
                <a:cs typeface="Times New Roman" panose="02020603050405020304" pitchFamily="18" charset="0"/>
              </a:rPr>
              <a:t>the </a:t>
            </a:r>
            <a:r>
              <a:rPr lang="en-US" altLang="zh-CN" sz="2600" dirty="0">
                <a:solidFill>
                  <a:prstClr val="black"/>
                </a:solidFill>
                <a:latin typeface="Times New Roman" panose="02020603050405020304" pitchFamily="18" charset="0"/>
                <a:cs typeface="Times New Roman" panose="02020603050405020304" pitchFamily="18" charset="0"/>
              </a:rPr>
              <a:t>large rocks together from the field and filled the holes left by the rocks with enough soil. </a:t>
            </a:r>
            <a:r>
              <a:rPr lang="en-US" altLang="zh-CN" sz="2600" dirty="0" smtClean="0">
                <a:solidFill>
                  <a:prstClr val="black"/>
                </a:solidFill>
                <a:latin typeface="Times New Roman" panose="02020603050405020304" pitchFamily="18" charset="0"/>
                <a:cs typeface="Times New Roman" panose="02020603050405020304" pitchFamily="18" charset="0"/>
              </a:rPr>
              <a:t>After </a:t>
            </a:r>
            <a:r>
              <a:rPr lang="en-US" altLang="zh-CN" sz="2600" dirty="0">
                <a:solidFill>
                  <a:prstClr val="black"/>
                </a:solidFill>
                <a:latin typeface="Times New Roman" panose="02020603050405020304" pitchFamily="18" charset="0"/>
                <a:cs typeface="Times New Roman" panose="02020603050405020304" pitchFamily="18" charset="0"/>
              </a:rPr>
              <a:t>they planted grass on it, they were enthralled by the new field. "We made it. Together </a:t>
            </a:r>
            <a:r>
              <a:rPr lang="en-US" altLang="zh-CN" sz="2600" dirty="0" smtClean="0">
                <a:solidFill>
                  <a:prstClr val="black"/>
                </a:solidFill>
                <a:latin typeface="Times New Roman" panose="02020603050405020304" pitchFamily="18" charset="0"/>
                <a:cs typeface="Times New Roman" panose="02020603050405020304" pitchFamily="18" charset="0"/>
              </a:rPr>
              <a:t>we </a:t>
            </a:r>
            <a:r>
              <a:rPr lang="en-US" altLang="zh-CN" sz="2600" dirty="0">
                <a:solidFill>
                  <a:prstClr val="black"/>
                </a:solidFill>
                <a:latin typeface="Times New Roman" panose="02020603050405020304" pitchFamily="18" charset="0"/>
                <a:cs typeface="Times New Roman" panose="02020603050405020304" pitchFamily="18" charset="0"/>
              </a:rPr>
              <a:t>turned a rough lot into our dream </a:t>
            </a:r>
            <a:r>
              <a:rPr lang="en-US" altLang="zh-CN" sz="2600" u="sng" dirty="0">
                <a:solidFill>
                  <a:prstClr val="black"/>
                </a:solidFill>
                <a:latin typeface="Times New Roman" panose="02020603050405020304" pitchFamily="18" charset="0"/>
                <a:cs typeface="Times New Roman" panose="02020603050405020304" pitchFamily="18" charset="0"/>
              </a:rPr>
              <a:t>soccer field</a:t>
            </a:r>
            <a:r>
              <a:rPr lang="en-US" altLang="zh-CN" sz="2600" dirty="0">
                <a:solidFill>
                  <a:prstClr val="black"/>
                </a:solidFill>
                <a:latin typeface="Times New Roman" panose="02020603050405020304" pitchFamily="18" charset="0"/>
                <a:cs typeface="Times New Roman" panose="02020603050405020304" pitchFamily="18" charset="0"/>
              </a:rPr>
              <a:t>. " Maria exclaimed, bursting with pride. (79)</a:t>
            </a:r>
            <a:endParaRPr lang="en-US" altLang="zh-CN" sz="26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186974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1786617" cy="523220"/>
          </a:xfrm>
          <a:prstGeom prst="rect">
            <a:avLst/>
          </a:prstGeom>
          <a:noFill/>
        </p:spPr>
        <p:txBody>
          <a:bodyPr wrap="square" rtlCol="0" anchor="t">
            <a:spAutoFit/>
          </a:bodyPr>
          <a:lstStyle/>
          <a:p>
            <a:pPr algn="l"/>
            <a:r>
              <a:rPr lang="zh-CN" altLang="en-US" sz="2800" b="1" dirty="0" smtClean="0">
                <a:solidFill>
                  <a:schemeClr val="bg1"/>
                </a:solidFill>
                <a:latin typeface="+mn-ea"/>
                <a:sym typeface="+mn-ea"/>
              </a:rPr>
              <a:t>考场作文：</a:t>
            </a:r>
            <a:endParaRPr lang="en-US" altLang="zh-CN" sz="2800" b="1" dirty="0">
              <a:solidFill>
                <a:schemeClr val="bg1"/>
              </a:solidFill>
              <a:latin typeface="+mn-ea"/>
              <a:sym typeface="+mn-ea"/>
            </a:endParaRPr>
          </a:p>
        </p:txBody>
      </p:sp>
      <p:sp>
        <p:nvSpPr>
          <p:cNvPr id="3" name="TextBox 2"/>
          <p:cNvSpPr txBox="1"/>
          <p:nvPr/>
        </p:nvSpPr>
        <p:spPr>
          <a:xfrm>
            <a:off x="7260609" y="426218"/>
            <a:ext cx="4189863" cy="5324535"/>
          </a:xfrm>
          <a:prstGeom prst="rect">
            <a:avLst/>
          </a:prstGeom>
          <a:noFill/>
        </p:spPr>
        <p:txBody>
          <a:bodyPr wrap="square" rtlCol="0">
            <a:spAutoFit/>
          </a:bodyPr>
          <a:lstStyle/>
          <a:p>
            <a:r>
              <a:rPr lang="zh-CN" altLang="en-US" sz="2800" b="1" dirty="0" smtClean="0">
                <a:solidFill>
                  <a:srgbClr val="FF0000"/>
                </a:solidFill>
              </a:rPr>
              <a:t>点评：</a:t>
            </a:r>
            <a:endParaRPr lang="en-US" altLang="zh-CN" sz="2800" b="1" dirty="0" smtClean="0">
              <a:solidFill>
                <a:srgbClr val="FF0000"/>
              </a:solidFill>
            </a:endParaRPr>
          </a:p>
          <a:p>
            <a:r>
              <a:rPr lang="en-US" altLang="zh-CN" sz="2400" dirty="0" smtClean="0"/>
              <a:t>   </a:t>
            </a:r>
            <a:r>
              <a:rPr lang="en-US" altLang="zh-CN" sz="2400" dirty="0" smtClean="0">
                <a:solidFill>
                  <a:srgbClr val="0000FF"/>
                </a:solidFill>
                <a:latin typeface="+mj-ea"/>
                <a:ea typeface="+mj-ea"/>
              </a:rPr>
              <a:t>1.</a:t>
            </a:r>
            <a:r>
              <a:rPr lang="zh-CN" altLang="en-US" sz="2400" dirty="0" smtClean="0">
                <a:solidFill>
                  <a:srgbClr val="0000FF"/>
                </a:solidFill>
                <a:latin typeface="+mj-ea"/>
                <a:ea typeface="+mj-ea"/>
              </a:rPr>
              <a:t>本段情节简练，人物设置简单，让读者马上进入故事情景中。 </a:t>
            </a:r>
            <a:endParaRPr lang="en-US" altLang="zh-CN" sz="2400" dirty="0" smtClean="0">
              <a:solidFill>
                <a:srgbClr val="0000FF"/>
              </a:solidFill>
              <a:latin typeface="+mj-ea"/>
              <a:ea typeface="+mj-ea"/>
            </a:endParaRPr>
          </a:p>
          <a:p>
            <a:r>
              <a:rPr lang="en-US" altLang="zh-CN" sz="2400" dirty="0">
                <a:solidFill>
                  <a:srgbClr val="0000FF"/>
                </a:solidFill>
                <a:latin typeface="+mj-ea"/>
                <a:ea typeface="+mj-ea"/>
              </a:rPr>
              <a:t> </a:t>
            </a:r>
            <a:r>
              <a:rPr lang="en-US" altLang="zh-CN" sz="2400" dirty="0" smtClean="0">
                <a:solidFill>
                  <a:srgbClr val="0000FF"/>
                </a:solidFill>
                <a:latin typeface="+mj-ea"/>
                <a:ea typeface="+mj-ea"/>
              </a:rPr>
              <a:t>  2.</a:t>
            </a:r>
            <a:r>
              <a:rPr lang="zh-CN" altLang="en-US" sz="2400" dirty="0" smtClean="0">
                <a:solidFill>
                  <a:srgbClr val="0000FF"/>
                </a:solidFill>
                <a:latin typeface="+mj-ea"/>
                <a:ea typeface="+mj-ea"/>
              </a:rPr>
              <a:t>语言表达丰富，像</a:t>
            </a:r>
            <a:r>
              <a:rPr lang="en-US" altLang="zh-CN" sz="2400" dirty="0" smtClean="0">
                <a:solidFill>
                  <a:srgbClr val="0000FF"/>
                </a:solidFill>
                <a:latin typeface="+mj-ea"/>
                <a:ea typeface="+mj-ea"/>
              </a:rPr>
              <a:t>stand in a circle, no sooner… than…,</a:t>
            </a:r>
            <a:r>
              <a:rPr lang="zh-CN" altLang="en-US" sz="2400" dirty="0" smtClean="0">
                <a:solidFill>
                  <a:srgbClr val="0000FF"/>
                </a:solidFill>
                <a:latin typeface="+mj-ea"/>
                <a:ea typeface="+mj-ea"/>
              </a:rPr>
              <a:t>等给读者以画面感的体验，也非常符合故事里角色的定位。。</a:t>
            </a:r>
            <a:endParaRPr lang="en-US" altLang="zh-CN" sz="2400" dirty="0" smtClean="0">
              <a:solidFill>
                <a:srgbClr val="0000FF"/>
              </a:solidFill>
              <a:latin typeface="+mj-ea"/>
              <a:ea typeface="+mj-ea"/>
            </a:endParaRPr>
          </a:p>
          <a:p>
            <a:r>
              <a:rPr lang="en-US" altLang="zh-CN" sz="2400" dirty="0">
                <a:solidFill>
                  <a:srgbClr val="0000FF"/>
                </a:solidFill>
                <a:latin typeface="+mj-ea"/>
                <a:ea typeface="+mj-ea"/>
              </a:rPr>
              <a:t> </a:t>
            </a:r>
            <a:r>
              <a:rPr lang="en-US" altLang="zh-CN" sz="2400" dirty="0" smtClean="0">
                <a:solidFill>
                  <a:srgbClr val="0000FF"/>
                </a:solidFill>
                <a:latin typeface="+mj-ea"/>
                <a:ea typeface="+mj-ea"/>
              </a:rPr>
              <a:t>  3.</a:t>
            </a:r>
            <a:r>
              <a:rPr lang="zh-CN" altLang="en-US" sz="2400" dirty="0" smtClean="0">
                <a:solidFill>
                  <a:srgbClr val="0000FF"/>
                </a:solidFill>
                <a:latin typeface="+mj-ea"/>
                <a:ea typeface="+mj-ea"/>
              </a:rPr>
              <a:t>运用了分词结构作状语、句子副词置于句首等，辅之以心理活动、身体动作、情绪描写等手段，使整篇文章简洁而不简单。</a:t>
            </a:r>
            <a:endParaRPr lang="en-US" altLang="zh-CN" sz="2400" dirty="0" smtClean="0">
              <a:latin typeface="宋体" panose="02010600030101010101" pitchFamily="2" charset="-122"/>
              <a:ea typeface="宋体" panose="02010600030101010101" pitchFamily="2" charset="-122"/>
            </a:endParaRPr>
          </a:p>
        </p:txBody>
      </p:sp>
      <p:pic>
        <p:nvPicPr>
          <p:cNvPr id="8" name="Picture 2" descr="E:\1.新高考\1.新高考模拟试题\2020.7-2021.1各地模拟试题\202011台州一模\2020年11月台州市模拟考试优秀习作\续写\读后续写学生习作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307" y="426218"/>
            <a:ext cx="6509982" cy="6544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1563" y="0"/>
            <a:ext cx="198317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4690" y="19218"/>
            <a:ext cx="2236373" cy="523220"/>
          </a:xfrm>
          <a:prstGeom prst="rect">
            <a:avLst/>
          </a:prstGeom>
          <a:noFill/>
        </p:spPr>
        <p:txBody>
          <a:bodyPr wrap="square" rtlCol="0" anchor="t">
            <a:spAutoFit/>
          </a:bodyPr>
          <a:lstStyle/>
          <a:p>
            <a:r>
              <a:rPr lang="zh-CN" altLang="en-US" sz="2800" b="1" dirty="0">
                <a:solidFill>
                  <a:schemeClr val="bg1"/>
                </a:solidFill>
                <a:latin typeface="+mn-ea"/>
                <a:sym typeface="+mn-ea"/>
              </a:rPr>
              <a:t> 下水作文：</a:t>
            </a:r>
            <a:endParaRPr lang="en-US" altLang="zh-CN" sz="2800" b="1" dirty="0">
              <a:solidFill>
                <a:schemeClr val="bg1"/>
              </a:solidFill>
              <a:latin typeface="+mn-ea"/>
              <a:sym typeface="+mn-ea"/>
            </a:endParaRPr>
          </a:p>
        </p:txBody>
      </p:sp>
      <p:sp>
        <p:nvSpPr>
          <p:cNvPr id="6" name="文本框 5"/>
          <p:cNvSpPr txBox="1"/>
          <p:nvPr/>
        </p:nvSpPr>
        <p:spPr>
          <a:xfrm>
            <a:off x="83127" y="717857"/>
            <a:ext cx="12005953" cy="3970318"/>
          </a:xfrm>
          <a:prstGeom prst="rect">
            <a:avLst/>
          </a:prstGeom>
          <a:noFill/>
        </p:spPr>
        <p:txBody>
          <a:bodyPr wrap="square" rtlCol="0" anchor="t">
            <a:spAutoFit/>
          </a:bodyPr>
          <a:lstStyle/>
          <a:p>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AR CENA" panose="02000000000000000000" pitchFamily="2" charset="0"/>
                <a:ea typeface="方正舒体" panose="02010601030101010101" pitchFamily="2" charset="-122"/>
              </a:rPr>
              <a:t>The following day, the team got together to share ideas for raising money. One idea after another popped up, all of which sounded practical. So they divided themselves into several groups and were each assigned to one particular task. One undertook the newspaper-delivering in the neighborhood, and one group were up to taking care of the gardens for the busy neighbors. Amazingly, </a:t>
            </a:r>
            <a:r>
              <a:rPr lang="en-US" altLang="zh-CN" sz="2800" u="sng" dirty="0">
                <a:latin typeface="AR CENA" panose="02000000000000000000" pitchFamily="2" charset="0"/>
                <a:ea typeface="方正舒体" panose="02010601030101010101" pitchFamily="2" charset="-122"/>
              </a:rPr>
              <a:t>Maria</a:t>
            </a:r>
            <a:r>
              <a:rPr lang="en-US" altLang="zh-CN" sz="2800" dirty="0">
                <a:latin typeface="AR CENA" panose="02000000000000000000" pitchFamily="2" charset="0"/>
                <a:ea typeface="方正舒体" panose="02010601030101010101" pitchFamily="2" charset="-122"/>
              </a:rPr>
              <a:t> </a:t>
            </a:r>
            <a:r>
              <a:rPr lang="en-US" altLang="zh-CN" sz="2800" u="sng" dirty="0">
                <a:latin typeface="AR CENA" panose="02000000000000000000" pitchFamily="2" charset="0"/>
                <a:ea typeface="方正舒体" panose="02010601030101010101" pitchFamily="2" charset="-122"/>
              </a:rPr>
              <a:t>managed</a:t>
            </a:r>
            <a:r>
              <a:rPr lang="en-US" altLang="zh-CN" sz="2800" dirty="0">
                <a:latin typeface="AR CENA" panose="02000000000000000000" pitchFamily="2" charset="0"/>
                <a:ea typeface="方正舒体" panose="02010601030101010101" pitchFamily="2" charset="-122"/>
              </a:rPr>
              <a:t> to find a job at the </a:t>
            </a:r>
            <a:r>
              <a:rPr lang="en-US" altLang="zh-CN" sz="2800" u="sng" dirty="0">
                <a:latin typeface="AR CENA" panose="02000000000000000000" pitchFamily="2" charset="0"/>
                <a:ea typeface="方正舒体" panose="02010601030101010101" pitchFamily="2" charset="-122"/>
              </a:rPr>
              <a:t>pet store</a:t>
            </a:r>
            <a:r>
              <a:rPr lang="en-US" altLang="zh-CN" sz="2800" dirty="0">
                <a:latin typeface="AR CENA" panose="02000000000000000000" pitchFamily="2" charset="0"/>
                <a:ea typeface="方正舒体" panose="02010601030101010101" pitchFamily="2" charset="-122"/>
              </a:rPr>
              <a:t>, where she would feed, walk and wash the dogs. Money seemed to roll in, but it was still far from enough. To make up for the difference, the Rockers organized a charity performance in the community, asking for donations to the </a:t>
            </a:r>
            <a:r>
              <a:rPr lang="en-US" altLang="zh-CN" sz="2800" u="sng" dirty="0">
                <a:latin typeface="AR CENA" panose="02000000000000000000" pitchFamily="2" charset="0"/>
                <a:ea typeface="方正舒体" panose="02010601030101010101" pitchFamily="2" charset="-122"/>
              </a:rPr>
              <a:t>soccer field</a:t>
            </a:r>
            <a:r>
              <a:rPr lang="en-US" altLang="zh-CN" sz="2800" dirty="0">
                <a:latin typeface="AR CENA" panose="02000000000000000000" pitchFamily="2" charset="0"/>
                <a:ea typeface="方正舒体" panose="02010601030101010101" pitchFamily="2" charset="-122"/>
              </a:rPr>
              <a:t>. Their efforts finally paid off and a soccer field of their own was on the way. (118</a:t>
            </a:r>
            <a:r>
              <a:rPr lang="zh-CN" altLang="en-US" sz="2800" dirty="0">
                <a:latin typeface="AR CENA" panose="02000000000000000000" pitchFamily="2" charset="0"/>
                <a:ea typeface="方正舒体" panose="02010601030101010101" pitchFamily="2" charset="-122"/>
              </a:rPr>
              <a:t>）</a:t>
            </a:r>
            <a:endParaRPr lang="en-US" altLang="zh-CN" sz="2800" dirty="0">
              <a:latin typeface="AR CENA" panose="02000000000000000000" pitchFamily="2" charset="0"/>
              <a:ea typeface="方正舒体" panose="02010601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5605" name="文本框 5"/>
          <p:cNvSpPr txBox="1">
            <a:spLocks noChangeArrowheads="1"/>
          </p:cNvSpPr>
          <p:nvPr/>
        </p:nvSpPr>
        <p:spPr bwMode="auto">
          <a:xfrm>
            <a:off x="1878165" y="908682"/>
            <a:ext cx="10171771" cy="236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700" b="1" dirty="0">
                <a:latin typeface="Times New Roman" panose="02020603050405020304" pitchFamily="18" charset="0"/>
                <a:cs typeface="Times New Roman" panose="02020603050405020304" pitchFamily="18" charset="0"/>
                <a:sym typeface="+mn-ea"/>
              </a:rPr>
              <a:t>     </a:t>
            </a:r>
            <a:r>
              <a:rPr lang="zh-CN" altLang="en-US" sz="3700" b="1" dirty="0" smtClean="0">
                <a:latin typeface="Times New Roman" panose="02020603050405020304" pitchFamily="18" charset="0"/>
                <a:cs typeface="Times New Roman" panose="02020603050405020304" pitchFamily="18" charset="0"/>
                <a:sym typeface="+mn-ea"/>
              </a:rPr>
              <a:t>台州市</a:t>
            </a:r>
            <a:r>
              <a:rPr lang="en-US" altLang="zh-CN" sz="3700" b="1" dirty="0" smtClean="0">
                <a:latin typeface="Times New Roman" panose="02020603050405020304" pitchFamily="18" charset="0"/>
                <a:cs typeface="Times New Roman" panose="02020603050405020304" pitchFamily="18" charset="0"/>
                <a:sym typeface="+mn-ea"/>
              </a:rPr>
              <a:t>2021</a:t>
            </a:r>
            <a:r>
              <a:rPr lang="zh-CN" altLang="en-US" sz="3700" b="1" dirty="0" smtClean="0">
                <a:latin typeface="Times New Roman" panose="02020603050405020304" pitchFamily="18" charset="0"/>
                <a:cs typeface="Times New Roman" panose="02020603050405020304" pitchFamily="18" charset="0"/>
                <a:sym typeface="+mn-ea"/>
              </a:rPr>
              <a:t>届高三一模考试</a:t>
            </a:r>
            <a:endParaRPr lang="en-US" altLang="zh-CN" sz="2800" b="1" dirty="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r>
              <a:rPr lang="zh-CN" altLang="en-US" sz="3700" b="1" dirty="0" smtClean="0">
                <a:latin typeface="Times New Roman" panose="02020603050405020304" pitchFamily="18" charset="0"/>
                <a:cs typeface="Times New Roman" panose="02020603050405020304" pitchFamily="18" charset="0"/>
                <a:sym typeface="+mn-ea"/>
              </a:rPr>
              <a:t>读后续写讲评</a:t>
            </a:r>
            <a:endParaRPr lang="en-US" altLang="zh-CN" sz="3700" b="1" dirty="0" smtClean="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endParaRPr lang="en-US" altLang="zh-CN" sz="3700" b="1" dirty="0">
              <a:latin typeface="Times New Roman" panose="02020603050405020304" pitchFamily="18" charset="0"/>
              <a:cs typeface="Times New Roman" panose="02020603050405020304" pitchFamily="18" charset="0"/>
              <a:sym typeface="+mn-ea"/>
            </a:endParaRPr>
          </a:p>
          <a:p>
            <a:pPr algn="ctr" eaLnBrk="1" hangingPunct="1">
              <a:spcBef>
                <a:spcPct val="0"/>
              </a:spcBef>
              <a:buFontTx/>
              <a:buNone/>
            </a:pPr>
            <a:r>
              <a:rPr lang="en-US" altLang="zh-CN" sz="3700" b="1" dirty="0" smtClean="0">
                <a:latin typeface="Times New Roman" panose="02020603050405020304" pitchFamily="18" charset="0"/>
                <a:cs typeface="Times New Roman" panose="02020603050405020304" pitchFamily="18" charset="0"/>
                <a:sym typeface="+mn-ea"/>
              </a:rPr>
              <a:t>The Rockers Build a Soccer Field</a:t>
            </a:r>
            <a:endParaRPr lang="zh-CN" altLang="en-US" sz="2800" b="1" dirty="0">
              <a:latin typeface="Times New Roman" panose="02020603050405020304" pitchFamily="18" charset="0"/>
              <a:cs typeface="Times New Roman" panose="02020603050405020304" pitchFamily="18" charset="0"/>
              <a:sym typeface="+mn-ea"/>
            </a:endParaRPr>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692" y="4817831"/>
            <a:ext cx="5762640" cy="89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79" y="1976966"/>
            <a:ext cx="3464573" cy="475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216724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29663"/>
            <a:ext cx="2291584" cy="523220"/>
          </a:xfrm>
          <a:prstGeom prst="rect">
            <a:avLst/>
          </a:prstGeom>
          <a:noFill/>
        </p:spPr>
        <p:txBody>
          <a:bodyPr wrap="square" rtlCol="0" anchor="t">
            <a:spAutoFit/>
          </a:bodyPr>
          <a:lstStyle/>
          <a:p>
            <a:r>
              <a:rPr lang="zh-CN" altLang="en-US" sz="2800" b="1" dirty="0">
                <a:solidFill>
                  <a:schemeClr val="bg1"/>
                </a:solidFill>
                <a:latin typeface="+mn-ea"/>
                <a:sym typeface="+mn-ea"/>
              </a:rPr>
              <a:t> 下水作文：</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3539430"/>
          </a:xfrm>
          <a:prstGeom prst="rect">
            <a:avLst/>
          </a:prstGeom>
          <a:noFill/>
        </p:spPr>
        <p:txBody>
          <a:bodyPr wrap="square" rtlCol="0" anchor="t">
            <a:spAutoFit/>
          </a:bodyPr>
          <a:lstStyle/>
          <a:p>
            <a:pPr lvl="0" defTabSz="914400"/>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t> </a:t>
            </a:r>
            <a:r>
              <a:rPr lang="en-US" altLang="zh-CN" sz="2800" dirty="0">
                <a:latin typeface="AR CENA" panose="02000000000000000000" pitchFamily="2" charset="0"/>
                <a:ea typeface="方正舒体" panose="02010601030101010101" pitchFamily="2" charset="-122"/>
              </a:rPr>
              <a:t>A week later, the team gathered at the lot, carrying tools purchased with their earnings. Overgrown weeds and large rocks were really a challenge for these soccer enthusiasts, but with the dream of a soccer field in mind, they immediately set out to work. The next few days witnessed the group  removing the overgrown weeds and digging out the large rocks from the lot and having them taken away. After smoothing the field with the soil brought somewhere else, they took one step further by planting grass on it. With all the work done, a soccer field of their own was finally born. Looking at the field, the </a:t>
            </a:r>
            <a:r>
              <a:rPr lang="en-US" altLang="zh-CN" sz="2800" u="sng" dirty="0">
                <a:latin typeface="AR CENA" panose="02000000000000000000" pitchFamily="2" charset="0"/>
                <a:ea typeface="方正舒体" panose="02010601030101010101" pitchFamily="2" charset="-122"/>
              </a:rPr>
              <a:t>teammates</a:t>
            </a:r>
            <a:r>
              <a:rPr lang="en-US" altLang="zh-CN" sz="2800" dirty="0">
                <a:latin typeface="AR CENA" panose="02000000000000000000" pitchFamily="2" charset="0"/>
                <a:ea typeface="方正舒体" panose="02010601030101010101" pitchFamily="2" charset="-122"/>
              </a:rPr>
              <a:t> exchanged an understanding smile, imagining themselves sending the ball through the air, and toward the goal! (110</a:t>
            </a:r>
            <a:r>
              <a:rPr lang="zh-CN" altLang="en-US" sz="2800" dirty="0">
                <a:latin typeface="AR CENA" panose="02000000000000000000" pitchFamily="2" charset="0"/>
                <a:ea typeface="方正舒体" panose="02010601030101010101" pitchFamily="2" charset="-122"/>
              </a:rPr>
              <a:t>）</a:t>
            </a:r>
            <a:endParaRPr lang="zh-CN" altLang="zh-CN" sz="2800" dirty="0">
              <a:solidFill>
                <a:prstClr val="black"/>
              </a:solidFill>
              <a:latin typeface="Calibri" panose="020F0502020204030204"/>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1.新高考\1.新高考模拟试题\2020.7-2021.1各地模拟试题\202011台州一模\2020年11月台州市模拟考试优秀习作\续写\读后续写学生习作3.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7000" contrast="38000"/>
                    </a14:imgEffect>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510987" y="0"/>
            <a:ext cx="5217459" cy="68848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1.新高考\1.新高考模拟试题\2020.7-2021.1各地模拟试题\202011台州一模\2020年11月台州市模拟考试优秀习作\续写\读后续写学生习作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306" y="2"/>
            <a:ext cx="5109882" cy="6884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006" t="23044" r="3006" b="24770"/>
          <a:stretch>
            <a:fillRect/>
          </a:stretch>
        </p:blipFill>
        <p:spPr bwMode="auto">
          <a:xfrm>
            <a:off x="717551" y="931334"/>
            <a:ext cx="88900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任意多边形 13"/>
          <p:cNvSpPr/>
          <p:nvPr/>
        </p:nvSpPr>
        <p:spPr>
          <a:xfrm>
            <a:off x="1" y="0"/>
            <a:ext cx="193567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8" y="15212"/>
            <a:ext cx="1757548"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文本框 5"/>
          <p:cNvSpPr txBox="1"/>
          <p:nvPr/>
        </p:nvSpPr>
        <p:spPr>
          <a:xfrm>
            <a:off x="1" y="717857"/>
            <a:ext cx="12192000" cy="6001643"/>
          </a:xfrm>
          <a:prstGeom prst="rect">
            <a:avLst/>
          </a:prstGeom>
          <a:noFill/>
        </p:spPr>
        <p:txBody>
          <a:bodyPr wrap="square" rtlCol="0" anchor="t">
            <a:spAutoFit/>
          </a:bodyPr>
          <a:lstStyle/>
          <a:p>
            <a:r>
              <a:rPr lang="en-US" altLang="zh-CN" sz="2400" i="1" dirty="0"/>
              <a:t>     </a:t>
            </a:r>
            <a:r>
              <a:rPr lang="en-US" altLang="zh-CN" sz="2400" dirty="0"/>
              <a:t>Maria was practicing with her soccer mates in a tiny school yard. They were all from</a:t>
            </a:r>
            <a:endParaRPr lang="en-US" altLang="zh-CN" sz="2400" dirty="0"/>
          </a:p>
          <a:p>
            <a:r>
              <a:rPr lang="en-US" altLang="zh-CN" sz="2400" dirty="0"/>
              <a:t> River Edge Rockers, a soccer team of their community. Suddenly, the ball flew into a </a:t>
            </a:r>
            <a:r>
              <a:rPr lang="en-US" altLang="zh-CN" sz="2400" dirty="0" smtClean="0"/>
              <a:t>deep </a:t>
            </a:r>
            <a:r>
              <a:rPr lang="en-US" altLang="zh-CN" sz="2400" dirty="0"/>
              <a:t>hole at the edge of the yard. It was the third time that they had lost their ball this month</a:t>
            </a:r>
            <a:r>
              <a:rPr lang="en-US" altLang="zh-CN" sz="2400" dirty="0" smtClean="0"/>
              <a:t>. </a:t>
            </a:r>
            <a:r>
              <a:rPr lang="en-US" altLang="zh-CN" sz="2400" dirty="0"/>
              <a:t>Without the ball </a:t>
            </a:r>
            <a:r>
              <a:rPr lang="en-US" altLang="zh-CN" sz="2400" u="sng" dirty="0"/>
              <a:t>Maria</a:t>
            </a:r>
            <a:r>
              <a:rPr lang="en-US" altLang="zh-CN" sz="2400" dirty="0"/>
              <a:t> had to wave goodbye to her mates and went home, depressed. "If </a:t>
            </a:r>
            <a:r>
              <a:rPr lang="en-US" altLang="zh-CN" sz="2400" dirty="0" smtClean="0"/>
              <a:t>only </a:t>
            </a:r>
            <a:r>
              <a:rPr lang="en-US" altLang="zh-CN" sz="2400" dirty="0"/>
              <a:t>there were a regulation </a:t>
            </a:r>
            <a:r>
              <a:rPr lang="en-US" altLang="zh-CN" sz="2400" u="sng" dirty="0"/>
              <a:t>soccer field</a:t>
            </a:r>
            <a:r>
              <a:rPr lang="en-US" altLang="zh-CN" sz="2400" dirty="0"/>
              <a:t>! "she thought.</a:t>
            </a:r>
            <a:endParaRPr lang="en-US" altLang="zh-CN" sz="2400" dirty="0"/>
          </a:p>
          <a:p>
            <a:r>
              <a:rPr lang="en-US" altLang="zh-CN" sz="2400" dirty="0"/>
              <a:t>    That evening, seeing </a:t>
            </a:r>
            <a:r>
              <a:rPr lang="en-US" altLang="zh-CN" sz="2400" dirty="0" smtClean="0"/>
              <a:t>her in </a:t>
            </a:r>
            <a:r>
              <a:rPr lang="en-US" altLang="zh-CN" sz="2400" dirty="0"/>
              <a:t>low spirits, her father asked, " What was the matter, dear?”</a:t>
            </a:r>
            <a:endParaRPr lang="en-US" altLang="zh-CN" sz="2400" dirty="0"/>
          </a:p>
          <a:p>
            <a:r>
              <a:rPr lang="en-US" altLang="zh-CN" sz="2400" dirty="0"/>
              <a:t>    “I was just thinking about playing in a brand new soccer field !"Maria answered.</a:t>
            </a:r>
            <a:endParaRPr lang="en-US" altLang="zh-CN" sz="2400" dirty="0"/>
          </a:p>
          <a:p>
            <a:r>
              <a:rPr lang="en-US" altLang="zh-CN" sz="2400" dirty="0"/>
              <a:t>     Her father smiled and said, "Tomorrow, a Town Council meeting is to be held to discuss about the use of that vacant</a:t>
            </a:r>
            <a:r>
              <a:rPr lang="en-US" altLang="zh-CN" sz="2400" dirty="0" smtClean="0"/>
              <a:t>(</a:t>
            </a:r>
            <a:r>
              <a:rPr lang="zh-CN" altLang="en-US" sz="2400" dirty="0"/>
              <a:t>空着的</a:t>
            </a:r>
            <a:r>
              <a:rPr lang="en-US" altLang="zh-CN" sz="2400" dirty="0" smtClean="0"/>
              <a:t>) </a:t>
            </a:r>
            <a:r>
              <a:rPr lang="en-US" altLang="zh-CN" sz="2400" dirty="0"/>
              <a:t>lot next to the </a:t>
            </a:r>
            <a:r>
              <a:rPr lang="en-US" altLang="zh-CN" sz="2400" u="sng" dirty="0"/>
              <a:t>pet store</a:t>
            </a:r>
            <a:r>
              <a:rPr lang="en-US" altLang="zh-CN" sz="2400" dirty="0"/>
              <a:t>, Home for Pets, Why not take this opportunity to </a:t>
            </a:r>
            <a:r>
              <a:rPr lang="en-US" altLang="zh-CN" sz="2400" u="sng" dirty="0"/>
              <a:t>convince</a:t>
            </a:r>
            <a:r>
              <a:rPr lang="en-US" altLang="zh-CN" sz="2400" dirty="0"/>
              <a:t> them we need a better field?”</a:t>
            </a:r>
            <a:endParaRPr lang="en-US" altLang="zh-CN" sz="2400" dirty="0"/>
          </a:p>
          <a:p>
            <a:r>
              <a:rPr lang="en-US" altLang="zh-CN" sz="2400" dirty="0"/>
              <a:t>    The next day, with the company of her father, Maria and her </a:t>
            </a:r>
            <a:r>
              <a:rPr lang="en-US" altLang="zh-CN" sz="2400" u="sng" dirty="0"/>
              <a:t>teammates</a:t>
            </a:r>
            <a:r>
              <a:rPr lang="en-US" altLang="zh-CN" sz="2400" dirty="0"/>
              <a:t> went to the meeting hall. On their arrival they saw Councilwoman Jill and some citizens already there. They took their seats. After Jill announced the start of the discussion, Maria stood up and spoke first. "Up till now there is no soccer field in our community, which certainly affects our physical health. Our team currently have to </a:t>
            </a:r>
            <a:r>
              <a:rPr lang="en-US" altLang="zh-CN" sz="2400" u="sng" dirty="0"/>
              <a:t>practice</a:t>
            </a:r>
            <a:r>
              <a:rPr lang="en-US" altLang="zh-CN" sz="2400" dirty="0"/>
              <a:t> in a tiny school yard, and only when it's not already booked.”</a:t>
            </a:r>
            <a:endParaRPr lang="en-US" altLang="zh-CN" sz="2400" dirty="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21947"/>
            <a:ext cx="195942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92365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8"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文本框 5"/>
          <p:cNvSpPr txBox="1"/>
          <p:nvPr/>
        </p:nvSpPr>
        <p:spPr>
          <a:xfrm>
            <a:off x="140082" y="549329"/>
            <a:ext cx="12005953" cy="5632311"/>
          </a:xfrm>
          <a:prstGeom prst="rect">
            <a:avLst/>
          </a:prstGeom>
          <a:noFill/>
        </p:spPr>
        <p:txBody>
          <a:bodyPr wrap="square" rtlCol="0" anchor="t">
            <a:spAutoFit/>
          </a:bodyPr>
          <a:lstStyle/>
          <a:p>
            <a:r>
              <a:rPr lang="en-US" altLang="zh-CN" sz="2400" dirty="0"/>
              <a:t>     Mrs. Lorries, owner of the pet store, </a:t>
            </a:r>
            <a:r>
              <a:rPr lang="en-US" altLang="zh-CN" sz="2400" u="sng" dirty="0"/>
              <a:t>commented</a:t>
            </a:r>
            <a:r>
              <a:rPr lang="en-US" altLang="zh-CN" sz="2400" dirty="0"/>
              <a:t>, "I couldn't agree more. Kids do need such a field. “ The Rockers applauded </a:t>
            </a:r>
            <a:r>
              <a:rPr lang="en-US" altLang="zh-CN" sz="2400" u="sng" dirty="0"/>
              <a:t>excitedly</a:t>
            </a:r>
            <a:r>
              <a:rPr lang="en-US" altLang="zh-CN" sz="2400" dirty="0"/>
              <a:t> and the other citizens all agreed it would be a way out</a:t>
            </a:r>
            <a:r>
              <a:rPr lang="en-US" altLang="zh-CN" sz="2400" dirty="0" smtClean="0"/>
              <a:t>.</a:t>
            </a:r>
            <a:endParaRPr lang="en-US" altLang="zh-CN" sz="2400" dirty="0" smtClean="0"/>
          </a:p>
          <a:p>
            <a:r>
              <a:rPr lang="en-US" altLang="zh-CN" sz="2400" dirty="0"/>
              <a:t> </a:t>
            </a:r>
            <a:r>
              <a:rPr lang="en-US" altLang="zh-CN" sz="2400" dirty="0" smtClean="0"/>
              <a:t>     </a:t>
            </a:r>
            <a:r>
              <a:rPr lang="en-US" altLang="zh-CN" sz="2400" dirty="0"/>
              <a:t> A soccer field would be a good use for that lot with overgrown weeds and some large rocks, but to build such one would need a small sum of money and maybe you even need to do all the work on your own.” Councilwoman Jill smiled, “Can you </a:t>
            </a:r>
            <a:r>
              <a:rPr lang="en-US" altLang="zh-CN" sz="2400" u="sng" dirty="0"/>
              <a:t>manage</a:t>
            </a:r>
            <a:r>
              <a:rPr lang="en-US" altLang="zh-CN" sz="2400" dirty="0"/>
              <a:t> it</a:t>
            </a:r>
            <a:r>
              <a:rPr lang="zh-CN" altLang="en-US" sz="2400" dirty="0"/>
              <a:t>？”</a:t>
            </a:r>
            <a:r>
              <a:rPr lang="en-US" altLang="zh-CN" sz="2400" dirty="0"/>
              <a:t> </a:t>
            </a:r>
            <a:endParaRPr lang="en-US" altLang="zh-CN" sz="2400" dirty="0"/>
          </a:p>
          <a:p>
            <a:r>
              <a:rPr lang="en-US" altLang="zh-CN" sz="2400" dirty="0"/>
              <a:t>     Thinking for a while, Maria nodded with a </a:t>
            </a:r>
            <a:r>
              <a:rPr lang="en-US" altLang="zh-CN" sz="2400" u="sng" dirty="0"/>
              <a:t>determined</a:t>
            </a:r>
            <a:r>
              <a:rPr lang="en-US" altLang="zh-CN" sz="2400" dirty="0"/>
              <a:t> look on her face, " The Rockers can do it! “We will tum it into a soccer field. “ The teammates all cheered.</a:t>
            </a:r>
            <a:endParaRPr lang="en-US" altLang="zh-CN" sz="2400" dirty="0"/>
          </a:p>
          <a:p>
            <a:endParaRPr lang="en-US" altLang="zh-CN" sz="2400" dirty="0"/>
          </a:p>
          <a:p>
            <a:r>
              <a:rPr lang="en-US" altLang="zh-CN" sz="2400" i="1" dirty="0" smtClean="0"/>
              <a:t>    Para1:The </a:t>
            </a:r>
            <a:r>
              <a:rPr lang="en-US" altLang="zh-CN" sz="2400" i="1" dirty="0"/>
              <a:t>following day, the team got together to share ideas for raising money. </a:t>
            </a:r>
            <a:r>
              <a:rPr lang="en-US" altLang="zh-CN" sz="2400" i="1" dirty="0" smtClean="0"/>
              <a:t>___ _____________________________________________________________________</a:t>
            </a:r>
            <a:endParaRPr lang="en-US" altLang="zh-CN" sz="2400" i="1" dirty="0"/>
          </a:p>
          <a:p>
            <a:r>
              <a:rPr lang="en-US" altLang="zh-CN" sz="2400" i="1" dirty="0"/>
              <a:t>   Para2: A week later, the team gathered at the lot, carrying tools purchased with their earnings</a:t>
            </a:r>
            <a:r>
              <a:rPr lang="en-US" altLang="zh-CN" sz="2400" i="1" dirty="0" smtClean="0"/>
              <a:t>.______________________________________________________________</a:t>
            </a:r>
            <a:r>
              <a:rPr lang="en-US" altLang="zh-CN" sz="2400" dirty="0"/>
              <a:t> </a:t>
            </a:r>
            <a:endParaRPr lang="en-US" altLang="zh-CN" sz="2400"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 y="0"/>
            <a:ext cx="488075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44916"/>
            <a:ext cx="6609289"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Understanding the story</a:t>
            </a:r>
            <a:endParaRPr lang="en-US" altLang="zh-CN" sz="2800" b="1" dirty="0">
              <a:solidFill>
                <a:schemeClr val="bg1"/>
              </a:solidFill>
              <a:latin typeface="+mn-ea"/>
              <a:sym typeface="+mn-ea"/>
            </a:endParaRPr>
          </a:p>
        </p:txBody>
      </p:sp>
      <p:sp>
        <p:nvSpPr>
          <p:cNvPr id="6" name="文本框 5"/>
          <p:cNvSpPr txBox="1"/>
          <p:nvPr/>
        </p:nvSpPr>
        <p:spPr>
          <a:xfrm>
            <a:off x="83128" y="717857"/>
            <a:ext cx="11994078" cy="5452775"/>
          </a:xfrm>
          <a:prstGeom prst="rect">
            <a:avLst/>
          </a:prstGeom>
          <a:noFill/>
        </p:spPr>
        <p:txBody>
          <a:bodyPr wrap="square" rtlCol="0" anchor="t">
            <a:spAutoFit/>
          </a:bodyPr>
          <a:lstStyle/>
          <a:p>
            <a:pPr>
              <a:lnSpc>
                <a:spcPts val="3800"/>
              </a:lnSpc>
            </a:pPr>
            <a:r>
              <a:rPr lang="en-US" altLang="zh-CN" sz="2400" dirty="0" smtClean="0"/>
              <a:t>    </a:t>
            </a:r>
            <a:r>
              <a:rPr lang="en-US" altLang="zh-CN" sz="2800" dirty="0" smtClean="0"/>
              <a:t>Maria was </a:t>
            </a:r>
            <a:r>
              <a:rPr lang="en-US" altLang="zh-CN" sz="2800" dirty="0" err="1" smtClean="0"/>
              <a:t>practising</a:t>
            </a:r>
            <a:r>
              <a:rPr lang="en-US" altLang="zh-CN" sz="2800" dirty="0" smtClean="0"/>
              <a:t> soccer with her teammates in a tiny school yard ______ the ball fell into a hole at the edge of the yard, which made Maria __________and ___________ for a soccer field of their own.</a:t>
            </a:r>
            <a:endParaRPr lang="en-US" altLang="zh-CN" sz="2800" dirty="0" smtClean="0"/>
          </a:p>
          <a:p>
            <a:pPr>
              <a:lnSpc>
                <a:spcPts val="3800"/>
              </a:lnSpc>
            </a:pPr>
            <a:r>
              <a:rPr lang="en-US" altLang="zh-CN" sz="2800" dirty="0"/>
              <a:t> </a:t>
            </a:r>
            <a:r>
              <a:rPr lang="en-US" altLang="zh-CN" sz="2800" dirty="0" smtClean="0"/>
              <a:t> Back home, Hearing daughter’s complaint, Maria’s father suggested that they go to the City Council meeting the next day, trying to ________ the government to let them have the ___________, which was next to the pet store ________ by Mrs. Lorries, for their soccer field.</a:t>
            </a:r>
            <a:endParaRPr lang="en-US" altLang="zh-CN" sz="2800" dirty="0" smtClean="0"/>
          </a:p>
          <a:p>
            <a:pPr>
              <a:lnSpc>
                <a:spcPts val="3800"/>
              </a:lnSpc>
            </a:pPr>
            <a:r>
              <a:rPr lang="en-US" altLang="zh-CN" sz="2800" dirty="0"/>
              <a:t> </a:t>
            </a:r>
            <a:r>
              <a:rPr lang="en-US" altLang="zh-CN" sz="2800" dirty="0" smtClean="0"/>
              <a:t>   Widely _________ by the citizens in the community, Maria and her teammates finally managed to get the permission on one ________: they neede</a:t>
            </a:r>
            <a:r>
              <a:rPr lang="en-US" altLang="zh-CN" sz="2800" dirty="0"/>
              <a:t>d</a:t>
            </a:r>
            <a:r>
              <a:rPr lang="en-US" altLang="zh-CN" sz="2800" dirty="0" smtClean="0"/>
              <a:t> to work on their own to turn the __________________ lot into a soccer field of their own.</a:t>
            </a:r>
            <a:endParaRPr lang="en-US" altLang="zh-CN" sz="2800" dirty="0"/>
          </a:p>
        </p:txBody>
      </p:sp>
      <p:sp>
        <p:nvSpPr>
          <p:cNvPr id="3" name="TextBox 2"/>
          <p:cNvSpPr txBox="1"/>
          <p:nvPr/>
        </p:nvSpPr>
        <p:spPr>
          <a:xfrm>
            <a:off x="211776" y="1132959"/>
            <a:ext cx="2018806" cy="523220"/>
          </a:xfrm>
          <a:prstGeom prst="rect">
            <a:avLst/>
          </a:prstGeom>
          <a:noFill/>
        </p:spPr>
        <p:txBody>
          <a:bodyPr wrap="square" rtlCol="0">
            <a:spAutoFit/>
          </a:bodyPr>
          <a:lstStyle/>
          <a:p>
            <a:r>
              <a:rPr lang="en-US" altLang="zh-CN" sz="2800" b="1" dirty="0" smtClean="0">
                <a:solidFill>
                  <a:srgbClr val="FF0000"/>
                </a:solidFill>
              </a:rPr>
              <a:t>when</a:t>
            </a:r>
            <a:endParaRPr lang="zh-CN" altLang="en-US" sz="2800" b="1" dirty="0">
              <a:solidFill>
                <a:srgbClr val="FF0000"/>
              </a:solidFill>
            </a:endParaRPr>
          </a:p>
        </p:txBody>
      </p:sp>
      <p:sp>
        <p:nvSpPr>
          <p:cNvPr id="7" name="TextBox 6"/>
          <p:cNvSpPr txBox="1"/>
          <p:nvPr/>
        </p:nvSpPr>
        <p:spPr>
          <a:xfrm>
            <a:off x="211776" y="1618402"/>
            <a:ext cx="2018806" cy="523220"/>
          </a:xfrm>
          <a:prstGeom prst="rect">
            <a:avLst/>
          </a:prstGeom>
          <a:noFill/>
        </p:spPr>
        <p:txBody>
          <a:bodyPr wrap="square" rtlCol="0">
            <a:spAutoFit/>
          </a:bodyPr>
          <a:lstStyle/>
          <a:p>
            <a:r>
              <a:rPr lang="en-US" altLang="zh-CN" sz="2800" b="1" dirty="0" smtClean="0">
                <a:solidFill>
                  <a:srgbClr val="FF0000"/>
                </a:solidFill>
              </a:rPr>
              <a:t>depressed</a:t>
            </a:r>
            <a:endParaRPr lang="zh-CN" altLang="en-US" sz="2800" b="1" dirty="0">
              <a:solidFill>
                <a:srgbClr val="FF0000"/>
              </a:solidFill>
            </a:endParaRPr>
          </a:p>
        </p:txBody>
      </p:sp>
      <p:sp>
        <p:nvSpPr>
          <p:cNvPr id="8" name="TextBox 7"/>
          <p:cNvSpPr txBox="1"/>
          <p:nvPr/>
        </p:nvSpPr>
        <p:spPr>
          <a:xfrm>
            <a:off x="2745327" y="1682392"/>
            <a:ext cx="2329545" cy="523220"/>
          </a:xfrm>
          <a:prstGeom prst="rect">
            <a:avLst/>
          </a:prstGeom>
          <a:noFill/>
        </p:spPr>
        <p:txBody>
          <a:bodyPr wrap="square" rtlCol="0">
            <a:spAutoFit/>
          </a:bodyPr>
          <a:lstStyle/>
          <a:p>
            <a:r>
              <a:rPr lang="en-US" altLang="zh-CN" sz="2800" b="1" dirty="0" smtClean="0">
                <a:solidFill>
                  <a:srgbClr val="FF0000"/>
                </a:solidFill>
              </a:rPr>
              <a:t>desperate</a:t>
            </a:r>
            <a:endParaRPr lang="zh-CN" altLang="en-US" sz="2800" b="1" dirty="0">
              <a:solidFill>
                <a:srgbClr val="FF0000"/>
              </a:solidFill>
            </a:endParaRPr>
          </a:p>
        </p:txBody>
      </p:sp>
      <p:sp>
        <p:nvSpPr>
          <p:cNvPr id="9" name="TextBox 8"/>
          <p:cNvSpPr txBox="1"/>
          <p:nvPr/>
        </p:nvSpPr>
        <p:spPr>
          <a:xfrm>
            <a:off x="9210306" y="2661679"/>
            <a:ext cx="2981694" cy="523220"/>
          </a:xfrm>
          <a:prstGeom prst="rect">
            <a:avLst/>
          </a:prstGeom>
          <a:noFill/>
        </p:spPr>
        <p:txBody>
          <a:bodyPr wrap="square" rtlCol="0">
            <a:spAutoFit/>
          </a:bodyPr>
          <a:lstStyle/>
          <a:p>
            <a:r>
              <a:rPr lang="en-US" altLang="zh-CN" sz="2800" b="1" dirty="0" smtClean="0">
                <a:solidFill>
                  <a:srgbClr val="FF0000"/>
                </a:solidFill>
              </a:rPr>
              <a:t>convince</a:t>
            </a:r>
            <a:endParaRPr lang="zh-CN" altLang="en-US" sz="2800" b="1" dirty="0">
              <a:solidFill>
                <a:srgbClr val="FF0000"/>
              </a:solidFill>
            </a:endParaRPr>
          </a:p>
        </p:txBody>
      </p:sp>
      <p:sp>
        <p:nvSpPr>
          <p:cNvPr id="10" name="TextBox 9"/>
          <p:cNvSpPr txBox="1"/>
          <p:nvPr/>
        </p:nvSpPr>
        <p:spPr>
          <a:xfrm>
            <a:off x="5356096" y="3078361"/>
            <a:ext cx="2018806" cy="523220"/>
          </a:xfrm>
          <a:prstGeom prst="rect">
            <a:avLst/>
          </a:prstGeom>
          <a:noFill/>
        </p:spPr>
        <p:txBody>
          <a:bodyPr wrap="square" rtlCol="0">
            <a:spAutoFit/>
          </a:bodyPr>
          <a:lstStyle/>
          <a:p>
            <a:r>
              <a:rPr lang="en-US" altLang="zh-CN" sz="2800" b="1" dirty="0" smtClean="0">
                <a:solidFill>
                  <a:srgbClr val="FF0000"/>
                </a:solidFill>
              </a:rPr>
              <a:t>vacant lot</a:t>
            </a:r>
            <a:endParaRPr lang="zh-CN" altLang="en-US" sz="2800" b="1" dirty="0">
              <a:solidFill>
                <a:srgbClr val="FF0000"/>
              </a:solidFill>
            </a:endParaRPr>
          </a:p>
        </p:txBody>
      </p:sp>
      <p:sp>
        <p:nvSpPr>
          <p:cNvPr id="11" name="TextBox 10"/>
          <p:cNvSpPr txBox="1"/>
          <p:nvPr/>
        </p:nvSpPr>
        <p:spPr>
          <a:xfrm>
            <a:off x="1090665" y="3586505"/>
            <a:ext cx="2196936" cy="523220"/>
          </a:xfrm>
          <a:prstGeom prst="rect">
            <a:avLst/>
          </a:prstGeom>
          <a:noFill/>
        </p:spPr>
        <p:txBody>
          <a:bodyPr wrap="square" rtlCol="0">
            <a:spAutoFit/>
          </a:bodyPr>
          <a:lstStyle/>
          <a:p>
            <a:r>
              <a:rPr lang="en-US" altLang="zh-CN" sz="2800" b="1" dirty="0" smtClean="0">
                <a:solidFill>
                  <a:srgbClr val="FF0000"/>
                </a:solidFill>
              </a:rPr>
              <a:t>owned</a:t>
            </a:r>
            <a:endParaRPr lang="zh-CN" altLang="en-US" sz="2800" b="1" dirty="0">
              <a:solidFill>
                <a:srgbClr val="FF0000"/>
              </a:solidFill>
            </a:endParaRPr>
          </a:p>
        </p:txBody>
      </p:sp>
      <p:sp>
        <p:nvSpPr>
          <p:cNvPr id="12" name="TextBox 11"/>
          <p:cNvSpPr txBox="1"/>
          <p:nvPr/>
        </p:nvSpPr>
        <p:spPr>
          <a:xfrm>
            <a:off x="1735924" y="4109725"/>
            <a:ext cx="2018806" cy="523220"/>
          </a:xfrm>
          <a:prstGeom prst="rect">
            <a:avLst/>
          </a:prstGeom>
          <a:noFill/>
        </p:spPr>
        <p:txBody>
          <a:bodyPr wrap="square" rtlCol="0">
            <a:spAutoFit/>
          </a:bodyPr>
          <a:lstStyle/>
          <a:p>
            <a:r>
              <a:rPr lang="en-US" altLang="zh-CN" sz="2800" b="1" dirty="0" smtClean="0">
                <a:solidFill>
                  <a:srgbClr val="FF0000"/>
                </a:solidFill>
              </a:rPr>
              <a:t>supported</a:t>
            </a:r>
            <a:endParaRPr lang="zh-CN" altLang="en-US" sz="2800" b="1" dirty="0">
              <a:solidFill>
                <a:srgbClr val="FF0000"/>
              </a:solidFill>
            </a:endParaRPr>
          </a:p>
        </p:txBody>
      </p:sp>
      <p:sp>
        <p:nvSpPr>
          <p:cNvPr id="13" name="TextBox 12"/>
          <p:cNvSpPr txBox="1"/>
          <p:nvPr/>
        </p:nvSpPr>
        <p:spPr>
          <a:xfrm>
            <a:off x="9062113" y="4515982"/>
            <a:ext cx="2166999" cy="523220"/>
          </a:xfrm>
          <a:prstGeom prst="rect">
            <a:avLst/>
          </a:prstGeom>
          <a:noFill/>
        </p:spPr>
        <p:txBody>
          <a:bodyPr wrap="square" rtlCol="0">
            <a:spAutoFit/>
          </a:bodyPr>
          <a:lstStyle/>
          <a:p>
            <a:r>
              <a:rPr lang="en-US" altLang="zh-CN" sz="2800" b="1" dirty="0" smtClean="0">
                <a:solidFill>
                  <a:srgbClr val="FF0000"/>
                </a:solidFill>
              </a:rPr>
              <a:t>condition</a:t>
            </a:r>
            <a:endParaRPr lang="zh-CN" altLang="en-US" sz="2800" b="1" dirty="0">
              <a:solidFill>
                <a:srgbClr val="FF0000"/>
              </a:solidFill>
            </a:endParaRPr>
          </a:p>
        </p:txBody>
      </p:sp>
      <p:sp>
        <p:nvSpPr>
          <p:cNvPr id="15" name="TextBox 14"/>
          <p:cNvSpPr txBox="1"/>
          <p:nvPr/>
        </p:nvSpPr>
        <p:spPr>
          <a:xfrm>
            <a:off x="6365499" y="5015085"/>
            <a:ext cx="4065445" cy="523220"/>
          </a:xfrm>
          <a:prstGeom prst="rect">
            <a:avLst/>
          </a:prstGeom>
          <a:noFill/>
        </p:spPr>
        <p:txBody>
          <a:bodyPr wrap="square" rtlCol="0">
            <a:spAutoFit/>
          </a:bodyPr>
          <a:lstStyle/>
          <a:p>
            <a:r>
              <a:rPr lang="en-US" altLang="zh-CN" sz="2800" b="1" dirty="0" smtClean="0">
                <a:solidFill>
                  <a:srgbClr val="FF0000"/>
                </a:solidFill>
              </a:rPr>
              <a:t>abandoned/deserted</a:t>
            </a:r>
            <a:endParaRPr lang="zh-CN" altLang="en-US" sz="2800" b="1"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433449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6" y="29663"/>
            <a:ext cx="4251367"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learning</a:t>
            </a:r>
            <a:endParaRPr lang="en-US" altLang="zh-CN" sz="2800" b="1" dirty="0">
              <a:solidFill>
                <a:schemeClr val="bg1"/>
              </a:solidFill>
              <a:latin typeface="+mn-ea"/>
              <a:sym typeface="+mn-ea"/>
            </a:endParaRPr>
          </a:p>
        </p:txBody>
      </p:sp>
      <p:sp>
        <p:nvSpPr>
          <p:cNvPr id="6" name="文本框 5"/>
          <p:cNvSpPr txBox="1"/>
          <p:nvPr/>
        </p:nvSpPr>
        <p:spPr>
          <a:xfrm>
            <a:off x="83126" y="824735"/>
            <a:ext cx="12005953" cy="5262979"/>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在院子的边上</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向挥手告别</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情绪低落</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不高</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崭新的足球场</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那块空地</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宠物店</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趁这个机会</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说服某人作某事</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在爸爸的陪伴下</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一到那里</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一个解决方案</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脸上带着坚定的表情</a:t>
            </a:r>
            <a:endParaRPr lang="zh-CN" altLang="zh-CN" sz="2800" dirty="0">
              <a:solidFill>
                <a:prstClr val="black"/>
              </a:solidFill>
              <a:latin typeface="Calibri" panose="020F0502020204030204"/>
              <a:ea typeface="宋体" panose="02010600030101010101" pitchFamily="2" charset="-122"/>
            </a:endParaRPr>
          </a:p>
        </p:txBody>
      </p:sp>
      <p:sp>
        <p:nvSpPr>
          <p:cNvPr id="7" name="文本框 5"/>
          <p:cNvSpPr txBox="1"/>
          <p:nvPr/>
        </p:nvSpPr>
        <p:spPr>
          <a:xfrm>
            <a:off x="4617521" y="863718"/>
            <a:ext cx="12005953" cy="5262979"/>
          </a:xfrm>
          <a:prstGeom prst="rect">
            <a:avLst/>
          </a:prstGeom>
          <a:noFill/>
        </p:spPr>
        <p:txBody>
          <a:bodyPr wrap="square" rtlCol="0" anchor="t">
            <a:spAutoFit/>
          </a:bodyPr>
          <a:lstStyle/>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the edge of the yard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wave goodbye to</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be in low spirits</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 a band new soccer field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 that vacant lot</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 pet store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7. take the chance/opportunity</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 persuade/convince sb. to do </a:t>
            </a:r>
            <a:r>
              <a:rPr lang="en-US" altLang="zh-CN" sz="28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9. with the company of Dad</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10.On/ Upon arrival</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11. a way out, a solution</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defTabSz="914400"/>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12. with a determined look on her face</a:t>
            </a:r>
            <a:endPar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041004"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Underlined words</a:t>
            </a:r>
            <a:endParaRPr lang="en-US" altLang="zh-CN" sz="2800" b="1" dirty="0">
              <a:solidFill>
                <a:schemeClr val="bg1"/>
              </a:solidFill>
              <a:latin typeface="+mn-ea"/>
              <a:sym typeface="+mn-ea"/>
            </a:endParaRPr>
          </a:p>
        </p:txBody>
      </p:sp>
      <p:sp>
        <p:nvSpPr>
          <p:cNvPr id="6" name="文本框 5"/>
          <p:cNvSpPr txBox="1"/>
          <p:nvPr/>
        </p:nvSpPr>
        <p:spPr>
          <a:xfrm>
            <a:off x="-23751" y="717856"/>
            <a:ext cx="12005953" cy="5139869"/>
          </a:xfrm>
          <a:prstGeom prst="rect">
            <a:avLst/>
          </a:prstGeom>
          <a:noFill/>
        </p:spPr>
        <p:txBody>
          <a:bodyPr wrap="square" rtlCol="0" anchor="t">
            <a:spAutoFit/>
          </a:bodyPr>
          <a:lstStyle/>
          <a:p>
            <a:pPr marL="514350" indent="-514350">
              <a:buAutoNum type="arabicPeriod"/>
            </a:pPr>
            <a:r>
              <a:rPr lang="en-US" altLang="zh-CN" sz="2800" dirty="0" smtClean="0"/>
              <a:t>Maria</a:t>
            </a:r>
            <a:endParaRPr lang="en-US" altLang="zh-CN" sz="2800" dirty="0" smtClean="0"/>
          </a:p>
          <a:p>
            <a:r>
              <a:rPr lang="en-US" altLang="zh-CN" sz="2800" dirty="0"/>
              <a:t> </a:t>
            </a:r>
            <a:r>
              <a:rPr lang="en-US" altLang="zh-CN" sz="2800" dirty="0" smtClean="0"/>
              <a:t>    teammates</a:t>
            </a:r>
            <a:endParaRPr lang="en-US" altLang="zh-CN" sz="2800" dirty="0" smtClean="0"/>
          </a:p>
          <a:p>
            <a:r>
              <a:rPr lang="en-US" altLang="zh-CN" sz="2800" dirty="0"/>
              <a:t> </a:t>
            </a:r>
            <a:r>
              <a:rPr lang="en-US" altLang="zh-CN" sz="2800" dirty="0" smtClean="0"/>
              <a:t>    soccer field</a:t>
            </a:r>
            <a:endParaRPr lang="en-US" altLang="zh-CN" sz="2800" dirty="0" smtClean="0"/>
          </a:p>
          <a:p>
            <a:r>
              <a:rPr lang="en-US" altLang="zh-CN" sz="2800" dirty="0"/>
              <a:t> </a:t>
            </a:r>
            <a:r>
              <a:rPr lang="en-US" altLang="zh-CN" sz="2800" dirty="0" smtClean="0"/>
              <a:t>    pet  store</a:t>
            </a:r>
            <a:endParaRPr lang="en-US" altLang="zh-CN" sz="2800" dirty="0" smtClean="0"/>
          </a:p>
          <a:p>
            <a:r>
              <a:rPr lang="en-US" altLang="zh-CN" sz="2800" dirty="0" smtClean="0"/>
              <a:t>2. convince</a:t>
            </a:r>
            <a:endParaRPr lang="en-US" altLang="zh-CN" sz="2800" dirty="0" smtClean="0"/>
          </a:p>
          <a:p>
            <a:r>
              <a:rPr lang="en-US" altLang="zh-CN" sz="2800" dirty="0"/>
              <a:t> </a:t>
            </a:r>
            <a:r>
              <a:rPr lang="en-US" altLang="zh-CN" sz="2800" dirty="0" smtClean="0"/>
              <a:t>    practice</a:t>
            </a:r>
            <a:endParaRPr lang="en-US" altLang="zh-CN" sz="2800" dirty="0" smtClean="0"/>
          </a:p>
          <a:p>
            <a:r>
              <a:rPr lang="en-US" altLang="zh-CN" sz="2800" dirty="0"/>
              <a:t> </a:t>
            </a:r>
            <a:r>
              <a:rPr lang="en-US" altLang="zh-CN" sz="2800" dirty="0" smtClean="0"/>
              <a:t>    comment</a:t>
            </a:r>
            <a:endParaRPr lang="en-US" altLang="zh-CN" sz="2800" dirty="0" smtClean="0"/>
          </a:p>
          <a:p>
            <a:r>
              <a:rPr lang="en-US" altLang="zh-CN" sz="2800" dirty="0"/>
              <a:t> </a:t>
            </a:r>
            <a:r>
              <a:rPr lang="en-US" altLang="zh-CN" sz="2800" dirty="0" smtClean="0"/>
              <a:t>    manage</a:t>
            </a:r>
            <a:endParaRPr lang="en-US" altLang="zh-CN" sz="2800" dirty="0" smtClean="0"/>
          </a:p>
          <a:p>
            <a:r>
              <a:rPr lang="en-US" altLang="zh-CN" sz="2800" dirty="0" smtClean="0"/>
              <a:t>3. excitedly</a:t>
            </a:r>
            <a:endParaRPr lang="en-US" altLang="zh-CN" sz="2800" dirty="0" smtClean="0"/>
          </a:p>
          <a:p>
            <a:r>
              <a:rPr lang="en-US" altLang="zh-CN" sz="2800" dirty="0"/>
              <a:t> </a:t>
            </a:r>
            <a:r>
              <a:rPr lang="en-US" altLang="zh-CN" sz="2800" dirty="0" smtClean="0"/>
              <a:t>   determined</a:t>
            </a:r>
            <a:endParaRPr lang="en-US" altLang="zh-CN" sz="2800" dirty="0" smtClean="0"/>
          </a:p>
          <a:p>
            <a:r>
              <a:rPr lang="en-US" altLang="zh-CN" sz="2400" dirty="0"/>
              <a:t> </a:t>
            </a:r>
            <a:r>
              <a:rPr lang="en-US" altLang="zh-CN" sz="2400" dirty="0" smtClean="0"/>
              <a:t>   </a:t>
            </a:r>
            <a:endParaRPr lang="en-US" altLang="zh-CN" sz="2400" dirty="0" smtClean="0"/>
          </a:p>
          <a:p>
            <a:endParaRPr lang="en-US" altLang="zh-CN" sz="2400" dirty="0"/>
          </a:p>
        </p:txBody>
      </p:sp>
      <mc:AlternateContent xmlns:mc="http://schemas.openxmlformats.org/markup-compatibility/2006">
        <mc:Choice xmlns:a14="http://schemas.microsoft.com/office/drawing/2010/main" Requires="a14">
          <p:sp>
            <p:nvSpPr>
              <p:cNvPr id="3" name="TextBox 2"/>
              <p:cNvSpPr txBox="1"/>
              <p:nvPr/>
            </p:nvSpPr>
            <p:spPr>
              <a:xfrm>
                <a:off x="2214743" y="70852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2214743" y="708525"/>
                <a:ext cx="519693" cy="555345"/>
              </a:xfrm>
              <a:prstGeom prst="rect">
                <a:avLst/>
              </a:prstGeom>
              <a:blipFill rotWithShape="1">
                <a:blip r:embed="rId1"/>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214745" y="1052113"/>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214745" y="1052113"/>
                <a:ext cx="519693" cy="555345"/>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214746" y="1540738"/>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214746" y="1540738"/>
                <a:ext cx="519693" cy="555345"/>
              </a:xfrm>
              <a:prstGeom prst="rect">
                <a:avLst/>
              </a:prstGeom>
              <a:blipFill rotWithShape="1">
                <a:blip r:embed="rId3"/>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214746" y="207043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214746" y="2070435"/>
                <a:ext cx="519693" cy="555345"/>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214746" y="2802078"/>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214746" y="2802078"/>
                <a:ext cx="519693" cy="555345"/>
              </a:xfrm>
              <a:prstGeom prst="rect">
                <a:avLst/>
              </a:prstGeom>
              <a:blipFill rotWithShape="1">
                <a:blip r:embed="rId5"/>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214741" y="3722809"/>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214741" y="3722809"/>
                <a:ext cx="519693" cy="555345"/>
              </a:xfrm>
              <a:prstGeom prst="rect">
                <a:avLst/>
              </a:prstGeom>
              <a:blipFill rotWithShape="1">
                <a:blip r:embed="rId6"/>
                <a:stretch>
                  <a:fillRect/>
                </a:stretch>
              </a:blipFill>
            </p:spPr>
            <p:txBody>
              <a:bodyPr/>
              <a:lstStyle/>
              <a:p>
                <a:r>
                  <a:rPr lang="zh-CN" altLang="en-US">
                    <a:noFill/>
                  </a:rPr>
                  <a:t> </a:t>
                </a:r>
                <a:endParaRPr lang="zh-CN" altLang="en-US">
                  <a:noFill/>
                </a:endParaRPr>
              </a:p>
            </p:txBody>
          </p:sp>
        </mc:Fallback>
      </mc:AlternateContent>
      <p:sp>
        <p:nvSpPr>
          <p:cNvPr id="4" name="TextBox 3"/>
          <p:cNvSpPr txBox="1"/>
          <p:nvPr/>
        </p:nvSpPr>
        <p:spPr>
          <a:xfrm>
            <a:off x="2976469" y="663705"/>
            <a:ext cx="9215531" cy="526297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 Maria and her teammates worked together to raise enough money and managed to turn the abandoned lot into a soccer field.</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Their constant efforts finally paid off and a brand new soccer field was on the way!</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They offered to work at the pet store, feeing, walking and washing the pet dogs to earn money for the field.</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Looking at the brand new soccer before their eyes, they exploded with pride, imagining </a:t>
            </a:r>
            <a:r>
              <a:rPr lang="en-US" altLang="zh-CN" sz="2800" dirty="0" err="1" smtClean="0">
                <a:latin typeface="Times New Roman" panose="02020603050405020304" pitchFamily="18" charset="0"/>
                <a:cs typeface="Times New Roman" panose="02020603050405020304" pitchFamily="18" charset="0"/>
              </a:rPr>
              <a:t>practising</a:t>
            </a:r>
            <a:r>
              <a:rPr lang="en-US" altLang="zh-CN" sz="2800" dirty="0" smtClean="0">
                <a:latin typeface="Times New Roman" panose="02020603050405020304" pitchFamily="18" charset="0"/>
                <a:cs typeface="Times New Roman" panose="02020603050405020304" pitchFamily="18" charset="0"/>
              </a:rPr>
              <a:t>, passing the ball through the air and into the net.</a:t>
            </a:r>
            <a:endParaRPr lang="en-US" altLang="zh-CN" sz="28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  Looking back, they were delighted that they did manage to make a soccer field of their own.</a:t>
            </a:r>
            <a:endParaRPr lang="zh-CN" alt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85006" y="5473005"/>
            <a:ext cx="11697196" cy="1384995"/>
          </a:xfrm>
          <a:prstGeom prst="rect">
            <a:avLst/>
          </a:prstGeom>
          <a:noFill/>
        </p:spPr>
        <p:txBody>
          <a:bodyPr wrap="square" rtlCol="0">
            <a:spAutoFit/>
          </a:bodyPr>
          <a:lstStyle/>
          <a:p>
            <a:r>
              <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Tip 1:</a:t>
            </a:r>
            <a:endPar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b="1"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With the underlined words as possible hints, we can picture the scenes that follow.</a:t>
            </a: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mc:AlternateContent xmlns:mc="http://schemas.openxmlformats.org/markup-compatibility/2006">
        <mc:Choice xmlns:a14="http://schemas.microsoft.com/office/drawing/2010/main" Requires="a14">
          <p:sp>
            <p:nvSpPr>
              <p:cNvPr id="15" name="TextBox 14"/>
              <p:cNvSpPr txBox="1"/>
              <p:nvPr/>
            </p:nvSpPr>
            <p:spPr>
              <a:xfrm>
                <a:off x="2152580" y="4227525"/>
                <a:ext cx="519693" cy="555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0" smtClean="0">
                          <a:solidFill>
                            <a:srgbClr val="FF0000"/>
                          </a:solidFill>
                          <a:latin typeface="Cambria Math"/>
                        </a:rPr>
                        <m:t>√</m:t>
                      </m:r>
                    </m:oMath>
                  </m:oMathPara>
                </a14:m>
                <a:endParaRPr lang="zh-CN" altLang="en-US" sz="2800" b="1"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2152580" y="4227525"/>
                <a:ext cx="519693" cy="555345"/>
              </a:xfrm>
              <a:prstGeom prst="rect">
                <a:avLst/>
              </a:prstGeom>
              <a:blipFill rotWithShape="1">
                <a:blip r:embed="rId7"/>
                <a:stretch>
                  <a:fillRect/>
                </a:stretch>
              </a:blipFill>
            </p:spPr>
            <p:txBody>
              <a:bodyPr/>
              <a:lstStyle/>
              <a:p>
                <a:r>
                  <a:rPr lang="zh-CN" altLang="en-US">
                    <a:noFill/>
                  </a:rPr>
                  <a:t> </a:t>
                </a:r>
                <a:endParaRPr lang="zh-CN" altLang="en-US">
                  <a:noFill/>
                </a:endParaRP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additive="base">
                                        <p:cTn id="7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
                                            <p:txEl>
                                              <p:pRg st="1" end="1"/>
                                            </p:txEl>
                                          </p:spTgt>
                                        </p:tgtEl>
                                        <p:attrNameLst>
                                          <p:attrName>style.visibility</p:attrName>
                                        </p:attrNameLst>
                                      </p:cBhvr>
                                      <p:to>
                                        <p:strVal val="visible"/>
                                      </p:to>
                                    </p:set>
                                    <p:anim calcmode="lin" valueType="num">
                                      <p:cBhvr additive="base">
                                        <p:cTn id="8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76433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r>
              <a:rPr lang="en-US" altLang="zh-CN" sz="2800" b="1" dirty="0">
                <a:solidFill>
                  <a:schemeClr val="bg1"/>
                </a:solidFill>
                <a:latin typeface="+mn-ea"/>
                <a:sym typeface="+mn-ea"/>
              </a:rPr>
              <a:t>: </a:t>
            </a:r>
            <a:r>
              <a:rPr lang="en-US" altLang="zh-CN" sz="2800" b="1" dirty="0" smtClean="0">
                <a:solidFill>
                  <a:schemeClr val="bg1"/>
                </a:solidFill>
                <a:latin typeface="+mn-ea"/>
                <a:sym typeface="+mn-ea"/>
              </a:rPr>
              <a:t> First sentence</a:t>
            </a:r>
            <a:endParaRPr lang="en-US" altLang="zh-CN" sz="2800" b="1" dirty="0">
              <a:solidFill>
                <a:schemeClr val="bg1"/>
              </a:solidFill>
              <a:latin typeface="+mn-ea"/>
              <a:sym typeface="+mn-ea"/>
            </a:endParaRPr>
          </a:p>
        </p:txBody>
      </p:sp>
      <p:sp>
        <p:nvSpPr>
          <p:cNvPr id="6" name="文本框 5"/>
          <p:cNvSpPr txBox="1"/>
          <p:nvPr/>
        </p:nvSpPr>
        <p:spPr>
          <a:xfrm>
            <a:off x="-23752" y="584797"/>
            <a:ext cx="12215751" cy="4708981"/>
          </a:xfrm>
          <a:prstGeom prst="rect">
            <a:avLst/>
          </a:prstGeom>
          <a:noFill/>
        </p:spPr>
        <p:txBody>
          <a:bodyPr wrap="square" rtlCol="0" anchor="t">
            <a:spAutoFit/>
          </a:bodyPr>
          <a:lstStyle/>
          <a:p>
            <a:r>
              <a:rPr lang="en-US" altLang="zh-CN" sz="2800" dirty="0"/>
              <a:t> </a:t>
            </a:r>
            <a:r>
              <a:rPr lang="en-US" altLang="zh-CN" sz="2800" dirty="0" smtClean="0"/>
              <a:t>   </a:t>
            </a:r>
            <a:r>
              <a:rPr lang="en-US" altLang="zh-CN" sz="2800" dirty="0"/>
              <a:t>The following day, the team got together to share ideas for raising </a:t>
            </a:r>
            <a:r>
              <a:rPr lang="en-US" altLang="zh-CN" sz="2800" dirty="0" smtClean="0"/>
              <a:t>money. _________</a:t>
            </a:r>
            <a:endParaRPr lang="en-US" altLang="zh-CN" sz="2800" dirty="0"/>
          </a:p>
          <a:p>
            <a:endParaRPr lang="en-US" altLang="zh-CN" sz="2800" dirty="0" smtClean="0"/>
          </a:p>
          <a:p>
            <a:endParaRPr lang="en-US" altLang="zh-CN" sz="2800" dirty="0"/>
          </a:p>
          <a:p>
            <a:endParaRPr lang="en-US" altLang="zh-CN" sz="2800" dirty="0" smtClean="0"/>
          </a:p>
          <a:p>
            <a:endParaRPr lang="en-US" altLang="zh-CN" sz="2800" dirty="0"/>
          </a:p>
          <a:p>
            <a:r>
              <a:rPr lang="en-US" altLang="zh-CN" sz="2800" dirty="0" smtClean="0"/>
              <a:t>   </a:t>
            </a:r>
            <a:r>
              <a:rPr lang="en-US" altLang="zh-CN" sz="2800" dirty="0"/>
              <a:t>A week later, the team gathered at the lot, carrying tools purchased with their </a:t>
            </a:r>
            <a:r>
              <a:rPr lang="en-US" altLang="zh-CN" sz="2800" dirty="0" smtClean="0"/>
              <a:t>earnings. </a:t>
            </a:r>
            <a:r>
              <a:rPr lang="en-US" altLang="zh-CN" sz="2800" dirty="0"/>
              <a:t>_______</a:t>
            </a:r>
            <a:endParaRPr lang="en-US" altLang="zh-CN" sz="2800" dirty="0"/>
          </a:p>
          <a:p>
            <a:r>
              <a:rPr lang="en-US" altLang="zh-CN" sz="2800" dirty="0"/>
              <a:t> </a:t>
            </a:r>
            <a:endParaRPr lang="en-US" altLang="zh-CN" sz="2800" dirty="0"/>
          </a:p>
          <a:p>
            <a:r>
              <a:rPr lang="en-US" altLang="zh-CN" sz="2400" dirty="0" smtClean="0"/>
              <a:t>    </a:t>
            </a:r>
            <a:endParaRPr lang="en-US" altLang="zh-CN" sz="2400" dirty="0" smtClean="0"/>
          </a:p>
          <a:p>
            <a:endParaRPr lang="en-US" altLang="zh-CN" sz="2400" dirty="0"/>
          </a:p>
        </p:txBody>
      </p:sp>
      <p:sp>
        <p:nvSpPr>
          <p:cNvPr id="13" name="TextBox 12"/>
          <p:cNvSpPr txBox="1"/>
          <p:nvPr/>
        </p:nvSpPr>
        <p:spPr>
          <a:xfrm>
            <a:off x="415635" y="4121906"/>
            <a:ext cx="11676281" cy="1384995"/>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1. How did they turn the vacant lot into a soccer field with the tools they carried?</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椭圆 4"/>
          <p:cNvSpPr/>
          <p:nvPr/>
        </p:nvSpPr>
        <p:spPr>
          <a:xfrm>
            <a:off x="7001301" y="2939287"/>
            <a:ext cx="4802770"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32513" y="2552131"/>
            <a:ext cx="11136574" cy="523220"/>
          </a:xfrm>
          <a:prstGeom prst="rect">
            <a:avLst/>
          </a:prstGeom>
          <a:noFill/>
        </p:spPr>
        <p:txBody>
          <a:bodyPr wrap="square" rtlCol="0">
            <a:spAutoFit/>
          </a:bodyPr>
          <a:lstStyle/>
          <a:p>
            <a:r>
              <a:rPr lang="en-US" altLang="zh-CN" sz="2800" dirty="0" smtClean="0">
                <a:solidFill>
                  <a:srgbClr val="0000FF"/>
                </a:solidFill>
                <a:latin typeface="Cambria" panose="02040503050406030204" pitchFamily="18" charset="0"/>
                <a:ea typeface="Cambria" panose="02040503050406030204" pitchFamily="18" charset="0"/>
              </a:rPr>
              <a:t>Maria and her teammates manage to raise enough for the soccer field,</a:t>
            </a:r>
            <a:endParaRPr lang="zh-CN" altLang="en-US" sz="2800" dirty="0">
              <a:solidFill>
                <a:srgbClr val="0000FF"/>
              </a:solidFill>
              <a:latin typeface="Cambria" panose="02040503050406030204" pitchFamily="18" charset="0"/>
            </a:endParaRPr>
          </a:p>
        </p:txBody>
      </p:sp>
      <p:cxnSp>
        <p:nvCxnSpPr>
          <p:cNvPr id="18" name="直接箭头连接符 17"/>
          <p:cNvCxnSpPr/>
          <p:nvPr/>
        </p:nvCxnSpPr>
        <p:spPr>
          <a:xfrm flipH="1" flipV="1">
            <a:off x="6250675" y="3075351"/>
            <a:ext cx="2210937" cy="2572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2513" y="1476233"/>
            <a:ext cx="9853684" cy="492443"/>
          </a:xfrm>
          <a:prstGeom prst="rect">
            <a:avLst/>
          </a:prstGeom>
          <a:noFill/>
        </p:spPr>
        <p:txBody>
          <a:bodyPr wrap="square" rtlCol="0">
            <a:spAutoFit/>
          </a:bodyPr>
          <a:lstStyle/>
          <a:p>
            <a:r>
              <a:rPr lang="en-US" altLang="zh-CN" sz="2600" dirty="0" smtClean="0">
                <a:solidFill>
                  <a:srgbClr val="0000FF"/>
                </a:solidFill>
                <a:latin typeface="Cambria" panose="02040503050406030204" pitchFamily="18" charset="0"/>
                <a:ea typeface="Cambria" panose="02040503050406030204" pitchFamily="18" charset="0"/>
              </a:rPr>
              <a:t>1. What were their ideas?</a:t>
            </a:r>
            <a:endParaRPr lang="zh-CN" altLang="en-US" sz="2600" dirty="0">
              <a:solidFill>
                <a:srgbClr val="0000FF"/>
              </a:solidFill>
              <a:latin typeface="Cambria" panose="02040503050406030204" pitchFamily="18" charset="0"/>
            </a:endParaRPr>
          </a:p>
        </p:txBody>
      </p:sp>
      <p:sp>
        <p:nvSpPr>
          <p:cNvPr id="21" name="TextBox 20"/>
          <p:cNvSpPr txBox="1"/>
          <p:nvPr/>
        </p:nvSpPr>
        <p:spPr>
          <a:xfrm>
            <a:off x="832514" y="1968676"/>
            <a:ext cx="10971558" cy="492443"/>
          </a:xfrm>
          <a:prstGeom prst="rect">
            <a:avLst/>
          </a:prstGeom>
          <a:noFill/>
        </p:spPr>
        <p:txBody>
          <a:bodyPr wrap="square" rtlCol="0">
            <a:spAutoFit/>
          </a:bodyPr>
          <a:lstStyle/>
          <a:p>
            <a:r>
              <a:rPr lang="en-US" altLang="zh-CN" sz="2600" dirty="0" smtClean="0">
                <a:solidFill>
                  <a:srgbClr val="0000FF"/>
                </a:solidFill>
                <a:latin typeface="Cambria" panose="02040503050406030204" pitchFamily="18" charset="0"/>
                <a:ea typeface="Cambria" panose="02040503050406030204" pitchFamily="18" charset="0"/>
              </a:rPr>
              <a:t>2. How did they put the idea(s) into action and raise/earn money?</a:t>
            </a:r>
            <a:endParaRPr lang="zh-CN" altLang="en-US" sz="2600" dirty="0">
              <a:solidFill>
                <a:srgbClr val="0000FF"/>
              </a:solidFill>
              <a:latin typeface="Cambria" panose="02040503050406030204" pitchFamily="18" charset="0"/>
            </a:endParaRPr>
          </a:p>
        </p:txBody>
      </p:sp>
      <p:sp>
        <p:nvSpPr>
          <p:cNvPr id="22" name="椭圆 21"/>
          <p:cNvSpPr/>
          <p:nvPr/>
        </p:nvSpPr>
        <p:spPr>
          <a:xfrm>
            <a:off x="8093122" y="521970"/>
            <a:ext cx="1173708"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15635" y="5139029"/>
            <a:ext cx="11858874" cy="1384995"/>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2. How did they feel when they saw the work completed and their dream come true?</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椭圆 15"/>
          <p:cNvSpPr/>
          <p:nvPr/>
        </p:nvSpPr>
        <p:spPr>
          <a:xfrm>
            <a:off x="55832" y="3484963"/>
            <a:ext cx="2265529" cy="7865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0" y="0"/>
            <a:ext cx="7424382"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27" y="-12147"/>
            <a:ext cx="7764336" cy="523220"/>
          </a:xfrm>
          <a:prstGeom prst="rect">
            <a:avLst/>
          </a:prstGeom>
          <a:noFill/>
        </p:spPr>
        <p:txBody>
          <a:bodyPr wrap="square" rtlCol="0" anchor="t">
            <a:spAutoFit/>
          </a:bodyPr>
          <a:lstStyle/>
          <a:p>
            <a:r>
              <a:rPr lang="en-US" altLang="zh-CN" sz="2800" b="1" dirty="0" smtClean="0">
                <a:solidFill>
                  <a:schemeClr val="bg1"/>
                </a:solidFill>
                <a:latin typeface="+mn-ea"/>
                <a:sym typeface="+mn-ea"/>
              </a:rPr>
              <a:t>Design the plot:</a:t>
            </a:r>
            <a:endParaRPr lang="en-US" altLang="zh-CN" sz="2800" b="1" dirty="0">
              <a:solidFill>
                <a:schemeClr val="bg1"/>
              </a:solidFill>
              <a:latin typeface="+mn-ea"/>
              <a:sym typeface="+mn-ea"/>
            </a:endParaRPr>
          </a:p>
        </p:txBody>
      </p:sp>
      <p:sp>
        <p:nvSpPr>
          <p:cNvPr id="6" name="文本框 5"/>
          <p:cNvSpPr txBox="1"/>
          <p:nvPr/>
        </p:nvSpPr>
        <p:spPr>
          <a:xfrm>
            <a:off x="-23752" y="584797"/>
            <a:ext cx="12215751" cy="2246769"/>
          </a:xfrm>
          <a:prstGeom prst="rect">
            <a:avLst/>
          </a:prstGeom>
          <a:noFill/>
        </p:spPr>
        <p:txBody>
          <a:bodyPr wrap="square" rtlCol="0" anchor="t">
            <a:spAutoFit/>
          </a:bodyPr>
          <a:lstStyle/>
          <a:p>
            <a:r>
              <a:rPr lang="en-US" altLang="zh-CN" sz="2800" dirty="0"/>
              <a:t> The following day, the team got together to share ideas for raising money</a:t>
            </a:r>
            <a:endParaRPr lang="en-US" altLang="zh-CN" sz="2800" dirty="0" smtClean="0"/>
          </a:p>
          <a:p>
            <a:endParaRPr lang="en-US" altLang="zh-CN" sz="2800" dirty="0"/>
          </a:p>
          <a:p>
            <a:endParaRPr lang="en-US" altLang="zh-CN" sz="2800" dirty="0" smtClean="0"/>
          </a:p>
          <a:p>
            <a:endParaRPr lang="en-US" altLang="zh-CN" sz="2800" dirty="0"/>
          </a:p>
          <a:p>
            <a:r>
              <a:rPr lang="en-US" altLang="zh-CN" sz="2800" dirty="0" smtClean="0"/>
              <a:t>   </a:t>
            </a:r>
            <a:endParaRPr lang="en-US" altLang="zh-CN" sz="2400" dirty="0"/>
          </a:p>
        </p:txBody>
      </p:sp>
      <p:sp>
        <p:nvSpPr>
          <p:cNvPr id="13" name="TextBox 12"/>
          <p:cNvSpPr txBox="1"/>
          <p:nvPr/>
        </p:nvSpPr>
        <p:spPr>
          <a:xfrm>
            <a:off x="2047163" y="1350224"/>
            <a:ext cx="3629062" cy="1292662"/>
          </a:xfrm>
          <a:prstGeom prst="rect">
            <a:avLst/>
          </a:prstGeom>
          <a:noFill/>
        </p:spPr>
        <p:txBody>
          <a:bodyPr wrap="square" rtlCol="0">
            <a:spAutoFit/>
          </a:bodyPr>
          <a:lstStyle/>
          <a:p>
            <a:r>
              <a:rPr lang="en-US" altLang="zh-CN" sz="22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deliver newspapers/milk</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TextBox 23"/>
          <p:cNvSpPr txBox="1"/>
          <p:nvPr/>
        </p:nvSpPr>
        <p:spPr>
          <a:xfrm>
            <a:off x="815899" y="3759815"/>
            <a:ext cx="5448423" cy="1169551"/>
          </a:xfrm>
          <a:prstGeom prst="rect">
            <a:avLst/>
          </a:prstGeom>
          <a:noFill/>
        </p:spPr>
        <p:txBody>
          <a:bodyPr wrap="square" rtlCol="0">
            <a:spAutoFit/>
          </a:bodyPr>
          <a:lstStyle/>
          <a:p>
            <a:r>
              <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take care of gardens for busy </a:t>
            </a:r>
            <a:r>
              <a:rPr lang="en-US" altLang="zh-CN" sz="24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neighbours</a:t>
            </a:r>
            <a:endPar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TextBox 24"/>
          <p:cNvSpPr txBox="1"/>
          <p:nvPr/>
        </p:nvSpPr>
        <p:spPr>
          <a:xfrm>
            <a:off x="8697015" y="1748322"/>
            <a:ext cx="11676281" cy="954107"/>
          </a:xfrm>
          <a:prstGeom prst="rect">
            <a:avLst/>
          </a:prstGeom>
          <a:noFill/>
        </p:spPr>
        <p:txBody>
          <a:bodyPr wrap="square" rtlCol="0">
            <a:spAutoFit/>
          </a:bodyPr>
          <a:lstStyle/>
          <a:p>
            <a:r>
              <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work part-time at shops</a:t>
            </a:r>
            <a:endParaRPr lang="en-US" altLang="zh-CN" sz="28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514350" indent="-514350">
              <a:buAutoNum type="arabicPeriod"/>
            </a:pPr>
            <a:endParaRPr lang="zh-CN" altLang="en-US" sz="28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7847463" y="500845"/>
            <a:ext cx="1050877" cy="631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2" descr="See the source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8707"/>
          <a:stretch>
            <a:fillRect/>
          </a:stretch>
        </p:blipFill>
        <p:spPr bwMode="auto">
          <a:xfrm>
            <a:off x="221828" y="1132765"/>
            <a:ext cx="1670890" cy="247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22" t="33269" r="912" b="8753"/>
          <a:stretch>
            <a:fillRect/>
          </a:stretch>
        </p:blipFill>
        <p:spPr bwMode="auto">
          <a:xfrm>
            <a:off x="21745" y="4764228"/>
            <a:ext cx="3741945" cy="18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6234"/>
          <a:stretch>
            <a:fillRect/>
          </a:stretch>
        </p:blipFill>
        <p:spPr bwMode="auto">
          <a:xfrm>
            <a:off x="4982265" y="1259087"/>
            <a:ext cx="3714750" cy="250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9516" y="3980422"/>
            <a:ext cx="3503302" cy="262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462126" y="5292312"/>
            <a:ext cx="5448423" cy="800219"/>
          </a:xfrm>
          <a:prstGeom prst="rect">
            <a:avLst/>
          </a:prstGeom>
          <a:noFill/>
        </p:spPr>
        <p:txBody>
          <a:bodyPr wrap="square" rtlCol="0">
            <a:spAutoFit/>
          </a:bodyPr>
          <a:lstStyle/>
          <a:p>
            <a:r>
              <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donation performance</a:t>
            </a:r>
            <a:endParaRPr lang="en-US" altLang="zh-CN" sz="2400"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zh-CN" altLang="en-US" sz="2200" b="1"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additive="base">
                                        <p:cTn id="1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additive="base">
                                        <p:cTn id="2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11275</Words>
  <Application>WPS 演示</Application>
  <PresentationFormat>自定义</PresentationFormat>
  <Paragraphs>281</Paragraphs>
  <Slides>22</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微软雅黑</vt:lpstr>
      <vt:lpstr>Arial</vt:lpstr>
      <vt:lpstr>Times New Roman</vt:lpstr>
      <vt:lpstr>Calibri</vt:lpstr>
      <vt:lpstr>Arial Unicode MS</vt:lpstr>
      <vt:lpstr>Cambria</vt:lpstr>
      <vt:lpstr>Tahoma</vt:lpstr>
      <vt:lpstr>等线</vt:lpstr>
      <vt:lpstr>AR CENA</vt:lpstr>
      <vt:lpstr>Wide Latin</vt:lpstr>
      <vt:lpstr>方正舒体</vt:lpstr>
      <vt:lpstr>HelveticaNeue</vt:lpstr>
      <vt:lpstr>NumberOnly</vt:lpstr>
      <vt:lpstr>华文新魏</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南山有谷堆</cp:lastModifiedBy>
  <cp:revision>193</cp:revision>
  <dcterms:created xsi:type="dcterms:W3CDTF">2017-08-18T03:02:00Z</dcterms:created>
  <dcterms:modified xsi:type="dcterms:W3CDTF">2020-11-27T02:33:30Z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