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10" r:id="rId2"/>
    <p:sldId id="256" r:id="rId3"/>
    <p:sldId id="8772" r:id="rId4"/>
    <p:sldId id="11088550" r:id="rId5"/>
    <p:sldId id="11088559" r:id="rId6"/>
    <p:sldId id="11088526" r:id="rId7"/>
    <p:sldId id="11088560" r:id="rId8"/>
    <p:sldId id="11088558" r:id="rId9"/>
    <p:sldId id="11088557" r:id="rId10"/>
    <p:sldId id="11088561" r:id="rId11"/>
    <p:sldId id="11088562" r:id="rId12"/>
    <p:sldId id="11088563" r:id="rId13"/>
    <p:sldId id="11088565" r:id="rId14"/>
    <p:sldId id="11088567" r:id="rId15"/>
    <p:sldId id="11088570" r:id="rId16"/>
    <p:sldId id="11088568" r:id="rId17"/>
    <p:sldId id="11088551" r:id="rId18"/>
    <p:sldId id="11088569" r:id="rId19"/>
    <p:sldId id="11088566" r:id="rId20"/>
    <p:sldId id="11088602" r:id="rId21"/>
    <p:sldId id="11088603" r:id="rId22"/>
    <p:sldId id="11088604" r:id="rId23"/>
    <p:sldId id="11088605" r:id="rId24"/>
    <p:sldId id="11088606" r:id="rId25"/>
    <p:sldId id="11088607" r:id="rId26"/>
    <p:sldId id="11088556" r:id="rId27"/>
  </p:sldIdLst>
  <p:sldSz cx="12192000" cy="6858000"/>
  <p:notesSz cx="6858000" cy="9144000"/>
  <p:embeddedFontLst>
    <p:embeddedFont>
      <p:font typeface="华文新魏" panose="02010800040101010101" pitchFamily="2" charset="-122"/>
      <p:regular r:id="rId29"/>
    </p:embeddedFont>
    <p:embeddedFont>
      <p:font typeface="情书翩翩体" panose="02010600030101010101" charset="-122"/>
      <p:regular r:id="rId30"/>
    </p:embeddedFont>
    <p:embeddedFont>
      <p:font typeface="义启紫水晶体" panose="02010600030101010101" charset="-122"/>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等线" panose="02010600030101010101" pitchFamily="2" charset="-122"/>
      <p:regular r:id="rId38"/>
      <p:bold r:id="rId39"/>
    </p:embeddedFont>
    <p:embeddedFont>
      <p:font typeface="等线 Light" panose="02010600030101010101" pitchFamily="2" charset="-122"/>
      <p:regular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202F"/>
    <a:srgbClr val="ABCF9A"/>
    <a:srgbClr val="DA6C91"/>
    <a:srgbClr val="FAB301"/>
    <a:srgbClr val="42ACA8"/>
    <a:srgbClr val="285067"/>
    <a:srgbClr val="718F5D"/>
    <a:srgbClr val="F0B029"/>
    <a:srgbClr val="B4AA6B"/>
    <a:srgbClr val="F5F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666" autoAdjust="0"/>
  </p:normalViewPr>
  <p:slideViewPr>
    <p:cSldViewPr snapToGrid="0">
      <p:cViewPr varScale="1">
        <p:scale>
          <a:sx n="80" d="100"/>
          <a:sy n="80" d="100"/>
        </p:scale>
        <p:origin x="1743"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3D10E-EBA1-4EF7-994D-1DF53245AD1D}" type="datetimeFigureOut">
              <a:rPr lang="zh-CN" altLang="en-US" smtClean="0"/>
              <a:t>2023/5/21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2DD7D-662A-4A76-A3FD-38CAF34279D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B2DD7D-662A-4A76-A3FD-38CAF34279D2}"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4B35485-68D6-4BF5-B8B4-834D63B1299E}" type="datetimeFigureOut">
              <a:rPr lang="zh-CN" altLang="en-US" smtClean="0"/>
              <a:t>2023/5/21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AA4591-9037-44CD-95EC-B06A11F82A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35485-68D6-4BF5-B8B4-834D63B1299E}" type="datetimeFigureOut">
              <a:rPr lang="zh-CN" altLang="en-US" smtClean="0"/>
              <a:t>2023/5/21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4591-9037-44CD-95EC-B06A11F82AF6}" type="slidenum">
              <a:rPr lang="zh-CN" altLang="en-US" smtClean="0"/>
              <a:t>‹#›</a:t>
            </a:fld>
            <a:endParaRPr lang="zh-CN" altLang="en-US"/>
          </a:p>
        </p:txBody>
      </p:sp>
      <p:pic>
        <p:nvPicPr>
          <p:cNvPr id="7" name="图片 6" descr="水印">
            <a:extLst>
              <a:ext uri="{FF2B5EF4-FFF2-40B4-BE49-F238E27FC236}">
                <a16:creationId xmlns:a16="http://schemas.microsoft.com/office/drawing/2014/main" id="{AC769ECA-60B0-7F7E-C588-30EF15A19072}"/>
              </a:ext>
            </a:extLst>
          </p:cNvPr>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6.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slideLayout" Target="../slideLayouts/slideLayout2.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49.xml"/><Relationship Id="rId7" Type="http://schemas.openxmlformats.org/officeDocument/2006/relationships/image" Target="../media/image14.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52.xml"/><Relationship Id="rId7" Type="http://schemas.openxmlformats.org/officeDocument/2006/relationships/image" Target="../media/image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tags" Target="../tags/tag53.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6.xml"/><Relationship Id="rId7" Type="http://schemas.openxmlformats.org/officeDocument/2006/relationships/image" Target="../media/image14.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9.xml"/><Relationship Id="rId7" Type="http://schemas.openxmlformats.org/officeDocument/2006/relationships/image" Target="../media/image9.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2.xml"/><Relationship Id="rId5" Type="http://schemas.openxmlformats.org/officeDocument/2006/relationships/tags" Target="../tags/tag61.xml"/><Relationship Id="rId10" Type="http://schemas.openxmlformats.org/officeDocument/2006/relationships/image" Target="../media/image1.png"/><Relationship Id="rId4" Type="http://schemas.openxmlformats.org/officeDocument/2006/relationships/tags" Target="../tags/tag60.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4.xml"/><Relationship Id="rId7" Type="http://schemas.openxmlformats.org/officeDocument/2006/relationships/image" Target="../media/image9.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tags" Target="../tags/tag66.xml"/><Relationship Id="rId10" Type="http://schemas.openxmlformats.org/officeDocument/2006/relationships/image" Target="../media/image1.png"/><Relationship Id="rId4" Type="http://schemas.openxmlformats.org/officeDocument/2006/relationships/tags" Target="../tags/tag65.xm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1.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slide" Target="slide20.xml"/><Relationship Id="rId12" Type="http://schemas.openxmlformats.org/officeDocument/2006/relationships/slide" Target="slide25.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6.png"/><Relationship Id="rId11" Type="http://schemas.openxmlformats.org/officeDocument/2006/relationships/slide" Target="slide24.xml"/><Relationship Id="rId5" Type="http://schemas.openxmlformats.org/officeDocument/2006/relationships/image" Target="../media/image9.png"/><Relationship Id="rId10" Type="http://schemas.openxmlformats.org/officeDocument/2006/relationships/slide" Target="slide23.xml"/><Relationship Id="rId4" Type="http://schemas.openxmlformats.org/officeDocument/2006/relationships/notesSlide" Target="../notesSlides/notesSlide2.xml"/><Relationship Id="rId9" Type="http://schemas.openxmlformats.org/officeDocument/2006/relationships/slide" Target="slide2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18" Type="http://schemas.openxmlformats.org/officeDocument/2006/relationships/tags" Target="../tags/tag26.xml"/><Relationship Id="rId26" Type="http://schemas.openxmlformats.org/officeDocument/2006/relationships/tags" Target="../tags/tag34.xml"/><Relationship Id="rId3" Type="http://schemas.openxmlformats.org/officeDocument/2006/relationships/tags" Target="../tags/tag11.xml"/><Relationship Id="rId21" Type="http://schemas.openxmlformats.org/officeDocument/2006/relationships/tags" Target="../tags/tag29.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tags" Target="../tags/tag25.xml"/><Relationship Id="rId25" Type="http://schemas.openxmlformats.org/officeDocument/2006/relationships/tags" Target="../tags/tag33.xml"/><Relationship Id="rId2" Type="http://schemas.openxmlformats.org/officeDocument/2006/relationships/tags" Target="../tags/tag10.xml"/><Relationship Id="rId16" Type="http://schemas.openxmlformats.org/officeDocument/2006/relationships/tags" Target="../tags/tag24.xml"/><Relationship Id="rId20" Type="http://schemas.openxmlformats.org/officeDocument/2006/relationships/tags" Target="../tags/tag28.xml"/><Relationship Id="rId29"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24" Type="http://schemas.openxmlformats.org/officeDocument/2006/relationships/tags" Target="../tags/tag32.xml"/><Relationship Id="rId32" Type="http://schemas.openxmlformats.org/officeDocument/2006/relationships/image" Target="../media/image1.png"/><Relationship Id="rId5" Type="http://schemas.openxmlformats.org/officeDocument/2006/relationships/tags" Target="../tags/tag13.xml"/><Relationship Id="rId15" Type="http://schemas.openxmlformats.org/officeDocument/2006/relationships/tags" Target="../tags/tag23.xml"/><Relationship Id="rId23" Type="http://schemas.openxmlformats.org/officeDocument/2006/relationships/tags" Target="../tags/tag31.xml"/><Relationship Id="rId28" Type="http://schemas.openxmlformats.org/officeDocument/2006/relationships/tags" Target="../tags/tag36.xml"/><Relationship Id="rId10" Type="http://schemas.openxmlformats.org/officeDocument/2006/relationships/tags" Target="../tags/tag18.xml"/><Relationship Id="rId19" Type="http://schemas.openxmlformats.org/officeDocument/2006/relationships/tags" Target="../tags/tag27.xml"/><Relationship Id="rId31" Type="http://schemas.openxmlformats.org/officeDocument/2006/relationships/image" Target="../media/image6.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 Id="rId22" Type="http://schemas.openxmlformats.org/officeDocument/2006/relationships/tags" Target="../tags/tag30.xml"/><Relationship Id="rId27" Type="http://schemas.openxmlformats.org/officeDocument/2006/relationships/tags" Target="../tags/tag35.xml"/><Relationship Id="rId3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551449"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p>
        </p:txBody>
      </p:sp>
      <p:sp>
        <p:nvSpPr>
          <p:cNvPr id="100" name="文本框 99"/>
          <p:cNvSpPr txBox="1"/>
          <p:nvPr>
            <p:custDataLst>
              <p:tags r:id="rId2"/>
            </p:custDataLst>
          </p:nvPr>
        </p:nvSpPr>
        <p:spPr>
          <a:xfrm>
            <a:off x="3481705" y="610235"/>
            <a:ext cx="9176385" cy="613410"/>
          </a:xfrm>
          <a:prstGeom prst="rect">
            <a:avLst/>
          </a:prstGeom>
          <a:noFill/>
          <a:ln w="9525">
            <a:noFill/>
          </a:ln>
        </p:spPr>
        <p:txBody>
          <a:bodyPr wrap="square">
            <a:noAutofit/>
          </a:bodyPr>
          <a:lstStyle/>
          <a:p>
            <a:pPr indent="0"/>
            <a:r>
              <a:rPr lang="en-US" altLang="zh-CN" sz="4000" b="1">
                <a:solidFill>
                  <a:srgbClr val="285067"/>
                </a:solidFill>
                <a:latin typeface="Calibri" panose="020F0502020204030204" pitchFamily="34" charset="0"/>
                <a:ea typeface="宋体" panose="02010600030101010101" pitchFamily="2" charset="-122"/>
              </a:rPr>
              <a:t>The outline of the letter of advice</a:t>
            </a:r>
          </a:p>
        </p:txBody>
      </p:sp>
      <p:sp>
        <p:nvSpPr>
          <p:cNvPr id="3" name="椭圆 1"/>
          <p:cNvSpPr>
            <a:spLocks noChangeArrowheads="1"/>
          </p:cNvSpPr>
          <p:nvPr>
            <p:custDataLst>
              <p:tags r:id="rId3"/>
            </p:custDataLst>
          </p:nvPr>
        </p:nvSpPr>
        <p:spPr bwMode="auto">
          <a:xfrm>
            <a:off x="2825115" y="1657985"/>
            <a:ext cx="1948180" cy="1079500"/>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eaLnBrk="1" hangingPunct="1"/>
            <a:r>
              <a:rPr lang="en-US" altLang="zh-CN" sz="2000">
                <a:solidFill>
                  <a:sysClr val="window" lastClr="FFFFFF"/>
                </a:solidFill>
                <a:latin typeface="Arial" panose="020B0604020202020204" pitchFamily="34" charset="0"/>
                <a:ea typeface="黑体" panose="02010609060101010101" charset="-122"/>
              </a:rPr>
              <a:t>Beginning</a:t>
            </a:r>
          </a:p>
        </p:txBody>
      </p:sp>
      <p:sp>
        <p:nvSpPr>
          <p:cNvPr id="10" name="椭圆 2"/>
          <p:cNvSpPr>
            <a:spLocks noChangeArrowheads="1"/>
          </p:cNvSpPr>
          <p:nvPr>
            <p:custDataLst>
              <p:tags r:id="rId4"/>
            </p:custDataLst>
          </p:nvPr>
        </p:nvSpPr>
        <p:spPr bwMode="auto">
          <a:xfrm>
            <a:off x="322898" y="2197735"/>
            <a:ext cx="2519362" cy="2519363"/>
          </a:xfrm>
          <a:prstGeom prst="ellipse">
            <a:avLst/>
          </a:prstGeom>
          <a:solidFill>
            <a:srgbClr val="59687F"/>
          </a:solidFill>
          <a:ln w="76200" cmpd="sng">
            <a:solidFill>
              <a:srgbClr val="59687F">
                <a:lumMod val="60000"/>
                <a:lumOff val="40000"/>
              </a:srgbClr>
            </a:solidFill>
            <a:round/>
          </a:ln>
        </p:spPr>
        <p:txBody>
          <a:bodyPr anchor="ctr">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a:r>
              <a:rPr lang="en-US" altLang="zh-CN" sz="3200" dirty="0">
                <a:solidFill>
                  <a:sysClr val="window" lastClr="FFFFFF"/>
                </a:solidFill>
                <a:latin typeface="Arial" panose="020B0604020202020204" pitchFamily="34" charset="0"/>
                <a:ea typeface="黑体" panose="02010609060101010101" charset="-122"/>
                <a:cs typeface="+mn-ea"/>
              </a:rPr>
              <a:t>A letter of advice</a:t>
            </a:r>
          </a:p>
        </p:txBody>
      </p:sp>
      <p:sp>
        <p:nvSpPr>
          <p:cNvPr id="11" name="椭圆 3"/>
          <p:cNvSpPr>
            <a:spLocks noChangeArrowheads="1"/>
          </p:cNvSpPr>
          <p:nvPr>
            <p:custDataLst>
              <p:tags r:id="rId5"/>
            </p:custDataLst>
          </p:nvPr>
        </p:nvSpPr>
        <p:spPr bwMode="auto">
          <a:xfrm>
            <a:off x="2842895" y="3063240"/>
            <a:ext cx="1930400" cy="1080770"/>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Body</a:t>
            </a:r>
            <a:endParaRPr lang="zh-CN" altLang="en-US" sz="3200">
              <a:solidFill>
                <a:sysClr val="window" lastClr="FFFFFF"/>
              </a:solidFill>
              <a:latin typeface="Arial" panose="020B0604020202020204" pitchFamily="34" charset="0"/>
              <a:ea typeface="黑体" panose="02010609060101010101" charset="-122"/>
            </a:endParaRPr>
          </a:p>
        </p:txBody>
      </p:sp>
      <p:sp>
        <p:nvSpPr>
          <p:cNvPr id="12" name="矩形 9"/>
          <p:cNvSpPr>
            <a:spLocks noChangeArrowheads="1"/>
          </p:cNvSpPr>
          <p:nvPr>
            <p:custDataLst>
              <p:tags r:id="rId6"/>
            </p:custDataLst>
          </p:nvPr>
        </p:nvSpPr>
        <p:spPr bwMode="auto">
          <a:xfrm>
            <a:off x="4930775" y="1736090"/>
            <a:ext cx="4725035" cy="923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6"/>
          </a:lnRef>
          <a:fillRef idx="2">
            <a:schemeClr val="accent6"/>
          </a:fillRef>
          <a:effectRef idx="1">
            <a:schemeClr val="accent6"/>
          </a:effectRef>
          <a:fontRef idx="minor">
            <a:schemeClr val="dk1"/>
          </a:fontRef>
        </p:style>
        <p:txBody>
          <a:bodyPr lIns="0" rIns="0" anchor="ctr" anchorCtr="0">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nSpc>
                <a:spcPct val="150000"/>
              </a:lnSpc>
            </a:pPr>
            <a:r>
              <a:rPr lang="en-US" altLang="zh-CN" sz="2800" b="1" dirty="0">
                <a:latin typeface="Times New Roman" panose="02020603050405020304" charset="0"/>
                <a:ea typeface="黑体" panose="02010609060101010101" charset="-122"/>
                <a:cs typeface="Times New Roman" panose="02020603050405020304" charset="0"/>
              </a:rPr>
              <a:t>  background and purpose</a:t>
            </a:r>
          </a:p>
        </p:txBody>
      </p:sp>
      <p:sp>
        <p:nvSpPr>
          <p:cNvPr id="13" name="椭圆 13"/>
          <p:cNvSpPr>
            <a:spLocks noChangeArrowheads="1"/>
          </p:cNvSpPr>
          <p:nvPr>
            <p:custDataLst>
              <p:tags r:id="rId7"/>
            </p:custDataLst>
          </p:nvPr>
        </p:nvSpPr>
        <p:spPr bwMode="auto">
          <a:xfrm>
            <a:off x="2842260" y="4469765"/>
            <a:ext cx="1931035" cy="1079500"/>
          </a:xfrm>
          <a:prstGeom prst="ellipse">
            <a:avLst/>
          </a:prstGeom>
          <a:solidFill>
            <a:srgbClr val="DA6C91"/>
          </a:solidFill>
          <a:ln w="57150" cmpd="sng">
            <a:solidFill>
              <a:sysClr val="window" lastClr="FFFFFF"/>
            </a:solidFill>
            <a:round/>
          </a:ln>
        </p:spPr>
        <p:txBody>
          <a:bodyPr anchor="ct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eaLnBrk="1" hangingPunct="1"/>
            <a:r>
              <a:rPr lang="en-US" altLang="zh-CN" sz="2800">
                <a:solidFill>
                  <a:sysClr val="window" lastClr="FFFFFF"/>
                </a:solidFill>
                <a:latin typeface="Arial" panose="020B0604020202020204" pitchFamily="34" charset="0"/>
                <a:ea typeface="黑体" panose="02010609060101010101" charset="-122"/>
              </a:rPr>
              <a:t>Ending</a:t>
            </a:r>
          </a:p>
        </p:txBody>
      </p:sp>
      <p:cxnSp>
        <p:nvCxnSpPr>
          <p:cNvPr id="15" name="肘形连接符 18"/>
          <p:cNvCxnSpPr>
            <a:cxnSpLocks noChangeShapeType="1"/>
            <a:stCxn id="10" idx="6"/>
            <a:endCxn id="11" idx="2"/>
          </p:cNvCxnSpPr>
          <p:nvPr>
            <p:custDataLst>
              <p:tags r:id="rId8"/>
            </p:custDataLst>
          </p:nvPr>
        </p:nvCxnSpPr>
        <p:spPr bwMode="auto">
          <a:xfrm>
            <a:off x="2842260" y="3457575"/>
            <a:ext cx="635" cy="146050"/>
          </a:xfrm>
          <a:prstGeom prst="bentConnector2">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24" name="矩形 38"/>
          <p:cNvSpPr>
            <a:spLocks noChangeArrowheads="1"/>
          </p:cNvSpPr>
          <p:nvPr>
            <p:custDataLst>
              <p:tags r:id="rId9"/>
            </p:custDataLst>
          </p:nvPr>
        </p:nvSpPr>
        <p:spPr bwMode="auto">
          <a:xfrm>
            <a:off x="4938395" y="3116898"/>
            <a:ext cx="4718050" cy="923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lIns="0" rIns="0" anchor="ctr" anchorCtr="0">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nSpc>
                <a:spcPct val="150000"/>
              </a:lnSpc>
            </a:pPr>
            <a:r>
              <a:rPr lang="en-US" altLang="zh-CN" sz="2000" dirty="0">
                <a:latin typeface="Arial" panose="020B0604020202020204" pitchFamily="34" charset="0"/>
                <a:ea typeface="黑体" panose="02010609060101010101" charset="-122"/>
              </a:rPr>
              <a:t>  </a:t>
            </a:r>
            <a:r>
              <a:rPr lang="en-US" altLang="zh-CN" sz="2800" b="1" dirty="0">
                <a:latin typeface="Times New Roman" panose="02020603050405020304" charset="0"/>
                <a:ea typeface="黑体" panose="02010609060101010101" charset="-122"/>
                <a:cs typeface="Times New Roman" panose="02020603050405020304" charset="0"/>
              </a:rPr>
              <a:t>You advice: 1.2.3.....</a:t>
            </a:r>
          </a:p>
        </p:txBody>
      </p:sp>
      <p:sp>
        <p:nvSpPr>
          <p:cNvPr id="25" name="矩形 39"/>
          <p:cNvSpPr>
            <a:spLocks noChangeArrowheads="1"/>
          </p:cNvSpPr>
          <p:nvPr>
            <p:custDataLst>
              <p:tags r:id="rId10"/>
            </p:custDataLst>
          </p:nvPr>
        </p:nvSpPr>
        <p:spPr bwMode="auto">
          <a:xfrm>
            <a:off x="4930775" y="4625340"/>
            <a:ext cx="4718050" cy="923925"/>
          </a:xfrm>
          <a:prstGeom prst="rect">
            <a:avLst/>
          </a:prstGeom>
          <a:gradFill>
            <a:gsLst>
              <a:gs pos="100000">
                <a:srgbClr val="DA6C91"/>
              </a:gs>
              <a:gs pos="100000">
                <a:schemeClr val="accent4">
                  <a:lumMod val="95000"/>
                  <a:lumOff val="5000"/>
                </a:schemeClr>
              </a:gs>
              <a:gs pos="100000">
                <a:schemeClr val="accent4">
                  <a:lumMod val="95000"/>
                  <a:lumOff val="5000"/>
                </a:schemeClr>
              </a:gs>
            </a:gsLst>
            <a:path path="circle">
              <a:fillToRect t="100000" r="100000"/>
            </a:path>
            <a:tileRect l="-100000" b="-1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nSpc>
                <a:spcPct val="150000"/>
              </a:lnSpc>
            </a:pPr>
            <a:r>
              <a:rPr lang="en-US" altLang="zh-CN" sz="2800" b="1" dirty="0">
                <a:latin typeface="Times New Roman" panose="02020603050405020304" charset="0"/>
                <a:ea typeface="黑体" panose="02010609060101010101" charset="-122"/>
                <a:cs typeface="Times New Roman" panose="02020603050405020304" charset="0"/>
              </a:rPr>
              <a:t>  hope and wishes</a:t>
            </a:r>
          </a:p>
        </p:txBody>
      </p:sp>
      <p:pic>
        <p:nvPicPr>
          <p:cNvPr id="2" name="图片 1" descr="水印">
            <a:extLst>
              <a:ext uri="{FF2B5EF4-FFF2-40B4-BE49-F238E27FC236}">
                <a16:creationId xmlns:a16="http://schemas.microsoft.com/office/drawing/2014/main" id="{2591066C-91C3-A4CF-475D-D9A2D23B43A3}"/>
              </a:ext>
            </a:extLst>
          </p:cNvPr>
          <p:cNvPicPr>
            <a:picLocks noChangeAspect="1"/>
          </p:cNvPicPr>
          <p:nvPr/>
        </p:nvPicPr>
        <p:blipFill>
          <a:blip r:embed="rId1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1" grpId="1" animBg="1"/>
      <p:bldP spid="12" grpId="0" animBg="1"/>
      <p:bldP spid="12" grpId="1" animBg="1"/>
      <p:bldP spid="13" grpId="0" animBg="1"/>
      <p:bldP spid="13" grpId="1" animBg="1"/>
      <p:bldP spid="24" grpId="0" animBg="1"/>
      <p:bldP spid="24" grpId="1" animBg="1"/>
      <p:bldP spid="25" grpId="0" bldLvl="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p>
        </p:txBody>
      </p:sp>
      <p:sp>
        <p:nvSpPr>
          <p:cNvPr id="9" name="文本框 8"/>
          <p:cNvSpPr txBox="1"/>
          <p:nvPr/>
        </p:nvSpPr>
        <p:spPr>
          <a:xfrm>
            <a:off x="323215" y="2443480"/>
            <a:ext cx="11022965" cy="3538220"/>
          </a:xfrm>
          <a:prstGeom prst="rect">
            <a:avLst/>
          </a:prstGeom>
          <a:solidFill>
            <a:schemeClr val="bg1"/>
          </a:solidFill>
          <a:ln w="31750" cmpd="sng">
            <a:solidFill>
              <a:srgbClr val="FFC000"/>
            </a:solidFill>
            <a:prstDash val="solid"/>
          </a:ln>
        </p:spPr>
        <p:txBody>
          <a:bodyPr wrap="square" rtlCol="0">
            <a:spAutoFit/>
          </a:bodyPr>
          <a:lstStyle/>
          <a:p>
            <a:r>
              <a:rPr lang="en-US" altLang="zh-CN" sz="2800">
                <a:latin typeface="Times New Roman" panose="02020603050405020304" charset="0"/>
                <a:cs typeface="Times New Roman" panose="02020603050405020304" charset="0"/>
              </a:rPr>
              <a:t>1. I am very sorry to know that....</a:t>
            </a:r>
          </a:p>
          <a:p>
            <a:r>
              <a:rPr lang="en-US" altLang="zh-CN" sz="2800">
                <a:latin typeface="Times New Roman" panose="02020603050405020304" charset="0"/>
                <a:cs typeface="Times New Roman" panose="02020603050405020304" charset="0"/>
              </a:rPr>
              <a:t>2. I am more than glad/delighted/thrilled to hear..., asking for my advice on how to...</a:t>
            </a:r>
          </a:p>
          <a:p>
            <a:r>
              <a:rPr lang="en-US" altLang="zh-CN" sz="2800">
                <a:latin typeface="Times New Roman" panose="02020603050405020304" charset="0"/>
                <a:cs typeface="Times New Roman" panose="02020603050405020304" charset="0"/>
              </a:rPr>
              <a:t>3. With...approaching...</a:t>
            </a:r>
          </a:p>
          <a:p>
            <a:r>
              <a:rPr lang="en-US" altLang="zh-CN" sz="2800">
                <a:latin typeface="Times New Roman" panose="02020603050405020304" charset="0"/>
                <a:cs typeface="Times New Roman" panose="02020603050405020304" charset="0"/>
              </a:rPr>
              <a:t>4. You’ve asked me for advice with regard to/regarding/on..., the following are my suggestions.</a:t>
            </a:r>
          </a:p>
          <a:p>
            <a:r>
              <a:rPr lang="en-US" altLang="zh-CN" sz="2800">
                <a:latin typeface="Times New Roman" panose="02020603050405020304" charset="0"/>
                <a:cs typeface="Times New Roman" panose="02020603050405020304" charset="0"/>
              </a:rPr>
              <a:t>5. So I am writing to offer you some useful/helpful/practical advice.</a:t>
            </a:r>
          </a:p>
          <a:p>
            <a:r>
              <a:rPr lang="en-US" altLang="zh-CN" sz="2800">
                <a:latin typeface="Times New Roman" panose="02020603050405020304" charset="0"/>
                <a:cs typeface="Times New Roman" panose="02020603050405020304" charset="0"/>
              </a:rPr>
              <a:t>6. When it comes to...,my suggestions are as follows.</a:t>
            </a:r>
          </a:p>
        </p:txBody>
      </p:sp>
      <p:sp>
        <p:nvSpPr>
          <p:cNvPr id="17" name="椭圆 16"/>
          <p:cNvSpPr/>
          <p:nvPr/>
        </p:nvSpPr>
        <p:spPr>
          <a:xfrm>
            <a:off x="744855" y="1223645"/>
            <a:ext cx="1035050" cy="974725"/>
          </a:xfrm>
          <a:prstGeom prst="ellipse">
            <a:avLst/>
          </a:prstGeom>
          <a:blipFill>
            <a:blip r:embed="rId7"/>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2"/>
            </p:custDataLst>
          </p:nvPr>
        </p:nvSpPr>
        <p:spPr>
          <a:xfrm>
            <a:off x="1975485" y="1449705"/>
            <a:ext cx="609600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3200">
                <a:latin typeface="Times New Roman" panose="02020603050405020304" charset="0"/>
                <a:cs typeface="Times New Roman" panose="02020603050405020304" charset="0"/>
                <a:sym typeface="+mn-ea"/>
              </a:rPr>
              <a:t>Para 1 background and purpose</a:t>
            </a:r>
          </a:p>
        </p:txBody>
      </p:sp>
      <p:sp>
        <p:nvSpPr>
          <p:cNvPr id="21" name="文本框 20"/>
          <p:cNvSpPr txBox="1"/>
          <p:nvPr>
            <p:custDataLst>
              <p:tags r:id="rId3"/>
            </p:custDataLst>
          </p:nvPr>
        </p:nvSpPr>
        <p:spPr>
          <a:xfrm>
            <a:off x="3481705" y="42608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phrase and sentences of </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2" name="图片 1" descr="水印">
            <a:extLst>
              <a:ext uri="{FF2B5EF4-FFF2-40B4-BE49-F238E27FC236}">
                <a16:creationId xmlns:a16="http://schemas.microsoft.com/office/drawing/2014/main" id="{59A32897-8EFB-AF03-7A64-25B9B1BC949A}"/>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strips(downLeft)">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trips(downLeft)">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box(in)">
                                      <p:cBhvr>
                                        <p:cTn id="33" dur="20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amond(in)">
                                      <p:cBhvr>
                                        <p:cTn id="38" dur="20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strips(downLeft)">
                                      <p:cBhvr>
                                        <p:cTn id="4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p>
        </p:txBody>
      </p:sp>
      <p:cxnSp>
        <p:nvCxnSpPr>
          <p:cNvPr id="15" name="肘形连接符 18"/>
          <p:cNvCxnSpPr>
            <a:cxnSpLocks noChangeShapeType="1"/>
            <a:stCxn id="10" idx="6"/>
            <a:endCxn id="11" idx="2"/>
          </p:cNvCxnSpPr>
          <p:nvPr>
            <p:custDataLst>
              <p:tags r:id="rId2"/>
            </p:custDataLst>
          </p:nvPr>
        </p:nvCxnSpPr>
        <p:spPr bwMode="auto">
          <a:xfrm>
            <a:off x="2842260" y="3457575"/>
            <a:ext cx="635" cy="146050"/>
          </a:xfrm>
          <a:prstGeom prst="bentConnector2">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6" name="肘形连接符 19"/>
          <p:cNvCxnSpPr>
            <a:cxnSpLocks noChangeShapeType="1"/>
            <a:stCxn id="10" idx="6"/>
            <a:endCxn id="13" idx="2"/>
          </p:cNvCxnSpPr>
          <p:nvPr>
            <p:custDataLst>
              <p:tags r:id="rId3"/>
            </p:custDataLst>
          </p:nvPr>
        </p:nvCxnSpPr>
        <p:spPr bwMode="auto">
          <a:xfrm rot="5400000" flipV="1">
            <a:off x="2066290" y="4233545"/>
            <a:ext cx="1551940" cy="3175"/>
          </a:xfrm>
          <a:prstGeom prst="line">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9" name="文本框 8"/>
          <p:cNvSpPr txBox="1"/>
          <p:nvPr/>
        </p:nvSpPr>
        <p:spPr>
          <a:xfrm>
            <a:off x="322580" y="2578100"/>
            <a:ext cx="11103610" cy="3107690"/>
          </a:xfrm>
          <a:prstGeom prst="rect">
            <a:avLst/>
          </a:prstGeom>
          <a:solidFill>
            <a:schemeClr val="bg1"/>
          </a:solidFill>
          <a:ln w="31750" cmpd="sng">
            <a:solidFill>
              <a:srgbClr val="FFC000"/>
            </a:solidFill>
            <a:prstDash val="solid"/>
          </a:ln>
        </p:spPr>
        <p:txBody>
          <a:bodyPr wrap="square" rtlCol="0">
            <a:spAutoFit/>
          </a:bodyPr>
          <a:lstStyle/>
          <a:p>
            <a:r>
              <a:rPr lang="en-US" altLang="zh-CN" sz="2800">
                <a:latin typeface="Times New Roman" panose="02020603050405020304" charset="0"/>
                <a:cs typeface="Times New Roman" panose="02020603050405020304" charset="0"/>
              </a:rPr>
              <a:t>1. In my opinion/As for me/As far as I am concerned/From my personal perspective, it would be useful/helpful if you take the following action.</a:t>
            </a:r>
          </a:p>
          <a:p>
            <a:r>
              <a:rPr lang="en-US" altLang="zh-CN" sz="2800">
                <a:latin typeface="Times New Roman" panose="02020603050405020304" charset="0"/>
                <a:cs typeface="Times New Roman" panose="02020603050405020304" charset="0"/>
              </a:rPr>
              <a:t>2. First of all/To begin with/First and foremost/Firstly, I would like to suggest you (should)</a:t>
            </a:r>
          </a:p>
          <a:p>
            <a:r>
              <a:rPr lang="en-US" altLang="zh-CN" sz="2800">
                <a:latin typeface="Times New Roman" panose="02020603050405020304" charset="0"/>
                <a:cs typeface="Times New Roman" panose="02020603050405020304" charset="0"/>
              </a:rPr>
              <a:t>3.What’s more/Besides, it is very important/of great importance to do sth.</a:t>
            </a:r>
          </a:p>
          <a:p>
            <a:r>
              <a:rPr lang="en-US" altLang="zh-CN" sz="2800">
                <a:latin typeface="Times New Roman" panose="02020603050405020304" charset="0"/>
                <a:cs typeface="Times New Roman" panose="02020603050405020304" charset="0"/>
              </a:rPr>
              <a:t>4.Finally/At last/Last but not least, it is also a good way to do sth.</a:t>
            </a:r>
          </a:p>
          <a:p>
            <a:r>
              <a:rPr lang="en-US" altLang="zh-CN" sz="2800">
                <a:latin typeface="Times New Roman" panose="02020603050405020304" charset="0"/>
                <a:cs typeface="Times New Roman" panose="02020603050405020304" charset="0"/>
              </a:rPr>
              <a:t>5. It is highly recomended/suggested/advisable that...</a:t>
            </a:r>
          </a:p>
        </p:txBody>
      </p:sp>
      <p:sp>
        <p:nvSpPr>
          <p:cNvPr id="17" name="椭圆 16"/>
          <p:cNvSpPr/>
          <p:nvPr/>
        </p:nvSpPr>
        <p:spPr>
          <a:xfrm>
            <a:off x="744855" y="1223645"/>
            <a:ext cx="1035050" cy="974725"/>
          </a:xfrm>
          <a:prstGeom prst="ellipse">
            <a:avLst/>
          </a:prstGeom>
          <a:blipFill>
            <a:blip r:embed="rId8"/>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8" name="文本框 17"/>
          <p:cNvSpPr txBox="1"/>
          <p:nvPr/>
        </p:nvSpPr>
        <p:spPr>
          <a:xfrm>
            <a:off x="1975485" y="1449705"/>
            <a:ext cx="609600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3200">
                <a:latin typeface="Times New Roman" panose="02020603050405020304" charset="0"/>
                <a:cs typeface="Times New Roman" panose="02020603050405020304" charset="0"/>
                <a:sym typeface="+mn-ea"/>
              </a:rPr>
              <a:t>Para 2 You advice</a:t>
            </a:r>
          </a:p>
        </p:txBody>
      </p:sp>
      <p:sp>
        <p:nvSpPr>
          <p:cNvPr id="2" name="文本框 1"/>
          <p:cNvSpPr txBox="1"/>
          <p:nvPr>
            <p:custDataLst>
              <p:tags r:id="rId4"/>
            </p:custDataLst>
          </p:nvPr>
        </p:nvSpPr>
        <p:spPr>
          <a:xfrm>
            <a:off x="3481705" y="42608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phrase and sentences of </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3" name="图片 2" descr="水印">
            <a:extLst>
              <a:ext uri="{FF2B5EF4-FFF2-40B4-BE49-F238E27FC236}">
                <a16:creationId xmlns:a16="http://schemas.microsoft.com/office/drawing/2014/main" id="{95A1C57C-2E93-7FA8-7D98-E57D135902A1}"/>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strips(downLeft)">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trips(downLeft)">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strips(downLeft)">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strips(downLeft)">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p>
        </p:txBody>
      </p:sp>
      <p:sp>
        <p:nvSpPr>
          <p:cNvPr id="9" name="文本框 8"/>
          <p:cNvSpPr txBox="1"/>
          <p:nvPr/>
        </p:nvSpPr>
        <p:spPr>
          <a:xfrm>
            <a:off x="259715" y="2259330"/>
            <a:ext cx="11240135" cy="3861435"/>
          </a:xfrm>
          <a:prstGeom prst="rect">
            <a:avLst/>
          </a:prstGeom>
          <a:solidFill>
            <a:schemeClr val="bg1"/>
          </a:solidFill>
          <a:ln w="31750" cmpd="sng">
            <a:solidFill>
              <a:srgbClr val="FFC000"/>
            </a:solidFill>
            <a:prstDash val="solid"/>
          </a:ln>
        </p:spPr>
        <p:txBody>
          <a:bodyPr wrap="square" rtlCol="0">
            <a:spAutoFit/>
          </a:bodyPr>
          <a:lstStyle/>
          <a:p>
            <a:pPr>
              <a:lnSpc>
                <a:spcPct val="125000"/>
              </a:lnSpc>
              <a:spcBef>
                <a:spcPts val="0"/>
              </a:spcBef>
              <a:spcAft>
                <a:spcPts val="0"/>
              </a:spcAft>
            </a:pPr>
            <a:r>
              <a:rPr lang="en-US" altLang="zh-CN" sz="2800">
                <a:latin typeface="Times New Roman" panose="02020603050405020304" charset="0"/>
                <a:cs typeface="Times New Roman" panose="02020603050405020304" charset="0"/>
              </a:rPr>
              <a:t>1. I hope my advice is of some help to you.</a:t>
            </a:r>
          </a:p>
          <a:p>
            <a:pPr>
              <a:lnSpc>
                <a:spcPct val="125000"/>
              </a:lnSpc>
              <a:spcBef>
                <a:spcPts val="0"/>
              </a:spcBef>
              <a:spcAft>
                <a:spcPts val="0"/>
              </a:spcAft>
            </a:pPr>
            <a:r>
              <a:rPr lang="en-US" altLang="zh-CN" sz="2800">
                <a:latin typeface="Times New Roman" panose="02020603050405020304" charset="0"/>
                <a:cs typeface="Times New Roman" panose="02020603050405020304" charset="0"/>
              </a:rPr>
              <a:t>2. I do hope my advice is helpful to you.</a:t>
            </a:r>
          </a:p>
          <a:p>
            <a:pPr>
              <a:lnSpc>
                <a:spcPct val="125000"/>
              </a:lnSpc>
              <a:spcBef>
                <a:spcPts val="0"/>
              </a:spcBef>
              <a:spcAft>
                <a:spcPts val="0"/>
              </a:spcAft>
            </a:pPr>
            <a:r>
              <a:rPr lang="en-US" altLang="zh-CN" sz="2800">
                <a:latin typeface="Times New Roman" panose="02020603050405020304" charset="0"/>
                <a:cs typeface="Times New Roman" panose="02020603050405020304" charset="0"/>
              </a:rPr>
              <a:t>3. I sincerely hope you can take my suggestions.Thankyou!</a:t>
            </a:r>
          </a:p>
          <a:p>
            <a:pPr>
              <a:lnSpc>
                <a:spcPct val="125000"/>
              </a:lnSpc>
              <a:spcBef>
                <a:spcPts val="0"/>
              </a:spcBef>
              <a:spcAft>
                <a:spcPts val="0"/>
              </a:spcAft>
            </a:pPr>
            <a:r>
              <a:rPr lang="en-US" altLang="zh-CN" sz="2800">
                <a:latin typeface="Times New Roman" panose="02020603050405020304" charset="0"/>
                <a:cs typeface="Times New Roman" panose="02020603050405020304" charset="0"/>
              </a:rPr>
              <a:t>4. If you have any more problems, please contact me at any time.</a:t>
            </a:r>
          </a:p>
          <a:p>
            <a:pPr>
              <a:lnSpc>
                <a:spcPct val="125000"/>
              </a:lnSpc>
              <a:spcBef>
                <a:spcPts val="0"/>
              </a:spcBef>
              <a:spcAft>
                <a:spcPts val="0"/>
              </a:spcAft>
            </a:pPr>
            <a:r>
              <a:rPr lang="en-US" altLang="zh-CN" sz="2800">
                <a:latin typeface="Times New Roman" panose="02020603050405020304" charset="0"/>
                <a:cs typeface="Times New Roman" panose="02020603050405020304" charset="0"/>
              </a:rPr>
              <a:t>5. It is my sincere hope that you will take my advice into consideration.</a:t>
            </a:r>
          </a:p>
          <a:p>
            <a:pPr>
              <a:lnSpc>
                <a:spcPct val="125000"/>
              </a:lnSpc>
              <a:spcBef>
                <a:spcPts val="0"/>
              </a:spcBef>
              <a:spcAft>
                <a:spcPts val="0"/>
              </a:spcAft>
            </a:pPr>
            <a:r>
              <a:rPr lang="en-US" altLang="zh-CN" sz="2800">
                <a:latin typeface="Times New Roman" panose="02020603050405020304" charset="0"/>
                <a:cs typeface="Times New Roman" panose="02020603050405020304" charset="0"/>
              </a:rPr>
              <a:t>6. I hope you will find these proposals/suggestions useful.</a:t>
            </a:r>
          </a:p>
          <a:p>
            <a:pPr>
              <a:lnSpc>
                <a:spcPct val="125000"/>
              </a:lnSpc>
              <a:spcBef>
                <a:spcPts val="0"/>
              </a:spcBef>
              <a:spcAft>
                <a:spcPts val="0"/>
              </a:spcAft>
            </a:pPr>
            <a:r>
              <a:rPr lang="en-US" altLang="zh-CN" sz="2800">
                <a:latin typeface="Times New Roman" panose="02020603050405020304" charset="0"/>
                <a:cs typeface="Times New Roman" panose="02020603050405020304" charset="0"/>
              </a:rPr>
              <a:t>7.I will be more than happy to see improvements in this regard.</a:t>
            </a:r>
          </a:p>
        </p:txBody>
      </p:sp>
      <p:sp>
        <p:nvSpPr>
          <p:cNvPr id="17" name="椭圆 16"/>
          <p:cNvSpPr/>
          <p:nvPr/>
        </p:nvSpPr>
        <p:spPr>
          <a:xfrm>
            <a:off x="744855" y="1223645"/>
            <a:ext cx="1035050" cy="974725"/>
          </a:xfrm>
          <a:prstGeom prst="ellipse">
            <a:avLst/>
          </a:prstGeom>
          <a:blipFill>
            <a:blip r:embed="rId7"/>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2"/>
            </p:custDataLst>
          </p:nvPr>
        </p:nvSpPr>
        <p:spPr>
          <a:xfrm>
            <a:off x="1975485" y="1449705"/>
            <a:ext cx="609600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3200">
                <a:latin typeface="Times New Roman" panose="02020603050405020304" charset="0"/>
                <a:cs typeface="Times New Roman" panose="02020603050405020304" charset="0"/>
                <a:sym typeface="+mn-ea"/>
              </a:rPr>
              <a:t>Para 3 hope and wishes</a:t>
            </a:r>
          </a:p>
        </p:txBody>
      </p:sp>
      <p:sp>
        <p:nvSpPr>
          <p:cNvPr id="2" name="文本框 1"/>
          <p:cNvSpPr txBox="1"/>
          <p:nvPr>
            <p:custDataLst>
              <p:tags r:id="rId3"/>
            </p:custDataLst>
          </p:nvPr>
        </p:nvSpPr>
        <p:spPr>
          <a:xfrm>
            <a:off x="3160395" y="42608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phrase and sentences of </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3" name="图片 2" descr="水印">
            <a:extLst>
              <a:ext uri="{FF2B5EF4-FFF2-40B4-BE49-F238E27FC236}">
                <a16:creationId xmlns:a16="http://schemas.microsoft.com/office/drawing/2014/main" id="{56CA221F-23D2-9706-5DA9-79BB59DA3C0E}"/>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heel(1)">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heel(1)">
                                      <p:cBhvr>
                                        <p:cTn id="28" dur="20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wheel(1)">
                                      <p:cBhvr>
                                        <p:cTn id="33" dur="20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wheel(1)">
                                      <p:cBhvr>
                                        <p:cTn id="38" dur="20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wheel(1)">
                                      <p:cBhvr>
                                        <p:cTn id="43" dur="20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wheel(1)">
                                      <p:cBhvr>
                                        <p:cTn id="48"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Chanllenge</a:t>
            </a:r>
          </a:p>
        </p:txBody>
      </p:sp>
      <p:sp>
        <p:nvSpPr>
          <p:cNvPr id="2" name="文本框 1"/>
          <p:cNvSpPr txBox="1"/>
          <p:nvPr>
            <p:custDataLst>
              <p:tags r:id="rId2"/>
            </p:custDataLst>
          </p:nvPr>
        </p:nvSpPr>
        <p:spPr>
          <a:xfrm>
            <a:off x="3630930" y="226060"/>
            <a:ext cx="9176385" cy="106045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combine “World Reading Day” and </a:t>
            </a:r>
          </a:p>
          <a:p>
            <a:pPr indent="0"/>
            <a:r>
              <a:rPr lang="en-US" altLang="zh-CN" sz="3600" b="1">
                <a:solidFill>
                  <a:srgbClr val="285067"/>
                </a:solidFill>
                <a:latin typeface="Calibri" panose="020F0502020204030204" pitchFamily="34" charset="0"/>
                <a:ea typeface="宋体" panose="02010600030101010101" pitchFamily="2" charset="-122"/>
              </a:rPr>
              <a:t>“</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r>
              <a:rPr lang="en-US" altLang="zh-CN" sz="3600" b="1">
                <a:solidFill>
                  <a:srgbClr val="285067"/>
                </a:solidFill>
                <a:latin typeface="Calibri" panose="020F0502020204030204" pitchFamily="34" charset="0"/>
                <a:ea typeface="宋体" panose="02010600030101010101" pitchFamily="2" charset="-122"/>
              </a:rPr>
              <a:t>”</a:t>
            </a:r>
          </a:p>
        </p:txBody>
      </p:sp>
      <p:sp>
        <p:nvSpPr>
          <p:cNvPr id="15" name="椭圆 14"/>
          <p:cNvSpPr/>
          <p:nvPr>
            <p:custDataLst>
              <p:tags r:id="rId3"/>
            </p:custDataLst>
          </p:nvPr>
        </p:nvSpPr>
        <p:spPr>
          <a:xfrm>
            <a:off x="455295" y="1223645"/>
            <a:ext cx="1137285" cy="1130935"/>
          </a:xfrm>
          <a:prstGeom prst="ellipse">
            <a:avLst/>
          </a:prstGeom>
          <a:blipFill>
            <a:blip r:embed="rId9"/>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4"/>
            </p:custDataLst>
          </p:nvPr>
        </p:nvSpPr>
        <p:spPr>
          <a:xfrm>
            <a:off x="1975485" y="1449705"/>
            <a:ext cx="6096000" cy="5835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r>
              <a:rPr lang="en-US" altLang="zh-CN" sz="3200">
                <a:latin typeface="Times New Roman" panose="02020603050405020304" charset="0"/>
                <a:cs typeface="Times New Roman" panose="02020603050405020304" charset="0"/>
                <a:sym typeface="+mn-ea"/>
              </a:rPr>
              <a:t>Para 1 background and purpose</a:t>
            </a:r>
          </a:p>
        </p:txBody>
      </p:sp>
      <p:sp>
        <p:nvSpPr>
          <p:cNvPr id="9" name="文本框 8"/>
          <p:cNvSpPr txBox="1"/>
          <p:nvPr>
            <p:custDataLst>
              <p:tags r:id="rId5"/>
            </p:custDataLst>
          </p:nvPr>
        </p:nvSpPr>
        <p:spPr>
          <a:xfrm>
            <a:off x="587375" y="2426335"/>
            <a:ext cx="11085830" cy="3538220"/>
          </a:xfrm>
          <a:prstGeom prst="rect">
            <a:avLst/>
          </a:prstGeom>
          <a:solidFill>
            <a:schemeClr val="bg1"/>
          </a:solidFill>
          <a:ln w="31750" cmpd="sng">
            <a:solidFill>
              <a:schemeClr val="accent6">
                <a:lumMod val="75000"/>
              </a:schemeClr>
            </a:solidFill>
            <a:prstDash val="solid"/>
          </a:ln>
        </p:spPr>
        <p:txBody>
          <a:bodyPr wrap="square" rtlCol="0">
            <a:spAutoFit/>
          </a:bodyPr>
          <a:lstStyle/>
          <a:p>
            <a:r>
              <a:rPr lang="en-US" altLang="zh-CN" sz="2800">
                <a:latin typeface="Times New Roman" panose="02020603050405020304" charset="0"/>
                <a:cs typeface="Times New Roman" panose="02020603050405020304" charset="0"/>
              </a:rPr>
              <a:t>1. I am more than thrilled to hear </a:t>
            </a:r>
            <a:r>
              <a:rPr lang="en-US" altLang="zh-CN" sz="2800" b="1">
                <a:solidFill>
                  <a:srgbClr val="B9202F"/>
                </a:solidFill>
                <a:latin typeface="Times New Roman" panose="02020603050405020304" charset="0"/>
                <a:cs typeface="Times New Roman" panose="02020603050405020304" charset="0"/>
              </a:rPr>
              <a:t>an activity regarding World Reading Day will be launched on April 23th</a:t>
            </a:r>
            <a:r>
              <a:rPr lang="en-US" altLang="zh-CN" sz="2800">
                <a:latin typeface="Times New Roman" panose="02020603050405020304" charset="0"/>
                <a:cs typeface="Times New Roman" panose="02020603050405020304" charset="0"/>
              </a:rPr>
              <a:t>. </a:t>
            </a:r>
            <a:r>
              <a:rPr lang="en-US" altLang="zh-CN" sz="2800" b="1">
                <a:solidFill>
                  <a:srgbClr val="B9202F"/>
                </a:solidFill>
                <a:latin typeface="Times New Roman" panose="02020603050405020304" charset="0"/>
                <a:cs typeface="Times New Roman" panose="02020603050405020304" charset="0"/>
              </a:rPr>
              <a:t>Therefore</a:t>
            </a:r>
            <a:r>
              <a:rPr lang="en-US" altLang="zh-CN" sz="2800">
                <a:latin typeface="Times New Roman" panose="02020603050405020304" charset="0"/>
                <a:cs typeface="Times New Roman" panose="02020603050405020304" charset="0"/>
              </a:rPr>
              <a:t>, I’m writing to offer you some practical advice to help you.</a:t>
            </a:r>
          </a:p>
          <a:p>
            <a:r>
              <a:rPr lang="en-US" altLang="zh-CN" sz="2800">
                <a:latin typeface="Times New Roman" panose="02020603050405020304" charset="0"/>
                <a:cs typeface="Times New Roman" panose="02020603050405020304" charset="0"/>
              </a:rPr>
              <a:t>2. With World Reading Day approaching, </a:t>
            </a:r>
            <a:r>
              <a:rPr lang="en-US" altLang="zh-CN" sz="2800" b="1">
                <a:solidFill>
                  <a:srgbClr val="B9202F"/>
                </a:solidFill>
                <a:latin typeface="Times New Roman" panose="02020603050405020304" charset="0"/>
                <a:cs typeface="Times New Roman" panose="02020603050405020304" charset="0"/>
              </a:rPr>
              <a:t>the Students Union plans to hold an activity to arise students’ interest in reading. </a:t>
            </a:r>
            <a:r>
              <a:rPr lang="en-US" altLang="zh-CN" sz="2800">
                <a:latin typeface="Times New Roman" panose="02020603050405020304" charset="0"/>
                <a:cs typeface="Times New Roman" panose="02020603050405020304" charset="0"/>
              </a:rPr>
              <a:t>As a book lover, I writing to</a:t>
            </a:r>
            <a:r>
              <a:rPr lang="en-US" altLang="zh-CN" sz="2800">
                <a:solidFill>
                  <a:srgbClr val="B9202F"/>
                </a:solidFill>
                <a:latin typeface="Times New Roman" panose="02020603050405020304" charset="0"/>
                <a:cs typeface="Times New Roman" panose="02020603050405020304" charset="0"/>
              </a:rPr>
              <a:t> </a:t>
            </a:r>
            <a:r>
              <a:rPr lang="en-US" altLang="zh-CN" sz="2800" b="1">
                <a:solidFill>
                  <a:srgbClr val="B9202F"/>
                </a:solidFill>
                <a:latin typeface="Times New Roman" panose="02020603050405020304" charset="0"/>
                <a:cs typeface="Times New Roman" panose="02020603050405020304" charset="0"/>
              </a:rPr>
              <a:t>share some suggestions with you</a:t>
            </a:r>
            <a:r>
              <a:rPr lang="en-US" altLang="zh-CN" sz="2800">
                <a:latin typeface="Times New Roman" panose="02020603050405020304" charset="0"/>
                <a:cs typeface="Times New Roman" panose="02020603050405020304" charset="0"/>
              </a:rPr>
              <a:t>.</a:t>
            </a:r>
          </a:p>
          <a:p>
            <a:r>
              <a:rPr lang="en-US" altLang="zh-CN" sz="2800">
                <a:latin typeface="Times New Roman" panose="02020603050405020304" charset="0"/>
                <a:cs typeface="Times New Roman" panose="02020603050405020304" charset="0"/>
              </a:rPr>
              <a:t>3.Hearing a celebration </a:t>
            </a:r>
            <a:r>
              <a:rPr lang="en-US" altLang="zh-CN" sz="2800" b="1">
                <a:solidFill>
                  <a:srgbClr val="B9202F"/>
                </a:solidFill>
                <a:latin typeface="Times New Roman" panose="02020603050405020304" charset="0"/>
                <a:cs typeface="Times New Roman" panose="02020603050405020304" charset="0"/>
                <a:sym typeface="+mn-ea"/>
              </a:rPr>
              <a:t>with regard to the upcoming World Reading Day </a:t>
            </a:r>
            <a:r>
              <a:rPr lang="en-US" altLang="zh-CN" sz="2800" b="1">
                <a:solidFill>
                  <a:srgbClr val="B9202F"/>
                </a:solidFill>
                <a:latin typeface="Times New Roman" panose="02020603050405020304" charset="0"/>
                <a:cs typeface="Times New Roman" panose="02020603050405020304" charset="0"/>
              </a:rPr>
              <a:t>will be organized by the Students Union</a:t>
            </a:r>
            <a:r>
              <a:rPr lang="en-US" altLang="zh-CN" sz="2800">
                <a:latin typeface="Times New Roman" panose="02020603050405020304" charset="0"/>
                <a:cs typeface="Times New Roman" panose="02020603050405020304" charset="0"/>
              </a:rPr>
              <a:t>, my suggestions are as follows.</a:t>
            </a:r>
          </a:p>
        </p:txBody>
      </p:sp>
      <p:pic>
        <p:nvPicPr>
          <p:cNvPr id="3" name="图片 2" descr="水印">
            <a:extLst>
              <a:ext uri="{FF2B5EF4-FFF2-40B4-BE49-F238E27FC236}">
                <a16:creationId xmlns:a16="http://schemas.microsoft.com/office/drawing/2014/main" id="{BBB98CF1-2C97-4300-E07F-859AB8EC3080}"/>
              </a:ext>
            </a:extLst>
          </p:cNvPr>
          <p:cNvPicPr>
            <a:picLocks noChangeAspect="1"/>
          </p:cNvPicPr>
          <p:nvPr/>
        </p:nvPicPr>
        <p:blipFill>
          <a:blip r:embed="rId10"/>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heel(1)">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trips(downLeft)">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Chanllenge</a:t>
            </a:r>
          </a:p>
        </p:txBody>
      </p:sp>
      <p:sp>
        <p:nvSpPr>
          <p:cNvPr id="15" name="椭圆 14"/>
          <p:cNvSpPr/>
          <p:nvPr>
            <p:custDataLst>
              <p:tags r:id="rId2"/>
            </p:custDataLst>
          </p:nvPr>
        </p:nvSpPr>
        <p:spPr>
          <a:xfrm>
            <a:off x="455295" y="1016000"/>
            <a:ext cx="1137285" cy="1130935"/>
          </a:xfrm>
          <a:prstGeom prst="ellipse">
            <a:avLst/>
          </a:prstGeom>
          <a:blipFill>
            <a:blip r:embed="rId9"/>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3"/>
            </p:custDataLst>
          </p:nvPr>
        </p:nvSpPr>
        <p:spPr>
          <a:xfrm>
            <a:off x="1592580" y="1223645"/>
            <a:ext cx="6096000" cy="5835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r>
              <a:rPr lang="en-US" altLang="zh-CN" sz="3200">
                <a:latin typeface="Times New Roman" panose="02020603050405020304" charset="0"/>
                <a:cs typeface="Times New Roman" panose="02020603050405020304" charset="0"/>
                <a:sym typeface="+mn-ea"/>
              </a:rPr>
              <a:t>Para 2 You advice</a:t>
            </a:r>
          </a:p>
        </p:txBody>
      </p:sp>
      <p:sp>
        <p:nvSpPr>
          <p:cNvPr id="9" name="文本框 8"/>
          <p:cNvSpPr txBox="1"/>
          <p:nvPr>
            <p:custDataLst>
              <p:tags r:id="rId4"/>
            </p:custDataLst>
          </p:nvPr>
        </p:nvSpPr>
        <p:spPr>
          <a:xfrm>
            <a:off x="502285" y="2146935"/>
            <a:ext cx="11194415" cy="4399915"/>
          </a:xfrm>
          <a:prstGeom prst="rect">
            <a:avLst/>
          </a:prstGeom>
          <a:solidFill>
            <a:schemeClr val="bg1"/>
          </a:solidFill>
          <a:ln w="31750" cmpd="sng">
            <a:solidFill>
              <a:schemeClr val="accent6">
                <a:lumMod val="75000"/>
              </a:schemeClr>
            </a:solidFill>
            <a:prstDash val="solid"/>
          </a:ln>
        </p:spPr>
        <p:txBody>
          <a:bodyPr wrap="square" rtlCol="0">
            <a:spAutoFit/>
          </a:bodyPr>
          <a:lstStyle/>
          <a:p>
            <a:r>
              <a:rPr lang="en-US" altLang="zh-CN" sz="2800">
                <a:latin typeface="Times New Roman" panose="02020603050405020304" charset="0"/>
                <a:cs typeface="Times New Roman" panose="02020603050405020304" charset="0"/>
                <a:sym typeface="+mn-ea"/>
              </a:rPr>
              <a:t>1. First and foremost, I would like to suggest you should </a:t>
            </a:r>
            <a:r>
              <a:rPr lang="en-US" altLang="zh-CN" sz="2800" b="1">
                <a:solidFill>
                  <a:srgbClr val="B9202F"/>
                </a:solidFill>
                <a:latin typeface="Times New Roman" panose="02020603050405020304" charset="0"/>
                <a:cs typeface="Times New Roman" panose="02020603050405020304" charset="0"/>
                <a:sym typeface="+mn-ea"/>
              </a:rPr>
              <a:t>have the celebration named as “Reading-A Bright Way to A Better life”, which is suitable for our study and future career.</a:t>
            </a:r>
          </a:p>
          <a:p>
            <a:r>
              <a:rPr lang="en-US" altLang="zh-CN" sz="2800">
                <a:latin typeface="Times New Roman" panose="02020603050405020304" charset="0"/>
                <a:cs typeface="Times New Roman" panose="02020603050405020304" charset="0"/>
                <a:sym typeface="+mn-ea"/>
              </a:rPr>
              <a:t>2.What’s more, it is of great importance to </a:t>
            </a:r>
            <a:r>
              <a:rPr lang="en-US" altLang="zh-CN" sz="2800" b="1">
                <a:solidFill>
                  <a:srgbClr val="B9202F"/>
                </a:solidFill>
                <a:latin typeface="Times New Roman" panose="02020603050405020304" charset="0"/>
                <a:cs typeface="Times New Roman" panose="02020603050405020304" charset="0"/>
                <a:sym typeface="+mn-ea"/>
              </a:rPr>
              <a:t>invite professor Wang to deliver a lecture introducing some reading skills and habits to our students.</a:t>
            </a:r>
            <a:endParaRPr lang="en-US" altLang="zh-CN" sz="2800" b="1">
              <a:solidFill>
                <a:srgbClr val="B9202F"/>
              </a:solidFill>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3. And it is highly suggested that </a:t>
            </a:r>
            <a:r>
              <a:rPr lang="en-US" altLang="zh-CN" sz="2800" b="1">
                <a:solidFill>
                  <a:srgbClr val="B9202F"/>
                </a:solidFill>
                <a:latin typeface="Times New Roman" panose="02020603050405020304" charset="0"/>
                <a:cs typeface="Times New Roman" panose="02020603050405020304" charset="0"/>
                <a:sym typeface="+mn-ea"/>
              </a:rPr>
              <a:t>we arrange some students to recommend their faviorite books, ranging from Chinese classics to science fiction.</a:t>
            </a:r>
            <a:endParaRPr lang="en-US" altLang="zh-CN" sz="2800" b="1">
              <a:solidFill>
                <a:srgbClr val="B9202F"/>
              </a:solidFill>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sym typeface="+mn-ea"/>
              </a:rPr>
              <a:t>4.At last, it is also a good way to </a:t>
            </a:r>
            <a:r>
              <a:rPr lang="en-US" altLang="zh-CN" sz="2800" b="1">
                <a:solidFill>
                  <a:srgbClr val="B9202F"/>
                </a:solidFill>
                <a:latin typeface="Times New Roman" panose="02020603050405020304" charset="0"/>
                <a:cs typeface="Times New Roman" panose="02020603050405020304" charset="0"/>
                <a:sym typeface="+mn-ea"/>
              </a:rPr>
              <a:t>organize our students to donate some used books to the remote areas, aimed at spreading knowlege and the spirit of the World Reading Day.</a:t>
            </a:r>
            <a:endParaRPr lang="en-US" altLang="zh-CN" sz="2800">
              <a:latin typeface="Times New Roman" panose="02020603050405020304" charset="0"/>
              <a:cs typeface="Times New Roman" panose="02020603050405020304" charset="0"/>
            </a:endParaRPr>
          </a:p>
        </p:txBody>
      </p:sp>
      <p:sp>
        <p:nvSpPr>
          <p:cNvPr id="3" name="文本框 2"/>
          <p:cNvSpPr txBox="1"/>
          <p:nvPr>
            <p:custDataLst>
              <p:tags r:id="rId5"/>
            </p:custDataLst>
          </p:nvPr>
        </p:nvSpPr>
        <p:spPr>
          <a:xfrm>
            <a:off x="3630930" y="11747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combine “World Reading Day”and</a:t>
            </a:r>
          </a:p>
          <a:p>
            <a:pPr indent="0"/>
            <a:r>
              <a:rPr lang="en-US" altLang="zh-CN" sz="3600" b="1">
                <a:solidFill>
                  <a:srgbClr val="285067"/>
                </a:solidFill>
                <a:latin typeface="Calibri" panose="020F0502020204030204" pitchFamily="34" charset="0"/>
                <a:ea typeface="宋体" panose="02010600030101010101" pitchFamily="2" charset="-122"/>
              </a:rPr>
              <a:t>“</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2" name="图片 1" descr="水印">
            <a:extLst>
              <a:ext uri="{FF2B5EF4-FFF2-40B4-BE49-F238E27FC236}">
                <a16:creationId xmlns:a16="http://schemas.microsoft.com/office/drawing/2014/main" id="{DEE372B6-C3CC-985D-04DE-8E70872A0591}"/>
              </a:ext>
            </a:extLst>
          </p:cNvPr>
          <p:cNvPicPr>
            <a:picLocks noChangeAspect="1"/>
          </p:cNvPicPr>
          <p:nvPr/>
        </p:nvPicPr>
        <p:blipFill>
          <a:blip r:embed="rId10"/>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heel(1)">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heel(1)">
                                      <p:cBhvr>
                                        <p:cTn id="28" dur="20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wheel(1)">
                                      <p:cBhvr>
                                        <p:cTn id="33"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455295" y="27305"/>
            <a:ext cx="2261870"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Create</a:t>
            </a:r>
          </a:p>
        </p:txBody>
      </p:sp>
      <p:sp>
        <p:nvSpPr>
          <p:cNvPr id="2" name="文本框 1"/>
          <p:cNvSpPr txBox="1"/>
          <p:nvPr>
            <p:custDataLst>
              <p:tags r:id="rId2"/>
            </p:custDataLst>
          </p:nvPr>
        </p:nvSpPr>
        <p:spPr>
          <a:xfrm>
            <a:off x="2339975" y="117475"/>
            <a:ext cx="9176385" cy="613410"/>
          </a:xfrm>
          <a:prstGeom prst="rect">
            <a:avLst/>
          </a:prstGeom>
          <a:noFill/>
          <a:ln w="9525">
            <a:noFill/>
          </a:ln>
        </p:spPr>
        <p:txBody>
          <a:bodyPr wrap="square">
            <a:noAutofit/>
          </a:bodyPr>
          <a:lstStyle/>
          <a:p>
            <a:pPr indent="0"/>
            <a:r>
              <a:rPr lang="en-US" altLang="zh-CN" sz="4000" b="1">
                <a:solidFill>
                  <a:srgbClr val="285067"/>
                </a:solidFill>
                <a:latin typeface="Calibri" panose="020F0502020204030204" pitchFamily="34" charset="0"/>
                <a:ea typeface="宋体" panose="02010600030101010101" pitchFamily="2" charset="-122"/>
              </a:rPr>
              <a:t>write your own essay </a:t>
            </a:r>
          </a:p>
        </p:txBody>
      </p:sp>
      <p:graphicFrame>
        <p:nvGraphicFramePr>
          <p:cNvPr id="3" name="表格 2"/>
          <p:cNvGraphicFramePr/>
          <p:nvPr>
            <p:custDataLst>
              <p:tags r:id="rId3"/>
            </p:custDataLst>
          </p:nvPr>
        </p:nvGraphicFramePr>
        <p:xfrm>
          <a:off x="294640" y="824865"/>
          <a:ext cx="11447145" cy="5902325"/>
        </p:xfrm>
        <a:graphic>
          <a:graphicData uri="http://schemas.openxmlformats.org/drawingml/2006/table">
            <a:tbl>
              <a:tblPr firstRow="1" bandRow="1">
                <a:tableStyleId>{5C22544A-7EE6-4342-B048-85BDC9FD1C3A}</a:tableStyleId>
              </a:tblPr>
              <a:tblGrid>
                <a:gridCol w="1782445">
                  <a:extLst>
                    <a:ext uri="{9D8B030D-6E8A-4147-A177-3AD203B41FA5}">
                      <a16:colId xmlns:a16="http://schemas.microsoft.com/office/drawing/2014/main" val="20000"/>
                    </a:ext>
                  </a:extLst>
                </a:gridCol>
                <a:gridCol w="1871980">
                  <a:extLst>
                    <a:ext uri="{9D8B030D-6E8A-4147-A177-3AD203B41FA5}">
                      <a16:colId xmlns:a16="http://schemas.microsoft.com/office/drawing/2014/main" val="20001"/>
                    </a:ext>
                  </a:extLst>
                </a:gridCol>
                <a:gridCol w="1721485">
                  <a:extLst>
                    <a:ext uri="{9D8B030D-6E8A-4147-A177-3AD203B41FA5}">
                      <a16:colId xmlns:a16="http://schemas.microsoft.com/office/drawing/2014/main" val="20002"/>
                    </a:ext>
                  </a:extLst>
                </a:gridCol>
                <a:gridCol w="1864995">
                  <a:extLst>
                    <a:ext uri="{9D8B030D-6E8A-4147-A177-3AD203B41FA5}">
                      <a16:colId xmlns:a16="http://schemas.microsoft.com/office/drawing/2014/main" val="20003"/>
                    </a:ext>
                  </a:extLst>
                </a:gridCol>
                <a:gridCol w="1733550">
                  <a:extLst>
                    <a:ext uri="{9D8B030D-6E8A-4147-A177-3AD203B41FA5}">
                      <a16:colId xmlns:a16="http://schemas.microsoft.com/office/drawing/2014/main" val="20004"/>
                    </a:ext>
                  </a:extLst>
                </a:gridCol>
                <a:gridCol w="873125">
                  <a:extLst>
                    <a:ext uri="{9D8B030D-6E8A-4147-A177-3AD203B41FA5}">
                      <a16:colId xmlns:a16="http://schemas.microsoft.com/office/drawing/2014/main" val="20005"/>
                    </a:ext>
                  </a:extLst>
                </a:gridCol>
                <a:gridCol w="934085">
                  <a:extLst>
                    <a:ext uri="{9D8B030D-6E8A-4147-A177-3AD203B41FA5}">
                      <a16:colId xmlns:a16="http://schemas.microsoft.com/office/drawing/2014/main" val="20006"/>
                    </a:ext>
                  </a:extLst>
                </a:gridCol>
                <a:gridCol w="665480">
                  <a:extLst>
                    <a:ext uri="{9D8B030D-6E8A-4147-A177-3AD203B41FA5}">
                      <a16:colId xmlns:a16="http://schemas.microsoft.com/office/drawing/2014/main" val="20007"/>
                    </a:ext>
                  </a:extLst>
                </a:gridCol>
              </a:tblGrid>
              <a:tr h="640080">
                <a:tc>
                  <a:txBody>
                    <a:bodyPr/>
                    <a:lstStyle/>
                    <a:p>
                      <a:pPr algn="ctr">
                        <a:buNone/>
                      </a:pPr>
                      <a:r>
                        <a:rPr lang="zh-CN" altLang="en-US"/>
                        <a:t>评价级别参照标准</a:t>
                      </a:r>
                    </a:p>
                  </a:txBody>
                  <a:tcPr>
                    <a:solidFill>
                      <a:schemeClr val="accent1">
                        <a:lumMod val="40000"/>
                        <a:lumOff val="60000"/>
                      </a:schemeClr>
                    </a:solidFill>
                  </a:tcPr>
                </a:tc>
                <a:tc>
                  <a:txBody>
                    <a:bodyPr/>
                    <a:lstStyle/>
                    <a:p>
                      <a:pPr algn="ctr">
                        <a:buNone/>
                      </a:pPr>
                      <a:r>
                        <a:rPr lang="en-US" altLang="zh-CN"/>
                        <a:t>A</a:t>
                      </a:r>
                    </a:p>
                  </a:txBody>
                  <a:tcPr>
                    <a:solidFill>
                      <a:schemeClr val="accent1">
                        <a:lumMod val="40000"/>
                        <a:lumOff val="60000"/>
                      </a:schemeClr>
                    </a:solidFill>
                  </a:tcPr>
                </a:tc>
                <a:tc>
                  <a:txBody>
                    <a:bodyPr/>
                    <a:lstStyle/>
                    <a:p>
                      <a:pPr algn="ctr">
                        <a:buNone/>
                      </a:pPr>
                      <a:r>
                        <a:rPr lang="en-US" altLang="zh-CN"/>
                        <a:t>B</a:t>
                      </a:r>
                    </a:p>
                  </a:txBody>
                  <a:tcPr>
                    <a:solidFill>
                      <a:schemeClr val="accent1">
                        <a:lumMod val="40000"/>
                        <a:lumOff val="60000"/>
                      </a:schemeClr>
                    </a:solidFill>
                  </a:tcPr>
                </a:tc>
                <a:tc>
                  <a:txBody>
                    <a:bodyPr/>
                    <a:lstStyle/>
                    <a:p>
                      <a:pPr algn="ctr">
                        <a:buNone/>
                      </a:pPr>
                      <a:r>
                        <a:rPr lang="en-US" altLang="zh-CN"/>
                        <a:t>C</a:t>
                      </a:r>
                    </a:p>
                  </a:txBody>
                  <a:tcPr>
                    <a:solidFill>
                      <a:schemeClr val="accent1">
                        <a:lumMod val="40000"/>
                        <a:lumOff val="60000"/>
                      </a:schemeClr>
                    </a:solidFill>
                  </a:tcPr>
                </a:tc>
                <a:tc>
                  <a:txBody>
                    <a:bodyPr/>
                    <a:lstStyle/>
                    <a:p>
                      <a:pPr algn="ctr">
                        <a:buNone/>
                      </a:pPr>
                      <a:r>
                        <a:rPr lang="en-US" altLang="zh-CN"/>
                        <a:t>D</a:t>
                      </a:r>
                    </a:p>
                  </a:txBody>
                  <a:tcPr>
                    <a:solidFill>
                      <a:schemeClr val="accent1">
                        <a:lumMod val="40000"/>
                        <a:lumOff val="60000"/>
                      </a:schemeClr>
                    </a:solidFill>
                  </a:tcPr>
                </a:tc>
                <a:tc>
                  <a:txBody>
                    <a:bodyPr/>
                    <a:lstStyle/>
                    <a:p>
                      <a:pPr algn="ctr">
                        <a:buNone/>
                      </a:pPr>
                      <a:r>
                        <a:rPr lang="zh-CN" altLang="en-US"/>
                        <a:t>自评</a:t>
                      </a:r>
                    </a:p>
                  </a:txBody>
                  <a:tcPr>
                    <a:solidFill>
                      <a:schemeClr val="accent1">
                        <a:lumMod val="40000"/>
                        <a:lumOff val="60000"/>
                      </a:schemeClr>
                    </a:solidFill>
                  </a:tcPr>
                </a:tc>
                <a:tc>
                  <a:txBody>
                    <a:bodyPr/>
                    <a:lstStyle/>
                    <a:p>
                      <a:pPr algn="ctr">
                        <a:buNone/>
                      </a:pPr>
                      <a:r>
                        <a:rPr lang="zh-CN" altLang="en-US"/>
                        <a:t>小组评</a:t>
                      </a:r>
                    </a:p>
                  </a:txBody>
                  <a:tcPr>
                    <a:solidFill>
                      <a:schemeClr val="accent1">
                        <a:lumMod val="40000"/>
                        <a:lumOff val="60000"/>
                      </a:schemeClr>
                    </a:solidFill>
                  </a:tcPr>
                </a:tc>
                <a:tc>
                  <a:txBody>
                    <a:bodyPr/>
                    <a:lstStyle/>
                    <a:p>
                      <a:pPr algn="ctr">
                        <a:buNone/>
                      </a:pPr>
                      <a:r>
                        <a:rPr lang="zh-CN" altLang="en-US"/>
                        <a:t>师评</a:t>
                      </a:r>
                    </a:p>
                  </a:txBody>
                  <a:tcPr>
                    <a:solidFill>
                      <a:schemeClr val="accent1">
                        <a:lumMod val="40000"/>
                        <a:lumOff val="60000"/>
                      </a:schemeClr>
                    </a:solidFill>
                  </a:tcPr>
                </a:tc>
                <a:extLst>
                  <a:ext uri="{0D108BD9-81ED-4DB2-BD59-A6C34878D82A}">
                    <a16:rowId xmlns:a16="http://schemas.microsoft.com/office/drawing/2014/main" val="10000"/>
                  </a:ext>
                </a:extLst>
              </a:tr>
              <a:tr h="1189990">
                <a:tc>
                  <a:txBody>
                    <a:bodyPr/>
                    <a:lstStyle/>
                    <a:p>
                      <a:pPr algn="l">
                        <a:buNone/>
                      </a:pPr>
                      <a:r>
                        <a:rPr lang="zh-CN" altLang="en-US"/>
                        <a:t>字体是否工整、拼写是否正确，卷面是否干净</a:t>
                      </a:r>
                    </a:p>
                  </a:txBody>
                  <a:tcPr>
                    <a:solidFill>
                      <a:schemeClr val="accent1">
                        <a:lumMod val="40000"/>
                        <a:lumOff val="60000"/>
                      </a:schemeClr>
                    </a:solidFill>
                  </a:tcPr>
                </a:tc>
                <a:tc>
                  <a:txBody>
                    <a:bodyPr/>
                    <a:lstStyle/>
                    <a:p>
                      <a:pPr algn="l">
                        <a:buNone/>
                      </a:pPr>
                      <a:r>
                        <a:rPr lang="zh-CN" altLang="en-US"/>
                        <a:t>字体工整、拼写正确、卷面整洁</a:t>
                      </a:r>
                    </a:p>
                  </a:txBody>
                  <a:tcPr>
                    <a:solidFill>
                      <a:schemeClr val="accent1">
                        <a:lumMod val="40000"/>
                        <a:lumOff val="60000"/>
                      </a:schemeClr>
                    </a:solidFill>
                  </a:tcPr>
                </a:tc>
                <a:tc>
                  <a:txBody>
                    <a:bodyPr/>
                    <a:lstStyle/>
                    <a:p>
                      <a:pPr algn="l">
                        <a:buNone/>
                      </a:pPr>
                      <a:r>
                        <a:rPr lang="zh-CN" altLang="en-US"/>
                        <a:t>字体基本工整、有少许错误、卷面基本整洁</a:t>
                      </a:r>
                    </a:p>
                  </a:txBody>
                  <a:tcPr>
                    <a:solidFill>
                      <a:schemeClr val="accent1">
                        <a:lumMod val="40000"/>
                        <a:lumOff val="60000"/>
                      </a:schemeClr>
                    </a:solidFill>
                  </a:tcPr>
                </a:tc>
                <a:tc>
                  <a:txBody>
                    <a:bodyPr/>
                    <a:lstStyle/>
                    <a:p>
                      <a:pPr algn="l">
                        <a:buNone/>
                      </a:pPr>
                      <a:r>
                        <a:rPr lang="zh-CN" altLang="en-US"/>
                        <a:t>字体欠工整、有涂改现象、文中有一些错误</a:t>
                      </a:r>
                    </a:p>
                  </a:txBody>
                  <a:tcPr>
                    <a:solidFill>
                      <a:schemeClr val="accent1">
                        <a:lumMod val="40000"/>
                        <a:lumOff val="60000"/>
                      </a:schemeClr>
                    </a:solidFill>
                  </a:tcPr>
                </a:tc>
                <a:tc>
                  <a:txBody>
                    <a:bodyPr/>
                    <a:lstStyle/>
                    <a:p>
                      <a:pPr algn="l">
                        <a:buNone/>
                      </a:pPr>
                      <a:r>
                        <a:rPr lang="zh-CN" altLang="en-US"/>
                        <a:t>字体潦草、有对出涂改、很多错误、字数不够</a:t>
                      </a:r>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extLst>
                  <a:ext uri="{0D108BD9-81ED-4DB2-BD59-A6C34878D82A}">
                    <a16:rowId xmlns:a16="http://schemas.microsoft.com/office/drawing/2014/main" val="10001"/>
                  </a:ext>
                </a:extLst>
              </a:tr>
              <a:tr h="914400">
                <a:tc>
                  <a:txBody>
                    <a:bodyPr/>
                    <a:lstStyle/>
                    <a:p>
                      <a:pPr algn="l">
                        <a:buNone/>
                      </a:pPr>
                      <a:r>
                        <a:rPr lang="zh-CN" altLang="en-US"/>
                        <a:t>语法、词汇运用是否正确</a:t>
                      </a:r>
                    </a:p>
                  </a:txBody>
                  <a:tcPr>
                    <a:solidFill>
                      <a:schemeClr val="accent1">
                        <a:lumMod val="40000"/>
                        <a:lumOff val="60000"/>
                      </a:schemeClr>
                    </a:solidFill>
                  </a:tcPr>
                </a:tc>
                <a:tc>
                  <a:txBody>
                    <a:bodyPr/>
                    <a:lstStyle/>
                    <a:p>
                      <a:pPr algn="l">
                        <a:buNone/>
                      </a:pPr>
                      <a:r>
                        <a:rPr lang="zh-CN" altLang="en-US"/>
                        <a:t>应用了较多的语法结构和高级词汇</a:t>
                      </a:r>
                    </a:p>
                  </a:txBody>
                  <a:tcPr>
                    <a:solidFill>
                      <a:schemeClr val="accent1">
                        <a:lumMod val="40000"/>
                        <a:lumOff val="60000"/>
                      </a:schemeClr>
                    </a:solidFill>
                  </a:tcPr>
                </a:tc>
                <a:tc>
                  <a:txBody>
                    <a:bodyPr/>
                    <a:lstStyle/>
                    <a:p>
                      <a:pPr algn="l">
                        <a:buNone/>
                      </a:pPr>
                      <a:r>
                        <a:rPr lang="zh-CN" altLang="en-US"/>
                        <a:t>能应用一些语法结构和高级词汇</a:t>
                      </a:r>
                    </a:p>
                  </a:txBody>
                  <a:tcPr>
                    <a:solidFill>
                      <a:schemeClr val="accent1">
                        <a:lumMod val="40000"/>
                        <a:lumOff val="60000"/>
                      </a:schemeClr>
                    </a:solidFill>
                  </a:tcPr>
                </a:tc>
                <a:tc>
                  <a:txBody>
                    <a:bodyPr/>
                    <a:lstStyle/>
                    <a:p>
                      <a:pPr algn="l">
                        <a:buNone/>
                      </a:pPr>
                      <a:r>
                        <a:rPr lang="zh-CN" altLang="en-US"/>
                        <a:t>语法结构单调、词汇项目有限、不影响理解</a:t>
                      </a:r>
                    </a:p>
                  </a:txBody>
                  <a:tcPr>
                    <a:solidFill>
                      <a:schemeClr val="accent1">
                        <a:lumMod val="40000"/>
                        <a:lumOff val="60000"/>
                      </a:schemeClr>
                    </a:solidFill>
                  </a:tcPr>
                </a:tc>
                <a:tc>
                  <a:txBody>
                    <a:bodyPr/>
                    <a:lstStyle/>
                    <a:p>
                      <a:pPr algn="l">
                        <a:buNone/>
                      </a:pPr>
                      <a:r>
                        <a:rPr lang="zh-CN" altLang="en-US"/>
                        <a:t>文章语法错误较多、词汇有限、影响理解</a:t>
                      </a:r>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extLst>
                  <a:ext uri="{0D108BD9-81ED-4DB2-BD59-A6C34878D82A}">
                    <a16:rowId xmlns:a16="http://schemas.microsoft.com/office/drawing/2014/main" val="10002"/>
                  </a:ext>
                </a:extLst>
              </a:tr>
              <a:tr h="914400">
                <a:tc>
                  <a:txBody>
                    <a:bodyPr/>
                    <a:lstStyle/>
                    <a:p>
                      <a:pPr algn="l">
                        <a:buNone/>
                      </a:pPr>
                      <a:r>
                        <a:rPr lang="zh-CN" altLang="en-US"/>
                        <a:t>内容是否完整、要点是否齐全</a:t>
                      </a:r>
                    </a:p>
                  </a:txBody>
                  <a:tcPr>
                    <a:solidFill>
                      <a:schemeClr val="accent1">
                        <a:lumMod val="40000"/>
                        <a:lumOff val="60000"/>
                      </a:schemeClr>
                    </a:solidFill>
                  </a:tcPr>
                </a:tc>
                <a:tc>
                  <a:txBody>
                    <a:bodyPr/>
                    <a:lstStyle/>
                    <a:p>
                      <a:pPr algn="l">
                        <a:buNone/>
                      </a:pPr>
                      <a:r>
                        <a:rPr lang="zh-CN" altLang="en-US"/>
                        <a:t>要点齐全、内容完整、观点明确</a:t>
                      </a:r>
                    </a:p>
                  </a:txBody>
                  <a:tcPr>
                    <a:solidFill>
                      <a:schemeClr val="accent1">
                        <a:lumMod val="40000"/>
                        <a:lumOff val="60000"/>
                      </a:schemeClr>
                    </a:solidFill>
                  </a:tcPr>
                </a:tc>
                <a:tc>
                  <a:txBody>
                    <a:bodyPr/>
                    <a:lstStyle/>
                    <a:p>
                      <a:pPr algn="l">
                        <a:buNone/>
                      </a:pPr>
                      <a:r>
                        <a:rPr lang="zh-CN" altLang="en-US" sz="1800">
                          <a:sym typeface="+mn-ea"/>
                        </a:rPr>
                        <a:t>要点基本齐全、内容较完整、有意义</a:t>
                      </a:r>
                      <a:endParaRPr lang="zh-CN" altLang="en-US" sz="1800"/>
                    </a:p>
                    <a:p>
                      <a:pPr algn="l">
                        <a:buNone/>
                      </a:pPr>
                      <a:endParaRPr lang="zh-CN" altLang="en-US"/>
                    </a:p>
                  </a:txBody>
                  <a:tcPr>
                    <a:solidFill>
                      <a:schemeClr val="accent1">
                        <a:lumMod val="40000"/>
                        <a:lumOff val="60000"/>
                      </a:schemeClr>
                    </a:solidFill>
                  </a:tcPr>
                </a:tc>
                <a:tc>
                  <a:txBody>
                    <a:bodyPr/>
                    <a:lstStyle/>
                    <a:p>
                      <a:pPr algn="l">
                        <a:buNone/>
                      </a:pPr>
                      <a:r>
                        <a:rPr lang="zh-CN" altLang="en-US" sz="1800">
                          <a:sym typeface="+mn-ea"/>
                        </a:rPr>
                        <a:t>要点基本齐全、内容较完整、内容一般</a:t>
                      </a:r>
                      <a:endParaRPr lang="zh-CN" altLang="en-US"/>
                    </a:p>
                  </a:txBody>
                  <a:tcPr>
                    <a:solidFill>
                      <a:schemeClr val="accent1">
                        <a:lumMod val="40000"/>
                        <a:lumOff val="60000"/>
                      </a:schemeClr>
                    </a:solidFill>
                  </a:tcPr>
                </a:tc>
                <a:tc>
                  <a:txBody>
                    <a:bodyPr/>
                    <a:lstStyle/>
                    <a:p>
                      <a:pPr algn="l">
                        <a:buNone/>
                      </a:pPr>
                      <a:r>
                        <a:rPr lang="zh-CN" altLang="en-US" sz="1800">
                          <a:sym typeface="+mn-ea"/>
                        </a:rPr>
                        <a:t>要点不全、内容过于简单</a:t>
                      </a:r>
                      <a:endParaRPr lang="zh-CN" altLang="en-US" sz="1800"/>
                    </a:p>
                    <a:p>
                      <a:pPr algn="l">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extLst>
                  <a:ext uri="{0D108BD9-81ED-4DB2-BD59-A6C34878D82A}">
                    <a16:rowId xmlns:a16="http://schemas.microsoft.com/office/drawing/2014/main" val="10003"/>
                  </a:ext>
                </a:extLst>
              </a:tr>
              <a:tr h="1188720">
                <a:tc>
                  <a:txBody>
                    <a:bodyPr/>
                    <a:lstStyle/>
                    <a:p>
                      <a:pPr algn="l">
                        <a:buNone/>
                      </a:pPr>
                      <a:r>
                        <a:rPr lang="zh-CN" altLang="en-US"/>
                        <a:t>文章逻辑性是否强，链接是否紧凑</a:t>
                      </a:r>
                    </a:p>
                  </a:txBody>
                  <a:tcPr>
                    <a:solidFill>
                      <a:schemeClr val="accent1">
                        <a:lumMod val="40000"/>
                        <a:lumOff val="60000"/>
                      </a:schemeClr>
                    </a:solidFill>
                  </a:tcPr>
                </a:tc>
                <a:tc>
                  <a:txBody>
                    <a:bodyPr/>
                    <a:lstStyle/>
                    <a:p>
                      <a:pPr algn="l">
                        <a:buNone/>
                      </a:pPr>
                      <a:r>
                        <a:rPr lang="zh-CN" altLang="en-US"/>
                        <a:t>有效地使用了语句间的连接成分、使用全文结构紧凑</a:t>
                      </a:r>
                    </a:p>
                  </a:txBody>
                  <a:tcPr>
                    <a:solidFill>
                      <a:schemeClr val="accent1">
                        <a:lumMod val="40000"/>
                        <a:lumOff val="60000"/>
                      </a:schemeClr>
                    </a:solidFill>
                  </a:tcPr>
                </a:tc>
                <a:tc>
                  <a:txBody>
                    <a:bodyPr/>
                    <a:lstStyle/>
                    <a:p>
                      <a:pPr algn="l">
                        <a:buNone/>
                      </a:pPr>
                      <a:r>
                        <a:rPr lang="zh-CN" altLang="en-US"/>
                        <a:t>应用简单的语句间的连接成分、内容缺少连贯性</a:t>
                      </a:r>
                    </a:p>
                  </a:txBody>
                  <a:tcPr>
                    <a:solidFill>
                      <a:schemeClr val="accent1">
                        <a:lumMod val="40000"/>
                        <a:lumOff val="60000"/>
                      </a:schemeClr>
                    </a:solidFill>
                  </a:tcPr>
                </a:tc>
                <a:tc>
                  <a:txBody>
                    <a:bodyPr/>
                    <a:lstStyle/>
                    <a:p>
                      <a:pPr algn="l">
                        <a:buNone/>
                      </a:pPr>
                      <a:r>
                        <a:rPr lang="zh-CN" altLang="en-US"/>
                        <a:t>较少使用语句间的连接成分，内容缺少连贯性</a:t>
                      </a:r>
                      <a:endParaRPr lang="en-US" altLang="zh-CN"/>
                    </a:p>
                  </a:txBody>
                  <a:tcPr>
                    <a:solidFill>
                      <a:schemeClr val="accent1">
                        <a:lumMod val="40000"/>
                        <a:lumOff val="60000"/>
                      </a:schemeClr>
                    </a:solidFill>
                  </a:tcPr>
                </a:tc>
                <a:tc>
                  <a:txBody>
                    <a:bodyPr/>
                    <a:lstStyle/>
                    <a:p>
                      <a:pPr algn="l">
                        <a:buNone/>
                      </a:pPr>
                      <a:r>
                        <a:rPr lang="zh-CN" altLang="en-US"/>
                        <a:t>语句断断续续，行文不流畅，无连接词</a:t>
                      </a:r>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extLst>
                  <a:ext uri="{0D108BD9-81ED-4DB2-BD59-A6C34878D82A}">
                    <a16:rowId xmlns:a16="http://schemas.microsoft.com/office/drawing/2014/main" val="10004"/>
                  </a:ext>
                </a:extLst>
              </a:tr>
              <a:tr h="780415">
                <a:tc>
                  <a:txBody>
                    <a:bodyPr/>
                    <a:lstStyle/>
                    <a:p>
                      <a:pPr algn="l">
                        <a:buNone/>
                      </a:pPr>
                      <a:r>
                        <a:rPr lang="zh-CN" altLang="en-US"/>
                        <a:t>创造性</a:t>
                      </a:r>
                    </a:p>
                  </a:txBody>
                  <a:tcPr>
                    <a:solidFill>
                      <a:schemeClr val="accent1">
                        <a:lumMod val="40000"/>
                        <a:lumOff val="60000"/>
                      </a:schemeClr>
                    </a:solidFill>
                  </a:tcPr>
                </a:tc>
                <a:tc>
                  <a:txBody>
                    <a:bodyPr/>
                    <a:lstStyle/>
                    <a:p>
                      <a:pPr algn="l">
                        <a:buNone/>
                      </a:pPr>
                      <a:r>
                        <a:rPr lang="zh-CN" altLang="en-US"/>
                        <a:t>有创造性、表现力强</a:t>
                      </a:r>
                    </a:p>
                  </a:txBody>
                  <a:tcPr>
                    <a:solidFill>
                      <a:schemeClr val="accent1">
                        <a:lumMod val="40000"/>
                        <a:lumOff val="60000"/>
                      </a:schemeClr>
                    </a:solidFill>
                  </a:tcPr>
                </a:tc>
                <a:tc>
                  <a:txBody>
                    <a:bodyPr/>
                    <a:lstStyle/>
                    <a:p>
                      <a:pPr algn="l">
                        <a:buNone/>
                      </a:pPr>
                      <a:r>
                        <a:rPr lang="zh-CN" altLang="en-US"/>
                        <a:t>较有创造性，简要，完整</a:t>
                      </a:r>
                    </a:p>
                  </a:txBody>
                  <a:tcPr>
                    <a:solidFill>
                      <a:schemeClr val="accent1">
                        <a:lumMod val="40000"/>
                        <a:lumOff val="60000"/>
                      </a:schemeClr>
                    </a:solidFill>
                  </a:tcPr>
                </a:tc>
                <a:tc>
                  <a:txBody>
                    <a:bodyPr/>
                    <a:lstStyle/>
                    <a:p>
                      <a:pPr algn="l">
                        <a:buNone/>
                      </a:pPr>
                      <a:r>
                        <a:rPr lang="zh-CN" altLang="en-US"/>
                        <a:t>创意不够，较完整</a:t>
                      </a:r>
                    </a:p>
                  </a:txBody>
                  <a:tcPr>
                    <a:solidFill>
                      <a:schemeClr val="accent1">
                        <a:lumMod val="40000"/>
                        <a:lumOff val="60000"/>
                      </a:schemeClr>
                    </a:solidFill>
                  </a:tcPr>
                </a:tc>
                <a:tc>
                  <a:txBody>
                    <a:bodyPr/>
                    <a:lstStyle/>
                    <a:p>
                      <a:pPr algn="l">
                        <a:buNone/>
                      </a:pPr>
                      <a:r>
                        <a:rPr lang="zh-CN" altLang="en-US"/>
                        <a:t>没有创意，内容不完整</a:t>
                      </a:r>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696864" y="27601"/>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下水作文</a:t>
            </a:r>
          </a:p>
        </p:txBody>
      </p:sp>
      <p:sp>
        <p:nvSpPr>
          <p:cNvPr id="2" name="文本框 1"/>
          <p:cNvSpPr txBox="1"/>
          <p:nvPr>
            <p:custDataLst>
              <p:tags r:id="rId2"/>
            </p:custDataLst>
          </p:nvPr>
        </p:nvSpPr>
        <p:spPr>
          <a:xfrm>
            <a:off x="96520" y="1031875"/>
            <a:ext cx="9216390" cy="5477510"/>
          </a:xfrm>
          <a:prstGeom prst="rect">
            <a:avLst/>
          </a:prstGeom>
          <a:solidFill>
            <a:schemeClr val="bg1"/>
          </a:solidFill>
        </p:spPr>
        <p:txBody>
          <a:bodyPr wrap="square" rtlCol="0" anchor="t">
            <a:noAutofit/>
          </a:bodyPr>
          <a:lstStyle/>
          <a:p>
            <a:r>
              <a:rPr lang="en-US" altLang="zh-CN" sz="28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   </a:t>
            </a:r>
            <a:r>
              <a:rPr lang="en-US" altLang="zh-CN" sz="2400">
                <a:solidFill>
                  <a:schemeClr val="tx1"/>
                </a:solidFill>
                <a:highlight>
                  <a:srgbClr val="C0C0C0"/>
                </a:highlight>
                <a:latin typeface="Times New Roman" panose="02020603050405020304" charset="0"/>
                <a:cs typeface="Times New Roman" panose="02020603050405020304" charset="0"/>
                <a:sym typeface="+mn-ea"/>
              </a:rPr>
              <a:t>With World Reading Day </a:t>
            </a:r>
            <a:r>
              <a:rPr lang="en-US" altLang="zh-CN" sz="2400">
                <a:solidFill>
                  <a:schemeClr val="tx1"/>
                </a:solidFill>
                <a:highlight>
                  <a:srgbClr val="FF00FF"/>
                </a:highlight>
                <a:latin typeface="Times New Roman" panose="02020603050405020304" charset="0"/>
                <a:cs typeface="Times New Roman" panose="02020603050405020304" charset="0"/>
                <a:sym typeface="+mn-ea"/>
              </a:rPr>
              <a:t>approaching</a:t>
            </a:r>
            <a:r>
              <a:rPr lang="en-US" altLang="zh-CN" sz="2400">
                <a:solidFill>
                  <a:schemeClr val="tx1"/>
                </a:solidFill>
                <a:latin typeface="Times New Roman" panose="02020603050405020304" charset="0"/>
                <a:cs typeface="Times New Roman" panose="02020603050405020304" charset="0"/>
                <a:sym typeface="+mn-ea"/>
              </a:rPr>
              <a:t>, the Students Union plans to hold an activity </a:t>
            </a:r>
            <a:r>
              <a:rPr lang="en-US" altLang="zh-CN" sz="2400">
                <a:solidFill>
                  <a:schemeClr val="tx1"/>
                </a:solidFill>
                <a:highlight>
                  <a:srgbClr val="FF00FF"/>
                </a:highlight>
                <a:latin typeface="Times New Roman" panose="02020603050405020304" charset="0"/>
                <a:cs typeface="Times New Roman" panose="02020603050405020304" charset="0"/>
                <a:sym typeface="+mn-ea"/>
              </a:rPr>
              <a:t>to arise</a:t>
            </a:r>
            <a:r>
              <a:rPr lang="en-US" altLang="zh-CN" sz="2400">
                <a:solidFill>
                  <a:schemeClr val="tx1"/>
                </a:solidFill>
                <a:latin typeface="Times New Roman" panose="02020603050405020304" charset="0"/>
                <a:cs typeface="Times New Roman" panose="02020603050405020304" charset="0"/>
                <a:sym typeface="+mn-ea"/>
              </a:rPr>
              <a:t> students’ interest in reading. As a book lover, I writing to share some suggestions with you.</a:t>
            </a:r>
          </a:p>
          <a:p>
            <a:r>
              <a:rPr lang="en-US" altLang="zh-CN" sz="2400">
                <a:solidFill>
                  <a:schemeClr val="tx1"/>
                </a:solidFill>
                <a:latin typeface="Times New Roman" panose="02020603050405020304" charset="0"/>
                <a:cs typeface="Times New Roman" panose="02020603050405020304" charset="0"/>
                <a:sym typeface="+mn-ea"/>
              </a:rPr>
              <a:t>    </a:t>
            </a:r>
            <a:r>
              <a:rPr lang="en-US" altLang="zh-CN" sz="2400">
                <a:solidFill>
                  <a:schemeClr val="tx1"/>
                </a:solidFill>
                <a:highlight>
                  <a:srgbClr val="008000"/>
                </a:highlight>
                <a:latin typeface="Times New Roman" panose="02020603050405020304" charset="0"/>
                <a:cs typeface="Times New Roman" panose="02020603050405020304" charset="0"/>
                <a:sym typeface="+mn-ea"/>
              </a:rPr>
              <a:t>First and foremost</a:t>
            </a:r>
            <a:r>
              <a:rPr lang="en-US" altLang="zh-CN" sz="2400">
                <a:solidFill>
                  <a:schemeClr val="tx1"/>
                </a:solidFill>
                <a:latin typeface="Times New Roman" panose="02020603050405020304" charset="0"/>
                <a:cs typeface="Times New Roman" panose="02020603050405020304" charset="0"/>
                <a:sym typeface="+mn-ea"/>
              </a:rPr>
              <a:t>, </a:t>
            </a:r>
            <a:r>
              <a:rPr lang="en-US" altLang="zh-CN" sz="2400" u="sng">
                <a:solidFill>
                  <a:schemeClr val="tx1"/>
                </a:solidFill>
                <a:latin typeface="Times New Roman" panose="02020603050405020304" charset="0"/>
                <a:cs typeface="Times New Roman" panose="02020603050405020304" charset="0"/>
                <a:sym typeface="+mn-ea"/>
              </a:rPr>
              <a:t>I would like to suggest that</a:t>
            </a:r>
            <a:r>
              <a:rPr lang="en-US" altLang="zh-CN" sz="2400">
                <a:solidFill>
                  <a:schemeClr val="tx1"/>
                </a:solidFill>
                <a:latin typeface="Times New Roman" panose="02020603050405020304" charset="0"/>
                <a:cs typeface="Times New Roman" panose="02020603050405020304" charset="0"/>
                <a:sym typeface="+mn-ea"/>
              </a:rPr>
              <a:t> you have the celebration </a:t>
            </a:r>
            <a:r>
              <a:rPr lang="en-US" altLang="zh-CN" sz="2400">
                <a:solidFill>
                  <a:schemeClr val="tx1"/>
                </a:solidFill>
                <a:highlight>
                  <a:srgbClr val="FF00FF"/>
                </a:highlight>
                <a:latin typeface="Times New Roman" panose="02020603050405020304" charset="0"/>
                <a:cs typeface="Times New Roman" panose="02020603050405020304" charset="0"/>
                <a:sym typeface="+mn-ea"/>
              </a:rPr>
              <a:t>named </a:t>
            </a:r>
            <a:r>
              <a:rPr lang="en-US" altLang="zh-CN" sz="2400">
                <a:solidFill>
                  <a:schemeClr val="tx1"/>
                </a:solidFill>
                <a:latin typeface="Times New Roman" panose="02020603050405020304" charset="0"/>
                <a:cs typeface="Times New Roman" panose="02020603050405020304" charset="0"/>
                <a:sym typeface="+mn-ea"/>
              </a:rPr>
              <a:t>as “Reading-A Bright Way to A Better life”, </a:t>
            </a:r>
            <a:r>
              <a:rPr lang="en-US" altLang="zh-CN" sz="2400">
                <a:solidFill>
                  <a:schemeClr val="tx1"/>
                </a:solidFill>
                <a:highlight>
                  <a:srgbClr val="FF00FF"/>
                </a:highlight>
                <a:latin typeface="Times New Roman" panose="02020603050405020304" charset="0"/>
                <a:cs typeface="Times New Roman" panose="02020603050405020304" charset="0"/>
                <a:sym typeface="+mn-ea"/>
              </a:rPr>
              <a:t>which</a:t>
            </a:r>
            <a:r>
              <a:rPr lang="en-US" altLang="zh-CN" sz="2400">
                <a:solidFill>
                  <a:schemeClr val="tx1"/>
                </a:solidFill>
                <a:latin typeface="Times New Roman" panose="02020603050405020304" charset="0"/>
                <a:cs typeface="Times New Roman" panose="02020603050405020304" charset="0"/>
                <a:sym typeface="+mn-ea"/>
              </a:rPr>
              <a:t> is suitable for our study and future career. </a:t>
            </a:r>
            <a:r>
              <a:rPr lang="en-US" altLang="zh-CN" sz="2400">
                <a:solidFill>
                  <a:schemeClr val="tx1"/>
                </a:solidFill>
                <a:highlight>
                  <a:srgbClr val="008000"/>
                </a:highlight>
                <a:latin typeface="Times New Roman" panose="02020603050405020304" charset="0"/>
                <a:cs typeface="Times New Roman" panose="02020603050405020304" charset="0"/>
                <a:sym typeface="+mn-ea"/>
              </a:rPr>
              <a:t>What’s more</a:t>
            </a:r>
            <a:r>
              <a:rPr lang="en-US" altLang="zh-CN" sz="2400">
                <a:solidFill>
                  <a:schemeClr val="tx1"/>
                </a:solidFill>
                <a:latin typeface="Times New Roman" panose="02020603050405020304" charset="0"/>
                <a:cs typeface="Times New Roman" panose="02020603050405020304" charset="0"/>
                <a:sym typeface="+mn-ea"/>
              </a:rPr>
              <a:t>,</a:t>
            </a:r>
            <a:r>
              <a:rPr lang="en-US" altLang="zh-CN" sz="2400" u="sng">
                <a:solidFill>
                  <a:schemeClr val="tx1"/>
                </a:solidFill>
                <a:latin typeface="Times New Roman" panose="02020603050405020304" charset="0"/>
                <a:cs typeface="Times New Roman" panose="02020603050405020304" charset="0"/>
                <a:sym typeface="+mn-ea"/>
              </a:rPr>
              <a:t> it is of great importance to </a:t>
            </a:r>
            <a:r>
              <a:rPr lang="en-US" altLang="zh-CN" sz="2400">
                <a:solidFill>
                  <a:schemeClr val="tx1"/>
                </a:solidFill>
                <a:latin typeface="Times New Roman" panose="02020603050405020304" charset="0"/>
                <a:cs typeface="Times New Roman" panose="02020603050405020304" charset="0"/>
                <a:sym typeface="+mn-ea"/>
              </a:rPr>
              <a:t>invite professor Wang to deliver a lecture introducing some reading skills and habits to our students.</a:t>
            </a:r>
            <a:r>
              <a:rPr lang="en-US" altLang="zh-CN" sz="2400">
                <a:solidFill>
                  <a:schemeClr val="tx1"/>
                </a:solidFill>
                <a:highlight>
                  <a:srgbClr val="008000"/>
                </a:highlight>
                <a:latin typeface="Times New Roman" panose="02020603050405020304" charset="0"/>
                <a:cs typeface="Times New Roman" panose="02020603050405020304" charset="0"/>
                <a:sym typeface="+mn-ea"/>
              </a:rPr>
              <a:t> And</a:t>
            </a:r>
            <a:r>
              <a:rPr lang="en-US" altLang="zh-CN" sz="2400">
                <a:solidFill>
                  <a:schemeClr val="tx1"/>
                </a:solidFill>
                <a:latin typeface="Times New Roman" panose="02020603050405020304" charset="0"/>
                <a:cs typeface="Times New Roman" panose="02020603050405020304" charset="0"/>
                <a:sym typeface="+mn-ea"/>
              </a:rPr>
              <a:t> </a:t>
            </a:r>
            <a:r>
              <a:rPr lang="en-US" altLang="zh-CN" sz="2400" u="sng">
                <a:solidFill>
                  <a:schemeClr val="tx1"/>
                </a:solidFill>
                <a:latin typeface="Times New Roman" panose="02020603050405020304" charset="0"/>
                <a:cs typeface="Times New Roman" panose="02020603050405020304" charset="0"/>
                <a:sym typeface="+mn-ea"/>
              </a:rPr>
              <a:t>it is highly suggested that</a:t>
            </a:r>
            <a:r>
              <a:rPr lang="en-US" altLang="zh-CN" sz="2400">
                <a:solidFill>
                  <a:schemeClr val="tx1"/>
                </a:solidFill>
                <a:latin typeface="Times New Roman" panose="02020603050405020304" charset="0"/>
                <a:cs typeface="Times New Roman" panose="02020603050405020304" charset="0"/>
                <a:sym typeface="+mn-ea"/>
              </a:rPr>
              <a:t> we arrange some students to recommend their faviorite books, </a:t>
            </a:r>
            <a:r>
              <a:rPr lang="en-US" altLang="zh-CN" sz="2400">
                <a:solidFill>
                  <a:schemeClr val="tx1"/>
                </a:solidFill>
                <a:highlight>
                  <a:srgbClr val="FF00FF"/>
                </a:highlight>
                <a:latin typeface="Times New Roman" panose="02020603050405020304" charset="0"/>
                <a:cs typeface="Times New Roman" panose="02020603050405020304" charset="0"/>
                <a:sym typeface="+mn-ea"/>
              </a:rPr>
              <a:t>ranging</a:t>
            </a:r>
            <a:r>
              <a:rPr lang="en-US" altLang="zh-CN" sz="2400">
                <a:solidFill>
                  <a:schemeClr val="tx1"/>
                </a:solidFill>
                <a:latin typeface="Times New Roman" panose="02020603050405020304" charset="0"/>
                <a:cs typeface="Times New Roman" panose="02020603050405020304" charset="0"/>
                <a:sym typeface="+mn-ea"/>
              </a:rPr>
              <a:t> from Chinese classics to science fiction.</a:t>
            </a:r>
            <a:r>
              <a:rPr lang="en-US" altLang="zh-CN" sz="2400">
                <a:solidFill>
                  <a:schemeClr val="tx1"/>
                </a:solidFill>
                <a:highlight>
                  <a:srgbClr val="008000"/>
                </a:highlight>
                <a:latin typeface="Times New Roman" panose="02020603050405020304" charset="0"/>
                <a:cs typeface="Times New Roman" panose="02020603050405020304" charset="0"/>
                <a:sym typeface="+mn-ea"/>
              </a:rPr>
              <a:t>At last,</a:t>
            </a:r>
            <a:r>
              <a:rPr lang="en-US" altLang="zh-CN" sz="2400" u="sng">
                <a:solidFill>
                  <a:schemeClr val="tx1"/>
                </a:solidFill>
                <a:latin typeface="Times New Roman" panose="02020603050405020304" charset="0"/>
                <a:cs typeface="Times New Roman" panose="02020603050405020304" charset="0"/>
                <a:sym typeface="+mn-ea"/>
              </a:rPr>
              <a:t> it is also a good way to </a:t>
            </a:r>
            <a:r>
              <a:rPr lang="en-US" altLang="zh-CN" sz="2400">
                <a:solidFill>
                  <a:schemeClr val="tx1"/>
                </a:solidFill>
                <a:latin typeface="Times New Roman" panose="02020603050405020304" charset="0"/>
                <a:cs typeface="Times New Roman" panose="02020603050405020304" charset="0"/>
                <a:sym typeface="+mn-ea"/>
              </a:rPr>
              <a:t>organize our students to donate some</a:t>
            </a:r>
            <a:r>
              <a:rPr lang="en-US" altLang="zh-CN" sz="2400">
                <a:solidFill>
                  <a:schemeClr val="tx1"/>
                </a:solidFill>
                <a:highlight>
                  <a:srgbClr val="FF00FF"/>
                </a:highlight>
                <a:latin typeface="Times New Roman" panose="02020603050405020304" charset="0"/>
                <a:cs typeface="Times New Roman" panose="02020603050405020304" charset="0"/>
                <a:sym typeface="+mn-ea"/>
              </a:rPr>
              <a:t> used</a:t>
            </a:r>
            <a:r>
              <a:rPr lang="en-US" altLang="zh-CN" sz="2400">
                <a:solidFill>
                  <a:schemeClr val="tx1"/>
                </a:solidFill>
                <a:latin typeface="Times New Roman" panose="02020603050405020304" charset="0"/>
                <a:cs typeface="Times New Roman" panose="02020603050405020304" charset="0"/>
                <a:sym typeface="+mn-ea"/>
              </a:rPr>
              <a:t> books to the remote areas, </a:t>
            </a:r>
            <a:r>
              <a:rPr lang="en-US" altLang="zh-CN" sz="2400">
                <a:solidFill>
                  <a:schemeClr val="tx1"/>
                </a:solidFill>
                <a:highlight>
                  <a:srgbClr val="FF00FF"/>
                </a:highlight>
                <a:latin typeface="Times New Roman" panose="02020603050405020304" charset="0"/>
                <a:cs typeface="Times New Roman" panose="02020603050405020304" charset="0"/>
                <a:sym typeface="+mn-ea"/>
              </a:rPr>
              <a:t>aimed at</a:t>
            </a:r>
            <a:r>
              <a:rPr lang="en-US" altLang="zh-CN" sz="2400">
                <a:solidFill>
                  <a:schemeClr val="tx1"/>
                </a:solidFill>
                <a:latin typeface="Times New Roman" panose="02020603050405020304" charset="0"/>
                <a:cs typeface="Times New Roman" panose="02020603050405020304" charset="0"/>
                <a:sym typeface="+mn-ea"/>
              </a:rPr>
              <a:t> spreading knowlege and the spirit of the World Reading Day.</a:t>
            </a:r>
          </a:p>
          <a:p>
            <a:r>
              <a:rPr lang="en-US" altLang="zh-CN" sz="2400">
                <a:solidFill>
                  <a:schemeClr val="tx1"/>
                </a:solidFill>
                <a:latin typeface="Times New Roman" panose="02020603050405020304" charset="0"/>
                <a:cs typeface="Times New Roman" panose="02020603050405020304" charset="0"/>
                <a:sym typeface="+mn-ea"/>
              </a:rPr>
              <a:t>    It is my sincere hope that you will take my advice into consideration.If you have any more problems, please contact me at any time.</a:t>
            </a:r>
            <a:endParaRPr lang="en-US" altLang="zh-CN" sz="2400">
              <a:solidFill>
                <a:schemeClr val="tx1"/>
              </a:solidFill>
              <a:latin typeface="Times New Roman" panose="02020603050405020304" charset="0"/>
              <a:cs typeface="Times New Roman" panose="02020603050405020304" charset="0"/>
            </a:endParaRPr>
          </a:p>
          <a:p>
            <a:endParaRPr lang="en-US" altLang="zh-CN" sz="2400">
              <a:solidFill>
                <a:schemeClr val="tx1"/>
              </a:solidFill>
              <a:latin typeface="Times New Roman" panose="02020603050405020304" charset="0"/>
              <a:cs typeface="Times New Roman" panose="02020603050405020304" charset="0"/>
              <a:sym typeface="+mn-ea"/>
            </a:endParaRPr>
          </a:p>
        </p:txBody>
      </p:sp>
      <p:sp>
        <p:nvSpPr>
          <p:cNvPr id="9" name="文本框 8"/>
          <p:cNvSpPr txBox="1"/>
          <p:nvPr>
            <p:custDataLst>
              <p:tags r:id="rId3"/>
            </p:custDataLst>
          </p:nvPr>
        </p:nvSpPr>
        <p:spPr>
          <a:xfrm>
            <a:off x="9512300" y="1434465"/>
            <a:ext cx="2326005" cy="5074920"/>
          </a:xfrm>
          <a:prstGeom prst="rect">
            <a:avLst/>
          </a:prstGeom>
          <a:solidFill>
            <a:schemeClr val="accent1">
              <a:lumMod val="20000"/>
              <a:lumOff val="80000"/>
            </a:schemeClr>
          </a:solidFill>
          <a:ln w="31750" cmpd="sng">
            <a:solidFill>
              <a:srgbClr val="FFC000"/>
            </a:solidFill>
            <a:prstDash val="solid"/>
          </a:ln>
        </p:spPr>
        <p:txBody>
          <a:bodyPr wrap="square" rtlCol="0">
            <a:noAutofit/>
          </a:bodyPr>
          <a:lstStyle/>
          <a:p>
            <a:pPr indent="0" fontAlgn="auto">
              <a:lnSpc>
                <a:spcPts val="3480"/>
              </a:lnSpc>
            </a:pPr>
            <a:r>
              <a:rPr lang="zh-CN" altLang="en-US" sz="2400">
                <a:latin typeface="Times New Roman" panose="02020603050405020304" charset="0"/>
                <a:cs typeface="Times New Roman" panose="02020603050405020304" charset="0"/>
              </a:rPr>
              <a:t>亮点分析：</a:t>
            </a:r>
            <a:endParaRPr lang="en-US" altLang="zh-CN" sz="2400">
              <a:latin typeface="Times New Roman" panose="02020603050405020304" charset="0"/>
              <a:cs typeface="Times New Roman" panose="02020603050405020304" charset="0"/>
            </a:endParaRPr>
          </a:p>
          <a:p>
            <a:pPr indent="0" fontAlgn="auto">
              <a:lnSpc>
                <a:spcPts val="3480"/>
              </a:lnSpc>
            </a:pPr>
            <a:r>
              <a:rPr lang="en-US" altLang="zh-CN" sz="2400">
                <a:latin typeface="Times New Roman" panose="02020603050405020304" charset="0"/>
                <a:cs typeface="Times New Roman" panose="02020603050405020304" charset="0"/>
              </a:rPr>
              <a:t>1. with </a:t>
            </a:r>
            <a:r>
              <a:rPr lang="zh-CN" altLang="en-US" sz="2400">
                <a:latin typeface="Times New Roman" panose="02020603050405020304" charset="0"/>
                <a:cs typeface="Times New Roman" panose="02020603050405020304" charset="0"/>
              </a:rPr>
              <a:t>复合结构</a:t>
            </a:r>
          </a:p>
          <a:p>
            <a:pPr indent="0" fontAlgn="auto">
              <a:lnSpc>
                <a:spcPts val="3480"/>
              </a:lnSpc>
            </a:pPr>
            <a:r>
              <a:rPr lang="en-US" altLang="zh-CN" sz="2400">
                <a:latin typeface="Times New Roman" panose="02020603050405020304" charset="0"/>
                <a:cs typeface="Times New Roman" panose="02020603050405020304" charset="0"/>
              </a:rPr>
              <a:t>2.</a:t>
            </a:r>
            <a:r>
              <a:rPr lang="zh-CN" altLang="en-US" sz="2400">
                <a:latin typeface="Times New Roman" panose="02020603050405020304" charset="0"/>
                <a:cs typeface="Times New Roman" panose="02020603050405020304" charset="0"/>
              </a:rPr>
              <a:t>第二段要点之间使用连接词，使文章更具有逻辑性</a:t>
            </a:r>
          </a:p>
          <a:p>
            <a:pPr indent="0" fontAlgn="auto">
              <a:lnSpc>
                <a:spcPts val="3480"/>
              </a:lnSpc>
            </a:pPr>
            <a:r>
              <a:rPr lang="en-US" altLang="zh-CN" sz="2400">
                <a:latin typeface="Times New Roman" panose="02020603050405020304" charset="0"/>
                <a:cs typeface="Times New Roman" panose="02020603050405020304" charset="0"/>
              </a:rPr>
              <a:t>3.  </a:t>
            </a:r>
            <a:r>
              <a:rPr lang="zh-CN" altLang="en-US" sz="2400">
                <a:latin typeface="Times New Roman" panose="02020603050405020304" charset="0"/>
                <a:cs typeface="Times New Roman" panose="02020603050405020304" charset="0"/>
              </a:rPr>
              <a:t>多处使用非谓语、定语从句等高级句式</a:t>
            </a:r>
          </a:p>
          <a:p>
            <a:pPr indent="0" fontAlgn="auto">
              <a:lnSpc>
                <a:spcPts val="3480"/>
              </a:lnSpc>
            </a:pPr>
            <a:r>
              <a:rPr lang="en-US" altLang="zh-CN" sz="2400">
                <a:latin typeface="Times New Roman" panose="02020603050405020304" charset="0"/>
                <a:cs typeface="Times New Roman" panose="02020603050405020304" charset="0"/>
              </a:rPr>
              <a:t>4.</a:t>
            </a:r>
            <a:r>
              <a:rPr lang="zh-CN" altLang="en-US" sz="2400">
                <a:latin typeface="Times New Roman" panose="02020603050405020304" charset="0"/>
                <a:cs typeface="Times New Roman" panose="02020603050405020304" charset="0"/>
              </a:rPr>
              <a:t>多样化建议句式的使用</a:t>
            </a:r>
          </a:p>
        </p:txBody>
      </p:sp>
      <p:pic>
        <p:nvPicPr>
          <p:cNvPr id="3" name="图片 2" descr="水印">
            <a:extLst>
              <a:ext uri="{FF2B5EF4-FFF2-40B4-BE49-F238E27FC236}">
                <a16:creationId xmlns:a16="http://schemas.microsoft.com/office/drawing/2014/main" id="{DB82B120-37FD-DCC7-704D-8E763312F972}"/>
              </a:ext>
            </a:extLst>
          </p:cNvPr>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par>
                          <p:cTn id="8" fill="hold">
                            <p:stCondLst>
                              <p:cond delay="1000"/>
                            </p:stCondLst>
                            <p:childTnLst>
                              <p:par>
                                <p:cTn id="9" presetID="2"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strips(down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strips(down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strips(down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strips(downLeft)">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727344" y="226356"/>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参考范文</a:t>
            </a:r>
          </a:p>
        </p:txBody>
      </p:sp>
      <p:sp>
        <p:nvSpPr>
          <p:cNvPr id="100" name="文本框 99"/>
          <p:cNvSpPr txBox="1"/>
          <p:nvPr/>
        </p:nvSpPr>
        <p:spPr>
          <a:xfrm>
            <a:off x="455295" y="1167130"/>
            <a:ext cx="11285855" cy="4523105"/>
          </a:xfrm>
          <a:prstGeom prst="rect">
            <a:avLst/>
          </a:prstGeom>
          <a:solidFill>
            <a:schemeClr val="accent1">
              <a:lumMod val="20000"/>
              <a:lumOff val="80000"/>
            </a:schemeClr>
          </a:solidFill>
          <a:ln w="9525">
            <a:noFill/>
          </a:ln>
        </p:spPr>
        <p:txBody>
          <a:bodyPr wrap="square">
            <a:spAutoFit/>
          </a:bodyPr>
          <a:lstStyle/>
          <a:p>
            <a:pPr indent="0"/>
            <a:r>
              <a:rPr lang="en-US" sz="2400" b="0">
                <a:latin typeface="Times New Roman" panose="02020603050405020304" charset="0"/>
                <a:ea typeface="宋体" panose="02010600030101010101" pitchFamily="2" charset="-122"/>
              </a:rPr>
              <a:t>Dear David,</a:t>
            </a:r>
          </a:p>
          <a:p>
            <a:pPr indent="0"/>
            <a:r>
              <a:rPr lang="en-US" sz="2400" b="0">
                <a:latin typeface="Times New Roman" panose="02020603050405020304" charset="0"/>
                <a:ea typeface="宋体" panose="02010600030101010101" pitchFamily="2" charset="-122"/>
              </a:rPr>
              <a:t>    I am writing to offer my suggestions for the upcoming World Reading Day celebrations. My proposed theme for this year is “The Power of Stories”, which celebrates the impact that stories have on our lives and the world around us.</a:t>
            </a:r>
          </a:p>
          <a:p>
            <a:pPr indent="0"/>
            <a:r>
              <a:rPr lang="en-US" sz="2400" b="0">
                <a:latin typeface="Times New Roman" panose="02020603050405020304" charset="0"/>
                <a:ea typeface="宋体" panose="02010600030101010101" pitchFamily="2" charset="-122"/>
              </a:rPr>
              <a:t>    To bring this theme to life, I suggest hosting a storytelling session where students can share their favorite personal stories, as well as a creative writing workshop where students can learn how to craft their own stories. These activities will not only encourage students to read and appreciate the power of stories, but also provide them with a platform to express themselves creatively and connect with their peers.</a:t>
            </a:r>
          </a:p>
          <a:p>
            <a:pPr indent="0"/>
            <a:r>
              <a:rPr lang="en-US" sz="2400" b="0">
                <a:latin typeface="Times New Roman" panose="02020603050405020304" charset="0"/>
                <a:ea typeface="宋体" panose="02010600030101010101" pitchFamily="2" charset="-122"/>
              </a:rPr>
              <a:t>    Thank you for considering my suggestions. </a:t>
            </a:r>
          </a:p>
          <a:p>
            <a:pPr indent="0"/>
            <a:r>
              <a:rPr lang="en-US" sz="2400" b="0">
                <a:latin typeface="Times New Roman" panose="02020603050405020304" charset="0"/>
                <a:ea typeface="宋体" panose="02010600030101010101" pitchFamily="2" charset="-122"/>
              </a:rPr>
              <a:t>                                                                                                                         Yours sincerely, </a:t>
            </a:r>
          </a:p>
          <a:p>
            <a:pPr indent="0"/>
            <a:r>
              <a:rPr lang="en-US" sz="2400" b="0">
                <a:latin typeface="Times New Roman" panose="02020603050405020304" charset="0"/>
                <a:ea typeface="宋体" panose="02010600030101010101" pitchFamily="2" charset="-122"/>
              </a:rPr>
              <a:t>                                                                                                                          Li Hua</a:t>
            </a:r>
            <a:endParaRPr lang="en-US" altLang="en-US" sz="2400" b="0">
              <a:latin typeface="Times New Roman" panose="02020603050405020304" charset="0"/>
              <a:ea typeface="宋体" panose="02010600030101010101" pitchFamily="2" charset="-122"/>
            </a:endParaRPr>
          </a:p>
        </p:txBody>
      </p:sp>
      <p:pic>
        <p:nvPicPr>
          <p:cNvPr id="2" name="图片 1" descr="水印">
            <a:extLst>
              <a:ext uri="{FF2B5EF4-FFF2-40B4-BE49-F238E27FC236}">
                <a16:creationId xmlns:a16="http://schemas.microsoft.com/office/drawing/2014/main" id="{48C7382F-2F36-774C-2C70-8F2C6931E525}"/>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856615" y="426085"/>
            <a:ext cx="495363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高考真题（建议信）</a:t>
            </a:r>
          </a:p>
        </p:txBody>
      </p:sp>
      <p:graphicFrame>
        <p:nvGraphicFramePr>
          <p:cNvPr id="3" name="表格 2"/>
          <p:cNvGraphicFramePr/>
          <p:nvPr>
            <p:custDataLst>
              <p:tags r:id="rId2"/>
            </p:custDataLst>
          </p:nvPr>
        </p:nvGraphicFramePr>
        <p:xfrm>
          <a:off x="582930" y="1235710"/>
          <a:ext cx="11112500" cy="5038090"/>
        </p:xfrm>
        <a:graphic>
          <a:graphicData uri="http://schemas.openxmlformats.org/drawingml/2006/table">
            <a:tbl>
              <a:tblPr firstRow="1" bandRow="1">
                <a:tableStyleId>{5C22544A-7EE6-4342-B048-85BDC9FD1C3A}</a:tableStyleId>
              </a:tblPr>
              <a:tblGrid>
                <a:gridCol w="1631950">
                  <a:extLst>
                    <a:ext uri="{9D8B030D-6E8A-4147-A177-3AD203B41FA5}">
                      <a16:colId xmlns:a16="http://schemas.microsoft.com/office/drawing/2014/main" val="20000"/>
                    </a:ext>
                  </a:extLst>
                </a:gridCol>
                <a:gridCol w="9480550">
                  <a:extLst>
                    <a:ext uri="{9D8B030D-6E8A-4147-A177-3AD203B41FA5}">
                      <a16:colId xmlns:a16="http://schemas.microsoft.com/office/drawing/2014/main" val="20001"/>
                    </a:ext>
                  </a:extLst>
                </a:gridCol>
              </a:tblGrid>
              <a:tr h="357505">
                <a:tc>
                  <a:txBody>
                    <a:bodyPr/>
                    <a:lstStyle/>
                    <a:p>
                      <a:pPr algn="ctr">
                        <a:buNone/>
                      </a:pPr>
                      <a:r>
                        <a:rPr lang="zh-CN" altLang="en-US"/>
                        <a:t>年份</a:t>
                      </a:r>
                    </a:p>
                  </a:txBody>
                  <a:tcPr>
                    <a:solidFill>
                      <a:schemeClr val="accent6">
                        <a:lumMod val="60000"/>
                        <a:lumOff val="40000"/>
                      </a:schemeClr>
                    </a:solidFill>
                  </a:tcPr>
                </a:tc>
                <a:tc>
                  <a:txBody>
                    <a:bodyPr/>
                    <a:lstStyle/>
                    <a:p>
                      <a:pPr algn="ctr">
                        <a:buNone/>
                      </a:pPr>
                      <a:r>
                        <a:rPr lang="zh-CN" altLang="en-US"/>
                        <a:t>试题要求</a:t>
                      </a:r>
                    </a:p>
                  </a:txBody>
                  <a:tcPr>
                    <a:solidFill>
                      <a:schemeClr val="accent6">
                        <a:lumMod val="60000"/>
                        <a:lumOff val="40000"/>
                      </a:schemeClr>
                    </a:solidFill>
                  </a:tcPr>
                </a:tc>
                <a:extLst>
                  <a:ext uri="{0D108BD9-81ED-4DB2-BD59-A6C34878D82A}">
                    <a16:rowId xmlns:a16="http://schemas.microsoft.com/office/drawing/2014/main" val="10000"/>
                  </a:ext>
                </a:extLst>
              </a:tr>
              <a:tr h="598805">
                <a:tc>
                  <a:txBody>
                    <a:bodyPr/>
                    <a:lstStyle/>
                    <a:p>
                      <a:pPr algn="l">
                        <a:buNone/>
                      </a:pPr>
                      <a:r>
                        <a:rPr lang="en-US" altLang="zh-CN">
                          <a:hlinkClick r:id="rId7" action="ppaction://hlinksldjump"/>
                        </a:rPr>
                        <a:t>2022</a:t>
                      </a:r>
                      <a:r>
                        <a:rPr lang="zh-CN" altLang="en-US">
                          <a:hlinkClick r:id="rId7" action="ppaction://hlinksldjump"/>
                        </a:rPr>
                        <a:t>年</a:t>
                      </a:r>
                    </a:p>
                    <a:p>
                      <a:pPr algn="l">
                        <a:buNone/>
                      </a:pPr>
                      <a:r>
                        <a:rPr lang="en-US" altLang="zh-CN">
                          <a:hlinkClick r:id="rId7" action="ppaction://hlinksldjump"/>
                        </a:rPr>
                        <a:t>      </a:t>
                      </a:r>
                      <a:r>
                        <a:rPr lang="zh-CN" altLang="en-US">
                          <a:hlinkClick r:id="rId7" action="ppaction://hlinksldjump"/>
                        </a:rPr>
                        <a:t>全国乙卷</a:t>
                      </a:r>
                      <a:endParaRPr lang="zh-CN" altLang="en-US"/>
                    </a:p>
                  </a:txBody>
                  <a:tcPr>
                    <a:solidFill>
                      <a:schemeClr val="accent6">
                        <a:lumMod val="60000"/>
                        <a:lumOff val="40000"/>
                      </a:schemeClr>
                    </a:solidFill>
                  </a:tcPr>
                </a:tc>
                <a:tc>
                  <a:txBody>
                    <a:bodyPr/>
                    <a:lstStyle/>
                    <a:p>
                      <a:pPr algn="l">
                        <a:buNone/>
                      </a:pPr>
                      <a:r>
                        <a:rPr lang="zh-CN" altLang="en-US"/>
                        <a:t>学校英语报正在开展以Learning English Beyond the Classroom为题的讨论。请使用图表中的调查结果写一篇短文投稿，内容包括：1. 学习活动状况描述； 2. 简单评论； 3. </a:t>
                      </a:r>
                      <a:r>
                        <a:rPr lang="zh-CN" altLang="en-US">
                          <a:solidFill>
                            <a:srgbClr val="FF0000"/>
                          </a:solidFill>
                        </a:rPr>
                        <a:t>你的建议</a:t>
                      </a:r>
                    </a:p>
                  </a:txBody>
                  <a:tcPr>
                    <a:solidFill>
                      <a:schemeClr val="accent6">
                        <a:lumMod val="60000"/>
                        <a:lumOff val="40000"/>
                      </a:schemeClr>
                    </a:solidFill>
                  </a:tcPr>
                </a:tc>
                <a:extLst>
                  <a:ext uri="{0D108BD9-81ED-4DB2-BD59-A6C34878D82A}">
                    <a16:rowId xmlns:a16="http://schemas.microsoft.com/office/drawing/2014/main" val="10001"/>
                  </a:ext>
                </a:extLst>
              </a:tr>
              <a:tr h="640080">
                <a:tc>
                  <a:txBody>
                    <a:bodyPr/>
                    <a:lstStyle/>
                    <a:p>
                      <a:pPr algn="l">
                        <a:buNone/>
                      </a:pPr>
                      <a:r>
                        <a:rPr lang="en-US" altLang="zh-CN">
                          <a:hlinkClick r:id="rId8" action="ppaction://hlinksldjump"/>
                        </a:rPr>
                        <a:t>2021</a:t>
                      </a:r>
                      <a:r>
                        <a:rPr lang="zh-CN" altLang="en-US">
                          <a:hlinkClick r:id="rId8" action="ppaction://hlinksldjump"/>
                        </a:rPr>
                        <a:t>年</a:t>
                      </a:r>
                    </a:p>
                    <a:p>
                      <a:pPr algn="l">
                        <a:buNone/>
                      </a:pPr>
                      <a:r>
                        <a:rPr lang="en-US" altLang="zh-CN">
                          <a:hlinkClick r:id="rId8" action="ppaction://hlinksldjump"/>
                        </a:rPr>
                        <a:t>     </a:t>
                      </a:r>
                      <a:r>
                        <a:rPr lang="zh-CN" altLang="en-US">
                          <a:hlinkClick r:id="rId8" action="ppaction://hlinksldjump"/>
                        </a:rPr>
                        <a:t>全国乙卷</a:t>
                      </a:r>
                      <a:endParaRPr lang="zh-CN" altLang="en-US"/>
                    </a:p>
                  </a:txBody>
                  <a:tcPr>
                    <a:solidFill>
                      <a:schemeClr val="accent6">
                        <a:lumMod val="60000"/>
                        <a:lumOff val="40000"/>
                      </a:schemeClr>
                    </a:solidFill>
                  </a:tcPr>
                </a:tc>
                <a:tc>
                  <a:txBody>
                    <a:bodyPr/>
                    <a:lstStyle/>
                    <a:p>
                      <a:pPr>
                        <a:buNone/>
                      </a:pPr>
                      <a:r>
                        <a:rPr lang="zh-CN" altLang="en-US"/>
                        <a:t>你校将举办英语演讲比赛。请你以Be smart online learners为题写一篇发言稿参赛，内容包括：1. 分析优势与不足；2. </a:t>
                      </a:r>
                      <a:r>
                        <a:rPr lang="zh-CN" altLang="en-US">
                          <a:solidFill>
                            <a:srgbClr val="FF0000"/>
                          </a:solidFill>
                        </a:rPr>
                        <a:t>提出学习建议</a:t>
                      </a:r>
                      <a:r>
                        <a:rPr lang="zh-CN" altLang="en-US"/>
                        <a:t>。</a:t>
                      </a:r>
                    </a:p>
                  </a:txBody>
                  <a:tcPr>
                    <a:solidFill>
                      <a:schemeClr val="accent6">
                        <a:lumMod val="60000"/>
                        <a:lumOff val="40000"/>
                      </a:schemeClr>
                    </a:solidFill>
                  </a:tcPr>
                </a:tc>
                <a:extLst>
                  <a:ext uri="{0D108BD9-81ED-4DB2-BD59-A6C34878D82A}">
                    <a16:rowId xmlns:a16="http://schemas.microsoft.com/office/drawing/2014/main" val="10002"/>
                  </a:ext>
                </a:extLst>
              </a:tr>
              <a:tr h="648970">
                <a:tc>
                  <a:txBody>
                    <a:bodyPr/>
                    <a:lstStyle/>
                    <a:p>
                      <a:pPr algn="l">
                        <a:buNone/>
                      </a:pPr>
                      <a:r>
                        <a:rPr lang="en-US" altLang="zh-CN">
                          <a:hlinkClick r:id="rId9" action="ppaction://hlinksldjump"/>
                        </a:rPr>
                        <a:t>2019</a:t>
                      </a:r>
                      <a:r>
                        <a:rPr lang="zh-CN" altLang="en-US">
                          <a:hlinkClick r:id="rId9" action="ppaction://hlinksldjump"/>
                        </a:rPr>
                        <a:t>年</a:t>
                      </a:r>
                    </a:p>
                    <a:p>
                      <a:pPr algn="l">
                        <a:buNone/>
                      </a:pPr>
                      <a:r>
                        <a:rPr lang="en-US" altLang="zh-CN">
                          <a:hlinkClick r:id="rId9" action="ppaction://hlinksldjump"/>
                        </a:rPr>
                        <a:t>     </a:t>
                      </a:r>
                      <a:r>
                        <a:rPr lang="zh-CN" altLang="en-US">
                          <a:hlinkClick r:id="rId9" action="ppaction://hlinksldjump"/>
                        </a:rPr>
                        <a:t>北京卷</a:t>
                      </a:r>
                      <a:endParaRPr lang="zh-CN" altLang="en-US"/>
                    </a:p>
                  </a:txBody>
                  <a:tcPr>
                    <a:solidFill>
                      <a:schemeClr val="accent6">
                        <a:lumMod val="60000"/>
                        <a:lumOff val="40000"/>
                      </a:schemeClr>
                    </a:solidFill>
                  </a:tcPr>
                </a:tc>
                <a:tc>
                  <a:txBody>
                    <a:bodyPr/>
                    <a:lstStyle/>
                    <a:p>
                      <a:pPr>
                        <a:buNone/>
                      </a:pPr>
                      <a:r>
                        <a:rPr lang="zh-CN" altLang="en-US"/>
                        <a:t>假设你是红星中学高三学生李华。你的英国好友Jim打算署假期间来北京、天津和上海旅游，发来邮件</a:t>
                      </a:r>
                      <a:r>
                        <a:rPr lang="zh-CN" altLang="en-US">
                          <a:solidFill>
                            <a:srgbClr val="FF0000"/>
                          </a:solidFill>
                        </a:rPr>
                        <a:t>询问相关信息。请你给他回复邮件</a:t>
                      </a:r>
                      <a:r>
                        <a:rPr lang="zh-CN" altLang="en-US"/>
                        <a:t>，内容包括:</a:t>
                      </a:r>
                      <a:r>
                        <a:rPr lang="en-US" altLang="zh-CN"/>
                        <a:t>  </a:t>
                      </a:r>
                      <a:r>
                        <a:rPr lang="zh-CN" altLang="en-US"/>
                        <a:t>1.交通出行;</a:t>
                      </a:r>
                      <a:r>
                        <a:rPr lang="en-US" altLang="zh-CN"/>
                        <a:t> </a:t>
                      </a:r>
                      <a:r>
                        <a:rPr lang="zh-CN" altLang="en-US"/>
                        <a:t>2.必备衣物。</a:t>
                      </a:r>
                    </a:p>
                  </a:txBody>
                  <a:tcPr>
                    <a:solidFill>
                      <a:schemeClr val="accent6">
                        <a:lumMod val="60000"/>
                        <a:lumOff val="40000"/>
                      </a:schemeClr>
                    </a:solidFill>
                  </a:tcPr>
                </a:tc>
                <a:extLst>
                  <a:ext uri="{0D108BD9-81ED-4DB2-BD59-A6C34878D82A}">
                    <a16:rowId xmlns:a16="http://schemas.microsoft.com/office/drawing/2014/main" val="10003"/>
                  </a:ext>
                </a:extLst>
              </a:tr>
              <a:tr h="1130935">
                <a:tc>
                  <a:txBody>
                    <a:bodyPr/>
                    <a:lstStyle/>
                    <a:p>
                      <a:pPr algn="l">
                        <a:buNone/>
                      </a:pPr>
                      <a:r>
                        <a:rPr lang="en-US" altLang="zh-CN">
                          <a:hlinkClick r:id="rId10" action="ppaction://hlinksldjump"/>
                        </a:rPr>
                        <a:t>2019 </a:t>
                      </a:r>
                      <a:r>
                        <a:rPr lang="zh-CN" altLang="en-US">
                          <a:hlinkClick r:id="rId10" action="ppaction://hlinksldjump"/>
                        </a:rPr>
                        <a:t>年</a:t>
                      </a:r>
                    </a:p>
                    <a:p>
                      <a:pPr algn="l">
                        <a:buNone/>
                      </a:pPr>
                      <a:r>
                        <a:rPr lang="en-US" altLang="zh-CN">
                          <a:hlinkClick r:id="rId10" action="ppaction://hlinksldjump"/>
                        </a:rPr>
                        <a:t>     </a:t>
                      </a:r>
                      <a:r>
                        <a:rPr lang="zh-CN" altLang="en-US">
                          <a:hlinkClick r:id="rId10" action="ppaction://hlinksldjump"/>
                        </a:rPr>
                        <a:t>天津卷</a:t>
                      </a:r>
                      <a:endParaRPr lang="zh-CN" altLang="en-US"/>
                    </a:p>
                  </a:txBody>
                  <a:tcPr>
                    <a:solidFill>
                      <a:schemeClr val="accent6">
                        <a:lumMod val="60000"/>
                        <a:lumOff val="40000"/>
                      </a:schemeClr>
                    </a:solidFill>
                  </a:tcPr>
                </a:tc>
                <a:tc>
                  <a:txBody>
                    <a:bodyPr/>
                    <a:lstStyle/>
                    <a:p>
                      <a:pPr>
                        <a:buNone/>
                      </a:pPr>
                      <a:r>
                        <a:rPr lang="zh-CN" altLang="en-US"/>
                        <a:t>假设你是晨光中学的李津，英国友好校将派教师来你校参加为期一周的暑期交流活动。活动期间，英方教师Chris将做一个有关西方艺术的讲座。</a:t>
                      </a:r>
                      <a:r>
                        <a:rPr lang="zh-CN" altLang="en-US">
                          <a:solidFill>
                            <a:srgbClr val="FF0000"/>
                          </a:solidFill>
                        </a:rPr>
                        <a:t>现就讲座内容征求你校学生的意见</a:t>
                      </a:r>
                      <a:r>
                        <a:rPr lang="zh-CN" altLang="en-US"/>
                        <a:t>。请根据以下提示给Chris写一封电子邮件:（1）你喜欢的讲座话题（从音乐、美术、舞蹈中任选其一）；（2）选择该话题的原因及关于该话题你感兴趣的内容；（3）希望从中有何收获。</a:t>
                      </a:r>
                    </a:p>
                  </a:txBody>
                  <a:tcPr>
                    <a:solidFill>
                      <a:schemeClr val="accent6">
                        <a:lumMod val="60000"/>
                        <a:lumOff val="40000"/>
                      </a:schemeClr>
                    </a:solidFill>
                  </a:tcPr>
                </a:tc>
                <a:extLst>
                  <a:ext uri="{0D108BD9-81ED-4DB2-BD59-A6C34878D82A}">
                    <a16:rowId xmlns:a16="http://schemas.microsoft.com/office/drawing/2014/main" val="10004"/>
                  </a:ext>
                </a:extLst>
              </a:tr>
              <a:tr h="914400">
                <a:tc>
                  <a:txBody>
                    <a:bodyPr/>
                    <a:lstStyle/>
                    <a:p>
                      <a:pPr algn="l">
                        <a:buNone/>
                      </a:pPr>
                      <a:r>
                        <a:rPr lang="en-US" altLang="zh-CN">
                          <a:hlinkClick r:id="rId11" action="ppaction://hlinksldjump"/>
                        </a:rPr>
                        <a:t>2018</a:t>
                      </a:r>
                      <a:r>
                        <a:rPr lang="zh-CN" altLang="en-US">
                          <a:hlinkClick r:id="rId11" action="ppaction://hlinksldjump"/>
                        </a:rPr>
                        <a:t>年</a:t>
                      </a:r>
                    </a:p>
                    <a:p>
                      <a:pPr algn="l">
                        <a:buNone/>
                      </a:pPr>
                      <a:r>
                        <a:rPr lang="en-US" altLang="zh-CN">
                          <a:hlinkClick r:id="rId11" action="ppaction://hlinksldjump"/>
                        </a:rPr>
                        <a:t>      </a:t>
                      </a:r>
                      <a:r>
                        <a:rPr lang="zh-CN" altLang="en-US">
                          <a:hlinkClick r:id="rId11" action="ppaction://hlinksldjump"/>
                        </a:rPr>
                        <a:t>北京卷</a:t>
                      </a:r>
                      <a:endParaRPr lang="zh-CN" altLang="en-US"/>
                    </a:p>
                  </a:txBody>
                  <a:tcPr>
                    <a:solidFill>
                      <a:schemeClr val="accent6">
                        <a:lumMod val="60000"/>
                        <a:lumOff val="40000"/>
                      </a:schemeClr>
                    </a:solidFill>
                  </a:tcPr>
                </a:tc>
                <a:tc>
                  <a:txBody>
                    <a:bodyPr/>
                    <a:lstStyle/>
                    <a:p>
                      <a:pPr>
                        <a:buNone/>
                      </a:pPr>
                      <a:r>
                        <a:rPr lang="zh-CN" altLang="en-US"/>
                        <a:t>假设你是红星中学高三学生李华，你的英国朋友 Jim 在给你的邮件中提到他对中国文化感兴趣，计划明年来北京上大学。他向你咨询相关信息。请给他回邮件，内容包括：1. 表示欢迎；2. 推荐他上哪所大学；3. </a:t>
                      </a:r>
                      <a:r>
                        <a:rPr lang="zh-CN" altLang="en-US">
                          <a:solidFill>
                            <a:srgbClr val="FF0000"/>
                          </a:solidFill>
                        </a:rPr>
                        <a:t>建议</a:t>
                      </a:r>
                      <a:r>
                        <a:rPr lang="zh-CN" altLang="en-US"/>
                        <a:t>他做哪些准备工作</a:t>
                      </a:r>
                    </a:p>
                  </a:txBody>
                  <a:tcPr>
                    <a:solidFill>
                      <a:schemeClr val="accent6">
                        <a:lumMod val="60000"/>
                        <a:lumOff val="40000"/>
                      </a:schemeClr>
                    </a:solidFill>
                  </a:tcPr>
                </a:tc>
                <a:extLst>
                  <a:ext uri="{0D108BD9-81ED-4DB2-BD59-A6C34878D82A}">
                    <a16:rowId xmlns:a16="http://schemas.microsoft.com/office/drawing/2014/main" val="10005"/>
                  </a:ext>
                </a:extLst>
              </a:tr>
              <a:tr h="598170">
                <a:tc>
                  <a:txBody>
                    <a:bodyPr/>
                    <a:lstStyle/>
                    <a:p>
                      <a:pPr algn="l">
                        <a:buNone/>
                      </a:pPr>
                      <a:r>
                        <a:rPr lang="en-US" altLang="zh-CN">
                          <a:hlinkClick r:id="rId12" action="ppaction://hlinksldjump"/>
                        </a:rPr>
                        <a:t>2018</a:t>
                      </a:r>
                      <a:r>
                        <a:rPr lang="zh-CN" altLang="en-US">
                          <a:hlinkClick r:id="rId12" action="ppaction://hlinksldjump"/>
                        </a:rPr>
                        <a:t>年</a:t>
                      </a:r>
                    </a:p>
                    <a:p>
                      <a:pPr algn="l">
                        <a:buNone/>
                      </a:pPr>
                      <a:r>
                        <a:rPr lang="zh-CN" altLang="en-US">
                          <a:hlinkClick r:id="rId12" action="ppaction://hlinksldjump"/>
                        </a:rPr>
                        <a:t> </a:t>
                      </a:r>
                      <a:r>
                        <a:rPr lang="en-US" altLang="zh-CN">
                          <a:hlinkClick r:id="rId12" action="ppaction://hlinksldjump"/>
                        </a:rPr>
                        <a:t>    </a:t>
                      </a:r>
                      <a:r>
                        <a:rPr lang="zh-CN" altLang="en-US">
                          <a:hlinkClick r:id="rId12" action="ppaction://hlinksldjump"/>
                        </a:rPr>
                        <a:t>全国</a:t>
                      </a:r>
                      <a:r>
                        <a:rPr lang="en-US" altLang="zh-CN">
                          <a:hlinkClick r:id="rId12" action="ppaction://hlinksldjump"/>
                        </a:rPr>
                        <a:t>I</a:t>
                      </a:r>
                      <a:r>
                        <a:rPr lang="zh-CN" altLang="en-US">
                          <a:hlinkClick r:id="rId12" action="ppaction://hlinksldjump"/>
                        </a:rPr>
                        <a:t>卷</a:t>
                      </a:r>
                      <a:endParaRPr lang="zh-CN" altLang="en-US"/>
                    </a:p>
                  </a:txBody>
                  <a:tcPr>
                    <a:solidFill>
                      <a:schemeClr val="accent6">
                        <a:lumMod val="60000"/>
                        <a:lumOff val="40000"/>
                      </a:schemeClr>
                    </a:solidFill>
                  </a:tcPr>
                </a:tc>
                <a:tc>
                  <a:txBody>
                    <a:bodyPr/>
                    <a:lstStyle/>
                    <a:p>
                      <a:pPr>
                        <a:buNone/>
                      </a:pPr>
                      <a:r>
                        <a:rPr lang="zh-CN" altLang="en-US"/>
                        <a:t>假定你是李华，你的新西兰朋友Terry将去中国朋友家做客，</a:t>
                      </a:r>
                      <a:r>
                        <a:rPr lang="zh-CN" altLang="en-US">
                          <a:solidFill>
                            <a:srgbClr val="FF0000"/>
                          </a:solidFill>
                        </a:rPr>
                        <a:t>发邮件向你询问有关习俗</a:t>
                      </a:r>
                      <a:r>
                        <a:rPr lang="zh-CN" altLang="en-US"/>
                        <a:t>。</a:t>
                      </a:r>
                      <a:r>
                        <a:rPr lang="zh-CN" altLang="en-US">
                          <a:solidFill>
                            <a:srgbClr val="FF0000"/>
                          </a:solidFill>
                        </a:rPr>
                        <a:t>请你回复邮件</a:t>
                      </a:r>
                      <a:r>
                        <a:rPr lang="zh-CN" altLang="en-US"/>
                        <a:t>，内容包括：1. 到达时间； 2. 合适的礼物； 3. 餐桌礼仪。</a:t>
                      </a:r>
                    </a:p>
                  </a:txBody>
                  <a:tcPr>
                    <a:solidFill>
                      <a:schemeClr val="accent6">
                        <a:lumMod val="60000"/>
                        <a:lumOff val="40000"/>
                      </a:schemeClr>
                    </a:solidFill>
                  </a:tcPr>
                </a:tc>
                <a:extLst>
                  <a:ext uri="{0D108BD9-81ED-4DB2-BD59-A6C34878D82A}">
                    <a16:rowId xmlns:a16="http://schemas.microsoft.com/office/drawing/2014/main" val="10006"/>
                  </a:ext>
                </a:extLst>
              </a:tr>
            </a:tbl>
          </a:graphicData>
        </a:graphic>
      </p:graphicFrame>
      <p:pic>
        <p:nvPicPr>
          <p:cNvPr id="2" name="图片 1" descr="水印">
            <a:extLst>
              <a:ext uri="{FF2B5EF4-FFF2-40B4-BE49-F238E27FC236}">
                <a16:creationId xmlns:a16="http://schemas.microsoft.com/office/drawing/2014/main" id="{967C33F5-ADD9-D67F-354A-9BECF9DFE0B2}"/>
              </a:ext>
            </a:extLst>
          </p:cNvPr>
          <p:cNvPicPr>
            <a:picLocks noChangeAspect="1"/>
          </p:cNvPicPr>
          <p:nvPr/>
        </p:nvPicPr>
        <p:blipFill>
          <a:blip r:embed="rId1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148" y="1806575"/>
            <a:ext cx="1105462" cy="1105462"/>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14" y="1364456"/>
            <a:ext cx="4149742" cy="4149742"/>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648" y="639287"/>
            <a:ext cx="5184786" cy="5184786"/>
          </a:xfrm>
          <a:prstGeom prst="rect">
            <a:avLst/>
          </a:prstGeom>
        </p:spPr>
      </p:pic>
      <p:pic>
        <p:nvPicPr>
          <p:cNvPr id="18" name="图片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154017" y="608909"/>
            <a:ext cx="533400" cy="504825"/>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533" y="5824073"/>
            <a:ext cx="2175507" cy="725169"/>
          </a:xfrm>
          <a:prstGeom prst="rect">
            <a:avLst/>
          </a:prstGeom>
        </p:spPr>
      </p:pic>
      <p:pic>
        <p:nvPicPr>
          <p:cNvPr id="21" name="图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1493" y="608679"/>
            <a:ext cx="2175507" cy="725169"/>
          </a:xfrm>
          <a:prstGeom prst="rect">
            <a:avLst/>
          </a:prstGeom>
        </p:spPr>
      </p:pic>
      <p:sp>
        <p:nvSpPr>
          <p:cNvPr id="22" name="标题 1"/>
          <p:cNvSpPr txBox="1"/>
          <p:nvPr/>
        </p:nvSpPr>
        <p:spPr>
          <a:xfrm>
            <a:off x="5117481" y="3429160"/>
            <a:ext cx="600265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spc="600" dirty="0">
                <a:solidFill>
                  <a:srgbClr val="285670"/>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世界读书日</a:t>
            </a:r>
          </a:p>
        </p:txBody>
      </p:sp>
      <p:sp>
        <p:nvSpPr>
          <p:cNvPr id="24" name="矩形 23"/>
          <p:cNvSpPr/>
          <p:nvPr/>
        </p:nvSpPr>
        <p:spPr>
          <a:xfrm>
            <a:off x="7174419" y="4754594"/>
            <a:ext cx="5018054" cy="645160"/>
          </a:xfrm>
          <a:prstGeom prst="rect">
            <a:avLst/>
          </a:prstGeom>
        </p:spPr>
        <p:txBody>
          <a:bodyPr wrap="square">
            <a:spAutoFit/>
          </a:bodyPr>
          <a:lstStyle/>
          <a:p>
            <a:pPr algn="ctr"/>
            <a:r>
              <a:rPr lang="en-US" altLang="zh-CN" sz="3600" dirty="0">
                <a:solidFill>
                  <a:srgbClr val="285670"/>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World Reading Day</a:t>
            </a:r>
          </a:p>
        </p:txBody>
      </p:sp>
      <p:sp>
        <p:nvSpPr>
          <p:cNvPr id="2" name="标题 1"/>
          <p:cNvSpPr txBox="1"/>
          <p:nvPr>
            <p:custDataLst>
              <p:tags r:id="rId1"/>
            </p:custDataLst>
          </p:nvPr>
        </p:nvSpPr>
        <p:spPr>
          <a:xfrm>
            <a:off x="5185410" y="1023620"/>
            <a:ext cx="6002655" cy="252476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2023</a:t>
            </a:r>
            <a:r>
              <a:rPr lang="zh-CN" altLang="en-US"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天域第一次联考应用文讲评</a:t>
            </a:r>
          </a:p>
          <a:p>
            <a:r>
              <a:rPr lang="en-US" altLang="zh-CN"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       —</a:t>
            </a:r>
            <a:r>
              <a:rPr lang="zh-CN" altLang="en-US"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建议信</a:t>
            </a:r>
          </a:p>
        </p:txBody>
      </p:sp>
      <p:pic>
        <p:nvPicPr>
          <p:cNvPr id="3" name="图片 2" descr="水印">
            <a:extLst>
              <a:ext uri="{FF2B5EF4-FFF2-40B4-BE49-F238E27FC236}">
                <a16:creationId xmlns:a16="http://schemas.microsoft.com/office/drawing/2014/main" id="{D45C345E-1E6E-030A-1050-CCB57D8F9792}"/>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750" fill="hold"/>
                                        <p:tgtEl>
                                          <p:spTgt spid="16"/>
                                        </p:tgtEl>
                                        <p:attrNameLst>
                                          <p:attrName>ppt_w</p:attrName>
                                        </p:attrNameLst>
                                      </p:cBhvr>
                                      <p:tavLst>
                                        <p:tav tm="0">
                                          <p:val>
                                            <p:fltVal val="0"/>
                                          </p:val>
                                        </p:tav>
                                        <p:tav tm="100000">
                                          <p:val>
                                            <p:strVal val="#ppt_w"/>
                                          </p:val>
                                        </p:tav>
                                      </p:tavLst>
                                    </p:anim>
                                    <p:anim calcmode="lin" valueType="num">
                                      <p:cBhvr>
                                        <p:cTn id="23" dur="750" fill="hold"/>
                                        <p:tgtEl>
                                          <p:spTgt spid="16"/>
                                        </p:tgtEl>
                                        <p:attrNameLst>
                                          <p:attrName>ppt_h</p:attrName>
                                        </p:attrNameLst>
                                      </p:cBhvr>
                                      <p:tavLst>
                                        <p:tav tm="0">
                                          <p:val>
                                            <p:fltVal val="0"/>
                                          </p:val>
                                        </p:tav>
                                        <p:tav tm="100000">
                                          <p:val>
                                            <p:strVal val="#ppt_h"/>
                                          </p:val>
                                        </p:tav>
                                      </p:tavLst>
                                    </p:anim>
                                    <p:animEffect transition="in" filter="fade">
                                      <p:cBhvr>
                                        <p:cTn id="24" dur="750"/>
                                        <p:tgtEl>
                                          <p:spTgt spid="16"/>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750"/>
                                        <p:tgtEl>
                                          <p:spTgt spid="14"/>
                                        </p:tgtEl>
                                      </p:cBhvr>
                                    </p:animEffect>
                                  </p:childTnLst>
                                </p:cTn>
                              </p:par>
                            </p:childTnLst>
                          </p:cTn>
                        </p:par>
                        <p:par>
                          <p:cTn id="29" fill="hold">
                            <p:stCondLst>
                              <p:cond delay="4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750" fill="hold"/>
                                        <p:tgtEl>
                                          <p:spTgt spid="12"/>
                                        </p:tgtEl>
                                        <p:attrNameLst>
                                          <p:attrName>ppt_w</p:attrName>
                                        </p:attrNameLst>
                                      </p:cBhvr>
                                      <p:tavLst>
                                        <p:tav tm="0">
                                          <p:val>
                                            <p:fltVal val="0"/>
                                          </p:val>
                                        </p:tav>
                                        <p:tav tm="100000">
                                          <p:val>
                                            <p:strVal val="#ppt_w"/>
                                          </p:val>
                                        </p:tav>
                                      </p:tavLst>
                                    </p:anim>
                                    <p:anim calcmode="lin" valueType="num">
                                      <p:cBhvr>
                                        <p:cTn id="33" dur="750" fill="hold"/>
                                        <p:tgtEl>
                                          <p:spTgt spid="12"/>
                                        </p:tgtEl>
                                        <p:attrNameLst>
                                          <p:attrName>ppt_h</p:attrName>
                                        </p:attrNameLst>
                                      </p:cBhvr>
                                      <p:tavLst>
                                        <p:tav tm="0">
                                          <p:val>
                                            <p:fltVal val="0"/>
                                          </p:val>
                                        </p:tav>
                                        <p:tav tm="100000">
                                          <p:val>
                                            <p:strVal val="#ppt_h"/>
                                          </p:val>
                                        </p:tav>
                                      </p:tavLst>
                                    </p:anim>
                                    <p:animEffect transition="in" filter="fade">
                                      <p:cBhvr>
                                        <p:cTn id="34" dur="750"/>
                                        <p:tgtEl>
                                          <p:spTgt spid="12"/>
                                        </p:tgtEl>
                                      </p:cBhvr>
                                    </p:animEffect>
                                  </p:childTnLst>
                                </p:cTn>
                              </p:par>
                            </p:childTnLst>
                          </p:cTn>
                        </p:par>
                        <p:par>
                          <p:cTn id="35" fill="hold">
                            <p:stCondLst>
                              <p:cond delay="5000"/>
                            </p:stCondLst>
                            <p:childTnLst>
                              <p:par>
                                <p:cTn id="36" presetID="14" presetClass="entr" presetSubtype="1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randombar(horizontal)">
                                      <p:cBhvr>
                                        <p:cTn id="38" dur="750"/>
                                        <p:tgtEl>
                                          <p:spTgt spid="2"/>
                                        </p:tgtEl>
                                      </p:cBhvr>
                                    </p:animEffect>
                                  </p:childTnLst>
                                </p:cTn>
                              </p:par>
                            </p:childTnLst>
                          </p:cTn>
                        </p:par>
                        <p:par>
                          <p:cTn id="39" fill="hold">
                            <p:stCondLst>
                              <p:cond delay="6000"/>
                            </p:stCondLst>
                            <p:childTnLst>
                              <p:par>
                                <p:cTn id="40" presetID="14" presetClass="entr" presetSubtype="1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750"/>
                                        <p:tgtEl>
                                          <p:spTgt spid="22"/>
                                        </p:tgtEl>
                                      </p:cBhvr>
                                    </p:animEffect>
                                  </p:childTnLst>
                                </p:cTn>
                              </p:par>
                            </p:childTnLst>
                          </p:cTn>
                        </p:par>
                        <p:par>
                          <p:cTn id="43" fill="hold">
                            <p:stCondLst>
                              <p:cond delay="7000"/>
                            </p:stCondLst>
                            <p:childTnLst>
                              <p:par>
                                <p:cTn id="44" presetID="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750" fill="hold"/>
                                        <p:tgtEl>
                                          <p:spTgt spid="24"/>
                                        </p:tgtEl>
                                        <p:attrNameLst>
                                          <p:attrName>ppt_x</p:attrName>
                                        </p:attrNameLst>
                                      </p:cBhvr>
                                      <p:tavLst>
                                        <p:tav tm="0">
                                          <p:val>
                                            <p:strVal val="#ppt_x"/>
                                          </p:val>
                                        </p:tav>
                                        <p:tav tm="100000">
                                          <p:val>
                                            <p:strVal val="#ppt_x"/>
                                          </p:val>
                                        </p:tav>
                                      </p:tavLst>
                                    </p:anim>
                                    <p:anim calcmode="lin" valueType="num">
                                      <p:cBhvr additive="base">
                                        <p:cTn id="47" dur="750" fill="hold"/>
                                        <p:tgtEl>
                                          <p:spTgt spid="24"/>
                                        </p:tgtEl>
                                        <p:attrNameLst>
                                          <p:attrName>ppt_y</p:attrName>
                                        </p:attrNameLst>
                                      </p:cBhvr>
                                      <p:tavLst>
                                        <p:tav tm="0">
                                          <p:val>
                                            <p:strVal val="1+#ppt_h/2"/>
                                          </p:val>
                                        </p:tav>
                                        <p:tav tm="100000">
                                          <p:val>
                                            <p:strVal val="#ppt_y"/>
                                          </p:val>
                                        </p:tav>
                                      </p:tavLst>
                                    </p:anim>
                                  </p:childTnLst>
                                </p:cTn>
                              </p:par>
                            </p:childTnLst>
                          </p:cTn>
                        </p:par>
                        <p:par>
                          <p:cTn id="48" fill="hold">
                            <p:stCondLst>
                              <p:cond delay="8000"/>
                            </p:stCondLst>
                            <p:childTnLst>
                              <p:par>
                                <p:cTn id="49" presetID="2" presetClass="entr" presetSubtype="6"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750" fill="hold"/>
                                        <p:tgtEl>
                                          <p:spTgt spid="18"/>
                                        </p:tgtEl>
                                        <p:attrNameLst>
                                          <p:attrName>ppt_x</p:attrName>
                                        </p:attrNameLst>
                                      </p:cBhvr>
                                      <p:tavLst>
                                        <p:tav tm="0">
                                          <p:val>
                                            <p:strVal val="1+#ppt_w/2"/>
                                          </p:val>
                                        </p:tav>
                                        <p:tav tm="100000">
                                          <p:val>
                                            <p:strVal val="#ppt_x"/>
                                          </p:val>
                                        </p:tav>
                                      </p:tavLst>
                                    </p:anim>
                                    <p:anim calcmode="lin" valueType="num">
                                      <p:cBhvr additive="base">
                                        <p:cTn id="52"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P spid="2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2022年全国乙卷</a:t>
            </a:r>
          </a:p>
        </p:txBody>
      </p:sp>
      <p:sp>
        <p:nvSpPr>
          <p:cNvPr id="3" name="文本框 2"/>
          <p:cNvSpPr txBox="1"/>
          <p:nvPr/>
        </p:nvSpPr>
        <p:spPr>
          <a:xfrm>
            <a:off x="650875" y="996315"/>
            <a:ext cx="10791825" cy="489267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Learning English Beyond the Classroom</a:t>
            </a:r>
          </a:p>
          <a:p>
            <a:r>
              <a:rPr lang="zh-CN" altLang="en-US" sz="2400">
                <a:latin typeface="Times New Roman" panose="02020603050405020304" charset="0"/>
                <a:cs typeface="Times New Roman" panose="02020603050405020304" charset="0"/>
              </a:rPr>
              <a:t>      Living in an information era, we have easy and convenient access to various English learning resources. Just as the survey shows, most students have a preference for listening to English songs and watching English movies, accounting for 65% and 5% respectively. While only a small percentage of students learn through reading books and looking through websites, which make up 18% and 12%.</a:t>
            </a:r>
          </a:p>
          <a:p>
            <a:r>
              <a:rPr lang="zh-CN" altLang="en-US" sz="2400">
                <a:latin typeface="Times New Roman" panose="02020603050405020304" charset="0"/>
                <a:cs typeface="Times New Roman" panose="02020603050405020304" charset="0"/>
              </a:rPr>
              <a:t>      It seems that compared with reading, most students prefer to learn English while enjoying themselves and having a relaxing atmosphere. From my perspective, interest comes first and all of these methods are effective, which not only expose ourselves to a native English atmosphere, but also broaden our horizons and promote our understanding of western cultures. </a:t>
            </a:r>
          </a:p>
          <a:p>
            <a:r>
              <a:rPr lang="zh-CN" altLang="en-US" sz="2400">
                <a:latin typeface="Times New Roman" panose="02020603050405020304" charset="0"/>
                <a:cs typeface="Times New Roman" panose="02020603050405020304" charset="0"/>
              </a:rPr>
              <a:t>      Just as the saying goes, every road leads to Rome. When it comes to learning English beyond the classroom, choose whatever way that we enjoy.</a:t>
            </a:r>
          </a:p>
        </p:txBody>
      </p:sp>
      <p:pic>
        <p:nvPicPr>
          <p:cNvPr id="7" name="图片 6" descr="水印">
            <a:extLst>
              <a:ext uri="{FF2B5EF4-FFF2-40B4-BE49-F238E27FC236}">
                <a16:creationId xmlns:a16="http://schemas.microsoft.com/office/drawing/2014/main" id="{29619F25-DE7C-5673-4450-256B38EC3F77}"/>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2021年全国乙卷</a:t>
            </a:r>
          </a:p>
        </p:txBody>
      </p:sp>
      <p:sp>
        <p:nvSpPr>
          <p:cNvPr id="3" name="文本框 2"/>
          <p:cNvSpPr txBox="1"/>
          <p:nvPr/>
        </p:nvSpPr>
        <p:spPr>
          <a:xfrm>
            <a:off x="650875" y="996315"/>
            <a:ext cx="10791825" cy="489267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Be smart online learners</a:t>
            </a:r>
          </a:p>
          <a:p>
            <a:r>
              <a:rPr sz="2400">
                <a:latin typeface="Times New Roman" panose="02020603050405020304" charset="0"/>
                <a:cs typeface="Times New Roman" panose="02020603050405020304" charset="0"/>
              </a:rPr>
              <a:t>     Online learning is an important way to study recently. No doubt it enjoys a great popularity nowadays.</a:t>
            </a:r>
          </a:p>
          <a:p>
            <a:r>
              <a:rPr sz="2400">
                <a:latin typeface="Times New Roman" panose="02020603050405020304" charset="0"/>
                <a:cs typeface="Times New Roman" panose="02020603050405020304" charset="0"/>
              </a:rPr>
              <a:t>    To begin with, it’s obvious that abundant online learning resources which offer a variety of options for learners can satisfy multiple needs of learners. Additionally, online learning features convenience, flexibility and low cost. However, every coin has two sides. It also has some  disadvantages. Without teachers around, learners are easy to get distracted, and too much screen time may do harm to their eyes.</a:t>
            </a:r>
          </a:p>
          <a:p>
            <a:r>
              <a:rPr sz="2400">
                <a:latin typeface="Times New Roman" panose="02020603050405020304" charset="0"/>
                <a:cs typeface="Times New Roman" panose="02020603050405020304" charset="0"/>
              </a:rPr>
              <a:t>   So here I’d like to offer some suggestions. First, good time management will lead to high efficiency. Second, resisting temptation and self-discipline are of significance. Third, a short rest every 40 minutes is quite necessary. In this way, we can be smart online learners.  </a:t>
            </a:r>
          </a:p>
          <a:p>
            <a:r>
              <a:rPr sz="2400">
                <a:latin typeface="Times New Roman" panose="02020603050405020304" charset="0"/>
                <a:cs typeface="Times New Roman" panose="02020603050405020304" charset="0"/>
              </a:rPr>
              <a:t>    That's all. Thank you.   </a:t>
            </a:r>
          </a:p>
        </p:txBody>
      </p:sp>
      <p:pic>
        <p:nvPicPr>
          <p:cNvPr id="7" name="图片 6" descr="水印">
            <a:extLst>
              <a:ext uri="{FF2B5EF4-FFF2-40B4-BE49-F238E27FC236}">
                <a16:creationId xmlns:a16="http://schemas.microsoft.com/office/drawing/2014/main" id="{14BCBDC6-E9C7-C973-F6E2-0E01231DE489}"/>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2019年北京卷</a:t>
            </a:r>
          </a:p>
        </p:txBody>
      </p:sp>
      <p:sp>
        <p:nvSpPr>
          <p:cNvPr id="3" name="文本框 2"/>
          <p:cNvSpPr txBox="1"/>
          <p:nvPr/>
        </p:nvSpPr>
        <p:spPr>
          <a:xfrm>
            <a:off x="650875" y="996315"/>
            <a:ext cx="10791825" cy="3784600"/>
          </a:xfrm>
          <a:prstGeom prst="rect">
            <a:avLst/>
          </a:prstGeom>
          <a:solidFill>
            <a:schemeClr val="accent6">
              <a:lumMod val="60000"/>
              <a:lumOff val="40000"/>
            </a:schemeClr>
          </a:solidFill>
        </p:spPr>
        <p:txBody>
          <a:bodyPr wrap="square" rtlCol="0" anchor="t">
            <a:spAutoFit/>
          </a:bodyPr>
          <a:lstStyle/>
          <a:p>
            <a:pPr algn="l"/>
            <a:r>
              <a:rPr sz="2400">
                <a:latin typeface="Times New Roman" panose="02020603050405020304" charset="0"/>
                <a:cs typeface="Times New Roman" panose="02020603050405020304" charset="0"/>
              </a:rPr>
              <a:t>Dear Jim,</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I’m pleased that you’re coming to tour in China.</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 suggest that you begin from Beijing, and I’ll show you around. Tianjin will be your next stop. After that, you can go to Shanghai, where you can stay for a week. You can take high-speed trains to both cities.</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Summer in these cities is hot and rainy, so take summer wear plus an umbrella with you.</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Looking forward to your arrival.</a:t>
            </a:r>
          </a:p>
          <a:p>
            <a:pPr algn="r"/>
            <a:r>
              <a:rPr sz="2400">
                <a:latin typeface="Times New Roman" panose="02020603050405020304" charset="0"/>
                <a:cs typeface="Times New Roman" panose="02020603050405020304" charset="0"/>
              </a:rPr>
              <a:t>Yours,</a:t>
            </a:r>
          </a:p>
          <a:p>
            <a:pPr algn="r"/>
            <a:r>
              <a:rPr sz="2400">
                <a:latin typeface="Times New Roman" panose="02020603050405020304" charset="0"/>
                <a:cs typeface="Times New Roman" panose="02020603050405020304" charset="0"/>
              </a:rPr>
              <a:t>Li Hua</a:t>
            </a:r>
          </a:p>
        </p:txBody>
      </p:sp>
      <p:pic>
        <p:nvPicPr>
          <p:cNvPr id="7" name="图片 6" descr="水印">
            <a:extLst>
              <a:ext uri="{FF2B5EF4-FFF2-40B4-BE49-F238E27FC236}">
                <a16:creationId xmlns:a16="http://schemas.microsoft.com/office/drawing/2014/main" id="{4C57B5E1-5B87-A92D-AA6B-B2845A59CE08}"/>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2019年天津卷</a:t>
            </a:r>
          </a:p>
        </p:txBody>
      </p:sp>
      <p:sp>
        <p:nvSpPr>
          <p:cNvPr id="3" name="文本框 2"/>
          <p:cNvSpPr txBox="1"/>
          <p:nvPr/>
        </p:nvSpPr>
        <p:spPr>
          <a:xfrm>
            <a:off x="455295" y="996315"/>
            <a:ext cx="11285855" cy="526224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Dear Chris，</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I'm Li Jim</a:t>
            </a:r>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a student at Chenguang High School. I am writing the e-mail to express my recommendation when you deliver lecture on Arts of Western Society.</a:t>
            </a:r>
            <a:r>
              <a:rPr lang="en-US" sz="2400">
                <a:latin typeface="Times New Roman" panose="02020603050405020304" charset="0"/>
                <a:cs typeface="Times New Roman" panose="02020603050405020304" charset="0"/>
              </a:rPr>
              <a:t> </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It is my long expectation that I am crazy to learn more about dance in western countries.</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 especially desire to know the folk dances including their origination, music feature, and related ceremonies. Dance is my hobby for pretty long time.</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 am a member of dance club of my school and our performance by our club is always arranged as grand finale in such school ceremonies as new year party, music festival of our school and the like. I believe your lecture will enrich our deeper understanding western folk dance and we will surely inject the fresh element for the following rehearsal and performmance. I am so confident will harvest cheers from our student audience. Thank you for your time.</a:t>
            </a:r>
          </a:p>
          <a:p>
            <a:pPr algn="r"/>
            <a:r>
              <a:rPr sz="2400">
                <a:latin typeface="Times New Roman" panose="02020603050405020304" charset="0"/>
                <a:cs typeface="Times New Roman" panose="02020603050405020304" charset="0"/>
              </a:rPr>
              <a:t>                                                                       Yours，</a:t>
            </a:r>
          </a:p>
          <a:p>
            <a:pPr algn="r"/>
            <a:r>
              <a:rPr sz="2400">
                <a:latin typeface="Times New Roman" panose="02020603050405020304" charset="0"/>
                <a:cs typeface="Times New Roman" panose="02020603050405020304" charset="0"/>
              </a:rPr>
              <a:t>Li Jin</a:t>
            </a:r>
          </a:p>
        </p:txBody>
      </p:sp>
      <p:pic>
        <p:nvPicPr>
          <p:cNvPr id="7" name="图片 6" descr="水印">
            <a:extLst>
              <a:ext uri="{FF2B5EF4-FFF2-40B4-BE49-F238E27FC236}">
                <a16:creationId xmlns:a16="http://schemas.microsoft.com/office/drawing/2014/main" id="{B729F452-065F-DC4A-A22F-7B9F597A2033}"/>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856615" y="208915"/>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2018年北京卷</a:t>
            </a:r>
          </a:p>
        </p:txBody>
      </p:sp>
      <p:sp>
        <p:nvSpPr>
          <p:cNvPr id="3" name="文本框 2"/>
          <p:cNvSpPr txBox="1"/>
          <p:nvPr/>
        </p:nvSpPr>
        <p:spPr>
          <a:xfrm>
            <a:off x="650875" y="996315"/>
            <a:ext cx="10791825" cy="452310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Dear Jim,</a:t>
            </a: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I’m happy to hear from you. Welcome to Beijing for your study!</a:t>
            </a: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Since you have long been interested in Chinese culture, I think Beijing Language and Culture University is an ideal place for you. The university is known for its language and culture courses intended for international students. I believe you will have a rewarding experience there.</a:t>
            </a: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To be frank, studying for a degree in a different culture is never easy. You'd better learn some basic Chinese before you come. That way, you may adjust yourself to the life here in Beijing soon.</a:t>
            </a: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If you have any other questions, do let me know.</a:t>
            </a:r>
          </a:p>
          <a:p>
            <a:pPr algn="r"/>
            <a:r>
              <a:rPr lang="zh-CN" altLang="en-US" sz="2400">
                <a:latin typeface="Times New Roman" panose="02020603050405020304" charset="0"/>
                <a:cs typeface="Times New Roman" panose="02020603050405020304" charset="0"/>
              </a:rPr>
              <a:t>Yours,</a:t>
            </a:r>
          </a:p>
          <a:p>
            <a:pPr algn="r"/>
            <a:r>
              <a:rPr lang="zh-CN" altLang="en-US" sz="2400">
                <a:latin typeface="Times New Roman" panose="02020603050405020304" charset="0"/>
                <a:cs typeface="Times New Roman" panose="02020603050405020304" charset="0"/>
              </a:rPr>
              <a:t>|Li Hua</a:t>
            </a:r>
          </a:p>
        </p:txBody>
      </p:sp>
      <p:pic>
        <p:nvPicPr>
          <p:cNvPr id="7" name="图片 6" descr="水印">
            <a:extLst>
              <a:ext uri="{FF2B5EF4-FFF2-40B4-BE49-F238E27FC236}">
                <a16:creationId xmlns:a16="http://schemas.microsoft.com/office/drawing/2014/main" id="{9BFDDD0E-A2D0-8036-8E89-6FD5126015A5}"/>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2018年全国I卷</a:t>
            </a:r>
          </a:p>
        </p:txBody>
      </p:sp>
      <p:sp>
        <p:nvSpPr>
          <p:cNvPr id="3" name="文本框 2"/>
          <p:cNvSpPr txBox="1"/>
          <p:nvPr/>
        </p:nvSpPr>
        <p:spPr>
          <a:xfrm>
            <a:off x="650875" y="1132205"/>
            <a:ext cx="10731500" cy="3784600"/>
          </a:xfrm>
          <a:prstGeom prst="rect">
            <a:avLst/>
          </a:prstGeom>
          <a:solidFill>
            <a:schemeClr val="accent6">
              <a:lumMod val="60000"/>
              <a:lumOff val="40000"/>
            </a:schemeClr>
          </a:solidFill>
        </p:spPr>
        <p:txBody>
          <a:bodyPr wrap="square" rtlCol="0" anchor="t">
            <a:spAutoFit/>
          </a:bodyPr>
          <a:lstStyle/>
          <a:p>
            <a:pPr algn="l"/>
            <a:r>
              <a:rPr sz="2400">
                <a:latin typeface="Times New Roman" panose="02020603050405020304" charset="0"/>
                <a:cs typeface="Times New Roman" panose="02020603050405020304" charset="0"/>
              </a:rPr>
              <a:t>Dear Terry, 　　</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How are you doing? Learning that you are about to pay a visit to a Chinese friend and confused about the Chinese customs, I am writing to put forward some advice. 　　</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Firstly, I would 1ike to suggest that you arrive 5 to 10 minutes earlier, which is common in Chinese traditional culture. Secondly, if I were you I would bring some appropriate gifts with me, such as souvenirs from my own country. Besides, table manners are also what you should pay attention to. For example, you are not supposed to stick your chopsticks into your food. Instead, laying them on your dish is a smart choice. 　　</a:t>
            </a:r>
          </a:p>
          <a:p>
            <a:r>
              <a:rPr lang="en-US" sz="2400">
                <a:latin typeface="Times New Roman" panose="02020603050405020304" charset="0"/>
                <a:cs typeface="Times New Roman" panose="02020603050405020304" charset="0"/>
              </a:rPr>
              <a:t>    </a:t>
            </a:r>
            <a:r>
              <a:rPr sz="2400">
                <a:latin typeface="Times New Roman" panose="02020603050405020304" charset="0"/>
                <a:cs typeface="Times New Roman" panose="02020603050405020304" charset="0"/>
              </a:rPr>
              <a:t>If you have any other problems, please don’t hesitate to contact me. </a:t>
            </a:r>
          </a:p>
        </p:txBody>
      </p:sp>
      <p:pic>
        <p:nvPicPr>
          <p:cNvPr id="7" name="图片 6" descr="水印">
            <a:extLst>
              <a:ext uri="{FF2B5EF4-FFF2-40B4-BE49-F238E27FC236}">
                <a16:creationId xmlns:a16="http://schemas.microsoft.com/office/drawing/2014/main" id="{FEE14856-7000-5340-7051-868ED3922861}"/>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148" y="1806575"/>
            <a:ext cx="1105462" cy="1105462"/>
          </a:xfrm>
          <a:prstGeom prst="rect">
            <a:avLst/>
          </a:prstGeom>
        </p:spPr>
      </p:pic>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4" y="1364456"/>
            <a:ext cx="4149742" cy="4149742"/>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48" y="639287"/>
            <a:ext cx="5184786" cy="5184786"/>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530206" y="2378489"/>
            <a:ext cx="533400" cy="504825"/>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533" y="5824073"/>
            <a:ext cx="2175507" cy="725169"/>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1493" y="608679"/>
            <a:ext cx="2175507" cy="725169"/>
          </a:xfrm>
          <a:prstGeom prst="rect">
            <a:avLst/>
          </a:prstGeom>
        </p:spPr>
      </p:pic>
      <p:sp>
        <p:nvSpPr>
          <p:cNvPr id="22" name="标题 1"/>
          <p:cNvSpPr txBox="1"/>
          <p:nvPr/>
        </p:nvSpPr>
        <p:spPr>
          <a:xfrm>
            <a:off x="5221890" y="2468875"/>
            <a:ext cx="600265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72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Thank You!</a:t>
            </a:r>
          </a:p>
        </p:txBody>
      </p:sp>
      <p:sp>
        <p:nvSpPr>
          <p:cNvPr id="23" name="标题 1"/>
          <p:cNvSpPr txBox="1"/>
          <p:nvPr/>
        </p:nvSpPr>
        <p:spPr>
          <a:xfrm>
            <a:off x="5226677" y="3819660"/>
            <a:ext cx="6002650" cy="4873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0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读万卷书 行万里路 知识决定未来</a:t>
            </a:r>
          </a:p>
        </p:txBody>
      </p:sp>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750" fill="hold"/>
                                        <p:tgtEl>
                                          <p:spTgt spid="16"/>
                                        </p:tgtEl>
                                        <p:attrNameLst>
                                          <p:attrName>ppt_w</p:attrName>
                                        </p:attrNameLst>
                                      </p:cBhvr>
                                      <p:tavLst>
                                        <p:tav tm="0">
                                          <p:val>
                                            <p:fltVal val="0"/>
                                          </p:val>
                                        </p:tav>
                                        <p:tav tm="100000">
                                          <p:val>
                                            <p:strVal val="#ppt_w"/>
                                          </p:val>
                                        </p:tav>
                                      </p:tavLst>
                                    </p:anim>
                                    <p:anim calcmode="lin" valueType="num">
                                      <p:cBhvr>
                                        <p:cTn id="23" dur="750" fill="hold"/>
                                        <p:tgtEl>
                                          <p:spTgt spid="16"/>
                                        </p:tgtEl>
                                        <p:attrNameLst>
                                          <p:attrName>ppt_h</p:attrName>
                                        </p:attrNameLst>
                                      </p:cBhvr>
                                      <p:tavLst>
                                        <p:tav tm="0">
                                          <p:val>
                                            <p:fltVal val="0"/>
                                          </p:val>
                                        </p:tav>
                                        <p:tav tm="100000">
                                          <p:val>
                                            <p:strVal val="#ppt_h"/>
                                          </p:val>
                                        </p:tav>
                                      </p:tavLst>
                                    </p:anim>
                                    <p:animEffect transition="in" filter="fade">
                                      <p:cBhvr>
                                        <p:cTn id="24" dur="750"/>
                                        <p:tgtEl>
                                          <p:spTgt spid="16"/>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750"/>
                                        <p:tgtEl>
                                          <p:spTgt spid="14"/>
                                        </p:tgtEl>
                                      </p:cBhvr>
                                    </p:animEffect>
                                  </p:childTnLst>
                                </p:cTn>
                              </p:par>
                            </p:childTnLst>
                          </p:cTn>
                        </p:par>
                        <p:par>
                          <p:cTn id="29" fill="hold">
                            <p:stCondLst>
                              <p:cond delay="4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750" fill="hold"/>
                                        <p:tgtEl>
                                          <p:spTgt spid="12"/>
                                        </p:tgtEl>
                                        <p:attrNameLst>
                                          <p:attrName>ppt_w</p:attrName>
                                        </p:attrNameLst>
                                      </p:cBhvr>
                                      <p:tavLst>
                                        <p:tav tm="0">
                                          <p:val>
                                            <p:fltVal val="0"/>
                                          </p:val>
                                        </p:tav>
                                        <p:tav tm="100000">
                                          <p:val>
                                            <p:strVal val="#ppt_w"/>
                                          </p:val>
                                        </p:tav>
                                      </p:tavLst>
                                    </p:anim>
                                    <p:anim calcmode="lin" valueType="num">
                                      <p:cBhvr>
                                        <p:cTn id="33" dur="750" fill="hold"/>
                                        <p:tgtEl>
                                          <p:spTgt spid="12"/>
                                        </p:tgtEl>
                                        <p:attrNameLst>
                                          <p:attrName>ppt_h</p:attrName>
                                        </p:attrNameLst>
                                      </p:cBhvr>
                                      <p:tavLst>
                                        <p:tav tm="0">
                                          <p:val>
                                            <p:fltVal val="0"/>
                                          </p:val>
                                        </p:tav>
                                        <p:tav tm="100000">
                                          <p:val>
                                            <p:strVal val="#ppt_h"/>
                                          </p:val>
                                        </p:tav>
                                      </p:tavLst>
                                    </p:anim>
                                    <p:animEffect transition="in" filter="fade">
                                      <p:cBhvr>
                                        <p:cTn id="34" dur="750"/>
                                        <p:tgtEl>
                                          <p:spTgt spid="12"/>
                                        </p:tgtEl>
                                      </p:cBhvr>
                                    </p:animEffect>
                                  </p:childTnLst>
                                </p:cTn>
                              </p:par>
                            </p:childTnLst>
                          </p:cTn>
                        </p:par>
                        <p:par>
                          <p:cTn id="35" fill="hold">
                            <p:stCondLst>
                              <p:cond delay="5000"/>
                            </p:stCondLst>
                            <p:childTnLst>
                              <p:par>
                                <p:cTn id="36" presetID="14" presetClass="entr" presetSubtype="1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750"/>
                                        <p:tgtEl>
                                          <p:spTgt spid="22"/>
                                        </p:tgtEl>
                                      </p:cBhvr>
                                    </p:animEffect>
                                  </p:childTnLst>
                                </p:cTn>
                              </p:par>
                            </p:childTnLst>
                          </p:cTn>
                        </p:par>
                        <p:par>
                          <p:cTn id="39" fill="hold">
                            <p:stCondLst>
                              <p:cond delay="6000"/>
                            </p:stCondLst>
                            <p:childTnLst>
                              <p:par>
                                <p:cTn id="40" presetID="16" presetClass="entr" presetSubtype="37"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outVertical)">
                                      <p:cBhvr>
                                        <p:cTn id="42" dur="750"/>
                                        <p:tgtEl>
                                          <p:spTgt spid="23"/>
                                        </p:tgtEl>
                                      </p:cBhvr>
                                    </p:animEffect>
                                  </p:childTnLst>
                                </p:cTn>
                              </p:par>
                            </p:childTnLst>
                          </p:cTn>
                        </p:par>
                        <p:par>
                          <p:cTn id="43" fill="hold">
                            <p:stCondLst>
                              <p:cond delay="7000"/>
                            </p:stCondLst>
                            <p:childTnLst>
                              <p:par>
                                <p:cTn id="44" presetID="2" presetClass="entr" presetSubtype="6"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750" fill="hold"/>
                                        <p:tgtEl>
                                          <p:spTgt spid="18"/>
                                        </p:tgtEl>
                                        <p:attrNameLst>
                                          <p:attrName>ppt_x</p:attrName>
                                        </p:attrNameLst>
                                      </p:cBhvr>
                                      <p:tavLst>
                                        <p:tav tm="0">
                                          <p:val>
                                            <p:strVal val="1+#ppt_w/2"/>
                                          </p:val>
                                        </p:tav>
                                        <p:tav tm="100000">
                                          <p:val>
                                            <p:strVal val="#ppt_x"/>
                                          </p:val>
                                        </p:tav>
                                      </p:tavLst>
                                    </p:anim>
                                    <p:anim calcmode="lin" valueType="num">
                                      <p:cBhvr additive="base">
                                        <p:cTn id="47"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1"/>
            </p:custDataLst>
          </p:nvPr>
        </p:nvSpPr>
        <p:spPr>
          <a:xfrm>
            <a:off x="455385" y="39968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25" y="455930"/>
            <a:ext cx="7562850" cy="3678555"/>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07" y="399143"/>
            <a:ext cx="2175507" cy="725169"/>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2017" y="5969819"/>
            <a:ext cx="2175507" cy="725169"/>
          </a:xfrm>
          <a:prstGeom prst="rect">
            <a:avLst/>
          </a:prstGeom>
        </p:spPr>
      </p:pic>
      <p:sp>
        <p:nvSpPr>
          <p:cNvPr id="15" name="文本框 10"/>
          <p:cNvSpPr txBox="1"/>
          <p:nvPr/>
        </p:nvSpPr>
        <p:spPr>
          <a:xfrm>
            <a:off x="1823085" y="3315970"/>
            <a:ext cx="8849360" cy="2508250"/>
          </a:xfrm>
          <a:prstGeom prst="rect">
            <a:avLst/>
          </a:prstGeom>
          <a:noFill/>
        </p:spPr>
        <p:txBody>
          <a:bodyPr wrap="square" lIns="121889" tIns="60944" rIns="121889" bIns="60944"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0B029"/>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rPr>
              <a:t>4C教学模式</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0B029"/>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rPr>
              <a:t>指导高中英语应用文写作</a:t>
            </a:r>
          </a:p>
        </p:txBody>
      </p:sp>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46140" y="3053173"/>
            <a:ext cx="533400" cy="50482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1+#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750"/>
                                        <p:tgtEl>
                                          <p:spTgt spid="10"/>
                                        </p:tgtEl>
                                      </p:cBhvr>
                                    </p:animEffect>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750" fill="hold"/>
                                        <p:tgtEl>
                                          <p:spTgt spid="8"/>
                                        </p:tgtEl>
                                        <p:attrNameLst>
                                          <p:attrName>ppt_w</p:attrName>
                                        </p:attrNameLst>
                                      </p:cBhvr>
                                      <p:tavLst>
                                        <p:tav tm="0">
                                          <p:val>
                                            <p:fltVal val="0"/>
                                          </p:val>
                                        </p:tav>
                                        <p:tav tm="100000">
                                          <p:val>
                                            <p:strVal val="#ppt_w"/>
                                          </p:val>
                                        </p:tav>
                                      </p:tavLst>
                                    </p:anim>
                                    <p:anim calcmode="lin" valueType="num">
                                      <p:cBhvr>
                                        <p:cTn id="27" dur="750" fill="hold"/>
                                        <p:tgtEl>
                                          <p:spTgt spid="8"/>
                                        </p:tgtEl>
                                        <p:attrNameLst>
                                          <p:attrName>ppt_h</p:attrName>
                                        </p:attrNameLst>
                                      </p:cBhvr>
                                      <p:tavLst>
                                        <p:tav tm="0">
                                          <p:val>
                                            <p:fltVal val="0"/>
                                          </p:val>
                                        </p:tav>
                                        <p:tav tm="100000">
                                          <p:val>
                                            <p:strVal val="#ppt_h"/>
                                          </p:val>
                                        </p:tav>
                                      </p:tavLst>
                                    </p:anim>
                                    <p:animEffect transition="in" filter="fade">
                                      <p:cBhvr>
                                        <p:cTn id="28" dur="750"/>
                                        <p:tgtEl>
                                          <p:spTgt spid="8"/>
                                        </p:tgtEl>
                                      </p:cBhvr>
                                    </p:animEffect>
                                  </p:childTnLst>
                                </p:cTn>
                              </p:par>
                            </p:childTnLst>
                          </p:cTn>
                        </p:par>
                        <p:par>
                          <p:cTn id="29" fill="hold">
                            <p:stCondLst>
                              <p:cond delay="4000"/>
                            </p:stCondLst>
                            <p:childTnLst>
                              <p:par>
                                <p:cTn id="30" presetID="2" presetClass="entr" presetSubtype="6"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1+#ppt_w/2"/>
                                          </p:val>
                                        </p:tav>
                                        <p:tav tm="100000">
                                          <p:val>
                                            <p:strVal val="#ppt_x"/>
                                          </p:val>
                                        </p:tav>
                                      </p:tavLst>
                                    </p:anim>
                                    <p:anim calcmode="lin" valueType="num">
                                      <p:cBhvr additive="base">
                                        <p:cTn id="33" dur="75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23305" y="226331"/>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sp>
        <p:nvSpPr>
          <p:cNvPr id="7" name="文本框 10"/>
          <p:cNvSpPr txBox="1"/>
          <p:nvPr/>
        </p:nvSpPr>
        <p:spPr>
          <a:xfrm>
            <a:off x="712104" y="226356"/>
            <a:ext cx="3307445" cy="674370"/>
          </a:xfrm>
          <a:prstGeom prst="rect">
            <a:avLst/>
          </a:prstGeom>
          <a:noFill/>
        </p:spPr>
        <p:txBody>
          <a:bodyPr wrap="square" lIns="121889" tIns="60944" rIns="121889" bIns="60944"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36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情书翩翩体" panose="02010600010101010101" pitchFamily="2" charset="-122"/>
                <a:ea typeface="情书翩翩体" panose="02010600010101010101" pitchFamily="2" charset="-122"/>
              </a:rPr>
              <a:t>4C教学模式</a:t>
            </a: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10" name="任意多边形 31"/>
          <p:cNvSpPr/>
          <p:nvPr/>
        </p:nvSpPr>
        <p:spPr>
          <a:xfrm>
            <a:off x="2009196" y="2199207"/>
            <a:ext cx="8772046" cy="2782436"/>
          </a:xfrm>
          <a:custGeom>
            <a:avLst/>
            <a:gdLst>
              <a:gd name="connsiteX0" fmla="*/ 0 w 11231681"/>
              <a:gd name="connsiteY0" fmla="*/ 2863341 h 6099938"/>
              <a:gd name="connsiteX1" fmla="*/ 1167063 w 11231681"/>
              <a:gd name="connsiteY1" fmla="*/ 2345983 h 6099938"/>
              <a:gd name="connsiteX2" fmla="*/ 2322095 w 11231681"/>
              <a:gd name="connsiteY2" fmla="*/ 2526456 h 6099938"/>
              <a:gd name="connsiteX3" fmla="*/ 4114800 w 11231681"/>
              <a:gd name="connsiteY3" fmla="*/ 2189572 h 6099938"/>
              <a:gd name="connsiteX4" fmla="*/ 5390147 w 11231681"/>
              <a:gd name="connsiteY4" fmla="*/ 3164130 h 6099938"/>
              <a:gd name="connsiteX5" fmla="*/ 2129589 w 11231681"/>
              <a:gd name="connsiteY5" fmla="*/ 5161372 h 6099938"/>
              <a:gd name="connsiteX6" fmla="*/ 3176337 w 11231681"/>
              <a:gd name="connsiteY6" fmla="*/ 6099835 h 6099938"/>
              <a:gd name="connsiteX7" fmla="*/ 8710863 w 11231681"/>
              <a:gd name="connsiteY7" fmla="*/ 5113246 h 6099938"/>
              <a:gd name="connsiteX8" fmla="*/ 11213431 w 11231681"/>
              <a:gd name="connsiteY8" fmla="*/ 3440856 h 6099938"/>
              <a:gd name="connsiteX9" fmla="*/ 9889958 w 11231681"/>
              <a:gd name="connsiteY9" fmla="*/ 1744404 h 6099938"/>
              <a:gd name="connsiteX10" fmla="*/ 10816389 w 11231681"/>
              <a:gd name="connsiteY10" fmla="*/ 168267 h 6099938"/>
              <a:gd name="connsiteX11" fmla="*/ 10720137 w 11231681"/>
              <a:gd name="connsiteY11" fmla="*/ 120141 h 6099938"/>
              <a:gd name="connsiteX0-1" fmla="*/ 0 w 11231681"/>
              <a:gd name="connsiteY0-2" fmla="*/ 2695074 h 5931671"/>
              <a:gd name="connsiteX1-3" fmla="*/ 1167063 w 11231681"/>
              <a:gd name="connsiteY1-4" fmla="*/ 2177716 h 5931671"/>
              <a:gd name="connsiteX2-5" fmla="*/ 2322095 w 11231681"/>
              <a:gd name="connsiteY2-6" fmla="*/ 2358189 h 5931671"/>
              <a:gd name="connsiteX3-7" fmla="*/ 4114800 w 11231681"/>
              <a:gd name="connsiteY3-8" fmla="*/ 2021305 h 5931671"/>
              <a:gd name="connsiteX4-9" fmla="*/ 5390147 w 11231681"/>
              <a:gd name="connsiteY4-10" fmla="*/ 2995863 h 5931671"/>
              <a:gd name="connsiteX5-11" fmla="*/ 2129589 w 11231681"/>
              <a:gd name="connsiteY5-12" fmla="*/ 4993105 h 5931671"/>
              <a:gd name="connsiteX6-13" fmla="*/ 3176337 w 11231681"/>
              <a:gd name="connsiteY6-14" fmla="*/ 5931568 h 5931671"/>
              <a:gd name="connsiteX7-15" fmla="*/ 8710863 w 11231681"/>
              <a:gd name="connsiteY7-16" fmla="*/ 4944979 h 5931671"/>
              <a:gd name="connsiteX8-17" fmla="*/ 11213431 w 11231681"/>
              <a:gd name="connsiteY8-18" fmla="*/ 3272589 h 5931671"/>
              <a:gd name="connsiteX9-19" fmla="*/ 9889958 w 11231681"/>
              <a:gd name="connsiteY9-20" fmla="*/ 1576137 h 5931671"/>
              <a:gd name="connsiteX10-21" fmla="*/ 10816389 w 11231681"/>
              <a:gd name="connsiteY10-22" fmla="*/ 0 h 5931671"/>
              <a:gd name="connsiteX0-23" fmla="*/ 0 w 11231681"/>
              <a:gd name="connsiteY0-24" fmla="*/ 1118936 h 4355533"/>
              <a:gd name="connsiteX1-25" fmla="*/ 1167063 w 11231681"/>
              <a:gd name="connsiteY1-26" fmla="*/ 601578 h 4355533"/>
              <a:gd name="connsiteX2-27" fmla="*/ 2322095 w 11231681"/>
              <a:gd name="connsiteY2-28" fmla="*/ 782051 h 4355533"/>
              <a:gd name="connsiteX3-29" fmla="*/ 4114800 w 11231681"/>
              <a:gd name="connsiteY3-30" fmla="*/ 445167 h 4355533"/>
              <a:gd name="connsiteX4-31" fmla="*/ 5390147 w 11231681"/>
              <a:gd name="connsiteY4-32" fmla="*/ 1419725 h 4355533"/>
              <a:gd name="connsiteX5-33" fmla="*/ 2129589 w 11231681"/>
              <a:gd name="connsiteY5-34" fmla="*/ 3416967 h 4355533"/>
              <a:gd name="connsiteX6-35" fmla="*/ 3176337 w 11231681"/>
              <a:gd name="connsiteY6-36" fmla="*/ 4355430 h 4355533"/>
              <a:gd name="connsiteX7-37" fmla="*/ 8710863 w 11231681"/>
              <a:gd name="connsiteY7-38" fmla="*/ 3368841 h 4355533"/>
              <a:gd name="connsiteX8-39" fmla="*/ 11213431 w 11231681"/>
              <a:gd name="connsiteY8-40" fmla="*/ 1696451 h 4355533"/>
              <a:gd name="connsiteX9-41" fmla="*/ 9889958 w 11231681"/>
              <a:gd name="connsiteY9-42" fmla="*/ -1 h 4355533"/>
              <a:gd name="connsiteX0-43" fmla="*/ 0 w 11213431"/>
              <a:gd name="connsiteY0-44" fmla="*/ 691068 h 3927665"/>
              <a:gd name="connsiteX1-45" fmla="*/ 1167063 w 11213431"/>
              <a:gd name="connsiteY1-46" fmla="*/ 173710 h 3927665"/>
              <a:gd name="connsiteX2-47" fmla="*/ 2322095 w 11213431"/>
              <a:gd name="connsiteY2-48" fmla="*/ 354183 h 3927665"/>
              <a:gd name="connsiteX3-49" fmla="*/ 4114800 w 11213431"/>
              <a:gd name="connsiteY3-50" fmla="*/ 17299 h 3927665"/>
              <a:gd name="connsiteX4-51" fmla="*/ 5390147 w 11213431"/>
              <a:gd name="connsiteY4-52" fmla="*/ 991857 h 3927665"/>
              <a:gd name="connsiteX5-53" fmla="*/ 2129589 w 11213431"/>
              <a:gd name="connsiteY5-54" fmla="*/ 2989099 h 3927665"/>
              <a:gd name="connsiteX6-55" fmla="*/ 3176337 w 11213431"/>
              <a:gd name="connsiteY6-56" fmla="*/ 3927562 h 3927665"/>
              <a:gd name="connsiteX7-57" fmla="*/ 8710863 w 11213431"/>
              <a:gd name="connsiteY7-58" fmla="*/ 2940973 h 3927665"/>
              <a:gd name="connsiteX8-59" fmla="*/ 11213431 w 11213431"/>
              <a:gd name="connsiteY8-60" fmla="*/ 1268583 h 3927665"/>
              <a:gd name="connsiteX0-61" fmla="*/ 0 w 10784739"/>
              <a:gd name="connsiteY0-62" fmla="*/ 691068 h 3927665"/>
              <a:gd name="connsiteX1-63" fmla="*/ 1167063 w 10784739"/>
              <a:gd name="connsiteY1-64" fmla="*/ 173710 h 3927665"/>
              <a:gd name="connsiteX2-65" fmla="*/ 2322095 w 10784739"/>
              <a:gd name="connsiteY2-66" fmla="*/ 354183 h 3927665"/>
              <a:gd name="connsiteX3-67" fmla="*/ 4114800 w 10784739"/>
              <a:gd name="connsiteY3-68" fmla="*/ 17299 h 3927665"/>
              <a:gd name="connsiteX4-69" fmla="*/ 5390147 w 10784739"/>
              <a:gd name="connsiteY4-70" fmla="*/ 991857 h 3927665"/>
              <a:gd name="connsiteX5-71" fmla="*/ 2129589 w 10784739"/>
              <a:gd name="connsiteY5-72" fmla="*/ 2989099 h 3927665"/>
              <a:gd name="connsiteX6-73" fmla="*/ 3176337 w 10784739"/>
              <a:gd name="connsiteY6-74" fmla="*/ 3927562 h 3927665"/>
              <a:gd name="connsiteX7-75" fmla="*/ 8710863 w 10784739"/>
              <a:gd name="connsiteY7-76" fmla="*/ 2940973 h 3927665"/>
              <a:gd name="connsiteX8-77" fmla="*/ 10784739 w 10784739"/>
              <a:gd name="connsiteY8-78" fmla="*/ 1328825 h 3927665"/>
              <a:gd name="connsiteX0-79" fmla="*/ 0 w 9617676"/>
              <a:gd name="connsiteY0-80" fmla="*/ 173710 h 3927665"/>
              <a:gd name="connsiteX1-81" fmla="*/ 1155032 w 9617676"/>
              <a:gd name="connsiteY1-82" fmla="*/ 354183 h 3927665"/>
              <a:gd name="connsiteX2-83" fmla="*/ 2947737 w 9617676"/>
              <a:gd name="connsiteY2-84" fmla="*/ 17299 h 3927665"/>
              <a:gd name="connsiteX3-85" fmla="*/ 4223084 w 9617676"/>
              <a:gd name="connsiteY3-86" fmla="*/ 991857 h 3927665"/>
              <a:gd name="connsiteX4-87" fmla="*/ 962526 w 9617676"/>
              <a:gd name="connsiteY4-88" fmla="*/ 2989099 h 3927665"/>
              <a:gd name="connsiteX5-89" fmla="*/ 2009274 w 9617676"/>
              <a:gd name="connsiteY5-90" fmla="*/ 3927562 h 3927665"/>
              <a:gd name="connsiteX6-91" fmla="*/ 7543800 w 9617676"/>
              <a:gd name="connsiteY6-92" fmla="*/ 2940973 h 3927665"/>
              <a:gd name="connsiteX7-93" fmla="*/ 9617676 w 9617676"/>
              <a:gd name="connsiteY7-94" fmla="*/ 1328825 h 3927665"/>
              <a:gd name="connsiteX0-95" fmla="*/ 0 w 9325386"/>
              <a:gd name="connsiteY0-96" fmla="*/ 355517 h 3928742"/>
              <a:gd name="connsiteX1-97" fmla="*/ 862742 w 9325386"/>
              <a:gd name="connsiteY1-98" fmla="*/ 355260 h 3928742"/>
              <a:gd name="connsiteX2-99" fmla="*/ 2655447 w 9325386"/>
              <a:gd name="connsiteY2-100" fmla="*/ 18376 h 3928742"/>
              <a:gd name="connsiteX3-101" fmla="*/ 3930794 w 9325386"/>
              <a:gd name="connsiteY3-102" fmla="*/ 992934 h 3928742"/>
              <a:gd name="connsiteX4-103" fmla="*/ 670236 w 9325386"/>
              <a:gd name="connsiteY4-104" fmla="*/ 2990176 h 3928742"/>
              <a:gd name="connsiteX5-105" fmla="*/ 1716984 w 9325386"/>
              <a:gd name="connsiteY5-106" fmla="*/ 3928639 h 3928742"/>
              <a:gd name="connsiteX6-107" fmla="*/ 7251510 w 9325386"/>
              <a:gd name="connsiteY6-108" fmla="*/ 2942050 h 3928742"/>
              <a:gd name="connsiteX7-109" fmla="*/ 9325386 w 9325386"/>
              <a:gd name="connsiteY7-110" fmla="*/ 1329902 h 3928742"/>
              <a:gd name="connsiteX0-111" fmla="*/ 0 w 9325386"/>
              <a:gd name="connsiteY0-112" fmla="*/ 197721 h 3770946"/>
              <a:gd name="connsiteX1-113" fmla="*/ 862742 w 9325386"/>
              <a:gd name="connsiteY1-114" fmla="*/ 197464 h 3770946"/>
              <a:gd name="connsiteX2-115" fmla="*/ 2587247 w 9325386"/>
              <a:gd name="connsiteY2-116" fmla="*/ 26249 h 3770946"/>
              <a:gd name="connsiteX3-117" fmla="*/ 3930794 w 9325386"/>
              <a:gd name="connsiteY3-118" fmla="*/ 835138 h 3770946"/>
              <a:gd name="connsiteX4-119" fmla="*/ 670236 w 9325386"/>
              <a:gd name="connsiteY4-120" fmla="*/ 2832380 h 3770946"/>
              <a:gd name="connsiteX5-121" fmla="*/ 1716984 w 9325386"/>
              <a:gd name="connsiteY5-122" fmla="*/ 3770843 h 3770946"/>
              <a:gd name="connsiteX6-123" fmla="*/ 7251510 w 9325386"/>
              <a:gd name="connsiteY6-124" fmla="*/ 2784254 h 3770946"/>
              <a:gd name="connsiteX7-125" fmla="*/ 9325386 w 9325386"/>
              <a:gd name="connsiteY7-126" fmla="*/ 1172106 h 3770946"/>
              <a:gd name="connsiteX0-127" fmla="*/ 0 w 9325386"/>
              <a:gd name="connsiteY0-128" fmla="*/ 197721 h 4478742"/>
              <a:gd name="connsiteX1-129" fmla="*/ 862742 w 9325386"/>
              <a:gd name="connsiteY1-130" fmla="*/ 197464 h 4478742"/>
              <a:gd name="connsiteX2-131" fmla="*/ 2587247 w 9325386"/>
              <a:gd name="connsiteY2-132" fmla="*/ 26249 h 4478742"/>
              <a:gd name="connsiteX3-133" fmla="*/ 3930794 w 9325386"/>
              <a:gd name="connsiteY3-134" fmla="*/ 835138 h 4478742"/>
              <a:gd name="connsiteX4-135" fmla="*/ 670236 w 9325386"/>
              <a:gd name="connsiteY4-136" fmla="*/ 2832380 h 4478742"/>
              <a:gd name="connsiteX5-137" fmla="*/ 2067732 w 9325386"/>
              <a:gd name="connsiteY5-138" fmla="*/ 4478697 h 4478742"/>
              <a:gd name="connsiteX6-139" fmla="*/ 7251510 w 9325386"/>
              <a:gd name="connsiteY6-140" fmla="*/ 2784254 h 4478742"/>
              <a:gd name="connsiteX7-141" fmla="*/ 9325386 w 9325386"/>
              <a:gd name="connsiteY7-142" fmla="*/ 1172106 h 4478742"/>
              <a:gd name="connsiteX0-143" fmla="*/ 0 w 8955152"/>
              <a:gd name="connsiteY0-144" fmla="*/ 197721 h 4478742"/>
              <a:gd name="connsiteX1-145" fmla="*/ 862742 w 8955152"/>
              <a:gd name="connsiteY1-146" fmla="*/ 197464 h 4478742"/>
              <a:gd name="connsiteX2-147" fmla="*/ 2587247 w 8955152"/>
              <a:gd name="connsiteY2-148" fmla="*/ 26249 h 4478742"/>
              <a:gd name="connsiteX3-149" fmla="*/ 3930794 w 8955152"/>
              <a:gd name="connsiteY3-150" fmla="*/ 835138 h 4478742"/>
              <a:gd name="connsiteX4-151" fmla="*/ 670236 w 8955152"/>
              <a:gd name="connsiteY4-152" fmla="*/ 2832380 h 4478742"/>
              <a:gd name="connsiteX5-153" fmla="*/ 2067732 w 8955152"/>
              <a:gd name="connsiteY5-154" fmla="*/ 4478697 h 4478742"/>
              <a:gd name="connsiteX6-155" fmla="*/ 7251510 w 8955152"/>
              <a:gd name="connsiteY6-156" fmla="*/ 2784254 h 4478742"/>
              <a:gd name="connsiteX7-157" fmla="*/ 8955152 w 8955152"/>
              <a:gd name="connsiteY7-158" fmla="*/ 2738421 h 4478742"/>
              <a:gd name="connsiteX0-159" fmla="*/ 0 w 8955152"/>
              <a:gd name="connsiteY0-160" fmla="*/ 197721 h 4508497"/>
              <a:gd name="connsiteX1-161" fmla="*/ 862742 w 8955152"/>
              <a:gd name="connsiteY1-162" fmla="*/ 197464 h 4508497"/>
              <a:gd name="connsiteX2-163" fmla="*/ 2587247 w 8955152"/>
              <a:gd name="connsiteY2-164" fmla="*/ 26249 h 4508497"/>
              <a:gd name="connsiteX3-165" fmla="*/ 3930794 w 8955152"/>
              <a:gd name="connsiteY3-166" fmla="*/ 835138 h 4508497"/>
              <a:gd name="connsiteX4-167" fmla="*/ 670236 w 8955152"/>
              <a:gd name="connsiteY4-168" fmla="*/ 2832380 h 4508497"/>
              <a:gd name="connsiteX5-169" fmla="*/ 2067732 w 8955152"/>
              <a:gd name="connsiteY5-170" fmla="*/ 4478697 h 4508497"/>
              <a:gd name="connsiteX6-171" fmla="*/ 7582773 w 8955152"/>
              <a:gd name="connsiteY6-172" fmla="*/ 3808382 h 4508497"/>
              <a:gd name="connsiteX7-173" fmla="*/ 8955152 w 8955152"/>
              <a:gd name="connsiteY7-174" fmla="*/ 2738421 h 4508497"/>
              <a:gd name="connsiteX0-175" fmla="*/ 0 w 9159755"/>
              <a:gd name="connsiteY0-176" fmla="*/ 197721 h 4513845"/>
              <a:gd name="connsiteX1-177" fmla="*/ 862742 w 9159755"/>
              <a:gd name="connsiteY1-178" fmla="*/ 197464 h 4513845"/>
              <a:gd name="connsiteX2-179" fmla="*/ 2587247 w 9159755"/>
              <a:gd name="connsiteY2-180" fmla="*/ 26249 h 4513845"/>
              <a:gd name="connsiteX3-181" fmla="*/ 3930794 w 9159755"/>
              <a:gd name="connsiteY3-182" fmla="*/ 835138 h 4513845"/>
              <a:gd name="connsiteX4-183" fmla="*/ 670236 w 9159755"/>
              <a:gd name="connsiteY4-184" fmla="*/ 2832380 h 4513845"/>
              <a:gd name="connsiteX5-185" fmla="*/ 2067732 w 9159755"/>
              <a:gd name="connsiteY5-186" fmla="*/ 4478697 h 4513845"/>
              <a:gd name="connsiteX6-187" fmla="*/ 7582773 w 9159755"/>
              <a:gd name="connsiteY6-188" fmla="*/ 3808382 h 4513845"/>
              <a:gd name="connsiteX7-189" fmla="*/ 9159755 w 9159755"/>
              <a:gd name="connsiteY7-190" fmla="*/ 2075749 h 4513845"/>
              <a:gd name="connsiteX0-191" fmla="*/ 0 w 9159755"/>
              <a:gd name="connsiteY0-192" fmla="*/ 197721 h 4502230"/>
              <a:gd name="connsiteX1-193" fmla="*/ 862742 w 9159755"/>
              <a:gd name="connsiteY1-194" fmla="*/ 197464 h 4502230"/>
              <a:gd name="connsiteX2-195" fmla="*/ 2587247 w 9159755"/>
              <a:gd name="connsiteY2-196" fmla="*/ 26249 h 4502230"/>
              <a:gd name="connsiteX3-197" fmla="*/ 3930794 w 9159755"/>
              <a:gd name="connsiteY3-198" fmla="*/ 835138 h 4502230"/>
              <a:gd name="connsiteX4-199" fmla="*/ 962526 w 9159755"/>
              <a:gd name="connsiteY4-200" fmla="*/ 3058290 h 4502230"/>
              <a:gd name="connsiteX5-201" fmla="*/ 2067732 w 9159755"/>
              <a:gd name="connsiteY5-202" fmla="*/ 4478697 h 4502230"/>
              <a:gd name="connsiteX6-203" fmla="*/ 7582773 w 9159755"/>
              <a:gd name="connsiteY6-204" fmla="*/ 3808382 h 4502230"/>
              <a:gd name="connsiteX7-205" fmla="*/ 9159755 w 9159755"/>
              <a:gd name="connsiteY7-206" fmla="*/ 2075749 h 4502230"/>
              <a:gd name="connsiteX0-207" fmla="*/ 0 w 9159755"/>
              <a:gd name="connsiteY0-208" fmla="*/ 186677 h 4491185"/>
              <a:gd name="connsiteX1-209" fmla="*/ 862742 w 9159755"/>
              <a:gd name="connsiteY1-210" fmla="*/ 186420 h 4491185"/>
              <a:gd name="connsiteX2-211" fmla="*/ 2587247 w 9159755"/>
              <a:gd name="connsiteY2-212" fmla="*/ 15205 h 4491185"/>
              <a:gd name="connsiteX3-213" fmla="*/ 3443644 w 9159755"/>
              <a:gd name="connsiteY3-214" fmla="*/ 628304 h 4491185"/>
              <a:gd name="connsiteX4-215" fmla="*/ 962526 w 9159755"/>
              <a:gd name="connsiteY4-216" fmla="*/ 3047246 h 4491185"/>
              <a:gd name="connsiteX5-217" fmla="*/ 2067732 w 9159755"/>
              <a:gd name="connsiteY5-218" fmla="*/ 4467653 h 4491185"/>
              <a:gd name="connsiteX6-219" fmla="*/ 7582773 w 9159755"/>
              <a:gd name="connsiteY6-220" fmla="*/ 3797338 h 4491185"/>
              <a:gd name="connsiteX7-221" fmla="*/ 9159755 w 9159755"/>
              <a:gd name="connsiteY7-222" fmla="*/ 2064705 h 44911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9755" h="4491185">
                <a:moveTo>
                  <a:pt x="0" y="186677"/>
                </a:moveTo>
                <a:cubicBezTo>
                  <a:pt x="387016" y="130530"/>
                  <a:pt x="431534" y="214999"/>
                  <a:pt x="862742" y="186420"/>
                </a:cubicBezTo>
                <a:cubicBezTo>
                  <a:pt x="1293950" y="157841"/>
                  <a:pt x="2157097" y="-58442"/>
                  <a:pt x="2587247" y="15205"/>
                </a:cubicBezTo>
                <a:cubicBezTo>
                  <a:pt x="3017397" y="88852"/>
                  <a:pt x="3714431" y="122964"/>
                  <a:pt x="3443644" y="628304"/>
                </a:cubicBezTo>
                <a:cubicBezTo>
                  <a:pt x="3172857" y="1133644"/>
                  <a:pt x="1191845" y="2407355"/>
                  <a:pt x="962526" y="3047246"/>
                </a:cubicBezTo>
                <a:cubicBezTo>
                  <a:pt x="733207" y="3687137"/>
                  <a:pt x="964358" y="4342638"/>
                  <a:pt x="2067732" y="4467653"/>
                </a:cubicBezTo>
                <a:cubicBezTo>
                  <a:pt x="3171106" y="4592668"/>
                  <a:pt x="6400769" y="4197829"/>
                  <a:pt x="7582773" y="3797338"/>
                </a:cubicBezTo>
                <a:cubicBezTo>
                  <a:pt x="8764777" y="3396847"/>
                  <a:pt x="8963239" y="2626179"/>
                  <a:pt x="9159755" y="2064705"/>
                </a:cubicBezTo>
              </a:path>
            </a:pathLst>
          </a:custGeom>
          <a:noFill/>
          <a:ln w="28575">
            <a:solidFill>
              <a:srgbClr val="C8D8D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n-cs"/>
            </a:endParaRPr>
          </a:p>
        </p:txBody>
      </p:sp>
      <p:sp>
        <p:nvSpPr>
          <p:cNvPr id="11" name="Text Placeholder 8"/>
          <p:cNvSpPr txBox="1"/>
          <p:nvPr/>
        </p:nvSpPr>
        <p:spPr>
          <a:xfrm>
            <a:off x="471805" y="3157220"/>
            <a:ext cx="2843530" cy="2112645"/>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ts val="2000"/>
              </a:lnSpc>
              <a:spcBef>
                <a:spcPts val="0"/>
              </a:spcBef>
              <a:spcAft>
                <a:spcPts val="0"/>
              </a:spcAft>
              <a:buClrTx/>
              <a:buSzTx/>
              <a:buFont typeface="Arial" panose="020B0604020202020204"/>
              <a:buNone/>
              <a:defRPr/>
            </a:pPr>
            <a:r>
              <a:rPr kumimoji="0" lang="en-US" altLang="zh-CN" sz="2000" b="1" i="0" u="none" strike="noStrike" cap="none" spc="0" normalizeH="0" baseline="0" dirty="0">
                <a:solidFill>
                  <a:srgbClr val="285067"/>
                </a:solidFill>
                <a:latin typeface="Times New Roman" panose="02020603050405020304" charset="0"/>
                <a:cs typeface="Times New Roman" panose="02020603050405020304" charset="0"/>
                <a:sym typeface="+mn-ea"/>
              </a:rPr>
              <a:t>1. stimulate the interest in learning </a:t>
            </a:r>
          </a:p>
          <a:p>
            <a:pPr marL="0" marR="0" lvl="0" indent="0" algn="l" defTabSz="608965" rtl="0" eaLnBrk="1" fontAlgn="auto" latinLnBrk="0" hangingPunct="1">
              <a:lnSpc>
                <a:spcPts val="2000"/>
              </a:lnSpc>
              <a:spcBef>
                <a:spcPts val="0"/>
              </a:spcBef>
              <a:spcAft>
                <a:spcPts val="0"/>
              </a:spcAft>
              <a:buClrTx/>
              <a:buSzTx/>
              <a:buFont typeface="Arial" panose="020B0604020202020204"/>
              <a:buNone/>
              <a:defRPr/>
            </a:pPr>
            <a:r>
              <a:rPr kumimoji="0" lang="en-US" altLang="zh-CN" sz="2000" b="1" i="0" u="none" strike="noStrike" cap="none" spc="0" normalizeH="0" baseline="0" dirty="0">
                <a:solidFill>
                  <a:srgbClr val="285067"/>
                </a:solidFill>
                <a:latin typeface="Times New Roman" panose="02020603050405020304" charset="0"/>
                <a:cs typeface="Times New Roman" panose="02020603050405020304" charset="0"/>
                <a:sym typeface="+mn-ea"/>
              </a:rPr>
              <a:t>2. connect previous knowledge</a:t>
            </a:r>
          </a:p>
          <a:p>
            <a:pPr marL="0" marR="0" lvl="0" indent="0" algn="l" defTabSz="608965" rtl="0" eaLnBrk="1" fontAlgn="auto" latinLnBrk="0" hangingPunct="1">
              <a:lnSpc>
                <a:spcPts val="2000"/>
              </a:lnSpc>
              <a:spcBef>
                <a:spcPts val="0"/>
              </a:spcBef>
              <a:spcAft>
                <a:spcPts val="0"/>
              </a:spcAft>
              <a:buClrTx/>
              <a:buSzTx/>
              <a:buFont typeface="Arial" panose="020B0604020202020204"/>
              <a:buNone/>
              <a:defRPr/>
            </a:pPr>
            <a:r>
              <a:rPr kumimoji="0" lang="en-US" altLang="zh-CN" sz="2000" b="1" i="0" u="none" strike="noStrike" cap="none" spc="0" normalizeH="0" baseline="0" dirty="0">
                <a:solidFill>
                  <a:srgbClr val="285067"/>
                </a:solidFill>
                <a:latin typeface="Times New Roman" panose="02020603050405020304" charset="0"/>
                <a:cs typeface="Times New Roman" panose="02020603050405020304" charset="0"/>
                <a:sym typeface="+mn-ea"/>
              </a:rPr>
              <a:t>3.brainstorm the specific aspects of the requirement</a:t>
            </a:r>
          </a:p>
        </p:txBody>
      </p:sp>
      <p:sp>
        <p:nvSpPr>
          <p:cNvPr id="12" name="Text Placeholder 2"/>
          <p:cNvSpPr txBox="1"/>
          <p:nvPr/>
        </p:nvSpPr>
        <p:spPr>
          <a:xfrm>
            <a:off x="662305" y="2552065"/>
            <a:ext cx="1704340" cy="3638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dirty="0">
                <a:solidFill>
                  <a:srgbClr val="FFFFFF"/>
                </a:solidFill>
                <a:latin typeface="Calibri Light" panose="020F0302020204030204" charset="0"/>
                <a:cs typeface="+mn-ea"/>
                <a:sym typeface="Arial" panose="020B0604020202020204" pitchFamily="34" charset="0"/>
              </a:rPr>
              <a:t>Connect</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义启紫水晶体" panose="02010601030101010101" pitchFamily="2" charset="-122"/>
              <a:cs typeface="+mn-ea"/>
              <a:sym typeface="Arial" panose="020B0604020202020204" pitchFamily="34" charset="0"/>
            </a:endParaRPr>
          </a:p>
        </p:txBody>
      </p:sp>
      <p:sp>
        <p:nvSpPr>
          <p:cNvPr id="13" name="Text Placeholder 8"/>
          <p:cNvSpPr txBox="1"/>
          <p:nvPr/>
        </p:nvSpPr>
        <p:spPr>
          <a:xfrm>
            <a:off x="2700020" y="1435100"/>
            <a:ext cx="5832475" cy="863600"/>
          </a:xfrm>
          <a:prstGeom prst="rect">
            <a:avLst/>
          </a:prstGeom>
        </p:spPr>
        <p:txBody>
          <a:bodyPr vert="horz">
            <a:noAutofit/>
          </a:bodyPr>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fontAlgn="auto">
              <a:lnSpc>
                <a:spcPts val="2400"/>
              </a:lnSpc>
              <a:spcBef>
                <a:spcPts val="0"/>
              </a:spcBef>
            </a:pPr>
            <a:r>
              <a:rPr lang="en-US" altLang="zh-CN" sz="2000" b="1" dirty="0">
                <a:solidFill>
                  <a:srgbClr val="285067"/>
                </a:solidFill>
                <a:latin typeface="Times New Roman" panose="02020603050405020304" charset="0"/>
                <a:cs typeface="Times New Roman" panose="02020603050405020304" charset="0"/>
                <a:sym typeface="Arial" panose="020B0604020202020204" pitchFamily="34" charset="0"/>
              </a:rPr>
              <a:t>1. help students accumulate pragmatic knowledge</a:t>
            </a:r>
          </a:p>
          <a:p>
            <a:pPr fontAlgn="auto">
              <a:lnSpc>
                <a:spcPts val="2400"/>
              </a:lnSpc>
              <a:spcBef>
                <a:spcPts val="0"/>
              </a:spcBef>
            </a:pPr>
            <a:r>
              <a:rPr lang="en-US" altLang="zh-CN" sz="2000" b="1" dirty="0">
                <a:solidFill>
                  <a:srgbClr val="285067"/>
                </a:solidFill>
                <a:latin typeface="Times New Roman" panose="02020603050405020304" charset="0"/>
                <a:cs typeface="Times New Roman" panose="02020603050405020304" charset="0"/>
                <a:sym typeface="Arial" panose="020B0604020202020204" pitchFamily="34" charset="0"/>
              </a:rPr>
              <a:t>2. work out the outline of the target </a:t>
            </a:r>
            <a:r>
              <a:rPr lang="en-US" altLang="zh-CN" sz="2000" b="1" dirty="0">
                <a:solidFill>
                  <a:srgbClr val="EA9764"/>
                </a:solidFill>
                <a:latin typeface="Times New Roman" panose="02020603050405020304" charset="0"/>
                <a:cs typeface="Times New Roman" panose="02020603050405020304" charset="0"/>
                <a:sym typeface="Arial" panose="020B0604020202020204" pitchFamily="34" charset="0"/>
              </a:rPr>
              <a:t>essay </a:t>
            </a:r>
            <a:endParaRPr kumimoji="0" lang="en-US" altLang="zh-CN" sz="2000" b="1" i="0" u="none" strike="noStrike" kern="0" cap="none" spc="0" normalizeH="0" baseline="0" noProof="0" dirty="0">
              <a:ln>
                <a:noFill/>
              </a:ln>
              <a:solidFill>
                <a:srgbClr val="EA9764"/>
              </a:solidFill>
              <a:effectLst>
                <a:outerShdw blurRad="38100" dist="38100" dir="2700000" algn="tl">
                  <a:srgbClr val="000000">
                    <a:alpha val="43137"/>
                  </a:srgbClr>
                </a:outerShdw>
              </a:effectLst>
              <a:uLnTx/>
              <a:uFillTx/>
              <a:latin typeface="Times New Roman" panose="02020603050405020304" charset="0"/>
              <a:ea typeface="义启紫水晶体" panose="02010601030101010101" pitchFamily="2" charset="-122"/>
              <a:cs typeface="Times New Roman" panose="02020603050405020304" charset="0"/>
              <a:sym typeface="Arial" panose="020B0604020202020204" pitchFamily="34" charset="0"/>
            </a:endParaRPr>
          </a:p>
        </p:txBody>
      </p:sp>
      <p:sp>
        <p:nvSpPr>
          <p:cNvPr id="14" name="Text Placeholder 2"/>
          <p:cNvSpPr txBox="1"/>
          <p:nvPr/>
        </p:nvSpPr>
        <p:spPr>
          <a:xfrm>
            <a:off x="5485765" y="2681605"/>
            <a:ext cx="2428240" cy="3638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a:solidFill>
                  <a:srgbClr val="FFFFFF"/>
                </a:solidFill>
                <a:latin typeface="Calibri Light" panose="020F0302020204030204" charset="0"/>
                <a:cs typeface="+mn-ea"/>
                <a:sym typeface="Arial" panose="020B0604020202020204" pitchFamily="34" charset="0"/>
              </a:rPr>
              <a:t>Construct</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义启紫水晶体" panose="02010601030101010101" pitchFamily="2" charset="-122"/>
              <a:cs typeface="+mn-ea"/>
              <a:sym typeface="Arial" panose="020B0604020202020204" pitchFamily="34" charset="0"/>
            </a:endParaRPr>
          </a:p>
        </p:txBody>
      </p:sp>
      <p:sp>
        <p:nvSpPr>
          <p:cNvPr id="15" name="Text Placeholder 8"/>
          <p:cNvSpPr txBox="1"/>
          <p:nvPr/>
        </p:nvSpPr>
        <p:spPr>
          <a:xfrm>
            <a:off x="3315335" y="5068570"/>
            <a:ext cx="7398385" cy="1011555"/>
          </a:xfrm>
          <a:prstGeom prst="rect">
            <a:avLst/>
          </a:prstGeom>
        </p:spPr>
        <p:txBody>
          <a:bodyPr vert="horz">
            <a:noAutofit/>
          </a:bodyPr>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fontAlgn="auto">
              <a:lnSpc>
                <a:spcPts val="2400"/>
              </a:lnSpc>
              <a:spcBef>
                <a:spcPts val="0"/>
              </a:spcBef>
            </a:pPr>
            <a:r>
              <a:rPr lang="en-US" altLang="zh-CN" sz="2000" b="1" dirty="0">
                <a:solidFill>
                  <a:srgbClr val="285067"/>
                </a:solidFill>
                <a:latin typeface="Times New Roman" panose="02020603050405020304" charset="0"/>
                <a:cs typeface="Times New Roman" panose="02020603050405020304" charset="0"/>
                <a:sym typeface="Arial" panose="020B0604020202020204" pitchFamily="34" charset="0"/>
              </a:rPr>
              <a:t>1.help students improve pragmatic knowlwdge and develop the appropriateness of language use</a:t>
            </a:r>
          </a:p>
          <a:p>
            <a:pPr fontAlgn="auto">
              <a:lnSpc>
                <a:spcPts val="2400"/>
              </a:lnSpc>
              <a:spcBef>
                <a:spcPts val="0"/>
              </a:spcBef>
            </a:pPr>
            <a:r>
              <a:rPr lang="en-US" altLang="zh-CN" sz="2000" b="1" dirty="0">
                <a:solidFill>
                  <a:srgbClr val="285067"/>
                </a:solidFill>
                <a:latin typeface="Times New Roman" panose="02020603050405020304" charset="0"/>
                <a:cs typeface="Times New Roman" panose="02020603050405020304" charset="0"/>
                <a:sym typeface="Arial" panose="020B0604020202020204" pitchFamily="34" charset="0"/>
              </a:rPr>
              <a:t>2.Compare and appreciate the sentences</a:t>
            </a:r>
            <a:endParaRPr kumimoji="0" lang="en-US" altLang="zh-CN" sz="2000" b="1" i="0" u="none" strike="noStrike" kern="0" cap="none" spc="0" normalizeH="0" baseline="0" noProof="0" dirty="0">
              <a:ln>
                <a:noFill/>
              </a:ln>
              <a:solidFill>
                <a:srgbClr val="285067"/>
              </a:solidFill>
              <a:effectLst>
                <a:outerShdw blurRad="38100" dist="38100" dir="2700000" algn="tl">
                  <a:srgbClr val="000000">
                    <a:alpha val="43137"/>
                  </a:srgbClr>
                </a:outerShdw>
              </a:effectLst>
              <a:uLnTx/>
              <a:uFillTx/>
              <a:latin typeface="Times New Roman" panose="02020603050405020304" charset="0"/>
              <a:ea typeface="义启紫水晶体" panose="02010601030101010101" pitchFamily="2" charset="-122"/>
              <a:cs typeface="Times New Roman" panose="02020603050405020304" charset="0"/>
              <a:sym typeface="Arial" panose="020B0604020202020204" pitchFamily="34" charset="0"/>
            </a:endParaRPr>
          </a:p>
        </p:txBody>
      </p:sp>
      <p:sp>
        <p:nvSpPr>
          <p:cNvPr id="16" name="Text Placeholder 2"/>
          <p:cNvSpPr txBox="1"/>
          <p:nvPr/>
        </p:nvSpPr>
        <p:spPr>
          <a:xfrm>
            <a:off x="4609465" y="4530725"/>
            <a:ext cx="2277745" cy="3638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a:solidFill>
                  <a:srgbClr val="FFFFFF"/>
                </a:solidFill>
                <a:latin typeface="Calibri Light" panose="020F0302020204030204" charset="0"/>
                <a:cs typeface="+mn-ea"/>
                <a:sym typeface="Arial" panose="020B0604020202020204" pitchFamily="34" charset="0"/>
              </a:rPr>
              <a:t>Challenge</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义启紫水晶体" panose="02010601030101010101" pitchFamily="2" charset="-122"/>
              <a:cs typeface="+mn-ea"/>
              <a:sym typeface="Arial" panose="020B0604020202020204" pitchFamily="34" charset="0"/>
            </a:endParaRPr>
          </a:p>
        </p:txBody>
      </p:sp>
      <p:sp>
        <p:nvSpPr>
          <p:cNvPr id="17" name="Text Placeholder 8"/>
          <p:cNvSpPr txBox="1"/>
          <p:nvPr/>
        </p:nvSpPr>
        <p:spPr>
          <a:xfrm>
            <a:off x="8172450" y="2164080"/>
            <a:ext cx="3376930" cy="1224280"/>
          </a:xfrm>
          <a:prstGeom prst="rect">
            <a:avLst/>
          </a:prstGeom>
        </p:spPr>
        <p:txBody>
          <a:bodyPr vert="horz">
            <a:noAutofit/>
          </a:bodyPr>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fontAlgn="auto">
              <a:lnSpc>
                <a:spcPts val="2400"/>
              </a:lnSpc>
              <a:spcBef>
                <a:spcPts val="0"/>
              </a:spcBef>
            </a:pPr>
            <a:r>
              <a:rPr lang="en-US" altLang="zh-CN" sz="2000" b="1" dirty="0">
                <a:solidFill>
                  <a:srgbClr val="285067"/>
                </a:solidFill>
                <a:latin typeface="Times New Roman" panose="02020603050405020304" charset="0"/>
                <a:cs typeface="Times New Roman" panose="02020603050405020304" charset="0"/>
                <a:sym typeface="Arial" panose="020B0604020202020204" pitchFamily="34" charset="0"/>
              </a:rPr>
              <a:t>1. develop the effectiveness of language use</a:t>
            </a:r>
          </a:p>
          <a:p>
            <a:pPr fontAlgn="auto">
              <a:lnSpc>
                <a:spcPts val="2400"/>
              </a:lnSpc>
              <a:spcBef>
                <a:spcPts val="0"/>
              </a:spcBef>
            </a:pPr>
            <a:r>
              <a:rPr lang="en-US" altLang="zh-CN" sz="2000" b="1" dirty="0">
                <a:solidFill>
                  <a:srgbClr val="285067"/>
                </a:solidFill>
                <a:latin typeface="Times New Roman" panose="02020603050405020304" charset="0"/>
                <a:cs typeface="Times New Roman" panose="02020603050405020304" charset="0"/>
                <a:sym typeface="Arial" panose="020B0604020202020204" pitchFamily="34" charset="0"/>
              </a:rPr>
              <a:t>2. write the essay</a:t>
            </a:r>
            <a:endParaRPr kumimoji="0" lang="en-US" altLang="zh-CN" sz="2000" b="1" i="0" u="none" strike="noStrike" kern="0" cap="none" spc="0" normalizeH="0" baseline="0" noProof="0" dirty="0">
              <a:ln>
                <a:noFill/>
              </a:ln>
              <a:solidFill>
                <a:srgbClr val="285067"/>
              </a:solidFill>
              <a:effectLst>
                <a:outerShdw blurRad="38100" dist="38100" dir="2700000" algn="tl">
                  <a:srgbClr val="000000">
                    <a:alpha val="43137"/>
                  </a:srgbClr>
                </a:outerShdw>
              </a:effectLst>
              <a:uLnTx/>
              <a:uFillTx/>
              <a:latin typeface="Times New Roman" panose="02020603050405020304" charset="0"/>
              <a:ea typeface="义启紫水晶体" panose="02010601030101010101" pitchFamily="2" charset="-122"/>
              <a:cs typeface="Times New Roman" panose="02020603050405020304" charset="0"/>
              <a:sym typeface="Arial" panose="020B0604020202020204" pitchFamily="34" charset="0"/>
            </a:endParaRPr>
          </a:p>
        </p:txBody>
      </p:sp>
      <p:sp>
        <p:nvSpPr>
          <p:cNvPr id="18" name="Text Placeholder 2"/>
          <p:cNvSpPr txBox="1"/>
          <p:nvPr/>
        </p:nvSpPr>
        <p:spPr>
          <a:xfrm>
            <a:off x="8604885" y="3197225"/>
            <a:ext cx="1995170" cy="51498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a:solidFill>
                  <a:srgbClr val="FFFFFF"/>
                </a:solidFill>
                <a:latin typeface="Calibri Light" panose="020F0302020204030204" charset="0"/>
                <a:cs typeface="+mn-ea"/>
                <a:sym typeface="Arial" panose="020B0604020202020204" pitchFamily="34" charset="0"/>
              </a:rPr>
              <a:t>Create</a:t>
            </a:r>
            <a:endParaRPr lang="en-US" altLang="zh-CN" sz="3200" b="1">
              <a:solidFill>
                <a:srgbClr val="FFFFFF"/>
              </a:solidFill>
              <a:latin typeface="Calibri Light" panose="020F0302020204030204" charset="0"/>
              <a:ea typeface="+mn-ea"/>
              <a:cs typeface="+mn-ea"/>
              <a:sym typeface="Arial" panose="020B0604020202020204" pitchFamily="34" charset="0"/>
            </a:endParaRPr>
          </a:p>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mn-ea"/>
              <a:cs typeface="+mn-ea"/>
              <a:sym typeface="Arial" panose="020B0604020202020204" pitchFamily="34" charset="0"/>
            </a:endParaRPr>
          </a:p>
        </p:txBody>
      </p:sp>
      <p:pic>
        <p:nvPicPr>
          <p:cNvPr id="3" name="图片 2"/>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856615" y="1902460"/>
            <a:ext cx="1106170" cy="649605"/>
          </a:xfrm>
          <a:prstGeom prst="rect">
            <a:avLst/>
          </a:prstGeom>
        </p:spPr>
      </p:pic>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8370" y="4530725"/>
            <a:ext cx="1141095" cy="53848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8395" y="2982595"/>
            <a:ext cx="1141095" cy="538480"/>
          </a:xfrm>
          <a:prstGeom prst="rect">
            <a:avLst/>
          </a:prstGeom>
        </p:spPr>
      </p:pic>
      <p:pic>
        <p:nvPicPr>
          <p:cNvPr id="25" name="图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3175" y="2099310"/>
            <a:ext cx="1012825" cy="676275"/>
          </a:xfrm>
          <a:prstGeom prst="rect">
            <a:avLst/>
          </a:prstGeom>
        </p:spPr>
      </p:pic>
      <p:pic>
        <p:nvPicPr>
          <p:cNvPr id="2" name="图片 1" descr="水印">
            <a:extLst>
              <a:ext uri="{FF2B5EF4-FFF2-40B4-BE49-F238E27FC236}">
                <a16:creationId xmlns:a16="http://schemas.microsoft.com/office/drawing/2014/main" id="{2C8CC978-AEE7-3E63-0B4B-9A54B97E0BED}"/>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750"/>
                                        <p:tgtEl>
                                          <p:spTgt spid="2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75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75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75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750"/>
                                        <p:tgtEl>
                                          <p:spTgt spid="1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75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wd">
                                    <p:tmPct val="10000"/>
                                  </p:iterate>
                                  <p:childTnLst>
                                    <p:set>
                                      <p:cBhvr>
                                        <p:cTn id="59" dur="1" fill="hold">
                                          <p:stCondLst>
                                            <p:cond delay="0"/>
                                          </p:stCondLst>
                                        </p:cTn>
                                        <p:tgtEl>
                                          <p:spTgt spid="11"/>
                                        </p:tgtEl>
                                        <p:attrNameLst>
                                          <p:attrName>style.visibility</p:attrName>
                                        </p:attrNameLst>
                                      </p:cBhvr>
                                      <p:to>
                                        <p:strVal val="visible"/>
                                      </p:to>
                                    </p:set>
                                    <p:anim calcmode="lin" valueType="num">
                                      <p:cBhvr>
                                        <p:cTn id="60"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61" dur="750" fill="hold"/>
                                        <p:tgtEl>
                                          <p:spTgt spid="11"/>
                                        </p:tgtEl>
                                        <p:attrNameLst>
                                          <p:attrName>ppt_y</p:attrName>
                                        </p:attrNameLst>
                                      </p:cBhvr>
                                      <p:tavLst>
                                        <p:tav tm="0">
                                          <p:val>
                                            <p:strVal val="#ppt_y"/>
                                          </p:val>
                                        </p:tav>
                                        <p:tav tm="100000">
                                          <p:val>
                                            <p:strVal val="#ppt_y"/>
                                          </p:val>
                                        </p:tav>
                                      </p:tavLst>
                                    </p:anim>
                                    <p:anim calcmode="lin" valueType="num">
                                      <p:cBhvr>
                                        <p:cTn id="62"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63"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64" dur="750" tmFilter="0,0; .5, 1; 1, 1"/>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wd">
                                    <p:tmPct val="10000"/>
                                  </p:iterate>
                                  <p:childTnLst>
                                    <p:set>
                                      <p:cBhvr>
                                        <p:cTn id="68" dur="1" fill="hold">
                                          <p:stCondLst>
                                            <p:cond delay="0"/>
                                          </p:stCondLst>
                                        </p:cTn>
                                        <p:tgtEl>
                                          <p:spTgt spid="13"/>
                                        </p:tgtEl>
                                        <p:attrNameLst>
                                          <p:attrName>style.visibility</p:attrName>
                                        </p:attrNameLst>
                                      </p:cBhvr>
                                      <p:to>
                                        <p:strVal val="visible"/>
                                      </p:to>
                                    </p:set>
                                    <p:anim calcmode="lin" valueType="num">
                                      <p:cBhvr>
                                        <p:cTn id="69" dur="7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70" dur="750" fill="hold"/>
                                        <p:tgtEl>
                                          <p:spTgt spid="13"/>
                                        </p:tgtEl>
                                        <p:attrNameLst>
                                          <p:attrName>ppt_y</p:attrName>
                                        </p:attrNameLst>
                                      </p:cBhvr>
                                      <p:tavLst>
                                        <p:tav tm="0">
                                          <p:val>
                                            <p:strVal val="#ppt_y"/>
                                          </p:val>
                                        </p:tav>
                                        <p:tav tm="100000">
                                          <p:val>
                                            <p:strVal val="#ppt_y"/>
                                          </p:val>
                                        </p:tav>
                                      </p:tavLst>
                                    </p:anim>
                                    <p:anim calcmode="lin" valueType="num">
                                      <p:cBhvr>
                                        <p:cTn id="71" dur="7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72" dur="7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73" dur="750" tmFilter="0,0; .5, 1; 1, 1"/>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41" presetClass="entr" presetSubtype="0" fill="hold" grpId="0" nodeType="clickEffect">
                                  <p:stCondLst>
                                    <p:cond delay="0"/>
                                  </p:stCondLst>
                                  <p:iterate type="wd">
                                    <p:tmPct val="10000"/>
                                  </p:iterate>
                                  <p:childTnLst>
                                    <p:set>
                                      <p:cBhvr>
                                        <p:cTn id="77" dur="1" fill="hold">
                                          <p:stCondLst>
                                            <p:cond delay="0"/>
                                          </p:stCondLst>
                                        </p:cTn>
                                        <p:tgtEl>
                                          <p:spTgt spid="15"/>
                                        </p:tgtEl>
                                        <p:attrNameLst>
                                          <p:attrName>style.visibility</p:attrName>
                                        </p:attrNameLst>
                                      </p:cBhvr>
                                      <p:to>
                                        <p:strVal val="visible"/>
                                      </p:to>
                                    </p:set>
                                    <p:anim calcmode="lin" valueType="num">
                                      <p:cBhvr>
                                        <p:cTn id="78" dur="7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79" dur="750" fill="hold"/>
                                        <p:tgtEl>
                                          <p:spTgt spid="15"/>
                                        </p:tgtEl>
                                        <p:attrNameLst>
                                          <p:attrName>ppt_y</p:attrName>
                                        </p:attrNameLst>
                                      </p:cBhvr>
                                      <p:tavLst>
                                        <p:tav tm="0">
                                          <p:val>
                                            <p:strVal val="#ppt_y"/>
                                          </p:val>
                                        </p:tav>
                                        <p:tav tm="100000">
                                          <p:val>
                                            <p:strVal val="#ppt_y"/>
                                          </p:val>
                                        </p:tav>
                                      </p:tavLst>
                                    </p:anim>
                                    <p:anim calcmode="lin" valueType="num">
                                      <p:cBhvr>
                                        <p:cTn id="80" dur="7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81" dur="7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82" dur="750" tmFilter="0,0; .5, 1; 1, 1"/>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41" presetClass="entr" presetSubtype="0" fill="hold" grpId="0" nodeType="clickEffect">
                                  <p:stCondLst>
                                    <p:cond delay="0"/>
                                  </p:stCondLst>
                                  <p:iterate type="wd">
                                    <p:tmPct val="10000"/>
                                  </p:iterate>
                                  <p:childTnLst>
                                    <p:set>
                                      <p:cBhvr>
                                        <p:cTn id="86" dur="1" fill="hold">
                                          <p:stCondLst>
                                            <p:cond delay="0"/>
                                          </p:stCondLst>
                                        </p:cTn>
                                        <p:tgtEl>
                                          <p:spTgt spid="17"/>
                                        </p:tgtEl>
                                        <p:attrNameLst>
                                          <p:attrName>style.visibility</p:attrName>
                                        </p:attrNameLst>
                                      </p:cBhvr>
                                      <p:to>
                                        <p:strVal val="visible"/>
                                      </p:to>
                                    </p:set>
                                    <p:anim calcmode="lin" valueType="num">
                                      <p:cBhvr>
                                        <p:cTn id="87"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8" dur="750" fill="hold"/>
                                        <p:tgtEl>
                                          <p:spTgt spid="17"/>
                                        </p:tgtEl>
                                        <p:attrNameLst>
                                          <p:attrName>ppt_y</p:attrName>
                                        </p:attrNameLst>
                                      </p:cBhvr>
                                      <p:tavLst>
                                        <p:tav tm="0">
                                          <p:val>
                                            <p:strVal val="#ppt_y"/>
                                          </p:val>
                                        </p:tav>
                                        <p:tav tm="100000">
                                          <p:val>
                                            <p:strVal val="#ppt_y"/>
                                          </p:val>
                                        </p:tav>
                                      </p:tavLst>
                                    </p:anim>
                                    <p:anim calcmode="lin" valueType="num">
                                      <p:cBhvr>
                                        <p:cTn id="89"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90"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91"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ldLvl="0" animBg="1"/>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615584" y="426381"/>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altLang="en-US"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真题再现</a:t>
            </a:r>
          </a:p>
        </p:txBody>
      </p:sp>
      <p:sp>
        <p:nvSpPr>
          <p:cNvPr id="100" name="文本框 99"/>
          <p:cNvSpPr txBox="1"/>
          <p:nvPr/>
        </p:nvSpPr>
        <p:spPr>
          <a:xfrm>
            <a:off x="856615" y="1435100"/>
            <a:ext cx="10286365" cy="4037330"/>
          </a:xfrm>
          <a:prstGeom prst="rect">
            <a:avLst/>
          </a:prstGeom>
          <a:solidFill>
            <a:schemeClr val="accent5">
              <a:lumMod val="40000"/>
              <a:lumOff val="60000"/>
            </a:schemeClr>
          </a:solidFill>
          <a:ln w="9525">
            <a:noFill/>
          </a:ln>
        </p:spPr>
        <p:txBody>
          <a:bodyPr wrap="square">
            <a:noAutofit/>
          </a:bodyPr>
          <a:lstStyle/>
          <a:p>
            <a:pPr indent="266700"/>
            <a:r>
              <a:rPr lang="zh-CN" sz="2800" b="0">
                <a:ea typeface="宋体" panose="02010600030101010101" pitchFamily="2" charset="-122"/>
              </a:rPr>
              <a:t>假定你是一所国际学校的学生李华，世界读书日（</a:t>
            </a:r>
            <a:r>
              <a:rPr lang="en-US" sz="2800" b="0">
                <a:latin typeface="Times New Roman" panose="02020603050405020304" charset="0"/>
                <a:ea typeface="宋体" panose="02010600030101010101" pitchFamily="2" charset="-122"/>
              </a:rPr>
              <a:t>World Reading Day</a:t>
            </a:r>
            <a:r>
              <a:rPr lang="zh-CN" sz="2800" b="0">
                <a:ea typeface="宋体" panose="02010600030101010101" pitchFamily="2" charset="-122"/>
              </a:rPr>
              <a:t>）临近，你校学生会准备组织相关活动，现向同学们征求建议，请你给学生会主席</a:t>
            </a:r>
            <a:r>
              <a:rPr lang="en-US" sz="2800" b="0">
                <a:latin typeface="Times New Roman" panose="02020603050405020304" charset="0"/>
                <a:ea typeface="宋体" panose="02010600030101010101" pitchFamily="2" charset="-122"/>
              </a:rPr>
              <a:t>David</a:t>
            </a:r>
            <a:r>
              <a:rPr lang="zh-CN" sz="2800" b="0">
                <a:ea typeface="宋体" panose="02010600030101010101" pitchFamily="2" charset="-122"/>
              </a:rPr>
              <a:t>写一封建议信，内容包括：</a:t>
            </a:r>
            <a:endParaRPr lang="en-US" sz="2800" b="0">
              <a:latin typeface="Times New Roman" panose="02020603050405020304" charset="0"/>
              <a:ea typeface="宋体" panose="02010600030101010101" pitchFamily="2" charset="-122"/>
            </a:endParaRPr>
          </a:p>
          <a:p>
            <a:pPr indent="266700"/>
            <a:r>
              <a:rPr lang="en-US" sz="2800" b="0">
                <a:latin typeface="Times New Roman" panose="02020603050405020304" charset="0"/>
                <a:ea typeface="宋体" panose="02010600030101010101" pitchFamily="2" charset="-122"/>
              </a:rPr>
              <a:t>1. </a:t>
            </a:r>
            <a:r>
              <a:rPr lang="zh-CN" sz="2800" b="0">
                <a:ea typeface="宋体" panose="02010600030101010101" pitchFamily="2" charset="-122"/>
              </a:rPr>
              <a:t>活动主题</a:t>
            </a:r>
            <a:r>
              <a:rPr lang="en-US" sz="2800" b="0">
                <a:latin typeface="Times New Roman" panose="02020603050405020304" charset="0"/>
                <a:ea typeface="宋体" panose="02010600030101010101" pitchFamily="2" charset="-122"/>
              </a:rPr>
              <a:t>;</a:t>
            </a:r>
          </a:p>
          <a:p>
            <a:pPr indent="266700"/>
            <a:r>
              <a:rPr lang="en-US" sz="2800" b="0">
                <a:latin typeface="Times New Roman" panose="02020603050405020304" charset="0"/>
                <a:ea typeface="宋体" panose="02010600030101010101" pitchFamily="2" charset="-122"/>
              </a:rPr>
              <a:t>2. </a:t>
            </a:r>
            <a:r>
              <a:rPr lang="zh-CN" sz="2800" b="0">
                <a:ea typeface="宋体" panose="02010600030101010101" pitchFamily="2" charset="-122"/>
              </a:rPr>
              <a:t>活动内容。</a:t>
            </a:r>
          </a:p>
          <a:p>
            <a:pPr indent="266700"/>
            <a:r>
              <a:rPr lang="zh-CN" sz="2800" b="0">
                <a:ea typeface="宋体" panose="02010600030101010101" pitchFamily="2" charset="-122"/>
              </a:rPr>
              <a:t>注意：</a:t>
            </a:r>
            <a:endParaRPr lang="en-US" sz="2800" b="0">
              <a:latin typeface="Times New Roman" panose="02020603050405020304" charset="0"/>
              <a:ea typeface="宋体" panose="02010600030101010101" pitchFamily="2" charset="-122"/>
            </a:endParaRPr>
          </a:p>
          <a:p>
            <a:pPr indent="266700"/>
            <a:r>
              <a:rPr lang="en-US" sz="2800" b="0">
                <a:latin typeface="Times New Roman" panose="02020603050405020304" charset="0"/>
                <a:ea typeface="宋体" panose="02010600030101010101" pitchFamily="2" charset="-122"/>
              </a:rPr>
              <a:t>1. </a:t>
            </a:r>
            <a:r>
              <a:rPr lang="zh-CN" sz="2800" b="0">
                <a:ea typeface="宋体" panose="02010600030101010101" pitchFamily="2" charset="-122"/>
              </a:rPr>
              <a:t>字数</a:t>
            </a:r>
            <a:r>
              <a:rPr lang="en-US" sz="2800" b="0">
                <a:latin typeface="Times New Roman" panose="02020603050405020304" charset="0"/>
                <a:ea typeface="宋体" panose="02010600030101010101" pitchFamily="2" charset="-122"/>
              </a:rPr>
              <a:t>80</a:t>
            </a:r>
            <a:r>
              <a:rPr lang="zh-CN" sz="2800" b="0">
                <a:ea typeface="宋体" panose="02010600030101010101" pitchFamily="2" charset="-122"/>
              </a:rPr>
              <a:t>词左右；</a:t>
            </a:r>
            <a:endParaRPr lang="en-US" sz="2800" b="0">
              <a:latin typeface="Times New Roman" panose="02020603050405020304" charset="0"/>
              <a:ea typeface="宋体" panose="02010600030101010101" pitchFamily="2" charset="-122"/>
            </a:endParaRPr>
          </a:p>
          <a:p>
            <a:pPr indent="266700"/>
            <a:r>
              <a:rPr lang="en-US" sz="2800" b="0">
                <a:latin typeface="Times New Roman" panose="02020603050405020304" charset="0"/>
                <a:ea typeface="宋体" panose="02010600030101010101" pitchFamily="2" charset="-122"/>
              </a:rPr>
              <a:t>2. </a:t>
            </a:r>
            <a:r>
              <a:rPr lang="zh-CN" sz="2800" b="0">
                <a:ea typeface="宋体" panose="02010600030101010101" pitchFamily="2" charset="-122"/>
              </a:rPr>
              <a:t>请按如下格式在答题卡的相应位置作答。</a:t>
            </a:r>
            <a:endParaRPr lang="zh-CN" altLang="en-US" sz="2800" b="0">
              <a:ea typeface="宋体" panose="02010600030101010101" pitchFamily="2" charset="-122"/>
            </a:endParaRPr>
          </a:p>
        </p:txBody>
      </p:sp>
      <p:pic>
        <p:nvPicPr>
          <p:cNvPr id="2" name="图片 1" descr="水印">
            <a:extLst>
              <a:ext uri="{FF2B5EF4-FFF2-40B4-BE49-F238E27FC236}">
                <a16:creationId xmlns:a16="http://schemas.microsoft.com/office/drawing/2014/main" id="{83A2C7B5-2F74-34F4-5989-62AAF1EAEC73}"/>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615584" y="332401"/>
            <a:ext cx="3307445" cy="797560"/>
          </a:xfrm>
          <a:prstGeom prst="rect">
            <a:avLst/>
          </a:prstGeom>
          <a:noFill/>
        </p:spPr>
        <p:txBody>
          <a:bodyPr wrap="square" lIns="121889" tIns="60944" rIns="121889" bIns="60944"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情书翩翩体" panose="02010600010101010101" pitchFamily="2" charset="-122"/>
                <a:ea typeface="情书翩翩体" panose="02010600010101010101" pitchFamily="2" charset="-122"/>
              </a:rPr>
              <a:t>Connect</a:t>
            </a:r>
          </a:p>
        </p:txBody>
      </p:sp>
      <p:sp>
        <p:nvSpPr>
          <p:cNvPr id="2" name="文本框 1"/>
          <p:cNvSpPr txBox="1"/>
          <p:nvPr/>
        </p:nvSpPr>
        <p:spPr>
          <a:xfrm>
            <a:off x="3007995" y="425450"/>
            <a:ext cx="9184640" cy="1196975"/>
          </a:xfrm>
          <a:prstGeom prst="rect">
            <a:avLst/>
          </a:prstGeom>
          <a:noFill/>
        </p:spPr>
        <p:txBody>
          <a:bodyPr wrap="square" rtlCol="0">
            <a:noAutofit/>
          </a:bodyPr>
          <a:lstStyle/>
          <a:p>
            <a:r>
              <a:rPr lang="en-US" altLang="zh-CN" sz="3200" b="1">
                <a:solidFill>
                  <a:srgbClr val="285067"/>
                </a:solidFill>
                <a:latin typeface="Times New Roman" panose="02020603050405020304" charset="0"/>
                <a:cs typeface="Times New Roman" panose="02020603050405020304" charset="0"/>
              </a:rPr>
              <a:t>Why do we read books?</a:t>
            </a:r>
          </a:p>
        </p:txBody>
      </p:sp>
      <p:pic>
        <p:nvPicPr>
          <p:cNvPr id="3" name="cfbd22baca5b39aa064ae6254a7c861e">
            <a:hlinkClick r:id="" action="ppaction://media"/>
          </p:cNvPr>
          <p:cNvPicPr/>
          <p:nvPr>
            <a:videoFile r:link="rId3"/>
            <p:extLst>
              <p:ext uri="{DAA4B4D4-6D71-4841-9C94-3DE7FCFB9230}">
                <p14:media xmlns:p14="http://schemas.microsoft.com/office/powerpoint/2010/main" r:embed="rId2"/>
              </p:ext>
            </p:extLst>
          </p:nvPr>
        </p:nvPicPr>
        <p:blipFill>
          <a:blip r:embed="rId7"/>
          <a:stretch>
            <a:fillRect/>
          </a:stretch>
        </p:blipFill>
        <p:spPr>
          <a:xfrm>
            <a:off x="615315" y="1129665"/>
            <a:ext cx="10508615" cy="5086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down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1">
                  <p:stCondLst>
                    <p:cond delay="indefinite"/>
                  </p:stCondLst>
                </p:cTn>
                <p:tgtEl>
                  <p:spTgt spid="3"/>
                </p:tgtEl>
              </p:cMediaNode>
            </p:video>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2330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615584" y="33240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Connect</a:t>
            </a:r>
          </a:p>
        </p:txBody>
      </p:sp>
      <p:sp>
        <p:nvSpPr>
          <p:cNvPr id="2" name="文本框 1"/>
          <p:cNvSpPr txBox="1"/>
          <p:nvPr/>
        </p:nvSpPr>
        <p:spPr>
          <a:xfrm>
            <a:off x="2723515" y="426085"/>
            <a:ext cx="8984615" cy="1045210"/>
          </a:xfrm>
          <a:prstGeom prst="rect">
            <a:avLst/>
          </a:prstGeom>
          <a:noFill/>
        </p:spPr>
        <p:txBody>
          <a:bodyPr wrap="square" rtlCol="0">
            <a:noAutofit/>
          </a:bodyPr>
          <a:lstStyle/>
          <a:p>
            <a:r>
              <a:rPr lang="en-US" altLang="zh-CN" sz="3200" b="1">
                <a:solidFill>
                  <a:srgbClr val="285067"/>
                </a:solidFill>
                <a:latin typeface="Times New Roman" panose="02020603050405020304" charset="0"/>
                <a:cs typeface="Times New Roman" panose="02020603050405020304" charset="0"/>
              </a:rPr>
              <a:t>What do you know about the World Reading Day?</a:t>
            </a:r>
          </a:p>
        </p:txBody>
      </p:sp>
      <p:sp>
        <p:nvSpPr>
          <p:cNvPr id="100" name="文本框 99"/>
          <p:cNvSpPr txBox="1"/>
          <p:nvPr/>
        </p:nvSpPr>
        <p:spPr>
          <a:xfrm>
            <a:off x="560070" y="1129665"/>
            <a:ext cx="4761230" cy="3046730"/>
          </a:xfrm>
          <a:prstGeom prst="rect">
            <a:avLst/>
          </a:prstGeom>
          <a:solidFill>
            <a:schemeClr val="accent4">
              <a:lumMod val="20000"/>
              <a:lumOff val="80000"/>
            </a:schemeClr>
          </a:solidFill>
          <a:ln w="25400">
            <a:solidFill>
              <a:srgbClr val="FFC000"/>
            </a:solidFill>
          </a:ln>
        </p:spPr>
        <p:txBody>
          <a:bodyPr>
            <a:noAutofit/>
          </a:bodyPr>
          <a:lstStyle/>
          <a:p>
            <a:pPr indent="0"/>
            <a:r>
              <a:rPr lang="en-US" sz="2000" b="0">
                <a:latin typeface="Calibri" panose="020F0502020204030204" pitchFamily="34" charset="0"/>
                <a:ea typeface="宋体" panose="02010600030101010101" pitchFamily="2" charset="-122"/>
              </a:rPr>
              <a:t>The full name of </a:t>
            </a:r>
            <a:r>
              <a:rPr lang="en-US" sz="2400" b="1">
                <a:latin typeface="Calibri" panose="020F0502020204030204" pitchFamily="34" charset="0"/>
                <a:ea typeface="宋体" panose="02010600030101010101" pitchFamily="2" charset="-122"/>
              </a:rPr>
              <a:t>World Reading Day</a:t>
            </a:r>
            <a:r>
              <a:rPr lang="en-US" sz="2000" b="0">
                <a:latin typeface="Calibri" panose="020F0502020204030204" pitchFamily="34" charset="0"/>
                <a:ea typeface="宋体" panose="02010600030101010101" pitchFamily="2" charset="-122"/>
              </a:rPr>
              <a:t> is world book and Copyright Day, also known as "World Book Day". The original idea came from the International Publishers Association. On November 15, 1995,the association set</a:t>
            </a:r>
            <a:r>
              <a:rPr lang="en-US" sz="2400" b="1">
                <a:latin typeface="Calibri" panose="020F0502020204030204" pitchFamily="34" charset="0"/>
                <a:ea typeface="宋体" panose="02010600030101010101" pitchFamily="2" charset="-122"/>
              </a:rPr>
              <a:t> April 23 </a:t>
            </a:r>
            <a:r>
              <a:rPr lang="en-US" sz="2000" b="0">
                <a:latin typeface="Calibri" panose="020F0502020204030204" pitchFamily="34" charset="0"/>
                <a:ea typeface="宋体" panose="02010600030101010101" pitchFamily="2" charset="-122"/>
              </a:rPr>
              <a:t>of each year as the official date for the "World Book and Copyright Day". </a:t>
            </a:r>
            <a:endParaRPr lang="en-US" altLang="en-US" sz="2000" b="0">
              <a:latin typeface="Calibri" panose="020F0502020204030204" pitchFamily="34" charset="0"/>
              <a:ea typeface="宋体" panose="02010600030101010101" pitchFamily="2" charset="-122"/>
            </a:endParaRPr>
          </a:p>
        </p:txBody>
      </p:sp>
      <p:sp>
        <p:nvSpPr>
          <p:cNvPr id="10" name="文本框 9"/>
          <p:cNvSpPr txBox="1"/>
          <p:nvPr/>
        </p:nvSpPr>
        <p:spPr>
          <a:xfrm>
            <a:off x="5550535" y="1129665"/>
            <a:ext cx="5747385" cy="3046095"/>
          </a:xfrm>
          <a:prstGeom prst="rect">
            <a:avLst/>
          </a:prstGeom>
          <a:solidFill>
            <a:schemeClr val="accent6">
              <a:lumMod val="20000"/>
              <a:lumOff val="80000"/>
            </a:schemeClr>
          </a:solidFill>
          <a:ln w="25400">
            <a:solidFill>
              <a:srgbClr val="FFC000"/>
            </a:solidFill>
          </a:ln>
        </p:spPr>
        <p:txBody>
          <a:bodyPr wrap="square">
            <a:spAutoFit/>
          </a:bodyPr>
          <a:lstStyle/>
          <a:p>
            <a:pPr indent="0"/>
            <a:r>
              <a:rPr lang="en-US" sz="2000" b="0">
                <a:latin typeface="Calibri" panose="020F0502020204030204" pitchFamily="34" charset="0"/>
                <a:ea typeface="宋体" panose="02010600030101010101" pitchFamily="2" charset="-122"/>
              </a:rPr>
              <a:t>The </a:t>
            </a:r>
            <a:r>
              <a:rPr lang="en-US" sz="2800" b="1">
                <a:latin typeface="Calibri" panose="020F0502020204030204" pitchFamily="34" charset="0"/>
                <a:ea typeface="宋体" panose="02010600030101010101" pitchFamily="2" charset="-122"/>
              </a:rPr>
              <a:t>purpose </a:t>
            </a:r>
            <a:r>
              <a:rPr lang="en-US" sz="2000" b="0">
                <a:latin typeface="Calibri" panose="020F0502020204030204" pitchFamily="34" charset="0"/>
                <a:ea typeface="宋体" panose="02010600030101010101" pitchFamily="2" charset="-122"/>
              </a:rPr>
              <a:t>of the World Reading Day is to hope that people scattered all over the world, no matter how old or young, poor or rich, sick or healthy, can</a:t>
            </a:r>
            <a:r>
              <a:rPr lang="en-US" sz="2400" b="0">
                <a:latin typeface="Calibri" panose="020F0502020204030204" pitchFamily="34" charset="0"/>
                <a:ea typeface="宋体" panose="02010600030101010101" pitchFamily="2" charset="-122"/>
              </a:rPr>
              <a:t> enjoy the pleasure of reading</a:t>
            </a:r>
            <a:r>
              <a:rPr lang="en-US" sz="2000" b="0">
                <a:latin typeface="Calibri" panose="020F0502020204030204" pitchFamily="34" charset="0"/>
                <a:ea typeface="宋体" panose="02010600030101010101" pitchFamily="2" charset="-122"/>
              </a:rPr>
              <a:t>, </a:t>
            </a:r>
            <a:r>
              <a:rPr lang="en-US" sz="2400" b="1">
                <a:latin typeface="Calibri" panose="020F0502020204030204" pitchFamily="34" charset="0"/>
                <a:ea typeface="宋体" panose="02010600030101010101" pitchFamily="2" charset="-122"/>
              </a:rPr>
              <a:t>respect and thank the literary, cultural, scientific and ideological masters who have made great contributions to human civilization, and protect intellectual property rights.</a:t>
            </a:r>
            <a:endParaRPr lang="en-US" altLang="en-US" sz="2400" b="1">
              <a:latin typeface="Calibri" panose="020F0502020204030204" pitchFamily="34" charset="0"/>
              <a:ea typeface="宋体" panose="02010600030101010101" pitchFamily="2" charset="-122"/>
            </a:endParaRPr>
          </a:p>
        </p:txBody>
      </p:sp>
      <p:sp>
        <p:nvSpPr>
          <p:cNvPr id="11" name="文本框 10"/>
          <p:cNvSpPr txBox="1"/>
          <p:nvPr/>
        </p:nvSpPr>
        <p:spPr>
          <a:xfrm>
            <a:off x="560070" y="4304030"/>
            <a:ext cx="10737850" cy="1938020"/>
          </a:xfrm>
          <a:prstGeom prst="rect">
            <a:avLst/>
          </a:prstGeom>
          <a:solidFill>
            <a:schemeClr val="accent2">
              <a:lumMod val="20000"/>
              <a:lumOff val="80000"/>
            </a:schemeClr>
          </a:solidFill>
          <a:ln w="28575">
            <a:solidFill>
              <a:srgbClr val="FFC000"/>
            </a:solidFill>
          </a:ln>
        </p:spPr>
        <p:txBody>
          <a:bodyPr wrap="square">
            <a:spAutoFit/>
          </a:bodyPr>
          <a:lstStyle/>
          <a:p>
            <a:pPr indent="0"/>
            <a:r>
              <a:rPr lang="en-US" sz="2000" b="0">
                <a:latin typeface="Calibri" panose="020F0502020204030204" pitchFamily="34" charset="0"/>
                <a:ea typeface="宋体" panose="02010600030101010101" pitchFamily="2" charset="-122"/>
              </a:rPr>
              <a:t>The </a:t>
            </a:r>
            <a:r>
              <a:rPr lang="en-US" sz="2400" b="1">
                <a:latin typeface="Calibri" panose="020F0502020204030204" pitchFamily="34" charset="0"/>
                <a:ea typeface="宋体" panose="02010600030101010101" pitchFamily="2" charset="-122"/>
              </a:rPr>
              <a:t>keynote declaration</a:t>
            </a:r>
            <a:r>
              <a:rPr lang="en-US" sz="2000" b="0">
                <a:latin typeface="Calibri" panose="020F0502020204030204" pitchFamily="34" charset="0"/>
                <a:ea typeface="宋体" panose="02010600030101010101" pitchFamily="2" charset="-122"/>
              </a:rPr>
              <a:t> of world reading day is: "</a:t>
            </a:r>
            <a:r>
              <a:rPr lang="en-US" sz="2400" b="1">
                <a:latin typeface="Calibri" panose="020F0502020204030204" pitchFamily="34" charset="0"/>
                <a:ea typeface="宋体" panose="02010600030101010101" pitchFamily="2" charset="-122"/>
              </a:rPr>
              <a:t>to create awareness and hope </a:t>
            </a:r>
            <a:r>
              <a:rPr lang="en-US" sz="2000">
                <a:latin typeface="Calibri" panose="020F0502020204030204" pitchFamily="34" charset="0"/>
                <a:ea typeface="宋体" panose="02010600030101010101" pitchFamily="2" charset="-122"/>
              </a:rPr>
              <a:t>for people around the world</a:t>
            </a:r>
            <a:r>
              <a:rPr lang="en-US" sz="2400" b="1">
                <a:latin typeface="Calibri" panose="020F0502020204030204" pitchFamily="34" charset="0"/>
                <a:ea typeface="宋体" panose="02010600030101010101" pitchFamily="2" charset="-122"/>
              </a:rPr>
              <a:t>,</a:t>
            </a:r>
            <a:r>
              <a:rPr lang="en-US" sz="2000">
                <a:latin typeface="Calibri" panose="020F0502020204030204" pitchFamily="34" charset="0"/>
                <a:ea typeface="宋体" panose="02010600030101010101" pitchFamily="2" charset="-122"/>
              </a:rPr>
              <a:t> whether you are old or young, whether you are poor or rich, whether you are sick or healthy,</a:t>
            </a:r>
            <a:r>
              <a:rPr lang="en-US" sz="2400" b="1">
                <a:latin typeface="Calibri" panose="020F0502020204030204" pitchFamily="34" charset="0"/>
                <a:ea typeface="宋体" panose="02010600030101010101" pitchFamily="2" charset="-122"/>
              </a:rPr>
              <a:t> to enjoy the pleasure of reading, respect and thank the masters of literature, culture and scientific thought </a:t>
            </a:r>
            <a:r>
              <a:rPr lang="en-US" sz="2000">
                <a:latin typeface="Calibri" panose="020F0502020204030204" pitchFamily="34" charset="0"/>
                <a:ea typeface="宋体" panose="02010600030101010101" pitchFamily="2" charset="-122"/>
              </a:rPr>
              <a:t>who have made great contributions to human civilization,</a:t>
            </a:r>
            <a:r>
              <a:rPr lang="en-US" sz="2400" b="1">
                <a:latin typeface="Calibri" panose="020F0502020204030204" pitchFamily="34" charset="0"/>
                <a:ea typeface="宋体" panose="02010600030101010101" pitchFamily="2" charset="-122"/>
              </a:rPr>
              <a:t> and protect intellectual property rights</a:t>
            </a:r>
            <a:r>
              <a:rPr lang="en-US" sz="2000" b="0">
                <a:latin typeface="Calibri" panose="020F0502020204030204" pitchFamily="34" charset="0"/>
                <a:ea typeface="宋体" panose="02010600030101010101" pitchFamily="2" charset="-122"/>
              </a:rPr>
              <a:t>." </a:t>
            </a:r>
            <a:endParaRPr lang="en-US" altLang="en-US" sz="2000" b="0">
              <a:latin typeface="Calibri" panose="020F0502020204030204" pitchFamily="34" charset="0"/>
              <a:ea typeface="宋体" panose="02010600030101010101" pitchFamily="2" charset="-122"/>
            </a:endParaRPr>
          </a:p>
        </p:txBody>
      </p:sp>
      <p:pic>
        <p:nvPicPr>
          <p:cNvPr id="3" name="图片 2" descr="水印">
            <a:extLst>
              <a:ext uri="{FF2B5EF4-FFF2-40B4-BE49-F238E27FC236}">
                <a16:creationId xmlns:a16="http://schemas.microsoft.com/office/drawing/2014/main" id="{DD07F77F-AA72-8EEC-3F05-AE2ACC2039C4}"/>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ox(in)">
                                      <p:cBhvr>
                                        <p:cTn id="18" dur="20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P spid="10" grpId="0" bldLvl="0" animBg="1"/>
      <p:bldP spid="10" grpId="1"/>
      <p:bldP spid="11" grpId="0" bldLvl="0" animBg="1"/>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chemeClr val="accent1">
              <a:lumMod val="40000"/>
              <a:lumOff val="60000"/>
            </a:schemeClr>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615584" y="426381"/>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Connect</a:t>
            </a:r>
          </a:p>
        </p:txBody>
      </p:sp>
      <p:sp>
        <p:nvSpPr>
          <p:cNvPr id="100" name="文本框 99"/>
          <p:cNvSpPr txBox="1"/>
          <p:nvPr/>
        </p:nvSpPr>
        <p:spPr>
          <a:xfrm>
            <a:off x="920115" y="1129665"/>
            <a:ext cx="10609580" cy="984885"/>
          </a:xfrm>
          <a:prstGeom prst="rect">
            <a:avLst/>
          </a:prstGeom>
          <a:noFill/>
          <a:ln w="9525">
            <a:noFill/>
          </a:ln>
        </p:spPr>
        <p:txBody>
          <a:bodyPr wrap="square">
            <a:noAutofit/>
          </a:bodyPr>
          <a:lstStyle/>
          <a:p>
            <a:pPr indent="0"/>
            <a:r>
              <a:rPr lang="en-US" sz="3200" b="1">
                <a:solidFill>
                  <a:srgbClr val="285067"/>
                </a:solidFill>
                <a:latin typeface="Calibri" panose="020F0502020204030204" pitchFamily="34" charset="0"/>
                <a:ea typeface="宋体" panose="02010600030101010101" pitchFamily="2" charset="-122"/>
              </a:rPr>
              <a:t>What theme can you think of about theWorld Reading Day?</a:t>
            </a:r>
            <a:endParaRPr lang="en-US" altLang="en-US" sz="3200" b="1">
              <a:solidFill>
                <a:srgbClr val="285067"/>
              </a:solidFill>
              <a:latin typeface="Calibri" panose="020F0502020204030204" pitchFamily="34" charset="0"/>
              <a:ea typeface="宋体" panose="02010600030101010101" pitchFamily="2" charset="-122"/>
            </a:endParaRPr>
          </a:p>
        </p:txBody>
      </p:sp>
      <p:sp>
        <p:nvSpPr>
          <p:cNvPr id="2" name="爆炸形 1 1"/>
          <p:cNvSpPr/>
          <p:nvPr/>
        </p:nvSpPr>
        <p:spPr>
          <a:xfrm>
            <a:off x="3521710" y="2263140"/>
            <a:ext cx="4493895" cy="3025775"/>
          </a:xfrm>
          <a:prstGeom prst="irregularSeal1">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3600" b="1">
                <a:solidFill>
                  <a:schemeClr val="bg1"/>
                </a:solidFill>
              </a:rPr>
              <a:t>Brainstrom</a:t>
            </a:r>
          </a:p>
        </p:txBody>
      </p:sp>
      <p:sp>
        <p:nvSpPr>
          <p:cNvPr id="3" name="文本框 2"/>
          <p:cNvSpPr txBox="1"/>
          <p:nvPr/>
        </p:nvSpPr>
        <p:spPr>
          <a:xfrm>
            <a:off x="455295" y="2380615"/>
            <a:ext cx="5464175" cy="46037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Reading-A Bright Way to A Better life</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nvSpPr>
        <p:spPr>
          <a:xfrm>
            <a:off x="6022340" y="1953895"/>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Love life, love reading</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1" name="文本框 10"/>
          <p:cNvSpPr txBox="1"/>
          <p:nvPr/>
        </p:nvSpPr>
        <p:spPr>
          <a:xfrm>
            <a:off x="714375" y="3376295"/>
            <a:ext cx="3665855" cy="46037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The Power of reading</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2" name="文本框 11"/>
          <p:cNvSpPr txBox="1"/>
          <p:nvPr/>
        </p:nvSpPr>
        <p:spPr>
          <a:xfrm>
            <a:off x="1240155" y="4213225"/>
            <a:ext cx="4728210" cy="46037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You are a reader.</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3" name="文本框 12"/>
          <p:cNvSpPr txBox="1"/>
          <p:nvPr/>
        </p:nvSpPr>
        <p:spPr>
          <a:xfrm>
            <a:off x="1883410" y="4949190"/>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 Share your favoriate book </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4" name="文本框 13"/>
          <p:cNvSpPr txBox="1"/>
          <p:nvPr/>
        </p:nvSpPr>
        <p:spPr>
          <a:xfrm>
            <a:off x="7317105" y="2840990"/>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Read and share</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5" name="文本框 14"/>
          <p:cNvSpPr txBox="1"/>
          <p:nvPr/>
        </p:nvSpPr>
        <p:spPr>
          <a:xfrm>
            <a:off x="7734935" y="3836670"/>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The power of Reading</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6" name="文本框 15"/>
          <p:cNvSpPr txBox="1"/>
          <p:nvPr/>
        </p:nvSpPr>
        <p:spPr>
          <a:xfrm>
            <a:off x="6661785" y="4554855"/>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charset="0"/>
                <a:ea typeface="宋体" panose="02010600030101010101" pitchFamily="2" charset="-122"/>
                <a:cs typeface="Times New Roman" panose="02020603050405020304" charset="0"/>
              </a:rPr>
              <a:t>Reading book, thinking life</a:t>
            </a:r>
            <a:endParaRPr lang="en-US" altLang="en-US" sz="2400" b="1">
              <a:solidFill>
                <a:schemeClr val="tx1"/>
              </a:solidFill>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615315" y="5529580"/>
            <a:ext cx="9940925" cy="685165"/>
          </a:xfrm>
          <a:prstGeom prst="rect">
            <a:avLst/>
          </a:prstGeom>
          <a:solidFill>
            <a:schemeClr val="accent4">
              <a:lumMod val="40000"/>
              <a:lumOff val="60000"/>
            </a:schemeClr>
          </a:solidFill>
        </p:spPr>
        <p:txBody>
          <a:bodyPr wrap="square" rtlCol="0" anchor="t">
            <a:noAutofit/>
          </a:bodyPr>
          <a:lstStyle/>
          <a:p>
            <a:r>
              <a:rPr lang="en-US" altLang="zh-CN" sz="2400" b="1">
                <a:latin typeface="Times New Roman" panose="02020603050405020304" charset="0"/>
                <a:cs typeface="Times New Roman" panose="02020603050405020304" charset="0"/>
              </a:rPr>
              <a:t>Tip 1: </a:t>
            </a:r>
            <a:r>
              <a:rPr lang="zh-CN" altLang="en-US" sz="2400" b="1">
                <a:latin typeface="Times New Roman" panose="02020603050405020304" charset="0"/>
                <a:cs typeface="Times New Roman" panose="02020603050405020304" charset="0"/>
              </a:rPr>
              <a:t>The theme should be practical, concise and easy to understand</a:t>
            </a:r>
            <a:r>
              <a:rPr lang="en-US" altLang="zh-CN" sz="2400" b="1">
                <a:latin typeface="Times New Roman" panose="02020603050405020304" charset="0"/>
                <a:cs typeface="Times New Roman" panose="02020603050405020304" charset="0"/>
              </a:rPr>
              <a:t>.</a:t>
            </a:r>
          </a:p>
        </p:txBody>
      </p:sp>
      <p:pic>
        <p:nvPicPr>
          <p:cNvPr id="9" name="图片 8" descr="水印">
            <a:extLst>
              <a:ext uri="{FF2B5EF4-FFF2-40B4-BE49-F238E27FC236}">
                <a16:creationId xmlns:a16="http://schemas.microsoft.com/office/drawing/2014/main" id="{991C63C3-BCB9-DD63-93AE-3E4740519947}"/>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8" presetClass="entr" presetSubtype="0" accel="5000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8"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59" dur="1000" fill="hold"/>
                                        <p:tgtEl>
                                          <p:spTgt spid="17"/>
                                        </p:tgtEl>
                                        <p:attrNameLst>
                                          <p:attrName>ppt_y</p:attrName>
                                        </p:attrNameLst>
                                      </p:cBhvr>
                                      <p:tavLst>
                                        <p:tav tm="0">
                                          <p:val>
                                            <p:strVal val="#ppt_y"/>
                                          </p:val>
                                        </p:tav>
                                        <p:tav tm="100000">
                                          <p:val>
                                            <p:strVal val="#ppt_y"/>
                                          </p:val>
                                        </p:tav>
                                      </p:tavLst>
                                    </p:anim>
                                    <p:animEffect transition="in" filter="fade">
                                      <p:cBhvr>
                                        <p:cTn id="6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5340" y="226331"/>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1"/>
            </p:custDataLst>
          </p:nvPr>
        </p:nvSpPr>
        <p:spPr>
          <a:xfrm>
            <a:off x="133619" y="618786"/>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Connect</a:t>
            </a:r>
          </a:p>
        </p:txBody>
      </p:sp>
      <p:sp>
        <p:nvSpPr>
          <p:cNvPr id="100" name="文本框 99"/>
          <p:cNvSpPr txBox="1"/>
          <p:nvPr/>
        </p:nvSpPr>
        <p:spPr>
          <a:xfrm>
            <a:off x="2736215" y="426085"/>
            <a:ext cx="8842375" cy="1076325"/>
          </a:xfrm>
          <a:prstGeom prst="rect">
            <a:avLst/>
          </a:prstGeom>
          <a:noFill/>
          <a:ln w="9525">
            <a:noFill/>
          </a:ln>
        </p:spPr>
        <p:txBody>
          <a:bodyPr wrap="square">
            <a:spAutoFit/>
          </a:bodyPr>
          <a:lstStyle/>
          <a:p>
            <a:pPr indent="0"/>
            <a:r>
              <a:rPr lang="en-US" sz="3200" b="1">
                <a:solidFill>
                  <a:srgbClr val="285067"/>
                </a:solidFill>
                <a:latin typeface="Calibri" panose="020F0502020204030204" pitchFamily="34" charset="0"/>
                <a:ea typeface="宋体" panose="02010600030101010101" pitchFamily="2" charset="-122"/>
              </a:rPr>
              <a:t>What activities can we hold to celebrate World Book Day?</a:t>
            </a:r>
            <a:endParaRPr lang="en-US" altLang="en-US" sz="3200" b="1">
              <a:solidFill>
                <a:srgbClr val="285067"/>
              </a:solidFill>
              <a:latin typeface="Calibri" panose="020F0502020204030204" pitchFamily="34" charset="0"/>
              <a:ea typeface="宋体" panose="02010600030101010101" pitchFamily="2" charset="-122"/>
            </a:endParaRPr>
          </a:p>
        </p:txBody>
      </p:sp>
      <p:grpSp>
        <p:nvGrpSpPr>
          <p:cNvPr id="10" name="组合 9"/>
          <p:cNvGrpSpPr/>
          <p:nvPr/>
        </p:nvGrpSpPr>
        <p:grpSpPr>
          <a:xfrm>
            <a:off x="2429510" y="1216025"/>
            <a:ext cx="1179195" cy="1522095"/>
            <a:chOff x="1352754" y="2654819"/>
            <a:chExt cx="1127892" cy="1507611"/>
          </a:xfrm>
        </p:grpSpPr>
        <p:sp>
          <p:nvSpPr>
            <p:cNvPr id="2" name="KSO_Shape"/>
            <p:cNvSpPr/>
            <p:nvPr>
              <p:custDataLst>
                <p:tags r:id="rId25"/>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47B6E7"/>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01</a:t>
              </a:r>
              <a:endParaRPr lang="zh-CN" altLang="en-US" sz="2400" b="1" dirty="0">
                <a:solidFill>
                  <a:srgbClr val="FFFFFF"/>
                </a:solidFill>
              </a:endParaRPr>
            </a:p>
          </p:txBody>
        </p:sp>
        <p:sp>
          <p:nvSpPr>
            <p:cNvPr id="3" name="矩形 2"/>
            <p:cNvSpPr/>
            <p:nvPr>
              <p:custDataLst>
                <p:tags r:id="rId26"/>
              </p:custDataLst>
            </p:nvPr>
          </p:nvSpPr>
          <p:spPr>
            <a:xfrm rot="19258932">
              <a:off x="2348464" y="3035067"/>
              <a:ext cx="132182" cy="50955"/>
            </a:xfrm>
            <a:prstGeom prst="rect">
              <a:avLst/>
            </a:prstGeom>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1" name="矩形 10"/>
            <p:cNvSpPr/>
            <p:nvPr>
              <p:custDataLst>
                <p:tags r:id="rId27"/>
              </p:custDataLst>
            </p:nvPr>
          </p:nvSpPr>
          <p:spPr>
            <a:xfrm rot="5400000">
              <a:off x="1839173" y="2695432"/>
              <a:ext cx="132182" cy="50955"/>
            </a:xfrm>
            <a:prstGeom prst="rect">
              <a:avLst/>
            </a:prstGeom>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2" name="矩形 11"/>
            <p:cNvSpPr/>
            <p:nvPr>
              <p:custDataLst>
                <p:tags r:id="rId28"/>
              </p:custDataLst>
            </p:nvPr>
          </p:nvSpPr>
          <p:spPr>
            <a:xfrm rot="2341068" flipH="1">
              <a:off x="1352754" y="3013669"/>
              <a:ext cx="132182" cy="50955"/>
            </a:xfrm>
            <a:prstGeom prst="rect">
              <a:avLst/>
            </a:prstGeom>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14" name="标题 1"/>
          <p:cNvSpPr txBox="1"/>
          <p:nvPr>
            <p:custDataLst>
              <p:tags r:id="rId2"/>
            </p:custDataLst>
          </p:nvPr>
        </p:nvSpPr>
        <p:spPr>
          <a:xfrm>
            <a:off x="133350" y="2797175"/>
            <a:ext cx="3658235" cy="907415"/>
          </a:xfrm>
          <a:prstGeom prst="rect">
            <a:avLst/>
          </a:prstGeom>
          <a:noFill/>
        </p:spPr>
        <p:txBody>
          <a:bodyPr wrap="square" rtlCol="0"/>
          <a:lstStyle>
            <a:defPPr>
              <a:defRPr lang="zh-CN"/>
            </a:defPPr>
            <a:lvl1pPr>
              <a:lnSpc>
                <a:spcPct val="130000"/>
              </a:lnSpc>
              <a:defRPr sz="1200"/>
            </a:lvl1pPr>
          </a:lstStyle>
          <a:p>
            <a:pPr marL="342900" indent="-342900" algn="l">
              <a:lnSpc>
                <a:spcPct val="110000"/>
              </a:lnSpc>
              <a:buFont typeface="Wingdings" panose="05000000000000000000" charset="0"/>
              <a:buChar char="Ø"/>
            </a:pPr>
            <a:r>
              <a:rPr lang="en-US" altLang="zh-CN" sz="2400" b="1">
                <a:solidFill>
                  <a:schemeClr val="bg1"/>
                </a:solidFill>
                <a:latin typeface="Times New Roman" panose="02020603050405020304" charset="0"/>
                <a:cs typeface="Times New Roman" panose="02020603050405020304" charset="0"/>
              </a:rPr>
              <a:t>invite a professor to give a lecture </a:t>
            </a:r>
          </a:p>
        </p:txBody>
      </p:sp>
      <p:grpSp>
        <p:nvGrpSpPr>
          <p:cNvPr id="65" name="组合 64"/>
          <p:cNvGrpSpPr/>
          <p:nvPr/>
        </p:nvGrpSpPr>
        <p:grpSpPr>
          <a:xfrm>
            <a:off x="5139055" y="1216025"/>
            <a:ext cx="1179195" cy="1522095"/>
            <a:chOff x="1352754" y="2654819"/>
            <a:chExt cx="1127892" cy="1507611"/>
          </a:xfrm>
        </p:grpSpPr>
        <p:sp>
          <p:nvSpPr>
            <p:cNvPr id="68" name="KSO_Shape"/>
            <p:cNvSpPr/>
            <p:nvPr>
              <p:custDataLst>
                <p:tags r:id="rId21"/>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628EE3"/>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02</a:t>
              </a:r>
              <a:endParaRPr lang="zh-CN" altLang="en-US" sz="2400" b="1" dirty="0">
                <a:solidFill>
                  <a:srgbClr val="FFFFFF"/>
                </a:solidFill>
              </a:endParaRPr>
            </a:p>
          </p:txBody>
        </p:sp>
        <p:sp>
          <p:nvSpPr>
            <p:cNvPr id="69" name="矩形 68"/>
            <p:cNvSpPr/>
            <p:nvPr>
              <p:custDataLst>
                <p:tags r:id="rId22"/>
              </p:custDataLst>
            </p:nvPr>
          </p:nvSpPr>
          <p:spPr>
            <a:xfrm rot="19258932">
              <a:off x="2348464" y="3035067"/>
              <a:ext cx="132182" cy="5095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0" name="矩形 69"/>
            <p:cNvSpPr/>
            <p:nvPr>
              <p:custDataLst>
                <p:tags r:id="rId23"/>
              </p:custDataLst>
            </p:nvPr>
          </p:nvSpPr>
          <p:spPr>
            <a:xfrm rot="5400000">
              <a:off x="1839173" y="2695432"/>
              <a:ext cx="132182" cy="5095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1" name="矩形 70"/>
            <p:cNvSpPr/>
            <p:nvPr>
              <p:custDataLst>
                <p:tags r:id="rId24"/>
              </p:custDataLst>
            </p:nvPr>
          </p:nvSpPr>
          <p:spPr>
            <a:xfrm rot="2341068" flipH="1">
              <a:off x="1352754" y="3013669"/>
              <a:ext cx="132182" cy="5095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67" name="标题 1"/>
          <p:cNvSpPr txBox="1"/>
          <p:nvPr>
            <p:custDataLst>
              <p:tags r:id="rId3"/>
            </p:custDataLst>
          </p:nvPr>
        </p:nvSpPr>
        <p:spPr>
          <a:xfrm>
            <a:off x="3910965" y="2750185"/>
            <a:ext cx="3196590" cy="1262380"/>
          </a:xfrm>
          <a:prstGeom prst="rect">
            <a:avLst/>
          </a:prstGeom>
          <a:noFill/>
        </p:spPr>
        <p:txBody>
          <a:bodyPr wrap="square" rtlCol="0"/>
          <a:lstStyle>
            <a:defPPr>
              <a:defRPr lang="zh-CN"/>
            </a:defPPr>
            <a:lvl1pPr>
              <a:lnSpc>
                <a:spcPct val="130000"/>
              </a:lnSpc>
              <a:defRPr sz="1200"/>
            </a:lvl1pPr>
          </a:lstStyle>
          <a:p>
            <a:pPr marL="342900" indent="-342900" algn="l">
              <a:lnSpc>
                <a:spcPct val="110000"/>
              </a:lnSpc>
              <a:buFont typeface="Wingdings" panose="05000000000000000000" charset="0"/>
              <a:buChar char="Ø"/>
            </a:pPr>
            <a:r>
              <a:rPr lang="en-US" altLang="zh-CN" sz="2400" b="1">
                <a:solidFill>
                  <a:schemeClr val="bg1"/>
                </a:solidFill>
                <a:latin typeface="Times New Roman" panose="02020603050405020304" charset="0"/>
                <a:cs typeface="Times New Roman" panose="02020603050405020304" charset="0"/>
              </a:rPr>
              <a:t>recommend </a:t>
            </a:r>
            <a:r>
              <a:rPr lang="en-US" altLang="zh-CN" sz="2400" b="1">
                <a:solidFill>
                  <a:schemeClr val="bg1"/>
                </a:solidFill>
                <a:latin typeface="Times New Roman" panose="02020603050405020304" charset="0"/>
                <a:cs typeface="Times New Roman" panose="02020603050405020304" charset="0"/>
                <a:sym typeface="+mn-ea"/>
              </a:rPr>
              <a:t>at least one book </a:t>
            </a:r>
            <a:r>
              <a:rPr lang="en-US" altLang="zh-CN" sz="2400" b="1">
                <a:solidFill>
                  <a:schemeClr val="bg1"/>
                </a:solidFill>
                <a:latin typeface="Times New Roman" panose="02020603050405020304" charset="0"/>
                <a:cs typeface="Times New Roman" panose="02020603050405020304" charset="0"/>
              </a:rPr>
              <a:t>to your classmates</a:t>
            </a:r>
          </a:p>
        </p:txBody>
      </p:sp>
      <p:grpSp>
        <p:nvGrpSpPr>
          <p:cNvPr id="73" name="组合 72"/>
          <p:cNvGrpSpPr/>
          <p:nvPr/>
        </p:nvGrpSpPr>
        <p:grpSpPr>
          <a:xfrm>
            <a:off x="7848600" y="1216025"/>
            <a:ext cx="1179195" cy="1522095"/>
            <a:chOff x="1352754" y="2654819"/>
            <a:chExt cx="1127892" cy="1507611"/>
          </a:xfrm>
        </p:grpSpPr>
        <p:sp>
          <p:nvSpPr>
            <p:cNvPr id="76" name="KSO_Shape"/>
            <p:cNvSpPr/>
            <p:nvPr>
              <p:custDataLst>
                <p:tags r:id="rId17"/>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2BC3B5"/>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03</a:t>
              </a:r>
              <a:endParaRPr lang="zh-CN" altLang="en-US" sz="2400" b="1" dirty="0">
                <a:solidFill>
                  <a:srgbClr val="FFFFFF"/>
                </a:solidFill>
              </a:endParaRPr>
            </a:p>
          </p:txBody>
        </p:sp>
        <p:sp>
          <p:nvSpPr>
            <p:cNvPr id="77" name="矩形 76"/>
            <p:cNvSpPr/>
            <p:nvPr>
              <p:custDataLst>
                <p:tags r:id="rId18"/>
              </p:custDataLst>
            </p:nvPr>
          </p:nvSpPr>
          <p:spPr>
            <a:xfrm rot="19258932">
              <a:off x="2348464" y="3035067"/>
              <a:ext cx="132182" cy="5095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8" name="矩形 77"/>
            <p:cNvSpPr/>
            <p:nvPr>
              <p:custDataLst>
                <p:tags r:id="rId19"/>
              </p:custDataLst>
            </p:nvPr>
          </p:nvSpPr>
          <p:spPr>
            <a:xfrm rot="5400000">
              <a:off x="1839173" y="2695432"/>
              <a:ext cx="132182" cy="5095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9" name="矩形 78"/>
            <p:cNvSpPr/>
            <p:nvPr>
              <p:custDataLst>
                <p:tags r:id="rId20"/>
              </p:custDataLst>
            </p:nvPr>
          </p:nvSpPr>
          <p:spPr>
            <a:xfrm rot="2341068" flipH="1">
              <a:off x="1352754" y="3013669"/>
              <a:ext cx="132182" cy="5095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75" name="标题 1"/>
          <p:cNvSpPr txBox="1"/>
          <p:nvPr>
            <p:custDataLst>
              <p:tags r:id="rId4"/>
            </p:custDataLst>
          </p:nvPr>
        </p:nvSpPr>
        <p:spPr>
          <a:xfrm>
            <a:off x="6880225" y="2673985"/>
            <a:ext cx="4698365" cy="1684655"/>
          </a:xfrm>
          <a:prstGeom prst="rect">
            <a:avLst/>
          </a:prstGeom>
          <a:noFill/>
        </p:spPr>
        <p:txBody>
          <a:bodyPr wrap="square" rtlCol="0"/>
          <a:lstStyle>
            <a:defPPr>
              <a:defRPr lang="zh-CN"/>
            </a:defPPr>
            <a:lvl1pPr>
              <a:lnSpc>
                <a:spcPct val="130000"/>
              </a:lnSpc>
              <a:defRPr sz="1200"/>
            </a:lvl1pPr>
          </a:lstStyle>
          <a:p>
            <a:pPr marL="342900" indent="-342900" algn="l">
              <a:lnSpc>
                <a:spcPct val="110000"/>
              </a:lnSpc>
              <a:buFont typeface="Wingdings" panose="05000000000000000000" charset="0"/>
              <a:buChar char="Ø"/>
            </a:pPr>
            <a:r>
              <a:rPr lang="en-US" altLang="zh-CN" sz="2400" b="1">
                <a:solidFill>
                  <a:schemeClr val="bg1"/>
                </a:solidFill>
                <a:latin typeface="Times New Roman" panose="02020603050405020304" charset="0"/>
                <a:cs typeface="Times New Roman" panose="02020603050405020304" charset="0"/>
              </a:rPr>
              <a:t>share your favorite book and introduce the author, the content and why do you love it</a:t>
            </a:r>
          </a:p>
        </p:txBody>
      </p:sp>
      <p:grpSp>
        <p:nvGrpSpPr>
          <p:cNvPr id="81" name="组合 80"/>
          <p:cNvGrpSpPr/>
          <p:nvPr/>
        </p:nvGrpSpPr>
        <p:grpSpPr>
          <a:xfrm>
            <a:off x="969645" y="3905885"/>
            <a:ext cx="1179195" cy="1522095"/>
            <a:chOff x="1352754" y="2654819"/>
            <a:chExt cx="1127892" cy="1507611"/>
          </a:xfrm>
        </p:grpSpPr>
        <p:sp>
          <p:nvSpPr>
            <p:cNvPr id="84" name="KSO_Shape"/>
            <p:cNvSpPr/>
            <p:nvPr>
              <p:custDataLst>
                <p:tags r:id="rId13"/>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04</a:t>
              </a:r>
              <a:endParaRPr lang="zh-CN" altLang="en-US" sz="2400" b="1" dirty="0">
                <a:solidFill>
                  <a:srgbClr val="FFFFFF"/>
                </a:solidFill>
              </a:endParaRPr>
            </a:p>
          </p:txBody>
        </p:sp>
        <p:sp>
          <p:nvSpPr>
            <p:cNvPr id="85" name="矩形 84"/>
            <p:cNvSpPr/>
            <p:nvPr>
              <p:custDataLst>
                <p:tags r:id="rId14"/>
              </p:custDataLst>
            </p:nvPr>
          </p:nvSpPr>
          <p:spPr>
            <a:xfrm rot="19258932">
              <a:off x="2348464" y="3035067"/>
              <a:ext cx="132182" cy="50955"/>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86" name="矩形 85"/>
            <p:cNvSpPr/>
            <p:nvPr>
              <p:custDataLst>
                <p:tags r:id="rId15"/>
              </p:custDataLst>
            </p:nvPr>
          </p:nvSpPr>
          <p:spPr>
            <a:xfrm rot="5400000">
              <a:off x="1839173" y="2695432"/>
              <a:ext cx="132182" cy="50955"/>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87" name="矩形 86"/>
            <p:cNvSpPr/>
            <p:nvPr>
              <p:custDataLst>
                <p:tags r:id="rId16"/>
              </p:custDataLst>
            </p:nvPr>
          </p:nvSpPr>
          <p:spPr>
            <a:xfrm rot="2341068" flipH="1">
              <a:off x="1352754" y="3013669"/>
              <a:ext cx="132182" cy="50955"/>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grpSp>
        <p:nvGrpSpPr>
          <p:cNvPr id="89" name="组合 88"/>
          <p:cNvGrpSpPr/>
          <p:nvPr/>
        </p:nvGrpSpPr>
        <p:grpSpPr>
          <a:xfrm>
            <a:off x="4739640" y="3905885"/>
            <a:ext cx="1179195" cy="1522095"/>
            <a:chOff x="1352754" y="2654819"/>
            <a:chExt cx="1127892" cy="1507611"/>
          </a:xfrm>
        </p:grpSpPr>
        <p:sp>
          <p:nvSpPr>
            <p:cNvPr id="92" name="KSO_Shape"/>
            <p:cNvSpPr/>
            <p:nvPr>
              <p:custDataLst>
                <p:tags r:id="rId9"/>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05</a:t>
              </a:r>
              <a:endParaRPr lang="zh-CN" altLang="en-US" sz="2400" b="1" dirty="0">
                <a:solidFill>
                  <a:srgbClr val="FFFFFF"/>
                </a:solidFill>
              </a:endParaRPr>
            </a:p>
          </p:txBody>
        </p:sp>
        <p:sp>
          <p:nvSpPr>
            <p:cNvPr id="93" name="矩形 92"/>
            <p:cNvSpPr/>
            <p:nvPr>
              <p:custDataLst>
                <p:tags r:id="rId10"/>
              </p:custDataLst>
            </p:nvPr>
          </p:nvSpPr>
          <p:spPr>
            <a:xfrm rot="19258932">
              <a:off x="2348464" y="3035067"/>
              <a:ext cx="132182" cy="50955"/>
            </a:xfrm>
            <a:prstGeom prst="rect">
              <a:avLst/>
            </a:prstGeom>
            <a:solidFill>
              <a:srgbClr val="FFC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94" name="矩形 93"/>
            <p:cNvSpPr/>
            <p:nvPr>
              <p:custDataLst>
                <p:tags r:id="rId11"/>
              </p:custDataLst>
            </p:nvPr>
          </p:nvSpPr>
          <p:spPr>
            <a:xfrm rot="5400000">
              <a:off x="1839173" y="2695432"/>
              <a:ext cx="132182" cy="50955"/>
            </a:xfrm>
            <a:prstGeom prst="rect">
              <a:avLst/>
            </a:prstGeom>
            <a:solidFill>
              <a:srgbClr val="FFC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95" name="矩形 94"/>
            <p:cNvSpPr/>
            <p:nvPr>
              <p:custDataLst>
                <p:tags r:id="rId12"/>
              </p:custDataLst>
            </p:nvPr>
          </p:nvSpPr>
          <p:spPr>
            <a:xfrm rot="2341068" flipH="1">
              <a:off x="1352754" y="3013669"/>
              <a:ext cx="132182" cy="50955"/>
            </a:xfrm>
            <a:prstGeom prst="rect">
              <a:avLst/>
            </a:prstGeom>
            <a:solidFill>
              <a:srgbClr val="FFC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grpSp>
        <p:nvGrpSpPr>
          <p:cNvPr id="97" name="组合 96"/>
          <p:cNvGrpSpPr/>
          <p:nvPr/>
        </p:nvGrpSpPr>
        <p:grpSpPr>
          <a:xfrm>
            <a:off x="7938770" y="4012565"/>
            <a:ext cx="1179195" cy="1522095"/>
            <a:chOff x="1352754" y="2654819"/>
            <a:chExt cx="1127892" cy="1507611"/>
          </a:xfrm>
        </p:grpSpPr>
        <p:sp>
          <p:nvSpPr>
            <p:cNvPr id="15" name="KSO_Shape"/>
            <p:cNvSpPr/>
            <p:nvPr>
              <p:custDataLst>
                <p:tags r:id="rId5"/>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06</a:t>
              </a:r>
              <a:endParaRPr lang="zh-CN" altLang="en-US" sz="2400" b="1" dirty="0">
                <a:solidFill>
                  <a:srgbClr val="FFFFFF"/>
                </a:solidFill>
              </a:endParaRPr>
            </a:p>
          </p:txBody>
        </p:sp>
        <p:sp>
          <p:nvSpPr>
            <p:cNvPr id="101" name="矩形 100"/>
            <p:cNvSpPr/>
            <p:nvPr>
              <p:custDataLst>
                <p:tags r:id="rId6"/>
              </p:custDataLst>
            </p:nvPr>
          </p:nvSpPr>
          <p:spPr>
            <a:xfrm rot="19258932">
              <a:off x="2348464" y="3035067"/>
              <a:ext cx="132182" cy="50955"/>
            </a:xfrm>
            <a:prstGeom prst="rect">
              <a:avLst/>
            </a:prstGeom>
            <a:solidFill>
              <a:srgbClr val="C00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02" name="矩形 101"/>
            <p:cNvSpPr/>
            <p:nvPr>
              <p:custDataLst>
                <p:tags r:id="rId7"/>
              </p:custDataLst>
            </p:nvPr>
          </p:nvSpPr>
          <p:spPr>
            <a:xfrm rot="5400000">
              <a:off x="1839173" y="2695432"/>
              <a:ext cx="132182" cy="50955"/>
            </a:xfrm>
            <a:prstGeom prst="rect">
              <a:avLst/>
            </a:prstGeom>
            <a:solidFill>
              <a:srgbClr val="C00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03" name="矩形 102"/>
            <p:cNvSpPr/>
            <p:nvPr>
              <p:custDataLst>
                <p:tags r:id="rId8"/>
              </p:custDataLst>
            </p:nvPr>
          </p:nvSpPr>
          <p:spPr>
            <a:xfrm rot="2341068" flipH="1">
              <a:off x="1352754" y="3013669"/>
              <a:ext cx="132182" cy="50955"/>
            </a:xfrm>
            <a:prstGeom prst="rect">
              <a:avLst/>
            </a:prstGeom>
            <a:solidFill>
              <a:srgbClr val="C00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16" name="文本框 15"/>
          <p:cNvSpPr txBox="1"/>
          <p:nvPr/>
        </p:nvSpPr>
        <p:spPr>
          <a:xfrm>
            <a:off x="95250" y="5535295"/>
            <a:ext cx="4841875" cy="829945"/>
          </a:xfrm>
          <a:prstGeom prst="rect">
            <a:avLst/>
          </a:prstGeom>
          <a:noFill/>
          <a:ln w="9525">
            <a:noFill/>
          </a:ln>
        </p:spPr>
        <p:txBody>
          <a:bodyPr wrap="square">
            <a:spAutoFit/>
          </a:bodyPr>
          <a:lstStyle/>
          <a:p>
            <a:pPr marL="342900" indent="-342900">
              <a:buFont typeface="Wingdings" panose="05000000000000000000" charset="0"/>
              <a:buChar char="Ø"/>
            </a:pPr>
            <a:r>
              <a:rPr lang="en-US" sz="2400" b="1">
                <a:solidFill>
                  <a:schemeClr val="bg1"/>
                </a:solidFill>
                <a:latin typeface="Times New Roman" panose="02020603050405020304" charset="0"/>
                <a:ea typeface="宋体" panose="02010600030101010101" pitchFamily="2" charset="-122"/>
                <a:cs typeface="Times New Roman" panose="02020603050405020304" charset="0"/>
              </a:rPr>
              <a:t>storytelling competition or recital contest</a:t>
            </a:r>
            <a:endParaRPr lang="en-US" altLang="en-US" sz="2400" b="1">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7" name="文本框 16"/>
          <p:cNvSpPr txBox="1"/>
          <p:nvPr/>
        </p:nvSpPr>
        <p:spPr>
          <a:xfrm>
            <a:off x="4224020" y="5530215"/>
            <a:ext cx="3133725" cy="829945"/>
          </a:xfrm>
          <a:prstGeom prst="rect">
            <a:avLst/>
          </a:prstGeom>
          <a:noFill/>
          <a:ln w="9525">
            <a:noFill/>
          </a:ln>
        </p:spPr>
        <p:txBody>
          <a:bodyPr wrap="square">
            <a:spAutoFit/>
          </a:bodyPr>
          <a:lstStyle/>
          <a:p>
            <a:pPr marL="342900" indent="-342900">
              <a:buFont typeface="Wingdings" panose="05000000000000000000" charset="0"/>
              <a:buChar char="Ø"/>
            </a:pPr>
            <a:r>
              <a:rPr lang="en-US" sz="2400" b="1">
                <a:solidFill>
                  <a:schemeClr val="bg1"/>
                </a:solidFill>
                <a:latin typeface="Times New Roman" panose="02020603050405020304" charset="0"/>
                <a:ea typeface="宋体" panose="02010600030101010101" pitchFamily="2" charset="-122"/>
                <a:cs typeface="Times New Roman" panose="02020603050405020304" charset="0"/>
              </a:rPr>
              <a:t>donate books  to the remote areas</a:t>
            </a:r>
          </a:p>
        </p:txBody>
      </p:sp>
      <p:sp>
        <p:nvSpPr>
          <p:cNvPr id="19" name="文本框 18"/>
          <p:cNvSpPr txBox="1"/>
          <p:nvPr/>
        </p:nvSpPr>
        <p:spPr>
          <a:xfrm>
            <a:off x="7597775" y="5448300"/>
            <a:ext cx="3133725" cy="829945"/>
          </a:xfrm>
          <a:prstGeom prst="rect">
            <a:avLst/>
          </a:prstGeom>
          <a:noFill/>
          <a:ln w="9525">
            <a:noFill/>
          </a:ln>
        </p:spPr>
        <p:txBody>
          <a:bodyPr wrap="square">
            <a:spAutoFit/>
          </a:bodyPr>
          <a:lstStyle/>
          <a:p>
            <a:pPr marL="342900" indent="-342900">
              <a:buFont typeface="Wingdings" panose="05000000000000000000" charset="0"/>
              <a:buChar char="Ø"/>
            </a:pPr>
            <a:r>
              <a:rPr lang="en-US" sz="2400" b="1">
                <a:solidFill>
                  <a:schemeClr val="bg1"/>
                </a:solidFill>
                <a:latin typeface="Times New Roman" panose="02020603050405020304" charset="0"/>
                <a:ea typeface="宋体" panose="02010600030101010101" pitchFamily="2" charset="-122"/>
                <a:cs typeface="Times New Roman" panose="02020603050405020304" charset="0"/>
              </a:rPr>
              <a:t>daily reading attendance activity </a:t>
            </a:r>
            <a:endParaRPr lang="en-US" altLang="en-US" sz="2400" b="1">
              <a:solidFill>
                <a:schemeClr val="bg1"/>
              </a:solidFill>
              <a:latin typeface="Times New Roman" panose="02020603050405020304" charset="0"/>
              <a:ea typeface="宋体" panose="02010600030101010101" pitchFamily="2" charset="-122"/>
              <a:cs typeface="Times New Roman" panose="02020603050405020304" charset="0"/>
            </a:endParaRPr>
          </a:p>
        </p:txBody>
      </p:sp>
      <p:pic>
        <p:nvPicPr>
          <p:cNvPr id="9" name="图片 8" descr="水印">
            <a:extLst>
              <a:ext uri="{FF2B5EF4-FFF2-40B4-BE49-F238E27FC236}">
                <a16:creationId xmlns:a16="http://schemas.microsoft.com/office/drawing/2014/main" id="{820F432F-258A-760B-6BFD-36B36BB8AB13}"/>
              </a:ext>
            </a:extLst>
          </p:cNvPr>
          <p:cNvPicPr>
            <a:picLocks noChangeAspect="1"/>
          </p:cNvPicPr>
          <p:nvPr/>
        </p:nvPicPr>
        <p:blipFill>
          <a:blip r:embed="rId32"/>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strips(downLeft)">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strips(downLeft)">
                                      <p:cBhvr>
                                        <p:cTn id="28" dur="500"/>
                                        <p:tgtEl>
                                          <p:spTgt spid="75"/>
                                        </p:tgtEl>
                                      </p:cBhvr>
                                    </p:animEffect>
                                  </p:childTnLst>
                                </p:cTn>
                              </p:par>
                            </p:childTnLst>
                          </p:cTn>
                        </p:par>
                      </p:childTnLst>
                    </p:cTn>
                  </p:par>
                  <p:par>
                    <p:cTn id="29" fill="hold">
                      <p:stCondLst>
                        <p:cond delay="indefinite"/>
                      </p:stCondLst>
                      <p:childTnLst>
                        <p:par>
                          <p:cTn id="30" fill="hold">
                            <p:stCondLst>
                              <p:cond delay="0"/>
                            </p:stCondLst>
                            <p:childTnLst>
                              <p:par>
                                <p:cTn id="31" presetID="48" presetClass="entr" presetSubtype="0" accel="5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6"/>
                                        </p:tgtEl>
                                        <p:attrNameLst>
                                          <p:attrName>ppt_y</p:attrName>
                                        </p:attrNameLst>
                                      </p:cBhvr>
                                      <p:tavLst>
                                        <p:tav tm="0">
                                          <p:val>
                                            <p:strVal val="#ppt_y"/>
                                          </p:val>
                                        </p:tav>
                                        <p:tav tm="100000">
                                          <p:val>
                                            <p:strVal val="#ppt_y"/>
                                          </p:val>
                                        </p:tav>
                                      </p:tavLst>
                                    </p:anim>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ox(in)">
                                      <p:cBhvr>
                                        <p:cTn id="41" dur="2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67" grpId="0"/>
      <p:bldP spid="67" grpId="1"/>
      <p:bldP spid="75" grpId="0"/>
      <p:bldP spid="75" grpId="1"/>
      <p:bldP spid="16" grpId="0"/>
      <p:bldP spid="16" grpId="1"/>
      <p:bldP spid="17" grpId="0"/>
      <p:bldP spid="17" grpId="1"/>
      <p:bldP spid="19" grpId="0"/>
      <p:bldP spid="19"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4540cd8a-8286-429c-a126-36b19827e105"/>
  <p:tag name="COMMONDATA" val="eyJoZGlkIjoiYjE0ZWU1NjIwMDQ0ZTAyMWY2ZTA0MGU3Njk3ZDk2NGUifQ=="/>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ID" val="diagram160201_1*l_h_f*1_1_1"/>
  <p:tag name="KSO_WM_UNIT_CLEAR" val="1"/>
  <p:tag name="KSO_WM_UNIT_LAYERLEVEL" val="1_1_1"/>
  <p:tag name="KSO_WM_UNIT_VALUE" val="6"/>
  <p:tag name="KSO_WM_UNIT_HIGHLIGHT" val="0"/>
  <p:tag name="KSO_WM_UNIT_COMPATIBLE" val="0"/>
  <p:tag name="KSO_WM_DIAGRAM_GROUP_CODE" val="l1-1"/>
  <p:tag name="KSO_WM_UNIT_PRESET_TEXT" val="INCIDIDUNT"/>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ID" val="diagram160201_1*l_h_f*1_2_1"/>
  <p:tag name="KSO_WM_UNIT_CLEAR" val="1"/>
  <p:tag name="KSO_WM_UNIT_LAYERLEVEL" val="1_1_1"/>
  <p:tag name="KSO_WM_UNIT_VALUE" val="6"/>
  <p:tag name="KSO_WM_UNIT_HIGHLIGHT" val="0"/>
  <p:tag name="KSO_WM_UNIT_COMPATIBLE" val="0"/>
  <p:tag name="KSO_WM_DIAGRAM_GROUP_CODE" val="l1-1"/>
  <p:tag name="KSO_WM_UNIT_PRESET_TEXT" val="INCIDIDUNT"/>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ID" val="diagram160201_1*l_h_f*1_3_1"/>
  <p:tag name="KSO_WM_UNIT_CLEAR" val="1"/>
  <p:tag name="KSO_WM_UNIT_LAYERLEVEL" val="1_1_1"/>
  <p:tag name="KSO_WM_UNIT_VALUE" val="6"/>
  <p:tag name="KSO_WM_UNIT_HIGHLIGHT" val="0"/>
  <p:tag name="KSO_WM_UNIT_COMPATIBLE" val="0"/>
  <p:tag name="KSO_WM_DIAGRAM_GROUP_CODE" val="l1-1"/>
  <p:tag name="KSO_WM_UNIT_PRESET_TEXT" val="INCIDIDUNT"/>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21"/>
  <p:tag name="KSO_WM_UNIT_ID" val="diagram160201_1*l_i*1_21"/>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22"/>
  <p:tag name="KSO_WM_UNIT_ID" val="diagram160201_1*l_i*1_22"/>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23"/>
  <p:tag name="KSO_WM_UNIT_ID" val="diagram160201_1*l_i*1_23"/>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24"/>
  <p:tag name="KSO_WM_UNIT_ID" val="diagram160201_1*l_i*1_24"/>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7"/>
  <p:tag name="KSO_WM_UNIT_ID" val="diagram160201_1*l_i*1_17"/>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8"/>
  <p:tag name="KSO_WM_UNIT_ID" val="diagram160201_1*l_i*1_18"/>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9"/>
  <p:tag name="KSO_WM_UNIT_ID" val="diagram160201_1*l_i*1_19"/>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20"/>
  <p:tag name="KSO_WM_UNIT_ID" val="diagram160201_1*l_i*1_20"/>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3"/>
  <p:tag name="KSO_WM_UNIT_ID" val="diagram160201_1*l_i*1_13"/>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4"/>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4"/>
  <p:tag name="KSO_WM_UNIT_ID" val="diagram160201_1*l_i*1_14"/>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5"/>
  <p:tag name="KSO_WM_UNIT_ID" val="diagram160201_1*l_i*1_15"/>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6"/>
  <p:tag name="KSO_WM_UNIT_ID" val="diagram160201_1*l_i*1_16"/>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9"/>
  <p:tag name="KSO_WM_UNIT_ID" val="diagram160201_1*l_i*1_9"/>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0"/>
  <p:tag name="KSO_WM_UNIT_ID" val="diagram160201_1*l_i*1_10"/>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1"/>
  <p:tag name="KSO_WM_UNIT_ID" val="diagram160201_1*l_i*1_11"/>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2"/>
  <p:tag name="KSO_WM_UNIT_ID" val="diagram160201_1*l_i*1_12"/>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5"/>
  <p:tag name="KSO_WM_UNIT_ID" val="diagram160201_1*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00,&quot;width&quot;:17774.27874015748}"/>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6"/>
  <p:tag name="KSO_WM_UNIT_ID" val="diagram160201_1*l_i*1_6"/>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7"/>
  <p:tag name="KSO_WM_UNIT_ID" val="diagram160201_1*l_i*1_7"/>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8"/>
  <p:tag name="KSO_WM_UNIT_ID" val="diagram160201_1*l_i*1_8"/>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1"/>
  <p:tag name="KSO_WM_UNIT_ID" val="diagram160201_1*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2"/>
  <p:tag name="KSO_WM_UNIT_ID" val="diagram160201_1*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3"/>
  <p:tag name="KSO_WM_UNIT_ID" val="diagram160201_1*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01"/>
  <p:tag name="KSO_WM_TAG_VERSION" val="1.0"/>
  <p:tag name="KSO_WM_UNIT_TYPE" val="l_i"/>
  <p:tag name="KSO_WM_UNIT_INDEX" val="1_4"/>
  <p:tag name="KSO_WM_UNIT_ID" val="diagram160201_1*l_i*1_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UNIT_CLEAR" val="1"/>
  <p:tag name="KSO_WM_TAG_VERSION" val="1.0"/>
  <p:tag name="KSO_WM_UNIT_ID" val="diagram20171553_2*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98.7826771653542,&quot;width&quot;:2329}"/>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2*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UNIT_CLEAR" val="1"/>
  <p:tag name="KSO_WM_TAG_VERSION" val="1.0"/>
  <p:tag name="KSO_WM_UNIT_ID" val="diagram20171553_2*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UNIT_CLEAR" val="1"/>
  <p:tag name="KSO_WM_TAG_VERSION" val="1.0"/>
  <p:tag name="KSO_WM_UNIT_ID" val="diagram20171553_2*n_h_i*1_2_3"/>
  <p:tag name="KSO_WM_UNIT_LAYERLEVEL" val="1_1_1"/>
  <p:tag name="KSO_WM_DIAGRAM_GROUP_CODE" val="n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2"/>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3"/>
  <p:tag name="KSO_WM_UNIT_TEXT_FILL_FORE_SCHEMECOLOR_INDEX" val="13"/>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6"/>
  <p:tag name="KSO_WM_UNIT_ID" val="diagram20171553_2*n_h_i*1_2_6"/>
  <p:tag name="KSO_WM_UNIT_LAYERLEVEL" val="1_1_1"/>
  <p:tag name="KSO_WM_DIAGRAM_GROUP_CODE" val="n1-1"/>
  <p:tag name="KSO_WM_UNIT_LINE_FORE_SCHEMECOLOR_INDEX" val="14"/>
  <p:tag name="KSO_WM_UNIT_LINE_FILL_TYPE" val="2"/>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UNIT_TABLE_BEAUTIFY" val="smartTable{4ecb5f87-8cbd-475d-892f-5464f8deec8f}"/>
  <p:tag name="TABLE_ENDDRAG_ORIGIN_RECT" val="901*475"/>
  <p:tag name="TABLE_ENDDRAG_RECT" val="35*97*901*475"/>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965,&quot;width&quot;:14692}"/>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UNIT_TABLE_BEAUTIFY" val="smartTable{41c7fee7-03e6-4347-bbb3-904b8f2793da}"/>
  <p:tag name="TABLE_ENDDRAG_ORIGIN_RECT" val="882*414"/>
  <p:tag name="TABLE_ENDDRAG_RECT" val="38*53*882*414"/>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3153</Words>
  <Application>Microsoft Office PowerPoint</Application>
  <PresentationFormat>宽屏</PresentationFormat>
  <Paragraphs>232</Paragraphs>
  <Slides>26</Slides>
  <Notes>2</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HelveticaNeue</vt:lpstr>
      <vt:lpstr>情书翩翩体</vt:lpstr>
      <vt:lpstr>Calibri</vt:lpstr>
      <vt:lpstr>华文新魏</vt:lpstr>
      <vt:lpstr>Calibri Light</vt:lpstr>
      <vt:lpstr>等线 Light</vt:lpstr>
      <vt:lpstr>义启紫水晶体</vt:lpstr>
      <vt:lpstr>Arial</vt:lpstr>
      <vt:lpstr>Times New Roman</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陈 顺坤</cp:lastModifiedBy>
  <cp:revision>47</cp:revision>
  <dcterms:created xsi:type="dcterms:W3CDTF">2019-03-23T08:18:00Z</dcterms:created>
  <dcterms:modified xsi:type="dcterms:W3CDTF">2023-05-21T09:32:07Z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62DBA1302D214E19907FF81A5677AD7A_13</vt:lpwstr>
  </property>
  <property fmtid="{D5CDD505-2E9C-101B-9397-08002B2CF9AE}" pid="3" name="KSOProductBuildVer">
    <vt:lpwstr>2052-11.1.0.14309</vt:lpwstr>
  </property>
</Properties>
</file>