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88" r:id="rId3"/>
    <p:sldId id="256" r:id="rId4"/>
    <p:sldId id="318" r:id="rId5"/>
    <p:sldId id="319" r:id="rId6"/>
    <p:sldId id="257" r:id="rId7"/>
    <p:sldId id="314" r:id="rId8"/>
    <p:sldId id="315" r:id="rId9"/>
    <p:sldId id="316" r:id="rId10"/>
    <p:sldId id="317" r:id="rId11"/>
    <p:sldId id="344" r:id="rId12"/>
    <p:sldId id="353" r:id="rId13"/>
    <p:sldId id="320" r:id="rId14"/>
    <p:sldId id="322" r:id="rId15"/>
    <p:sldId id="325" r:id="rId16"/>
    <p:sldId id="323" r:id="rId17"/>
    <p:sldId id="324" r:id="rId18"/>
    <p:sldId id="326" r:id="rId19"/>
    <p:sldId id="321" r:id="rId20"/>
    <p:sldId id="308" r:id="rId21"/>
    <p:sldId id="328" r:id="rId22"/>
    <p:sldId id="329" r:id="rId23"/>
    <p:sldId id="327" r:id="rId24"/>
    <p:sldId id="330" r:id="rId25"/>
    <p:sldId id="310" r:id="rId26"/>
    <p:sldId id="286" r:id="rId27"/>
    <p:sldId id="336" r:id="rId28"/>
    <p:sldId id="294" r:id="rId29"/>
    <p:sldId id="289" r:id="rId30"/>
    <p:sldId id="299" r:id="rId31"/>
    <p:sldId id="343" r:id="rId32"/>
    <p:sldId id="298" r:id="rId33"/>
    <p:sldId id="351" r:id="rId34"/>
    <p:sldId id="339" r:id="rId35"/>
    <p:sldId id="340" r:id="rId36"/>
    <p:sldId id="306" r:id="rId37"/>
    <p:sldId id="348" r:id="rId38"/>
    <p:sldId id="346" r:id="rId39"/>
    <p:sldId id="354" r:id="rId40"/>
    <p:sldId id="334" r:id="rId41"/>
    <p:sldId id="311" r:id="rId42"/>
    <p:sldId id="301" r:id="rId43"/>
    <p:sldId id="350" r:id="rId44"/>
    <p:sldId id="281" r:id="rId45"/>
    <p:sldId id="312" r:id="rId47"/>
    <p:sldId id="313"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FF"/>
    <a:srgbClr val="336600"/>
    <a:srgbClr val="003300"/>
    <a:srgbClr val="EDB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CA5BF4-1153-48F8-A032-A429A33C27E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8.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8.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065404" y="609899"/>
            <a:ext cx="3534179" cy="523220"/>
          </a:xfrm>
          <a:solidFill>
            <a:schemeClr val="bg1"/>
          </a:solidFill>
        </p:spPr>
        <p:txBody>
          <a:bodyPr>
            <a:noAutofit/>
          </a:bodyPr>
          <a:lstStyle/>
          <a:p>
            <a:pPr marL="0" indent="0" algn="just">
              <a:buNone/>
            </a:pP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原文本类型探究</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86978" y="2944934"/>
            <a:ext cx="11939370" cy="1077218"/>
          </a:xfrm>
          <a:prstGeom prst="rect">
            <a:avLst/>
          </a:prstGeom>
          <a:solidFill>
            <a:schemeClr val="bg1"/>
          </a:solidFill>
        </p:spPr>
        <p:txBody>
          <a:bodyPr wrap="square" rtlCol="0">
            <a:spAutoFit/>
          </a:bodyPr>
          <a:lstStyle/>
          <a:p>
            <a:r>
              <a:rPr lang="en-US" altLang="zh-CN" sz="3200" b="1" dirty="0">
                <a:solidFill>
                  <a:srgbClr val="FF0000"/>
                </a:solidFill>
              </a:rPr>
              <a:t>  2. </a:t>
            </a:r>
            <a:r>
              <a:rPr lang="zh-CN" altLang="en-US" sz="3200" b="1" dirty="0">
                <a:solidFill>
                  <a:srgbClr val="FF0000"/>
                </a:solidFill>
              </a:rPr>
              <a:t>解决冲突： </a:t>
            </a:r>
            <a:r>
              <a:rPr lang="en-US" altLang="zh-CN" sz="3200" b="1" dirty="0">
                <a:solidFill>
                  <a:srgbClr val="FF0000"/>
                </a:solidFill>
              </a:rPr>
              <a:t>( solution ) </a:t>
            </a:r>
            <a:endParaRPr lang="en-US" altLang="zh-CN" sz="3200" b="1" dirty="0">
              <a:solidFill>
                <a:srgbClr val="FF0000"/>
              </a:solidFill>
            </a:endParaRPr>
          </a:p>
          <a:p>
            <a:r>
              <a:rPr lang="en-US" altLang="zh-CN" sz="3200" b="1" dirty="0">
                <a:solidFill>
                  <a:srgbClr val="0000FF"/>
                </a:solidFill>
              </a:rPr>
              <a:t> </a:t>
            </a:r>
            <a:r>
              <a:rPr lang="zh-CN" altLang="en-US" sz="3200" b="1" dirty="0">
                <a:solidFill>
                  <a:srgbClr val="0000FF"/>
                </a:solidFill>
              </a:rPr>
              <a:t>原店主</a:t>
            </a:r>
            <a:r>
              <a:rPr lang="en-US" altLang="zh-CN" sz="3200" b="1" dirty="0">
                <a:solidFill>
                  <a:srgbClr val="0000FF"/>
                </a:solidFill>
              </a:rPr>
              <a:t>Carlos </a:t>
            </a:r>
            <a:r>
              <a:rPr lang="zh-CN" altLang="en-US" sz="3200" b="1" dirty="0">
                <a:solidFill>
                  <a:srgbClr val="0000FF"/>
                </a:solidFill>
              </a:rPr>
              <a:t>去附近店里买了食材，为我做了符合我心意的早饭</a:t>
            </a:r>
            <a:endParaRPr lang="zh-CN" altLang="en-US" sz="3200" b="1" dirty="0">
              <a:solidFill>
                <a:srgbClr val="0000FF"/>
              </a:solidFill>
            </a:endParaRPr>
          </a:p>
        </p:txBody>
      </p:sp>
      <p:sp>
        <p:nvSpPr>
          <p:cNvPr id="4" name="文本框 3"/>
          <p:cNvSpPr txBox="1"/>
          <p:nvPr/>
        </p:nvSpPr>
        <p:spPr>
          <a:xfrm>
            <a:off x="86978" y="1472467"/>
            <a:ext cx="11608904" cy="1077218"/>
          </a:xfrm>
          <a:prstGeom prst="rect">
            <a:avLst/>
          </a:prstGeom>
          <a:solidFill>
            <a:schemeClr val="bg1"/>
          </a:solidFill>
        </p:spPr>
        <p:txBody>
          <a:bodyPr wrap="square" rtlCol="0">
            <a:spAutoFit/>
          </a:bodyPr>
          <a:lstStyle/>
          <a:p>
            <a:r>
              <a:rPr lang="en-US" altLang="zh-CN" sz="3200" b="1" dirty="0">
                <a:solidFill>
                  <a:srgbClr val="C00000"/>
                </a:solidFill>
              </a:rPr>
              <a:t> 1.  </a:t>
            </a:r>
            <a:r>
              <a:rPr lang="zh-CN" altLang="en-US" sz="3200" b="1" dirty="0">
                <a:solidFill>
                  <a:srgbClr val="C00000"/>
                </a:solidFill>
              </a:rPr>
              <a:t>矛盾与冲突：（</a:t>
            </a:r>
            <a:r>
              <a:rPr lang="en-US" altLang="zh-CN" sz="3200" b="1" dirty="0">
                <a:solidFill>
                  <a:srgbClr val="C00000"/>
                </a:solidFill>
              </a:rPr>
              <a:t>conflict ) </a:t>
            </a:r>
            <a:endParaRPr lang="en-US" altLang="zh-CN" sz="3200" b="1" dirty="0">
              <a:solidFill>
                <a:srgbClr val="C00000"/>
              </a:solidFill>
            </a:endParaRPr>
          </a:p>
          <a:p>
            <a:r>
              <a:rPr lang="zh-CN" altLang="en-US" sz="3200" b="1" dirty="0">
                <a:solidFill>
                  <a:srgbClr val="0000FF"/>
                </a:solidFill>
              </a:rPr>
              <a:t>作者我想要一顿心仪的早饭 </a:t>
            </a:r>
            <a:r>
              <a:rPr lang="en-US" altLang="zh-CN" sz="3200" b="1" dirty="0">
                <a:solidFill>
                  <a:srgbClr val="0000FF"/>
                </a:solidFill>
              </a:rPr>
              <a:t>Special#2</a:t>
            </a:r>
            <a:r>
              <a:rPr lang="zh-CN" altLang="en-US" sz="3200" b="1" dirty="0">
                <a:solidFill>
                  <a:srgbClr val="0000FF"/>
                </a:solidFill>
              </a:rPr>
              <a:t> </a:t>
            </a:r>
            <a:r>
              <a:rPr lang="en-US" altLang="zh-CN" sz="3200" b="1" dirty="0">
                <a:solidFill>
                  <a:srgbClr val="FF0000"/>
                </a:solidFill>
              </a:rPr>
              <a:t>vs</a:t>
            </a:r>
            <a:r>
              <a:rPr lang="en-US" altLang="zh-CN" sz="3200" b="1" dirty="0">
                <a:solidFill>
                  <a:srgbClr val="0000FF"/>
                </a:solidFill>
              </a:rPr>
              <a:t>  </a:t>
            </a:r>
            <a:r>
              <a:rPr lang="zh-CN" altLang="en-US" sz="3200" b="1" dirty="0">
                <a:solidFill>
                  <a:srgbClr val="0000FF"/>
                </a:solidFill>
              </a:rPr>
              <a:t>饭店只有</a:t>
            </a:r>
            <a:r>
              <a:rPr lang="en-US" altLang="zh-CN" sz="3200" b="1" dirty="0">
                <a:solidFill>
                  <a:srgbClr val="0000FF"/>
                </a:solidFill>
              </a:rPr>
              <a:t>Special# 14</a:t>
            </a:r>
            <a:endParaRPr lang="zh-CN" altLang="en-US" sz="3200" b="1" dirty="0">
              <a:solidFill>
                <a:srgbClr val="0000FF"/>
              </a:solidFill>
            </a:endParaRPr>
          </a:p>
        </p:txBody>
      </p:sp>
      <p:sp>
        <p:nvSpPr>
          <p:cNvPr id="5" name="文本框 4"/>
          <p:cNvSpPr txBox="1"/>
          <p:nvPr/>
        </p:nvSpPr>
        <p:spPr>
          <a:xfrm>
            <a:off x="126315" y="4494507"/>
            <a:ext cx="11939370" cy="2062103"/>
          </a:xfrm>
          <a:prstGeom prst="rect">
            <a:avLst/>
          </a:prstGeom>
          <a:solidFill>
            <a:schemeClr val="bg1"/>
          </a:solidFill>
        </p:spPr>
        <p:txBody>
          <a:bodyPr wrap="square" rtlCol="0">
            <a:spAutoFit/>
          </a:bodyPr>
          <a:lstStyle/>
          <a:p>
            <a:r>
              <a:rPr lang="en-US" altLang="zh-CN" sz="3200" b="1" dirty="0">
                <a:solidFill>
                  <a:srgbClr val="FF0000"/>
                </a:solidFill>
              </a:rPr>
              <a:t> 3. </a:t>
            </a:r>
            <a:r>
              <a:rPr lang="zh-CN" altLang="en-US" sz="3200" b="1" dirty="0">
                <a:solidFill>
                  <a:srgbClr val="FF0000"/>
                </a:solidFill>
              </a:rPr>
              <a:t>结果与反思</a:t>
            </a:r>
            <a:r>
              <a:rPr lang="en-US" altLang="zh-CN" sz="3200" b="1" dirty="0">
                <a:solidFill>
                  <a:srgbClr val="FF0000"/>
                </a:solidFill>
                <a:sym typeface="Wingdings" panose="05000000000000000000" pitchFamily="2" charset="2"/>
              </a:rPr>
              <a:t>: ( result&amp; reflection) </a:t>
            </a:r>
            <a:endParaRPr lang="en-US" altLang="zh-CN" sz="3200" b="1" dirty="0">
              <a:solidFill>
                <a:srgbClr val="FF0000"/>
              </a:solidFill>
            </a:endParaRPr>
          </a:p>
          <a:p>
            <a:r>
              <a:rPr lang="en-US" altLang="zh-CN" sz="3200" b="1" dirty="0">
                <a:solidFill>
                  <a:srgbClr val="0000FF"/>
                </a:solidFill>
              </a:rPr>
              <a:t> ①</a:t>
            </a:r>
            <a:r>
              <a:rPr lang="zh-CN" altLang="en-US" sz="3200" b="1" dirty="0">
                <a:solidFill>
                  <a:srgbClr val="0000FF"/>
                </a:solidFill>
              </a:rPr>
              <a:t>我满意而去；店主坚守职业情操，顾客至上，让每一位顾客满意。</a:t>
            </a:r>
            <a:r>
              <a:rPr lang="en-US" altLang="zh-CN" sz="3200" b="1" dirty="0">
                <a:solidFill>
                  <a:srgbClr val="0000FF"/>
                </a:solidFill>
              </a:rPr>
              <a:t> </a:t>
            </a:r>
            <a:r>
              <a:rPr lang="zh-CN" altLang="en-US" sz="3200" b="1" dirty="0">
                <a:solidFill>
                  <a:srgbClr val="0000FF"/>
                </a:solidFill>
              </a:rPr>
              <a:t>回扣原文第二段：我的疲倦一扫而空，精神抖擞，去迎接未来挑战；美食拥有神奇的治愈的力量。</a:t>
            </a:r>
            <a:endParaRPr lang="zh-CN" altLang="en-US" sz="32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26315" y="1860638"/>
            <a:ext cx="11939370" cy="2062103"/>
          </a:xfrm>
          <a:prstGeom prst="rect">
            <a:avLst/>
          </a:prstGeom>
          <a:solidFill>
            <a:schemeClr val="bg1"/>
          </a:solidFill>
        </p:spPr>
        <p:txBody>
          <a:bodyPr wrap="square" rtlCol="0">
            <a:spAutoFit/>
          </a:bodyPr>
          <a:lstStyle/>
          <a:p>
            <a:r>
              <a:rPr lang="en-US" altLang="zh-CN" sz="3200" b="1" dirty="0">
                <a:solidFill>
                  <a:srgbClr val="FF0000"/>
                </a:solidFill>
              </a:rPr>
              <a:t> 3. </a:t>
            </a:r>
            <a:r>
              <a:rPr lang="zh-CN" altLang="en-US" sz="3200" b="1" dirty="0">
                <a:solidFill>
                  <a:srgbClr val="FF0000"/>
                </a:solidFill>
              </a:rPr>
              <a:t>结果与反思</a:t>
            </a:r>
            <a:r>
              <a:rPr lang="en-US" altLang="zh-CN" sz="3200" b="1" dirty="0">
                <a:solidFill>
                  <a:srgbClr val="FF0000"/>
                </a:solidFill>
                <a:sym typeface="Wingdings" panose="05000000000000000000" pitchFamily="2" charset="2"/>
              </a:rPr>
              <a:t>: ( result&amp; reflection) </a:t>
            </a:r>
            <a:endParaRPr lang="en-US" altLang="zh-CN" sz="3200" b="1" dirty="0">
              <a:solidFill>
                <a:srgbClr val="FF0000"/>
              </a:solidFill>
            </a:endParaRPr>
          </a:p>
          <a:p>
            <a:r>
              <a:rPr lang="en-US" altLang="zh-CN" sz="3200" b="1" dirty="0">
                <a:solidFill>
                  <a:srgbClr val="0000FF"/>
                </a:solidFill>
              </a:rPr>
              <a:t>②</a:t>
            </a:r>
            <a:r>
              <a:rPr lang="zh-CN" altLang="en-US" sz="3200" b="1" dirty="0">
                <a:solidFill>
                  <a:srgbClr val="0000FF"/>
                </a:solidFill>
              </a:rPr>
              <a:t>原店主</a:t>
            </a:r>
            <a:r>
              <a:rPr lang="en-US" altLang="zh-CN" sz="3200" b="1" dirty="0">
                <a:solidFill>
                  <a:srgbClr val="0000FF"/>
                </a:solidFill>
              </a:rPr>
              <a:t>Carlos </a:t>
            </a:r>
            <a:r>
              <a:rPr lang="zh-CN" altLang="en-US" sz="3200" b="1" dirty="0">
                <a:solidFill>
                  <a:srgbClr val="0000FF"/>
                </a:solidFill>
              </a:rPr>
              <a:t>乐于助人，体贴周到，让身边所有与他打过交道的人都能感受到生活中的那种小确幸。善意和欢乐让我们觉得生活多么美好。</a:t>
            </a:r>
            <a:endParaRPr lang="zh-CN" altLang="en-US" sz="32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179982" y="2621308"/>
            <a:ext cx="822628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Read for clues and echoes</a:t>
            </a:r>
            <a:endParaRPr lang="zh-CN" altLang="en-US" sz="5400" b="1" dirty="0">
              <a:solidFill>
                <a:srgbClr val="EDBE1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970934"/>
          <a:ext cx="12201939" cy="517939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I was tired </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and jet-lagged when I dragged myself out of the bed. Nevertheless</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had to be up bright and early that morning: I was the opening keynoter</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（主旨发言人） </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 national conference.</a:t>
                      </a:r>
                      <a:endParaRPr lang="zh-CN" altLang="en-US" sz="3600" dirty="0">
                        <a:solidFill>
                          <a:schemeClr val="tx1"/>
                        </a:solidFill>
                      </a:endParaRPr>
                    </a:p>
                  </a:txBody>
                  <a:tcPr>
                    <a:solidFill>
                      <a:schemeClr val="accent4">
                        <a:lumMod val="20000"/>
                        <a:lumOff val="80000"/>
                      </a:schemeClr>
                    </a:solidFill>
                  </a:tcPr>
                </a:tc>
                <a:tc>
                  <a:txBody>
                    <a:bodyPr/>
                    <a:lstStyle/>
                    <a:p>
                      <a:pPr marL="514350" indent="-514350">
                        <a:buAutoNum type="arabicPeriod"/>
                      </a:pPr>
                      <a:r>
                        <a:rPr lang="en-US" altLang="zh-CN" sz="3600" dirty="0">
                          <a:solidFill>
                            <a:srgbClr val="CC00FF"/>
                          </a:solidFill>
                        </a:rPr>
                        <a:t>I became refreshed </a:t>
                      </a:r>
                      <a:r>
                        <a:rPr lang="en-US" altLang="zh-CN" sz="3600" dirty="0">
                          <a:solidFill>
                            <a:srgbClr val="0000FF"/>
                          </a:solidFill>
                        </a:rPr>
                        <a:t>after I consumed the carefully- prepared Special#2. </a:t>
                      </a:r>
                      <a:endParaRPr lang="en-US" altLang="zh-CN" sz="3600" dirty="0">
                        <a:solidFill>
                          <a:srgbClr val="0000FF"/>
                        </a:solidFill>
                      </a:endParaRPr>
                    </a:p>
                    <a:p>
                      <a:pPr marL="514350" indent="-514350">
                        <a:buAutoNum type="arabicPeriod"/>
                      </a:pPr>
                      <a:endParaRPr lang="en-US" altLang="zh-CN" sz="3600" dirty="0"/>
                    </a:p>
                    <a:p>
                      <a:pPr marL="514350" indent="-514350">
                        <a:buAutoNum type="arabicPeriod"/>
                      </a:pPr>
                      <a:r>
                        <a:rPr lang="en-US" altLang="zh-CN" sz="3600" dirty="0">
                          <a:solidFill>
                            <a:srgbClr val="0000FF"/>
                          </a:solidFill>
                        </a:rPr>
                        <a:t> </a:t>
                      </a:r>
                      <a:r>
                        <a:rPr lang="en-US" altLang="zh-CN" sz="3600" dirty="0">
                          <a:solidFill>
                            <a:srgbClr val="CC00FF"/>
                          </a:solidFill>
                        </a:rPr>
                        <a:t>I </a:t>
                      </a:r>
                      <a:r>
                        <a:rPr lang="en-US" altLang="zh-CN" sz="3600" dirty="0">
                          <a:solidFill>
                            <a:srgbClr val="FF0000"/>
                          </a:solidFill>
                        </a:rPr>
                        <a:t>learned</a:t>
                      </a:r>
                      <a:r>
                        <a:rPr lang="en-US" altLang="zh-CN" sz="3600" dirty="0">
                          <a:solidFill>
                            <a:srgbClr val="0000FF"/>
                          </a:solidFill>
                        </a:rPr>
                        <a:t> a valuable lesson from Carlos---</a:t>
                      </a:r>
                      <a:r>
                        <a:rPr lang="en-US" altLang="zh-CN" sz="3600" dirty="0">
                          <a:solidFill>
                            <a:srgbClr val="FF0000"/>
                          </a:solidFill>
                        </a:rPr>
                        <a:t>Stick to professionalism and be dedicated to what you do.</a:t>
                      </a:r>
                      <a:endParaRPr lang="zh-CN" altLang="en-US" sz="3600" dirty="0">
                        <a:solidFill>
                          <a:srgbClr val="FF0000"/>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801971"/>
          <a:ext cx="12201939" cy="5728038"/>
        </p:xfrm>
        <a:graphic>
          <a:graphicData uri="http://schemas.openxmlformats.org/drawingml/2006/table">
            <a:tbl>
              <a:tblPr firstRow="1" bandRow="1">
                <a:tableStyleId>{5C22544A-7EE6-4342-B048-85BDC9FD1C3A}</a:tableStyleId>
              </a:tblPr>
              <a:tblGrid>
                <a:gridCol w="5496339"/>
                <a:gridCol w="670560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1299087">
                <a:tc>
                  <a:txBody>
                    <a:bodyPr/>
                    <a:lstStyle/>
                    <a:p>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In short</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3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needed to recover quickly. </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hearty breakfast </a:t>
                      </a:r>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in the early morning sun</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was what I needed. I headed for Carlos &amp; Annie’s</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popular restaurant located in the heart of the seaside town.</a:t>
                      </a:r>
                      <a:endParaRPr lang="zh-CN" altLang="en-US" sz="3600" dirty="0">
                        <a:solidFill>
                          <a:schemeClr val="tx1"/>
                        </a:solidFill>
                      </a:endParaRPr>
                    </a:p>
                  </a:txBody>
                  <a:tcPr>
                    <a:solidFill>
                      <a:schemeClr val="accent4">
                        <a:lumMod val="20000"/>
                        <a:lumOff val="80000"/>
                      </a:schemeClr>
                    </a:solidFill>
                  </a:tcPr>
                </a:tc>
                <a:tc>
                  <a:txBody>
                    <a:bodyPr/>
                    <a:lstStyle/>
                    <a:p>
                      <a:pPr algn="just"/>
                      <a:r>
                        <a:rPr lang="en-US" altLang="zh-CN" sz="3600" dirty="0"/>
                        <a:t>3.  </a:t>
                      </a:r>
                      <a:r>
                        <a:rPr lang="en-US" altLang="zh-CN" sz="3600" dirty="0">
                          <a:solidFill>
                            <a:srgbClr val="7030A0"/>
                          </a:solidFill>
                        </a:rPr>
                        <a:t>Taking every bite in </a:t>
                      </a:r>
                      <a:r>
                        <a:rPr lang="en-US" altLang="zh-CN" sz="3600" dirty="0">
                          <a:solidFill>
                            <a:srgbClr val="0000FF"/>
                          </a:solidFill>
                        </a:rPr>
                        <a:t>the early but warm morning sun, </a:t>
                      </a:r>
                      <a:r>
                        <a:rPr lang="en-US" altLang="zh-CN" sz="3600" dirty="0"/>
                        <a:t>I felt the </a:t>
                      </a:r>
                      <a:r>
                        <a:rPr lang="en-US" altLang="zh-CN" sz="3600" dirty="0">
                          <a:solidFill>
                            <a:srgbClr val="C00000"/>
                          </a:solidFill>
                        </a:rPr>
                        <a:t>gradual return of energy </a:t>
                      </a:r>
                      <a:r>
                        <a:rPr lang="en-US" altLang="zh-CN" sz="3600" dirty="0"/>
                        <a:t>and </a:t>
                      </a:r>
                      <a:r>
                        <a:rPr lang="en-US" altLang="zh-CN" sz="3600" dirty="0">
                          <a:solidFill>
                            <a:srgbClr val="FF0000"/>
                          </a:solidFill>
                        </a:rPr>
                        <a:t>my passion </a:t>
                      </a:r>
                      <a:r>
                        <a:rPr lang="en-US" altLang="zh-CN" sz="3600" dirty="0"/>
                        <a:t>for the coming challenge </a:t>
                      </a:r>
                      <a:r>
                        <a:rPr lang="en-US" altLang="zh-CN" sz="3600" dirty="0">
                          <a:solidFill>
                            <a:srgbClr val="FF0000"/>
                          </a:solidFill>
                        </a:rPr>
                        <a:t>was ignited.  </a:t>
                      </a:r>
                      <a:r>
                        <a:rPr lang="en-US" altLang="zh-CN" sz="3600" dirty="0"/>
                        <a:t>I became </a:t>
                      </a:r>
                      <a:r>
                        <a:rPr lang="en-US" altLang="zh-CN" sz="3600" dirty="0">
                          <a:solidFill>
                            <a:srgbClr val="FF0000"/>
                          </a:solidFill>
                        </a:rPr>
                        <a:t>increasingly confident </a:t>
                      </a:r>
                      <a:r>
                        <a:rPr lang="en-US" altLang="zh-CN" sz="3600" dirty="0"/>
                        <a:t>that </a:t>
                      </a:r>
                      <a:r>
                        <a:rPr lang="en-US" altLang="zh-CN" sz="3600" dirty="0">
                          <a:solidFill>
                            <a:srgbClr val="0000FF"/>
                          </a:solidFill>
                        </a:rPr>
                        <a:t>I would be a perfect opening keynoter at the national conference. </a:t>
                      </a:r>
                      <a:endParaRPr lang="zh-CN" altLang="en-US" sz="36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960997"/>
          <a:ext cx="12201939" cy="566707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I'm not sure if it was my heartfelt sigh that caught Carlos</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owner's attention.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His warm</a:t>
                      </a:r>
                      <a:r>
                        <a:rPr lang="zh-CN" altLang="en-US"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caring brown eyes seemed determined to pinpoint the best solution.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 then said, “You know</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think I did see one final steak back there.”</a:t>
                      </a:r>
                      <a:endParaRPr lang="zh-CN" altLang="en-US" sz="3200" dirty="0">
                        <a:solidFill>
                          <a:schemeClr val="tx1"/>
                        </a:solidFill>
                      </a:endParaRPr>
                    </a:p>
                  </a:txBody>
                  <a:tcPr>
                    <a:solidFill>
                      <a:schemeClr val="accent4">
                        <a:lumMod val="20000"/>
                        <a:lumOff val="80000"/>
                      </a:schemeClr>
                    </a:solidFill>
                  </a:tcPr>
                </a:tc>
                <a:tc>
                  <a:txBody>
                    <a:bodyPr/>
                    <a:lstStyle/>
                    <a:p>
                      <a:pPr marL="514350" indent="-514350">
                        <a:buAutoNum type="arabicPeriod" startAt="4"/>
                      </a:pPr>
                      <a:r>
                        <a:rPr lang="en-US" altLang="zh-CN" sz="3200" dirty="0">
                          <a:solidFill>
                            <a:srgbClr val="CC00FF"/>
                          </a:solidFill>
                        </a:rPr>
                        <a:t>Carlos’ thoughtfulness,    care understanding and helpfulness </a:t>
                      </a:r>
                      <a:r>
                        <a:rPr lang="en-US" altLang="zh-CN" sz="3200" dirty="0">
                          <a:solidFill>
                            <a:srgbClr val="FF0000"/>
                          </a:solidFill>
                        </a:rPr>
                        <a:t>created</a:t>
                      </a:r>
                      <a:r>
                        <a:rPr lang="en-US" altLang="zh-CN" sz="3200" dirty="0">
                          <a:solidFill>
                            <a:srgbClr val="0000FF"/>
                          </a:solidFill>
                        </a:rPr>
                        <a:t> </a:t>
                      </a:r>
                      <a:r>
                        <a:rPr lang="en-US" altLang="zh-CN" sz="3200" dirty="0">
                          <a:solidFill>
                            <a:schemeClr val="tx1"/>
                          </a:solidFill>
                        </a:rPr>
                        <a:t>a wonderful memory for me, </a:t>
                      </a:r>
                      <a:r>
                        <a:rPr lang="en-US" altLang="zh-CN" sz="3200" i="1" dirty="0">
                          <a:solidFill>
                            <a:srgbClr val="0000FF"/>
                          </a:solidFill>
                        </a:rPr>
                        <a:t>which was enough to warm my heart and</a:t>
                      </a:r>
                      <a:r>
                        <a:rPr lang="zh-CN" altLang="en-US" sz="3200" i="1" dirty="0">
                          <a:solidFill>
                            <a:srgbClr val="0000FF"/>
                          </a:solidFill>
                        </a:rPr>
                        <a:t> </a:t>
                      </a:r>
                      <a:r>
                        <a:rPr lang="en-US" altLang="zh-CN" sz="3200" i="1" dirty="0">
                          <a:solidFill>
                            <a:srgbClr val="0000FF"/>
                          </a:solidFill>
                        </a:rPr>
                        <a:t>ignite my confidence to face future challenges. </a:t>
                      </a:r>
                      <a:endParaRPr lang="en-US" altLang="zh-CN" sz="3200" i="1" dirty="0">
                        <a:solidFill>
                          <a:srgbClr val="0000FF"/>
                        </a:solidFill>
                      </a:endParaRPr>
                    </a:p>
                    <a:p>
                      <a:pPr marL="514350" indent="-514350">
                        <a:buAutoNum type="arabicPeriod" startAt="4"/>
                      </a:pPr>
                      <a:endParaRPr lang="en-US" altLang="zh-CN" sz="3200" dirty="0">
                        <a:solidFill>
                          <a:srgbClr val="0000FF"/>
                        </a:solidFill>
                      </a:endParaRPr>
                    </a:p>
                    <a:p>
                      <a:pPr marL="514350" indent="-514350">
                        <a:buAutoNum type="arabicPeriod" startAt="4"/>
                      </a:pPr>
                      <a:r>
                        <a:rPr lang="en-US" altLang="zh-CN" sz="3200" dirty="0">
                          <a:solidFill>
                            <a:srgbClr val="FF0000"/>
                          </a:solidFill>
                        </a:rPr>
                        <a:t>Under no circumstances </a:t>
                      </a:r>
                      <a:r>
                        <a:rPr lang="en-US" altLang="zh-CN" sz="3200" dirty="0">
                          <a:solidFill>
                            <a:srgbClr val="0000FF"/>
                          </a:solidFill>
                        </a:rPr>
                        <a:t>would </a:t>
                      </a:r>
                      <a:r>
                        <a:rPr lang="en-US" altLang="zh-CN" sz="3200" dirty="0">
                          <a:solidFill>
                            <a:srgbClr val="CC00FF"/>
                          </a:solidFill>
                        </a:rPr>
                        <a:t>Carlos </a:t>
                      </a:r>
                      <a:r>
                        <a:rPr lang="en-US" altLang="zh-CN" sz="3200" dirty="0">
                          <a:solidFill>
                            <a:srgbClr val="0000FF"/>
                          </a:solidFill>
                        </a:rPr>
                        <a:t>let any customer down.</a:t>
                      </a:r>
                      <a:endParaRPr lang="zh-CN" altLang="en-US" sz="32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0" y="96292"/>
          <a:ext cx="12201939" cy="6523169"/>
        </p:xfrm>
        <a:graphic>
          <a:graphicData uri="http://schemas.openxmlformats.org/drawingml/2006/table">
            <a:tbl>
              <a:tblPr firstRow="1" bandRow="1">
                <a:tableStyleId>{5C22544A-7EE6-4342-B048-85BDC9FD1C3A}</a:tableStyleId>
              </a:tblPr>
              <a:tblGrid>
                <a:gridCol w="6261652"/>
                <a:gridCol w="5940287"/>
              </a:tblGrid>
              <a:tr h="579569">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Pressing my luck</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quickly declared, “Wow</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that would be great. But you know</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I'm not sure if I want a breakfast steak at all.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What I really want is a steak—one that’s two inches thick</a:t>
                      </a:r>
                      <a:r>
                        <a:rPr lang="zh-CN" altLang="en-US"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tender and juicy</a:t>
                      </a:r>
                      <a:r>
                        <a:rPr lang="zh-CN" altLang="en-US"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served medium rare.”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“Not to worry,” Carlos assured me and left. The young waitress gave me a wink</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（眨眼）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and said with a knowing smile, “Carlos is being Carlos again!” I did not give her words much thought.</a:t>
                      </a:r>
                      <a:endParaRPr lang="zh-CN" altLang="en-US" sz="3200" dirty="0">
                        <a:solidFill>
                          <a:schemeClr val="tx1"/>
                        </a:solidFill>
                      </a:endParaRPr>
                    </a:p>
                  </a:txBody>
                  <a:tcPr>
                    <a:solidFill>
                      <a:schemeClr val="accent4">
                        <a:lumMod val="20000"/>
                        <a:lumOff val="80000"/>
                      </a:schemeClr>
                    </a:solidFill>
                  </a:tcPr>
                </a:tc>
                <a:tc>
                  <a:txBody>
                    <a:bodyPr/>
                    <a:lstStyle/>
                    <a:p>
                      <a:pPr marL="0" indent="0">
                        <a:buNone/>
                      </a:pPr>
                      <a:r>
                        <a:rPr lang="en-US" altLang="zh-CN" sz="2800" dirty="0">
                          <a:solidFill>
                            <a:srgbClr val="0000FF"/>
                          </a:solidFill>
                        </a:rPr>
                        <a:t> </a:t>
                      </a:r>
                      <a:r>
                        <a:rPr lang="en-US" altLang="zh-CN" sz="3200" dirty="0">
                          <a:solidFill>
                            <a:srgbClr val="0000FF"/>
                          </a:solidFill>
                        </a:rPr>
                        <a:t>6.  </a:t>
                      </a:r>
                      <a:r>
                        <a:rPr lang="en-US" altLang="zh-CN" sz="3200" dirty="0">
                          <a:solidFill>
                            <a:srgbClr val="CC00FF"/>
                          </a:solidFill>
                        </a:rPr>
                        <a:t>What I never expected was that the steak  </a:t>
                      </a:r>
                      <a:r>
                        <a:rPr lang="en-US" altLang="zh-CN" sz="3200" dirty="0">
                          <a:solidFill>
                            <a:srgbClr val="0000FF"/>
                          </a:solidFill>
                        </a:rPr>
                        <a:t>was exactly what I wished: </a:t>
                      </a:r>
                      <a:r>
                        <a:rPr lang="en-US" altLang="zh-CN" sz="3200" dirty="0">
                          <a:solidFill>
                            <a:srgbClr val="FF0000"/>
                          </a:solidFill>
                        </a:rPr>
                        <a:t>two inches thick</a:t>
                      </a:r>
                      <a:r>
                        <a:rPr lang="zh-CN" altLang="en-US" sz="3200" dirty="0">
                          <a:solidFill>
                            <a:srgbClr val="FF0000"/>
                          </a:solidFill>
                        </a:rPr>
                        <a:t>，</a:t>
                      </a:r>
                      <a:r>
                        <a:rPr lang="en-US" altLang="zh-CN" sz="3200" dirty="0">
                          <a:solidFill>
                            <a:srgbClr val="FF0000"/>
                          </a:solidFill>
                        </a:rPr>
                        <a:t>tender and juicy</a:t>
                      </a:r>
                      <a:r>
                        <a:rPr lang="zh-CN" altLang="en-US" sz="3200" dirty="0">
                          <a:solidFill>
                            <a:srgbClr val="FF0000"/>
                          </a:solidFill>
                        </a:rPr>
                        <a:t>，</a:t>
                      </a:r>
                      <a:r>
                        <a:rPr lang="en-US" altLang="zh-CN" sz="3200" dirty="0">
                          <a:solidFill>
                            <a:srgbClr val="FF0000"/>
                          </a:solidFill>
                        </a:rPr>
                        <a:t>served medium rare.</a:t>
                      </a:r>
                      <a:endParaRPr lang="en-US" altLang="zh-CN" sz="3200" dirty="0">
                        <a:solidFill>
                          <a:srgbClr val="FF0000"/>
                        </a:solidFill>
                      </a:endParaRPr>
                    </a:p>
                    <a:p>
                      <a:pPr marL="0" indent="0">
                        <a:buNone/>
                      </a:pPr>
                      <a:endParaRPr lang="en-US" altLang="zh-CN" sz="3200" dirty="0">
                        <a:solidFill>
                          <a:srgbClr val="FF0000"/>
                        </a:solidFill>
                      </a:endParaRPr>
                    </a:p>
                    <a:p>
                      <a:pPr marL="0" indent="0">
                        <a:buNone/>
                      </a:pPr>
                      <a:r>
                        <a:rPr lang="en-US" altLang="zh-CN" sz="3200" dirty="0">
                          <a:solidFill>
                            <a:srgbClr val="FF0000"/>
                          </a:solidFill>
                        </a:rPr>
                        <a:t>7. </a:t>
                      </a:r>
                      <a:r>
                        <a:rPr lang="en-US" altLang="zh-CN" sz="3200" dirty="0">
                          <a:solidFill>
                            <a:srgbClr val="0000FF"/>
                          </a:solidFill>
                        </a:rPr>
                        <a:t>The morning episode </a:t>
                      </a:r>
                      <a:r>
                        <a:rPr lang="en-US" altLang="zh-CN" sz="3200" dirty="0">
                          <a:solidFill>
                            <a:srgbClr val="FF0000"/>
                          </a:solidFill>
                        </a:rPr>
                        <a:t>reminded </a:t>
                      </a:r>
                      <a:r>
                        <a:rPr lang="en-US" altLang="zh-CN" sz="3200" dirty="0">
                          <a:solidFill>
                            <a:srgbClr val="CC00FF"/>
                          </a:solidFill>
                        </a:rPr>
                        <a:t>that actually, Carlos is always being Carlos!  </a:t>
                      </a:r>
                      <a:r>
                        <a:rPr lang="en-US" altLang="zh-CN" sz="3200" dirty="0">
                          <a:solidFill>
                            <a:srgbClr val="0000FF"/>
                          </a:solidFill>
                        </a:rPr>
                        <a:t>Customers come first! </a:t>
                      </a:r>
                      <a:endParaRPr lang="zh-CN" altLang="en-US" sz="32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285136"/>
          <a:ext cx="12201939" cy="615475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Then</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 noticed Carlos as he left the restaurant through the side door and walked into a neighborhood grocery store across the street.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Carlos exchanged morning greetings with everyone he knew and even helped the owner of the bookstore next door by holding the items that filled her arms.</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Then he reentered the restaurant with a bag in his hand.</a:t>
                      </a:r>
                      <a:endParaRPr lang="zh-CN" altLang="en-US" sz="3200" dirty="0">
                        <a:solidFill>
                          <a:schemeClr val="tx1"/>
                        </a:solidFill>
                      </a:endParaRPr>
                    </a:p>
                  </a:txBody>
                  <a:tcPr>
                    <a:solidFill>
                      <a:schemeClr val="accent4">
                        <a:lumMod val="20000"/>
                        <a:lumOff val="80000"/>
                      </a:schemeClr>
                    </a:solidFill>
                  </a:tcPr>
                </a:tc>
                <a:tc>
                  <a:txBody>
                    <a:bodyPr/>
                    <a:lstStyle/>
                    <a:p>
                      <a:pPr marL="0" indent="0">
                        <a:buNone/>
                      </a:pPr>
                      <a:r>
                        <a:rPr lang="en-US" altLang="zh-CN" sz="2800" dirty="0">
                          <a:solidFill>
                            <a:srgbClr val="0000FF"/>
                          </a:solidFill>
                        </a:rPr>
                        <a:t>8</a:t>
                      </a:r>
                      <a:r>
                        <a:rPr lang="en-US" altLang="zh-CN" sz="3600" dirty="0">
                          <a:solidFill>
                            <a:srgbClr val="0000FF"/>
                          </a:solidFill>
                        </a:rPr>
                        <a:t>.  Carlos </a:t>
                      </a:r>
                      <a:r>
                        <a:rPr lang="en-US" altLang="zh-CN" sz="3600" dirty="0">
                          <a:solidFill>
                            <a:srgbClr val="FF0000"/>
                          </a:solidFill>
                        </a:rPr>
                        <a:t>was always ready </a:t>
                      </a:r>
                      <a:r>
                        <a:rPr lang="en-US" altLang="zh-CN" sz="3600" dirty="0">
                          <a:solidFill>
                            <a:schemeClr val="tx1"/>
                          </a:solidFill>
                        </a:rPr>
                        <a:t>to help others and put himself into others’ position. </a:t>
                      </a:r>
                      <a:r>
                        <a:rPr lang="en-US" altLang="zh-CN" sz="3600" dirty="0">
                          <a:solidFill>
                            <a:srgbClr val="FF0000"/>
                          </a:solidFill>
                        </a:rPr>
                        <a:t> </a:t>
                      </a:r>
                      <a:r>
                        <a:rPr lang="en-US" altLang="zh-CN" sz="3600" b="1" dirty="0">
                          <a:solidFill>
                            <a:srgbClr val="0000FF"/>
                          </a:solidFill>
                        </a:rPr>
                        <a:t>No wonder that </a:t>
                      </a:r>
                      <a:r>
                        <a:rPr lang="en-US" altLang="zh-CN" sz="3600" i="1" dirty="0">
                          <a:solidFill>
                            <a:srgbClr val="0000FF"/>
                          </a:solidFill>
                        </a:rPr>
                        <a:t>Carlos and Annie’s  </a:t>
                      </a:r>
                      <a:r>
                        <a:rPr lang="en-US" altLang="zh-CN" sz="3600" i="0" dirty="0">
                          <a:solidFill>
                            <a:srgbClr val="FF0000"/>
                          </a:solidFill>
                        </a:rPr>
                        <a:t>enjoyed </a:t>
                      </a:r>
                      <a:r>
                        <a:rPr lang="en-US" altLang="zh-CN" sz="3600" i="0" dirty="0">
                          <a:solidFill>
                            <a:schemeClr val="tx1"/>
                          </a:solidFill>
                        </a:rPr>
                        <a:t>such a great reputation far and near in the seaside town. </a:t>
                      </a:r>
                      <a:endParaRPr lang="zh-CN" altLang="en-US" sz="3600" i="0" dirty="0">
                        <a:solidFill>
                          <a:schemeClr val="tx1"/>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Sort through details of the story</a:t>
            </a:r>
            <a:endParaRPr lang="zh-CN" altLang="en-US" sz="5400" b="1" dirty="0">
              <a:solidFill>
                <a:srgbClr val="EDBE1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本文故事情节梳理：</a:t>
            </a:r>
            <a:endParaRPr lang="zh-CN" altLang="en-US" sz="2800" dirty="0"/>
          </a:p>
        </p:txBody>
      </p:sp>
      <p:sp>
        <p:nvSpPr>
          <p:cNvPr id="3" name="文本框 2"/>
          <p:cNvSpPr txBox="1"/>
          <p:nvPr/>
        </p:nvSpPr>
        <p:spPr>
          <a:xfrm>
            <a:off x="0" y="1537855"/>
            <a:ext cx="12191999" cy="3108543"/>
          </a:xfrm>
          <a:prstGeom prst="rect">
            <a:avLst/>
          </a:prstGeom>
          <a:solidFill>
            <a:schemeClr val="bg1"/>
          </a:solidFill>
        </p:spPr>
        <p:txBody>
          <a:bodyPr wrap="square" rtlCol="0">
            <a:spAutoFit/>
          </a:bodyPr>
          <a:lstStyle/>
          <a:p>
            <a:pPr marL="342900" indent="-342900">
              <a:buAutoNum type="arabicPeriod"/>
            </a:pPr>
            <a:r>
              <a:rPr lang="zh-CN" altLang="en-US" sz="2800" dirty="0"/>
              <a:t>我深夜飞回圣地亚哥，驱车回家已是凌晨</a:t>
            </a:r>
            <a:r>
              <a:rPr lang="en-US" altLang="zh-CN" sz="2800" dirty="0"/>
              <a:t>2</a:t>
            </a:r>
            <a:r>
              <a:rPr lang="zh-CN" altLang="en-US" sz="2800" dirty="0"/>
              <a:t>点。累且需倒时差且一大早要起来去参加国家级会议作主讲人。</a:t>
            </a:r>
            <a:endParaRPr lang="en-US" altLang="zh-CN" sz="2800" dirty="0"/>
          </a:p>
          <a:p>
            <a:pPr marL="342900" indent="-342900">
              <a:buAutoNum type="arabicPeriod"/>
            </a:pPr>
            <a:r>
              <a:rPr lang="en-US" altLang="zh-CN" sz="2800" dirty="0"/>
              <a:t> </a:t>
            </a:r>
            <a:r>
              <a:rPr lang="zh-CN" altLang="en-US" sz="2800" dirty="0"/>
              <a:t>我急需一顿心仪的早饭来提振自己，结果饭店</a:t>
            </a:r>
            <a:r>
              <a:rPr lang="en-US" altLang="zh-CN" sz="2800" dirty="0"/>
              <a:t>waitress </a:t>
            </a:r>
            <a:r>
              <a:rPr lang="zh-CN" altLang="en-US" sz="2800" dirty="0"/>
              <a:t>的回答让我失望。</a:t>
            </a:r>
            <a:endParaRPr lang="en-US" altLang="zh-CN" sz="2800" dirty="0"/>
          </a:p>
          <a:p>
            <a:pPr marL="342900" indent="-342900">
              <a:buAutoNum type="arabicPeriod"/>
            </a:pPr>
            <a:r>
              <a:rPr lang="en-US" altLang="zh-CN" sz="2800" dirty="0"/>
              <a:t> </a:t>
            </a:r>
            <a:r>
              <a:rPr lang="zh-CN" altLang="en-US" sz="2800" dirty="0"/>
              <a:t>店主</a:t>
            </a:r>
            <a:r>
              <a:rPr lang="en-US" altLang="zh-CN" sz="2800" dirty="0"/>
              <a:t>Carlos</a:t>
            </a:r>
            <a:r>
              <a:rPr lang="zh-CN" altLang="en-US" sz="2800" dirty="0"/>
              <a:t>非常贴心，或许是他看出了我的疲态。去附近的店里买了一袋食材为我做早餐。在买食材的途中，展现了</a:t>
            </a:r>
            <a:r>
              <a:rPr lang="en-US" altLang="zh-CN" sz="2800" dirty="0"/>
              <a:t>Carlos </a:t>
            </a:r>
            <a:r>
              <a:rPr lang="zh-CN" altLang="en-US" sz="2800" dirty="0"/>
              <a:t>非常暖心的细小的举动。</a:t>
            </a:r>
            <a:endParaRPr lang="en-US" altLang="zh-CN" sz="2800" dirty="0"/>
          </a:p>
          <a:p>
            <a:pPr marL="342900" indent="-342900">
              <a:buAutoNum type="arabicPeriod"/>
            </a:pPr>
            <a:r>
              <a:rPr lang="zh-CN" altLang="en-US" sz="2800" dirty="0">
                <a:solidFill>
                  <a:srgbClr val="0000FF"/>
                </a:solidFill>
              </a:rPr>
              <a:t>续写部分：享用美食，提振精神      </a:t>
            </a:r>
            <a:r>
              <a:rPr lang="en-US" altLang="zh-CN" sz="2800" dirty="0">
                <a:solidFill>
                  <a:srgbClr val="0000FF"/>
                </a:solidFill>
              </a:rPr>
              <a:t>+ </a:t>
            </a:r>
            <a:r>
              <a:rPr lang="zh-CN" altLang="en-US" sz="2800" dirty="0">
                <a:solidFill>
                  <a:srgbClr val="0000FF"/>
                </a:solidFill>
              </a:rPr>
              <a:t>感叹，感想，感谢</a:t>
            </a:r>
            <a:endParaRPr lang="en-US" altLang="zh-CN" sz="2800" dirty="0">
              <a:solidFill>
                <a:srgbClr val="0000FF"/>
              </a:solidFill>
            </a:endParaRPr>
          </a:p>
          <a:p>
            <a:pPr marL="342900" indent="-342900">
              <a:buAutoNum type="arabicPeriod"/>
            </a:pPr>
            <a:endParaRPr lang="en-US" altLang="zh-CN" sz="28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680x1050】清新淡雅的桌面图片 - 彼岸桌面"/>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3112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1481416" y="6048677"/>
            <a:ext cx="5140036" cy="554326"/>
          </a:xfrm>
          <a:solidFill>
            <a:schemeClr val="bg1"/>
          </a:solidFill>
        </p:spPr>
        <p:txBody>
          <a:bodyPr/>
          <a:lstStyle/>
          <a:p>
            <a:r>
              <a:rPr lang="zh-CN" altLang="en-US" dirty="0">
                <a:solidFill>
                  <a:srgbClr val="0070C0"/>
                </a:solidFill>
              </a:rPr>
              <a:t>浙江金华市汤溪高级中学   郑素红</a:t>
            </a:r>
            <a:endParaRPr lang="zh-CN" altLang="en-US" dirty="0">
              <a:solidFill>
                <a:srgbClr val="0070C0"/>
              </a:solidFill>
            </a:endParaRPr>
          </a:p>
        </p:txBody>
      </p:sp>
      <p:sp>
        <p:nvSpPr>
          <p:cNvPr id="4" name="矩形 3"/>
          <p:cNvSpPr/>
          <p:nvPr/>
        </p:nvSpPr>
        <p:spPr>
          <a:xfrm>
            <a:off x="138321" y="816136"/>
            <a:ext cx="10694502" cy="2306955"/>
          </a:xfrm>
          <a:prstGeom prst="rect">
            <a:avLst/>
          </a:prstGeom>
          <a:noFill/>
        </p:spPr>
        <p:txBody>
          <a:bodyPr wrap="square" lIns="91440" tIns="45720" rIns="91440" bIns="45720">
            <a:spAutoFit/>
          </a:bodyPr>
          <a:lstStyle/>
          <a:p>
            <a:pPr algn="ctr"/>
            <a:r>
              <a:rPr lang="zh-CN" altLang="en-US" sz="7200" b="1" cap="none" spc="0" dirty="0">
                <a:ln w="12700">
                  <a:solidFill>
                    <a:schemeClr val="accent5"/>
                  </a:solidFill>
                  <a:prstDash val="solid"/>
                </a:ln>
                <a:solidFill>
                  <a:srgbClr val="CC00FF"/>
                </a:solidFill>
                <a:effectLst/>
                <a:latin typeface="方正舒体" panose="02010601030101010101" pitchFamily="2" charset="-122"/>
                <a:ea typeface="方正舒体" panose="02010601030101010101" pitchFamily="2" charset="-122"/>
              </a:rPr>
              <a:t>最后的早餐</a:t>
            </a:r>
            <a:r>
              <a:rPr lang="zh-CN" altLang="en-US" sz="7200" b="1" cap="none" spc="0" dirty="0">
                <a:ln w="12700">
                  <a:solidFill>
                    <a:schemeClr val="accent5"/>
                  </a:solidFill>
                  <a:prstDash val="solid"/>
                </a:ln>
                <a:solidFill>
                  <a:srgbClr val="FF0000"/>
                </a:solidFill>
                <a:effectLst/>
                <a:latin typeface="方正舒体" panose="02010601030101010101" pitchFamily="2" charset="-122"/>
                <a:ea typeface="方正舒体" panose="02010601030101010101" pitchFamily="2" charset="-122"/>
              </a:rPr>
              <a:t>                  </a:t>
            </a:r>
            <a:endParaRPr lang="zh-CN" altLang="en-US" sz="7200" b="1" cap="none" spc="0" dirty="0">
              <a:ln w="12700">
                <a:solidFill>
                  <a:schemeClr val="accent5"/>
                </a:solidFill>
                <a:prstDash val="solid"/>
              </a:ln>
              <a:solidFill>
                <a:srgbClr val="FF0000"/>
              </a:solidFill>
              <a:effectLst/>
              <a:latin typeface="方正舒体" panose="02010601030101010101" pitchFamily="2" charset="-122"/>
              <a:ea typeface="方正舒体" panose="02010601030101010101" pitchFamily="2" charset="-122"/>
            </a:endParaRPr>
          </a:p>
          <a:p>
            <a:pPr algn="ctr"/>
            <a:r>
              <a:rPr lang="zh-CN" altLang="en-US" sz="7200" b="1" cap="none" spc="0" dirty="0">
                <a:ln w="12700">
                  <a:solidFill>
                    <a:schemeClr val="accent5"/>
                  </a:solidFill>
                  <a:prstDash val="solid"/>
                </a:ln>
                <a:solidFill>
                  <a:srgbClr val="CC00FF"/>
                </a:solidFill>
                <a:effectLst/>
                <a:latin typeface="方正舒体" panose="02010601030101010101" pitchFamily="2" charset="-122"/>
                <a:ea typeface="方正舒体" panose="02010601030101010101" pitchFamily="2" charset="-122"/>
              </a:rPr>
              <a:t>最美的告别</a:t>
            </a:r>
            <a:endParaRPr lang="zh-CN" altLang="en-US" sz="7200" b="1" cap="none" spc="0" dirty="0">
              <a:ln w="12700">
                <a:solidFill>
                  <a:schemeClr val="accent5"/>
                </a:solidFill>
                <a:prstDash val="solid"/>
              </a:ln>
              <a:solidFill>
                <a:srgbClr val="CC00FF"/>
              </a:solidFill>
              <a:effectLst/>
              <a:latin typeface="方正舒体" panose="02010601030101010101" pitchFamily="2" charset="-122"/>
              <a:ea typeface="方正舒体" panose="02010601030101010101" pitchFamily="2" charset="-122"/>
            </a:endParaRPr>
          </a:p>
        </p:txBody>
      </p:sp>
      <p:sp>
        <p:nvSpPr>
          <p:cNvPr id="8" name="副标题 2"/>
          <p:cNvSpPr txBox="1"/>
          <p:nvPr/>
        </p:nvSpPr>
        <p:spPr>
          <a:xfrm>
            <a:off x="39271" y="4465655"/>
            <a:ext cx="5626373" cy="113098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dirty="0">
                <a:solidFill>
                  <a:srgbClr val="0070C0"/>
                </a:solidFill>
              </a:rPr>
              <a:t> </a:t>
            </a:r>
            <a:r>
              <a:rPr lang="zh-CN" altLang="en-US" sz="2800" dirty="0">
                <a:solidFill>
                  <a:srgbClr val="CC00FF"/>
                </a:solidFill>
              </a:rPr>
              <a:t>四点定位</a:t>
            </a:r>
            <a:r>
              <a:rPr lang="en-US" altLang="zh-CN" sz="2800" dirty="0">
                <a:solidFill>
                  <a:srgbClr val="CC00FF"/>
                </a:solidFill>
              </a:rPr>
              <a:t>+</a:t>
            </a:r>
            <a:r>
              <a:rPr lang="zh-CN" altLang="en-US" sz="2800" dirty="0">
                <a:solidFill>
                  <a:srgbClr val="CC00FF"/>
                </a:solidFill>
              </a:rPr>
              <a:t>伏笔</a:t>
            </a:r>
            <a:r>
              <a:rPr lang="en-US" altLang="zh-CN" sz="2800" dirty="0">
                <a:solidFill>
                  <a:srgbClr val="CC00FF"/>
                </a:solidFill>
              </a:rPr>
              <a:t>+</a:t>
            </a:r>
            <a:r>
              <a:rPr lang="en-US" altLang="zh-CN" sz="2800" dirty="0" err="1">
                <a:solidFill>
                  <a:srgbClr val="CC00FF"/>
                </a:solidFill>
              </a:rPr>
              <a:t>Conflict+Solution</a:t>
            </a:r>
            <a:endParaRPr lang="en-US" altLang="zh-CN" sz="2800" dirty="0">
              <a:solidFill>
                <a:srgbClr val="CC00FF"/>
              </a:solidFill>
            </a:endParaRPr>
          </a:p>
          <a:p>
            <a:r>
              <a:rPr lang="zh-CN" altLang="en-US" sz="2800" dirty="0">
                <a:solidFill>
                  <a:srgbClr val="0070C0"/>
                </a:solidFill>
              </a:rPr>
              <a:t>续写手法</a:t>
            </a:r>
            <a:endParaRPr lang="zh-CN" altLang="en-US" sz="2800" dirty="0">
              <a:solidFill>
                <a:srgbClr val="0070C0"/>
              </a:solidFill>
            </a:endParaRPr>
          </a:p>
        </p:txBody>
      </p:sp>
      <p:pic>
        <p:nvPicPr>
          <p:cNvPr id="2" name="Picture 2" descr="煎蛋图片_煎蛋素材_煎蛋高清图片_摄图网图片下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255" y="3339548"/>
            <a:ext cx="5052246" cy="338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本文六要素：</a:t>
            </a:r>
            <a:endParaRPr lang="zh-CN" altLang="en-US" sz="2800" dirty="0"/>
          </a:p>
        </p:txBody>
      </p:sp>
      <p:sp>
        <p:nvSpPr>
          <p:cNvPr id="3" name="文本框 2"/>
          <p:cNvSpPr txBox="1"/>
          <p:nvPr/>
        </p:nvSpPr>
        <p:spPr>
          <a:xfrm>
            <a:off x="0" y="1537855"/>
            <a:ext cx="12192000" cy="3046988"/>
          </a:xfrm>
          <a:prstGeom prst="rect">
            <a:avLst/>
          </a:prstGeom>
          <a:solidFill>
            <a:schemeClr val="bg1"/>
          </a:solidFill>
        </p:spPr>
        <p:txBody>
          <a:bodyPr wrap="square" rtlCol="0">
            <a:spAutoFit/>
          </a:bodyPr>
          <a:lstStyle/>
          <a:p>
            <a:pPr marL="342900" indent="-342900">
              <a:buAutoNum type="arabicPeriod"/>
            </a:pPr>
            <a:r>
              <a:rPr lang="en-US" altLang="zh-CN" sz="3200" dirty="0"/>
              <a:t>Time</a:t>
            </a:r>
            <a:r>
              <a:rPr lang="zh-CN" altLang="en-US" sz="3200" dirty="0"/>
              <a:t>： </a:t>
            </a:r>
            <a:r>
              <a:rPr lang="en-US" altLang="zh-CN" sz="3200" dirty="0">
                <a:solidFill>
                  <a:srgbClr val="FF0000"/>
                </a:solidFill>
              </a:rPr>
              <a:t>in the early morning</a:t>
            </a:r>
            <a:endParaRPr lang="en-US" altLang="zh-CN" sz="3200" dirty="0">
              <a:solidFill>
                <a:srgbClr val="FF0000"/>
              </a:solidFill>
            </a:endParaRPr>
          </a:p>
          <a:p>
            <a:pPr marL="342900" indent="-342900">
              <a:buAutoNum type="arabicPeriod"/>
            </a:pPr>
            <a:r>
              <a:rPr lang="en-US" altLang="zh-CN" sz="3200" dirty="0"/>
              <a:t>Place:    </a:t>
            </a:r>
            <a:r>
              <a:rPr lang="en-US" altLang="zh-CN" sz="3200" dirty="0">
                <a:solidFill>
                  <a:srgbClr val="CC00FF"/>
                </a:solidFill>
              </a:rPr>
              <a:t>in a restaurant : </a:t>
            </a:r>
            <a:r>
              <a:rPr lang="en-US" altLang="zh-CN" sz="3200" i="1" dirty="0">
                <a:solidFill>
                  <a:srgbClr val="CC00FF"/>
                </a:solidFill>
              </a:rPr>
              <a:t>Carlos and Annie’s</a:t>
            </a:r>
            <a:endParaRPr lang="en-US" altLang="zh-CN" sz="3200" i="1" dirty="0">
              <a:solidFill>
                <a:srgbClr val="CC00FF"/>
              </a:solidFill>
            </a:endParaRPr>
          </a:p>
          <a:p>
            <a:pPr marL="342900" indent="-342900">
              <a:buAutoNum type="arabicPeriod"/>
            </a:pPr>
            <a:r>
              <a:rPr lang="en-US" altLang="zh-CN" sz="3200" dirty="0"/>
              <a:t>Characters:  </a:t>
            </a:r>
            <a:r>
              <a:rPr lang="en-US" altLang="zh-CN" sz="3200" dirty="0">
                <a:solidFill>
                  <a:srgbClr val="0000FF"/>
                </a:solidFill>
              </a:rPr>
              <a:t>Carlos, I  , waitress </a:t>
            </a:r>
            <a:endParaRPr lang="en-US" altLang="zh-CN" sz="3200" dirty="0">
              <a:solidFill>
                <a:srgbClr val="0000FF"/>
              </a:solidFill>
            </a:endParaRPr>
          </a:p>
          <a:p>
            <a:pPr marL="342900" indent="-342900">
              <a:buAutoNum type="arabicPeriod"/>
            </a:pPr>
            <a:r>
              <a:rPr lang="en-US" altLang="zh-CN" sz="3200" dirty="0"/>
              <a:t> Why</a:t>
            </a:r>
            <a:r>
              <a:rPr lang="en-US" altLang="zh-CN" sz="3200" dirty="0">
                <a:solidFill>
                  <a:srgbClr val="0000FF"/>
                </a:solidFill>
              </a:rPr>
              <a:t>:    I needed a hearty breakfast to lift up my spirits.</a:t>
            </a:r>
            <a:endParaRPr lang="en-US" altLang="zh-CN" sz="3200" dirty="0">
              <a:solidFill>
                <a:srgbClr val="0000FF"/>
              </a:solidFill>
            </a:endParaRPr>
          </a:p>
          <a:p>
            <a:pPr marL="342900" indent="-342900">
              <a:buAutoNum type="arabicPeriod"/>
            </a:pPr>
            <a:r>
              <a:rPr lang="en-US" altLang="zh-CN" sz="3200" dirty="0"/>
              <a:t> How:    </a:t>
            </a:r>
            <a:r>
              <a:rPr lang="en-US" altLang="zh-CN" sz="3200" dirty="0">
                <a:solidFill>
                  <a:srgbClr val="7030A0"/>
                </a:solidFill>
              </a:rPr>
              <a:t>Carlos bought ingredients and made a special meal for me.</a:t>
            </a:r>
            <a:endParaRPr lang="en-US" altLang="zh-CN" sz="3200" dirty="0">
              <a:solidFill>
                <a:srgbClr val="7030A0"/>
              </a:solidFill>
            </a:endParaRPr>
          </a:p>
          <a:p>
            <a:pPr marL="342900" indent="-342900">
              <a:buAutoNum type="arabicPeriod"/>
            </a:pPr>
            <a:r>
              <a:rPr lang="en-US" altLang="zh-CN" sz="3200" dirty="0"/>
              <a:t> Result:   the content of the continuation </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 </a:t>
            </a:r>
            <a:r>
              <a:rPr lang="en-US" altLang="zh-CN" sz="2800" dirty="0"/>
              <a:t>Character Analysis</a:t>
            </a:r>
            <a:endParaRPr lang="zh-CN" altLang="en-US" sz="2800" dirty="0"/>
          </a:p>
        </p:txBody>
      </p:sp>
      <p:sp>
        <p:nvSpPr>
          <p:cNvPr id="3" name="文本框 2"/>
          <p:cNvSpPr txBox="1"/>
          <p:nvPr/>
        </p:nvSpPr>
        <p:spPr>
          <a:xfrm>
            <a:off x="0" y="1120412"/>
            <a:ext cx="12192000" cy="5509200"/>
          </a:xfrm>
          <a:prstGeom prst="rect">
            <a:avLst/>
          </a:prstGeom>
          <a:solidFill>
            <a:schemeClr val="bg1"/>
          </a:solidFill>
        </p:spPr>
        <p:txBody>
          <a:bodyPr wrap="square" rtlCol="0">
            <a:spAutoFit/>
          </a:bodyPr>
          <a:lstStyle/>
          <a:p>
            <a:pPr marL="342900" indent="-342900">
              <a:buAutoNum type="arabicPeriod"/>
            </a:pPr>
            <a:r>
              <a:rPr lang="en-US" altLang="zh-CN" sz="3200" dirty="0"/>
              <a:t> </a:t>
            </a:r>
            <a:r>
              <a:rPr lang="zh-CN" altLang="en-US" sz="3200" dirty="0"/>
              <a:t>本文以第一人称视角进行叙事，透过我的经历，透过的我的眼睛去认识店主 </a:t>
            </a:r>
            <a:r>
              <a:rPr lang="en-US" altLang="zh-CN" sz="3200" dirty="0"/>
              <a:t>Carlos ; </a:t>
            </a:r>
            <a:r>
              <a:rPr lang="zh-CN" altLang="en-US" sz="3200" dirty="0"/>
              <a:t>实际的故事的主角是</a:t>
            </a:r>
            <a:r>
              <a:rPr lang="en-US" altLang="zh-CN" sz="3200" dirty="0"/>
              <a:t>Carlos, </a:t>
            </a:r>
            <a:r>
              <a:rPr lang="zh-CN" altLang="en-US" sz="3200" dirty="0"/>
              <a:t>作者我只是配角，起到推波助澜的作用； </a:t>
            </a:r>
            <a:r>
              <a:rPr lang="en-US" altLang="zh-CN" sz="3200" dirty="0"/>
              <a:t>Waitress </a:t>
            </a:r>
            <a:r>
              <a:rPr lang="zh-CN" altLang="en-US" sz="3200" dirty="0"/>
              <a:t>寥寥数语，就让读者深知</a:t>
            </a:r>
            <a:r>
              <a:rPr lang="en-US" altLang="zh-CN" sz="3200" dirty="0"/>
              <a:t>Carlos </a:t>
            </a:r>
            <a:r>
              <a:rPr lang="zh-CN" altLang="en-US" sz="3200" dirty="0"/>
              <a:t>人品以及职业操守；</a:t>
            </a:r>
            <a:r>
              <a:rPr lang="zh-CN" altLang="en-US" sz="3200" b="1" dirty="0">
                <a:solidFill>
                  <a:srgbClr val="CC00FF"/>
                </a:solidFill>
              </a:rPr>
              <a:t>讲述平凡人的平凡事</a:t>
            </a:r>
            <a:r>
              <a:rPr lang="zh-CN" altLang="en-US" sz="3200" dirty="0"/>
              <a:t>。</a:t>
            </a:r>
            <a:endParaRPr lang="en-US" altLang="zh-CN" sz="3200" dirty="0"/>
          </a:p>
          <a:p>
            <a:pPr marL="342900" indent="-342900">
              <a:buAutoNum type="arabicPeriod"/>
            </a:pPr>
            <a:r>
              <a:rPr lang="en-US" altLang="zh-CN" sz="3200" dirty="0"/>
              <a:t> </a:t>
            </a:r>
            <a:r>
              <a:rPr lang="zh-CN" altLang="en-US" sz="3200" dirty="0"/>
              <a:t>续写的人物处理：</a:t>
            </a:r>
            <a:r>
              <a:rPr lang="en-US" altLang="zh-CN" sz="3200" dirty="0">
                <a:solidFill>
                  <a:srgbClr val="0000FF"/>
                </a:solidFill>
              </a:rPr>
              <a:t>I </a:t>
            </a:r>
            <a:r>
              <a:rPr lang="zh-CN" altLang="en-US" sz="3200" dirty="0">
                <a:solidFill>
                  <a:srgbClr val="0000FF"/>
                </a:solidFill>
              </a:rPr>
              <a:t>， </a:t>
            </a:r>
            <a:r>
              <a:rPr lang="en-US" altLang="zh-CN" sz="3200" dirty="0">
                <a:solidFill>
                  <a:srgbClr val="0000FF"/>
                </a:solidFill>
              </a:rPr>
              <a:t>Carlos</a:t>
            </a:r>
            <a:r>
              <a:rPr lang="zh-CN" altLang="en-US" sz="3200" dirty="0">
                <a:solidFill>
                  <a:srgbClr val="0000FF"/>
                </a:solidFill>
              </a:rPr>
              <a:t>肯定是要安排的角色。</a:t>
            </a:r>
            <a:r>
              <a:rPr lang="en-US" altLang="zh-CN" sz="3200" dirty="0">
                <a:solidFill>
                  <a:srgbClr val="0000FF"/>
                </a:solidFill>
              </a:rPr>
              <a:t>  Waitress </a:t>
            </a:r>
            <a:r>
              <a:rPr lang="zh-CN" altLang="en-US" sz="3200" dirty="0">
                <a:solidFill>
                  <a:srgbClr val="0000FF"/>
                </a:solidFill>
              </a:rPr>
              <a:t>可有可无，看情节需要来设定。</a:t>
            </a:r>
            <a:endParaRPr lang="en-US" altLang="zh-CN" sz="3200" dirty="0">
              <a:solidFill>
                <a:srgbClr val="0000FF"/>
              </a:solidFill>
            </a:endParaRPr>
          </a:p>
          <a:p>
            <a:pPr marL="342900" indent="-342900">
              <a:buAutoNum type="arabicPeriod"/>
            </a:pPr>
            <a:r>
              <a:rPr lang="en-US" altLang="zh-CN" sz="3200" dirty="0"/>
              <a:t> </a:t>
            </a:r>
            <a:r>
              <a:rPr lang="zh-CN" altLang="en-US" sz="3200" dirty="0"/>
              <a:t>本文立意角度：</a:t>
            </a:r>
            <a:r>
              <a:rPr lang="zh-CN" altLang="en-US" sz="3200" dirty="0">
                <a:solidFill>
                  <a:srgbClr val="0000FF"/>
                </a:solidFill>
              </a:rPr>
              <a:t>虽然</a:t>
            </a:r>
            <a:r>
              <a:rPr lang="en-US" altLang="zh-CN" sz="3200" dirty="0">
                <a:solidFill>
                  <a:srgbClr val="0000FF"/>
                </a:solidFill>
              </a:rPr>
              <a:t>Carlos </a:t>
            </a:r>
            <a:r>
              <a:rPr lang="zh-CN" altLang="en-US" sz="3200" dirty="0">
                <a:solidFill>
                  <a:srgbClr val="0000FF"/>
                </a:solidFill>
              </a:rPr>
              <a:t>已经卖掉这家饭店，但对于顾客我的要求，仍然竭尽全力予以满足，体现其饭店高品质的服务意识以及店老板</a:t>
            </a:r>
            <a:r>
              <a:rPr lang="en-US" altLang="zh-CN" sz="3200" dirty="0">
                <a:solidFill>
                  <a:srgbClr val="0000FF"/>
                </a:solidFill>
              </a:rPr>
              <a:t>Carlos</a:t>
            </a:r>
            <a:r>
              <a:rPr lang="zh-CN" altLang="en-US" sz="3200" dirty="0">
                <a:solidFill>
                  <a:srgbClr val="0000FF"/>
                </a:solidFill>
              </a:rPr>
              <a:t>的职业操守。</a:t>
            </a:r>
            <a:endParaRPr lang="en-US" altLang="zh-CN" sz="3200" dirty="0">
              <a:solidFill>
                <a:srgbClr val="0000FF"/>
              </a:solidFill>
            </a:endParaRPr>
          </a:p>
          <a:p>
            <a:pPr marL="342900" indent="-342900">
              <a:buAutoNum type="arabicPeriod"/>
            </a:pPr>
            <a:r>
              <a:rPr lang="en-US" altLang="zh-CN" sz="3200" dirty="0">
                <a:solidFill>
                  <a:srgbClr val="336600"/>
                </a:solidFill>
              </a:rPr>
              <a:t> </a:t>
            </a:r>
            <a:r>
              <a:rPr lang="zh-CN" altLang="en-US" sz="3200" dirty="0">
                <a:solidFill>
                  <a:srgbClr val="336600"/>
                </a:solidFill>
              </a:rPr>
              <a:t>小清新的手法：</a:t>
            </a:r>
            <a:r>
              <a:rPr lang="zh-CN" altLang="en-US" sz="3200" dirty="0">
                <a:solidFill>
                  <a:srgbClr val="0000FF"/>
                </a:solidFill>
              </a:rPr>
              <a:t>与</a:t>
            </a:r>
            <a:r>
              <a:rPr lang="en-US" altLang="zh-CN" sz="3200" dirty="0">
                <a:solidFill>
                  <a:srgbClr val="0000FF"/>
                </a:solidFill>
              </a:rPr>
              <a:t>Carlos</a:t>
            </a:r>
            <a:r>
              <a:rPr lang="zh-CN" altLang="en-US" sz="3200" dirty="0">
                <a:solidFill>
                  <a:srgbClr val="0000FF"/>
                </a:solidFill>
              </a:rPr>
              <a:t>相处收获的</a:t>
            </a:r>
            <a:r>
              <a:rPr lang="en-US" altLang="zh-CN" sz="3200" dirty="0">
                <a:solidFill>
                  <a:srgbClr val="0000FF"/>
                </a:solidFill>
              </a:rPr>
              <a:t>kindness </a:t>
            </a:r>
            <a:r>
              <a:rPr lang="zh-CN" altLang="en-US" sz="3200" dirty="0">
                <a:solidFill>
                  <a:srgbClr val="0000FF"/>
                </a:solidFill>
              </a:rPr>
              <a:t>以及体会到的欢欣</a:t>
            </a:r>
            <a:r>
              <a:rPr lang="en-US" altLang="zh-CN" sz="3200" dirty="0">
                <a:solidFill>
                  <a:srgbClr val="0000FF"/>
                </a:solidFill>
              </a:rPr>
              <a:t>joy,</a:t>
            </a:r>
            <a:r>
              <a:rPr lang="zh-CN" altLang="en-US" sz="3200" dirty="0">
                <a:solidFill>
                  <a:srgbClr val="0000FF"/>
                </a:solidFill>
              </a:rPr>
              <a:t>让我以及所有人都倍觉人世间是多么美好。</a:t>
            </a:r>
            <a:endParaRPr lang="en-US" altLang="zh-CN"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Design plots for each paragraph</a:t>
            </a:r>
            <a:endParaRPr lang="zh-CN" altLang="en-US" sz="5400" b="1" dirty="0">
              <a:solidFill>
                <a:srgbClr val="EDBE1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47480" y="191682"/>
            <a:ext cx="3649288" cy="523220"/>
          </a:xfrm>
          <a:prstGeom prst="rect">
            <a:avLst/>
          </a:prstGeom>
          <a:solidFill>
            <a:schemeClr val="bg1"/>
          </a:solidFill>
        </p:spPr>
        <p:txBody>
          <a:bodyPr wrap="square" rtlCol="0">
            <a:spAutoFit/>
          </a:bodyPr>
          <a:lstStyle/>
          <a:p>
            <a:r>
              <a:rPr lang="zh-CN" altLang="en-US" sz="2800" dirty="0"/>
              <a:t>续写两段的构思安排：</a:t>
            </a:r>
            <a:endParaRPr lang="zh-CN" altLang="en-US" sz="2800" dirty="0"/>
          </a:p>
        </p:txBody>
      </p:sp>
      <p:sp>
        <p:nvSpPr>
          <p:cNvPr id="3" name="文本框 2"/>
          <p:cNvSpPr txBox="1"/>
          <p:nvPr/>
        </p:nvSpPr>
        <p:spPr>
          <a:xfrm>
            <a:off x="63731" y="797540"/>
            <a:ext cx="12128268" cy="646331"/>
          </a:xfrm>
          <a:prstGeom prst="rect">
            <a:avLst/>
          </a:prstGeom>
          <a:solidFill>
            <a:schemeClr val="bg1"/>
          </a:solidFill>
        </p:spPr>
        <p:txBody>
          <a:bodyPr wrap="square" rtlCol="0">
            <a:spAutoFit/>
          </a:bodyPr>
          <a:lstStyle/>
          <a:p>
            <a:r>
              <a:rPr lang="en-US" altLang="zh-CN" sz="3600" dirty="0"/>
              <a:t> Para1:Within minutes, </a:t>
            </a:r>
            <a:r>
              <a:rPr lang="en-US" altLang="zh-CN" sz="3600" dirty="0">
                <a:solidFill>
                  <a:srgbClr val="FF0000"/>
                </a:solidFill>
              </a:rPr>
              <a:t>an exact Special#2 </a:t>
            </a:r>
            <a:r>
              <a:rPr lang="en-US" altLang="zh-CN" sz="3600" dirty="0"/>
              <a:t>was in front of </a:t>
            </a:r>
            <a:r>
              <a:rPr lang="en-US" altLang="zh-CN" sz="3600" dirty="0">
                <a:solidFill>
                  <a:srgbClr val="FF0000"/>
                </a:solidFill>
              </a:rPr>
              <a:t>me</a:t>
            </a:r>
            <a:r>
              <a:rPr lang="en-US" altLang="zh-CN" sz="3600" dirty="0"/>
              <a:t>. </a:t>
            </a:r>
            <a:r>
              <a:rPr lang="zh-CN" altLang="en-US" sz="3600" dirty="0"/>
              <a:t> </a:t>
            </a:r>
            <a:endParaRPr lang="zh-CN" altLang="en-US" sz="3600" dirty="0"/>
          </a:p>
        </p:txBody>
      </p:sp>
      <p:sp>
        <p:nvSpPr>
          <p:cNvPr id="4" name="文本框 3"/>
          <p:cNvSpPr txBox="1"/>
          <p:nvPr/>
        </p:nvSpPr>
        <p:spPr>
          <a:xfrm>
            <a:off x="63731" y="2017643"/>
            <a:ext cx="12086704" cy="3970318"/>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How to describe Special#2?( From look, fragrance &amp;taste)</a:t>
            </a:r>
            <a:endParaRPr lang="en-US" altLang="zh-CN" sz="3600" dirty="0">
              <a:solidFill>
                <a:srgbClr val="C00000"/>
              </a:solidFill>
            </a:endParaRPr>
          </a:p>
          <a:p>
            <a:r>
              <a:rPr lang="en-US" altLang="zh-CN" sz="3600" dirty="0"/>
              <a:t>Scene2:  </a:t>
            </a:r>
            <a:endParaRPr lang="en-US" altLang="zh-CN" sz="3600" dirty="0"/>
          </a:p>
          <a:p>
            <a:r>
              <a:rPr lang="en-US" altLang="zh-CN" sz="3600" dirty="0">
                <a:solidFill>
                  <a:srgbClr val="0000FF"/>
                </a:solidFill>
              </a:rPr>
              <a:t>How did Carlos and I interact?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How did I feel and what would I do after breakfast? </a:t>
            </a:r>
            <a:endParaRPr lang="en-US" altLang="zh-CN" sz="3600" dirty="0">
              <a:solidFill>
                <a:srgbClr val="0000FF"/>
              </a:solidFill>
            </a:endParaRPr>
          </a:p>
          <a:p>
            <a:r>
              <a:rPr lang="en-US" altLang="zh-CN" sz="3600" dirty="0">
                <a:solidFill>
                  <a:srgbClr val="0000FF"/>
                </a:solidFill>
              </a:rPr>
              <a:t>( </a:t>
            </a:r>
            <a:r>
              <a:rPr lang="en-US" altLang="zh-CN" sz="3600" dirty="0">
                <a:solidFill>
                  <a:srgbClr val="CC00FF"/>
                </a:solidFill>
              </a:rPr>
              <a:t>common sense: </a:t>
            </a:r>
            <a:r>
              <a:rPr lang="en-US" altLang="zh-CN" sz="3600" dirty="0">
                <a:solidFill>
                  <a:srgbClr val="0000FF"/>
                </a:solidFill>
              </a:rPr>
              <a:t>check out and say goodbye )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5539" y="276729"/>
            <a:ext cx="12045140" cy="1200329"/>
          </a:xfrm>
          <a:prstGeom prst="rect">
            <a:avLst/>
          </a:prstGeom>
          <a:solidFill>
            <a:schemeClr val="bg1"/>
          </a:solidFill>
        </p:spPr>
        <p:txBody>
          <a:bodyPr wrap="square">
            <a:sp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p>
        </p:txBody>
      </p:sp>
      <p:sp>
        <p:nvSpPr>
          <p:cNvPr id="6" name="文本框 5"/>
          <p:cNvSpPr txBox="1"/>
          <p:nvPr/>
        </p:nvSpPr>
        <p:spPr>
          <a:xfrm>
            <a:off x="0" y="1779687"/>
            <a:ext cx="12086704" cy="3416320"/>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How did I feel at the unexpected news? </a:t>
            </a:r>
            <a:endParaRPr lang="en-US" altLang="zh-CN" sz="3600" dirty="0">
              <a:solidFill>
                <a:srgbClr val="0000FF"/>
              </a:solidFill>
            </a:endParaRPr>
          </a:p>
          <a:p>
            <a:r>
              <a:rPr lang="en-US" altLang="zh-CN" sz="3600" dirty="0"/>
              <a:t>Scene2:  </a:t>
            </a:r>
            <a:endParaRPr lang="en-US" altLang="zh-CN" sz="3600" dirty="0"/>
          </a:p>
          <a:p>
            <a:r>
              <a:rPr lang="en-US" altLang="zh-CN" sz="3600" dirty="0">
                <a:solidFill>
                  <a:srgbClr val="0000FF"/>
                </a:solidFill>
              </a:rPr>
              <a:t> What did I think of Carlos?</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 What did I do and what did I learn from Carlos?</a:t>
            </a:r>
            <a:endParaRPr lang="en-US" altLang="zh-CN"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结合原文本最后一段定首段第一句 </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5"/>
            <a:ext cx="12192000" cy="3686696"/>
          </a:xfrm>
          <a:solidFill>
            <a:schemeClr val="bg1"/>
          </a:solidFill>
        </p:spPr>
        <p:txBody>
          <a:bodyPr>
            <a:noAutofit/>
          </a:bodyPr>
          <a:lstStyle/>
          <a:p>
            <a:r>
              <a:rPr lang="en-US" altLang="zh-CN" sz="4400" dirty="0"/>
              <a:t>Para1:Within minutes, </a:t>
            </a:r>
            <a:r>
              <a:rPr lang="en-US" altLang="zh-CN" sz="4400" dirty="0">
                <a:solidFill>
                  <a:srgbClr val="0000FF"/>
                </a:solidFill>
              </a:rPr>
              <a:t>an exact Special#2 </a:t>
            </a:r>
            <a:r>
              <a:rPr lang="en-US" altLang="zh-CN" sz="4400" dirty="0"/>
              <a:t>was in front of </a:t>
            </a:r>
            <a:r>
              <a:rPr lang="en-US" altLang="zh-CN" sz="4400" dirty="0">
                <a:solidFill>
                  <a:srgbClr val="0000FF"/>
                </a:solidFill>
              </a:rPr>
              <a:t>me.</a:t>
            </a:r>
            <a:endParaRPr lang="en-US" altLang="zh-CN" sz="4400" dirty="0">
              <a:solidFill>
                <a:srgbClr val="0000FF"/>
              </a:solidFill>
            </a:endParaRPr>
          </a:p>
          <a:p>
            <a:r>
              <a:rPr lang="zh-CN" altLang="en-US" sz="3600" dirty="0"/>
              <a:t>手法</a:t>
            </a:r>
            <a:r>
              <a:rPr lang="en-US" altLang="zh-CN" sz="3600" dirty="0"/>
              <a:t>1. </a:t>
            </a:r>
            <a:r>
              <a:rPr lang="zh-CN" altLang="en-US" sz="3600" dirty="0"/>
              <a:t>（首句以</a:t>
            </a:r>
            <a:r>
              <a:rPr lang="en-US" altLang="zh-CN" sz="3600" dirty="0">
                <a:solidFill>
                  <a:srgbClr val="0000FF"/>
                </a:solidFill>
              </a:rPr>
              <a:t>an exact Special#2</a:t>
            </a:r>
            <a:r>
              <a:rPr lang="zh-CN" altLang="en-US" sz="3600" dirty="0"/>
              <a:t>为叙事对象</a:t>
            </a:r>
            <a:r>
              <a:rPr lang="en-US" altLang="zh-CN" sz="3600" dirty="0"/>
              <a:t>+</a:t>
            </a:r>
            <a:r>
              <a:rPr lang="zh-CN" altLang="en-US" sz="3600" dirty="0"/>
              <a:t>回扣原文：</a:t>
            </a:r>
            <a:r>
              <a:rPr lang="en-US" altLang="zh-CN" sz="3600" dirty="0"/>
              <a:t>)</a:t>
            </a:r>
            <a:endParaRPr lang="en-US" altLang="zh-CN" sz="3600" dirty="0"/>
          </a:p>
          <a:p>
            <a:pPr marL="0" indent="0">
              <a:buNone/>
            </a:pPr>
            <a:r>
              <a:rPr lang="en-US" altLang="zh-CN" sz="4000" dirty="0">
                <a:solidFill>
                  <a:srgbClr val="CC00FF"/>
                </a:solidFill>
              </a:rPr>
              <a:t>The steak </a:t>
            </a:r>
            <a:r>
              <a:rPr lang="en-US" altLang="zh-CN" sz="4000" dirty="0">
                <a:solidFill>
                  <a:srgbClr val="FF0000"/>
                </a:solidFill>
              </a:rPr>
              <a:t>was indeed two inches thick,</a:t>
            </a:r>
            <a:r>
              <a:rPr lang="en-US" altLang="zh-CN" sz="4000" dirty="0"/>
              <a:t> </a:t>
            </a:r>
            <a:r>
              <a:rPr lang="en-US" altLang="zh-CN" sz="4000" dirty="0">
                <a:solidFill>
                  <a:srgbClr val="0000FF"/>
                </a:solidFill>
              </a:rPr>
              <a:t>just as I had wished,  </a:t>
            </a:r>
            <a:r>
              <a:rPr lang="en-US" altLang="zh-CN" sz="4000" dirty="0">
                <a:solidFill>
                  <a:srgbClr val="FF0000"/>
                </a:solidFill>
              </a:rPr>
              <a:t>tender and juicy, </a:t>
            </a:r>
            <a:r>
              <a:rPr lang="en-US" altLang="zh-CN" sz="4000" dirty="0">
                <a:solidFill>
                  <a:srgbClr val="7030A0"/>
                </a:solidFill>
              </a:rPr>
              <a:t>cooked perfectly medium rare.</a:t>
            </a:r>
            <a:endParaRPr lang="en-US" altLang="zh-CN" sz="4000" dirty="0">
              <a:solidFill>
                <a:srgbClr val="7030A0"/>
              </a:solidFill>
            </a:endParaRPr>
          </a:p>
          <a:p>
            <a:pPr marL="0" indent="0">
              <a:buNone/>
            </a:pP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结合原文本最后一段定首段第一句 </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4213469"/>
          </a:xfrm>
          <a:solidFill>
            <a:schemeClr val="bg1"/>
          </a:solidFill>
        </p:spPr>
        <p:txBody>
          <a:bodyPr>
            <a:noAutofit/>
          </a:bodyPr>
          <a:lstStyle/>
          <a:p>
            <a:r>
              <a:rPr lang="en-US" altLang="zh-CN" sz="4400" dirty="0"/>
              <a:t>Para1:Within minutes, </a:t>
            </a:r>
            <a:r>
              <a:rPr lang="en-US" altLang="zh-CN" sz="4400" dirty="0">
                <a:solidFill>
                  <a:srgbClr val="0000FF"/>
                </a:solidFill>
              </a:rPr>
              <a:t>an exact Special#2 </a:t>
            </a:r>
            <a:r>
              <a:rPr lang="en-US" altLang="zh-CN" sz="4400" dirty="0"/>
              <a:t>was in front of </a:t>
            </a:r>
            <a:r>
              <a:rPr lang="en-US" altLang="zh-CN" sz="4400" dirty="0">
                <a:solidFill>
                  <a:srgbClr val="0000FF"/>
                </a:solidFill>
              </a:rPr>
              <a:t>me.</a:t>
            </a:r>
            <a:endParaRPr lang="en-US" altLang="zh-CN" sz="4400" dirty="0">
              <a:solidFill>
                <a:srgbClr val="0000FF"/>
              </a:solidFill>
            </a:endParaRPr>
          </a:p>
          <a:p>
            <a:r>
              <a:rPr lang="zh-CN" altLang="en-US" sz="3600" dirty="0"/>
              <a:t>手法</a:t>
            </a:r>
            <a:r>
              <a:rPr lang="en-US" altLang="zh-CN" sz="3600" dirty="0"/>
              <a:t>2. </a:t>
            </a:r>
            <a:r>
              <a:rPr lang="zh-CN" altLang="en-US" sz="3600" dirty="0"/>
              <a:t>（首句以</a:t>
            </a:r>
            <a:r>
              <a:rPr lang="en-US" altLang="zh-CN" sz="3600" dirty="0">
                <a:solidFill>
                  <a:srgbClr val="0000FF"/>
                </a:solidFill>
              </a:rPr>
              <a:t>an exact Special#2</a:t>
            </a:r>
            <a:r>
              <a:rPr lang="zh-CN" altLang="en-US" sz="3600" dirty="0"/>
              <a:t>为叙事对象</a:t>
            </a:r>
            <a:r>
              <a:rPr lang="en-US" altLang="zh-CN" sz="3600" dirty="0"/>
              <a:t>+</a:t>
            </a:r>
            <a:r>
              <a:rPr lang="zh-CN" altLang="en-US" sz="3600" dirty="0"/>
              <a:t>意想不到的惊喜：</a:t>
            </a:r>
            <a:r>
              <a:rPr lang="en-US" altLang="zh-CN" sz="3600" dirty="0"/>
              <a:t>)</a:t>
            </a:r>
            <a:endParaRPr lang="en-US" altLang="zh-CN" sz="3600" dirty="0"/>
          </a:p>
          <a:p>
            <a:r>
              <a:rPr lang="en-US" altLang="zh-CN" sz="4000" dirty="0">
                <a:solidFill>
                  <a:srgbClr val="CC00FF"/>
                </a:solidFill>
              </a:rPr>
              <a:t>What I never expected was that the steak  </a:t>
            </a:r>
            <a:r>
              <a:rPr lang="en-US" altLang="zh-CN" sz="4000" dirty="0">
                <a:solidFill>
                  <a:srgbClr val="0000FF"/>
                </a:solidFill>
              </a:rPr>
              <a:t>was exactly what I wished: </a:t>
            </a:r>
            <a:r>
              <a:rPr lang="en-US" altLang="zh-CN" sz="4000" dirty="0">
                <a:solidFill>
                  <a:srgbClr val="FF0000"/>
                </a:solidFill>
              </a:rPr>
              <a:t>two inches thick</a:t>
            </a:r>
            <a:r>
              <a:rPr lang="zh-CN" altLang="en-US" sz="4000" dirty="0">
                <a:solidFill>
                  <a:srgbClr val="FF0000"/>
                </a:solidFill>
              </a:rPr>
              <a:t>，</a:t>
            </a:r>
            <a:r>
              <a:rPr lang="en-US" altLang="zh-CN" sz="4000" dirty="0">
                <a:solidFill>
                  <a:srgbClr val="FF0000"/>
                </a:solidFill>
              </a:rPr>
              <a:t>tender and juicy</a:t>
            </a:r>
            <a:r>
              <a:rPr lang="zh-CN" altLang="en-US" sz="4000" dirty="0">
                <a:solidFill>
                  <a:srgbClr val="FF0000"/>
                </a:solidFill>
              </a:rPr>
              <a:t>，</a:t>
            </a:r>
            <a:r>
              <a:rPr lang="en-US" altLang="zh-CN" sz="4000" dirty="0">
                <a:solidFill>
                  <a:srgbClr val="FF0000"/>
                </a:solidFill>
              </a:rPr>
              <a:t>served medium rare.</a:t>
            </a:r>
            <a:endParaRPr lang="en-US" altLang="zh-CN" sz="4000" dirty="0">
              <a:solidFill>
                <a:srgbClr val="FF0000"/>
              </a:solidFill>
            </a:endParaRPr>
          </a:p>
          <a:p>
            <a:pPr marL="0" indent="0">
              <a:buNone/>
            </a:pP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结合原文本最后一段定首段第一句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4849573"/>
          </a:xfrm>
          <a:solidFill>
            <a:schemeClr val="bg1"/>
          </a:solidFill>
        </p:spPr>
        <p:txBody>
          <a:bodyPr>
            <a:noAutofit/>
          </a:bodyPr>
          <a:lstStyle/>
          <a:p>
            <a:r>
              <a:rPr lang="en-US" altLang="zh-CN" sz="4400" dirty="0"/>
              <a:t>Para1:Within minutes, </a:t>
            </a:r>
            <a:r>
              <a:rPr lang="en-US" altLang="zh-CN" sz="4400" dirty="0">
                <a:solidFill>
                  <a:srgbClr val="0000FF"/>
                </a:solidFill>
              </a:rPr>
              <a:t>an exact Special#2 </a:t>
            </a:r>
            <a:r>
              <a:rPr lang="en-US" altLang="zh-CN" sz="4400" dirty="0"/>
              <a:t>was in front of </a:t>
            </a:r>
            <a:r>
              <a:rPr lang="en-US" altLang="zh-CN" sz="4400" dirty="0">
                <a:solidFill>
                  <a:srgbClr val="0000FF"/>
                </a:solidFill>
              </a:rPr>
              <a:t>me.</a:t>
            </a:r>
            <a:endParaRPr lang="en-US" altLang="zh-CN" sz="4400" dirty="0">
              <a:solidFill>
                <a:srgbClr val="0000FF"/>
              </a:solidFill>
            </a:endParaRPr>
          </a:p>
          <a:p>
            <a:r>
              <a:rPr lang="zh-CN" altLang="en-US" sz="3600" dirty="0"/>
              <a:t>手法</a:t>
            </a:r>
            <a:r>
              <a:rPr lang="en-US" altLang="zh-CN" sz="3600" dirty="0"/>
              <a:t>3. </a:t>
            </a:r>
            <a:r>
              <a:rPr lang="zh-CN" altLang="en-US" sz="3600" dirty="0"/>
              <a:t>首句以</a:t>
            </a:r>
            <a:r>
              <a:rPr lang="en-US" altLang="zh-CN" sz="3600" dirty="0">
                <a:solidFill>
                  <a:srgbClr val="0000FF"/>
                </a:solidFill>
              </a:rPr>
              <a:t>an exact Special#2</a:t>
            </a:r>
            <a:r>
              <a:rPr lang="zh-CN" altLang="en-US" sz="3600" dirty="0"/>
              <a:t>为叙事对象</a:t>
            </a:r>
            <a:r>
              <a:rPr lang="en-US" altLang="zh-CN" sz="3600" dirty="0"/>
              <a:t>+</a:t>
            </a:r>
            <a:r>
              <a:rPr lang="zh-CN" altLang="en-US" sz="3600" dirty="0"/>
              <a:t>生活常识（精致的餐盘</a:t>
            </a:r>
            <a:r>
              <a:rPr lang="en-US" altLang="zh-CN" sz="3600" dirty="0"/>
              <a:t>+</a:t>
            </a:r>
            <a:r>
              <a:rPr lang="zh-CN" altLang="en-US" sz="3600" dirty="0"/>
              <a:t>对具体菜品的描写</a:t>
            </a:r>
            <a:r>
              <a:rPr lang="en-US" altLang="zh-CN" sz="3600" dirty="0"/>
              <a:t>---</a:t>
            </a:r>
            <a:r>
              <a:rPr lang="zh-CN" altLang="en-US" sz="3600" dirty="0">
                <a:solidFill>
                  <a:srgbClr val="0000FF"/>
                </a:solidFill>
              </a:rPr>
              <a:t>牛排配煎蛋</a:t>
            </a:r>
            <a:r>
              <a:rPr lang="en-US" altLang="zh-CN" sz="3600" dirty="0">
                <a:solidFill>
                  <a:srgbClr val="0000FF"/>
                </a:solidFill>
              </a:rPr>
              <a:t>+</a:t>
            </a:r>
            <a:r>
              <a:rPr lang="zh-CN" altLang="en-US" sz="3600" dirty="0">
                <a:solidFill>
                  <a:srgbClr val="0000FF"/>
                </a:solidFill>
              </a:rPr>
              <a:t>配菜</a:t>
            </a:r>
            <a:r>
              <a:rPr lang="en-US" altLang="zh-CN" sz="3600" dirty="0"/>
              <a:t>)</a:t>
            </a:r>
            <a:r>
              <a:rPr lang="en-US" altLang="zh-CN" sz="3600" b="1" dirty="0">
                <a:solidFill>
                  <a:srgbClr val="7030A0"/>
                </a:solidFill>
              </a:rPr>
              <a:t>       </a:t>
            </a:r>
            <a:endParaRPr lang="en-US" altLang="zh-CN" sz="3600" b="1" dirty="0">
              <a:solidFill>
                <a:srgbClr val="7030A0"/>
              </a:solidFill>
            </a:endParaRPr>
          </a:p>
          <a:p>
            <a:r>
              <a:rPr lang="en-US" altLang="zh-CN" sz="4000" dirty="0">
                <a:solidFill>
                  <a:srgbClr val="CC00FF"/>
                </a:solidFill>
              </a:rPr>
              <a:t>The delicate plate </a:t>
            </a:r>
            <a:r>
              <a:rPr lang="en-US" altLang="zh-CN" sz="4000" dirty="0"/>
              <a:t>perfectly </a:t>
            </a:r>
            <a:r>
              <a:rPr lang="en-US" altLang="zh-CN" sz="4000" dirty="0">
                <a:solidFill>
                  <a:srgbClr val="FF0000"/>
                </a:solidFill>
              </a:rPr>
              <a:t>matched </a:t>
            </a:r>
            <a:r>
              <a:rPr lang="en-US" altLang="zh-CN" sz="4000" dirty="0"/>
              <a:t>Special#2 . </a:t>
            </a:r>
            <a:r>
              <a:rPr lang="en-US" altLang="zh-CN" sz="4000" dirty="0">
                <a:solidFill>
                  <a:srgbClr val="CC00FF"/>
                </a:solidFill>
              </a:rPr>
              <a:t>The steak, </a:t>
            </a:r>
            <a:r>
              <a:rPr lang="en-US" altLang="zh-CN" sz="4000" dirty="0">
                <a:solidFill>
                  <a:srgbClr val="0000FF"/>
                </a:solidFill>
              </a:rPr>
              <a:t>precisely two inches thick, juicy and tender, </a:t>
            </a:r>
            <a:r>
              <a:rPr lang="en-US" altLang="zh-CN" sz="4000" dirty="0">
                <a:solidFill>
                  <a:srgbClr val="FF0000"/>
                </a:solidFill>
              </a:rPr>
              <a:t>was accompanied </a:t>
            </a:r>
            <a:r>
              <a:rPr lang="en-US" altLang="zh-CN" sz="4000" dirty="0"/>
              <a:t>by a freshly-fried egg and some cabbage.</a:t>
            </a:r>
            <a:endParaRPr lang="zh-CN" altLang="en-US"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t>Para1:Within minutes, </a:t>
            </a:r>
            <a:r>
              <a:rPr lang="en-US" altLang="zh-CN" sz="3600" dirty="0">
                <a:solidFill>
                  <a:srgbClr val="0000FF"/>
                </a:solidFill>
              </a:rPr>
              <a:t>an exact Special#2 </a:t>
            </a:r>
            <a:r>
              <a:rPr lang="en-US" altLang="zh-CN" sz="3600" dirty="0"/>
              <a:t>was in front of </a:t>
            </a:r>
            <a:r>
              <a:rPr lang="en-US" altLang="zh-CN" sz="3600" dirty="0">
                <a:solidFill>
                  <a:srgbClr val="0000FF"/>
                </a:solidFill>
              </a:rPr>
              <a:t>me.</a:t>
            </a:r>
            <a:endParaRPr lang="en-US" altLang="zh-CN" sz="3600" dirty="0">
              <a:solidFill>
                <a:srgbClr val="0000FF"/>
              </a:solidFill>
            </a:endParaRPr>
          </a:p>
          <a:p>
            <a:r>
              <a:rPr lang="zh-CN" altLang="en-US" sz="3600" dirty="0">
                <a:solidFill>
                  <a:srgbClr val="0000FF"/>
                </a:solidFill>
              </a:rPr>
              <a:t>手法</a:t>
            </a:r>
            <a:r>
              <a:rPr lang="en-US" altLang="zh-CN" sz="3600" dirty="0">
                <a:solidFill>
                  <a:srgbClr val="0000FF"/>
                </a:solidFill>
              </a:rPr>
              <a:t>1</a:t>
            </a:r>
            <a:r>
              <a:rPr lang="zh-CN" altLang="en-US" sz="3600" dirty="0">
                <a:solidFill>
                  <a:srgbClr val="0000FF"/>
                </a:solidFill>
              </a:rPr>
              <a:t>： </a:t>
            </a:r>
            <a:r>
              <a:rPr lang="en-US" altLang="zh-CN" sz="3600" dirty="0">
                <a:solidFill>
                  <a:srgbClr val="0000FF"/>
                </a:solidFill>
              </a:rPr>
              <a:t>(</a:t>
            </a:r>
            <a:r>
              <a:rPr lang="zh-CN" altLang="en-US" sz="3600" dirty="0">
                <a:solidFill>
                  <a:srgbClr val="0000FF"/>
                </a:solidFill>
              </a:rPr>
              <a:t>吃早饭</a:t>
            </a:r>
            <a:r>
              <a:rPr lang="en-US" altLang="zh-CN" sz="3600" dirty="0">
                <a:solidFill>
                  <a:srgbClr val="0000FF"/>
                </a:solidFill>
              </a:rPr>
              <a:t>+</a:t>
            </a:r>
            <a:r>
              <a:rPr lang="zh-CN" altLang="en-US" sz="3600" dirty="0">
                <a:solidFill>
                  <a:srgbClr val="0000FF"/>
                </a:solidFill>
              </a:rPr>
              <a:t>恢复精力</a:t>
            </a:r>
            <a:r>
              <a:rPr lang="en-US" altLang="zh-CN" sz="3600" dirty="0">
                <a:solidFill>
                  <a:srgbClr val="0000FF"/>
                </a:solidFill>
              </a:rPr>
              <a:t>+</a:t>
            </a:r>
            <a:r>
              <a:rPr lang="zh-CN" altLang="en-US" sz="3600" dirty="0">
                <a:solidFill>
                  <a:srgbClr val="0000FF"/>
                </a:solidFill>
              </a:rPr>
              <a:t>热情</a:t>
            </a:r>
            <a:r>
              <a:rPr lang="en-US" altLang="zh-CN" sz="3600" dirty="0">
                <a:solidFill>
                  <a:srgbClr val="0000FF"/>
                </a:solidFill>
              </a:rPr>
              <a:t>+</a:t>
            </a:r>
            <a:r>
              <a:rPr lang="zh-CN" altLang="en-US" sz="3600" dirty="0">
                <a:solidFill>
                  <a:srgbClr val="0000FF"/>
                </a:solidFill>
              </a:rPr>
              <a:t>迎接挑战的信心</a:t>
            </a:r>
            <a:r>
              <a:rPr lang="en-US" altLang="zh-CN" sz="3600" dirty="0">
                <a:solidFill>
                  <a:srgbClr val="0000FF"/>
                </a:solidFill>
              </a:rPr>
              <a:t>+</a:t>
            </a:r>
            <a:r>
              <a:rPr lang="zh-CN" altLang="en-US" sz="3600" dirty="0">
                <a:solidFill>
                  <a:srgbClr val="0000FF"/>
                </a:solidFill>
              </a:rPr>
              <a:t>结账）</a:t>
            </a:r>
            <a:endParaRPr lang="en-US" altLang="zh-CN" sz="3600" dirty="0">
              <a:solidFill>
                <a:srgbClr val="0000FF"/>
              </a:solidFill>
            </a:endParaRPr>
          </a:p>
          <a:p>
            <a:r>
              <a:rPr lang="en-US" altLang="zh-CN" sz="3600" dirty="0">
                <a:solidFill>
                  <a:srgbClr val="7030A0"/>
                </a:solidFill>
              </a:rPr>
              <a:t>Taking every bite in </a:t>
            </a:r>
            <a:r>
              <a:rPr lang="en-US" altLang="zh-CN" sz="3600" dirty="0">
                <a:solidFill>
                  <a:srgbClr val="0000FF"/>
                </a:solidFill>
              </a:rPr>
              <a:t>the early warm morning sun, </a:t>
            </a:r>
            <a:r>
              <a:rPr lang="en-US" altLang="zh-CN" sz="3600" dirty="0"/>
              <a:t>I felt the </a:t>
            </a:r>
            <a:r>
              <a:rPr lang="en-US" altLang="zh-CN" sz="3600" dirty="0">
                <a:solidFill>
                  <a:srgbClr val="C00000"/>
                </a:solidFill>
              </a:rPr>
              <a:t>gradual return of energy </a:t>
            </a:r>
            <a:r>
              <a:rPr lang="en-US" altLang="zh-CN" sz="3600" dirty="0"/>
              <a:t>and </a:t>
            </a:r>
            <a:r>
              <a:rPr lang="en-US" altLang="zh-CN" sz="3600" dirty="0">
                <a:solidFill>
                  <a:srgbClr val="FF0000"/>
                </a:solidFill>
              </a:rPr>
              <a:t>my passion </a:t>
            </a:r>
            <a:r>
              <a:rPr lang="en-US" altLang="zh-CN" sz="3600" dirty="0"/>
              <a:t>for the coming challenge </a:t>
            </a:r>
            <a:r>
              <a:rPr lang="en-US" altLang="zh-CN" sz="3600" dirty="0">
                <a:solidFill>
                  <a:srgbClr val="FF0000"/>
                </a:solidFill>
              </a:rPr>
              <a:t>was ignited.  </a:t>
            </a:r>
            <a:r>
              <a:rPr lang="en-US" altLang="zh-CN" sz="3600" dirty="0"/>
              <a:t>I became </a:t>
            </a:r>
            <a:r>
              <a:rPr lang="en-US" altLang="zh-CN" sz="3600" dirty="0">
                <a:solidFill>
                  <a:srgbClr val="FF0000"/>
                </a:solidFill>
              </a:rPr>
              <a:t>increasingly confident </a:t>
            </a:r>
            <a:r>
              <a:rPr lang="en-US" altLang="zh-CN" sz="3600" dirty="0"/>
              <a:t>that </a:t>
            </a:r>
            <a:r>
              <a:rPr lang="en-US" altLang="zh-CN" sz="3600" dirty="0">
                <a:solidFill>
                  <a:srgbClr val="0000FF"/>
                </a:solidFill>
              </a:rPr>
              <a:t>I would be a perfect opening keynoter at the national conference. </a:t>
            </a:r>
            <a:r>
              <a:rPr lang="en-US" altLang="zh-CN" sz="3600" dirty="0">
                <a:solidFill>
                  <a:srgbClr val="CC00FF"/>
                </a:solidFill>
              </a:rPr>
              <a:t>Full / Recovered/ Refreshed and satisfied,</a:t>
            </a:r>
            <a:r>
              <a:rPr lang="en-US" altLang="zh-CN" sz="3600" dirty="0">
                <a:solidFill>
                  <a:srgbClr val="0000FF"/>
                </a:solidFill>
              </a:rPr>
              <a:t>  </a:t>
            </a:r>
            <a:r>
              <a:rPr lang="en-US" altLang="zh-CN" sz="3600" u="sng" dirty="0">
                <a:solidFill>
                  <a:srgbClr val="FF0000"/>
                </a:solidFill>
              </a:rPr>
              <a:t>I went to check out at the cashier’s.</a:t>
            </a:r>
            <a:endParaRPr lang="en-US" altLang="zh-CN" sz="3600" u="sng" dirty="0">
              <a:solidFill>
                <a:srgbClr val="FF0000"/>
              </a:solidFill>
            </a:endParaRPr>
          </a:p>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a:t>
            </a:r>
            <a:r>
              <a:rPr lang="en-US" altLang="zh-CN" sz="3600" u="sng" dirty="0">
                <a:solidFill>
                  <a:srgbClr val="C00000"/>
                </a:solidFill>
              </a:rPr>
              <a:t>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结合第二段首句定首段尾句（句群）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结合第二段首句定首段尾句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11089" y="3782301"/>
            <a:ext cx="11934300" cy="1569660"/>
          </a:xfrm>
          <a:prstGeom prst="rect">
            <a:avLst/>
          </a:prstGeom>
          <a:solidFill>
            <a:schemeClr val="bg1"/>
          </a:solidFill>
        </p:spPr>
        <p:txBody>
          <a:bodyPr wrap="square" rtlCol="0">
            <a:spAutoFit/>
          </a:bodyPr>
          <a:lstStyle/>
          <a:p>
            <a:r>
              <a:rPr lang="en-US" altLang="zh-CN" sz="3200" dirty="0">
                <a:solidFill>
                  <a:srgbClr val="7030A0"/>
                </a:solidFill>
              </a:rPr>
              <a:t>With every bite in the morning sun, </a:t>
            </a:r>
            <a:r>
              <a:rPr lang="en-US" altLang="zh-CN" sz="3200" dirty="0">
                <a:solidFill>
                  <a:srgbClr val="CC00FF"/>
                </a:solidFill>
              </a:rPr>
              <a:t>I </a:t>
            </a:r>
            <a:r>
              <a:rPr lang="en-US" altLang="zh-CN" sz="3200" dirty="0">
                <a:solidFill>
                  <a:srgbClr val="FF0000"/>
                </a:solidFill>
              </a:rPr>
              <a:t>felt energetic  and passionate </a:t>
            </a:r>
            <a:r>
              <a:rPr lang="en-US" altLang="zh-CN" sz="3200" dirty="0"/>
              <a:t>for the coming national conference, </a:t>
            </a:r>
            <a:r>
              <a:rPr lang="en-US" altLang="zh-CN" sz="3200" dirty="0">
                <a:solidFill>
                  <a:srgbClr val="0000FF"/>
                </a:solidFill>
              </a:rPr>
              <a:t>grateful for the unexpected kindness from Carlos. </a:t>
            </a:r>
            <a:r>
              <a:rPr lang="en-US" altLang="zh-CN" sz="3200" dirty="0"/>
              <a:t>What a marvelous chef!</a:t>
            </a:r>
            <a:endParaRPr lang="en-US" altLang="zh-CN" sz="3200" b="1" dirty="0">
              <a:solidFill>
                <a:srgbClr val="C00000"/>
              </a:solidFill>
            </a:endParaRPr>
          </a:p>
        </p:txBody>
      </p:sp>
      <p:sp>
        <p:nvSpPr>
          <p:cNvPr id="6" name="文本框 5"/>
          <p:cNvSpPr txBox="1"/>
          <p:nvPr/>
        </p:nvSpPr>
        <p:spPr>
          <a:xfrm>
            <a:off x="83129" y="1061798"/>
            <a:ext cx="11690467" cy="1200329"/>
          </a:xfrm>
          <a:prstGeom prst="rect">
            <a:avLst/>
          </a:prstGeom>
          <a:solidFill>
            <a:schemeClr val="bg1"/>
          </a:solidFill>
        </p:spPr>
        <p:txBody>
          <a:bodyPr wrap="square">
            <a:spAutoFit/>
          </a:bodyPr>
          <a:lstStyle/>
          <a:p>
            <a:r>
              <a:rPr lang="en-US" altLang="zh-CN" sz="3600" dirty="0"/>
              <a:t>Para1:Within minutes, </a:t>
            </a:r>
            <a:r>
              <a:rPr lang="en-US" altLang="zh-CN" sz="3600" dirty="0">
                <a:solidFill>
                  <a:srgbClr val="0000FF"/>
                </a:solidFill>
              </a:rPr>
              <a:t>an exact Special#2 </a:t>
            </a:r>
            <a:r>
              <a:rPr lang="en-US" altLang="zh-CN" sz="3600" dirty="0"/>
              <a:t>was in front of </a:t>
            </a:r>
            <a:r>
              <a:rPr lang="en-US" altLang="zh-CN" sz="3600" dirty="0">
                <a:solidFill>
                  <a:srgbClr val="0000FF"/>
                </a:solidFill>
              </a:rPr>
              <a:t>me.</a:t>
            </a:r>
            <a:endParaRPr lang="en-US" altLang="zh-CN" sz="3600" dirty="0">
              <a:solidFill>
                <a:srgbClr val="0000FF"/>
              </a:solidFill>
            </a:endParaRPr>
          </a:p>
        </p:txBody>
      </p:sp>
      <p:sp>
        <p:nvSpPr>
          <p:cNvPr id="5" name="文本框 4"/>
          <p:cNvSpPr txBox="1"/>
          <p:nvPr/>
        </p:nvSpPr>
        <p:spPr>
          <a:xfrm>
            <a:off x="133005" y="5504816"/>
            <a:ext cx="11690467" cy="1200329"/>
          </a:xfrm>
          <a:prstGeom prst="rect">
            <a:avLst/>
          </a:prstGeom>
          <a:solidFill>
            <a:schemeClr val="bg1"/>
          </a:solidFill>
        </p:spPr>
        <p:txBody>
          <a:bodyPr wrap="square">
            <a:sp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p>
        </p:txBody>
      </p:sp>
      <p:sp>
        <p:nvSpPr>
          <p:cNvPr id="8" name="文本框 7"/>
          <p:cNvSpPr txBox="1"/>
          <p:nvPr/>
        </p:nvSpPr>
        <p:spPr>
          <a:xfrm>
            <a:off x="83129" y="2679724"/>
            <a:ext cx="11177906" cy="1077218"/>
          </a:xfrm>
          <a:prstGeom prst="rect">
            <a:avLst/>
          </a:prstGeom>
          <a:solidFill>
            <a:schemeClr val="bg1"/>
          </a:solidFill>
        </p:spPr>
        <p:txBody>
          <a:bodyPr wrap="square">
            <a:spAutoFit/>
          </a:bodyPr>
          <a:lstStyle/>
          <a:p>
            <a:r>
              <a:rPr lang="zh-CN" altLang="en-US" sz="3200" dirty="0">
                <a:solidFill>
                  <a:srgbClr val="0000FF"/>
                </a:solidFill>
              </a:rPr>
              <a:t>手法</a:t>
            </a:r>
            <a:r>
              <a:rPr lang="en-US" altLang="zh-CN" sz="3200" dirty="0">
                <a:solidFill>
                  <a:srgbClr val="0000FF"/>
                </a:solidFill>
              </a:rPr>
              <a:t>2</a:t>
            </a:r>
            <a:r>
              <a:rPr lang="zh-CN" altLang="en-US" sz="3200" dirty="0">
                <a:solidFill>
                  <a:srgbClr val="0000FF"/>
                </a:solidFill>
              </a:rPr>
              <a:t>： </a:t>
            </a:r>
            <a:r>
              <a:rPr lang="en-US" altLang="zh-CN" sz="3200" dirty="0">
                <a:solidFill>
                  <a:srgbClr val="0000FF"/>
                </a:solidFill>
              </a:rPr>
              <a:t>(</a:t>
            </a:r>
            <a:r>
              <a:rPr lang="zh-CN" altLang="en-US" sz="3200" dirty="0">
                <a:solidFill>
                  <a:srgbClr val="0000FF"/>
                </a:solidFill>
              </a:rPr>
              <a:t>在清晨的阳光中吃早饭</a:t>
            </a:r>
            <a:r>
              <a:rPr lang="en-US" altLang="zh-CN" sz="3200" dirty="0">
                <a:solidFill>
                  <a:srgbClr val="0000FF"/>
                </a:solidFill>
              </a:rPr>
              <a:t>+</a:t>
            </a:r>
            <a:r>
              <a:rPr lang="zh-CN" altLang="en-US" sz="3200" dirty="0">
                <a:solidFill>
                  <a:srgbClr val="0000FF"/>
                </a:solidFill>
              </a:rPr>
              <a:t>恢复精力</a:t>
            </a:r>
            <a:r>
              <a:rPr lang="en-US" altLang="zh-CN" sz="3200" dirty="0">
                <a:solidFill>
                  <a:srgbClr val="0000FF"/>
                </a:solidFill>
              </a:rPr>
              <a:t>+</a:t>
            </a:r>
            <a:r>
              <a:rPr lang="zh-CN" altLang="en-US" sz="3200" dirty="0">
                <a:solidFill>
                  <a:srgbClr val="0000FF"/>
                </a:solidFill>
              </a:rPr>
              <a:t>热情</a:t>
            </a:r>
            <a:r>
              <a:rPr lang="en-US" altLang="zh-CN" sz="3200" dirty="0">
                <a:solidFill>
                  <a:srgbClr val="0000FF"/>
                </a:solidFill>
              </a:rPr>
              <a:t>+</a:t>
            </a:r>
            <a:r>
              <a:rPr lang="zh-CN" altLang="en-US" sz="3200" dirty="0">
                <a:solidFill>
                  <a:srgbClr val="0000FF"/>
                </a:solidFill>
              </a:rPr>
              <a:t>感谢</a:t>
            </a:r>
            <a:r>
              <a:rPr lang="en-US" altLang="zh-CN" sz="3200" dirty="0">
                <a:solidFill>
                  <a:srgbClr val="0000FF"/>
                </a:solidFill>
              </a:rPr>
              <a:t>Carlos+</a:t>
            </a:r>
            <a:r>
              <a:rPr lang="zh-CN" altLang="en-US" sz="3200" dirty="0">
                <a:solidFill>
                  <a:srgbClr val="0000FF"/>
                </a:solidFill>
              </a:rPr>
              <a:t>赞扬）</a:t>
            </a:r>
            <a:endParaRPr lang="en-US" altLang="zh-CN"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59636" y="268358"/>
            <a:ext cx="12102548" cy="6555641"/>
          </a:xfrm>
          <a:prstGeom prst="rect">
            <a:avLst/>
          </a:prstGeom>
          <a:solidFill>
            <a:schemeClr val="bg1"/>
          </a:solidFill>
        </p:spPr>
        <p:txBody>
          <a:bodyPr wrap="square">
            <a:spAutoFit/>
          </a:bodyPr>
          <a:lstStyle/>
          <a:p>
            <a:r>
              <a:rPr lang="en-US" altLang="zh-CN" sz="2000" dirty="0"/>
              <a:t>                                                              Special#2</a:t>
            </a:r>
            <a:r>
              <a:rPr lang="zh-CN" altLang="en-US" sz="2000" dirty="0"/>
              <a:t>，</a:t>
            </a:r>
            <a:r>
              <a:rPr lang="en-US" altLang="zh-CN" sz="2000" dirty="0"/>
              <a:t>Please</a:t>
            </a:r>
            <a:endParaRPr lang="en-US" altLang="zh-CN" sz="2000" dirty="0"/>
          </a:p>
          <a:p>
            <a:r>
              <a:rPr lang="en-US" altLang="zh-CN" sz="2000" dirty="0"/>
              <a:t>     My flight arrived in San Diego around midnight</a:t>
            </a:r>
            <a:r>
              <a:rPr lang="zh-CN" altLang="en-US" sz="2000" dirty="0"/>
              <a:t>，</a:t>
            </a:r>
            <a:r>
              <a:rPr lang="en-US" altLang="zh-CN" sz="2000" dirty="0"/>
              <a:t>and by the time I drove home and got into bed it was nearly 2:00 a. m. I was tired and jet-lagged when I dragged myself out of the bed. Nevertheless</a:t>
            </a:r>
            <a:r>
              <a:rPr lang="zh-CN" altLang="en-US" sz="2000" dirty="0"/>
              <a:t>，</a:t>
            </a:r>
            <a:r>
              <a:rPr lang="en-US" altLang="zh-CN" sz="2000" dirty="0"/>
              <a:t>I had to be up bright and early that morning: I was the opening keynoter</a:t>
            </a:r>
            <a:r>
              <a:rPr lang="zh-CN" altLang="en-US" sz="2000" dirty="0"/>
              <a:t>（主旨发言人） </a:t>
            </a:r>
            <a:r>
              <a:rPr lang="en-US" altLang="zh-CN" sz="2000" dirty="0"/>
              <a:t>at a national conference.</a:t>
            </a:r>
            <a:endParaRPr lang="en-US" altLang="zh-CN" sz="2000" dirty="0"/>
          </a:p>
          <a:p>
            <a:r>
              <a:rPr lang="en-US" altLang="zh-CN" sz="2000" dirty="0"/>
              <a:t>     In short</a:t>
            </a:r>
            <a:r>
              <a:rPr lang="zh-CN" altLang="en-US" sz="2000" dirty="0"/>
              <a:t>，</a:t>
            </a:r>
            <a:r>
              <a:rPr lang="en-US" altLang="zh-CN" sz="2000" dirty="0"/>
              <a:t>I needed to recover quickly. A hearty breakfast in the early morning sun was what I needed. I headed for Carlos &amp; Annie’s</a:t>
            </a:r>
            <a:r>
              <a:rPr lang="zh-CN" altLang="en-US" sz="2000" dirty="0"/>
              <a:t>，</a:t>
            </a:r>
            <a:r>
              <a:rPr lang="en-US" altLang="zh-CN" sz="2000" dirty="0"/>
              <a:t>a popular restaurant located in the heart of the seaside town.</a:t>
            </a:r>
            <a:endParaRPr lang="en-US" altLang="zh-CN" sz="2000" dirty="0"/>
          </a:p>
          <a:p>
            <a:r>
              <a:rPr lang="en-US" altLang="zh-CN" sz="2000" dirty="0"/>
              <a:t>     “I’d like steak and eggs</a:t>
            </a:r>
            <a:r>
              <a:rPr lang="zh-CN" altLang="en-US" sz="2000" dirty="0"/>
              <a:t>，</a:t>
            </a:r>
            <a:r>
              <a:rPr lang="en-US" altLang="zh-CN" sz="2000" dirty="0"/>
              <a:t>please,” I said to the waitress after I had finally found a table in the restaurant. “Oh, I'm sorry,” she apologized. “We're out of Special#2. We've served the last of our steaks. How about Special#14?” “Oh</a:t>
            </a:r>
            <a:r>
              <a:rPr lang="zh-CN" altLang="en-US" sz="2000" dirty="0"/>
              <a:t>，</a:t>
            </a:r>
            <a:r>
              <a:rPr lang="en-US" altLang="zh-CN" sz="2000" dirty="0"/>
              <a:t>no steak and eggs?” I couldn't seem to accept it.</a:t>
            </a:r>
            <a:endParaRPr lang="en-US" altLang="zh-CN" sz="2000" dirty="0"/>
          </a:p>
          <a:p>
            <a:r>
              <a:rPr lang="en-US" altLang="zh-CN" sz="2000" dirty="0"/>
              <a:t>      I'm not sure if it was my heartfelt sigh that caught Carlos</a:t>
            </a:r>
            <a:r>
              <a:rPr lang="zh-CN" altLang="en-US" sz="2000" dirty="0"/>
              <a:t>，</a:t>
            </a:r>
            <a:r>
              <a:rPr lang="en-US" altLang="zh-CN" sz="2000" dirty="0"/>
              <a:t>the owner's attention. His warm</a:t>
            </a:r>
            <a:r>
              <a:rPr lang="zh-CN" altLang="en-US" sz="2000" dirty="0"/>
              <a:t>，</a:t>
            </a:r>
            <a:r>
              <a:rPr lang="en-US" altLang="zh-CN" sz="2000" dirty="0"/>
              <a:t>caring brown eyes seemed determined to pinpoint the best solution. He then said, “You know</a:t>
            </a:r>
            <a:r>
              <a:rPr lang="zh-CN" altLang="en-US" sz="2000" dirty="0"/>
              <a:t>，</a:t>
            </a:r>
            <a:r>
              <a:rPr lang="en-US" altLang="zh-CN" sz="2000" dirty="0"/>
              <a:t>I think I did see one final steak back </a:t>
            </a:r>
            <a:endParaRPr lang="en-US" altLang="zh-CN" sz="2000" dirty="0"/>
          </a:p>
          <a:p>
            <a:r>
              <a:rPr lang="en-US" altLang="zh-CN" sz="2000" dirty="0"/>
              <a:t>there.”</a:t>
            </a:r>
            <a:endParaRPr lang="en-US" altLang="zh-CN" sz="2000" dirty="0"/>
          </a:p>
          <a:p>
            <a:r>
              <a:rPr lang="en-US" altLang="zh-CN" sz="2000" dirty="0"/>
              <a:t>      Pressing my luck</a:t>
            </a:r>
            <a:r>
              <a:rPr lang="zh-CN" altLang="en-US" sz="2000" dirty="0"/>
              <a:t>，</a:t>
            </a:r>
            <a:r>
              <a:rPr lang="en-US" altLang="zh-CN" sz="2000" dirty="0"/>
              <a:t>I quickly declared, “Wow</a:t>
            </a:r>
            <a:r>
              <a:rPr lang="zh-CN" altLang="en-US" sz="2000" dirty="0"/>
              <a:t>，</a:t>
            </a:r>
            <a:r>
              <a:rPr lang="en-US" altLang="zh-CN" sz="2000" dirty="0"/>
              <a:t>that would be great. But you know</a:t>
            </a:r>
            <a:r>
              <a:rPr lang="zh-CN" altLang="en-US" sz="2000" dirty="0"/>
              <a:t>，</a:t>
            </a:r>
            <a:r>
              <a:rPr lang="en-US" altLang="zh-CN" sz="2000" dirty="0"/>
              <a:t>I'm not sure if I want a breakfast steak at all. What I really want is a steak—one that’s two inches thick</a:t>
            </a:r>
            <a:r>
              <a:rPr lang="zh-CN" altLang="en-US" sz="2000" dirty="0"/>
              <a:t>，</a:t>
            </a:r>
            <a:r>
              <a:rPr lang="en-US" altLang="zh-CN" sz="2000" dirty="0"/>
              <a:t>tender and juicy</a:t>
            </a:r>
            <a:r>
              <a:rPr lang="zh-CN" altLang="en-US" sz="2000" dirty="0"/>
              <a:t>，</a:t>
            </a:r>
            <a:r>
              <a:rPr lang="en-US" altLang="zh-CN" sz="2000" dirty="0"/>
              <a:t>served medium rare.” “Not to worry,” Carlos assured me and left. The young waitress gave me a wink</a:t>
            </a:r>
            <a:r>
              <a:rPr lang="zh-CN" altLang="en-US" sz="2000" dirty="0"/>
              <a:t>（眨眼） </a:t>
            </a:r>
            <a:r>
              <a:rPr lang="en-US" altLang="zh-CN" sz="2000" dirty="0"/>
              <a:t>and said with a knowing smile, “Carlos is being Carlos again!” I did not give her words much thought.</a:t>
            </a:r>
            <a:endParaRPr lang="en-US" altLang="zh-CN" sz="2000" dirty="0"/>
          </a:p>
          <a:p>
            <a:r>
              <a:rPr lang="en-US" altLang="zh-CN" sz="2000" dirty="0"/>
              <a:t>      Then</a:t>
            </a:r>
            <a:r>
              <a:rPr lang="zh-CN" altLang="en-US" sz="2000" dirty="0"/>
              <a:t>，</a:t>
            </a:r>
            <a:r>
              <a:rPr lang="en-US" altLang="zh-CN" sz="2000" dirty="0"/>
              <a:t>I noticed Carlos as he left the restaurant through the side door and walked into a neighborhood grocery store across the street. Carlos exchanged morning greetings with everyone he knew and even helped the owner of the bookstore next door by holding the items that filled her arms. Then he reentered the restaurant with a bag in his hand.</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结合第二段首句定首段尾句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11089" y="3782301"/>
            <a:ext cx="11934300" cy="1077218"/>
          </a:xfrm>
          <a:prstGeom prst="rect">
            <a:avLst/>
          </a:prstGeom>
          <a:solidFill>
            <a:schemeClr val="bg1"/>
          </a:solidFill>
        </p:spPr>
        <p:txBody>
          <a:bodyPr wrap="square" rtlCol="0">
            <a:spAutoFit/>
          </a:bodyPr>
          <a:lstStyle/>
          <a:p>
            <a:r>
              <a:rPr lang="en-US" altLang="zh-CN" sz="3200" dirty="0">
                <a:solidFill>
                  <a:srgbClr val="7030A0"/>
                </a:solidFill>
              </a:rPr>
              <a:t>Having finished my breakfast, </a:t>
            </a:r>
            <a:r>
              <a:rPr lang="en-US" altLang="zh-CN" sz="3200" dirty="0">
                <a:solidFill>
                  <a:srgbClr val="CC00FF"/>
                </a:solidFill>
              </a:rPr>
              <a:t>I </a:t>
            </a:r>
            <a:r>
              <a:rPr lang="en-US" altLang="zh-CN" sz="3200" dirty="0">
                <a:solidFill>
                  <a:srgbClr val="FF0000"/>
                </a:solidFill>
              </a:rPr>
              <a:t>rose</a:t>
            </a:r>
            <a:r>
              <a:rPr lang="en-US" altLang="zh-CN" sz="3200" dirty="0"/>
              <a:t> from the table, </a:t>
            </a:r>
            <a:r>
              <a:rPr lang="en-US" altLang="zh-CN" sz="3200" dirty="0">
                <a:solidFill>
                  <a:srgbClr val="FF0000"/>
                </a:solidFill>
              </a:rPr>
              <a:t>expressed my heartfelt thanks to Carlos </a:t>
            </a:r>
            <a:r>
              <a:rPr lang="zh-CN" altLang="en-US" sz="3200" dirty="0">
                <a:solidFill>
                  <a:srgbClr val="FF0000"/>
                </a:solidFill>
              </a:rPr>
              <a:t>，</a:t>
            </a:r>
            <a:r>
              <a:rPr lang="en-US" altLang="zh-CN" sz="3200" dirty="0">
                <a:solidFill>
                  <a:srgbClr val="FF0000"/>
                </a:solidFill>
              </a:rPr>
              <a:t>paid my bill </a:t>
            </a:r>
            <a:r>
              <a:rPr lang="en-US" altLang="zh-CN" sz="3200" b="1" dirty="0"/>
              <a:t>and </a:t>
            </a:r>
            <a:r>
              <a:rPr lang="en-US" altLang="zh-CN" sz="3200" dirty="0">
                <a:solidFill>
                  <a:srgbClr val="FF0000"/>
                </a:solidFill>
              </a:rPr>
              <a:t>said goodbye.</a:t>
            </a:r>
            <a:endParaRPr lang="zh-CN" altLang="en-US" sz="3200" dirty="0"/>
          </a:p>
        </p:txBody>
      </p:sp>
      <p:sp>
        <p:nvSpPr>
          <p:cNvPr id="6" name="文本框 5"/>
          <p:cNvSpPr txBox="1"/>
          <p:nvPr/>
        </p:nvSpPr>
        <p:spPr>
          <a:xfrm>
            <a:off x="83129" y="1061798"/>
            <a:ext cx="11690467" cy="1200329"/>
          </a:xfrm>
          <a:prstGeom prst="rect">
            <a:avLst/>
          </a:prstGeom>
          <a:solidFill>
            <a:schemeClr val="bg1"/>
          </a:solidFill>
        </p:spPr>
        <p:txBody>
          <a:bodyPr wrap="square">
            <a:spAutoFit/>
          </a:bodyPr>
          <a:lstStyle/>
          <a:p>
            <a:r>
              <a:rPr lang="en-US" altLang="zh-CN" sz="3600" dirty="0"/>
              <a:t>Para1:Within minutes, </a:t>
            </a:r>
            <a:r>
              <a:rPr lang="en-US" altLang="zh-CN" sz="3600" dirty="0">
                <a:solidFill>
                  <a:srgbClr val="0000FF"/>
                </a:solidFill>
              </a:rPr>
              <a:t>an exact Special#2 </a:t>
            </a:r>
            <a:r>
              <a:rPr lang="en-US" altLang="zh-CN" sz="3600" dirty="0"/>
              <a:t>was in front of </a:t>
            </a:r>
            <a:r>
              <a:rPr lang="en-US" altLang="zh-CN" sz="3600" dirty="0">
                <a:solidFill>
                  <a:srgbClr val="0000FF"/>
                </a:solidFill>
              </a:rPr>
              <a:t>me.</a:t>
            </a:r>
            <a:endParaRPr lang="en-US" altLang="zh-CN" sz="3600" dirty="0">
              <a:solidFill>
                <a:srgbClr val="0000FF"/>
              </a:solidFill>
            </a:endParaRPr>
          </a:p>
        </p:txBody>
      </p:sp>
      <p:sp>
        <p:nvSpPr>
          <p:cNvPr id="5" name="文本框 4"/>
          <p:cNvSpPr txBox="1"/>
          <p:nvPr/>
        </p:nvSpPr>
        <p:spPr>
          <a:xfrm>
            <a:off x="133005" y="5504816"/>
            <a:ext cx="11690467" cy="1200329"/>
          </a:xfrm>
          <a:prstGeom prst="rect">
            <a:avLst/>
          </a:prstGeom>
          <a:solidFill>
            <a:schemeClr val="bg1"/>
          </a:solidFill>
        </p:spPr>
        <p:txBody>
          <a:bodyPr wrap="square">
            <a:sp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p>
        </p:txBody>
      </p:sp>
      <p:sp>
        <p:nvSpPr>
          <p:cNvPr id="8" name="文本框 7"/>
          <p:cNvSpPr txBox="1"/>
          <p:nvPr/>
        </p:nvSpPr>
        <p:spPr>
          <a:xfrm>
            <a:off x="83129" y="2679724"/>
            <a:ext cx="11177906" cy="584775"/>
          </a:xfrm>
          <a:prstGeom prst="rect">
            <a:avLst/>
          </a:prstGeom>
          <a:solidFill>
            <a:schemeClr val="bg1"/>
          </a:solidFill>
        </p:spPr>
        <p:txBody>
          <a:bodyPr wrap="square">
            <a:spAutoFit/>
          </a:bodyPr>
          <a:lstStyle/>
          <a:p>
            <a:r>
              <a:rPr lang="zh-CN" altLang="en-US" sz="3200" dirty="0">
                <a:solidFill>
                  <a:srgbClr val="0000FF"/>
                </a:solidFill>
              </a:rPr>
              <a:t>手法</a:t>
            </a:r>
            <a:r>
              <a:rPr lang="en-US" altLang="zh-CN" sz="3200" dirty="0">
                <a:solidFill>
                  <a:srgbClr val="0000FF"/>
                </a:solidFill>
              </a:rPr>
              <a:t>3</a:t>
            </a:r>
            <a:r>
              <a:rPr lang="zh-CN" altLang="en-US" sz="3200" dirty="0">
                <a:solidFill>
                  <a:srgbClr val="0000FF"/>
                </a:solidFill>
              </a:rPr>
              <a:t>： </a:t>
            </a:r>
            <a:r>
              <a:rPr lang="en-US" altLang="zh-CN" sz="3200" dirty="0">
                <a:solidFill>
                  <a:srgbClr val="0000FF"/>
                </a:solidFill>
              </a:rPr>
              <a:t>( </a:t>
            </a:r>
            <a:r>
              <a:rPr lang="zh-CN" altLang="en-US" sz="3200" dirty="0">
                <a:solidFill>
                  <a:srgbClr val="0000FF"/>
                </a:solidFill>
              </a:rPr>
              <a:t>用完早餐</a:t>
            </a:r>
            <a:r>
              <a:rPr lang="en-US" altLang="zh-CN" sz="3200" dirty="0">
                <a:solidFill>
                  <a:srgbClr val="0000FF"/>
                </a:solidFill>
              </a:rPr>
              <a:t>+</a:t>
            </a:r>
            <a:r>
              <a:rPr lang="zh-CN" altLang="en-US" sz="3200" dirty="0">
                <a:solidFill>
                  <a:srgbClr val="0000FF"/>
                </a:solidFill>
              </a:rPr>
              <a:t>起身</a:t>
            </a:r>
            <a:r>
              <a:rPr lang="en-US" altLang="zh-CN" sz="3200" dirty="0">
                <a:solidFill>
                  <a:srgbClr val="0000FF"/>
                </a:solidFill>
              </a:rPr>
              <a:t>+</a:t>
            </a:r>
            <a:r>
              <a:rPr lang="zh-CN" altLang="en-US" sz="3200" dirty="0">
                <a:solidFill>
                  <a:srgbClr val="0000FF"/>
                </a:solidFill>
              </a:rPr>
              <a:t>感谢</a:t>
            </a:r>
            <a:r>
              <a:rPr lang="en-US" altLang="zh-CN" sz="3200" dirty="0">
                <a:solidFill>
                  <a:srgbClr val="0000FF"/>
                </a:solidFill>
              </a:rPr>
              <a:t>+</a:t>
            </a:r>
            <a:r>
              <a:rPr lang="zh-CN" altLang="en-US" sz="3200" dirty="0">
                <a:solidFill>
                  <a:srgbClr val="0000FF"/>
                </a:solidFill>
              </a:rPr>
              <a:t>结账</a:t>
            </a:r>
            <a:r>
              <a:rPr lang="en-US" altLang="zh-CN" sz="3200" dirty="0">
                <a:solidFill>
                  <a:srgbClr val="0000FF"/>
                </a:solidFill>
              </a:rPr>
              <a:t>+</a:t>
            </a:r>
            <a:r>
              <a:rPr lang="zh-CN" altLang="en-US" sz="3200" dirty="0">
                <a:solidFill>
                  <a:srgbClr val="0000FF"/>
                </a:solidFill>
              </a:rPr>
              <a:t>告别）</a:t>
            </a:r>
            <a:endParaRPr lang="en-US" altLang="zh-CN"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结合第二段首句定第二段第一句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1077218"/>
          </a:xfrm>
          <a:prstGeom prst="rect">
            <a:avLst/>
          </a:prstGeom>
          <a:solidFill>
            <a:schemeClr val="bg1"/>
          </a:solidFill>
        </p:spPr>
        <p:txBody>
          <a:bodyPr wrap="square">
            <a:spAutoFit/>
          </a:bodyPr>
          <a:lstStyle/>
          <a:p>
            <a:r>
              <a:rPr lang="en-US" altLang="zh-CN" sz="3200" b="1" dirty="0">
                <a:solidFill>
                  <a:srgbClr val="C00000"/>
                </a:solidFill>
              </a:rPr>
              <a:t>Para2:   </a:t>
            </a:r>
            <a:r>
              <a:rPr lang="en-US" altLang="zh-CN" sz="3200" b="1" dirty="0">
                <a:solidFill>
                  <a:srgbClr val="CC00FF"/>
                </a:solidFill>
              </a:rPr>
              <a:t>I</a:t>
            </a:r>
            <a:r>
              <a:rPr lang="en-US" altLang="zh-CN" sz="3200" b="1" dirty="0">
                <a:solidFill>
                  <a:srgbClr val="C00000"/>
                </a:solidFill>
              </a:rPr>
              <a:t> was about to leave </a:t>
            </a:r>
            <a:r>
              <a:rPr lang="en-US" altLang="zh-CN" sz="3200" b="1" dirty="0">
                <a:solidFill>
                  <a:srgbClr val="0000FF"/>
                </a:solidFill>
              </a:rPr>
              <a:t>when </a:t>
            </a:r>
            <a:r>
              <a:rPr lang="en-US" altLang="zh-CN" sz="3200" b="1" dirty="0">
                <a:solidFill>
                  <a:srgbClr val="CC00FF"/>
                </a:solidFill>
              </a:rPr>
              <a:t>I </a:t>
            </a:r>
            <a:r>
              <a:rPr lang="en-US" altLang="zh-CN" sz="3200" b="1" dirty="0">
                <a:solidFill>
                  <a:srgbClr val="0000FF"/>
                </a:solidFill>
              </a:rPr>
              <a:t>learned Carlos had already sold the restaurant. </a:t>
            </a:r>
            <a:endParaRPr lang="en-US" altLang="zh-CN" sz="3200" b="1" dirty="0"/>
          </a:p>
        </p:txBody>
      </p:sp>
      <p:sp>
        <p:nvSpPr>
          <p:cNvPr id="6" name="文本框 5"/>
          <p:cNvSpPr txBox="1"/>
          <p:nvPr/>
        </p:nvSpPr>
        <p:spPr>
          <a:xfrm>
            <a:off x="83129" y="2766692"/>
            <a:ext cx="11853950" cy="2862322"/>
          </a:xfrm>
          <a:prstGeom prst="rect">
            <a:avLst/>
          </a:prstGeom>
          <a:solidFill>
            <a:schemeClr val="bg1"/>
          </a:solidFill>
        </p:spPr>
        <p:txBody>
          <a:bodyPr wrap="square">
            <a:spAutoFit/>
          </a:bodyPr>
          <a:lstStyle/>
          <a:p>
            <a:r>
              <a:rPr lang="zh-CN" altLang="en-US" sz="3600" dirty="0"/>
              <a:t>手法</a:t>
            </a:r>
            <a:r>
              <a:rPr lang="en-US" altLang="zh-CN" sz="3600" dirty="0"/>
              <a:t>1</a:t>
            </a:r>
            <a:r>
              <a:rPr lang="zh-CN" altLang="en-US" sz="3600" dirty="0"/>
              <a:t>：</a:t>
            </a:r>
            <a:r>
              <a:rPr lang="en-US" altLang="zh-CN" sz="3600" dirty="0"/>
              <a:t>(My response +</a:t>
            </a:r>
            <a:r>
              <a:rPr lang="zh-CN" altLang="en-US" sz="3600" dirty="0"/>
              <a:t>告知我消息的</a:t>
            </a:r>
            <a:r>
              <a:rPr lang="en-US" altLang="zh-CN" sz="3600" dirty="0"/>
              <a:t>waitress</a:t>
            </a:r>
            <a:r>
              <a:rPr lang="zh-CN" altLang="en-US" sz="3600" dirty="0"/>
              <a:t>的解释）</a:t>
            </a:r>
            <a:r>
              <a:rPr lang="en-US" altLang="zh-CN" sz="3600" b="1" dirty="0">
                <a:solidFill>
                  <a:srgbClr val="CC00FF"/>
                </a:solidFill>
              </a:rPr>
              <a:t> </a:t>
            </a:r>
            <a:endParaRPr lang="en-US" altLang="zh-CN" sz="3600" b="1" dirty="0">
              <a:solidFill>
                <a:srgbClr val="CC00FF"/>
              </a:solidFill>
            </a:endParaRPr>
          </a:p>
          <a:p>
            <a:r>
              <a:rPr lang="en-US" altLang="zh-CN" sz="3600" b="1" dirty="0">
                <a:solidFill>
                  <a:srgbClr val="CC00FF"/>
                </a:solidFill>
              </a:rPr>
              <a:t>I </a:t>
            </a:r>
            <a:r>
              <a:rPr lang="en-US" altLang="zh-CN" sz="3600" dirty="0">
                <a:solidFill>
                  <a:srgbClr val="C00000"/>
                </a:solidFill>
              </a:rPr>
              <a:t>was stunned. </a:t>
            </a:r>
            <a:r>
              <a:rPr lang="en-US" altLang="zh-CN" sz="3600" dirty="0">
                <a:solidFill>
                  <a:srgbClr val="7030A0"/>
                </a:solidFill>
              </a:rPr>
              <a:t>Seeing my shock on my face, </a:t>
            </a:r>
            <a:r>
              <a:rPr lang="en-US" altLang="zh-CN" sz="3600" dirty="0">
                <a:solidFill>
                  <a:srgbClr val="CC00FF"/>
                </a:solidFill>
              </a:rPr>
              <a:t>the waitress </a:t>
            </a:r>
            <a:r>
              <a:rPr lang="en-US" altLang="zh-CN" sz="3600" dirty="0">
                <a:solidFill>
                  <a:srgbClr val="C00000"/>
                </a:solidFill>
              </a:rPr>
              <a:t>explained </a:t>
            </a:r>
            <a:r>
              <a:rPr lang="en-US" altLang="zh-CN" sz="3600" dirty="0">
                <a:solidFill>
                  <a:srgbClr val="0000FF"/>
                </a:solidFill>
              </a:rPr>
              <a:t>that today was Carlos' last workday. </a:t>
            </a:r>
            <a:r>
              <a:rPr lang="en-US" altLang="zh-CN" sz="3600" b="1" dirty="0">
                <a:solidFill>
                  <a:srgbClr val="CC00FF"/>
                </a:solidFill>
              </a:rPr>
              <a:t>He</a:t>
            </a:r>
            <a:r>
              <a:rPr lang="en-US" altLang="zh-CN" sz="3600" dirty="0">
                <a:solidFill>
                  <a:srgbClr val="C00000"/>
                </a:solidFill>
              </a:rPr>
              <a:t> had decided to retire </a:t>
            </a:r>
            <a:r>
              <a:rPr lang="en-US" altLang="zh-CN" sz="3600" b="1" dirty="0"/>
              <a:t>and </a:t>
            </a:r>
            <a:r>
              <a:rPr lang="en-US" altLang="zh-CN" sz="3600" dirty="0">
                <a:solidFill>
                  <a:srgbClr val="CC00FF"/>
                </a:solidFill>
              </a:rPr>
              <a:t>someone </a:t>
            </a:r>
            <a:r>
              <a:rPr lang="en-US" altLang="zh-CN" sz="3600" dirty="0">
                <a:solidFill>
                  <a:srgbClr val="C00000"/>
                </a:solidFill>
              </a:rPr>
              <a:t>would take over </a:t>
            </a:r>
            <a:r>
              <a:rPr lang="en-US" altLang="zh-CN" sz="3600" dirty="0"/>
              <a:t>the restaurant.</a:t>
            </a:r>
            <a:r>
              <a:rPr lang="zh-CN" altLang="en-US" sz="3600" dirty="0">
                <a:solidFill>
                  <a:srgbClr val="0000FF"/>
                </a:solidFill>
              </a:rPr>
              <a:t>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结合第二段首句定第二段第一句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1077218"/>
          </a:xfrm>
          <a:prstGeom prst="rect">
            <a:avLst/>
          </a:prstGeom>
          <a:solidFill>
            <a:schemeClr val="bg1"/>
          </a:solidFill>
        </p:spPr>
        <p:txBody>
          <a:bodyPr wrap="square">
            <a:spAutoFit/>
          </a:bodyPr>
          <a:lstStyle/>
          <a:p>
            <a:r>
              <a:rPr lang="en-US" altLang="zh-CN" sz="3200" b="1" dirty="0">
                <a:solidFill>
                  <a:srgbClr val="C00000"/>
                </a:solidFill>
              </a:rPr>
              <a:t>Para2:   </a:t>
            </a:r>
            <a:r>
              <a:rPr lang="en-US" altLang="zh-CN" sz="3200" b="1" dirty="0">
                <a:solidFill>
                  <a:srgbClr val="CC00FF"/>
                </a:solidFill>
              </a:rPr>
              <a:t>I</a:t>
            </a:r>
            <a:r>
              <a:rPr lang="en-US" altLang="zh-CN" sz="3200" b="1" dirty="0">
                <a:solidFill>
                  <a:srgbClr val="C00000"/>
                </a:solidFill>
              </a:rPr>
              <a:t> was about to leave </a:t>
            </a:r>
            <a:r>
              <a:rPr lang="en-US" altLang="zh-CN" sz="3200" b="1" dirty="0">
                <a:solidFill>
                  <a:srgbClr val="0000FF"/>
                </a:solidFill>
              </a:rPr>
              <a:t>when </a:t>
            </a:r>
            <a:r>
              <a:rPr lang="en-US" altLang="zh-CN" sz="3200" b="1" dirty="0">
                <a:solidFill>
                  <a:srgbClr val="CC00FF"/>
                </a:solidFill>
              </a:rPr>
              <a:t>I </a:t>
            </a:r>
            <a:r>
              <a:rPr lang="en-US" altLang="zh-CN" sz="3200" b="1" dirty="0">
                <a:solidFill>
                  <a:srgbClr val="0000FF"/>
                </a:solidFill>
              </a:rPr>
              <a:t>learned Carlos had already sold the restaurant. </a:t>
            </a:r>
            <a:endParaRPr lang="en-US" altLang="zh-CN" sz="3200" b="1" dirty="0"/>
          </a:p>
        </p:txBody>
      </p:sp>
      <p:sp>
        <p:nvSpPr>
          <p:cNvPr id="6" name="文本框 5"/>
          <p:cNvSpPr txBox="1"/>
          <p:nvPr/>
        </p:nvSpPr>
        <p:spPr>
          <a:xfrm>
            <a:off x="83128" y="2766692"/>
            <a:ext cx="12108871" cy="2862322"/>
          </a:xfrm>
          <a:prstGeom prst="rect">
            <a:avLst/>
          </a:prstGeom>
          <a:solidFill>
            <a:schemeClr val="bg1"/>
          </a:solidFill>
        </p:spPr>
        <p:txBody>
          <a:bodyPr wrap="square">
            <a:spAutoFit/>
          </a:bodyPr>
          <a:lstStyle/>
          <a:p>
            <a:r>
              <a:rPr lang="zh-CN" altLang="en-US" sz="3600" dirty="0"/>
              <a:t>手法</a:t>
            </a:r>
            <a:r>
              <a:rPr lang="en-US" altLang="zh-CN" sz="3600" dirty="0"/>
              <a:t>2</a:t>
            </a:r>
            <a:r>
              <a:rPr lang="zh-CN" altLang="en-US" sz="3600" dirty="0"/>
              <a:t>：</a:t>
            </a:r>
            <a:r>
              <a:rPr lang="en-US" altLang="zh-CN" sz="3600" b="1" dirty="0">
                <a:solidFill>
                  <a:srgbClr val="CC00FF"/>
                </a:solidFill>
              </a:rPr>
              <a:t> </a:t>
            </a:r>
            <a:r>
              <a:rPr lang="zh-CN" altLang="en-US" sz="3600" b="1" dirty="0">
                <a:solidFill>
                  <a:srgbClr val="CC00FF"/>
                </a:solidFill>
              </a:rPr>
              <a:t>（我明白</a:t>
            </a:r>
            <a:r>
              <a:rPr lang="en-US" altLang="zh-CN" sz="3600" b="1" dirty="0">
                <a:solidFill>
                  <a:srgbClr val="CC00FF"/>
                </a:solidFill>
              </a:rPr>
              <a:t>Waitress</a:t>
            </a:r>
            <a:r>
              <a:rPr lang="zh-CN" altLang="en-US" sz="3600" b="1" dirty="0">
                <a:solidFill>
                  <a:srgbClr val="CC00FF"/>
                </a:solidFill>
              </a:rPr>
              <a:t>的话了）</a:t>
            </a:r>
            <a:endParaRPr lang="en-US" altLang="zh-CN" sz="3600" b="1" dirty="0">
              <a:solidFill>
                <a:srgbClr val="CC00FF"/>
              </a:solidFill>
            </a:endParaRPr>
          </a:p>
          <a:p>
            <a:r>
              <a:rPr lang="en-US" altLang="zh-CN" sz="3600" dirty="0">
                <a:solidFill>
                  <a:srgbClr val="0000FF"/>
                </a:solidFill>
              </a:rPr>
              <a:t>It seemed that </a:t>
            </a:r>
            <a:r>
              <a:rPr lang="en-US" altLang="zh-CN" sz="3600" dirty="0">
                <a:solidFill>
                  <a:srgbClr val="CC00FF"/>
                </a:solidFill>
              </a:rPr>
              <a:t>I realized the meaning of  </a:t>
            </a:r>
            <a:r>
              <a:rPr lang="en-US" altLang="zh-CN" sz="3600" dirty="0">
                <a:solidFill>
                  <a:srgbClr val="0000FF"/>
                </a:solidFill>
              </a:rPr>
              <a:t>“ Carlos is being Carlos again.”  Without the title of the owner of </a:t>
            </a:r>
            <a:r>
              <a:rPr lang="en-US" altLang="zh-CN" sz="3600" i="1" dirty="0">
                <a:solidFill>
                  <a:srgbClr val="0000FF"/>
                </a:solidFill>
              </a:rPr>
              <a:t>Carlos and Annie’s , </a:t>
            </a:r>
            <a:r>
              <a:rPr lang="en-US" altLang="zh-CN" sz="3600" dirty="0">
                <a:solidFill>
                  <a:srgbClr val="FF0000"/>
                </a:solidFill>
              </a:rPr>
              <a:t>Carlos could enjoy more free time and didn’t need to consider whether to make profits or not.</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结合第二段首句定第二段第一句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1077218"/>
          </a:xfrm>
          <a:prstGeom prst="rect">
            <a:avLst/>
          </a:prstGeom>
          <a:solidFill>
            <a:schemeClr val="bg1"/>
          </a:solidFill>
        </p:spPr>
        <p:txBody>
          <a:bodyPr wrap="square">
            <a:spAutoFit/>
          </a:bodyPr>
          <a:lstStyle/>
          <a:p>
            <a:r>
              <a:rPr lang="en-US" altLang="zh-CN" sz="3200" b="1" dirty="0">
                <a:solidFill>
                  <a:srgbClr val="C00000"/>
                </a:solidFill>
              </a:rPr>
              <a:t>Para2:   </a:t>
            </a:r>
            <a:r>
              <a:rPr lang="en-US" altLang="zh-CN" sz="3200" b="1" dirty="0">
                <a:solidFill>
                  <a:srgbClr val="CC00FF"/>
                </a:solidFill>
              </a:rPr>
              <a:t>I</a:t>
            </a:r>
            <a:r>
              <a:rPr lang="en-US" altLang="zh-CN" sz="3200" b="1" dirty="0">
                <a:solidFill>
                  <a:srgbClr val="C00000"/>
                </a:solidFill>
              </a:rPr>
              <a:t> was about to leave </a:t>
            </a:r>
            <a:r>
              <a:rPr lang="en-US" altLang="zh-CN" sz="3200" b="1" dirty="0">
                <a:solidFill>
                  <a:srgbClr val="0000FF"/>
                </a:solidFill>
              </a:rPr>
              <a:t>when </a:t>
            </a:r>
            <a:r>
              <a:rPr lang="en-US" altLang="zh-CN" sz="3200" b="1" dirty="0">
                <a:solidFill>
                  <a:srgbClr val="CC00FF"/>
                </a:solidFill>
              </a:rPr>
              <a:t>I </a:t>
            </a:r>
            <a:r>
              <a:rPr lang="en-US" altLang="zh-CN" sz="3200" b="1" dirty="0">
                <a:solidFill>
                  <a:srgbClr val="0000FF"/>
                </a:solidFill>
              </a:rPr>
              <a:t>learned Carlos had already sold the restaurant. </a:t>
            </a:r>
            <a:endParaRPr lang="en-US" altLang="zh-CN" sz="3200" b="1" dirty="0"/>
          </a:p>
        </p:txBody>
      </p:sp>
      <p:sp>
        <p:nvSpPr>
          <p:cNvPr id="6" name="文本框 5"/>
          <p:cNvSpPr txBox="1"/>
          <p:nvPr/>
        </p:nvSpPr>
        <p:spPr>
          <a:xfrm>
            <a:off x="83128" y="2766692"/>
            <a:ext cx="12108871" cy="3416320"/>
          </a:xfrm>
          <a:prstGeom prst="rect">
            <a:avLst/>
          </a:prstGeom>
          <a:solidFill>
            <a:schemeClr val="bg1"/>
          </a:solidFill>
        </p:spPr>
        <p:txBody>
          <a:bodyPr wrap="square">
            <a:spAutoFit/>
          </a:bodyPr>
          <a:lstStyle/>
          <a:p>
            <a:r>
              <a:rPr lang="zh-CN" altLang="en-US" sz="3600" dirty="0"/>
              <a:t>手法</a:t>
            </a:r>
            <a:r>
              <a:rPr lang="en-US" altLang="zh-CN" sz="3600" dirty="0"/>
              <a:t>3</a:t>
            </a:r>
            <a:r>
              <a:rPr lang="zh-CN" altLang="en-US" sz="3600" dirty="0"/>
              <a:t>：</a:t>
            </a:r>
            <a:r>
              <a:rPr lang="en-US" altLang="zh-CN" sz="3600" b="1" dirty="0">
                <a:solidFill>
                  <a:srgbClr val="CC00FF"/>
                </a:solidFill>
              </a:rPr>
              <a:t> </a:t>
            </a:r>
            <a:r>
              <a:rPr lang="zh-CN" altLang="en-US" sz="3600" b="1" dirty="0">
                <a:solidFill>
                  <a:srgbClr val="CC00FF"/>
                </a:solidFill>
              </a:rPr>
              <a:t>（</a:t>
            </a:r>
            <a:r>
              <a:rPr lang="zh-CN" altLang="en-US" sz="3600" b="1" dirty="0">
                <a:solidFill>
                  <a:srgbClr val="0000FF"/>
                </a:solidFill>
              </a:rPr>
              <a:t>我明白过来</a:t>
            </a:r>
            <a:r>
              <a:rPr lang="en-US" altLang="zh-CN" sz="3600" b="1" dirty="0">
                <a:solidFill>
                  <a:srgbClr val="0000FF"/>
                </a:solidFill>
              </a:rPr>
              <a:t>Carlos</a:t>
            </a:r>
            <a:r>
              <a:rPr lang="zh-CN" altLang="en-US" sz="3600" b="1" dirty="0">
                <a:solidFill>
                  <a:srgbClr val="0000FF"/>
                </a:solidFill>
              </a:rPr>
              <a:t>原本完全可以编个理由打发我。</a:t>
            </a:r>
            <a:r>
              <a:rPr lang="en-US" altLang="zh-CN" sz="3600" b="1" dirty="0">
                <a:solidFill>
                  <a:srgbClr val="CC00FF"/>
                </a:solidFill>
              </a:rPr>
              <a:t>+</a:t>
            </a:r>
            <a:r>
              <a:rPr lang="zh-CN" altLang="en-US" sz="3600" b="1" dirty="0">
                <a:solidFill>
                  <a:srgbClr val="CC00FF"/>
                </a:solidFill>
              </a:rPr>
              <a:t>虚拟语气 </a:t>
            </a:r>
            <a:r>
              <a:rPr lang="en-US" altLang="zh-CN" sz="3600" b="1" dirty="0">
                <a:solidFill>
                  <a:srgbClr val="C00000"/>
                </a:solidFill>
              </a:rPr>
              <a:t>could have done …</a:t>
            </a:r>
            <a:r>
              <a:rPr lang="zh-CN" altLang="en-US" sz="3600" b="1" dirty="0">
                <a:solidFill>
                  <a:srgbClr val="CC00FF"/>
                </a:solidFill>
              </a:rPr>
              <a:t>）</a:t>
            </a:r>
            <a:endParaRPr lang="en-US" altLang="zh-CN" sz="3600" b="1" dirty="0">
              <a:solidFill>
                <a:srgbClr val="CC00FF"/>
              </a:solidFill>
            </a:endParaRPr>
          </a:p>
          <a:p>
            <a:r>
              <a:rPr lang="en-US" altLang="zh-CN" sz="3600" dirty="0">
                <a:solidFill>
                  <a:srgbClr val="CC00FF"/>
                </a:solidFill>
              </a:rPr>
              <a:t>It </a:t>
            </a:r>
            <a:r>
              <a:rPr lang="en-US" altLang="zh-CN" sz="3600" dirty="0">
                <a:solidFill>
                  <a:srgbClr val="C00000"/>
                </a:solidFill>
              </a:rPr>
              <a:t>dawned on </a:t>
            </a:r>
            <a:r>
              <a:rPr lang="en-US" altLang="zh-CN" sz="3600" dirty="0">
                <a:solidFill>
                  <a:srgbClr val="0000FF"/>
                </a:solidFill>
              </a:rPr>
              <a:t>that Carlos could have made up an excuse just to let me go. </a:t>
            </a:r>
            <a:r>
              <a:rPr lang="en-US" altLang="zh-CN" sz="3600" dirty="0"/>
              <a:t>Actually , </a:t>
            </a:r>
            <a:r>
              <a:rPr lang="en-US" altLang="zh-CN" sz="3600" dirty="0">
                <a:solidFill>
                  <a:srgbClr val="CC00FF"/>
                </a:solidFill>
              </a:rPr>
              <a:t>he </a:t>
            </a:r>
            <a:r>
              <a:rPr lang="en-US" altLang="zh-CN" sz="3600" dirty="0">
                <a:solidFill>
                  <a:srgbClr val="C00000"/>
                </a:solidFill>
              </a:rPr>
              <a:t>took great trouble / went to great lengths / went all out </a:t>
            </a:r>
            <a:r>
              <a:rPr lang="en-US" altLang="zh-CN" sz="3600" dirty="0">
                <a:solidFill>
                  <a:srgbClr val="7030A0"/>
                </a:solidFill>
              </a:rPr>
              <a:t>to buy ingredients for me to cook Special#2.</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a:t>
            </a:r>
            <a:r>
              <a:rPr lang="en-US" altLang="zh-CN" sz="3600" u="sng" dirty="0">
                <a:solidFill>
                  <a:srgbClr val="C00000"/>
                </a:solidFill>
              </a:rPr>
              <a:t>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p>
          <a:p>
            <a:r>
              <a:rPr lang="en-US" altLang="zh-CN" sz="3600" dirty="0"/>
              <a:t> </a:t>
            </a:r>
            <a:endParaRPr lang="en-US" altLang="zh-CN" sz="3600" dirty="0"/>
          </a:p>
          <a:p>
            <a:r>
              <a:rPr lang="zh-CN" altLang="en-US" sz="3600" dirty="0"/>
              <a:t>结尾</a:t>
            </a:r>
            <a:r>
              <a:rPr lang="en-US" altLang="zh-CN" sz="3600" dirty="0"/>
              <a:t>1</a:t>
            </a:r>
            <a:r>
              <a:rPr lang="zh-CN" altLang="en-US" sz="3600" dirty="0"/>
              <a:t>： </a:t>
            </a:r>
            <a:r>
              <a:rPr lang="en-US" altLang="zh-CN" sz="3600" dirty="0"/>
              <a:t>(</a:t>
            </a:r>
            <a:r>
              <a:rPr lang="zh-CN" altLang="en-US" sz="3600" dirty="0"/>
              <a:t>回扣原文第二段：</a:t>
            </a:r>
            <a:r>
              <a:rPr lang="en-US" altLang="zh-CN" sz="3600" dirty="0"/>
              <a:t>I needed a hearty breakfast to refresh myself.) </a:t>
            </a:r>
            <a:endParaRPr lang="en-US" altLang="zh-CN" sz="3600" dirty="0"/>
          </a:p>
          <a:p>
            <a:pPr marL="0" indent="0">
              <a:buNone/>
            </a:pPr>
            <a:r>
              <a:rPr lang="en-US" altLang="zh-CN" sz="3600" dirty="0">
                <a:solidFill>
                  <a:srgbClr val="0000FF"/>
                </a:solidFill>
              </a:rPr>
              <a:t>After conveying my sincere gratitude for his efforts to make such a special breakfast to refresh me, </a:t>
            </a:r>
            <a:r>
              <a:rPr lang="en-US" altLang="zh-CN" sz="3600" u="sng" dirty="0">
                <a:solidFill>
                  <a:srgbClr val="FF0000"/>
                </a:solidFill>
              </a:rPr>
              <a:t>I stepped out of the restaurant </a:t>
            </a:r>
            <a:r>
              <a:rPr lang="en-US" altLang="zh-CN" sz="3600" dirty="0">
                <a:solidFill>
                  <a:srgbClr val="0000FF"/>
                </a:solidFill>
              </a:rPr>
              <a:t>with reignited confidence </a:t>
            </a:r>
            <a:r>
              <a:rPr lang="en-US" altLang="zh-CN" sz="3600" dirty="0">
                <a:solidFill>
                  <a:srgbClr val="7030A0"/>
                </a:solidFill>
              </a:rPr>
              <a:t>to embrace/ face  future challenges.</a:t>
            </a:r>
            <a:endParaRPr lang="en-US" altLang="zh-CN" sz="3600" dirty="0">
              <a:solidFill>
                <a:srgbClr val="7030A0"/>
              </a:solidFill>
            </a:endParaRPr>
          </a:p>
          <a:p>
            <a:endParaRPr lang="en-US" altLang="zh-CN" sz="3600" dirty="0"/>
          </a:p>
          <a:p>
            <a:endParaRPr lang="zh-CN" altLang="en-US" sz="3600" dirty="0"/>
          </a:p>
        </p:txBody>
      </p:sp>
      <p:sp>
        <p:nvSpPr>
          <p:cNvPr id="4" name="矩形 3"/>
          <p:cNvSpPr/>
          <p:nvPr/>
        </p:nvSpPr>
        <p:spPr>
          <a:xfrm>
            <a:off x="1097284"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cxnSp>
        <p:nvCxnSpPr>
          <p:cNvPr id="6" name="直接箭头连接符 5"/>
          <p:cNvCxnSpPr/>
          <p:nvPr/>
        </p:nvCxnSpPr>
        <p:spPr>
          <a:xfrm>
            <a:off x="5377070" y="1580322"/>
            <a:ext cx="3220278" cy="2892287"/>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7"/>
            <a:ext cx="12192000" cy="4837826"/>
          </a:xfrm>
          <a:solidFill>
            <a:schemeClr val="bg1"/>
          </a:solidFill>
        </p:spPr>
        <p:txBody>
          <a:bodyPr>
            <a:no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solidFill>
                <a:srgbClr val="0000FF"/>
              </a:solidFill>
            </a:endParaRPr>
          </a:p>
          <a:p>
            <a:endParaRPr lang="en-US" altLang="zh-CN" sz="3600" dirty="0"/>
          </a:p>
          <a:p>
            <a:r>
              <a:rPr lang="zh-CN" altLang="en-US" sz="3600" dirty="0"/>
              <a:t>结尾</a:t>
            </a:r>
            <a:r>
              <a:rPr lang="en-US" altLang="zh-CN" sz="3600" dirty="0"/>
              <a:t>2</a:t>
            </a:r>
            <a:r>
              <a:rPr lang="zh-CN" altLang="en-US" sz="3600" dirty="0"/>
              <a:t>： </a:t>
            </a:r>
            <a:r>
              <a:rPr lang="en-US" altLang="zh-CN" sz="3600" dirty="0"/>
              <a:t>(</a:t>
            </a:r>
            <a:r>
              <a:rPr lang="zh-CN" altLang="en-US" sz="3600" dirty="0"/>
              <a:t>美味的食物</a:t>
            </a:r>
            <a:r>
              <a:rPr lang="en-US" altLang="zh-CN" sz="3600" dirty="0"/>
              <a:t>+</a:t>
            </a:r>
            <a:r>
              <a:rPr lang="zh-CN" altLang="en-US" sz="3600" dirty="0"/>
              <a:t>美好的人：温暖疲惫的我</a:t>
            </a:r>
            <a:r>
              <a:rPr lang="en-US" altLang="zh-CN" sz="3600" dirty="0"/>
              <a:t>) </a:t>
            </a:r>
            <a:endParaRPr lang="en-US" altLang="zh-CN" sz="3600" dirty="0"/>
          </a:p>
          <a:p>
            <a:pPr marL="0" indent="0">
              <a:buNone/>
            </a:pPr>
            <a:r>
              <a:rPr lang="en-US" altLang="zh-CN" sz="3600" dirty="0">
                <a:solidFill>
                  <a:srgbClr val="CC00FF"/>
                </a:solidFill>
              </a:rPr>
              <a:t>Carlos’ thoughtfulness,  care , understanding and helpfulness </a:t>
            </a:r>
            <a:r>
              <a:rPr lang="en-US" altLang="zh-CN" sz="3600" dirty="0">
                <a:solidFill>
                  <a:srgbClr val="FF0000"/>
                </a:solidFill>
              </a:rPr>
              <a:t>created </a:t>
            </a:r>
            <a:r>
              <a:rPr lang="en-US" altLang="zh-CN" sz="3600" dirty="0">
                <a:solidFill>
                  <a:srgbClr val="0000FF"/>
                </a:solidFill>
              </a:rPr>
              <a:t>not only </a:t>
            </a:r>
            <a:r>
              <a:rPr lang="en-US" altLang="zh-CN" sz="3600" dirty="0"/>
              <a:t>a magic breakfast </a:t>
            </a:r>
            <a:r>
              <a:rPr lang="en-US" altLang="zh-CN" sz="3600" dirty="0">
                <a:solidFill>
                  <a:srgbClr val="0000FF"/>
                </a:solidFill>
              </a:rPr>
              <a:t>but also  </a:t>
            </a:r>
            <a:r>
              <a:rPr lang="en-US" altLang="zh-CN" sz="3600" dirty="0"/>
              <a:t>a wonderful memory for me, </a:t>
            </a:r>
            <a:r>
              <a:rPr lang="en-US" altLang="zh-CN" sz="3600" i="1" dirty="0">
                <a:solidFill>
                  <a:srgbClr val="0000FF"/>
                </a:solidFill>
              </a:rPr>
              <a:t>which was enough to warm my heart and</a:t>
            </a:r>
            <a:r>
              <a:rPr lang="zh-CN" altLang="en-US" sz="3600" i="1" dirty="0">
                <a:solidFill>
                  <a:srgbClr val="0000FF"/>
                </a:solidFill>
              </a:rPr>
              <a:t> </a:t>
            </a:r>
            <a:r>
              <a:rPr lang="en-US" altLang="zh-CN" sz="3600" i="1" dirty="0">
                <a:solidFill>
                  <a:srgbClr val="0000FF"/>
                </a:solidFill>
              </a:rPr>
              <a:t>keep me refreshed to face future challenges. </a:t>
            </a:r>
            <a:endParaRPr lang="en-US" altLang="zh-CN" sz="3600" i="1" dirty="0">
              <a:solidFill>
                <a:srgbClr val="0000FF"/>
              </a:solidFill>
            </a:endParaRPr>
          </a:p>
          <a:p>
            <a:pPr algn="l"/>
            <a:endParaRPr lang="en-US" altLang="zh-CN" sz="3600" b="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7"/>
            <a:ext cx="12192000" cy="4837826"/>
          </a:xfrm>
          <a:solidFill>
            <a:schemeClr val="bg1"/>
          </a:solidFill>
        </p:spPr>
        <p:txBody>
          <a:bodyPr>
            <a:no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solidFill>
                <a:srgbClr val="0000FF"/>
              </a:solidFill>
            </a:endParaRPr>
          </a:p>
          <a:p>
            <a:endParaRPr lang="en-US" altLang="zh-CN" sz="3600" dirty="0"/>
          </a:p>
          <a:p>
            <a:r>
              <a:rPr lang="zh-CN" altLang="en-US" sz="3600" dirty="0"/>
              <a:t>结尾</a:t>
            </a:r>
            <a:r>
              <a:rPr lang="en-US" altLang="zh-CN" sz="3600" dirty="0"/>
              <a:t>3</a:t>
            </a:r>
            <a:r>
              <a:rPr lang="zh-CN" altLang="en-US" sz="3600" dirty="0"/>
              <a:t>： </a:t>
            </a:r>
            <a:r>
              <a:rPr lang="en-US" altLang="zh-CN" sz="3600" dirty="0"/>
              <a:t>(</a:t>
            </a:r>
            <a:r>
              <a:rPr lang="zh-CN" altLang="en-US" sz="3600" dirty="0"/>
              <a:t>结合本段所给首句 </a:t>
            </a:r>
            <a:r>
              <a:rPr lang="en-US" altLang="zh-CN" sz="3600" dirty="0"/>
              <a:t>I was about to leave +</a:t>
            </a:r>
            <a:r>
              <a:rPr lang="zh-CN" altLang="en-US" sz="3600" dirty="0"/>
              <a:t>回扣第一段尾句：去会场做报告。与原文达到高度协同与一致</a:t>
            </a:r>
            <a:r>
              <a:rPr lang="en-US" altLang="zh-CN" sz="3600" dirty="0"/>
              <a:t>) </a:t>
            </a:r>
            <a:endParaRPr lang="en-US" altLang="zh-CN" sz="3600" dirty="0"/>
          </a:p>
          <a:p>
            <a:r>
              <a:rPr lang="en-US" altLang="zh-CN" sz="3600" dirty="0">
                <a:solidFill>
                  <a:srgbClr val="0000FF"/>
                </a:solidFill>
              </a:rPr>
              <a:t>As I stepped out of the restaurant,</a:t>
            </a:r>
            <a:r>
              <a:rPr lang="en-US" altLang="zh-CN" sz="3600" dirty="0">
                <a:solidFill>
                  <a:srgbClr val="C00000"/>
                </a:solidFill>
              </a:rPr>
              <a:t> </a:t>
            </a:r>
            <a:r>
              <a:rPr lang="en-US" altLang="zh-CN" sz="3600" dirty="0">
                <a:solidFill>
                  <a:srgbClr val="CC00FF"/>
                </a:solidFill>
              </a:rPr>
              <a:t>I </a:t>
            </a:r>
            <a:r>
              <a:rPr lang="en-US" altLang="zh-CN" sz="3600" dirty="0">
                <a:solidFill>
                  <a:srgbClr val="C00000"/>
                </a:solidFill>
              </a:rPr>
              <a:t>quickened my brisk steps </a:t>
            </a:r>
            <a:r>
              <a:rPr lang="en-US" altLang="zh-CN" sz="3600" dirty="0"/>
              <a:t>to the conference venue, </a:t>
            </a:r>
            <a:r>
              <a:rPr lang="en-US" altLang="zh-CN" sz="3600" dirty="0">
                <a:solidFill>
                  <a:srgbClr val="7030A0"/>
                </a:solidFill>
              </a:rPr>
              <a:t>determined to deliver my speech </a:t>
            </a:r>
            <a:r>
              <a:rPr lang="en-US" altLang="zh-CN" sz="3600" dirty="0">
                <a:solidFill>
                  <a:srgbClr val="0000FF"/>
                </a:solidFill>
              </a:rPr>
              <a:t>as perfectly and professionally as </a:t>
            </a:r>
            <a:r>
              <a:rPr lang="en-US" altLang="zh-CN" sz="3600" dirty="0">
                <a:solidFill>
                  <a:srgbClr val="CC00FF"/>
                </a:solidFill>
              </a:rPr>
              <a:t>Carlos </a:t>
            </a:r>
            <a:r>
              <a:rPr lang="en-US" altLang="zh-CN" sz="3600" dirty="0">
                <a:solidFill>
                  <a:srgbClr val="C00000"/>
                </a:solidFill>
              </a:rPr>
              <a:t>cooked every meal.</a:t>
            </a:r>
            <a:endParaRPr lang="zh-CN" altLang="en-US" sz="3600" dirty="0"/>
          </a:p>
          <a:p>
            <a:pPr algn="l"/>
            <a:endParaRPr lang="en-US" altLang="zh-CN" sz="3600" b="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7"/>
            <a:ext cx="12191999" cy="4837826"/>
          </a:xfrm>
          <a:solidFill>
            <a:schemeClr val="bg1"/>
          </a:solidFill>
        </p:spPr>
        <p:txBody>
          <a:bodyPr>
            <a:no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solidFill>
                <a:srgbClr val="0000FF"/>
              </a:solidFill>
            </a:endParaRPr>
          </a:p>
          <a:p>
            <a:endParaRPr lang="en-US" altLang="zh-CN" sz="3600" dirty="0"/>
          </a:p>
          <a:p>
            <a:r>
              <a:rPr lang="zh-CN" altLang="en-US" sz="3600" dirty="0"/>
              <a:t>感悟式结尾</a:t>
            </a:r>
            <a:r>
              <a:rPr lang="en-US" altLang="zh-CN" sz="3600" dirty="0"/>
              <a:t>4</a:t>
            </a:r>
            <a:r>
              <a:rPr lang="zh-CN" altLang="en-US" sz="3600" dirty="0"/>
              <a:t>： </a:t>
            </a:r>
            <a:r>
              <a:rPr lang="en-US" altLang="zh-CN" sz="3600" dirty="0"/>
              <a:t>(</a:t>
            </a:r>
            <a:r>
              <a:rPr lang="zh-CN" altLang="en-US" sz="3600" dirty="0"/>
              <a:t>美食</a:t>
            </a:r>
            <a:r>
              <a:rPr lang="en-US" altLang="zh-CN" sz="3600" dirty="0"/>
              <a:t>+</a:t>
            </a:r>
            <a:r>
              <a:rPr lang="zh-CN" altLang="en-US" sz="3600" dirty="0"/>
              <a:t>美好的人</a:t>
            </a:r>
            <a:r>
              <a:rPr lang="en-US" altLang="zh-CN" sz="3600" dirty="0"/>
              <a:t>=magic healing power) </a:t>
            </a:r>
            <a:endParaRPr lang="en-US" altLang="zh-CN" sz="3600" dirty="0"/>
          </a:p>
          <a:p>
            <a:pPr marL="0" indent="0" algn="just">
              <a:lnSpc>
                <a:spcPct val="100000"/>
              </a:lnSpc>
              <a:buNone/>
            </a:pPr>
            <a:r>
              <a:rPr lang="en-US" altLang="zh-CN" sz="3600" dirty="0">
                <a:solidFill>
                  <a:srgbClr val="0000FF"/>
                </a:solidFill>
              </a:rPr>
              <a:t>  Thanks to the magic healing power of Special#2, </a:t>
            </a:r>
            <a:r>
              <a:rPr lang="en-US" altLang="zh-CN" sz="3600" dirty="0">
                <a:solidFill>
                  <a:srgbClr val="FF0000"/>
                </a:solidFill>
              </a:rPr>
              <a:t>my exhaustion was replaced with energy and refreshment. </a:t>
            </a:r>
            <a:r>
              <a:rPr lang="en-US" altLang="zh-CN" sz="3600" dirty="0">
                <a:solidFill>
                  <a:srgbClr val="0000FF"/>
                </a:solidFill>
              </a:rPr>
              <a:t>From Carlos, </a:t>
            </a:r>
            <a:r>
              <a:rPr lang="en-US" altLang="zh-CN" sz="3600" dirty="0">
                <a:solidFill>
                  <a:srgbClr val="FF0000"/>
                </a:solidFill>
              </a:rPr>
              <a:t>I learnt a valuable lesson</a:t>
            </a:r>
            <a:r>
              <a:rPr lang="zh-CN" altLang="en-US" sz="3600" dirty="0">
                <a:solidFill>
                  <a:srgbClr val="FF0000"/>
                </a:solidFill>
              </a:rPr>
              <a:t>：</a:t>
            </a:r>
            <a:r>
              <a:rPr lang="en-US" altLang="zh-CN" sz="3600" dirty="0">
                <a:solidFill>
                  <a:srgbClr val="FF0000"/>
                </a:solidFill>
              </a:rPr>
              <a:t>Stick to professionalism </a:t>
            </a:r>
            <a:r>
              <a:rPr lang="en-US" altLang="zh-CN" sz="3600" dirty="0">
                <a:solidFill>
                  <a:srgbClr val="0000FF"/>
                </a:solidFill>
              </a:rPr>
              <a:t>and </a:t>
            </a:r>
            <a:r>
              <a:rPr lang="en-US" altLang="zh-CN" sz="3600" dirty="0">
                <a:solidFill>
                  <a:srgbClr val="FF0000"/>
                </a:solidFill>
              </a:rPr>
              <a:t>be dedicated to what you do. </a:t>
            </a:r>
            <a:endParaRPr lang="en-US" altLang="zh-CN" sz="3600" dirty="0">
              <a:solidFill>
                <a:srgbClr val="0000FF"/>
              </a:solidFill>
            </a:endParaRPr>
          </a:p>
          <a:p>
            <a:pPr algn="l"/>
            <a:endParaRPr lang="en-US" altLang="zh-CN" sz="3600" b="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推荐几张清新淡雅的桌面背景 清新淡雅桌面背景推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6"/>
            <a:ext cx="12191999" cy="5444113"/>
          </a:xfrm>
          <a:solidFill>
            <a:schemeClr val="bg1"/>
          </a:solidFill>
        </p:spPr>
        <p:txBody>
          <a:bodyPr>
            <a:noAutofit/>
          </a:bodyPr>
          <a:lstStyle/>
          <a:p>
            <a:r>
              <a:rPr lang="en-US" altLang="zh-CN" sz="3600" dirty="0">
                <a:solidFill>
                  <a:srgbClr val="C00000"/>
                </a:solidFill>
              </a:rPr>
              <a:t>Para2:   </a:t>
            </a:r>
            <a:r>
              <a:rPr lang="en-US" altLang="zh-CN" sz="3600" dirty="0">
                <a:solidFill>
                  <a:srgbClr val="CC00FF"/>
                </a:solidFill>
              </a:rPr>
              <a:t>I</a:t>
            </a:r>
            <a:r>
              <a:rPr lang="en-US" altLang="zh-CN" sz="3600" dirty="0">
                <a:solidFill>
                  <a:srgbClr val="C00000"/>
                </a:solidFill>
              </a:rPr>
              <a:t> was about to leave </a:t>
            </a:r>
            <a:r>
              <a:rPr lang="en-US" altLang="zh-CN" sz="3600" dirty="0">
                <a:solidFill>
                  <a:srgbClr val="0000FF"/>
                </a:solidFill>
              </a:rPr>
              <a:t>when </a:t>
            </a:r>
            <a:r>
              <a:rPr lang="en-US" altLang="zh-CN" sz="3600" b="1" dirty="0">
                <a:solidFill>
                  <a:srgbClr val="CC00FF"/>
                </a:solidFill>
              </a:rPr>
              <a:t>I </a:t>
            </a:r>
            <a:r>
              <a:rPr lang="en-US" altLang="zh-CN" sz="3600" dirty="0">
                <a:solidFill>
                  <a:srgbClr val="0000FF"/>
                </a:solidFill>
              </a:rPr>
              <a:t>learned Carlos had already sold the restaurant. </a:t>
            </a:r>
            <a:endParaRPr lang="en-US" altLang="zh-CN" sz="3600" dirty="0">
              <a:solidFill>
                <a:srgbClr val="0000FF"/>
              </a:solidFill>
            </a:endParaRPr>
          </a:p>
          <a:p>
            <a:endParaRPr lang="en-US" altLang="zh-CN" sz="3600" dirty="0"/>
          </a:p>
          <a:p>
            <a:r>
              <a:rPr lang="zh-CN" altLang="en-US" sz="3600" dirty="0"/>
              <a:t>结尾</a:t>
            </a:r>
            <a:r>
              <a:rPr lang="en-US" altLang="zh-CN" sz="3600" dirty="0"/>
              <a:t>5</a:t>
            </a:r>
            <a:r>
              <a:rPr lang="zh-CN" altLang="en-US" sz="3600" dirty="0"/>
              <a:t>： </a:t>
            </a:r>
            <a:r>
              <a:rPr lang="en-US" altLang="zh-CN" sz="3600" dirty="0"/>
              <a:t>(</a:t>
            </a:r>
            <a:r>
              <a:rPr lang="zh-CN" altLang="en-US" sz="3600" dirty="0"/>
              <a:t>小确幸</a:t>
            </a:r>
            <a:r>
              <a:rPr lang="en-US" altLang="zh-CN" sz="3600" dirty="0"/>
              <a:t>) </a:t>
            </a:r>
            <a:endParaRPr lang="en-US" altLang="zh-CN" sz="3600" dirty="0"/>
          </a:p>
          <a:p>
            <a:pPr marL="0" indent="0">
              <a:buNone/>
            </a:pPr>
            <a:r>
              <a:rPr lang="en-US" altLang="zh-CN" sz="3600" dirty="0">
                <a:solidFill>
                  <a:srgbClr val="0000FF"/>
                </a:solidFill>
              </a:rPr>
              <a:t> As I headed for the conference, </a:t>
            </a:r>
            <a:r>
              <a:rPr lang="en-US" altLang="zh-CN" sz="3600" dirty="0">
                <a:solidFill>
                  <a:srgbClr val="CC00FF"/>
                </a:solidFill>
              </a:rPr>
              <a:t>Carlos’ warm look </a:t>
            </a:r>
            <a:r>
              <a:rPr lang="en-US" altLang="zh-CN" sz="3600" i="1" dirty="0">
                <a:solidFill>
                  <a:srgbClr val="0000FF"/>
                </a:solidFill>
              </a:rPr>
              <a:t>cast at me,</a:t>
            </a:r>
            <a:r>
              <a:rPr lang="en-US" altLang="zh-CN" sz="3600" dirty="0">
                <a:solidFill>
                  <a:srgbClr val="0000FF"/>
                </a:solidFill>
              </a:rPr>
              <a:t> </a:t>
            </a:r>
            <a:r>
              <a:rPr lang="en-US" altLang="zh-CN" sz="3600" dirty="0">
                <a:solidFill>
                  <a:srgbClr val="CC00FF"/>
                </a:solidFill>
              </a:rPr>
              <a:t>his morning greetings to everyone </a:t>
            </a:r>
            <a:r>
              <a:rPr lang="en-US" altLang="zh-CN" sz="3600" dirty="0">
                <a:solidFill>
                  <a:srgbClr val="0000FF"/>
                </a:solidFill>
              </a:rPr>
              <a:t>he knew and </a:t>
            </a:r>
            <a:r>
              <a:rPr lang="en-US" altLang="zh-CN" sz="3600" dirty="0">
                <a:solidFill>
                  <a:srgbClr val="CC00FF"/>
                </a:solidFill>
              </a:rPr>
              <a:t>warmhearted help </a:t>
            </a:r>
            <a:r>
              <a:rPr lang="en-US" altLang="zh-CN" sz="3600" i="1" dirty="0">
                <a:solidFill>
                  <a:srgbClr val="0000FF"/>
                </a:solidFill>
              </a:rPr>
              <a:t>offered to the bookstore keeper </a:t>
            </a:r>
            <a:r>
              <a:rPr lang="en-US" altLang="zh-CN" sz="3600" dirty="0">
                <a:solidFill>
                  <a:srgbClr val="FF0000"/>
                </a:solidFill>
              </a:rPr>
              <a:t>crowded into my mind.</a:t>
            </a:r>
            <a:r>
              <a:rPr lang="en-US" altLang="zh-CN" sz="3600" dirty="0">
                <a:solidFill>
                  <a:srgbClr val="0000FF"/>
                </a:solidFill>
              </a:rPr>
              <a:t> </a:t>
            </a:r>
            <a:r>
              <a:rPr lang="en-US" altLang="zh-CN" sz="3600" dirty="0">
                <a:solidFill>
                  <a:srgbClr val="CC00FF"/>
                </a:solidFill>
              </a:rPr>
              <a:t>Those small acts/ gestures of kindness </a:t>
            </a:r>
            <a:r>
              <a:rPr lang="en-US" altLang="zh-CN" sz="3600" dirty="0">
                <a:solidFill>
                  <a:srgbClr val="0000FF"/>
                </a:solidFill>
              </a:rPr>
              <a:t>in our life </a:t>
            </a:r>
            <a:r>
              <a:rPr lang="en-US" altLang="zh-CN" sz="3600" dirty="0">
                <a:solidFill>
                  <a:srgbClr val="FF0000"/>
                </a:solidFill>
              </a:rPr>
              <a:t>turned into numerous little blessings/ joys, </a:t>
            </a:r>
            <a:r>
              <a:rPr lang="en-US" altLang="zh-CN" sz="3600" i="1" dirty="0">
                <a:solidFill>
                  <a:srgbClr val="0000FF"/>
                </a:solidFill>
              </a:rPr>
              <a:t>which made the world a wonderful place for us to live in. </a:t>
            </a:r>
            <a:endParaRPr lang="en-US" altLang="zh-CN" sz="3600" b="1" i="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906079" cy="1325563"/>
          </a:xfrm>
          <a:solidFill>
            <a:schemeClr val="accent6"/>
          </a:solidFill>
        </p:spPr>
        <p:txBody>
          <a:bodyPr>
            <a:normAutofit/>
          </a:bodyPr>
          <a:lstStyle/>
          <a:p>
            <a:r>
              <a:rPr lang="zh-CN" altLang="en-US" sz="5400" b="1" dirty="0">
                <a:solidFill>
                  <a:srgbClr val="EDBE13"/>
                </a:solidFill>
              </a:rPr>
              <a:t>习作欣赏一</a:t>
            </a:r>
            <a:endParaRPr lang="zh-CN" altLang="en-US" sz="5400" b="1" dirty="0">
              <a:solidFill>
                <a:srgbClr val="EDBE1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179982" y="2621308"/>
            <a:ext cx="8226287" cy="1325563"/>
          </a:xfrm>
          <a:solidFill>
            <a:schemeClr val="accent6"/>
          </a:solidFill>
        </p:spPr>
        <p:txBody>
          <a:bodyPr>
            <a:normAutofit/>
          </a:bodyPr>
          <a:lstStyle/>
          <a:p>
            <a:r>
              <a:rPr lang="en-US" altLang="zh-CN" dirty="0">
                <a:solidFill>
                  <a:srgbClr val="FFC000"/>
                </a:solidFill>
              </a:rPr>
              <a:t>     </a:t>
            </a:r>
            <a:r>
              <a:rPr lang="en-US" altLang="zh-CN" sz="5400" b="1" dirty="0">
                <a:solidFill>
                  <a:srgbClr val="EDBE13"/>
                </a:solidFill>
              </a:rPr>
              <a:t>Read for main ideas </a:t>
            </a:r>
            <a:endParaRPr lang="zh-CN" altLang="en-US" sz="5400" b="1" dirty="0">
              <a:solidFill>
                <a:srgbClr val="EDBE1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8039" y="181957"/>
            <a:ext cx="12095922" cy="6124754"/>
          </a:xfrm>
          <a:prstGeom prst="rect">
            <a:avLst/>
          </a:prstGeom>
          <a:solidFill>
            <a:schemeClr val="bg1"/>
          </a:solidFill>
        </p:spPr>
        <p:txBody>
          <a:bodyPr wrap="square">
            <a:spAutoFit/>
          </a:bodyPr>
          <a:lstStyle/>
          <a:p>
            <a:pPr algn="just"/>
            <a:r>
              <a:rPr lang="en-US" altLang="zh-CN" sz="3200" dirty="0"/>
              <a:t>Para1:Within minutes, </a:t>
            </a:r>
            <a:r>
              <a:rPr lang="en-US" altLang="zh-CN" sz="3200" dirty="0">
                <a:solidFill>
                  <a:srgbClr val="FF0000"/>
                </a:solidFill>
              </a:rPr>
              <a:t>an exact Special#2 </a:t>
            </a:r>
            <a:r>
              <a:rPr lang="en-US" altLang="zh-CN" sz="3200" dirty="0"/>
              <a:t>was in front of </a:t>
            </a:r>
            <a:r>
              <a:rPr lang="en-US" altLang="zh-CN" sz="3200" dirty="0">
                <a:solidFill>
                  <a:srgbClr val="FF0000"/>
                </a:solidFill>
              </a:rPr>
              <a:t>me</a:t>
            </a:r>
            <a:r>
              <a:rPr lang="en-US" altLang="zh-CN" sz="3200" dirty="0"/>
              <a:t>. </a:t>
            </a:r>
            <a:r>
              <a:rPr lang="en-US" altLang="zh-CN" sz="3200" dirty="0">
                <a:solidFill>
                  <a:srgbClr val="CC00FF"/>
                </a:solidFill>
              </a:rPr>
              <a:t>The delicate plate </a:t>
            </a:r>
            <a:r>
              <a:rPr lang="en-US" altLang="zh-CN" sz="3200" dirty="0"/>
              <a:t>perfectly </a:t>
            </a:r>
            <a:r>
              <a:rPr lang="en-US" altLang="zh-CN" sz="3200" dirty="0">
                <a:solidFill>
                  <a:srgbClr val="FF0000"/>
                </a:solidFill>
              </a:rPr>
              <a:t>matched </a:t>
            </a:r>
            <a:r>
              <a:rPr lang="en-US" altLang="zh-CN" sz="3200" dirty="0"/>
              <a:t>Special#2 . </a:t>
            </a:r>
            <a:r>
              <a:rPr lang="en-US" altLang="zh-CN" sz="3200" dirty="0">
                <a:solidFill>
                  <a:srgbClr val="CC00FF"/>
                </a:solidFill>
              </a:rPr>
              <a:t>The steak, </a:t>
            </a:r>
            <a:r>
              <a:rPr lang="en-US" altLang="zh-CN" sz="3200" dirty="0"/>
              <a:t>precisely two inches thick, juicy and tender, </a:t>
            </a:r>
            <a:r>
              <a:rPr lang="en-US" altLang="zh-CN" sz="3200" dirty="0">
                <a:solidFill>
                  <a:srgbClr val="FF0000"/>
                </a:solidFill>
              </a:rPr>
              <a:t>was accompanied </a:t>
            </a:r>
            <a:r>
              <a:rPr lang="en-US" altLang="zh-CN" sz="3200" dirty="0"/>
              <a:t>by a freshly-fried egg. </a:t>
            </a:r>
            <a:r>
              <a:rPr lang="en-US" altLang="zh-CN" sz="3200" dirty="0">
                <a:solidFill>
                  <a:srgbClr val="CC00FF"/>
                </a:solidFill>
              </a:rPr>
              <a:t>It</a:t>
            </a:r>
            <a:r>
              <a:rPr lang="en-US" altLang="zh-CN" sz="3200" dirty="0"/>
              <a:t> </a:t>
            </a:r>
            <a:r>
              <a:rPr lang="en-US" altLang="zh-CN" sz="3200" dirty="0">
                <a:solidFill>
                  <a:srgbClr val="FF0000"/>
                </a:solidFill>
              </a:rPr>
              <a:t>smelt so fragrant! </a:t>
            </a:r>
            <a:r>
              <a:rPr lang="en-US" altLang="zh-CN" sz="3200" dirty="0">
                <a:solidFill>
                  <a:srgbClr val="0000FF"/>
                </a:solidFill>
              </a:rPr>
              <a:t>The moment it was served, </a:t>
            </a:r>
            <a:r>
              <a:rPr lang="en-US" altLang="zh-CN" sz="3200" dirty="0">
                <a:solidFill>
                  <a:srgbClr val="CC00FF"/>
                </a:solidFill>
              </a:rPr>
              <a:t>my mouth </a:t>
            </a:r>
            <a:r>
              <a:rPr lang="en-US" altLang="zh-CN" sz="3200" dirty="0">
                <a:solidFill>
                  <a:srgbClr val="FF0000"/>
                </a:solidFill>
              </a:rPr>
              <a:t>was watering! </a:t>
            </a:r>
            <a:r>
              <a:rPr lang="en-US" altLang="zh-CN" sz="3200" dirty="0">
                <a:solidFill>
                  <a:srgbClr val="CC00FF"/>
                </a:solidFill>
              </a:rPr>
              <a:t>The delicious breakfast </a:t>
            </a:r>
            <a:r>
              <a:rPr lang="en-US" altLang="zh-CN" sz="3200" b="1" dirty="0"/>
              <a:t>not only </a:t>
            </a:r>
            <a:r>
              <a:rPr lang="en-US" altLang="zh-CN" sz="3200" dirty="0">
                <a:solidFill>
                  <a:srgbClr val="FF0000"/>
                </a:solidFill>
              </a:rPr>
              <a:t>feasted my eyes </a:t>
            </a:r>
            <a:r>
              <a:rPr lang="en-US" altLang="zh-CN" sz="3200" b="1" dirty="0"/>
              <a:t>but also </a:t>
            </a:r>
            <a:r>
              <a:rPr lang="en-US" altLang="zh-CN" sz="3200" dirty="0">
                <a:solidFill>
                  <a:srgbClr val="FF0000"/>
                </a:solidFill>
              </a:rPr>
              <a:t>consoled/ nourished my weary soul.  </a:t>
            </a:r>
            <a:r>
              <a:rPr lang="en-US" altLang="zh-CN" sz="3200" dirty="0">
                <a:solidFill>
                  <a:srgbClr val="CC00FF"/>
                </a:solidFill>
              </a:rPr>
              <a:t>Carlos, </a:t>
            </a:r>
            <a:r>
              <a:rPr lang="en-US" altLang="zh-CN" sz="3200" dirty="0">
                <a:solidFill>
                  <a:srgbClr val="7030A0"/>
                </a:solidFill>
              </a:rPr>
              <a:t>with a proud look in his eyes, </a:t>
            </a:r>
            <a:r>
              <a:rPr lang="en-US" altLang="zh-CN" sz="3200" dirty="0">
                <a:solidFill>
                  <a:srgbClr val="FF0000"/>
                </a:solidFill>
              </a:rPr>
              <a:t>urged me </a:t>
            </a:r>
            <a:r>
              <a:rPr lang="en-US" altLang="zh-CN" sz="3200" dirty="0">
                <a:solidFill>
                  <a:srgbClr val="7030A0"/>
                </a:solidFill>
              </a:rPr>
              <a:t>to take a bite.   Each </a:t>
            </a:r>
            <a:r>
              <a:rPr lang="en-US" altLang="zh-CN" sz="3600" dirty="0">
                <a:solidFill>
                  <a:srgbClr val="7030A0"/>
                </a:solidFill>
              </a:rPr>
              <a:t>bite </a:t>
            </a:r>
            <a:r>
              <a:rPr lang="en-US" altLang="zh-CN" sz="3600" b="0" i="0" dirty="0">
                <a:solidFill>
                  <a:srgbClr val="C00000"/>
                </a:solidFill>
                <a:effectLst/>
                <a:highlight>
                  <a:srgbClr val="FFFFFF"/>
                </a:highlight>
                <a:latin typeface="-apple-system"/>
              </a:rPr>
              <a:t>exploded</a:t>
            </a:r>
            <a:r>
              <a:rPr lang="en-US" altLang="zh-CN" sz="3600" b="0" i="0" dirty="0">
                <a:solidFill>
                  <a:srgbClr val="191B1F"/>
                </a:solidFill>
                <a:effectLst/>
                <a:highlight>
                  <a:srgbClr val="FFFFFF"/>
                </a:highlight>
                <a:latin typeface="-apple-system"/>
              </a:rPr>
              <a:t> in my mouth like little flavor bombs.</a:t>
            </a:r>
            <a:r>
              <a:rPr lang="en-US" altLang="zh-CN" sz="3200" dirty="0">
                <a:solidFill>
                  <a:srgbClr val="7030A0"/>
                </a:solidFill>
              </a:rPr>
              <a:t>  Immediately,</a:t>
            </a:r>
            <a:r>
              <a:rPr lang="en-US" altLang="zh-CN" sz="3200" dirty="0"/>
              <a:t> </a:t>
            </a:r>
            <a:r>
              <a:rPr lang="en-US" altLang="zh-CN" sz="3200" dirty="0">
                <a:solidFill>
                  <a:srgbClr val="CC00FF"/>
                </a:solidFill>
              </a:rPr>
              <a:t>I </a:t>
            </a:r>
            <a:r>
              <a:rPr lang="en-US" altLang="zh-CN" sz="3200" dirty="0">
                <a:solidFill>
                  <a:srgbClr val="FF0000"/>
                </a:solidFill>
              </a:rPr>
              <a:t> sensed a gradual return </a:t>
            </a:r>
            <a:r>
              <a:rPr lang="en-US" altLang="zh-CN" sz="3200" dirty="0"/>
              <a:t>of my energy</a:t>
            </a:r>
            <a:r>
              <a:rPr lang="en-US" altLang="zh-CN" sz="3200" dirty="0">
                <a:solidFill>
                  <a:srgbClr val="CC00FF"/>
                </a:solidFill>
              </a:rPr>
              <a:t>. This meal, </a:t>
            </a:r>
            <a:r>
              <a:rPr lang="en-US" altLang="zh-CN" sz="3200" dirty="0">
                <a:solidFill>
                  <a:srgbClr val="7030A0"/>
                </a:solidFill>
              </a:rPr>
              <a:t>prepared with great care and professionalism, </a:t>
            </a:r>
            <a:r>
              <a:rPr lang="en-US" altLang="zh-CN" sz="3200" dirty="0">
                <a:solidFill>
                  <a:srgbClr val="FF0000"/>
                </a:solidFill>
              </a:rPr>
              <a:t>showcased </a:t>
            </a:r>
            <a:r>
              <a:rPr lang="en-US" altLang="zh-CN" sz="3200" dirty="0">
                <a:solidFill>
                  <a:srgbClr val="0000FF"/>
                </a:solidFill>
              </a:rPr>
              <a:t>remarkable dedication , excellent service </a:t>
            </a:r>
            <a:r>
              <a:rPr lang="en-US" altLang="zh-CN" sz="3200" b="1" dirty="0"/>
              <a:t>and</a:t>
            </a:r>
            <a:r>
              <a:rPr lang="en-US" altLang="zh-CN" sz="3200" dirty="0"/>
              <a:t> </a:t>
            </a:r>
            <a:r>
              <a:rPr lang="en-US" altLang="zh-CN" sz="3200" dirty="0">
                <a:solidFill>
                  <a:srgbClr val="0000FF"/>
                </a:solidFill>
              </a:rPr>
              <a:t>craftsmanship.</a:t>
            </a:r>
            <a:r>
              <a:rPr lang="en-US" altLang="zh-CN" sz="3200" dirty="0"/>
              <a:t> </a:t>
            </a:r>
            <a:r>
              <a:rPr lang="en-US" altLang="zh-CN" sz="3200" dirty="0">
                <a:solidFill>
                  <a:srgbClr val="7030A0"/>
                </a:solidFill>
              </a:rPr>
              <a:t>Refreshed and satisfied, </a:t>
            </a:r>
            <a:r>
              <a:rPr lang="en-US" altLang="zh-CN" sz="3200" dirty="0">
                <a:solidFill>
                  <a:srgbClr val="CC00FF"/>
                </a:solidFill>
              </a:rPr>
              <a:t>I </a:t>
            </a:r>
            <a:r>
              <a:rPr lang="en-US" altLang="zh-CN" sz="3200" dirty="0">
                <a:solidFill>
                  <a:srgbClr val="FF0000"/>
                </a:solidFill>
              </a:rPr>
              <a:t>rose</a:t>
            </a:r>
            <a:r>
              <a:rPr lang="en-US" altLang="zh-CN" sz="3200" dirty="0"/>
              <a:t> from the table, </a:t>
            </a:r>
            <a:r>
              <a:rPr lang="en-US" altLang="zh-CN" sz="3200" dirty="0">
                <a:solidFill>
                  <a:srgbClr val="FF0000"/>
                </a:solidFill>
              </a:rPr>
              <a:t>expressed my heartfelt thanks to Carlos </a:t>
            </a:r>
            <a:r>
              <a:rPr lang="en-US" altLang="zh-CN" sz="3200" b="1" dirty="0"/>
              <a:t>and </a:t>
            </a:r>
            <a:r>
              <a:rPr lang="en-US" altLang="zh-CN" sz="3200" dirty="0">
                <a:solidFill>
                  <a:srgbClr val="FF0000"/>
                </a:solidFill>
              </a:rPr>
              <a:t>said goodbye.</a:t>
            </a:r>
            <a:endParaRPr lang="zh-CN"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p:nvPr/>
        </p:nvSpPr>
        <p:spPr>
          <a:xfrm>
            <a:off x="0" y="598516"/>
            <a:ext cx="12269585" cy="601100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altLang="zh-CN" sz="3200" dirty="0">
                <a:solidFill>
                  <a:srgbClr val="C00000"/>
                </a:solidFill>
              </a:rPr>
              <a:t>Para2:  </a:t>
            </a:r>
            <a:r>
              <a:rPr lang="en-US" altLang="zh-CN" sz="3200" dirty="0">
                <a:solidFill>
                  <a:srgbClr val="CC00FF"/>
                </a:solidFill>
              </a:rPr>
              <a:t>I</a:t>
            </a:r>
            <a:r>
              <a:rPr lang="en-US" altLang="zh-CN" sz="3200" dirty="0">
                <a:solidFill>
                  <a:srgbClr val="C00000"/>
                </a:solidFill>
              </a:rPr>
              <a:t> was about to leave </a:t>
            </a:r>
            <a:r>
              <a:rPr lang="en-US" altLang="zh-CN" sz="3200" dirty="0">
                <a:solidFill>
                  <a:srgbClr val="0000FF"/>
                </a:solidFill>
              </a:rPr>
              <a:t>when </a:t>
            </a:r>
            <a:r>
              <a:rPr lang="en-US" altLang="zh-CN" sz="3200" b="1" dirty="0">
                <a:solidFill>
                  <a:srgbClr val="CC00FF"/>
                </a:solidFill>
              </a:rPr>
              <a:t>I </a:t>
            </a:r>
            <a:r>
              <a:rPr lang="en-US" altLang="zh-CN" sz="3200" dirty="0">
                <a:solidFill>
                  <a:srgbClr val="0000FF"/>
                </a:solidFill>
              </a:rPr>
              <a:t>learned Carlos had already sold the restaurant. </a:t>
            </a:r>
            <a:r>
              <a:rPr lang="en-US" altLang="zh-CN" sz="3200" b="1" dirty="0">
                <a:solidFill>
                  <a:srgbClr val="CC00FF"/>
                </a:solidFill>
              </a:rPr>
              <a:t>I </a:t>
            </a:r>
            <a:r>
              <a:rPr lang="en-US" altLang="zh-CN" sz="3200" dirty="0">
                <a:solidFill>
                  <a:srgbClr val="C00000"/>
                </a:solidFill>
              </a:rPr>
              <a:t>was stunned. </a:t>
            </a:r>
            <a:r>
              <a:rPr lang="en-US" altLang="zh-CN" sz="3200" dirty="0">
                <a:solidFill>
                  <a:srgbClr val="7030A0"/>
                </a:solidFill>
              </a:rPr>
              <a:t>Seeing my shock on my face, </a:t>
            </a:r>
            <a:r>
              <a:rPr lang="en-US" altLang="zh-CN" sz="3200" dirty="0">
                <a:solidFill>
                  <a:srgbClr val="CC00FF"/>
                </a:solidFill>
              </a:rPr>
              <a:t>the waitress </a:t>
            </a:r>
            <a:r>
              <a:rPr lang="en-US" altLang="zh-CN" sz="3200" dirty="0">
                <a:solidFill>
                  <a:srgbClr val="C00000"/>
                </a:solidFill>
              </a:rPr>
              <a:t>explained </a:t>
            </a:r>
            <a:r>
              <a:rPr lang="en-US" altLang="zh-CN" sz="3200" dirty="0">
                <a:solidFill>
                  <a:srgbClr val="0000FF"/>
                </a:solidFill>
              </a:rPr>
              <a:t>that today was Carlos' last workday. </a:t>
            </a:r>
            <a:r>
              <a:rPr lang="en-US" altLang="zh-CN" sz="3200" b="1" dirty="0">
                <a:solidFill>
                  <a:srgbClr val="CC00FF"/>
                </a:solidFill>
              </a:rPr>
              <a:t>He</a:t>
            </a:r>
            <a:r>
              <a:rPr lang="en-US" altLang="zh-CN" sz="3200" dirty="0">
                <a:solidFill>
                  <a:srgbClr val="C00000"/>
                </a:solidFill>
              </a:rPr>
              <a:t> had decided to retire </a:t>
            </a:r>
            <a:r>
              <a:rPr lang="en-US" altLang="zh-CN" sz="3200" b="1" dirty="0"/>
              <a:t>and </a:t>
            </a:r>
            <a:r>
              <a:rPr lang="en-US" altLang="zh-CN" sz="3200" dirty="0">
                <a:solidFill>
                  <a:srgbClr val="CC00FF"/>
                </a:solidFill>
              </a:rPr>
              <a:t>someone </a:t>
            </a:r>
            <a:r>
              <a:rPr lang="en-US" altLang="zh-CN" sz="3200" dirty="0">
                <a:solidFill>
                  <a:srgbClr val="C00000"/>
                </a:solidFill>
              </a:rPr>
              <a:t>would take over </a:t>
            </a:r>
            <a:r>
              <a:rPr lang="en-US" altLang="zh-CN" sz="3200" dirty="0"/>
              <a:t>the restaurant. Suddenly, </a:t>
            </a:r>
            <a:r>
              <a:rPr lang="en-US" altLang="zh-CN" sz="3200" dirty="0">
                <a:solidFill>
                  <a:srgbClr val="CC00FF"/>
                </a:solidFill>
              </a:rPr>
              <a:t>my breakfast </a:t>
            </a:r>
            <a:r>
              <a:rPr lang="en-US" altLang="zh-CN" sz="3200" dirty="0">
                <a:solidFill>
                  <a:srgbClr val="C00000"/>
                </a:solidFill>
              </a:rPr>
              <a:t>took on a new significance. </a:t>
            </a:r>
            <a:r>
              <a:rPr lang="en-US" altLang="zh-CN" sz="3200" dirty="0">
                <a:solidFill>
                  <a:srgbClr val="CC00FF"/>
                </a:solidFill>
              </a:rPr>
              <a:t>Carlos' gesture </a:t>
            </a:r>
            <a:r>
              <a:rPr lang="en-US" altLang="zh-CN" sz="3200" dirty="0"/>
              <a:t>of</a:t>
            </a:r>
            <a:r>
              <a:rPr lang="en-US" altLang="zh-CN" sz="3200" dirty="0">
                <a:solidFill>
                  <a:srgbClr val="C00000"/>
                </a:solidFill>
              </a:rPr>
              <a:t> </a:t>
            </a:r>
            <a:r>
              <a:rPr lang="en-US" altLang="zh-CN" sz="3200" dirty="0"/>
              <a:t>going all out to ensure I got my desired breakfast </a:t>
            </a:r>
            <a:r>
              <a:rPr lang="en-US" altLang="zh-CN" sz="3200" dirty="0">
                <a:solidFill>
                  <a:srgbClr val="C00000"/>
                </a:solidFill>
              </a:rPr>
              <a:t>was not just about customer service; but </a:t>
            </a:r>
            <a:r>
              <a:rPr lang="en-US" altLang="zh-CN" sz="3200" dirty="0">
                <a:solidFill>
                  <a:srgbClr val="CC00FF"/>
                </a:solidFill>
              </a:rPr>
              <a:t>it</a:t>
            </a:r>
            <a:r>
              <a:rPr lang="en-US" altLang="zh-CN" sz="3200" dirty="0">
                <a:solidFill>
                  <a:srgbClr val="C00000"/>
                </a:solidFill>
              </a:rPr>
              <a:t> was his special way </a:t>
            </a:r>
            <a:r>
              <a:rPr lang="en-US" altLang="zh-CN" sz="3200" dirty="0">
                <a:solidFill>
                  <a:srgbClr val="7030A0"/>
                </a:solidFill>
              </a:rPr>
              <a:t>to say goodbye to his customers and his restaurant. </a:t>
            </a:r>
            <a:r>
              <a:rPr lang="en-US" altLang="zh-CN" sz="3200" dirty="0"/>
              <a:t>Actually, </a:t>
            </a:r>
            <a:r>
              <a:rPr lang="en-US" altLang="zh-CN" sz="3200" dirty="0">
                <a:solidFill>
                  <a:srgbClr val="CC00FF"/>
                </a:solidFill>
              </a:rPr>
              <a:t>he</a:t>
            </a:r>
            <a:r>
              <a:rPr lang="en-US" altLang="zh-CN" sz="3200" dirty="0">
                <a:solidFill>
                  <a:srgbClr val="C00000"/>
                </a:solidFill>
              </a:rPr>
              <a:t> could have chosen </a:t>
            </a:r>
            <a:r>
              <a:rPr lang="en-US" altLang="zh-CN" sz="3200" dirty="0">
                <a:solidFill>
                  <a:srgbClr val="7030A0"/>
                </a:solidFill>
              </a:rPr>
              <a:t>to ignore my request. </a:t>
            </a:r>
            <a:r>
              <a:rPr lang="en-US" altLang="zh-CN" sz="3200" dirty="0">
                <a:solidFill>
                  <a:srgbClr val="C00000"/>
                </a:solidFill>
              </a:rPr>
              <a:t> </a:t>
            </a:r>
            <a:r>
              <a:rPr lang="en-US" altLang="zh-CN" sz="3200" dirty="0"/>
              <a:t>However,</a:t>
            </a:r>
            <a:r>
              <a:rPr lang="en-US" altLang="zh-CN" sz="3200" dirty="0">
                <a:solidFill>
                  <a:srgbClr val="C00000"/>
                </a:solidFill>
              </a:rPr>
              <a:t> </a:t>
            </a:r>
            <a:r>
              <a:rPr lang="en-US" altLang="zh-CN" sz="3200" dirty="0">
                <a:solidFill>
                  <a:srgbClr val="0000FF"/>
                </a:solidFill>
              </a:rPr>
              <a:t>by making his last Special #2,</a:t>
            </a:r>
            <a:r>
              <a:rPr lang="en-US" altLang="zh-CN" sz="3200" dirty="0">
                <a:solidFill>
                  <a:srgbClr val="C00000"/>
                </a:solidFill>
              </a:rPr>
              <a:t> </a:t>
            </a:r>
            <a:r>
              <a:rPr lang="en-US" altLang="zh-CN" sz="3200" dirty="0">
                <a:solidFill>
                  <a:srgbClr val="CC00FF"/>
                </a:solidFill>
              </a:rPr>
              <a:t>Carlos</a:t>
            </a:r>
            <a:r>
              <a:rPr lang="en-US" altLang="zh-CN" sz="3200" dirty="0">
                <a:solidFill>
                  <a:srgbClr val="C00000"/>
                </a:solidFill>
              </a:rPr>
              <a:t> displayed his dignity, dedication </a:t>
            </a:r>
            <a:r>
              <a:rPr lang="en-US" altLang="zh-CN" sz="3200" dirty="0"/>
              <a:t>and </a:t>
            </a:r>
            <a:r>
              <a:rPr lang="en-US" altLang="zh-CN" sz="3200" dirty="0">
                <a:solidFill>
                  <a:srgbClr val="C00000"/>
                </a:solidFill>
              </a:rPr>
              <a:t>professionalism, </a:t>
            </a:r>
            <a:r>
              <a:rPr lang="en-US" altLang="zh-CN" sz="3200" dirty="0">
                <a:solidFill>
                  <a:srgbClr val="0000FF"/>
                </a:solidFill>
              </a:rPr>
              <a:t>which touched me deeply. As I left Carlos &amp; Annie’s, </a:t>
            </a:r>
            <a:r>
              <a:rPr lang="en-US" altLang="zh-CN" sz="3200" dirty="0">
                <a:solidFill>
                  <a:srgbClr val="CC00FF"/>
                </a:solidFill>
              </a:rPr>
              <a:t>I </a:t>
            </a:r>
            <a:r>
              <a:rPr lang="en-US" altLang="zh-CN" sz="3200" dirty="0">
                <a:solidFill>
                  <a:srgbClr val="C00000"/>
                </a:solidFill>
              </a:rPr>
              <a:t>felt blessed/ fortunate/ lucky </a:t>
            </a:r>
            <a:r>
              <a:rPr lang="en-US" altLang="zh-CN" sz="3200" dirty="0">
                <a:solidFill>
                  <a:srgbClr val="7030A0"/>
                </a:solidFill>
              </a:rPr>
              <a:t>to have experienced such a memorable goodbye/ farewell. </a:t>
            </a:r>
            <a:endParaRPr lang="en-US" altLang="zh-CN" sz="3200" dirty="0">
              <a:solidFill>
                <a:srgbClr val="7030A0"/>
              </a:solidFill>
            </a:endParaRPr>
          </a:p>
          <a:p>
            <a:pPr algn="l"/>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906079" cy="1325563"/>
          </a:xfrm>
          <a:solidFill>
            <a:schemeClr val="accent6"/>
          </a:solidFill>
        </p:spPr>
        <p:txBody>
          <a:bodyPr>
            <a:normAutofit/>
          </a:bodyPr>
          <a:lstStyle/>
          <a:p>
            <a:r>
              <a:rPr lang="zh-CN" altLang="en-US" sz="5400" b="1" dirty="0">
                <a:solidFill>
                  <a:srgbClr val="EDBE13"/>
                </a:solidFill>
              </a:rPr>
              <a:t>习作欣赏二</a:t>
            </a:r>
            <a:endParaRPr lang="zh-CN" altLang="en-US" sz="5400" b="1" dirty="0">
              <a:solidFill>
                <a:srgbClr val="EDBE1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9574" y="278296"/>
            <a:ext cx="12122426" cy="6001643"/>
          </a:xfrm>
          <a:prstGeom prst="rect">
            <a:avLst/>
          </a:prstGeom>
          <a:solidFill>
            <a:schemeClr val="bg1"/>
          </a:solidFill>
        </p:spPr>
        <p:txBody>
          <a:bodyPr wrap="square">
            <a:spAutoFit/>
          </a:bodyPr>
          <a:lstStyle/>
          <a:p>
            <a:pPr algn="just"/>
            <a:r>
              <a:rPr lang="en-US" altLang="zh-CN" sz="3200" dirty="0"/>
              <a:t>Para1:Within minutes, </a:t>
            </a:r>
            <a:r>
              <a:rPr lang="en-US" altLang="zh-CN" sz="3200" dirty="0">
                <a:solidFill>
                  <a:srgbClr val="FF0000"/>
                </a:solidFill>
              </a:rPr>
              <a:t>an exact Special#2 </a:t>
            </a:r>
            <a:r>
              <a:rPr lang="en-US" altLang="zh-CN" sz="3200" dirty="0"/>
              <a:t>was in front of </a:t>
            </a:r>
            <a:r>
              <a:rPr lang="en-US" altLang="zh-CN" sz="3200" dirty="0">
                <a:solidFill>
                  <a:srgbClr val="FF0000"/>
                </a:solidFill>
              </a:rPr>
              <a:t>me</a:t>
            </a:r>
            <a:r>
              <a:rPr lang="en-US" altLang="zh-CN" sz="3200" dirty="0"/>
              <a:t>. </a:t>
            </a:r>
            <a:r>
              <a:rPr lang="en-US" altLang="zh-CN" sz="3200" dirty="0">
                <a:solidFill>
                  <a:srgbClr val="CC00FF"/>
                </a:solidFill>
              </a:rPr>
              <a:t>The steak </a:t>
            </a:r>
            <a:r>
              <a:rPr lang="en-US" altLang="zh-CN" sz="3200" dirty="0">
                <a:solidFill>
                  <a:srgbClr val="FF0000"/>
                </a:solidFill>
              </a:rPr>
              <a:t>was indeed two inches thick,</a:t>
            </a:r>
            <a:r>
              <a:rPr lang="en-US" altLang="zh-CN" sz="3200" dirty="0"/>
              <a:t> </a:t>
            </a:r>
            <a:r>
              <a:rPr lang="en-US" altLang="zh-CN" sz="3200" dirty="0">
                <a:solidFill>
                  <a:srgbClr val="0000FF"/>
                </a:solidFill>
              </a:rPr>
              <a:t>just as I had wished,  </a:t>
            </a:r>
            <a:r>
              <a:rPr lang="en-US" altLang="zh-CN" sz="3200" dirty="0">
                <a:solidFill>
                  <a:srgbClr val="FF0000"/>
                </a:solidFill>
              </a:rPr>
              <a:t>tender and juicy, </a:t>
            </a:r>
            <a:r>
              <a:rPr lang="en-US" altLang="zh-CN" sz="3200" dirty="0">
                <a:solidFill>
                  <a:srgbClr val="7030A0"/>
                </a:solidFill>
              </a:rPr>
              <a:t>cooked perfectly medium rare. </a:t>
            </a:r>
            <a:r>
              <a:rPr lang="en-US" altLang="zh-CN" sz="3200" b="1" dirty="0"/>
              <a:t>Undoubtedly, </a:t>
            </a:r>
            <a:r>
              <a:rPr lang="en-US" altLang="zh-CN" sz="3200" dirty="0">
                <a:solidFill>
                  <a:srgbClr val="CC00FF"/>
                </a:solidFill>
              </a:rPr>
              <a:t>it</a:t>
            </a:r>
            <a:r>
              <a:rPr lang="en-US" altLang="zh-CN" sz="3200" dirty="0"/>
              <a:t> </a:t>
            </a:r>
            <a:r>
              <a:rPr lang="en-US" altLang="zh-CN" sz="3200" dirty="0">
                <a:solidFill>
                  <a:srgbClr val="FF0000"/>
                </a:solidFill>
              </a:rPr>
              <a:t>was exactly my hearty breakfast. </a:t>
            </a:r>
            <a:r>
              <a:rPr lang="en-US" altLang="zh-CN" sz="3200" dirty="0">
                <a:solidFill>
                  <a:srgbClr val="CC00FF"/>
                </a:solidFill>
              </a:rPr>
              <a:t>The delicate look </a:t>
            </a:r>
            <a:r>
              <a:rPr lang="en-US" altLang="zh-CN" sz="3200" dirty="0"/>
              <a:t>alone </a:t>
            </a:r>
            <a:r>
              <a:rPr lang="en-US" altLang="zh-CN" sz="3200" dirty="0">
                <a:solidFill>
                  <a:srgbClr val="FF0000"/>
                </a:solidFill>
              </a:rPr>
              <a:t>was enough </a:t>
            </a:r>
            <a:r>
              <a:rPr lang="en-US" altLang="zh-CN" sz="3200" dirty="0">
                <a:solidFill>
                  <a:srgbClr val="7030A0"/>
                </a:solidFill>
              </a:rPr>
              <a:t>to revive my spirits,</a:t>
            </a:r>
            <a:r>
              <a:rPr lang="en-US" altLang="zh-CN" sz="3200" dirty="0"/>
              <a:t> not to mention its fragrance and flavor. </a:t>
            </a:r>
            <a:r>
              <a:rPr lang="en-US" altLang="zh-CN" sz="3200" dirty="0">
                <a:solidFill>
                  <a:srgbClr val="CC00FF"/>
                </a:solidFill>
              </a:rPr>
              <a:t>Carlos</a:t>
            </a:r>
            <a:r>
              <a:rPr lang="en-US" altLang="zh-CN" sz="3200" dirty="0"/>
              <a:t> </a:t>
            </a:r>
            <a:r>
              <a:rPr lang="en-US" altLang="zh-CN" sz="3200" dirty="0">
                <a:solidFill>
                  <a:srgbClr val="FF0000"/>
                </a:solidFill>
              </a:rPr>
              <a:t>came out </a:t>
            </a:r>
            <a:r>
              <a:rPr lang="en-US" altLang="zh-CN" sz="3200" dirty="0"/>
              <a:t>of the kitchen, </a:t>
            </a:r>
            <a:r>
              <a:rPr lang="en-US" altLang="zh-CN" sz="3200" dirty="0">
                <a:solidFill>
                  <a:srgbClr val="FF0000"/>
                </a:solidFill>
              </a:rPr>
              <a:t>approached </a:t>
            </a:r>
            <a:r>
              <a:rPr lang="en-US" altLang="zh-CN" sz="3200" dirty="0"/>
              <a:t>my table </a:t>
            </a:r>
            <a:r>
              <a:rPr lang="en-US" altLang="zh-CN" sz="3200" b="1" dirty="0"/>
              <a:t>and</a:t>
            </a:r>
            <a:r>
              <a:rPr lang="en-US" altLang="zh-CN" sz="3200" dirty="0"/>
              <a:t> </a:t>
            </a:r>
            <a:r>
              <a:rPr lang="en-US" altLang="zh-CN" sz="3200" dirty="0">
                <a:solidFill>
                  <a:srgbClr val="FF0000"/>
                </a:solidFill>
              </a:rPr>
              <a:t>smiled </a:t>
            </a:r>
            <a:r>
              <a:rPr lang="en-US" altLang="zh-CN" sz="3200" dirty="0"/>
              <a:t>at me, </a:t>
            </a:r>
            <a:r>
              <a:rPr lang="en-US" altLang="zh-CN" sz="3200" dirty="0">
                <a:solidFill>
                  <a:srgbClr val="7030A0"/>
                </a:solidFill>
              </a:rPr>
              <a:t>saying, </a:t>
            </a:r>
            <a:r>
              <a:rPr lang="en-US" altLang="zh-CN" sz="3200" dirty="0"/>
              <a:t>“I hope you will enjoy it!" </a:t>
            </a:r>
            <a:r>
              <a:rPr lang="en-US" altLang="zh-CN" sz="3200" dirty="0">
                <a:solidFill>
                  <a:srgbClr val="CC00FF"/>
                </a:solidFill>
              </a:rPr>
              <a:t>This specially-cooked breakfast </a:t>
            </a:r>
            <a:r>
              <a:rPr lang="en-US" altLang="zh-CN" sz="3200" b="1" dirty="0">
                <a:solidFill>
                  <a:srgbClr val="C00000"/>
                </a:solidFill>
              </a:rPr>
              <a:t>awakened every taste bud </a:t>
            </a:r>
            <a:r>
              <a:rPr lang="en-US" altLang="zh-CN" sz="3200" b="1" dirty="0"/>
              <a:t>in my mouth</a:t>
            </a:r>
            <a:r>
              <a:rPr lang="en-US" altLang="zh-CN" sz="3200" b="1" dirty="0">
                <a:solidFill>
                  <a:srgbClr val="C00000"/>
                </a:solidFill>
              </a:rPr>
              <a:t>. </a:t>
            </a:r>
            <a:r>
              <a:rPr lang="en-US" altLang="zh-CN" sz="3200" dirty="0">
                <a:solidFill>
                  <a:srgbClr val="7030A0"/>
                </a:solidFill>
              </a:rPr>
              <a:t>With every bite in the morning sun, </a:t>
            </a:r>
            <a:r>
              <a:rPr lang="en-US" altLang="zh-CN" sz="3200" dirty="0">
                <a:solidFill>
                  <a:srgbClr val="CC00FF"/>
                </a:solidFill>
              </a:rPr>
              <a:t>I </a:t>
            </a:r>
            <a:r>
              <a:rPr lang="en-US" altLang="zh-CN" sz="3200" dirty="0">
                <a:solidFill>
                  <a:srgbClr val="FF0000"/>
                </a:solidFill>
              </a:rPr>
              <a:t>felt refreshed and energetic </a:t>
            </a:r>
            <a:r>
              <a:rPr lang="en-US" altLang="zh-CN" sz="3200" dirty="0"/>
              <a:t>for the coming national conference, </a:t>
            </a:r>
            <a:r>
              <a:rPr lang="en-US" altLang="zh-CN" sz="3200" dirty="0">
                <a:solidFill>
                  <a:srgbClr val="0000FF"/>
                </a:solidFill>
              </a:rPr>
              <a:t>grateful for the unexpected kindness from Carlos. </a:t>
            </a:r>
            <a:r>
              <a:rPr lang="en-US" altLang="zh-CN" sz="3200" dirty="0">
                <a:solidFill>
                  <a:srgbClr val="7030A0"/>
                </a:solidFill>
              </a:rPr>
              <a:t>Having finished my breakfast, </a:t>
            </a:r>
            <a:r>
              <a:rPr lang="en-US" altLang="zh-CN" sz="3200" dirty="0">
                <a:solidFill>
                  <a:srgbClr val="CC00FF"/>
                </a:solidFill>
              </a:rPr>
              <a:t>I </a:t>
            </a:r>
            <a:r>
              <a:rPr lang="en-US" altLang="zh-CN" sz="3200" dirty="0">
                <a:solidFill>
                  <a:srgbClr val="FF0000"/>
                </a:solidFill>
              </a:rPr>
              <a:t>expressed my heartfelt thanks to Carlos’ thoughtfulness, paid my bill </a:t>
            </a:r>
            <a:r>
              <a:rPr lang="en-US" altLang="zh-CN" sz="3200" b="1" dirty="0"/>
              <a:t>and </a:t>
            </a:r>
            <a:r>
              <a:rPr lang="en-US" altLang="zh-CN" sz="3200" dirty="0">
                <a:solidFill>
                  <a:srgbClr val="FF0000"/>
                </a:solidFill>
              </a:rPr>
              <a:t>made for the door.</a:t>
            </a:r>
            <a:endParaRPr lang="zh-CN"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p:nvPr/>
        </p:nvSpPr>
        <p:spPr>
          <a:xfrm>
            <a:off x="0" y="598516"/>
            <a:ext cx="12269585" cy="582216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altLang="zh-CN" sz="3200" dirty="0">
                <a:solidFill>
                  <a:srgbClr val="C00000"/>
                </a:solidFill>
              </a:rPr>
              <a:t>Para2:   </a:t>
            </a:r>
            <a:r>
              <a:rPr lang="en-US" altLang="zh-CN" sz="3200" dirty="0">
                <a:solidFill>
                  <a:srgbClr val="CC00FF"/>
                </a:solidFill>
              </a:rPr>
              <a:t>I</a:t>
            </a:r>
            <a:r>
              <a:rPr lang="en-US" altLang="zh-CN" sz="3200" dirty="0">
                <a:solidFill>
                  <a:srgbClr val="C00000"/>
                </a:solidFill>
              </a:rPr>
              <a:t> was about to leave </a:t>
            </a:r>
            <a:r>
              <a:rPr lang="en-US" altLang="zh-CN" sz="3200" dirty="0">
                <a:solidFill>
                  <a:srgbClr val="0000FF"/>
                </a:solidFill>
              </a:rPr>
              <a:t>when </a:t>
            </a:r>
            <a:r>
              <a:rPr lang="en-US" altLang="zh-CN" sz="3200" b="1" dirty="0">
                <a:solidFill>
                  <a:srgbClr val="CC00FF"/>
                </a:solidFill>
              </a:rPr>
              <a:t>I </a:t>
            </a:r>
            <a:r>
              <a:rPr lang="en-US" altLang="zh-CN" sz="3200" dirty="0">
                <a:solidFill>
                  <a:srgbClr val="0000FF"/>
                </a:solidFill>
              </a:rPr>
              <a:t>learned Carlos had already sold the restaurant. </a:t>
            </a:r>
            <a:r>
              <a:rPr lang="en-US" altLang="zh-CN" sz="3200" dirty="0">
                <a:solidFill>
                  <a:srgbClr val="CC00FF"/>
                </a:solidFill>
              </a:rPr>
              <a:t>It </a:t>
            </a:r>
            <a:r>
              <a:rPr lang="en-US" altLang="zh-CN" sz="3200" dirty="0">
                <a:solidFill>
                  <a:srgbClr val="C00000"/>
                </a:solidFill>
              </a:rPr>
              <a:t>dawned on me </a:t>
            </a:r>
            <a:r>
              <a:rPr lang="en-US" altLang="zh-CN" sz="3200" dirty="0">
                <a:solidFill>
                  <a:srgbClr val="0000FF"/>
                </a:solidFill>
              </a:rPr>
              <a:t>that Carlos could just make up an excuse to let me go since the restaurant had been sold. </a:t>
            </a:r>
            <a:r>
              <a:rPr lang="en-US" altLang="zh-CN" sz="3200" dirty="0"/>
              <a:t>Actually , </a:t>
            </a:r>
            <a:r>
              <a:rPr lang="en-US" altLang="zh-CN" sz="3200" dirty="0">
                <a:solidFill>
                  <a:srgbClr val="CC00FF"/>
                </a:solidFill>
              </a:rPr>
              <a:t>he </a:t>
            </a:r>
            <a:r>
              <a:rPr lang="en-US" altLang="zh-CN" sz="3200" dirty="0">
                <a:solidFill>
                  <a:srgbClr val="C00000"/>
                </a:solidFill>
              </a:rPr>
              <a:t>went to great lengths </a:t>
            </a:r>
            <a:r>
              <a:rPr lang="en-US" altLang="zh-CN" sz="3200" dirty="0">
                <a:solidFill>
                  <a:srgbClr val="7030A0"/>
                </a:solidFill>
              </a:rPr>
              <a:t>to buy ingredients to cook me Special#2. </a:t>
            </a:r>
            <a:r>
              <a:rPr lang="en-US" altLang="zh-CN" sz="3200" dirty="0">
                <a:solidFill>
                  <a:srgbClr val="0000FF"/>
                </a:solidFill>
              </a:rPr>
              <a:t>What touched me deeply </a:t>
            </a:r>
            <a:r>
              <a:rPr lang="en-US" altLang="zh-CN" sz="3200" dirty="0">
                <a:solidFill>
                  <a:srgbClr val="C00000"/>
                </a:solidFill>
              </a:rPr>
              <a:t>was </a:t>
            </a:r>
            <a:r>
              <a:rPr lang="en-US" altLang="zh-CN" sz="3200" b="1" dirty="0"/>
              <a:t>not </a:t>
            </a:r>
            <a:r>
              <a:rPr lang="en-US" altLang="zh-CN" sz="3200" dirty="0">
                <a:solidFill>
                  <a:srgbClr val="C00000"/>
                </a:solidFill>
              </a:rPr>
              <a:t>the carefully- prepared meal </a:t>
            </a:r>
            <a:r>
              <a:rPr lang="en-US" altLang="zh-CN" sz="3200" b="1" dirty="0"/>
              <a:t>but </a:t>
            </a:r>
            <a:r>
              <a:rPr lang="en-US" altLang="zh-CN" sz="3200" dirty="0">
                <a:solidFill>
                  <a:srgbClr val="C00000"/>
                </a:solidFill>
              </a:rPr>
              <a:t>his professionalism and dedication . </a:t>
            </a:r>
            <a:r>
              <a:rPr lang="en-US" altLang="zh-CN" sz="3200" dirty="0">
                <a:solidFill>
                  <a:srgbClr val="CC00FF"/>
                </a:solidFill>
              </a:rPr>
              <a:t>Today</a:t>
            </a:r>
            <a:r>
              <a:rPr lang="en-US" altLang="zh-CN" sz="3200" dirty="0">
                <a:solidFill>
                  <a:srgbClr val="C00000"/>
                </a:solidFill>
              </a:rPr>
              <a:t> was just one of thousands of his past ordinary workdays</a:t>
            </a:r>
            <a:r>
              <a:rPr lang="en-US" altLang="zh-CN" sz="3200" dirty="0"/>
              <a:t>. </a:t>
            </a:r>
            <a:r>
              <a:rPr lang="en-US" altLang="zh-CN" sz="3200" dirty="0">
                <a:solidFill>
                  <a:srgbClr val="0000FF"/>
                </a:solidFill>
              </a:rPr>
              <a:t>Though he would bid farewell to his customers as well as the restaurant, </a:t>
            </a:r>
            <a:r>
              <a:rPr lang="en-US" altLang="zh-CN" sz="3200" dirty="0">
                <a:solidFill>
                  <a:srgbClr val="CC00FF"/>
                </a:solidFill>
              </a:rPr>
              <a:t>Carlos </a:t>
            </a:r>
            <a:r>
              <a:rPr lang="en-US" altLang="zh-CN" sz="3200" dirty="0"/>
              <a:t>still</a:t>
            </a:r>
            <a:r>
              <a:rPr lang="en-US" altLang="zh-CN" sz="3200" dirty="0">
                <a:solidFill>
                  <a:srgbClr val="C00000"/>
                </a:solidFill>
              </a:rPr>
              <a:t> insisted on </a:t>
            </a:r>
            <a:r>
              <a:rPr lang="en-US" altLang="zh-CN" sz="3200" dirty="0">
                <a:solidFill>
                  <a:srgbClr val="7030A0"/>
                </a:solidFill>
              </a:rPr>
              <a:t>providing the same high-quality service for his customer. </a:t>
            </a:r>
            <a:r>
              <a:rPr lang="en-US" altLang="zh-CN" sz="3200" dirty="0">
                <a:solidFill>
                  <a:srgbClr val="CC00FF"/>
                </a:solidFill>
              </a:rPr>
              <a:t>Special#2</a:t>
            </a:r>
            <a:r>
              <a:rPr lang="en-US" altLang="zh-CN" sz="3200" dirty="0">
                <a:solidFill>
                  <a:srgbClr val="C00000"/>
                </a:solidFill>
              </a:rPr>
              <a:t> was his unique way </a:t>
            </a:r>
            <a:r>
              <a:rPr lang="en-US" altLang="zh-CN" sz="3200" dirty="0">
                <a:solidFill>
                  <a:srgbClr val="7030A0"/>
                </a:solidFill>
              </a:rPr>
              <a:t>to show his </a:t>
            </a:r>
            <a:r>
              <a:rPr lang="en-US" altLang="zh-CN" sz="3200" dirty="0">
                <a:solidFill>
                  <a:srgbClr val="FF0000"/>
                </a:solidFill>
              </a:rPr>
              <a:t>consistent </a:t>
            </a:r>
            <a:r>
              <a:rPr lang="en-US" altLang="zh-CN" sz="3200" dirty="0">
                <a:solidFill>
                  <a:srgbClr val="7030A0"/>
                </a:solidFill>
              </a:rPr>
              <a:t>act of kindness,</a:t>
            </a:r>
            <a:r>
              <a:rPr lang="en-US" altLang="zh-CN" sz="3200" dirty="0">
                <a:solidFill>
                  <a:srgbClr val="C00000"/>
                </a:solidFill>
              </a:rPr>
              <a:t> </a:t>
            </a:r>
            <a:r>
              <a:rPr lang="en-US" altLang="zh-CN" sz="3200" dirty="0">
                <a:solidFill>
                  <a:srgbClr val="7030A0"/>
                </a:solidFill>
              </a:rPr>
              <a:t>thoughtfulness </a:t>
            </a:r>
            <a:r>
              <a:rPr lang="en-US" altLang="zh-CN" sz="3200" b="1" dirty="0"/>
              <a:t>and</a:t>
            </a:r>
            <a:r>
              <a:rPr lang="en-US" altLang="zh-CN" sz="3200" dirty="0">
                <a:solidFill>
                  <a:srgbClr val="7030A0"/>
                </a:solidFill>
              </a:rPr>
              <a:t> craftsman spirit. </a:t>
            </a:r>
            <a:r>
              <a:rPr lang="en-US" altLang="zh-CN" sz="3200" dirty="0">
                <a:solidFill>
                  <a:srgbClr val="0000FF"/>
                </a:solidFill>
              </a:rPr>
              <a:t>As I stepped out of the restaurant,</a:t>
            </a:r>
            <a:r>
              <a:rPr lang="en-US" altLang="zh-CN" sz="3200" dirty="0">
                <a:solidFill>
                  <a:srgbClr val="C00000"/>
                </a:solidFill>
              </a:rPr>
              <a:t> </a:t>
            </a:r>
            <a:r>
              <a:rPr lang="en-US" altLang="zh-CN" sz="3200" dirty="0">
                <a:solidFill>
                  <a:srgbClr val="CC00FF"/>
                </a:solidFill>
              </a:rPr>
              <a:t>I </a:t>
            </a:r>
            <a:r>
              <a:rPr lang="en-US" altLang="zh-CN" sz="3200" dirty="0">
                <a:solidFill>
                  <a:srgbClr val="C00000"/>
                </a:solidFill>
              </a:rPr>
              <a:t>quickened my brisk steps </a:t>
            </a:r>
            <a:r>
              <a:rPr lang="en-US" altLang="zh-CN" sz="3200" dirty="0"/>
              <a:t>to the conference venue, </a:t>
            </a:r>
            <a:r>
              <a:rPr lang="en-US" altLang="zh-CN" sz="3200" dirty="0">
                <a:solidFill>
                  <a:srgbClr val="7030A0"/>
                </a:solidFill>
              </a:rPr>
              <a:t>determined to deliver my speech </a:t>
            </a:r>
            <a:r>
              <a:rPr lang="en-US" altLang="zh-CN" sz="3200" dirty="0">
                <a:solidFill>
                  <a:srgbClr val="0000FF"/>
                </a:solidFill>
              </a:rPr>
              <a:t>as perfectly and professionally as </a:t>
            </a:r>
            <a:r>
              <a:rPr lang="en-US" altLang="zh-CN" sz="3200" dirty="0">
                <a:solidFill>
                  <a:srgbClr val="CC00FF"/>
                </a:solidFill>
              </a:rPr>
              <a:t>Carlos </a:t>
            </a:r>
            <a:r>
              <a:rPr lang="en-US" altLang="zh-CN" sz="3200" dirty="0">
                <a:solidFill>
                  <a:srgbClr val="C00000"/>
                </a:solidFill>
              </a:rPr>
              <a:t>cooked every meal. </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黄色阳光向日葵小清新背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4290"/>
            <a:ext cx="12192000" cy="693229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749286" y="49698"/>
            <a:ext cx="9481931" cy="2295939"/>
          </a:xfrm>
          <a:noFill/>
        </p:spPr>
        <p:txBody>
          <a:bodyPr>
            <a:normAutofit/>
          </a:bodyPr>
          <a:lstStyle/>
          <a:p>
            <a:r>
              <a:rPr lang="en-US" altLang="zh-CN" sz="5400" b="1" dirty="0">
                <a:solidFill>
                  <a:srgbClr val="CC00FF"/>
                </a:solidFill>
              </a:rPr>
              <a:t>Those warm episodes shine </a:t>
            </a:r>
            <a:br>
              <a:rPr lang="en-US" altLang="zh-CN" sz="5400" b="1" dirty="0">
                <a:solidFill>
                  <a:srgbClr val="CC00FF"/>
                </a:solidFill>
              </a:rPr>
            </a:br>
            <a:r>
              <a:rPr lang="en-US" altLang="zh-CN" sz="5400" b="1" dirty="0">
                <a:solidFill>
                  <a:srgbClr val="CC00FF"/>
                </a:solidFill>
              </a:rPr>
              <a:t>   in our memory forever.</a:t>
            </a:r>
            <a:endParaRPr lang="zh-CN" altLang="en-US" sz="5400" b="1" dirty="0">
              <a:solidFill>
                <a:srgbClr val="CC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16376" y="526231"/>
            <a:ext cx="12075623" cy="2359911"/>
          </a:xfrm>
          <a:solidFill>
            <a:schemeClr val="bg1"/>
          </a:solidFill>
        </p:spPr>
        <p:txBody>
          <a:bodyPr>
            <a:noAutofit/>
          </a:bodyPr>
          <a:lstStyle/>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My flight arrived in San Diego around midnight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 by the time I drove home and got into bed it was nearly 2:00 a. m. I was tired and jet-lagged when I dragged myself out of the bed. Nevertheless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had to be up bright and early that morning: I was the opening keynoter</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（主旨发言人）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 national conference.</a:t>
            </a:r>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16376" y="4333462"/>
            <a:ext cx="11383198" cy="1077218"/>
          </a:xfrm>
          <a:prstGeom prst="rect">
            <a:avLst/>
          </a:prstGeom>
          <a:solidFill>
            <a:schemeClr val="bg1"/>
          </a:solidFill>
        </p:spPr>
        <p:txBody>
          <a:bodyPr wrap="square" rtlCol="0">
            <a:spAutoFit/>
          </a:bodyPr>
          <a:lstStyle/>
          <a:p>
            <a:r>
              <a:rPr lang="en-US" altLang="zh-CN" sz="3200" b="1" dirty="0">
                <a:solidFill>
                  <a:srgbClr val="008000"/>
                </a:solidFill>
              </a:rPr>
              <a:t>I was tired  but I had to be up early in the morning for a coming important conference.</a:t>
            </a:r>
            <a:endParaRPr lang="zh-CN" altLang="en-US" sz="3200" b="1" dirty="0">
              <a:solidFill>
                <a:srgbClr val="008000"/>
              </a:solidFill>
            </a:endParaRPr>
          </a:p>
        </p:txBody>
      </p:sp>
      <p:sp>
        <p:nvSpPr>
          <p:cNvPr id="4" name="文本框 3"/>
          <p:cNvSpPr txBox="1"/>
          <p:nvPr/>
        </p:nvSpPr>
        <p:spPr>
          <a:xfrm>
            <a:off x="116376" y="3277353"/>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3787" y="327029"/>
            <a:ext cx="12075623" cy="3473094"/>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In short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needed to recover quickly. A hearty breakfast in the early morning sun was what I needed. I headed for Carlos &amp; Annie’s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popular restaurant located in the heart of the seaside town.</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“I’d like steak and eggs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please,” I said to the waitress after I had finally found a table in the restaurant. “Oh, I'm sorry,” she apologized. “We're out of Special#2. We've served the last of our steaks. How about Special#14?” “Oh</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no steak and eggs?” I couldn't seem to accept it.</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63787" y="5108713"/>
            <a:ext cx="12075622" cy="1077218"/>
          </a:xfrm>
          <a:prstGeom prst="rect">
            <a:avLst/>
          </a:prstGeom>
          <a:solidFill>
            <a:schemeClr val="bg1"/>
          </a:solidFill>
        </p:spPr>
        <p:txBody>
          <a:bodyPr wrap="square" rtlCol="0">
            <a:spAutoFit/>
          </a:bodyPr>
          <a:lstStyle/>
          <a:p>
            <a:r>
              <a:rPr lang="en-US" altLang="zh-CN" sz="3200" b="1" dirty="0">
                <a:solidFill>
                  <a:srgbClr val="008000"/>
                </a:solidFill>
              </a:rPr>
              <a:t>I needed a hearty breakfast to recover but I couldn’t get what I desired--- Special #2. </a:t>
            </a:r>
            <a:endParaRPr lang="zh-CN" altLang="en-US" sz="3200" b="1" dirty="0">
              <a:solidFill>
                <a:srgbClr val="008000"/>
              </a:solidFill>
            </a:endParaRPr>
          </a:p>
        </p:txBody>
      </p:sp>
      <p:sp>
        <p:nvSpPr>
          <p:cNvPr id="4" name="文本框 3"/>
          <p:cNvSpPr txBox="1"/>
          <p:nvPr/>
        </p:nvSpPr>
        <p:spPr>
          <a:xfrm>
            <a:off x="63787" y="4061913"/>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792688"/>
            <a:ext cx="12075623" cy="1982226"/>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I'm not sure if it was my heartfelt sigh that caught Carlos</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owner's attention. His warm</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caring brown eyes seemed determined to pinpoint the best solution. He then said, “You know</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think I did see one final steak back there.”</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16378" y="4083086"/>
            <a:ext cx="6870831" cy="584775"/>
          </a:xfrm>
          <a:prstGeom prst="rect">
            <a:avLst/>
          </a:prstGeom>
          <a:solidFill>
            <a:schemeClr val="bg1"/>
          </a:solidFill>
        </p:spPr>
        <p:txBody>
          <a:bodyPr wrap="square" rtlCol="0">
            <a:spAutoFit/>
          </a:bodyPr>
          <a:lstStyle/>
          <a:p>
            <a:r>
              <a:rPr lang="en-US" altLang="zh-CN" sz="3200" b="1" dirty="0">
                <a:solidFill>
                  <a:srgbClr val="008000"/>
                </a:solidFill>
              </a:rPr>
              <a:t>Carlos came to solve my problem. </a:t>
            </a:r>
            <a:endParaRPr lang="zh-CN" altLang="en-US" sz="3200" b="1" dirty="0">
              <a:solidFill>
                <a:srgbClr val="008000"/>
              </a:solidFill>
            </a:endParaRPr>
          </a:p>
        </p:txBody>
      </p:sp>
      <p:sp>
        <p:nvSpPr>
          <p:cNvPr id="4" name="文本框 3"/>
          <p:cNvSpPr txBox="1"/>
          <p:nvPr/>
        </p:nvSpPr>
        <p:spPr>
          <a:xfrm>
            <a:off x="116376" y="3167390"/>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7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513913"/>
            <a:ext cx="12075623" cy="2827050"/>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Pressing my luck</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quickly declared, “Wow</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that would be great. But you know</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I'm not sure if I want a breakfast steak at all. What I really want is a steak—one that’s two inches thick</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tender and juicy</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served medium rare.” “Not to worry,” Carlos assured me and left. The young waitress gave me a wink</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（眨眼）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 said with a knowing smile, “Carlos is being Carlos again!” I did not give her words much thought.</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8188" y="4824031"/>
            <a:ext cx="11272420" cy="1077218"/>
          </a:xfrm>
          <a:prstGeom prst="rect">
            <a:avLst/>
          </a:prstGeom>
          <a:solidFill>
            <a:schemeClr val="bg1"/>
          </a:solidFill>
        </p:spPr>
        <p:txBody>
          <a:bodyPr wrap="square" rtlCol="0">
            <a:spAutoFit/>
          </a:bodyPr>
          <a:lstStyle/>
          <a:p>
            <a:r>
              <a:rPr lang="en-US" altLang="zh-CN" sz="3200" b="1" dirty="0">
                <a:solidFill>
                  <a:srgbClr val="008000"/>
                </a:solidFill>
              </a:rPr>
              <a:t>I told Carlos what I exactly wanted for my breakfast and he assured me. </a:t>
            </a:r>
            <a:endParaRPr lang="zh-CN" altLang="en-US" sz="3200" b="1" dirty="0">
              <a:solidFill>
                <a:srgbClr val="008000"/>
              </a:solidFill>
            </a:endParaRPr>
          </a:p>
        </p:txBody>
      </p:sp>
      <p:sp>
        <p:nvSpPr>
          <p:cNvPr id="4" name="文本框 3"/>
          <p:cNvSpPr txBox="1"/>
          <p:nvPr/>
        </p:nvSpPr>
        <p:spPr>
          <a:xfrm>
            <a:off x="58188" y="3701617"/>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572131"/>
            <a:ext cx="12075623" cy="2429487"/>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Then</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noticed Carlos as he left the restaurant through the side door and walked into a neighborhood grocery store across the street. Carlos exchanged morning greetings with everyone he knew and even helped the owner of the bookstore next door by holding the items that filled her arms. Then he reentered the restaurant with a bag in his hand.</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26314" y="4639378"/>
            <a:ext cx="11939370" cy="1077218"/>
          </a:xfrm>
          <a:prstGeom prst="rect">
            <a:avLst/>
          </a:prstGeom>
          <a:solidFill>
            <a:schemeClr val="bg1"/>
          </a:solidFill>
        </p:spPr>
        <p:txBody>
          <a:bodyPr wrap="square" rtlCol="0">
            <a:spAutoFit/>
          </a:bodyPr>
          <a:lstStyle/>
          <a:p>
            <a:r>
              <a:rPr lang="en-US" altLang="zh-CN" sz="3200" b="1" dirty="0">
                <a:solidFill>
                  <a:srgbClr val="008000"/>
                </a:solidFill>
              </a:rPr>
              <a:t>Carlos went to a grocery and bought ingredients for my breakfast and he was a really kind, thoughtful and helpful man. </a:t>
            </a:r>
            <a:endParaRPr lang="zh-CN" altLang="en-US" sz="3200" b="1" dirty="0">
              <a:solidFill>
                <a:srgbClr val="008000"/>
              </a:solidFill>
            </a:endParaRPr>
          </a:p>
        </p:txBody>
      </p:sp>
      <p:sp>
        <p:nvSpPr>
          <p:cNvPr id="4" name="文本框 3"/>
          <p:cNvSpPr txBox="1"/>
          <p:nvPr/>
        </p:nvSpPr>
        <p:spPr>
          <a:xfrm>
            <a:off x="163178" y="3385584"/>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16694</Words>
  <Application>WPS 演示</Application>
  <PresentationFormat>宽屏</PresentationFormat>
  <Paragraphs>307</Paragraphs>
  <Slides>45</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Arial</vt:lpstr>
      <vt:lpstr>宋体</vt:lpstr>
      <vt:lpstr>Wingdings</vt:lpstr>
      <vt:lpstr>方正舒体</vt:lpstr>
      <vt:lpstr>Times New Roman</vt:lpstr>
      <vt:lpstr>Calibri</vt:lpstr>
      <vt:lpstr>等线</vt:lpstr>
      <vt:lpstr>微软雅黑</vt:lpstr>
      <vt:lpstr>Arial Unicode MS</vt:lpstr>
      <vt:lpstr>等线 Light</vt:lpstr>
      <vt:lpstr>Bernard MT Condensed</vt:lpstr>
      <vt:lpstr>-apple-system</vt:lpstr>
      <vt:lpstr>HelveticaNeue</vt:lpstr>
      <vt:lpstr>华文新魏</vt:lpstr>
      <vt:lpstr>Segoe Print</vt:lpstr>
      <vt:lpstr>Office 主题​​</vt:lpstr>
      <vt:lpstr>PowerPoint 演示文稿</vt:lpstr>
      <vt:lpstr>PowerPoint 演示文稿</vt:lpstr>
      <vt:lpstr>PowerPoint 演示文稿</vt:lpstr>
      <vt:lpstr>     Read for main ideas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Read for clues and echoes</vt:lpstr>
      <vt:lpstr>PowerPoint 演示文稿</vt:lpstr>
      <vt:lpstr>PowerPoint 演示文稿</vt:lpstr>
      <vt:lpstr>PowerPoint 演示文稿</vt:lpstr>
      <vt:lpstr>PowerPoint 演示文稿</vt:lpstr>
      <vt:lpstr>PowerPoint 演示文稿</vt:lpstr>
      <vt:lpstr>     Sort through details of the story</vt:lpstr>
      <vt:lpstr>PowerPoint 演示文稿</vt:lpstr>
      <vt:lpstr>PowerPoint 演示文稿</vt:lpstr>
      <vt:lpstr>PowerPoint 演示文稿</vt:lpstr>
      <vt:lpstr>     Design plots for each paragraph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习作欣赏一</vt:lpstr>
      <vt:lpstr>PowerPoint 演示文稿</vt:lpstr>
      <vt:lpstr>PowerPoint 演示文稿</vt:lpstr>
      <vt:lpstr>习作欣赏二</vt:lpstr>
      <vt:lpstr>PowerPoint 演示文稿</vt:lpstr>
      <vt:lpstr>PowerPoint 演示文稿</vt:lpstr>
      <vt:lpstr>Those warm episodes shine     in our memory forever.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282</cp:revision>
  <dcterms:created xsi:type="dcterms:W3CDTF">2024-01-20T13:02:00Z</dcterms:created>
  <dcterms:modified xsi:type="dcterms:W3CDTF">2024-04-15T03:08:27Z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