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85" r:id="rId3"/>
    <p:sldId id="259" r:id="rId5"/>
    <p:sldId id="258" r:id="rId6"/>
    <p:sldId id="326" r:id="rId7"/>
    <p:sldId id="268" r:id="rId8"/>
    <p:sldId id="270" r:id="rId9"/>
    <p:sldId id="272" r:id="rId10"/>
    <p:sldId id="325" r:id="rId11"/>
    <p:sldId id="327" r:id="rId12"/>
    <p:sldId id="328" r:id="rId13"/>
    <p:sldId id="329" r:id="rId14"/>
    <p:sldId id="330" r:id="rId15"/>
    <p:sldId id="287" r:id="rId16"/>
    <p:sldId id="331" r:id="rId17"/>
    <p:sldId id="335" r:id="rId18"/>
    <p:sldId id="336" r:id="rId19"/>
    <p:sldId id="337" r:id="rId20"/>
    <p:sldId id="344" r:id="rId21"/>
    <p:sldId id="342" r:id="rId22"/>
    <p:sldId id="343" r:id="rId23"/>
    <p:sldId id="345" r:id="rId24"/>
    <p:sldId id="346" r:id="rId25"/>
    <p:sldId id="367" r:id="rId26"/>
    <p:sldId id="378" r:id="rId27"/>
    <p:sldId id="349" r:id="rId28"/>
    <p:sldId id="351" r:id="rId29"/>
    <p:sldId id="373" r:id="rId30"/>
    <p:sldId id="375" r:id="rId31"/>
    <p:sldId id="368" r:id="rId32"/>
    <p:sldId id="348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264900" y="100988"/>
            <a:ext cx="829310" cy="2683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4398467" y="2720876"/>
            <a:ext cx="1928813" cy="18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感恩遇见，相互成就，本课件资料仅供您个人参考、教学使用，严禁自行在网络传播，违者依知识产权法追究法律责任。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更多教学资源请关注</a:t>
            </a:r>
            <a:endParaRPr kumimoji="1" lang="en-US" altLang="zh-CN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27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Neue" panose="02000503000000020004" pitchFamily="2" charset="0"/>
                <a:ea typeface="宋体" panose="02010600030101010101" pitchFamily="2" charset="-122"/>
                <a:cs typeface="+mn-cs"/>
              </a:rPr>
              <a:t>公众号：溯恩高中英语</a:t>
            </a:r>
            <a:endParaRPr kumimoji="1" lang="zh-CN" altLang="en-US" sz="127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Neue" panose="02000503000000020004" pitchFamily="2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35" y="3136106"/>
            <a:ext cx="1036737" cy="10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379071" y="2720877"/>
            <a:ext cx="1645742" cy="3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新魏" panose="02010800040101010101" charset="-122"/>
                <a:ea typeface="宋体" panose="02010600030101010101" pitchFamily="2" charset="-122"/>
                <a:cs typeface="+mn-cs"/>
              </a:rPr>
              <a:t>知识产权声明</a:t>
            </a:r>
            <a:endParaRPr kumimoji="1" lang="zh-CN" altLang="en-US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新魏" panose="02010800040101010101" charset="-122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9045" y="940435"/>
            <a:ext cx="4017645" cy="379158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flipH="1" flipV="1">
            <a:off x="8078092" y="1556787"/>
            <a:ext cx="3486857" cy="1012168"/>
            <a:chOff x="11138" y="1599"/>
            <a:chExt cx="5496" cy="1613"/>
          </a:xfrm>
        </p:grpSpPr>
        <p:sp>
          <p:nvSpPr>
            <p:cNvPr id="11" name="圆角矩形标注 10"/>
            <p:cNvSpPr/>
            <p:nvPr/>
          </p:nvSpPr>
          <p:spPr>
            <a:xfrm flipH="1">
              <a:off x="11204" y="1599"/>
              <a:ext cx="5430" cy="1613"/>
            </a:xfrm>
            <a:prstGeom prst="wedgeRoundRectCallout">
              <a:avLst>
                <a:gd name="adj1" fmla="val -60514"/>
                <a:gd name="adj2" fmla="val -37289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11138" y="1891"/>
              <a:ext cx="5496" cy="10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>
                  <a:latin typeface="Times New Roman" panose="02020603050405020304" charset="0"/>
                  <a:ea typeface="黑体" panose="02010609060101010101" pitchFamily="49" charset="-122"/>
                  <a:sym typeface="+mn-ea"/>
                </a:rPr>
                <a:t>Are you hungry?</a:t>
              </a:r>
              <a:endParaRPr lang="en-US" altLang="zh-CN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圆角矩形标注 4"/>
          <p:cNvSpPr/>
          <p:nvPr/>
        </p:nvSpPr>
        <p:spPr>
          <a:xfrm flipV="1">
            <a:off x="275590" y="1213485"/>
            <a:ext cx="3616960" cy="1059180"/>
          </a:xfrm>
          <a:prstGeom prst="wedgeRoundRectCallout">
            <a:avLst>
              <a:gd name="adj1" fmla="val 65952"/>
              <a:gd name="adj2" fmla="val 6061"/>
              <a:gd name="adj3" fmla="val 16667"/>
            </a:avLst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276225" y="1397000"/>
            <a:ext cx="3616960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6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Yes, I am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(hungry)</a:t>
            </a:r>
            <a:r>
              <a:rPr lang="en-US" altLang="zh-CN" sz="36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.</a:t>
            </a:r>
            <a:endParaRPr lang="en-US" altLang="zh-CN" sz="3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74415" y="5330190"/>
            <a:ext cx="3116580" cy="63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just">
              <a:lnSpc>
                <a:spcPct val="11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省略重复的表语</a:t>
            </a:r>
            <a:r>
              <a:rPr lang="en-US" altLang="zh-CN" sz="320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endParaRPr lang="en-US" altLang="zh-CN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328295" y="965835"/>
            <a:ext cx="11454765" cy="5641975"/>
            <a:chOff x="517" y="1521"/>
            <a:chExt cx="18039" cy="8885"/>
          </a:xfrm>
        </p:grpSpPr>
        <p:sp>
          <p:nvSpPr>
            <p:cNvPr id="4" name="文本框 3"/>
            <p:cNvSpPr txBox="1"/>
            <p:nvPr/>
          </p:nvSpPr>
          <p:spPr>
            <a:xfrm>
              <a:off x="1876" y="1521"/>
              <a:ext cx="16680" cy="402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   In the late Tang Dynasty, the Taoist 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zh-CN" altLang="en-US" sz="28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国师</a:t>
              </a:r>
              <a:r>
                <a:rPr lang="en-US" altLang="zh-CN" sz="2800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) </a:t>
              </a:r>
              <a:r>
                <a:rPr lang="en-US" altLang="zh-CN" sz="320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plotted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to enhance </a:t>
              </a:r>
              <a:endPara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his power and </a:t>
              </a:r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(the Taoist)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launched people to catch snakes for him. Therefore, p</a:t>
              </a:r>
              <a:r>
                <a:rPr lang="en-US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eople hunt for big</a:t>
              </a:r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(snakes)</a:t>
              </a:r>
              <a:r>
                <a:rPr lang="en-US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and small snakes. 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Only some of the snakes have survived, but most </a:t>
              </a:r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(of the snakes) 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have not</a:t>
              </a:r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(survived)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 So, the white snake was sent to end this. 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6588"/>
              <a:ext cx="6768" cy="3818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 rot="0">
            <a:off x="328295" y="181610"/>
            <a:ext cx="3176270" cy="542290"/>
            <a:chOff x="7462" y="5245"/>
            <a:chExt cx="6997" cy="854"/>
          </a:xfrm>
        </p:grpSpPr>
        <p:sp>
          <p:nvSpPr>
            <p:cNvPr id="11" name="SubTopic"/>
            <p:cNvSpPr/>
            <p:nvPr/>
          </p:nvSpPr>
          <p:spPr>
            <a:xfrm>
              <a:off x="7462" y="5245"/>
              <a:ext cx="6997" cy="854"/>
            </a:xfrm>
            <a:custGeom>
              <a:avLst/>
              <a:gdLst/>
              <a:ahLst/>
              <a:cxnLst/>
              <a:pathLst>
                <a:path w="1172832" h="182400">
                  <a:moveTo>
                    <a:pt x="91200" y="0"/>
                  </a:moveTo>
                  <a:lnTo>
                    <a:pt x="136800" y="2705"/>
                  </a:lnTo>
                  <a:lnTo>
                    <a:pt x="182400" y="2396"/>
                  </a:lnTo>
                  <a:lnTo>
                    <a:pt x="228000" y="1827"/>
                  </a:lnTo>
                  <a:lnTo>
                    <a:pt x="273600" y="1566"/>
                  </a:lnTo>
                  <a:lnTo>
                    <a:pt x="319200" y="-94"/>
                  </a:lnTo>
                  <a:lnTo>
                    <a:pt x="364800" y="-2498"/>
                  </a:lnTo>
                  <a:lnTo>
                    <a:pt x="410400" y="-2925"/>
                  </a:lnTo>
                  <a:lnTo>
                    <a:pt x="456000" y="-464"/>
                  </a:lnTo>
                  <a:lnTo>
                    <a:pt x="501600" y="1586"/>
                  </a:lnTo>
                  <a:lnTo>
                    <a:pt x="547200" y="2133"/>
                  </a:lnTo>
                  <a:lnTo>
                    <a:pt x="592800" y="630"/>
                  </a:lnTo>
                  <a:lnTo>
                    <a:pt x="638400" y="-2729"/>
                  </a:lnTo>
                  <a:lnTo>
                    <a:pt x="684000" y="-4547"/>
                  </a:lnTo>
                  <a:lnTo>
                    <a:pt x="729600" y="-3702"/>
                  </a:lnTo>
                  <a:lnTo>
                    <a:pt x="775200" y="531"/>
                  </a:lnTo>
                  <a:lnTo>
                    <a:pt x="820800" y="4789"/>
                  </a:lnTo>
                  <a:lnTo>
                    <a:pt x="866400" y="5410"/>
                  </a:lnTo>
                  <a:lnTo>
                    <a:pt x="912000" y="2763"/>
                  </a:lnTo>
                  <a:lnTo>
                    <a:pt x="957600" y="-941"/>
                  </a:lnTo>
                  <a:lnTo>
                    <a:pt x="1003200" y="-2123"/>
                  </a:lnTo>
                  <a:lnTo>
                    <a:pt x="1048800" y="-1899"/>
                  </a:lnTo>
                  <a:lnTo>
                    <a:pt x="1096980" y="-48"/>
                  </a:lnTo>
                  <a:lnTo>
                    <a:pt x="1138671" y="18694"/>
                  </a:lnTo>
                  <a:lnTo>
                    <a:pt x="1165902" y="55144"/>
                  </a:lnTo>
                  <a:lnTo>
                    <a:pt x="1169095" y="105916"/>
                  </a:lnTo>
                  <a:lnTo>
                    <a:pt x="1148544" y="143832"/>
                  </a:lnTo>
                  <a:lnTo>
                    <a:pt x="1114832" y="168805"/>
                  </a:lnTo>
                  <a:lnTo>
                    <a:pt x="1066432" y="177309"/>
                  </a:lnTo>
                  <a:lnTo>
                    <a:pt x="1020832" y="180842"/>
                  </a:lnTo>
                  <a:lnTo>
                    <a:pt x="975232" y="182879"/>
                  </a:lnTo>
                  <a:lnTo>
                    <a:pt x="929632" y="184349"/>
                  </a:lnTo>
                  <a:lnTo>
                    <a:pt x="884032" y="188222"/>
                  </a:lnTo>
                  <a:lnTo>
                    <a:pt x="838432" y="191330"/>
                  </a:lnTo>
                  <a:lnTo>
                    <a:pt x="792832" y="191033"/>
                  </a:lnTo>
                  <a:lnTo>
                    <a:pt x="747232" y="189359"/>
                  </a:lnTo>
                  <a:lnTo>
                    <a:pt x="701632" y="187521"/>
                  </a:lnTo>
                  <a:lnTo>
                    <a:pt x="656032" y="186788"/>
                  </a:lnTo>
                  <a:lnTo>
                    <a:pt x="610432" y="182667"/>
                  </a:lnTo>
                  <a:lnTo>
                    <a:pt x="564832" y="177474"/>
                  </a:lnTo>
                  <a:lnTo>
                    <a:pt x="519232" y="175239"/>
                  </a:lnTo>
                  <a:lnTo>
                    <a:pt x="473632" y="175476"/>
                  </a:lnTo>
                  <a:lnTo>
                    <a:pt x="428032" y="176532"/>
                  </a:lnTo>
                  <a:lnTo>
                    <a:pt x="382432" y="178205"/>
                  </a:lnTo>
                  <a:lnTo>
                    <a:pt x="336832" y="178391"/>
                  </a:lnTo>
                  <a:lnTo>
                    <a:pt x="291232" y="179006"/>
                  </a:lnTo>
                  <a:lnTo>
                    <a:pt x="245632" y="181242"/>
                  </a:lnTo>
                  <a:lnTo>
                    <a:pt x="200032" y="182242"/>
                  </a:lnTo>
                  <a:lnTo>
                    <a:pt x="154432" y="183689"/>
                  </a:lnTo>
                  <a:lnTo>
                    <a:pt x="108832" y="186952"/>
                  </a:lnTo>
                  <a:lnTo>
                    <a:pt x="59312" y="183311"/>
                  </a:lnTo>
                  <a:lnTo>
                    <a:pt x="19287" y="156546"/>
                  </a:lnTo>
                  <a:lnTo>
                    <a:pt x="-2579" y="113913"/>
                  </a:lnTo>
                  <a:lnTo>
                    <a:pt x="207" y="59699"/>
                  </a:lnTo>
                  <a:lnTo>
                    <a:pt x="27007" y="20556"/>
                  </a:lnTo>
                  <a:lnTo>
                    <a:pt x="69502" y="1624"/>
                  </a:lnTo>
                  <a:lnTo>
                    <a:pt x="91200" y="0"/>
                  </a:lnTo>
                  <a:close/>
                </a:path>
              </a:pathLst>
            </a:custGeom>
            <a:solidFill>
              <a:srgbClr val="F56B85"/>
            </a:solidFill>
            <a:ln w="7600" cap="flat">
              <a:solidFill>
                <a:srgbClr val="F56B85"/>
              </a:solidFill>
              <a:round/>
            </a:ln>
          </p:spPr>
        </p:sp>
        <p:grpSp>
          <p:nvGrpSpPr>
            <p:cNvPr id="31" name="组合 30"/>
            <p:cNvGrpSpPr/>
            <p:nvPr/>
          </p:nvGrpSpPr>
          <p:grpSpPr>
            <a:xfrm>
              <a:off x="7660" y="5272"/>
              <a:ext cx="6166" cy="768"/>
              <a:chOff x="7660" y="5272"/>
              <a:chExt cx="6166" cy="768"/>
            </a:xfrm>
          </p:grpSpPr>
          <p:pic>
            <p:nvPicPr>
              <p:cNvPr id="130" name="Mark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660" y="5272"/>
                <a:ext cx="926" cy="768"/>
              </a:xfrm>
              <a:prstGeom prst="rect">
                <a:avLst/>
              </a:prstGeom>
            </p:spPr>
          </p:pic>
          <p:sp>
            <p:nvSpPr>
              <p:cNvPr id="141" name="Text 141"/>
              <p:cNvSpPr txBox="1"/>
              <p:nvPr/>
            </p:nvSpPr>
            <p:spPr>
              <a:xfrm>
                <a:off x="8587" y="5405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并列句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中的省略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6064250" y="3519170"/>
            <a:ext cx="5067300" cy="2664460"/>
            <a:chOff x="9550" y="5542"/>
            <a:chExt cx="7980" cy="4196"/>
          </a:xfrm>
        </p:grpSpPr>
        <p:sp>
          <p:nvSpPr>
            <p:cNvPr id="7" name="对角圆角矩形 6"/>
            <p:cNvSpPr/>
            <p:nvPr/>
          </p:nvSpPr>
          <p:spPr>
            <a:xfrm>
              <a:off x="9550" y="7254"/>
              <a:ext cx="7981" cy="2485"/>
            </a:xfrm>
            <a:prstGeom prst="round2DiagRect">
              <a:avLst/>
            </a:prstGeom>
            <a:solidFill>
              <a:srgbClr val="F1C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sz="3200" dirty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两个并列分句中，后一分句常省略与前一分句中相同的部分。</a:t>
              </a:r>
              <a:endParaRPr kumimoji="0" lang="en-US" altLang="en-US" sz="3200" b="1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  <a:sym typeface="Verdana" panose="020B0604030504040204" pitchFamily="34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77" y="5542"/>
              <a:ext cx="1343" cy="17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371369" y="279400"/>
            <a:ext cx="3166216" cy="542290"/>
            <a:chOff x="7417" y="8357"/>
            <a:chExt cx="4986" cy="854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7417" y="8357"/>
              <a:ext cx="4986" cy="854"/>
              <a:chOff x="7485" y="6352"/>
              <a:chExt cx="6973" cy="854"/>
            </a:xfrm>
          </p:grpSpPr>
          <p:sp>
            <p:nvSpPr>
              <p:cNvPr id="4" name="SubTopic"/>
              <p:cNvSpPr/>
              <p:nvPr/>
            </p:nvSpPr>
            <p:spPr>
              <a:xfrm>
                <a:off x="7486" y="6352"/>
                <a:ext cx="6972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pic>
            <p:nvPicPr>
              <p:cNvPr id="6" name="Mark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485" y="6483"/>
                <a:ext cx="868" cy="645"/>
              </a:xfrm>
              <a:prstGeom prst="rect">
                <a:avLst/>
              </a:prstGeom>
            </p:spPr>
          </p:pic>
        </p:grpSp>
        <p:sp>
          <p:nvSpPr>
            <p:cNvPr id="143" name="Text 143"/>
            <p:cNvSpPr txBox="1"/>
            <p:nvPr/>
          </p:nvSpPr>
          <p:spPr>
            <a:xfrm>
              <a:off x="8205" y="8489"/>
              <a:ext cx="3745" cy="644"/>
            </a:xfrm>
            <a:prstGeom prst="rect">
              <a:avLst/>
            </a:prstGeom>
            <a:noFill/>
          </p:spPr>
          <p:txBody>
            <a:bodyPr wrap="none" lIns="0" tIns="0" rIns="0" bIns="22500" rtlCol="0" anchor="ctr"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复合句中的省略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61340" y="1294130"/>
            <a:ext cx="11438255" cy="5347335"/>
            <a:chOff x="884" y="2038"/>
            <a:chExt cx="18013" cy="8421"/>
          </a:xfrm>
        </p:grpSpPr>
        <p:sp>
          <p:nvSpPr>
            <p:cNvPr id="8" name="文本框 7"/>
            <p:cNvSpPr txBox="1"/>
            <p:nvPr/>
          </p:nvSpPr>
          <p:spPr>
            <a:xfrm>
              <a:off x="884" y="2038"/>
              <a:ext cx="17050" cy="5184"/>
            </a:xfrm>
            <a:prstGeom prst="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5">
                      <a:lumMod val="20000"/>
                      <a:lumOff val="80000"/>
                    </a:schemeClr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Though (</a:t>
              </a:r>
              <a:r>
                <a:rPr lang="en-US" altLang="zh-CN" sz="32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she was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) armed with a magic weapon-hairpin</a:t>
              </a:r>
              <a:r>
                <a:rPr lang="en-US" altLang="zh-CN" sz="2800"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(</a:t>
              </a:r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珠钗</a:t>
              </a:r>
              <a:r>
                <a:rPr lang="en-US" altLang="zh-CN" sz="2400"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</a:rPr>
                <a:t>)</a:t>
              </a: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</a:rPr>
                <a:t>, she was struck with a stunning blow by the enemy and fell into the deep river.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_________(</a:t>
              </a:r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  <a:sym typeface="+mn-ea"/>
                </a:rPr>
                <a:t>当她苏醒过来的时候，她发现自己身在捕蛇村了。</a:t>
              </a:r>
              <a:r>
                <a:rPr lang="en-US" altLang="zh-CN" sz="2800">
                  <a:latin typeface="华文新魏" panose="02010800040101010101" charset="-122"/>
                  <a:ea typeface="华文新魏" panose="02010800040101010101" charset="-122"/>
                  <a:sym typeface="+mn-ea"/>
                </a:rPr>
                <a:t>)</a:t>
              </a:r>
              <a:endParaRPr lang="en-US" altLang="zh-CN" sz="2800">
                <a:latin typeface="华文新魏" panose="02010800040101010101" charset="-122"/>
                <a:ea typeface="华文新魏" panose="02010800040101010101" charset="-122"/>
                <a:sym typeface="+mn-ea"/>
              </a:endParaRPr>
            </a:p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A. When coming to life, she found herself was in the Snakecatcher Village.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B. When was coming to life, she found herself in the Snakecatcher </a:t>
              </a:r>
              <a:endParaRPr lang="en-US" altLang="zh-CN" sz="2800" i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800" i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Village. </a:t>
              </a:r>
              <a:endParaRPr lang="en-US" altLang="zh-CN" sz="2800">
                <a:latin typeface="华文新魏" panose="02010800040101010101" charset="-122"/>
                <a:ea typeface="华文新魏" panose="02010800040101010101" charset="-122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t="6583" r="1538"/>
            <a:stretch>
              <a:fillRect/>
            </a:stretch>
          </p:blipFill>
          <p:spPr>
            <a:xfrm>
              <a:off x="12925" y="6635"/>
              <a:ext cx="5972" cy="3824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3070860" y="2205990"/>
            <a:ext cx="783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</a:rPr>
              <a:t>A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1905" y="4707890"/>
            <a:ext cx="8074025" cy="1814830"/>
            <a:chOff x="139" y="7414"/>
            <a:chExt cx="12715" cy="2858"/>
          </a:xfrm>
        </p:grpSpPr>
        <p:grpSp>
          <p:nvGrpSpPr>
            <p:cNvPr id="11" name="组合 10"/>
            <p:cNvGrpSpPr/>
            <p:nvPr/>
          </p:nvGrpSpPr>
          <p:grpSpPr>
            <a:xfrm>
              <a:off x="139" y="7414"/>
              <a:ext cx="12431" cy="2794"/>
              <a:chOff x="6580" y="6945"/>
              <a:chExt cx="12431" cy="2794"/>
            </a:xfrm>
          </p:grpSpPr>
          <p:sp>
            <p:nvSpPr>
              <p:cNvPr id="13" name="对角圆角矩形 12"/>
              <p:cNvSpPr/>
              <p:nvPr/>
            </p:nvSpPr>
            <p:spPr>
              <a:xfrm>
                <a:off x="7956" y="6945"/>
                <a:ext cx="11055" cy="2794"/>
              </a:xfrm>
              <a:prstGeom prst="round2DiagRect">
                <a:avLst/>
              </a:prstGeom>
              <a:solidFill>
                <a:srgbClr val="F1C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en-US" sz="3200" b="1" i="0" u="sng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  <a:sym typeface="Verdana" panose="020B0604030504040204" pitchFamily="34" charset="0"/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6F6F6">
                      <a:alpha val="100000"/>
                    </a:srgbClr>
                  </a:clrFrom>
                  <a:clrTo>
                    <a:srgbClr val="F6F6F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5960000">
                <a:off x="6808" y="6778"/>
                <a:ext cx="1343" cy="1799"/>
              </a:xfrm>
              <a:prstGeom prst="rect">
                <a:avLst/>
              </a:prstGeom>
            </p:spPr>
          </p:pic>
        </p:grpSp>
        <p:sp>
          <p:nvSpPr>
            <p:cNvPr id="17" name="文本框 16"/>
            <p:cNvSpPr txBox="1"/>
            <p:nvPr/>
          </p:nvSpPr>
          <p:spPr>
            <a:xfrm>
              <a:off x="1702" y="7414"/>
              <a:ext cx="11152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在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though, when, if,unless, as if, as though, whether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等 引导的</a:t>
              </a:r>
              <a:r>
                <a:rPr lang="zh-CN" altLang="en-US" sz="28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状语从句中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如果主语与主句的主语一致，同时从句中又含有动词be则通常可省去从句中的主语和动词be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.</a:t>
              </a:r>
              <a:endPara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854450" y="24574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状语从句中的省略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/>
        </p:nvGraphicFramePr>
        <p:xfrm>
          <a:off x="523240" y="1120140"/>
          <a:ext cx="1144778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835"/>
                <a:gridCol w="8957945"/>
              </a:tblGrid>
              <a:tr h="393192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Observe the</a:t>
                      </a: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examples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Make a conclusion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340735" y="3258820"/>
            <a:ext cx="240030" cy="3397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90000"/>
              </a:lnSpc>
            </a:pPr>
            <a:r>
              <a:rPr lang="en-US" altLang="zh-CN">
                <a:solidFill>
                  <a:srgbClr val="9900FF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81350" y="5092700"/>
            <a:ext cx="826135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以as, than引导的比较状语从句可以全部或部分省去。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1350" y="2971165"/>
            <a:ext cx="8789670" cy="181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Example2: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Gradually she learnt from others that she was rescued by Xuan. Hadn't he saved her from the river, </a:t>
            </a:r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she would have drowned.</a:t>
            </a:r>
            <a:endParaRPr lang="en-US" altLang="zh-CN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82270" y="1318260"/>
            <a:ext cx="11901411" cy="3658235"/>
            <a:chOff x="602" y="2076"/>
            <a:chExt cx="18504" cy="5761"/>
          </a:xfrm>
        </p:grpSpPr>
        <p:sp>
          <p:nvSpPr>
            <p:cNvPr id="5" name="文本框 4"/>
            <p:cNvSpPr txBox="1"/>
            <p:nvPr/>
          </p:nvSpPr>
          <p:spPr>
            <a:xfrm>
              <a:off x="4585" y="2076"/>
              <a:ext cx="14521" cy="217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</a:rPr>
                <a:t>Example1: </a:t>
              </a:r>
              <a:endParaRPr lang="en-US" altLang="zh-CN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 sz="28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Everything went on worse than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(everything had been)</a:t>
              </a:r>
              <a:r>
                <a:rPr lang="en-US" altLang="zh-CN" sz="28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expected, for </a:t>
              </a:r>
              <a:r>
                <a:rPr lang="en-US" altLang="zh-CN" sz="2800" dirty="0">
                  <a:latin typeface="Times New Roman" panose="02020603050405020304" charset="0"/>
                  <a:cs typeface="Times New Roman" panose="02020603050405020304" charset="0"/>
                </a:rPr>
                <a:t>she couldn't remember anything.</a:t>
              </a:r>
              <a:endParaRPr lang="en-US" altLang="zh-CN" sz="28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rcRect r="6886"/>
            <a:stretch>
              <a:fillRect/>
            </a:stretch>
          </p:blipFill>
          <p:spPr>
            <a:xfrm>
              <a:off x="602" y="4255"/>
              <a:ext cx="4354" cy="3582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3147060" y="5614670"/>
            <a:ext cx="8261350" cy="9531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虚拟条件句中有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had, were, should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常省略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if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， 并将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had, were,should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提前。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71369" y="279400"/>
            <a:ext cx="3166216" cy="542290"/>
            <a:chOff x="7417" y="8357"/>
            <a:chExt cx="4986" cy="854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7417" y="8357"/>
              <a:ext cx="4986" cy="854"/>
              <a:chOff x="7485" y="6352"/>
              <a:chExt cx="6973" cy="854"/>
            </a:xfrm>
          </p:grpSpPr>
          <p:sp>
            <p:nvSpPr>
              <p:cNvPr id="13" name="SubTopic"/>
              <p:cNvSpPr/>
              <p:nvPr/>
            </p:nvSpPr>
            <p:spPr>
              <a:xfrm>
                <a:off x="7486" y="6352"/>
                <a:ext cx="6972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pic>
            <p:nvPicPr>
              <p:cNvPr id="14" name="Mark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5" y="6483"/>
                <a:ext cx="868" cy="645"/>
              </a:xfrm>
              <a:prstGeom prst="rect">
                <a:avLst/>
              </a:prstGeom>
            </p:spPr>
          </p:pic>
        </p:grpSp>
        <p:sp>
          <p:nvSpPr>
            <p:cNvPr id="143" name="Text 143"/>
            <p:cNvSpPr txBox="1"/>
            <p:nvPr/>
          </p:nvSpPr>
          <p:spPr>
            <a:xfrm>
              <a:off x="8205" y="8489"/>
              <a:ext cx="3745" cy="644"/>
            </a:xfrm>
            <a:prstGeom prst="rect">
              <a:avLst/>
            </a:prstGeom>
            <a:noFill/>
          </p:spPr>
          <p:txBody>
            <a:bodyPr wrap="none" lIns="0" tIns="0" rIns="0" bIns="22500" rtlCol="0" anchor="ctr"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复合句中的省略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854450" y="24574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状语从句中的省略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1" grpId="0" bldLvl="0" animBg="1"/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371369" y="279400"/>
            <a:ext cx="3166216" cy="542290"/>
            <a:chOff x="7417" y="8357"/>
            <a:chExt cx="4986" cy="854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7417" y="8357"/>
              <a:ext cx="4986" cy="854"/>
              <a:chOff x="7485" y="6352"/>
              <a:chExt cx="6973" cy="854"/>
            </a:xfrm>
          </p:grpSpPr>
          <p:sp>
            <p:nvSpPr>
              <p:cNvPr id="4" name="SubTopic"/>
              <p:cNvSpPr/>
              <p:nvPr/>
            </p:nvSpPr>
            <p:spPr>
              <a:xfrm>
                <a:off x="7486" y="6352"/>
                <a:ext cx="6972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pic>
            <p:nvPicPr>
              <p:cNvPr id="6" name="Mark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485" y="6483"/>
                <a:ext cx="868" cy="645"/>
              </a:xfrm>
              <a:prstGeom prst="rect">
                <a:avLst/>
              </a:prstGeom>
            </p:spPr>
          </p:pic>
        </p:grpSp>
        <p:sp>
          <p:nvSpPr>
            <p:cNvPr id="143" name="Text 143"/>
            <p:cNvSpPr txBox="1"/>
            <p:nvPr/>
          </p:nvSpPr>
          <p:spPr>
            <a:xfrm>
              <a:off x="8205" y="8489"/>
              <a:ext cx="3745" cy="644"/>
            </a:xfrm>
            <a:prstGeom prst="rect">
              <a:avLst/>
            </a:prstGeom>
            <a:noFill/>
          </p:spPr>
          <p:txBody>
            <a:bodyPr wrap="none" lIns="0" tIns="0" rIns="0" bIns="22500" rtlCol="0" anchor="ctr"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复合句中的省略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869690" y="24574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宾语从句中的省略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72110" y="1120140"/>
          <a:ext cx="1144778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185"/>
                <a:gridCol w="9459595"/>
              </a:tblGrid>
              <a:tr h="346202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Observe the</a:t>
                      </a: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examples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Make  conclusions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400300" y="1120140"/>
            <a:ext cx="94195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Example1: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 told her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(that)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was found lying on a rock by the waterfall half of her body in water.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14575" y="4568190"/>
            <a:ext cx="9420225" cy="9531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在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say, know, think, decide, consider, suppose, believe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等动词后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   所接宾从连接词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that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可省略。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00300" y="2684780"/>
            <a:ext cx="933513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Example2:</a:t>
            </a:r>
            <a:b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told the fact, she restored part of her memory. </a:t>
            </a:r>
            <a:r>
              <a:rPr lang="en-US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She believed (that) she could remember everything</a:t>
            </a:r>
            <a:r>
              <a:rPr lang="en-US" altLang="zh-CN" sz="2800" b="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 but didn't know when</a:t>
            </a:r>
            <a:r>
              <a:rPr lang="en-US" altLang="zh-CN" sz="2800" b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(she could remember everything)</a:t>
            </a:r>
            <a:r>
              <a:rPr lang="en-US" altLang="zh-CN" sz="2800" b="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14575" y="5521325"/>
            <a:ext cx="9420860" cy="86550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2.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由which, when, where, how和why引导的宾语从句可全部或部分省去。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5" grpId="0"/>
      <p:bldP spid="7" grpId="0" bldLvl="0" animBg="1"/>
      <p:bldP spid="8" grpId="0"/>
      <p:bldP spid="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371369" y="279400"/>
            <a:ext cx="3166216" cy="542290"/>
            <a:chOff x="7417" y="8357"/>
            <a:chExt cx="4986" cy="854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7417" y="8357"/>
              <a:ext cx="4986" cy="854"/>
              <a:chOff x="7485" y="6352"/>
              <a:chExt cx="6973" cy="854"/>
            </a:xfrm>
          </p:grpSpPr>
          <p:sp>
            <p:nvSpPr>
              <p:cNvPr id="4" name="SubTopic"/>
              <p:cNvSpPr/>
              <p:nvPr/>
            </p:nvSpPr>
            <p:spPr>
              <a:xfrm>
                <a:off x="7486" y="6352"/>
                <a:ext cx="6972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pic>
            <p:nvPicPr>
              <p:cNvPr id="6" name="Mark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485" y="6483"/>
                <a:ext cx="868" cy="645"/>
              </a:xfrm>
              <a:prstGeom prst="rect">
                <a:avLst/>
              </a:prstGeom>
            </p:spPr>
          </p:pic>
        </p:grpSp>
        <p:sp>
          <p:nvSpPr>
            <p:cNvPr id="143" name="Text 143"/>
            <p:cNvSpPr txBox="1"/>
            <p:nvPr/>
          </p:nvSpPr>
          <p:spPr>
            <a:xfrm>
              <a:off x="8205" y="8489"/>
              <a:ext cx="3745" cy="644"/>
            </a:xfrm>
            <a:prstGeom prst="rect">
              <a:avLst/>
            </a:prstGeom>
            <a:noFill/>
          </p:spPr>
          <p:txBody>
            <a:bodyPr wrap="none" lIns="0" tIns="0" rIns="0" bIns="22500" rtlCol="0" anchor="ctr"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复合句中的省略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885565" y="24574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宾语从句中的省略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72110" y="1120140"/>
          <a:ext cx="1144778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185"/>
                <a:gridCol w="9459595"/>
              </a:tblGrid>
              <a:tr h="346202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Observe the</a:t>
                      </a: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examples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Make  conclusions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400300" y="1120140"/>
            <a:ext cx="94195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Example3: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He said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(that)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he could help her and 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that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they should go together to find out the lost memory.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99665" y="4615180"/>
            <a:ext cx="9420860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3.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多个宾语从句并列时, 通常只省略第一个that。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2110" y="2689860"/>
            <a:ext cx="11805285" cy="1748155"/>
            <a:chOff x="586" y="4236"/>
            <a:chExt cx="18591" cy="275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rcRect l="31680" t="807" r="777" b="-807"/>
            <a:stretch>
              <a:fillRect/>
            </a:stretch>
          </p:blipFill>
          <p:spPr>
            <a:xfrm>
              <a:off x="586" y="4387"/>
              <a:ext cx="3194" cy="260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779" y="4236"/>
              <a:ext cx="15398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Example4:</a:t>
              </a:r>
              <a:endPara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He suggested that they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(should)</a:t>
              </a:r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go to the Precious Jade Workshop to ask for plots. </a:t>
              </a:r>
              <a:endPara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399665" y="5137150"/>
            <a:ext cx="9420225" cy="9531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4.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在</a:t>
            </a:r>
            <a:r>
              <a:rPr 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suggest/request/order/advise/recommend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等相关的宾语从句的虚拟语气中，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should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可以省略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5" grpId="0"/>
      <p:bldP spid="9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>
            <a:off x="371369" y="279400"/>
            <a:ext cx="3166216" cy="542290"/>
            <a:chOff x="7417" y="8357"/>
            <a:chExt cx="4986" cy="854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7417" y="8357"/>
              <a:ext cx="4986" cy="854"/>
              <a:chOff x="7485" y="6352"/>
              <a:chExt cx="6973" cy="854"/>
            </a:xfrm>
          </p:grpSpPr>
          <p:sp>
            <p:nvSpPr>
              <p:cNvPr id="4" name="SubTopic"/>
              <p:cNvSpPr/>
              <p:nvPr/>
            </p:nvSpPr>
            <p:spPr>
              <a:xfrm>
                <a:off x="7486" y="6352"/>
                <a:ext cx="6972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pic>
            <p:nvPicPr>
              <p:cNvPr id="6" name="Mark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7485" y="6483"/>
                <a:ext cx="868" cy="645"/>
              </a:xfrm>
              <a:prstGeom prst="rect">
                <a:avLst/>
              </a:prstGeom>
            </p:spPr>
          </p:pic>
        </p:grpSp>
        <p:sp>
          <p:nvSpPr>
            <p:cNvPr id="143" name="Text 143"/>
            <p:cNvSpPr txBox="1"/>
            <p:nvPr/>
          </p:nvSpPr>
          <p:spPr>
            <a:xfrm>
              <a:off x="8205" y="8489"/>
              <a:ext cx="3745" cy="644"/>
            </a:xfrm>
            <a:prstGeom prst="rect">
              <a:avLst/>
            </a:prstGeom>
            <a:noFill/>
          </p:spPr>
          <p:txBody>
            <a:bodyPr wrap="none" lIns="0" tIns="0" rIns="0" bIns="22500" rtlCol="0" anchor="ctr"/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复合句中的省略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885565" y="24574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定语从句中的省略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1505" y="1523365"/>
            <a:ext cx="10483215" cy="3810635"/>
            <a:chOff x="963" y="2399"/>
            <a:chExt cx="16509" cy="60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" y="2399"/>
              <a:ext cx="5156" cy="6001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009" y="2399"/>
              <a:ext cx="1046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</a:rPr>
                <a:t>他就是那个小白决心要杀的人之一</a:t>
              </a:r>
              <a:r>
                <a:rPr lang="en-US" altLang="zh-CN" sz="2800">
                  <a:latin typeface="华文新魏" panose="02010800040101010101" charset="-122"/>
                  <a:ea typeface="华文新魏" panose="02010800040101010101" charset="-122"/>
                </a:rPr>
                <a:t>.</a:t>
              </a:r>
              <a:endParaRPr lang="en-US" altLang="zh-CN" sz="2800"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450715" y="2476500"/>
            <a:ext cx="58604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He is one of the men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(who/that/whom)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Xiaobai made her mind to kill.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580255" y="3526790"/>
            <a:ext cx="7483475" cy="2422525"/>
            <a:chOff x="2338" y="5924"/>
            <a:chExt cx="11785" cy="3815"/>
          </a:xfrm>
        </p:grpSpPr>
        <p:grpSp>
          <p:nvGrpSpPr>
            <p:cNvPr id="11" name="组合 10"/>
            <p:cNvGrpSpPr/>
            <p:nvPr/>
          </p:nvGrpSpPr>
          <p:grpSpPr>
            <a:xfrm>
              <a:off x="2338" y="5924"/>
              <a:ext cx="11194" cy="3815"/>
              <a:chOff x="8779" y="5455"/>
              <a:chExt cx="11194" cy="3815"/>
            </a:xfrm>
          </p:grpSpPr>
          <p:sp>
            <p:nvSpPr>
              <p:cNvPr id="13" name="对角圆角矩形 12"/>
              <p:cNvSpPr/>
              <p:nvPr/>
            </p:nvSpPr>
            <p:spPr>
              <a:xfrm>
                <a:off x="8779" y="7254"/>
                <a:ext cx="11194" cy="2016"/>
              </a:xfrm>
              <a:prstGeom prst="round2DiagRect">
                <a:avLst/>
              </a:prstGeom>
              <a:solidFill>
                <a:srgbClr val="F1C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en-US" sz="3200" b="1" i="0" u="sng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  <a:sym typeface="Verdana" panose="020B0604030504040204" pitchFamily="34" charset="0"/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6F6F6">
                      <a:alpha val="100000"/>
                    </a:srgbClr>
                  </a:clrFrom>
                  <a:clrTo>
                    <a:srgbClr val="F6F6F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35" y="5455"/>
                <a:ext cx="1343" cy="1799"/>
              </a:xfrm>
              <a:prstGeom prst="rect">
                <a:avLst/>
              </a:prstGeom>
            </p:spPr>
          </p:pic>
        </p:grpSp>
        <p:sp>
          <p:nvSpPr>
            <p:cNvPr id="17" name="文本框 16"/>
            <p:cNvSpPr txBox="1"/>
            <p:nvPr/>
          </p:nvSpPr>
          <p:spPr>
            <a:xfrm>
              <a:off x="2480" y="7738"/>
              <a:ext cx="1164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2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在定语从句中的that/which/who/whom</a:t>
              </a:r>
              <a:endPara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  <a:p>
              <a:r>
                <a:rPr lang="zh-CN" altLang="en-US" sz="32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作宾语时可以省略</a:t>
              </a:r>
              <a:endPara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/>
        </p:nvGraphicFramePr>
        <p:xfrm>
          <a:off x="387350" y="1089025"/>
          <a:ext cx="1144778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185"/>
                <a:gridCol w="9459595"/>
              </a:tblGrid>
              <a:tr h="346202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Explore the differences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>
                          <a:latin typeface="Times New Roman" panose="02020603050405020304" charset="0"/>
                          <a:cs typeface="Times New Roman" panose="02020603050405020304" charset="0"/>
                        </a:rPr>
                        <a:t>Make  conclusions</a:t>
                      </a: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zh-CN" sz="28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400300" y="1120140"/>
            <a:ext cx="95986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Calibri" panose="020F0502020204030204" charset="0"/>
                <a:ea typeface="黑体" panose="02010609060101010101" pitchFamily="49" charset="-122"/>
                <a:sym typeface="+mn-ea"/>
              </a:rPr>
              <a:t>①. 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Awakened by her sister, Xiaobai remembered her mission </a:t>
            </a:r>
            <a:endParaRPr lang="en-US" altLang="zh-CN" sz="2800">
              <a:latin typeface="Times New Roman" panose="02020603050405020304" charset="0"/>
              <a:ea typeface="黑体" panose="02010609060101010101" pitchFamily="49" charset="-122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     was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to</a:t>
            </a:r>
            <a:r>
              <a:rPr lang="en-US" altLang="zh-CN" sz="28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kill the enemy and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(to)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return the hairpin to her master.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solidFill>
                  <a:schemeClr val="dk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②.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But she didn't know whether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go on or </a:t>
            </a:r>
            <a:r>
              <a:rPr lang="en-US" altLang="zh-CN" sz="2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 </a:t>
            </a:r>
            <a:r>
              <a: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stop.</a:t>
            </a:r>
            <a:endParaRPr lang="en-US" altLang="zh-CN" sz="2800">
              <a:solidFill>
                <a:schemeClr val="dk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0300" y="4575810"/>
            <a:ext cx="9418955" cy="86550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pPr marL="342900" indent="-342900">
              <a:lnSpc>
                <a:spcPct val="9000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1. 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并列的不定式可省去后面的to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;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但表示对比关系的两个不定式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to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不可省。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rPr>
              <a:t> </a:t>
            </a:r>
            <a:endParaRPr lang="en-US" altLang="zh-CN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00300" y="5441315"/>
            <a:ext cx="9418955" cy="86550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t">
            <a:spAutoFit/>
          </a:bodyPr>
          <a:p>
            <a:pPr marL="342900" indent="-342900">
              <a:lnSpc>
                <a:spcPct val="90000"/>
              </a:lnSpc>
            </a:pP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2.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感官动词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see, hear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等和使役动词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make, let, have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等后面加省略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to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的不定式；但改为被动语态时</a:t>
            </a:r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to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不能省。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11455" y="2847975"/>
            <a:ext cx="11787505" cy="1720215"/>
            <a:chOff x="333" y="4485"/>
            <a:chExt cx="18563" cy="2709"/>
          </a:xfrm>
        </p:grpSpPr>
        <p:sp>
          <p:nvSpPr>
            <p:cNvPr id="10" name="文本框 9"/>
            <p:cNvSpPr txBox="1"/>
            <p:nvPr/>
          </p:nvSpPr>
          <p:spPr>
            <a:xfrm>
              <a:off x="4062" y="4485"/>
              <a:ext cx="14834" cy="21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endPara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800">
                  <a:latin typeface="Calibri" panose="020F0502020204030204" charset="0"/>
                  <a:ea typeface="黑体" panose="02010609060101010101" pitchFamily="49" charset="-122"/>
                  <a:sym typeface="+mn-ea"/>
                </a:rPr>
                <a:t>①. </a:t>
              </a:r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Her sister Xiaoqin made her 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retake</a:t>
              </a:r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her mission.</a:t>
              </a:r>
              <a:endPara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800">
                  <a:solidFill>
                    <a:schemeClr val="dk1"/>
                  </a:solidFill>
                  <a:latin typeface="Calibri" panose="020F0502020204030204" charset="0"/>
                  <a:cs typeface="Times New Roman" panose="02020603050405020304" charset="0"/>
                  <a:sym typeface="+mn-ea"/>
                </a:rPr>
                <a:t>②. </a:t>
              </a:r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She was made </a:t>
              </a:r>
              <a:r>
                <a:rPr lang="en-US" altLang="zh-CN" sz="2800" b="1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to</a:t>
              </a:r>
              <a:r>
                <a:rPr lang="en-US" altLang="zh-CN" sz="28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retake</a:t>
              </a:r>
              <a:r>
                <a:rPr lang="en-US" altLang="zh-CN" sz="2800">
                  <a:solidFill>
                    <a:schemeClr val="dk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her mission by her sister Xiaoqin.</a:t>
              </a:r>
              <a:endParaRPr lang="en-US" altLang="zh-CN" sz="2800">
                <a:solidFill>
                  <a:schemeClr val="dk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33" y="4768"/>
              <a:ext cx="3729" cy="2426"/>
            </a:xfrm>
            <a:prstGeom prst="rect">
              <a:avLst/>
            </a:prstGeom>
          </p:spPr>
        </p:pic>
      </p:grpSp>
      <p:sp>
        <p:nvSpPr>
          <p:cNvPr id="18" name="圆角矩形 17"/>
          <p:cNvSpPr/>
          <p:nvPr/>
        </p:nvSpPr>
        <p:spPr>
          <a:xfrm>
            <a:off x="3117850" y="17462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动词不定式的省略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110" y="174625"/>
            <a:ext cx="2471420" cy="542290"/>
            <a:chOff x="7418" y="7834"/>
            <a:chExt cx="5002" cy="854"/>
          </a:xfrm>
        </p:grpSpPr>
        <p:grpSp>
          <p:nvGrpSpPr>
            <p:cNvPr id="6" name="组合 5"/>
            <p:cNvGrpSpPr/>
            <p:nvPr/>
          </p:nvGrpSpPr>
          <p:grpSpPr>
            <a:xfrm rot="0">
              <a:off x="7418" y="7834"/>
              <a:ext cx="5002" cy="854"/>
              <a:chOff x="7238" y="4620"/>
              <a:chExt cx="6997" cy="854"/>
            </a:xfrm>
          </p:grpSpPr>
          <p:sp>
            <p:nvSpPr>
              <p:cNvPr id="8" name="SubTopic"/>
              <p:cNvSpPr/>
              <p:nvPr/>
            </p:nvSpPr>
            <p:spPr>
              <a:xfrm>
                <a:off x="7238" y="4620"/>
                <a:ext cx="6997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141" name="Text 141"/>
              <p:cNvSpPr txBox="1"/>
              <p:nvPr/>
            </p:nvSpPr>
            <p:spPr>
              <a:xfrm>
                <a:off x="8117" y="4786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其他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pic>
          <p:nvPicPr>
            <p:cNvPr id="142" name="Mark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81" y="7909"/>
              <a:ext cx="960" cy="7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626745" y="1320165"/>
            <a:ext cx="11015980" cy="3348355"/>
            <a:chOff x="987" y="2079"/>
            <a:chExt cx="17348" cy="52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87" y="2336"/>
              <a:ext cx="6910" cy="501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266" y="2079"/>
              <a:ext cx="10069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</a:rPr>
                <a:t>这场战斗打得很艰难，他们所能做的就是鼓起勇气坚持到底。</a:t>
              </a:r>
              <a:endParaRPr lang="zh-CN" altLang="en-US" sz="2800"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358765" y="2384425"/>
            <a:ext cx="617347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A. The battle was a tough one and all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they could do was nothing bu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 to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 muster up their courage and hang on.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B. 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battle was a tough one and all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they could do was nothing but muster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up their courage and hang on.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4595" y="3323590"/>
            <a:ext cx="1271270" cy="122936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4093210" y="4161790"/>
            <a:ext cx="7393305" cy="2228215"/>
            <a:chOff x="2480" y="5924"/>
            <a:chExt cx="11643" cy="3509"/>
          </a:xfrm>
        </p:grpSpPr>
        <p:grpSp>
          <p:nvGrpSpPr>
            <p:cNvPr id="11" name="组合 10"/>
            <p:cNvGrpSpPr/>
            <p:nvPr/>
          </p:nvGrpSpPr>
          <p:grpSpPr>
            <a:xfrm>
              <a:off x="2480" y="5924"/>
              <a:ext cx="11194" cy="3508"/>
              <a:chOff x="8921" y="5455"/>
              <a:chExt cx="11194" cy="3508"/>
            </a:xfrm>
          </p:grpSpPr>
          <p:sp>
            <p:nvSpPr>
              <p:cNvPr id="13" name="对角圆角矩形 12"/>
              <p:cNvSpPr/>
              <p:nvPr/>
            </p:nvSpPr>
            <p:spPr>
              <a:xfrm>
                <a:off x="8921" y="7254"/>
                <a:ext cx="11194" cy="1709"/>
              </a:xfrm>
              <a:prstGeom prst="round2DiagRect">
                <a:avLst/>
              </a:prstGeom>
              <a:solidFill>
                <a:srgbClr val="F1C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en-US" sz="3200" b="1" i="0" u="sng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  <a:sym typeface="Verdana" panose="020B0604030504040204" pitchFamily="34" charset="0"/>
                </a:endParaRPr>
              </a:p>
            </p:txBody>
          </p: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6F6F6">
                      <a:alpha val="100000"/>
                    </a:srgbClr>
                  </a:clrFrom>
                  <a:clrTo>
                    <a:srgbClr val="F6F6F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35" y="5455"/>
                <a:ext cx="1343" cy="1799"/>
              </a:xfrm>
              <a:prstGeom prst="rect">
                <a:avLst/>
              </a:prstGeom>
            </p:spPr>
          </p:pic>
        </p:grpSp>
        <p:sp>
          <p:nvSpPr>
            <p:cNvPr id="17" name="文本框 16"/>
            <p:cNvSpPr txBox="1"/>
            <p:nvPr/>
          </p:nvSpPr>
          <p:spPr>
            <a:xfrm>
              <a:off x="2480" y="7738"/>
              <a:ext cx="11643" cy="16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32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but前若有实义动词do, 后面不定式</a:t>
              </a:r>
              <a:endPara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  <a:p>
              <a:r>
                <a:rPr lang="zh-CN" altLang="en-US" sz="32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不带to。</a:t>
              </a:r>
              <a:endPara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3178810" y="280035"/>
            <a:ext cx="337566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动词不定式的省略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34975" y="347345"/>
            <a:ext cx="2471420" cy="542290"/>
            <a:chOff x="7418" y="7834"/>
            <a:chExt cx="5002" cy="854"/>
          </a:xfrm>
        </p:grpSpPr>
        <p:grpSp>
          <p:nvGrpSpPr>
            <p:cNvPr id="9" name="组合 8"/>
            <p:cNvGrpSpPr/>
            <p:nvPr/>
          </p:nvGrpSpPr>
          <p:grpSpPr>
            <a:xfrm rot="0">
              <a:off x="7418" y="7834"/>
              <a:ext cx="5002" cy="854"/>
              <a:chOff x="7238" y="4620"/>
              <a:chExt cx="6997" cy="854"/>
            </a:xfrm>
          </p:grpSpPr>
          <p:sp>
            <p:nvSpPr>
              <p:cNvPr id="10" name="SubTopic"/>
              <p:cNvSpPr/>
              <p:nvPr/>
            </p:nvSpPr>
            <p:spPr>
              <a:xfrm>
                <a:off x="7238" y="4620"/>
                <a:ext cx="6997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141" name="Text 141"/>
              <p:cNvSpPr txBox="1"/>
              <p:nvPr/>
            </p:nvSpPr>
            <p:spPr>
              <a:xfrm>
                <a:off x="8117" y="4786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其他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pic>
          <p:nvPicPr>
            <p:cNvPr id="142" name="Mark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1" y="7909"/>
              <a:ext cx="960" cy="7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/>
        </p:nvGraphicFramePr>
        <p:xfrm>
          <a:off x="372110" y="1104265"/>
          <a:ext cx="11447780" cy="4833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8185"/>
                <a:gridCol w="9459595"/>
              </a:tblGrid>
              <a:tr h="3462020">
                <a:tc>
                  <a:txBody>
                    <a:bodyPr/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endParaRPr lang="en-US" altLang="zh-CN" sz="2800" b="0">
                        <a:solidFill>
                          <a:schemeClr val="dk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800" b="0">
                          <a:solidFill>
                            <a:schemeClr val="dk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Review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chemeClr val="tx1"/>
                          </a:solidFill>
                        </a:rPr>
                        <a:t>常见的介词可省的固定结构有：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507615" y="1673225"/>
            <a:ext cx="71774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have difficulty/trouble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(in)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doing sth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be busy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(in)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doing sth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spend some time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(in)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doing sth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stop/prevent sb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(from)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doing sth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There is no sense/point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(in)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doing sth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It's no good/use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(in)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doing sth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7370" y="4697730"/>
            <a:ext cx="11047730" cy="13220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r>
              <a:rPr lang="zh-CN" altLang="en-US" sz="2400" b="1"/>
              <a:t>注意：表示时间的介词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at,on,in在next, last, this, yesterday, tommorrow</a:t>
            </a:r>
            <a:r>
              <a:rPr lang="zh-CN" altLang="en-US" sz="2400" b="1"/>
              <a:t>等词前，</a:t>
            </a:r>
            <a:endParaRPr lang="zh-CN" altLang="en-US" sz="2400" b="1"/>
          </a:p>
          <a:p>
            <a:r>
              <a:rPr lang="zh-CN" altLang="en-US" sz="2400" b="1"/>
              <a:t>           一般省略。</a:t>
            </a:r>
            <a:endParaRPr lang="zh-CN" altLang="en-US" sz="2800"/>
          </a:p>
          <a:p>
            <a:r>
              <a:rPr lang="zh-CN" altLang="en-US" sz="2800"/>
              <a:t>        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eg. They all fought for a new life tommorrow.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110" y="174625"/>
            <a:ext cx="2471420" cy="542290"/>
            <a:chOff x="7418" y="7834"/>
            <a:chExt cx="5002" cy="854"/>
          </a:xfrm>
        </p:grpSpPr>
        <p:grpSp>
          <p:nvGrpSpPr>
            <p:cNvPr id="6" name="组合 5"/>
            <p:cNvGrpSpPr/>
            <p:nvPr/>
          </p:nvGrpSpPr>
          <p:grpSpPr>
            <a:xfrm rot="0">
              <a:off x="7418" y="7834"/>
              <a:ext cx="5002" cy="854"/>
              <a:chOff x="7238" y="4620"/>
              <a:chExt cx="6997" cy="854"/>
            </a:xfrm>
          </p:grpSpPr>
          <p:sp>
            <p:nvSpPr>
              <p:cNvPr id="7" name="SubTopic"/>
              <p:cNvSpPr/>
              <p:nvPr/>
            </p:nvSpPr>
            <p:spPr>
              <a:xfrm>
                <a:off x="7238" y="4620"/>
                <a:ext cx="6997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141" name="Text 141"/>
              <p:cNvSpPr txBox="1"/>
              <p:nvPr/>
            </p:nvSpPr>
            <p:spPr>
              <a:xfrm>
                <a:off x="8117" y="4786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其他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pic>
          <p:nvPicPr>
            <p:cNvPr id="142" name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481" y="7909"/>
              <a:ext cx="960" cy="725"/>
            </a:xfrm>
            <a:prstGeom prst="rect">
              <a:avLst/>
            </a:prstGeom>
          </p:spPr>
        </p:pic>
      </p:grpSp>
      <p:sp>
        <p:nvSpPr>
          <p:cNvPr id="18" name="圆角矩形 17"/>
          <p:cNvSpPr/>
          <p:nvPr/>
        </p:nvSpPr>
        <p:spPr>
          <a:xfrm>
            <a:off x="2990850" y="174625"/>
            <a:ext cx="293751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介词的省略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25551" y="2829560"/>
            <a:ext cx="974090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Grammar</a:t>
            </a:r>
            <a:endParaRPr lang="en-US" altLang="zh-CN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---Ellipsis 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省略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  <a:endParaRPr lang="en-US" altLang="zh-CN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9370" y="1836420"/>
            <a:ext cx="2357755" cy="17043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20940000">
            <a:off x="1724025" y="2204720"/>
            <a:ext cx="2225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M5U5</a:t>
            </a:r>
            <a:endParaRPr lang="en-US" altLang="zh-CN" sz="32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0" y="1724660"/>
            <a:ext cx="5524500" cy="31883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619760" y="1849120"/>
            <a:ext cx="3763645" cy="1191260"/>
            <a:chOff x="22895" y="3679"/>
            <a:chExt cx="6284" cy="2319"/>
          </a:xfrm>
        </p:grpSpPr>
        <p:sp>
          <p:nvSpPr>
            <p:cNvPr id="8" name="圆角矩形标注 7"/>
            <p:cNvSpPr/>
            <p:nvPr/>
          </p:nvSpPr>
          <p:spPr>
            <a:xfrm flipH="1">
              <a:off x="22896" y="3679"/>
              <a:ext cx="6283" cy="2319"/>
            </a:xfrm>
            <a:prstGeom prst="wedgeRoundRectCallout">
              <a:avLst>
                <a:gd name="adj1" fmla="val 59862"/>
                <a:gd name="adj2" fmla="val 3469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2895" y="3679"/>
              <a:ext cx="6284" cy="20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Can you keep me in your mind forever?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flipH="1">
            <a:off x="8222007" y="1724410"/>
            <a:ext cx="3888221" cy="583615"/>
            <a:chOff x="21614" y="3678"/>
            <a:chExt cx="6492" cy="2337"/>
          </a:xfrm>
        </p:grpSpPr>
        <p:sp>
          <p:nvSpPr>
            <p:cNvPr id="11" name="圆角矩形标注 10"/>
            <p:cNvSpPr/>
            <p:nvPr/>
          </p:nvSpPr>
          <p:spPr>
            <a:xfrm flipH="1">
              <a:off x="24702" y="3679"/>
              <a:ext cx="3404" cy="2319"/>
            </a:xfrm>
            <a:prstGeom prst="wedgeRoundRectCallout">
              <a:avLst>
                <a:gd name="adj1" fmla="val -59230"/>
                <a:gd name="adj2" fmla="val 4144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21614" y="3678"/>
              <a:ext cx="6284" cy="233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 think </a:t>
              </a:r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so</a:t>
              </a:r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8221980" y="1724660"/>
            <a:ext cx="3763532" cy="641265"/>
            <a:chOff x="21822" y="3678"/>
            <a:chExt cx="6284" cy="2318"/>
          </a:xfrm>
        </p:grpSpPr>
        <p:sp>
          <p:nvSpPr>
            <p:cNvPr id="14" name="圆角矩形标注 13"/>
            <p:cNvSpPr/>
            <p:nvPr/>
          </p:nvSpPr>
          <p:spPr>
            <a:xfrm flipH="1">
              <a:off x="22765" y="3678"/>
              <a:ext cx="5341" cy="2318"/>
            </a:xfrm>
            <a:prstGeom prst="wedgeRoundRectCallout">
              <a:avLst>
                <a:gd name="adj1" fmla="val -59230"/>
                <a:gd name="adj2" fmla="val 4144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21822" y="3678"/>
              <a:ext cx="6284" cy="210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 </a:t>
              </a:r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don't</a:t>
              </a:r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 think </a:t>
              </a:r>
              <a:r>
                <a:rPr lang="en-US" altLang="zh-CN" sz="32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so</a:t>
              </a:r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8221980" y="2692400"/>
            <a:ext cx="3763645" cy="847090"/>
            <a:chOff x="22895" y="3678"/>
            <a:chExt cx="6284" cy="2319"/>
          </a:xfrm>
        </p:grpSpPr>
        <p:sp>
          <p:nvSpPr>
            <p:cNvPr id="18" name="圆角矩形标注 17"/>
            <p:cNvSpPr/>
            <p:nvPr/>
          </p:nvSpPr>
          <p:spPr>
            <a:xfrm flipH="1">
              <a:off x="23078" y="3678"/>
              <a:ext cx="6101" cy="2319"/>
            </a:xfrm>
            <a:prstGeom prst="wedgeRoundRectCallout">
              <a:avLst>
                <a:gd name="adj1" fmla="val -57384"/>
                <a:gd name="adj2" fmla="val 26196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22895" y="4040"/>
              <a:ext cx="6284" cy="159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We are dying, are we?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685925" y="4754245"/>
            <a:ext cx="8881437" cy="709930"/>
            <a:chOff x="909" y="7499"/>
            <a:chExt cx="13159" cy="1709"/>
          </a:xfrm>
        </p:grpSpPr>
        <p:grpSp>
          <p:nvGrpSpPr>
            <p:cNvPr id="21" name="组合 20"/>
            <p:cNvGrpSpPr/>
            <p:nvPr/>
          </p:nvGrpSpPr>
          <p:grpSpPr>
            <a:xfrm>
              <a:off x="909" y="7499"/>
              <a:ext cx="12960" cy="1709"/>
              <a:chOff x="7350" y="7030"/>
              <a:chExt cx="12960" cy="1709"/>
            </a:xfrm>
          </p:grpSpPr>
          <p:sp>
            <p:nvSpPr>
              <p:cNvPr id="22" name="对角圆角矩形 21"/>
              <p:cNvSpPr/>
              <p:nvPr/>
            </p:nvSpPr>
            <p:spPr>
              <a:xfrm>
                <a:off x="9116" y="7030"/>
                <a:ext cx="11194" cy="1709"/>
              </a:xfrm>
              <a:prstGeom prst="round2DiagRect">
                <a:avLst/>
              </a:prstGeom>
              <a:solidFill>
                <a:srgbClr val="F1C3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en-US" altLang="en-US" sz="3200" b="1" i="0" u="sng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charset="0"/>
                  <a:ea typeface="+mn-ea"/>
                  <a:cs typeface="+mn-cs"/>
                  <a:sym typeface="Verdana" panose="020B0604030504040204" pitchFamily="34" charset="0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6F6F6">
                      <a:alpha val="100000"/>
                    </a:srgbClr>
                  </a:clrFrom>
                  <a:clrTo>
                    <a:srgbClr val="F6F6F6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6020000">
                <a:off x="7578" y="6862"/>
                <a:ext cx="1343" cy="1799"/>
              </a:xfrm>
              <a:prstGeom prst="rect">
                <a:avLst/>
              </a:prstGeom>
            </p:spPr>
          </p:pic>
        </p:grpSp>
        <p:sp>
          <p:nvSpPr>
            <p:cNvPr id="24" name="文本框 23"/>
            <p:cNvSpPr txBox="1"/>
            <p:nvPr/>
          </p:nvSpPr>
          <p:spPr>
            <a:xfrm>
              <a:off x="2675" y="7725"/>
              <a:ext cx="11393" cy="12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so/not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可用来省略上文中的一部分或整个句子。</a:t>
              </a:r>
              <a:endPara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 flipH="1">
            <a:off x="760730" y="3539490"/>
            <a:ext cx="2573020" cy="612140"/>
            <a:chOff x="22895" y="3679"/>
            <a:chExt cx="6284" cy="2319"/>
          </a:xfrm>
        </p:grpSpPr>
        <p:sp>
          <p:nvSpPr>
            <p:cNvPr id="29" name="圆角矩形标注 28"/>
            <p:cNvSpPr/>
            <p:nvPr/>
          </p:nvSpPr>
          <p:spPr>
            <a:xfrm flipH="1">
              <a:off x="22896" y="3679"/>
              <a:ext cx="6283" cy="2319"/>
            </a:xfrm>
            <a:prstGeom prst="wedgeRoundRectCallout">
              <a:avLst>
                <a:gd name="adj1" fmla="val 59026"/>
                <a:gd name="adj2" fmla="val -4424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22895" y="3679"/>
              <a:ext cx="6284" cy="221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 guess so.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760730" y="3539490"/>
            <a:ext cx="2573020" cy="612140"/>
            <a:chOff x="22895" y="3679"/>
            <a:chExt cx="6284" cy="2319"/>
          </a:xfrm>
        </p:grpSpPr>
        <p:sp>
          <p:nvSpPr>
            <p:cNvPr id="32" name="圆角矩形标注 31"/>
            <p:cNvSpPr/>
            <p:nvPr/>
          </p:nvSpPr>
          <p:spPr>
            <a:xfrm flipH="1">
              <a:off x="22896" y="3679"/>
              <a:ext cx="6283" cy="2319"/>
            </a:xfrm>
            <a:prstGeom prst="wedgeRoundRectCallout">
              <a:avLst>
                <a:gd name="adj1" fmla="val 59026"/>
                <a:gd name="adj2" fmla="val -4424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2895" y="3679"/>
              <a:ext cx="6284" cy="221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200" dirty="0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</a:rPr>
                <a:t>I guess not.</a:t>
              </a:r>
              <a:endParaRPr lang="en-US" altLang="zh-CN" sz="32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913803" y="5464092"/>
            <a:ext cx="7531051" cy="965112"/>
            <a:chOff x="2591" y="6920"/>
            <a:chExt cx="10026" cy="2471"/>
          </a:xfrm>
        </p:grpSpPr>
        <p:sp>
          <p:nvSpPr>
            <p:cNvPr id="36" name="对角圆角矩形 35"/>
            <p:cNvSpPr/>
            <p:nvPr/>
          </p:nvSpPr>
          <p:spPr>
            <a:xfrm>
              <a:off x="2591" y="6920"/>
              <a:ext cx="10026" cy="2471"/>
            </a:xfrm>
            <a:prstGeom prst="round2DiagRect">
              <a:avLst/>
            </a:prstGeom>
            <a:solidFill>
              <a:srgbClr val="F1C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en-US" altLang="en-US" sz="3200" b="1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  <a:sym typeface="Verdana" panose="020B0604030504040204" pitchFamily="34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591" y="6951"/>
              <a:ext cx="9995" cy="24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guess/hope/be afraid 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的否定形式只能用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not </a:t>
              </a:r>
              <a:r>
                <a:rPr lang="zh-CN" altLang="en-US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形式，不能用</a:t>
              </a:r>
              <a:r>
                <a:rPr lang="en-US" altLang="zh-CN" sz="2800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don't...so.</a:t>
              </a:r>
              <a:endPara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55270" y="209550"/>
            <a:ext cx="2471420" cy="542290"/>
            <a:chOff x="7418" y="7834"/>
            <a:chExt cx="5002" cy="854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7418" y="7834"/>
              <a:ext cx="5002" cy="854"/>
              <a:chOff x="7238" y="4620"/>
              <a:chExt cx="6997" cy="854"/>
            </a:xfrm>
          </p:grpSpPr>
          <p:sp>
            <p:nvSpPr>
              <p:cNvPr id="6" name="SubTopic"/>
              <p:cNvSpPr/>
              <p:nvPr/>
            </p:nvSpPr>
            <p:spPr>
              <a:xfrm>
                <a:off x="7238" y="4620"/>
                <a:ext cx="6997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141" name="Text 141"/>
              <p:cNvSpPr txBox="1"/>
              <p:nvPr/>
            </p:nvSpPr>
            <p:spPr>
              <a:xfrm>
                <a:off x="8117" y="4786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其他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pic>
          <p:nvPicPr>
            <p:cNvPr id="142" name="Mark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1" y="7909"/>
              <a:ext cx="960" cy="725"/>
            </a:xfrm>
            <a:prstGeom prst="rect">
              <a:avLst/>
            </a:prstGeom>
          </p:spPr>
        </p:pic>
      </p:grpSp>
      <p:sp>
        <p:nvSpPr>
          <p:cNvPr id="25" name="圆角矩形 24"/>
          <p:cNvSpPr/>
          <p:nvPr/>
        </p:nvSpPr>
        <p:spPr>
          <a:xfrm>
            <a:off x="2914015" y="257175"/>
            <a:ext cx="4189730" cy="609600"/>
          </a:xfrm>
          <a:prstGeom prst="roundRect">
            <a:avLst/>
          </a:prstGeom>
          <a:solidFill>
            <a:srgbClr val="C11E2F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——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替代词</a:t>
            </a: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so/not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等的省略</a:t>
            </a:r>
            <a:endParaRPr kumimoji="0" lang="zh-CN" altLang="en-US" sz="2400" b="1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6" name="Text Box 5"/>
          <p:cNvSpPr txBox="1"/>
          <p:nvPr/>
        </p:nvSpPr>
        <p:spPr>
          <a:xfrm>
            <a:off x="4765675" y="1818640"/>
            <a:ext cx="555752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4400" noProof="1" dirty="0">
                <a:solidFill>
                  <a:schemeClr val="bg1"/>
                </a:solidFill>
                <a:effectLst>
                  <a:glow rad="266700">
                    <a:srgbClr val="00B0F0"/>
                  </a:glo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It's time for you to PRACTICE!</a:t>
            </a:r>
            <a:endParaRPr lang="en-US" altLang="zh-CN" sz="4400" noProof="1" dirty="0">
              <a:solidFill>
                <a:schemeClr val="bg1"/>
              </a:solidFill>
              <a:effectLst>
                <a:glow rad="266700">
                  <a:srgbClr val="00B0F0"/>
                </a:glow>
              </a:effectLst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10" y="1191260"/>
            <a:ext cx="3621405" cy="44761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9" name="Rounded Rectangle 7"/>
          <p:cNvSpPr>
            <a:spLocks noChangeArrowheads="1"/>
          </p:cNvSpPr>
          <p:nvPr/>
        </p:nvSpPr>
        <p:spPr bwMode="auto">
          <a:xfrm>
            <a:off x="4077335" y="4277995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省略在考试中的使用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2" name="Rounded Rectangle 7"/>
          <p:cNvSpPr>
            <a:spLocks noChangeArrowheads="1"/>
          </p:cNvSpPr>
          <p:nvPr/>
        </p:nvSpPr>
        <p:spPr bwMode="auto">
          <a:xfrm>
            <a:off x="4077335" y="2351405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省略在诗歌中的使用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4" name="Rounded Rectangle 7"/>
          <p:cNvSpPr>
            <a:spLocks noChangeArrowheads="1"/>
          </p:cNvSpPr>
          <p:nvPr/>
        </p:nvSpPr>
        <p:spPr bwMode="auto">
          <a:xfrm>
            <a:off x="4077335" y="1452245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省略在歌曲中的使用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5" name="Rounded Rectangle 7"/>
          <p:cNvSpPr>
            <a:spLocks noChangeArrowheads="1"/>
          </p:cNvSpPr>
          <p:nvPr/>
        </p:nvSpPr>
        <p:spPr bwMode="auto">
          <a:xfrm>
            <a:off x="4077335" y="3314700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省略在新闻中的使用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19" name="MainTopic"/>
          <p:cNvSpPr/>
          <p:nvPr/>
        </p:nvSpPr>
        <p:spPr>
          <a:xfrm>
            <a:off x="1442720" y="2907665"/>
            <a:ext cx="1825625" cy="847725"/>
          </a:xfrm>
          <a:custGeom>
            <a:avLst/>
            <a:gdLst>
              <a:gd name="rtl" fmla="*/ 164312 w 666064"/>
              <a:gd name="rtt" fmla="*/ 75240 h 304000"/>
              <a:gd name="rtr" fmla="*/ 498712 w 666064"/>
              <a:gd name="rtb" fmla="*/ 242440 h 304000"/>
            </a:gdLst>
            <a:ahLst/>
            <a:cxnLst/>
            <a:rect l="rtl" t="rtt" r="rtr" b="rtb"/>
            <a:pathLst>
              <a:path w="666064" h="304000">
                <a:moveTo>
                  <a:pt x="152000" y="0"/>
                </a:moveTo>
                <a:lnTo>
                  <a:pt x="197600" y="2705"/>
                </a:lnTo>
                <a:lnTo>
                  <a:pt x="243200" y="2396"/>
                </a:lnTo>
                <a:lnTo>
                  <a:pt x="288800" y="1827"/>
                </a:lnTo>
                <a:lnTo>
                  <a:pt x="334400" y="1566"/>
                </a:lnTo>
                <a:lnTo>
                  <a:pt x="380000" y="-94"/>
                </a:lnTo>
                <a:lnTo>
                  <a:pt x="425600" y="-2498"/>
                </a:lnTo>
                <a:lnTo>
                  <a:pt x="471200" y="-2925"/>
                </a:lnTo>
                <a:lnTo>
                  <a:pt x="521684" y="-277"/>
                </a:lnTo>
                <a:lnTo>
                  <a:pt x="565647" y="10663"/>
                </a:lnTo>
                <a:lnTo>
                  <a:pt x="604753" y="32675"/>
                </a:lnTo>
                <a:lnTo>
                  <a:pt x="637191" y="63929"/>
                </a:lnTo>
                <a:lnTo>
                  <a:pt x="660931" y="103171"/>
                </a:lnTo>
                <a:lnTo>
                  <a:pt x="670611" y="152000"/>
                </a:lnTo>
                <a:lnTo>
                  <a:pt x="662853" y="198018"/>
                </a:lnTo>
                <a:lnTo>
                  <a:pt x="639099" y="237521"/>
                </a:lnTo>
                <a:lnTo>
                  <a:pt x="605587" y="267311"/>
                </a:lnTo>
                <a:lnTo>
                  <a:pt x="567219" y="288658"/>
                </a:lnTo>
                <a:lnTo>
                  <a:pt x="524658" y="300867"/>
                </a:lnTo>
                <a:lnTo>
                  <a:pt x="476064" y="304941"/>
                </a:lnTo>
                <a:lnTo>
                  <a:pt x="430464" y="306123"/>
                </a:lnTo>
                <a:lnTo>
                  <a:pt x="384864" y="305899"/>
                </a:lnTo>
                <a:lnTo>
                  <a:pt x="339264" y="305315"/>
                </a:lnTo>
                <a:lnTo>
                  <a:pt x="293664" y="305048"/>
                </a:lnTo>
                <a:lnTo>
                  <a:pt x="248064" y="304436"/>
                </a:lnTo>
                <a:lnTo>
                  <a:pt x="202464" y="301478"/>
                </a:lnTo>
                <a:lnTo>
                  <a:pt x="152000" y="297927"/>
                </a:lnTo>
                <a:lnTo>
                  <a:pt x="109086" y="290740"/>
                </a:lnTo>
                <a:lnTo>
                  <a:pt x="69057" y="273274"/>
                </a:lnTo>
                <a:lnTo>
                  <a:pt x="34159" y="245534"/>
                </a:lnTo>
                <a:lnTo>
                  <a:pt x="9854" y="207291"/>
                </a:lnTo>
                <a:lnTo>
                  <a:pt x="-1568" y="162923"/>
                </a:lnTo>
                <a:lnTo>
                  <a:pt x="-954" y="112953"/>
                </a:lnTo>
                <a:lnTo>
                  <a:pt x="14780" y="67879"/>
                </a:lnTo>
                <a:lnTo>
                  <a:pt x="45966" y="31331"/>
                </a:lnTo>
                <a:lnTo>
                  <a:pt x="87026" y="6885"/>
                </a:lnTo>
                <a:lnTo>
                  <a:pt x="133036" y="-3988"/>
                </a:lnTo>
                <a:lnTo>
                  <a:pt x="152000" y="0"/>
                </a:lnTo>
                <a:close/>
              </a:path>
            </a:pathLst>
          </a:custGeom>
          <a:solidFill>
            <a:srgbClr val="517293"/>
          </a:solidFill>
          <a:ln w="22800" cap="flat">
            <a:solidFill>
              <a:srgbClr val="517293"/>
            </a:solidFill>
            <a:round/>
          </a:ln>
        </p:spPr>
        <p:txBody>
          <a:bodyPr wrap="none" lIns="0" tIns="0" rIns="0" bIns="22500" rtlCol="0" anchor="ctr"/>
          <a:p>
            <a:pPr algn="ctr"/>
            <a:r>
              <a:rPr lang="en-US" sz="2800">
                <a:solidFill>
                  <a:srgbClr val="FFFFFF"/>
                </a:solidFill>
                <a:latin typeface="Times New Roman" panose="02020603050405020304" charset="0"/>
                <a:ea typeface="华文楷体" panose="02010600040101010101" charset="-122"/>
                <a:cs typeface="Times New Roman" panose="02020603050405020304" charset="0"/>
              </a:rPr>
              <a:t>Ellipsis</a:t>
            </a:r>
            <a:endParaRPr lang="en-US" sz="2800">
              <a:solidFill>
                <a:srgbClr val="FFFFFF"/>
              </a:solidFill>
              <a:latin typeface="Times New Roman" panose="02020603050405020304" charset="0"/>
              <a:ea typeface="华文楷体" panose="02010600040101010101" charset="-122"/>
              <a:cs typeface="Times New Roman" panose="02020603050405020304" charset="0"/>
            </a:endParaRPr>
          </a:p>
        </p:txBody>
      </p:sp>
      <p:sp>
        <p:nvSpPr>
          <p:cNvPr id="31" name="左大括号 30"/>
          <p:cNvSpPr/>
          <p:nvPr/>
        </p:nvSpPr>
        <p:spPr>
          <a:xfrm>
            <a:off x="3539490" y="1765300"/>
            <a:ext cx="234950" cy="313309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ldLvl="0" animBg="1"/>
      <p:bldP spid="2" grpId="0" bldLvl="0" animBg="1"/>
      <p:bldP spid="4" grpId="0" bldLvl="0" animBg="1"/>
      <p:bldP spid="5" grpId="0" bldLvl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5595620" y="264160"/>
            <a:ext cx="6342380" cy="63696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Lover of pre-life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________was carved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 can see tear _________from your eyes wow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Buddha______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Don't be stupid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How can I follow all this right in peace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Resent love is short and _______ in pain ooh...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Leaves stay in vain _______flying away ooh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Love means nothing and ___does your swear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I wish for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Sow lots of lotuses...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They grow in all well beings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 mortal world to give answer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rosary meets the sand of time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Abandoning reading of mercy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22910" y="1415415"/>
            <a:ext cx="5266690" cy="3784600"/>
            <a:chOff x="518" y="4487"/>
            <a:chExt cx="8294" cy="5960"/>
          </a:xfrm>
        </p:grpSpPr>
        <p:sp>
          <p:nvSpPr>
            <p:cNvPr id="5" name="文本框 4"/>
            <p:cNvSpPr txBox="1"/>
            <p:nvPr/>
          </p:nvSpPr>
          <p:spPr>
            <a:xfrm>
              <a:off x="518" y="4487"/>
              <a:ext cx="7703" cy="596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________of you then I ooh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Dream to stay with you ooh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______ memory by willow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My hurry _______ from the branches ________ 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Was the price of telling me _____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</a:rPr>
                <a:t>The afterglow touched the passer's hair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He chose to give up missing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Beneath bridge</a:t>
              </a:r>
              <a:endParaRPr lang="en-US" altLang="zh-CN" sz="2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2" y="4513"/>
              <a:ext cx="23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Thinking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048" y="5699"/>
              <a:ext cx="23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Burn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914" y="6217"/>
              <a:ext cx="23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falling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902" y="6770"/>
              <a:ext cx="293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newly-born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444" y="7495"/>
              <a:ext cx="236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why</a:t>
              </a:r>
              <a:endPara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5924550" y="59436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Palm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54595" y="95504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dropping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58275" y="284924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trapped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10270" y="319849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flower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68130" y="361886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4550" y="498221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Waiting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00570" y="141541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said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59460" y="5086985"/>
            <a:ext cx="4768850" cy="1169670"/>
            <a:chOff x="10497" y="8110"/>
            <a:chExt cx="7510" cy="1842"/>
          </a:xfrm>
        </p:grpSpPr>
        <p:sp>
          <p:nvSpPr>
            <p:cNvPr id="12" name="矩形 11"/>
            <p:cNvSpPr/>
            <p:nvPr/>
          </p:nvSpPr>
          <p:spPr>
            <a:xfrm rot="346475">
              <a:off x="10560" y="8110"/>
              <a:ext cx="7447" cy="1842"/>
            </a:xfrm>
            <a:prstGeom prst="rect">
              <a:avLst/>
            </a:prstGeom>
            <a:solidFill>
              <a:srgbClr val="E9E065"/>
            </a:solidFill>
            <a:ln w="76200" cmpd="thinThick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p>
              <a:pPr algn="ctr" defTabSz="1097280">
                <a:spcBef>
                  <a:spcPct val="0"/>
                </a:spcBef>
              </a:pPr>
              <a:endPara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rot="360000">
              <a:off x="10497" y="8241"/>
              <a:ext cx="747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1097280">
                <a:spcBef>
                  <a:spcPct val="0"/>
                </a:spcBef>
              </a:pP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Ellipsis helps show feelings with brief words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0" name="Rounded Rectangle 7"/>
          <p:cNvSpPr>
            <a:spLocks noChangeArrowheads="1"/>
          </p:cNvSpPr>
          <p:nvPr/>
        </p:nvSpPr>
        <p:spPr bwMode="auto">
          <a:xfrm>
            <a:off x="665480" y="264160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省略在歌曲中的使用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7"/>
          <p:cNvSpPr>
            <a:spLocks noChangeArrowheads="1"/>
          </p:cNvSpPr>
          <p:nvPr/>
        </p:nvSpPr>
        <p:spPr bwMode="auto">
          <a:xfrm>
            <a:off x="221615" y="196850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省略在诗歌中的使用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60545" y="-33020"/>
            <a:ext cx="6737350" cy="6924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little gestures of resistance against us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little signs of silence against us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Though miles apart between you and us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Still chill a heart of us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little words of care about us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little gifts of share with us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In the darkness of the year 2020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Help to warm lives here in our country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deeds are so weeny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b="1">
                <a:latin typeface="Times New Roman" panose="02020603050405020304" charset="0"/>
                <a:cs typeface="Times New Roman" panose="02020603050405020304" charset="0"/>
              </a:rPr>
              <a:t>微小的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And tiny they may be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Your deeds can make the world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 different being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 should do the little good deeds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You should spread the virtue seeds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May the blossoms of deeds and seeds blooming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Till the changes are looming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6710" y="-33020"/>
            <a:ext cx="7694295" cy="6985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Little gestures of resistance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Little signs of silence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Though miles apart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Still chill a heart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Little words of care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Little gifts of share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In the darkness of the year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Help to warm lives here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So weeny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And tiny they may be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Can make the world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A different being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Do the little good deeds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Spread the virtue seeds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May their blossoms blooming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Till the changes are looming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235190" y="3820795"/>
            <a:ext cx="4768850" cy="1169670"/>
            <a:chOff x="10497" y="8110"/>
            <a:chExt cx="7510" cy="1842"/>
          </a:xfrm>
        </p:grpSpPr>
        <p:sp>
          <p:nvSpPr>
            <p:cNvPr id="3" name="矩形 2"/>
            <p:cNvSpPr/>
            <p:nvPr/>
          </p:nvSpPr>
          <p:spPr>
            <a:xfrm rot="346475">
              <a:off x="10560" y="8110"/>
              <a:ext cx="7447" cy="1842"/>
            </a:xfrm>
            <a:prstGeom prst="rect">
              <a:avLst/>
            </a:prstGeom>
            <a:solidFill>
              <a:srgbClr val="E9E065"/>
            </a:solidFill>
            <a:ln w="76200" cmpd="thinThick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p>
              <a:pPr algn="ctr" defTabSz="1097280">
                <a:spcBef>
                  <a:spcPct val="0"/>
                </a:spcBef>
              </a:pPr>
              <a:endPara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 rot="360000">
              <a:off x="10497" y="8241"/>
              <a:ext cx="747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1097280">
                <a:spcBef>
                  <a:spcPct val="0"/>
                </a:spcBef>
              </a:pP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Ellipsis helps show feelings with concise words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550" y="3198495"/>
            <a:ext cx="4074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Cambria" panose="02040503050406030204" charset="0"/>
                <a:cs typeface="Cambria" panose="02040503050406030204" charset="0"/>
              </a:rPr>
              <a:t>Little deeds different ends</a:t>
            </a:r>
            <a:endParaRPr lang="en-US" altLang="zh-CN" sz="2400" b="1">
              <a:latin typeface="Cambria" panose="02040503050406030204" charset="0"/>
              <a:cs typeface="Cambria" panose="020405030504060302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3874135"/>
            <a:ext cx="2181225" cy="2790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6410" y="2738755"/>
            <a:ext cx="1096708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Find out the information left out in the news: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1. “...and the second ___________soon followed.”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2.  China held a top-level meeting on the outbreak___________.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3. ...6,000 medical workers ________________ landed at Wuhan's airport.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4.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“..._________________carrying 1400 more medics from the army”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5. “...and some_________________ laid down their lives to save others.”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“...while ____________preparing another 70,000 beds at quarantine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    site....no one was left unattended ___________.”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78530" y="3137535"/>
            <a:ext cx="278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hospital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74305" y="3449955"/>
            <a:ext cx="278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of COVID-19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16755" y="3905885"/>
            <a:ext cx="4089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of other provinces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99820" y="4331335"/>
            <a:ext cx="3416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cargo planes are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24480" y="4914900"/>
            <a:ext cx="316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medical workers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76095" y="5334000"/>
            <a:ext cx="316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Wuhan was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72150" y="5693410"/>
            <a:ext cx="316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in Wuhan</a:t>
            </a:r>
            <a:endParaRPr lang="en-US" altLang="zh-CN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ounded Rectangle 7"/>
          <p:cNvSpPr>
            <a:spLocks noChangeArrowheads="1"/>
          </p:cNvSpPr>
          <p:nvPr/>
        </p:nvSpPr>
        <p:spPr bwMode="auto">
          <a:xfrm>
            <a:off x="221615" y="219710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省略在新闻中的使用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pic>
        <p:nvPicPr>
          <p:cNvPr id="14" name="Wuha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072630" y="219710"/>
            <a:ext cx="4701540" cy="215773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213121" y="18154"/>
            <a:ext cx="4748263" cy="2896612"/>
            <a:chOff x="-4174" y="-3755"/>
            <a:chExt cx="10498" cy="615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80" y="-3755"/>
              <a:ext cx="5144" cy="5444"/>
            </a:xfrm>
            <a:prstGeom prst="rect">
              <a:avLst/>
            </a:prstGeom>
          </p:spPr>
        </p:pic>
        <p:sp>
          <p:nvSpPr>
            <p:cNvPr id="227" name=" 227"/>
            <p:cNvSpPr/>
            <p:nvPr/>
          </p:nvSpPr>
          <p:spPr>
            <a:xfrm>
              <a:off x="-4174" y="-1587"/>
              <a:ext cx="4733" cy="2599"/>
            </a:xfrm>
            <a:prstGeom prst="wedgeEllipseCallout">
              <a:avLst>
                <a:gd name="adj1" fmla="val 91462"/>
                <a:gd name="adj2" fmla="val -38235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-3467" y="-1587"/>
              <a:ext cx="3651" cy="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>
                  <a:sym typeface="+mn-ea"/>
                </a:rPr>
                <a:t>真实性</a:t>
              </a:r>
              <a:endParaRPr lang="zh-CN" altLang="en-US" sz="2800" b="1">
                <a:sym typeface="+mn-ea"/>
              </a:endParaRPr>
            </a:p>
            <a:p>
              <a:r>
                <a:rPr lang="zh-CN" altLang="en-US" sz="2800" b="1">
                  <a:sym typeface="+mn-ea"/>
                </a:rPr>
                <a:t>及时性</a:t>
              </a:r>
              <a:endParaRPr lang="zh-CN" altLang="en-US" sz="2800" b="1">
                <a:sym typeface="+mn-ea"/>
              </a:endParaRPr>
            </a:p>
            <a:p>
              <a:r>
                <a:rPr lang="zh-CN" altLang="en-US" sz="2800" b="1">
                  <a:sym typeface="+mn-ea"/>
                </a:rPr>
                <a:t>简明性</a:t>
              </a:r>
              <a:endParaRPr lang="zh-CN" altLang="en-US" sz="3200" b="1"/>
            </a:p>
            <a:p>
              <a:endParaRPr lang="zh-CN" altLang="en-US" sz="32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02055" y="1334135"/>
            <a:ext cx="4768850" cy="1169670"/>
            <a:chOff x="10497" y="8110"/>
            <a:chExt cx="7510" cy="1842"/>
          </a:xfrm>
        </p:grpSpPr>
        <p:sp>
          <p:nvSpPr>
            <p:cNvPr id="11" name="矩形 10"/>
            <p:cNvSpPr/>
            <p:nvPr/>
          </p:nvSpPr>
          <p:spPr>
            <a:xfrm rot="346475">
              <a:off x="10560" y="8110"/>
              <a:ext cx="7447" cy="1842"/>
            </a:xfrm>
            <a:prstGeom prst="rect">
              <a:avLst/>
            </a:prstGeom>
            <a:solidFill>
              <a:srgbClr val="E9E065"/>
            </a:solidFill>
            <a:ln w="76200" cmpd="thinThick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p>
              <a:pPr algn="ctr" defTabSz="1097280">
                <a:spcBef>
                  <a:spcPct val="0"/>
                </a:spcBef>
              </a:pPr>
              <a:endPara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rot="360000">
              <a:off x="10497" y="8241"/>
              <a:ext cx="747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1097280">
                <a:spcBef>
                  <a:spcPct val="0"/>
                </a:spcBef>
              </a:pP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Ellipsis helps show ideas with hidden words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4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5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452755" y="1043305"/>
            <a:ext cx="111601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(2020</a:t>
            </a:r>
            <a:r>
              <a:rPr lang="en-US" sz="2800" b="0"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1</a:t>
            </a:r>
            <a:r>
              <a:rPr lang="zh-CN" altLang="en-US" sz="2800" b="0">
                <a:latin typeface="Times New Roman" panose="02020603050405020304" charset="0"/>
                <a:ea typeface="宋体" panose="02010600030101010101" pitchFamily="2" charset="-122"/>
              </a:rPr>
              <a:t>月浙江卷语法填空</a:t>
            </a:r>
            <a:r>
              <a:rPr lang="en-US" altLang="zh-CN" sz="2800" b="0">
                <a:latin typeface="Times New Roman" panose="02020603050405020304" charset="0"/>
                <a:ea typeface="宋体" panose="02010600030101010101" pitchFamily="2" charset="-122"/>
              </a:rPr>
              <a:t>) 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The first is declining birth rates, which means old generations are large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  60 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  (compare) to younger generations, </a:t>
            </a:r>
            <a:endParaRPr lang="en-US" altLang="en-US" sz="28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4819" name="Rounded Rectangle 7"/>
          <p:cNvSpPr>
            <a:spLocks noChangeArrowheads="1"/>
          </p:cNvSpPr>
          <p:nvPr/>
        </p:nvSpPr>
        <p:spPr bwMode="auto">
          <a:xfrm>
            <a:off x="284480" y="187325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省略在考试中的使用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sp>
        <p:nvSpPr>
          <p:cNvPr id="12" name="右大括号 11"/>
          <p:cNvSpPr/>
          <p:nvPr/>
        </p:nvSpPr>
        <p:spPr>
          <a:xfrm rot="16200000" flipH="1">
            <a:off x="6269990" y="-1594485"/>
            <a:ext cx="662940" cy="7844155"/>
          </a:xfrm>
          <a:prstGeom prst="rightBrace">
            <a:avLst>
              <a:gd name="adj1" fmla="val 8333"/>
              <a:gd name="adj2" fmla="val 50956"/>
            </a:avLst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020570" y="1452880"/>
            <a:ext cx="9090025" cy="543560"/>
            <a:chOff x="3182" y="2288"/>
            <a:chExt cx="14315" cy="856"/>
          </a:xfrm>
        </p:grpSpPr>
        <p:sp>
          <p:nvSpPr>
            <p:cNvPr id="2" name="矩形 1"/>
            <p:cNvSpPr/>
            <p:nvPr/>
          </p:nvSpPr>
          <p:spPr>
            <a:xfrm>
              <a:off x="3182" y="2288"/>
              <a:ext cx="3381" cy="85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2957" y="2288"/>
              <a:ext cx="4540" cy="85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415540" y="2894965"/>
            <a:ext cx="9103360" cy="521970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(when old generations are) compared to younger generations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 rot="0">
            <a:off x="4589780" y="3601720"/>
            <a:ext cx="3392805" cy="522605"/>
            <a:chOff x="7462" y="4108"/>
            <a:chExt cx="5343" cy="881"/>
          </a:xfrm>
        </p:grpSpPr>
        <p:sp>
          <p:nvSpPr>
            <p:cNvPr id="23" name="SubTopic"/>
            <p:cNvSpPr/>
            <p:nvPr/>
          </p:nvSpPr>
          <p:spPr>
            <a:xfrm>
              <a:off x="7462" y="4108"/>
              <a:ext cx="5343" cy="804"/>
            </a:xfrm>
            <a:custGeom>
              <a:avLst/>
              <a:gdLst/>
              <a:ahLst/>
              <a:cxnLst/>
              <a:pathLst>
                <a:path w="1172832" h="182400">
                  <a:moveTo>
                    <a:pt x="91200" y="0"/>
                  </a:moveTo>
                  <a:lnTo>
                    <a:pt x="136800" y="2705"/>
                  </a:lnTo>
                  <a:lnTo>
                    <a:pt x="182400" y="2396"/>
                  </a:lnTo>
                  <a:lnTo>
                    <a:pt x="228000" y="1827"/>
                  </a:lnTo>
                  <a:lnTo>
                    <a:pt x="273600" y="1566"/>
                  </a:lnTo>
                  <a:lnTo>
                    <a:pt x="319200" y="-94"/>
                  </a:lnTo>
                  <a:lnTo>
                    <a:pt x="364800" y="-2498"/>
                  </a:lnTo>
                  <a:lnTo>
                    <a:pt x="410400" y="-2925"/>
                  </a:lnTo>
                  <a:lnTo>
                    <a:pt x="456000" y="-464"/>
                  </a:lnTo>
                  <a:lnTo>
                    <a:pt x="501600" y="1586"/>
                  </a:lnTo>
                  <a:lnTo>
                    <a:pt x="547200" y="2133"/>
                  </a:lnTo>
                  <a:lnTo>
                    <a:pt x="592800" y="630"/>
                  </a:lnTo>
                  <a:lnTo>
                    <a:pt x="638400" y="-2729"/>
                  </a:lnTo>
                  <a:lnTo>
                    <a:pt x="684000" y="-4547"/>
                  </a:lnTo>
                  <a:lnTo>
                    <a:pt x="729600" y="-3702"/>
                  </a:lnTo>
                  <a:lnTo>
                    <a:pt x="775200" y="531"/>
                  </a:lnTo>
                  <a:lnTo>
                    <a:pt x="820800" y="4789"/>
                  </a:lnTo>
                  <a:lnTo>
                    <a:pt x="866400" y="5410"/>
                  </a:lnTo>
                  <a:lnTo>
                    <a:pt x="912000" y="2763"/>
                  </a:lnTo>
                  <a:lnTo>
                    <a:pt x="957600" y="-941"/>
                  </a:lnTo>
                  <a:lnTo>
                    <a:pt x="1003200" y="-2123"/>
                  </a:lnTo>
                  <a:lnTo>
                    <a:pt x="1048800" y="-1899"/>
                  </a:lnTo>
                  <a:lnTo>
                    <a:pt x="1096980" y="-48"/>
                  </a:lnTo>
                  <a:lnTo>
                    <a:pt x="1138671" y="18694"/>
                  </a:lnTo>
                  <a:lnTo>
                    <a:pt x="1165902" y="55144"/>
                  </a:lnTo>
                  <a:lnTo>
                    <a:pt x="1169095" y="105916"/>
                  </a:lnTo>
                  <a:lnTo>
                    <a:pt x="1148544" y="143832"/>
                  </a:lnTo>
                  <a:lnTo>
                    <a:pt x="1114832" y="168805"/>
                  </a:lnTo>
                  <a:lnTo>
                    <a:pt x="1066432" y="177309"/>
                  </a:lnTo>
                  <a:lnTo>
                    <a:pt x="1020832" y="180842"/>
                  </a:lnTo>
                  <a:lnTo>
                    <a:pt x="975232" y="182879"/>
                  </a:lnTo>
                  <a:lnTo>
                    <a:pt x="929632" y="184349"/>
                  </a:lnTo>
                  <a:lnTo>
                    <a:pt x="884032" y="188222"/>
                  </a:lnTo>
                  <a:lnTo>
                    <a:pt x="838432" y="191330"/>
                  </a:lnTo>
                  <a:lnTo>
                    <a:pt x="792832" y="191033"/>
                  </a:lnTo>
                  <a:lnTo>
                    <a:pt x="747232" y="189359"/>
                  </a:lnTo>
                  <a:lnTo>
                    <a:pt x="701632" y="187521"/>
                  </a:lnTo>
                  <a:lnTo>
                    <a:pt x="656032" y="186788"/>
                  </a:lnTo>
                  <a:lnTo>
                    <a:pt x="610432" y="182667"/>
                  </a:lnTo>
                  <a:lnTo>
                    <a:pt x="564832" y="177474"/>
                  </a:lnTo>
                  <a:lnTo>
                    <a:pt x="519232" y="175239"/>
                  </a:lnTo>
                  <a:lnTo>
                    <a:pt x="473632" y="175476"/>
                  </a:lnTo>
                  <a:lnTo>
                    <a:pt x="428032" y="176532"/>
                  </a:lnTo>
                  <a:lnTo>
                    <a:pt x="382432" y="178205"/>
                  </a:lnTo>
                  <a:lnTo>
                    <a:pt x="336832" y="178391"/>
                  </a:lnTo>
                  <a:lnTo>
                    <a:pt x="291232" y="179006"/>
                  </a:lnTo>
                  <a:lnTo>
                    <a:pt x="245632" y="181242"/>
                  </a:lnTo>
                  <a:lnTo>
                    <a:pt x="200032" y="182242"/>
                  </a:lnTo>
                  <a:lnTo>
                    <a:pt x="154432" y="183689"/>
                  </a:lnTo>
                  <a:lnTo>
                    <a:pt x="108832" y="186952"/>
                  </a:lnTo>
                  <a:lnTo>
                    <a:pt x="59312" y="183311"/>
                  </a:lnTo>
                  <a:lnTo>
                    <a:pt x="19287" y="156546"/>
                  </a:lnTo>
                  <a:lnTo>
                    <a:pt x="-2579" y="113913"/>
                  </a:lnTo>
                  <a:lnTo>
                    <a:pt x="207" y="59699"/>
                  </a:lnTo>
                  <a:lnTo>
                    <a:pt x="27007" y="20556"/>
                  </a:lnTo>
                  <a:lnTo>
                    <a:pt x="69502" y="1624"/>
                  </a:lnTo>
                  <a:lnTo>
                    <a:pt x="91200" y="0"/>
                  </a:lnTo>
                  <a:close/>
                </a:path>
              </a:pathLst>
            </a:custGeom>
            <a:solidFill>
              <a:srgbClr val="F56B85"/>
            </a:solidFill>
            <a:ln w="7600" cap="flat">
              <a:solidFill>
                <a:srgbClr val="F56B85"/>
              </a:solidFill>
              <a:round/>
            </a:ln>
          </p:spPr>
        </p:sp>
        <p:sp>
          <p:nvSpPr>
            <p:cNvPr id="24" name="文本框 23"/>
            <p:cNvSpPr txBox="1"/>
            <p:nvPr/>
          </p:nvSpPr>
          <p:spPr>
            <a:xfrm>
              <a:off x="7598" y="4109"/>
              <a:ext cx="5070" cy="8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状语从句中的省略</a:t>
              </a:r>
              <a:endParaRPr lang="zh-CN" alt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cxnSp>
        <p:nvCxnSpPr>
          <p:cNvPr id="6" name="直接连接符 5"/>
          <p:cNvCxnSpPr>
            <a:stCxn id="4" idx="1"/>
          </p:cNvCxnSpPr>
          <p:nvPr/>
        </p:nvCxnSpPr>
        <p:spPr>
          <a:xfrm>
            <a:off x="2415540" y="3155950"/>
            <a:ext cx="3679825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6123940" y="1474470"/>
            <a:ext cx="177165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compared</a:t>
            </a:r>
            <a:endParaRPr lang="en-US" altLang="zh-CN" sz="2800">
              <a:solidFill>
                <a:srgbClr val="FF000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665595" y="5149850"/>
            <a:ext cx="4768850" cy="1169670"/>
            <a:chOff x="10497" y="8110"/>
            <a:chExt cx="7510" cy="1842"/>
          </a:xfrm>
        </p:grpSpPr>
        <p:sp>
          <p:nvSpPr>
            <p:cNvPr id="11" name="矩形 10"/>
            <p:cNvSpPr/>
            <p:nvPr/>
          </p:nvSpPr>
          <p:spPr>
            <a:xfrm rot="346475">
              <a:off x="10560" y="8110"/>
              <a:ext cx="7447" cy="1842"/>
            </a:xfrm>
            <a:prstGeom prst="rect">
              <a:avLst/>
            </a:prstGeom>
            <a:solidFill>
              <a:srgbClr val="E9E065"/>
            </a:solidFill>
            <a:ln w="76200" cmpd="thinThick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/>
            <a:p>
              <a:pPr algn="ctr" defTabSz="1097280">
                <a:spcBef>
                  <a:spcPct val="0"/>
                </a:spcBef>
              </a:pPr>
              <a:endParaRPr lang="en-US" altLang="zh-CN" sz="28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rot="360000">
              <a:off x="10497" y="8241"/>
              <a:ext cx="747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1097280">
                <a:spcBef>
                  <a:spcPct val="0"/>
                </a:spcBef>
              </a:pPr>
              <a:r>
                <a:rPr lang="en-US" altLang="zh-CN" sz="3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Ellipsis helps show points with connected words</a:t>
              </a:r>
              <a:endParaRPr lang="en-US" altLang="zh-CN" sz="3200" b="1" dirty="0">
                <a:solidFill>
                  <a:prstClr val="black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982585" y="187325"/>
            <a:ext cx="3315335" cy="971550"/>
            <a:chOff x="12476" y="7391"/>
            <a:chExt cx="5221" cy="1530"/>
          </a:xfrm>
        </p:grpSpPr>
        <p:grpSp>
          <p:nvGrpSpPr>
            <p:cNvPr id="16" name="组合 7"/>
            <p:cNvGrpSpPr/>
            <p:nvPr/>
          </p:nvGrpSpPr>
          <p:grpSpPr>
            <a:xfrm>
              <a:off x="12476" y="7391"/>
              <a:ext cx="5155" cy="1530"/>
              <a:chOff x="7088" y="8325"/>
              <a:chExt cx="6075" cy="2025"/>
            </a:xfrm>
          </p:grpSpPr>
          <p:sp>
            <p:nvSpPr>
              <p:cNvPr id="17" name="云形标注 33"/>
              <p:cNvSpPr/>
              <p:nvPr/>
            </p:nvSpPr>
            <p:spPr>
              <a:xfrm>
                <a:off x="7088" y="8325"/>
                <a:ext cx="6075" cy="2025"/>
              </a:xfrm>
              <a:prstGeom prst="cloudCallout">
                <a:avLst>
                  <a:gd name="adj1" fmla="val 63639"/>
                  <a:gd name="adj2" fmla="val 23468"/>
                </a:avLst>
              </a:prstGeom>
              <a:solidFill>
                <a:srgbClr val="CCE9AD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240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885" y="8473"/>
                <a:ext cx="4565" cy="1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48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2789" y="7745"/>
              <a:ext cx="49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</a:rPr>
                <a:t>用还原法看清观点</a:t>
              </a:r>
              <a:endParaRPr lang="zh-CN" altLang="en-US" sz="2800"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2" grpId="1" animBg="1"/>
      <p:bldP spid="4" grpId="0" bldLvl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微信图片_20200205103527"/>
          <p:cNvPicPr>
            <a:picLocks noChangeAspect="1"/>
          </p:cNvPicPr>
          <p:nvPr/>
        </p:nvPicPr>
        <p:blipFill>
          <a:blip r:embed="rId1"/>
          <a:srcRect t="41364" r="-1540" b="44558"/>
          <a:stretch>
            <a:fillRect/>
          </a:stretch>
        </p:blipFill>
        <p:spPr>
          <a:xfrm>
            <a:off x="0" y="1809750"/>
            <a:ext cx="11936730" cy="3530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0" y="1226185"/>
            <a:ext cx="6220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2019</a:t>
            </a:r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绍兴上虞高二期末测试卷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34819" name="Rounded Rectangle 7"/>
          <p:cNvSpPr>
            <a:spLocks noChangeArrowheads="1"/>
          </p:cNvSpPr>
          <p:nvPr/>
        </p:nvSpPr>
        <p:spPr bwMode="auto">
          <a:xfrm>
            <a:off x="190500" y="125095"/>
            <a:ext cx="3511550" cy="685165"/>
          </a:xfrm>
          <a:prstGeom prst="roundRect">
            <a:avLst>
              <a:gd name="adj" fmla="val 16667"/>
            </a:avLst>
          </a:prstGeom>
          <a:solidFill>
            <a:srgbClr val="F66666"/>
          </a:solidFill>
          <a:ln w="38100">
            <a:solidFill>
              <a:schemeClr val="bg1"/>
            </a:solidFill>
            <a:round/>
          </a:ln>
        </p:spPr>
        <p:txBody>
          <a:bodyPr lIns="86360" tIns="43180" rIns="86360" bIns="43180" anchor="ctr"/>
          <a:p>
            <a:pPr>
              <a:buFont typeface="Arial" panose="020B0604020202020204" pitchFamily="34" charset="0"/>
              <a:buNone/>
            </a:pPr>
            <a:r>
              <a:rPr lang="zh-CN" altLang="en-US" sz="2600" b="1">
                <a:solidFill>
                  <a:srgbClr val="FFFFFF"/>
                </a:solidFill>
                <a:latin typeface="Calibri" panose="020F0502020204030204" charset="0"/>
                <a:sym typeface="Verdana" panose="020B0604030504040204" pitchFamily="34" charset="0"/>
              </a:rPr>
              <a:t>省略在考试中的使用</a:t>
            </a:r>
            <a:endParaRPr lang="zh-CN" altLang="en-US" sz="2600" b="1">
              <a:solidFill>
                <a:srgbClr val="FFFFFF"/>
              </a:solidFill>
              <a:latin typeface="Calibri" panose="020F0502020204030204" charset="0"/>
              <a:sym typeface="Verdana" panose="020B060403050404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37575" y="1465580"/>
            <a:ext cx="3266440" cy="5023485"/>
            <a:chOff x="13445" y="2308"/>
            <a:chExt cx="5144" cy="791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445" y="4775"/>
              <a:ext cx="5144" cy="5444"/>
            </a:xfrm>
            <a:prstGeom prst="rect">
              <a:avLst/>
            </a:prstGeom>
          </p:spPr>
        </p:pic>
        <p:sp>
          <p:nvSpPr>
            <p:cNvPr id="227" name=" 227"/>
            <p:cNvSpPr/>
            <p:nvPr/>
          </p:nvSpPr>
          <p:spPr>
            <a:xfrm>
              <a:off x="13622" y="2308"/>
              <a:ext cx="3381" cy="2467"/>
            </a:xfrm>
            <a:prstGeom prst="wedgeEllipseCallout">
              <a:avLst>
                <a:gd name="adj1" fmla="val 34087"/>
                <a:gd name="adj2" fmla="val 6568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537" y="2308"/>
              <a:ext cx="3651" cy="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sym typeface="+mn-ea"/>
                </a:rPr>
                <a:t>明确</a:t>
              </a:r>
              <a:endParaRPr lang="zh-CN" altLang="en-US" sz="3200" b="1"/>
            </a:p>
            <a:p>
              <a:r>
                <a:rPr lang="zh-CN" altLang="en-US" sz="3200" b="1">
                  <a:sym typeface="+mn-ea"/>
                </a:rPr>
                <a:t>简练</a:t>
              </a:r>
              <a:endParaRPr lang="zh-CN" altLang="en-US" sz="3200" b="1"/>
            </a:p>
            <a:p>
              <a:r>
                <a:rPr lang="zh-CN" altLang="en-US" sz="3200" b="1">
                  <a:sym typeface="+mn-ea"/>
                </a:rPr>
                <a:t>生动</a:t>
              </a:r>
              <a:endParaRPr lang="zh-CN" altLang="en-US" sz="3200" b="1"/>
            </a:p>
            <a:p>
              <a:endParaRPr lang="zh-CN" altLang="en-US" sz="320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同理心"/>
          <p:cNvPicPr>
            <a:picLocks noChangeAspect="1"/>
          </p:cNvPicPr>
          <p:nvPr/>
        </p:nvPicPr>
        <p:blipFill>
          <a:blip r:embed="rId1"/>
          <a:srcRect l="7741" t="14597" r="9151" b="26818"/>
          <a:stretch>
            <a:fillRect/>
          </a:stretch>
        </p:blipFill>
        <p:spPr>
          <a:xfrm>
            <a:off x="6308090" y="166370"/>
            <a:ext cx="5782945" cy="652462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7617460" y="1654810"/>
            <a:ext cx="4307840" cy="107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 descr="字数多"/>
          <p:cNvPicPr>
            <a:picLocks noChangeAspect="1"/>
          </p:cNvPicPr>
          <p:nvPr/>
        </p:nvPicPr>
        <p:blipFill>
          <a:blip r:embed="rId2"/>
          <a:srcRect l="8097" t="15499" r="9398" b="14003"/>
          <a:stretch>
            <a:fillRect/>
          </a:stretch>
        </p:blipFill>
        <p:spPr>
          <a:xfrm>
            <a:off x="92075" y="-116840"/>
            <a:ext cx="6082030" cy="709104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55575" y="342265"/>
            <a:ext cx="5955030" cy="169291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8112125" y="4599305"/>
            <a:ext cx="3373755" cy="971550"/>
            <a:chOff x="12476" y="7391"/>
            <a:chExt cx="5313" cy="1530"/>
          </a:xfrm>
        </p:grpSpPr>
        <p:grpSp>
          <p:nvGrpSpPr>
            <p:cNvPr id="88066" name="组合 7"/>
            <p:cNvGrpSpPr/>
            <p:nvPr/>
          </p:nvGrpSpPr>
          <p:grpSpPr>
            <a:xfrm>
              <a:off x="12476" y="7391"/>
              <a:ext cx="5155" cy="1530"/>
              <a:chOff x="7088" y="8325"/>
              <a:chExt cx="6075" cy="2025"/>
            </a:xfrm>
          </p:grpSpPr>
          <p:sp>
            <p:nvSpPr>
              <p:cNvPr id="88067" name="云形标注 33"/>
              <p:cNvSpPr/>
              <p:nvPr/>
            </p:nvSpPr>
            <p:spPr>
              <a:xfrm>
                <a:off x="7088" y="8325"/>
                <a:ext cx="6075" cy="2025"/>
              </a:xfrm>
              <a:prstGeom prst="cloudCallout">
                <a:avLst>
                  <a:gd name="adj1" fmla="val 63639"/>
                  <a:gd name="adj2" fmla="val 23468"/>
                </a:avLst>
              </a:prstGeom>
              <a:solidFill>
                <a:srgbClr val="CCE9AD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 sz="2400" dirty="0"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7885" y="8473"/>
                <a:ext cx="4565" cy="17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4800" b="1" i="0" u="none" strike="noStrike" kern="1200" cap="none" spc="50" normalizeH="0" baseline="0" noProof="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5" name="文本框 64"/>
            <p:cNvSpPr txBox="1"/>
            <p:nvPr/>
          </p:nvSpPr>
          <p:spPr>
            <a:xfrm>
              <a:off x="12881" y="7719"/>
              <a:ext cx="49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华文新魏" panose="02010800040101010101" charset="-122"/>
                  <a:ea typeface="华文新魏" panose="02010800040101010101" charset="-122"/>
                </a:rPr>
                <a:t>用简化法彰显情感</a:t>
              </a:r>
              <a:endParaRPr lang="zh-CN" altLang="en-US" sz="2800"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8" name="组合 77"/>
          <p:cNvGrpSpPr/>
          <p:nvPr/>
        </p:nvGrpSpPr>
        <p:grpSpPr>
          <a:xfrm>
            <a:off x="1507716" y="3606352"/>
            <a:ext cx="6548529" cy="2872553"/>
            <a:chOff x="8668" y="8537"/>
            <a:chExt cx="10313" cy="4524"/>
          </a:xfrm>
        </p:grpSpPr>
        <p:sp>
          <p:nvSpPr>
            <p:cNvPr id="31" name="左大括号 30"/>
            <p:cNvSpPr/>
            <p:nvPr/>
          </p:nvSpPr>
          <p:spPr>
            <a:xfrm>
              <a:off x="13517" y="10440"/>
              <a:ext cx="148" cy="2369"/>
            </a:xfrm>
            <a:prstGeom prst="lef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8668" y="8537"/>
              <a:ext cx="10313" cy="4524"/>
              <a:chOff x="3106" y="6011"/>
              <a:chExt cx="10313" cy="4524"/>
            </a:xfrm>
          </p:grpSpPr>
          <p:sp>
            <p:nvSpPr>
              <p:cNvPr id="34" name="Rounded Rectangle 7"/>
              <p:cNvSpPr>
                <a:spLocks noChangeArrowheads="1"/>
              </p:cNvSpPr>
              <p:nvPr/>
            </p:nvSpPr>
            <p:spPr bwMode="auto">
              <a:xfrm>
                <a:off x="8271" y="8921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省略在新闻中的使用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  <p:sp>
            <p:nvSpPr>
              <p:cNvPr id="35" name="Rounded Rectangle 7"/>
              <p:cNvSpPr>
                <a:spLocks noChangeArrowheads="1"/>
              </p:cNvSpPr>
              <p:nvPr/>
            </p:nvSpPr>
            <p:spPr bwMode="auto">
              <a:xfrm>
                <a:off x="8271" y="9728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省略在考试中的使用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  <p:grpSp>
            <p:nvGrpSpPr>
              <p:cNvPr id="68" name="组合 67"/>
              <p:cNvGrpSpPr/>
              <p:nvPr/>
            </p:nvGrpSpPr>
            <p:grpSpPr>
              <a:xfrm rot="0" flipV="1">
                <a:off x="3106" y="6011"/>
                <a:ext cx="4634" cy="3238"/>
                <a:chOff x="5195" y="730"/>
                <a:chExt cx="4309" cy="6895"/>
              </a:xfrm>
            </p:grpSpPr>
            <p:sp>
              <p:nvSpPr>
                <p:cNvPr id="69" name="MMConnector"/>
                <p:cNvSpPr/>
                <p:nvPr/>
              </p:nvSpPr>
              <p:spPr>
                <a:xfrm rot="19860000">
                  <a:off x="5195" y="4859"/>
                  <a:ext cx="3509" cy="2766"/>
                </a:xfrm>
                <a:custGeom>
                  <a:avLst/>
                  <a:gdLst/>
                  <a:ahLst/>
                  <a:cxnLst/>
                  <a:pathLst>
                    <a:path w="655190" h="577008" fill="none">
                      <a:moveTo>
                        <a:pt x="-132234" y="178958"/>
                      </a:moveTo>
                      <a:lnTo>
                        <a:pt x="-102410" y="144302"/>
                      </a:lnTo>
                      <a:lnTo>
                        <a:pt x="-76055" y="107012"/>
                      </a:lnTo>
                      <a:lnTo>
                        <a:pt x="-50704" y="69063"/>
                      </a:lnTo>
                      <a:lnTo>
                        <a:pt x="-25584" y="30987"/>
                      </a:lnTo>
                      <a:lnTo>
                        <a:pt x="-1823" y="-7971"/>
                      </a:lnTo>
                      <a:lnTo>
                        <a:pt x="21422" y="-47286"/>
                      </a:lnTo>
                      <a:lnTo>
                        <a:pt x="46713" y="-85277"/>
                      </a:lnTo>
                      <a:lnTo>
                        <a:pt x="75033" y="-121145"/>
                      </a:lnTo>
                      <a:lnTo>
                        <a:pt x="103912" y="-156468"/>
                      </a:lnTo>
                      <a:lnTo>
                        <a:pt x="132800" y="-191655"/>
                      </a:lnTo>
                      <a:lnTo>
                        <a:pt x="161695" y="-226870"/>
                      </a:lnTo>
                      <a:lnTo>
                        <a:pt x="191268" y="-261821"/>
                      </a:lnTo>
                      <a:lnTo>
                        <a:pt x="224290" y="-293692"/>
                      </a:lnTo>
                      <a:lnTo>
                        <a:pt x="261391" y="-320789"/>
                      </a:lnTo>
                      <a:lnTo>
                        <a:pt x="302402" y="-341458"/>
                      </a:lnTo>
                      <a:lnTo>
                        <a:pt x="344889" y="-357748"/>
                      </a:lnTo>
                      <a:lnTo>
                        <a:pt x="387338" y="-372805"/>
                      </a:lnTo>
                      <a:lnTo>
                        <a:pt x="430451" y="-386465"/>
                      </a:lnTo>
                      <a:lnTo>
                        <a:pt x="474922" y="-396720"/>
                      </a:lnTo>
                      <a:lnTo>
                        <a:pt x="522956" y="-400173"/>
                      </a:lnTo>
                    </a:path>
                  </a:pathLst>
                </a:custGeom>
                <a:noFill/>
                <a:ln w="57150" cap="rnd">
                  <a:solidFill>
                    <a:srgbClr val="517293"/>
                  </a:solidFill>
                  <a:round/>
                </a:ln>
              </p:spPr>
            </p:sp>
            <p:sp>
              <p:nvSpPr>
                <p:cNvPr id="70" name="MainTopic"/>
                <p:cNvSpPr/>
                <p:nvPr/>
              </p:nvSpPr>
              <p:spPr>
                <a:xfrm flipV="1">
                  <a:off x="6830" y="730"/>
                  <a:ext cx="2674" cy="2843"/>
                </a:xfrm>
                <a:custGeom>
                  <a:avLst/>
                  <a:gdLst>
                    <a:gd name="rtl" fmla="*/ 164312 w 666064"/>
                    <a:gd name="rtt" fmla="*/ 75240 h 304000"/>
                    <a:gd name="rtr" fmla="*/ 498712 w 666064"/>
                    <a:gd name="rtb" fmla="*/ 242440 h 304000"/>
                  </a:gdLst>
                  <a:ahLst/>
                  <a:cxnLst/>
                  <a:rect l="rtl" t="rtt" r="rtr" b="rtb"/>
                  <a:pathLst>
                    <a:path w="666064" h="304000">
                      <a:moveTo>
                        <a:pt x="152000" y="0"/>
                      </a:moveTo>
                      <a:lnTo>
                        <a:pt x="197600" y="2705"/>
                      </a:lnTo>
                      <a:lnTo>
                        <a:pt x="243200" y="2396"/>
                      </a:lnTo>
                      <a:lnTo>
                        <a:pt x="288800" y="1827"/>
                      </a:lnTo>
                      <a:lnTo>
                        <a:pt x="334400" y="1566"/>
                      </a:lnTo>
                      <a:lnTo>
                        <a:pt x="380000" y="-94"/>
                      </a:lnTo>
                      <a:lnTo>
                        <a:pt x="425600" y="-2498"/>
                      </a:lnTo>
                      <a:lnTo>
                        <a:pt x="471200" y="-2925"/>
                      </a:lnTo>
                      <a:lnTo>
                        <a:pt x="521684" y="-277"/>
                      </a:lnTo>
                      <a:lnTo>
                        <a:pt x="565647" y="10663"/>
                      </a:lnTo>
                      <a:lnTo>
                        <a:pt x="604753" y="32675"/>
                      </a:lnTo>
                      <a:lnTo>
                        <a:pt x="637191" y="63929"/>
                      </a:lnTo>
                      <a:lnTo>
                        <a:pt x="660931" y="103171"/>
                      </a:lnTo>
                      <a:lnTo>
                        <a:pt x="670611" y="152000"/>
                      </a:lnTo>
                      <a:lnTo>
                        <a:pt x="662853" y="198018"/>
                      </a:lnTo>
                      <a:lnTo>
                        <a:pt x="639099" y="237521"/>
                      </a:lnTo>
                      <a:lnTo>
                        <a:pt x="605587" y="267311"/>
                      </a:lnTo>
                      <a:lnTo>
                        <a:pt x="567219" y="288658"/>
                      </a:lnTo>
                      <a:lnTo>
                        <a:pt x="524658" y="300867"/>
                      </a:lnTo>
                      <a:lnTo>
                        <a:pt x="476064" y="304941"/>
                      </a:lnTo>
                      <a:lnTo>
                        <a:pt x="430464" y="306123"/>
                      </a:lnTo>
                      <a:lnTo>
                        <a:pt x="384864" y="305899"/>
                      </a:lnTo>
                      <a:lnTo>
                        <a:pt x="339264" y="305315"/>
                      </a:lnTo>
                      <a:lnTo>
                        <a:pt x="293664" y="305048"/>
                      </a:lnTo>
                      <a:lnTo>
                        <a:pt x="248064" y="304436"/>
                      </a:lnTo>
                      <a:lnTo>
                        <a:pt x="202464" y="301478"/>
                      </a:lnTo>
                      <a:lnTo>
                        <a:pt x="152000" y="297927"/>
                      </a:lnTo>
                      <a:lnTo>
                        <a:pt x="109086" y="290740"/>
                      </a:lnTo>
                      <a:lnTo>
                        <a:pt x="69057" y="273274"/>
                      </a:lnTo>
                      <a:lnTo>
                        <a:pt x="34159" y="245534"/>
                      </a:lnTo>
                      <a:lnTo>
                        <a:pt x="9854" y="207291"/>
                      </a:lnTo>
                      <a:lnTo>
                        <a:pt x="-1568" y="162923"/>
                      </a:lnTo>
                      <a:lnTo>
                        <a:pt x="-954" y="112953"/>
                      </a:lnTo>
                      <a:lnTo>
                        <a:pt x="14780" y="67879"/>
                      </a:lnTo>
                      <a:lnTo>
                        <a:pt x="45966" y="31331"/>
                      </a:lnTo>
                      <a:lnTo>
                        <a:pt x="87026" y="6885"/>
                      </a:lnTo>
                      <a:lnTo>
                        <a:pt x="133036" y="-3988"/>
                      </a:lnTo>
                      <a:lnTo>
                        <a:pt x="152000" y="0"/>
                      </a:lnTo>
                      <a:close/>
                    </a:path>
                  </a:pathLst>
                </a:custGeom>
                <a:solidFill>
                  <a:srgbClr val="517293"/>
                </a:solidFill>
                <a:ln w="22800" cap="flat">
                  <a:solidFill>
                    <a:srgbClr val="517293"/>
                  </a:solidFill>
                  <a:round/>
                </a:ln>
              </p:spPr>
              <p:txBody>
                <a:bodyPr wrap="none" lIns="0" tIns="0" rIns="0" bIns="22500" rtlCol="0" anchor="ctr"/>
                <a:p>
                  <a:pPr algn="ctr"/>
                  <a:r>
                    <a:rPr lang="en-US" sz="2800">
                      <a:solidFill>
                        <a:srgbClr val="FFFFFF"/>
                      </a:solidFill>
                      <a:latin typeface="Times New Roman" panose="02020603050405020304" charset="0"/>
                      <a:ea typeface="华文楷体" panose="02010600040101010101" charset="-122"/>
                      <a:cs typeface="Times New Roman" panose="02020603050405020304" charset="0"/>
                    </a:rPr>
                    <a:t>Application</a:t>
                  </a:r>
                  <a:endParaRPr lang="en-US" sz="2800">
                    <a:solidFill>
                      <a:srgbClr val="FFFFFF"/>
                    </a:solidFill>
                    <a:latin typeface="Times New Roman" panose="02020603050405020304" charset="0"/>
                    <a:ea typeface="华文楷体" panose="02010600040101010101" charset="-122"/>
                    <a:cs typeface="Times New Roman" panose="02020603050405020304" charset="0"/>
                  </a:endParaRPr>
                </a:p>
                <a:p>
                  <a:pPr algn="ctr"/>
                  <a:r>
                    <a:rPr lang="zh-CN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应用</a:t>
                  </a:r>
                  <a:endPara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  <p:sp>
            <p:nvSpPr>
              <p:cNvPr id="71" name="Rounded Rectangle 7"/>
              <p:cNvSpPr>
                <a:spLocks noChangeArrowheads="1"/>
              </p:cNvSpPr>
              <p:nvPr/>
            </p:nvSpPr>
            <p:spPr bwMode="auto">
              <a:xfrm>
                <a:off x="8242" y="7278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省略在歌曲中的使用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  <p:sp>
            <p:nvSpPr>
              <p:cNvPr id="72" name="Rounded Rectangle 7"/>
              <p:cNvSpPr>
                <a:spLocks noChangeArrowheads="1"/>
              </p:cNvSpPr>
              <p:nvPr/>
            </p:nvSpPr>
            <p:spPr bwMode="auto">
              <a:xfrm>
                <a:off x="8272" y="8085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省略在诗歌中的使用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  <p:sp>
            <p:nvSpPr>
              <p:cNvPr id="76" name="Rounded Rectangle 7"/>
              <p:cNvSpPr>
                <a:spLocks noChangeArrowheads="1"/>
              </p:cNvSpPr>
              <p:nvPr/>
            </p:nvSpPr>
            <p:spPr bwMode="auto">
              <a:xfrm>
                <a:off x="8280" y="7298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省略在歌曲中的使用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  <p:sp>
            <p:nvSpPr>
              <p:cNvPr id="77" name="Rounded Rectangle 7"/>
              <p:cNvSpPr>
                <a:spLocks noChangeArrowheads="1"/>
              </p:cNvSpPr>
              <p:nvPr/>
            </p:nvSpPr>
            <p:spPr bwMode="auto">
              <a:xfrm>
                <a:off x="8310" y="8105"/>
                <a:ext cx="5109" cy="807"/>
              </a:xfrm>
              <a:prstGeom prst="roundRect">
                <a:avLst>
                  <a:gd name="adj" fmla="val 16667"/>
                </a:avLst>
              </a:prstGeom>
              <a:solidFill>
                <a:srgbClr val="F66666"/>
              </a:solidFill>
              <a:ln w="38100">
                <a:solidFill>
                  <a:schemeClr val="bg1"/>
                </a:solidFill>
                <a:round/>
              </a:ln>
            </p:spPr>
            <p:txBody>
              <a:bodyPr lIns="86360" tIns="43180" rIns="86360" bIns="43180" anchor="ctr"/>
              <a:p>
                <a:pPr>
                  <a:buFont typeface="Arial" panose="020B0604020202020204" pitchFamily="34" charset="0"/>
                  <a:buNone/>
                </a:pPr>
                <a:r>
                  <a:rPr lang="zh-CN" altLang="en-US" sz="2600" b="1">
                    <a:solidFill>
                      <a:srgbClr val="FFFFFF"/>
                    </a:solidFill>
                    <a:latin typeface="华文新魏" panose="02010800040101010101" charset="-122"/>
                    <a:ea typeface="华文新魏" panose="02010800040101010101" charset="-122"/>
                    <a:sym typeface="Verdana" panose="020B0604030504040204" pitchFamily="34" charset="0"/>
                  </a:rPr>
                  <a:t>省略在诗歌中的使用</a:t>
                </a:r>
                <a:endParaRPr lang="zh-CN" altLang="en-US" sz="2600" b="1">
                  <a:solidFill>
                    <a:srgbClr val="FFFFFF"/>
                  </a:solidFill>
                  <a:latin typeface="华文新魏" panose="02010800040101010101" charset="-122"/>
                  <a:ea typeface="华文新魏" panose="02010800040101010101" charset="-122"/>
                  <a:sym typeface="Verdana" panose="020B0604030504040204" pitchFamily="34" charset="0"/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1458595" y="1711960"/>
            <a:ext cx="10026650" cy="3470910"/>
            <a:chOff x="2297" y="2696"/>
            <a:chExt cx="15790" cy="5466"/>
          </a:xfrm>
        </p:grpSpPr>
        <p:grpSp>
          <p:nvGrpSpPr>
            <p:cNvPr id="74" name="组合 73"/>
            <p:cNvGrpSpPr/>
            <p:nvPr/>
          </p:nvGrpSpPr>
          <p:grpSpPr>
            <a:xfrm>
              <a:off x="2297" y="2696"/>
              <a:ext cx="15790" cy="5466"/>
              <a:chOff x="2297" y="2696"/>
              <a:chExt cx="15790" cy="5466"/>
            </a:xfrm>
          </p:grpSpPr>
          <p:grpSp>
            <p:nvGrpSpPr>
              <p:cNvPr id="67" name="组合 66"/>
              <p:cNvGrpSpPr/>
              <p:nvPr/>
            </p:nvGrpSpPr>
            <p:grpSpPr>
              <a:xfrm>
                <a:off x="2297" y="2696"/>
                <a:ext cx="15790" cy="5467"/>
                <a:chOff x="2296" y="2638"/>
                <a:chExt cx="15790" cy="5467"/>
              </a:xfrm>
            </p:grpSpPr>
            <p:grpSp>
              <p:nvGrpSpPr>
                <p:cNvPr id="5" name="组合 4"/>
                <p:cNvGrpSpPr/>
                <p:nvPr/>
              </p:nvGrpSpPr>
              <p:grpSpPr>
                <a:xfrm>
                  <a:off x="2296" y="4108"/>
                  <a:ext cx="4964" cy="1439"/>
                  <a:chOff x="1785" y="5520"/>
                  <a:chExt cx="4964" cy="1439"/>
                </a:xfrm>
              </p:grpSpPr>
              <p:sp>
                <p:nvSpPr>
                  <p:cNvPr id="107" name="MMConnector"/>
                  <p:cNvSpPr/>
                  <p:nvPr/>
                </p:nvSpPr>
                <p:spPr>
                  <a:xfrm>
                    <a:off x="1785" y="6149"/>
                    <a:ext cx="3120" cy="141"/>
                  </a:xfrm>
                  <a:custGeom>
                    <a:avLst/>
                    <a:gdLst/>
                    <a:ahLst/>
                    <a:cxnLst/>
                    <a:pathLst>
                      <a:path w="520171" h="147600" fill="none">
                        <a:moveTo>
                          <a:pt x="2785" y="-8900"/>
                        </a:moveTo>
                        <a:lnTo>
                          <a:pt x="43376" y="12048"/>
                        </a:lnTo>
                        <a:lnTo>
                          <a:pt x="85218" y="30209"/>
                        </a:lnTo>
                        <a:lnTo>
                          <a:pt x="127337" y="47762"/>
                        </a:lnTo>
                        <a:lnTo>
                          <a:pt x="169643" y="64876"/>
                        </a:lnTo>
                        <a:lnTo>
                          <a:pt x="212851" y="79602"/>
                        </a:lnTo>
                        <a:lnTo>
                          <a:pt x="256699" y="92162"/>
                        </a:lnTo>
                        <a:lnTo>
                          <a:pt x="300382" y="104820"/>
                        </a:lnTo>
                        <a:lnTo>
                          <a:pt x="343940" y="118243"/>
                        </a:lnTo>
                        <a:lnTo>
                          <a:pt x="388319" y="129029"/>
                        </a:lnTo>
                        <a:lnTo>
                          <a:pt x="433502" y="135893"/>
                        </a:lnTo>
                        <a:lnTo>
                          <a:pt x="479143" y="138152"/>
                        </a:lnTo>
                        <a:lnTo>
                          <a:pt x="522956" y="138700"/>
                        </a:lnTo>
                      </a:path>
                    </a:pathLst>
                  </a:custGeom>
                  <a:noFill/>
                  <a:ln w="57150" cap="rnd">
                    <a:solidFill>
                      <a:srgbClr val="F56B85"/>
                    </a:solidFill>
                    <a:round/>
                  </a:ln>
                </p:spPr>
              </p:sp>
              <p:sp>
                <p:nvSpPr>
                  <p:cNvPr id="106" name="MainTopic"/>
                  <p:cNvSpPr/>
                  <p:nvPr/>
                </p:nvSpPr>
                <p:spPr>
                  <a:xfrm>
                    <a:off x="4088" y="5520"/>
                    <a:ext cx="2661" cy="1439"/>
                  </a:xfrm>
                  <a:custGeom>
                    <a:avLst/>
                    <a:gdLst>
                      <a:gd name="rtl" fmla="*/ 164312 w 666064"/>
                      <a:gd name="rtt" fmla="*/ 75240 h 304000"/>
                      <a:gd name="rtr" fmla="*/ 498712 w 666064"/>
                      <a:gd name="rtb" fmla="*/ 242440 h 304000"/>
                    </a:gdLst>
                    <a:ahLst/>
                    <a:cxnLst/>
                    <a:rect l="rtl" t="rtt" r="rtr" b="rtb"/>
                    <a:pathLst>
                      <a:path w="666064" h="304000">
                        <a:moveTo>
                          <a:pt x="152000" y="0"/>
                        </a:moveTo>
                        <a:lnTo>
                          <a:pt x="197600" y="2705"/>
                        </a:lnTo>
                        <a:lnTo>
                          <a:pt x="243200" y="2396"/>
                        </a:lnTo>
                        <a:lnTo>
                          <a:pt x="288800" y="1827"/>
                        </a:lnTo>
                        <a:lnTo>
                          <a:pt x="334400" y="1566"/>
                        </a:lnTo>
                        <a:lnTo>
                          <a:pt x="380000" y="-94"/>
                        </a:lnTo>
                        <a:lnTo>
                          <a:pt x="425600" y="-2498"/>
                        </a:lnTo>
                        <a:lnTo>
                          <a:pt x="471200" y="-2925"/>
                        </a:lnTo>
                        <a:lnTo>
                          <a:pt x="521684" y="-277"/>
                        </a:lnTo>
                        <a:lnTo>
                          <a:pt x="565647" y="10663"/>
                        </a:lnTo>
                        <a:lnTo>
                          <a:pt x="604753" y="32675"/>
                        </a:lnTo>
                        <a:lnTo>
                          <a:pt x="637191" y="63929"/>
                        </a:lnTo>
                        <a:lnTo>
                          <a:pt x="660931" y="103171"/>
                        </a:lnTo>
                        <a:lnTo>
                          <a:pt x="670611" y="152000"/>
                        </a:lnTo>
                        <a:lnTo>
                          <a:pt x="662853" y="198018"/>
                        </a:lnTo>
                        <a:lnTo>
                          <a:pt x="639099" y="237521"/>
                        </a:lnTo>
                        <a:lnTo>
                          <a:pt x="605587" y="267311"/>
                        </a:lnTo>
                        <a:lnTo>
                          <a:pt x="567219" y="288658"/>
                        </a:lnTo>
                        <a:lnTo>
                          <a:pt x="524658" y="300867"/>
                        </a:lnTo>
                        <a:lnTo>
                          <a:pt x="476064" y="304941"/>
                        </a:lnTo>
                        <a:lnTo>
                          <a:pt x="430464" y="306123"/>
                        </a:lnTo>
                        <a:lnTo>
                          <a:pt x="384864" y="305899"/>
                        </a:lnTo>
                        <a:lnTo>
                          <a:pt x="339264" y="305315"/>
                        </a:lnTo>
                        <a:lnTo>
                          <a:pt x="293664" y="305048"/>
                        </a:lnTo>
                        <a:lnTo>
                          <a:pt x="248064" y="304436"/>
                        </a:lnTo>
                        <a:lnTo>
                          <a:pt x="202464" y="301478"/>
                        </a:lnTo>
                        <a:lnTo>
                          <a:pt x="152000" y="297927"/>
                        </a:lnTo>
                        <a:lnTo>
                          <a:pt x="109086" y="290740"/>
                        </a:lnTo>
                        <a:lnTo>
                          <a:pt x="69057" y="273274"/>
                        </a:lnTo>
                        <a:lnTo>
                          <a:pt x="34159" y="245534"/>
                        </a:lnTo>
                        <a:lnTo>
                          <a:pt x="9854" y="207291"/>
                        </a:lnTo>
                        <a:lnTo>
                          <a:pt x="-1568" y="162923"/>
                        </a:lnTo>
                        <a:lnTo>
                          <a:pt x="-954" y="112953"/>
                        </a:lnTo>
                        <a:lnTo>
                          <a:pt x="14780" y="67879"/>
                        </a:lnTo>
                        <a:lnTo>
                          <a:pt x="45966" y="31331"/>
                        </a:lnTo>
                        <a:lnTo>
                          <a:pt x="87026" y="6885"/>
                        </a:lnTo>
                        <a:lnTo>
                          <a:pt x="133036" y="-3988"/>
                        </a:lnTo>
                        <a:lnTo>
                          <a:pt x="152000" y="0"/>
                        </a:lnTo>
                        <a:close/>
                      </a:path>
                    </a:pathLst>
                  </a:custGeom>
                  <a:solidFill>
                    <a:srgbClr val="F56B85"/>
                  </a:solidFill>
                  <a:ln w="22800" cap="flat">
                    <a:solidFill>
                      <a:srgbClr val="F56B85"/>
                    </a:solidFill>
                    <a:round/>
                  </a:ln>
                </p:spPr>
                <p:txBody>
                  <a:bodyPr wrap="none" lIns="0" tIns="0" rIns="0" bIns="22500" rtlCol="0" anchor="ctr"/>
                  <a:p>
                    <a:pPr algn="ctr"/>
                    <a:r>
                      <a:rPr lang="en-US" sz="2800">
                        <a:solidFill>
                          <a:srgbClr val="FFFFFF"/>
                        </a:solidFill>
                        <a:latin typeface="Times New Roman" panose="02020603050405020304" charset="0"/>
                        <a:ea typeface="华文楷体" panose="02010600040101010101" charset="-122"/>
                        <a:cs typeface="Times New Roman" panose="02020603050405020304" charset="0"/>
                      </a:rPr>
                      <a:t>Types</a:t>
                    </a:r>
                    <a:endPara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  <a:p>
                    <a:pPr algn="ctr"/>
                    <a:r>
                      <a:rPr sz="28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类型</a:t>
                    </a:r>
                    <a:endPara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</p:txBody>
              </p:sp>
            </p:grpSp>
            <p:grpSp>
              <p:nvGrpSpPr>
                <p:cNvPr id="62" name="组合 61"/>
                <p:cNvGrpSpPr/>
                <p:nvPr/>
              </p:nvGrpSpPr>
              <p:grpSpPr>
                <a:xfrm>
                  <a:off x="12234" y="5921"/>
                  <a:ext cx="5852" cy="2184"/>
                  <a:chOff x="11999" y="6270"/>
                  <a:chExt cx="5852" cy="2184"/>
                </a:xfrm>
              </p:grpSpPr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12123" y="7330"/>
                    <a:ext cx="5728" cy="1124"/>
                    <a:chOff x="12487" y="6809"/>
                    <a:chExt cx="5728" cy="1124"/>
                  </a:xfrm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12487" y="6809"/>
                      <a:ext cx="5361" cy="1124"/>
                      <a:chOff x="10846" y="4788"/>
                      <a:chExt cx="1836" cy="1124"/>
                    </a:xfrm>
                  </p:grpSpPr>
                  <p:sp>
                    <p:nvSpPr>
                      <p:cNvPr id="59" name="MMConnector"/>
                      <p:cNvSpPr/>
                      <p:nvPr/>
                    </p:nvSpPr>
                    <p:spPr>
                      <a:xfrm rot="420000">
                        <a:off x="10846" y="4788"/>
                        <a:ext cx="421" cy="1032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06400" h="313500" fill="none">
                            <a:moveTo>
                              <a:pt x="-3800" y="-156750"/>
                            </a:moveTo>
                            <a:cubicBezTo>
                              <a:pt x="-3800" y="31350"/>
                              <a:pt x="38760" y="156750"/>
                              <a:pt x="102600" y="156750"/>
                            </a:cubicBezTo>
                          </a:path>
                        </a:pathLst>
                      </a:custGeom>
                      <a:noFill/>
                      <a:ln w="4127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60" name="SubTopic"/>
                      <p:cNvSpPr/>
                      <p:nvPr/>
                    </p:nvSpPr>
                    <p:spPr>
                      <a:xfrm>
                        <a:off x="11287" y="5170"/>
                        <a:ext cx="1395" cy="742"/>
                      </a:xfrm>
                      <a:custGeom>
                        <a:avLst/>
                        <a:gdLst>
                          <a:gd name="rtl" fmla="*/ 63688 w 457216"/>
                          <a:gd name="rtt" fmla="*/ 29640 h 159600"/>
                          <a:gd name="rtr" fmla="*/ 390488 w 457216"/>
                          <a:gd name="rtb" fmla="*/ 143640 h 159600"/>
                        </a:gdLst>
                        <a:ahLst/>
                        <a:cxnLst/>
                        <a:rect l="rtl" t="rtt" r="rtr" b="rtb"/>
                        <a:pathLst>
                          <a:path w="457216" h="159600">
                            <a:moveTo>
                              <a:pt x="79800" y="0"/>
                            </a:moveTo>
                            <a:lnTo>
                              <a:pt x="377416" y="0"/>
                            </a:lnTo>
                            <a:cubicBezTo>
                              <a:pt x="421490" y="0"/>
                              <a:pt x="457216" y="35726"/>
                              <a:pt x="457216" y="79800"/>
                            </a:cubicBezTo>
                            <a:cubicBezTo>
                              <a:pt x="457216" y="123874"/>
                              <a:pt x="421490" y="159600"/>
                              <a:pt x="377416" y="159600"/>
                            </a:cubicBezTo>
                            <a:lnTo>
                              <a:pt x="79800" y="159600"/>
                            </a:lnTo>
                            <a:cubicBezTo>
                              <a:pt x="35726" y="159600"/>
                              <a:pt x="0" y="123874"/>
                              <a:pt x="0" y="79800"/>
                            </a:cubicBezTo>
                            <a:cubicBezTo>
                              <a:pt x="0" y="35726"/>
                              <a:pt x="35726" y="0"/>
                              <a:pt x="798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1B44A"/>
                      </a:solidFill>
                      <a:ln w="7600" cap="flat">
                        <a:solidFill>
                          <a:srgbClr val="E1B44A"/>
                        </a:solidFill>
                        <a:round/>
                      </a:ln>
                    </p:spPr>
                    <p:txBody>
                      <a:bodyPr wrap="none" lIns="0" tIns="0" rIns="0" bIns="22500" rtlCol="0" anchor="ctr"/>
                      <a:p>
                        <a:pPr algn="ctr"/>
                        <a:endParaRPr sz="770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61" name="文本框 60"/>
                    <p:cNvSpPr txBox="1"/>
                    <p:nvPr/>
                  </p:nvSpPr>
                  <p:spPr>
                    <a:xfrm>
                      <a:off x="13509" y="7208"/>
                      <a:ext cx="4706" cy="7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ctr"/>
                      <a:r>
                        <a:rPr lang="zh-CN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替代此</a:t>
                      </a:r>
                      <a:r>
                        <a:rPr lang="en-US" altLang="zh-CN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so</a:t>
                      </a: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等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的省略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p:txBody>
                </p:sp>
              </p:grpSp>
              <p:grpSp>
                <p:nvGrpSpPr>
                  <p:cNvPr id="52" name="组合 51"/>
                  <p:cNvGrpSpPr/>
                  <p:nvPr/>
                </p:nvGrpSpPr>
                <p:grpSpPr>
                  <a:xfrm>
                    <a:off x="12211" y="7004"/>
                    <a:ext cx="5626" cy="725"/>
                    <a:chOff x="12437" y="5268"/>
                    <a:chExt cx="5643" cy="927"/>
                  </a:xfrm>
                </p:grpSpPr>
                <p:sp>
                  <p:nvSpPr>
                    <p:cNvPr id="53" name="SubTopic"/>
                    <p:cNvSpPr/>
                    <p:nvPr/>
                  </p:nvSpPr>
                  <p:spPr>
                    <a:xfrm>
                      <a:off x="13510" y="5268"/>
                      <a:ext cx="4296" cy="742"/>
                    </a:xfrm>
                    <a:custGeom>
                      <a:avLst/>
                      <a:gdLst>
                        <a:gd name="rtl" fmla="*/ 63688 w 457216"/>
                        <a:gd name="rtt" fmla="*/ 29640 h 159600"/>
                        <a:gd name="rtr" fmla="*/ 390488 w 457216"/>
                        <a:gd name="rtb" fmla="*/ 143640 h 159600"/>
                      </a:gdLst>
                      <a:ahLst/>
                      <a:cxnLst/>
                      <a:rect l="rtl" t="rtt" r="rtr" b="rtb"/>
                      <a:pathLst>
                        <a:path w="457216" h="159600">
                          <a:moveTo>
                            <a:pt x="79800" y="0"/>
                          </a:moveTo>
                          <a:lnTo>
                            <a:pt x="377416" y="0"/>
                          </a:lnTo>
                          <a:cubicBezTo>
                            <a:pt x="421490" y="0"/>
                            <a:pt x="457216" y="35726"/>
                            <a:pt x="457216" y="79800"/>
                          </a:cubicBezTo>
                          <a:cubicBezTo>
                            <a:pt x="457216" y="123874"/>
                            <a:pt x="421490" y="159600"/>
                            <a:pt x="377416" y="159600"/>
                          </a:cubicBezTo>
                          <a:lnTo>
                            <a:pt x="79800" y="159600"/>
                          </a:lnTo>
                          <a:cubicBezTo>
                            <a:pt x="35726" y="159600"/>
                            <a:pt x="0" y="123874"/>
                            <a:pt x="0" y="79800"/>
                          </a:cubicBezTo>
                          <a:cubicBezTo>
                            <a:pt x="0" y="35726"/>
                            <a:pt x="35726" y="0"/>
                            <a:pt x="79800" y="0"/>
                          </a:cubicBezTo>
                          <a:close/>
                        </a:path>
                      </a:pathLst>
                    </a:custGeom>
                    <a:solidFill>
                      <a:srgbClr val="E1B44A"/>
                    </a:solidFill>
                    <a:ln w="7600" cap="flat">
                      <a:solidFill>
                        <a:srgbClr val="E1B44A"/>
                      </a:solidFill>
                      <a:round/>
                    </a:ln>
                  </p:spPr>
                  <p:txBody>
                    <a:bodyPr wrap="none" lIns="0" tIns="0" rIns="0" bIns="22500" rtlCol="0" anchor="ctr"/>
                    <a:p>
                      <a:pPr algn="ctr"/>
                      <a:endParaRPr sz="770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54" name="组合 53"/>
                    <p:cNvGrpSpPr/>
                    <p:nvPr/>
                  </p:nvGrpSpPr>
                  <p:grpSpPr>
                    <a:xfrm>
                      <a:off x="12437" y="5268"/>
                      <a:ext cx="5643" cy="927"/>
                      <a:chOff x="12432" y="5752"/>
                      <a:chExt cx="5643" cy="927"/>
                    </a:xfrm>
                  </p:grpSpPr>
                  <p:sp>
                    <p:nvSpPr>
                      <p:cNvPr id="55" name="MMConnector"/>
                      <p:cNvSpPr/>
                      <p:nvPr/>
                    </p:nvSpPr>
                    <p:spPr>
                      <a:xfrm>
                        <a:off x="12432" y="5796"/>
                        <a:ext cx="1073" cy="318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06400" h="104500" fill="none">
                            <a:moveTo>
                              <a:pt x="-3800" y="-52250"/>
                            </a:moveTo>
                            <a:cubicBezTo>
                              <a:pt x="-3800" y="10450"/>
                              <a:pt x="38760" y="52250"/>
                              <a:pt x="102600" y="52250"/>
                            </a:cubicBezTo>
                          </a:path>
                        </a:pathLst>
                      </a:custGeom>
                      <a:noFill/>
                      <a:ln w="3492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56" name="文本框 55"/>
                      <p:cNvSpPr txBox="1"/>
                      <p:nvPr/>
                    </p:nvSpPr>
                    <p:spPr>
                      <a:xfrm>
                        <a:off x="13369" y="5752"/>
                        <a:ext cx="4706" cy="9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t">
                        <a:spAutoFit/>
                      </a:bodyPr>
                      <a:p>
                        <a:pPr algn="ctr"/>
                        <a:r>
                          <a:rPr lang="zh-CN" sz="24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介词</a:t>
                        </a:r>
                        <a:r>
                          <a:rPr sz="24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的省略</a:t>
                        </a:r>
                        <a:endParaRPr lang="zh-CN" altLang="en-US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endParaRPr>
                      </a:p>
                    </p:txBody>
                  </p:sp>
                </p:grpSp>
              </p:grpSp>
              <p:grpSp>
                <p:nvGrpSpPr>
                  <p:cNvPr id="47" name="组合 46"/>
                  <p:cNvGrpSpPr/>
                  <p:nvPr/>
                </p:nvGrpSpPr>
                <p:grpSpPr>
                  <a:xfrm>
                    <a:off x="11999" y="6270"/>
                    <a:ext cx="5569" cy="1649"/>
                    <a:chOff x="12199" y="4859"/>
                    <a:chExt cx="5569" cy="2073"/>
                  </a:xfrm>
                </p:grpSpPr>
                <p:grpSp>
                  <p:nvGrpSpPr>
                    <p:cNvPr id="48" name="组合 47"/>
                    <p:cNvGrpSpPr/>
                    <p:nvPr/>
                  </p:nvGrpSpPr>
                  <p:grpSpPr>
                    <a:xfrm>
                      <a:off x="12199" y="4859"/>
                      <a:ext cx="5397" cy="2073"/>
                      <a:chOff x="10135" y="4527"/>
                      <a:chExt cx="5397" cy="2073"/>
                    </a:xfrm>
                  </p:grpSpPr>
                  <p:sp>
                    <p:nvSpPr>
                      <p:cNvPr id="49" name="MMConnector"/>
                      <p:cNvSpPr/>
                      <p:nvPr/>
                    </p:nvSpPr>
                    <p:spPr>
                      <a:xfrm rot="1680000">
                        <a:off x="10135" y="5457"/>
                        <a:ext cx="1786" cy="1143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05200" h="313500" fill="none">
                            <a:moveTo>
                              <a:pt x="-102600" y="156750"/>
                            </a:moveTo>
                            <a:lnTo>
                              <a:pt x="-3800" y="156750"/>
                            </a:lnTo>
                            <a:cubicBezTo>
                              <a:pt x="-3800" y="-31350"/>
                              <a:pt x="38760" y="-156750"/>
                              <a:pt x="102600" y="-156750"/>
                            </a:cubicBezTo>
                          </a:path>
                        </a:pathLst>
                      </a:custGeom>
                      <a:noFill/>
                      <a:ln w="3492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50" name="SubTopic"/>
                      <p:cNvSpPr/>
                      <p:nvPr/>
                    </p:nvSpPr>
                    <p:spPr>
                      <a:xfrm>
                        <a:off x="11180" y="4527"/>
                        <a:ext cx="4352" cy="814"/>
                      </a:xfrm>
                      <a:custGeom>
                        <a:avLst/>
                        <a:gdLst>
                          <a:gd name="rtl" fmla="*/ 63688 w 457216"/>
                          <a:gd name="rtt" fmla="*/ 29640 h 159600"/>
                          <a:gd name="rtr" fmla="*/ 390488 w 457216"/>
                          <a:gd name="rtb" fmla="*/ 143640 h 159600"/>
                        </a:gdLst>
                        <a:ahLst/>
                        <a:cxnLst/>
                        <a:rect l="rtl" t="rtt" r="rtr" b="rtb"/>
                        <a:pathLst>
                          <a:path w="457216" h="159600">
                            <a:moveTo>
                              <a:pt x="79800" y="0"/>
                            </a:moveTo>
                            <a:lnTo>
                              <a:pt x="377416" y="0"/>
                            </a:lnTo>
                            <a:cubicBezTo>
                              <a:pt x="421490" y="0"/>
                              <a:pt x="457216" y="35726"/>
                              <a:pt x="457216" y="79800"/>
                            </a:cubicBezTo>
                            <a:cubicBezTo>
                              <a:pt x="457216" y="123874"/>
                              <a:pt x="421490" y="159600"/>
                              <a:pt x="377416" y="159600"/>
                            </a:cubicBezTo>
                            <a:lnTo>
                              <a:pt x="79800" y="159600"/>
                            </a:lnTo>
                            <a:cubicBezTo>
                              <a:pt x="35726" y="159600"/>
                              <a:pt x="0" y="123874"/>
                              <a:pt x="0" y="79800"/>
                            </a:cubicBezTo>
                            <a:cubicBezTo>
                              <a:pt x="0" y="35726"/>
                              <a:pt x="35726" y="0"/>
                              <a:pt x="798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1B44A"/>
                      </a:solidFill>
                      <a:ln w="7600" cap="flat">
                        <a:solidFill>
                          <a:srgbClr val="F8DDB3"/>
                        </a:solidFill>
                        <a:round/>
                      </a:ln>
                    </p:spPr>
                    <p:txBody>
                      <a:bodyPr wrap="none" lIns="0" tIns="0" rIns="0" bIns="22500" rtlCol="0" anchor="ctr"/>
                      <a:p>
                        <a:pPr algn="ctr"/>
                        <a:endParaRPr lang="en-US" sz="770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51" name="文本框 50"/>
                    <p:cNvSpPr txBox="1"/>
                    <p:nvPr/>
                  </p:nvSpPr>
                  <p:spPr>
                    <a:xfrm>
                      <a:off x="13383" y="4870"/>
                      <a:ext cx="4385" cy="9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ctr"/>
                      <a:r>
                        <a:rPr lang="zh-CN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动词不定式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的省略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p:txBody>
                </p:sp>
              </p:grpSp>
            </p:grpSp>
            <p:grpSp>
              <p:nvGrpSpPr>
                <p:cNvPr id="38" name="组合 37"/>
                <p:cNvGrpSpPr/>
                <p:nvPr/>
              </p:nvGrpSpPr>
              <p:grpSpPr>
                <a:xfrm>
                  <a:off x="12310" y="3137"/>
                  <a:ext cx="5527" cy="2784"/>
                  <a:chOff x="12211" y="3449"/>
                  <a:chExt cx="5527" cy="2784"/>
                </a:xfrm>
              </p:grpSpPr>
              <p:grpSp>
                <p:nvGrpSpPr>
                  <p:cNvPr id="45" name="组合 44"/>
                  <p:cNvGrpSpPr/>
                  <p:nvPr/>
                </p:nvGrpSpPr>
                <p:grpSpPr>
                  <a:xfrm>
                    <a:off x="12211" y="4456"/>
                    <a:ext cx="5480" cy="769"/>
                    <a:chOff x="12609" y="5268"/>
                    <a:chExt cx="5480" cy="769"/>
                  </a:xfrm>
                </p:grpSpPr>
                <p:sp>
                  <p:nvSpPr>
                    <p:cNvPr id="39" name="SubTopic"/>
                    <p:cNvSpPr/>
                    <p:nvPr/>
                  </p:nvSpPr>
                  <p:spPr>
                    <a:xfrm>
                      <a:off x="13510" y="5268"/>
                      <a:ext cx="4296" cy="742"/>
                    </a:xfrm>
                    <a:custGeom>
                      <a:avLst/>
                      <a:gdLst>
                        <a:gd name="rtl" fmla="*/ 63688 w 457216"/>
                        <a:gd name="rtt" fmla="*/ 29640 h 159600"/>
                        <a:gd name="rtr" fmla="*/ 390488 w 457216"/>
                        <a:gd name="rtb" fmla="*/ 143640 h 159600"/>
                      </a:gdLst>
                      <a:ahLst/>
                      <a:cxnLst/>
                      <a:rect l="rtl" t="rtt" r="rtr" b="rtb"/>
                      <a:pathLst>
                        <a:path w="457216" h="159600">
                          <a:moveTo>
                            <a:pt x="79800" y="0"/>
                          </a:moveTo>
                          <a:lnTo>
                            <a:pt x="377416" y="0"/>
                          </a:lnTo>
                          <a:cubicBezTo>
                            <a:pt x="421490" y="0"/>
                            <a:pt x="457216" y="35726"/>
                            <a:pt x="457216" y="79800"/>
                          </a:cubicBezTo>
                          <a:cubicBezTo>
                            <a:pt x="457216" y="123874"/>
                            <a:pt x="421490" y="159600"/>
                            <a:pt x="377416" y="159600"/>
                          </a:cubicBezTo>
                          <a:lnTo>
                            <a:pt x="79800" y="159600"/>
                          </a:lnTo>
                          <a:cubicBezTo>
                            <a:pt x="35726" y="159600"/>
                            <a:pt x="0" y="123874"/>
                            <a:pt x="0" y="79800"/>
                          </a:cubicBezTo>
                          <a:cubicBezTo>
                            <a:pt x="0" y="35726"/>
                            <a:pt x="35726" y="0"/>
                            <a:pt x="79800" y="0"/>
                          </a:cubicBezTo>
                          <a:close/>
                        </a:path>
                      </a:pathLst>
                    </a:custGeom>
                    <a:solidFill>
                      <a:srgbClr val="E1B44A"/>
                    </a:solidFill>
                    <a:ln w="7600" cap="flat">
                      <a:solidFill>
                        <a:srgbClr val="E1B44A"/>
                      </a:solidFill>
                      <a:round/>
                    </a:ln>
                  </p:spPr>
                  <p:txBody>
                    <a:bodyPr wrap="none" lIns="0" tIns="0" rIns="0" bIns="22500" rtlCol="0" anchor="ctr"/>
                    <a:p>
                      <a:pPr algn="ctr"/>
                      <a:endParaRPr sz="770">
                        <a:solidFill>
                          <a:srgbClr val="FFFFFF"/>
                        </a:solidFill>
                        <a:latin typeface="宋体" panose="02010600030101010101" pitchFamily="2" charset="-122"/>
                      </a:endParaRPr>
                    </a:p>
                  </p:txBody>
                </p:sp>
                <p:grpSp>
                  <p:nvGrpSpPr>
                    <p:cNvPr id="44" name="组合 43"/>
                    <p:cNvGrpSpPr/>
                    <p:nvPr/>
                  </p:nvGrpSpPr>
                  <p:grpSpPr>
                    <a:xfrm>
                      <a:off x="12609" y="5312"/>
                      <a:ext cx="5480" cy="725"/>
                      <a:chOff x="12604" y="5796"/>
                      <a:chExt cx="5480" cy="725"/>
                    </a:xfrm>
                  </p:grpSpPr>
                  <p:sp>
                    <p:nvSpPr>
                      <p:cNvPr id="127" name="MMConnector"/>
                      <p:cNvSpPr/>
                      <p:nvPr/>
                    </p:nvSpPr>
                    <p:spPr>
                      <a:xfrm flipV="1">
                        <a:off x="12604" y="5878"/>
                        <a:ext cx="1073" cy="425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06400" h="104500" fill="none">
                            <a:moveTo>
                              <a:pt x="-3800" y="-52250"/>
                            </a:moveTo>
                            <a:cubicBezTo>
                              <a:pt x="-3800" y="10450"/>
                              <a:pt x="38760" y="52250"/>
                              <a:pt x="102600" y="52250"/>
                            </a:cubicBezTo>
                          </a:path>
                        </a:pathLst>
                      </a:custGeom>
                      <a:noFill/>
                      <a:ln w="3492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41" name="文本框 40"/>
                      <p:cNvSpPr txBox="1"/>
                      <p:nvPr/>
                    </p:nvSpPr>
                    <p:spPr>
                      <a:xfrm>
                        <a:off x="13378" y="5796"/>
                        <a:ext cx="4706" cy="72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t">
                        <a:spAutoFit/>
                      </a:bodyPr>
                      <a:p>
                        <a:pPr algn="ctr"/>
                        <a:r>
                          <a:rPr lang="zh-CN" sz="24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宾语从句</a:t>
                        </a:r>
                        <a:r>
                          <a:rPr sz="24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中的省略</a:t>
                        </a:r>
                        <a:endParaRPr lang="zh-CN" altLang="en-US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endParaRPr>
                      </a:p>
                    </p:txBody>
                  </p:sp>
                </p:grpSp>
              </p:grpSp>
              <p:grpSp>
                <p:nvGrpSpPr>
                  <p:cNvPr id="46" name="组合 45"/>
                  <p:cNvGrpSpPr/>
                  <p:nvPr/>
                </p:nvGrpSpPr>
                <p:grpSpPr>
                  <a:xfrm>
                    <a:off x="12274" y="5327"/>
                    <a:ext cx="5372" cy="907"/>
                    <a:chOff x="12434" y="6948"/>
                    <a:chExt cx="5372" cy="907"/>
                  </a:xfrm>
                </p:grpSpPr>
                <p:grpSp>
                  <p:nvGrpSpPr>
                    <p:cNvPr id="37" name="组合 36"/>
                    <p:cNvGrpSpPr/>
                    <p:nvPr/>
                  </p:nvGrpSpPr>
                  <p:grpSpPr>
                    <a:xfrm>
                      <a:off x="12434" y="6948"/>
                      <a:ext cx="5022" cy="907"/>
                      <a:chOff x="10828" y="4927"/>
                      <a:chExt cx="1720" cy="907"/>
                    </a:xfrm>
                  </p:grpSpPr>
                  <p:sp>
                    <p:nvSpPr>
                      <p:cNvPr id="36" name="MMConnector"/>
                      <p:cNvSpPr/>
                      <p:nvPr/>
                    </p:nvSpPr>
                    <p:spPr>
                      <a:xfrm rot="420000">
                        <a:off x="10828" y="4927"/>
                        <a:ext cx="343" cy="907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06400" h="313500" fill="none">
                            <a:moveTo>
                              <a:pt x="-3800" y="-156750"/>
                            </a:moveTo>
                            <a:cubicBezTo>
                              <a:pt x="-3800" y="31350"/>
                              <a:pt x="38760" y="156750"/>
                              <a:pt x="102600" y="156750"/>
                            </a:cubicBezTo>
                          </a:path>
                        </a:pathLst>
                      </a:custGeom>
                      <a:noFill/>
                      <a:ln w="4127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128" name="SubTopic"/>
                      <p:cNvSpPr/>
                      <p:nvPr/>
                    </p:nvSpPr>
                    <p:spPr>
                      <a:xfrm>
                        <a:off x="11153" y="4968"/>
                        <a:ext cx="1395" cy="742"/>
                      </a:xfrm>
                      <a:custGeom>
                        <a:avLst/>
                        <a:gdLst>
                          <a:gd name="rtl" fmla="*/ 63688 w 457216"/>
                          <a:gd name="rtt" fmla="*/ 29640 h 159600"/>
                          <a:gd name="rtr" fmla="*/ 390488 w 457216"/>
                          <a:gd name="rtb" fmla="*/ 143640 h 159600"/>
                        </a:gdLst>
                        <a:ahLst/>
                        <a:cxnLst/>
                        <a:rect l="rtl" t="rtt" r="rtr" b="rtb"/>
                        <a:pathLst>
                          <a:path w="457216" h="159600">
                            <a:moveTo>
                              <a:pt x="79800" y="0"/>
                            </a:moveTo>
                            <a:lnTo>
                              <a:pt x="377416" y="0"/>
                            </a:lnTo>
                            <a:cubicBezTo>
                              <a:pt x="421490" y="0"/>
                              <a:pt x="457216" y="35726"/>
                              <a:pt x="457216" y="79800"/>
                            </a:cubicBezTo>
                            <a:cubicBezTo>
                              <a:pt x="457216" y="123874"/>
                              <a:pt x="421490" y="159600"/>
                              <a:pt x="377416" y="159600"/>
                            </a:cubicBezTo>
                            <a:lnTo>
                              <a:pt x="79800" y="159600"/>
                            </a:lnTo>
                            <a:cubicBezTo>
                              <a:pt x="35726" y="159600"/>
                              <a:pt x="0" y="123874"/>
                              <a:pt x="0" y="79800"/>
                            </a:cubicBezTo>
                            <a:cubicBezTo>
                              <a:pt x="0" y="35726"/>
                              <a:pt x="35726" y="0"/>
                              <a:pt x="798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1B44A"/>
                      </a:solidFill>
                      <a:ln w="7600" cap="flat">
                        <a:solidFill>
                          <a:srgbClr val="E1B44A"/>
                        </a:solidFill>
                        <a:round/>
                      </a:ln>
                    </p:spPr>
                    <p:txBody>
                      <a:bodyPr wrap="none" lIns="0" tIns="0" rIns="0" bIns="22500" rtlCol="0" anchor="ctr"/>
                      <a:p>
                        <a:pPr algn="ctr"/>
                        <a:endParaRPr sz="770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42" name="文本框 41"/>
                    <p:cNvSpPr txBox="1"/>
                    <p:nvPr/>
                  </p:nvSpPr>
                  <p:spPr>
                    <a:xfrm>
                      <a:off x="13100" y="6963"/>
                      <a:ext cx="4706" cy="7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ctr"/>
                      <a:r>
                        <a:rPr lang="zh-CN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定语从句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中的省略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p:txBody>
                </p:sp>
              </p:grpSp>
              <p:grpSp>
                <p:nvGrpSpPr>
                  <p:cNvPr id="43" name="组合 42"/>
                  <p:cNvGrpSpPr/>
                  <p:nvPr/>
                </p:nvGrpSpPr>
                <p:grpSpPr>
                  <a:xfrm>
                    <a:off x="12420" y="3449"/>
                    <a:ext cx="5319" cy="2346"/>
                    <a:chOff x="12448" y="4859"/>
                    <a:chExt cx="5319" cy="2346"/>
                  </a:xfrm>
                </p:grpSpPr>
                <p:grpSp>
                  <p:nvGrpSpPr>
                    <p:cNvPr id="24" name="组合 23"/>
                    <p:cNvGrpSpPr/>
                    <p:nvPr/>
                  </p:nvGrpSpPr>
                  <p:grpSpPr>
                    <a:xfrm>
                      <a:off x="12448" y="4859"/>
                      <a:ext cx="5148" cy="2347"/>
                      <a:chOff x="10384" y="4527"/>
                      <a:chExt cx="5148" cy="2347"/>
                    </a:xfrm>
                  </p:grpSpPr>
                  <p:sp>
                    <p:nvSpPr>
                      <p:cNvPr id="123" name="MMConnector"/>
                      <p:cNvSpPr/>
                      <p:nvPr/>
                    </p:nvSpPr>
                    <p:spPr>
                      <a:xfrm>
                        <a:off x="10384" y="5714"/>
                        <a:ext cx="2034" cy="1160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205200" h="313500" fill="none">
                            <a:moveTo>
                              <a:pt x="-102600" y="156750"/>
                            </a:moveTo>
                            <a:lnTo>
                              <a:pt x="-3800" y="156750"/>
                            </a:lnTo>
                            <a:cubicBezTo>
                              <a:pt x="-3800" y="-31350"/>
                              <a:pt x="38760" y="-156750"/>
                              <a:pt x="102600" y="-156750"/>
                            </a:cubicBezTo>
                          </a:path>
                        </a:pathLst>
                      </a:custGeom>
                      <a:noFill/>
                      <a:ln w="34925" cap="rnd" cmpd="sng">
                        <a:solidFill>
                          <a:srgbClr val="92D050"/>
                        </a:solidFill>
                        <a:prstDash val="solid"/>
                        <a:round/>
                      </a:ln>
                    </p:spPr>
                  </p:sp>
                  <p:sp>
                    <p:nvSpPr>
                      <p:cNvPr id="122" name="SubTopic"/>
                      <p:cNvSpPr/>
                      <p:nvPr/>
                    </p:nvSpPr>
                    <p:spPr>
                      <a:xfrm>
                        <a:off x="11180" y="4527"/>
                        <a:ext cx="4352" cy="814"/>
                      </a:xfrm>
                      <a:custGeom>
                        <a:avLst/>
                        <a:gdLst>
                          <a:gd name="rtl" fmla="*/ 63688 w 457216"/>
                          <a:gd name="rtt" fmla="*/ 29640 h 159600"/>
                          <a:gd name="rtr" fmla="*/ 390488 w 457216"/>
                          <a:gd name="rtb" fmla="*/ 143640 h 159600"/>
                        </a:gdLst>
                        <a:ahLst/>
                        <a:cxnLst/>
                        <a:rect l="rtl" t="rtt" r="rtr" b="rtb"/>
                        <a:pathLst>
                          <a:path w="457216" h="159600">
                            <a:moveTo>
                              <a:pt x="79800" y="0"/>
                            </a:moveTo>
                            <a:lnTo>
                              <a:pt x="377416" y="0"/>
                            </a:lnTo>
                            <a:cubicBezTo>
                              <a:pt x="421490" y="0"/>
                              <a:pt x="457216" y="35726"/>
                              <a:pt x="457216" y="79800"/>
                            </a:cubicBezTo>
                            <a:cubicBezTo>
                              <a:pt x="457216" y="123874"/>
                              <a:pt x="421490" y="159600"/>
                              <a:pt x="377416" y="159600"/>
                            </a:cubicBezTo>
                            <a:lnTo>
                              <a:pt x="79800" y="159600"/>
                            </a:lnTo>
                            <a:cubicBezTo>
                              <a:pt x="35726" y="159600"/>
                              <a:pt x="0" y="123874"/>
                              <a:pt x="0" y="79800"/>
                            </a:cubicBezTo>
                            <a:cubicBezTo>
                              <a:pt x="0" y="35726"/>
                              <a:pt x="35726" y="0"/>
                              <a:pt x="798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E1B44A"/>
                      </a:solidFill>
                      <a:ln w="7600" cap="flat">
                        <a:solidFill>
                          <a:srgbClr val="F8DDB3"/>
                        </a:solidFill>
                        <a:round/>
                      </a:ln>
                    </p:spPr>
                    <p:txBody>
                      <a:bodyPr wrap="none" lIns="0" tIns="0" rIns="0" bIns="22500" rtlCol="0" anchor="ctr"/>
                      <a:p>
                        <a:pPr algn="ctr"/>
                        <a:endParaRPr lang="en-US" sz="770">
                          <a:solidFill>
                            <a:srgbClr val="FFFFFF"/>
                          </a:solidFill>
                          <a:latin typeface="宋体" panose="02010600030101010101" pitchFamily="2" charset="-122"/>
                        </a:endParaRPr>
                      </a:p>
                    </p:txBody>
                  </p:sp>
                </p:grpSp>
                <p:sp>
                  <p:nvSpPr>
                    <p:cNvPr id="40" name="文本框 39"/>
                    <p:cNvSpPr txBox="1"/>
                    <p:nvPr/>
                  </p:nvSpPr>
                  <p:spPr>
                    <a:xfrm>
                      <a:off x="13383" y="4870"/>
                      <a:ext cx="4385" cy="7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ctr"/>
                      <a:r>
                        <a:rPr lang="zh-CN"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状语从句</a:t>
                      </a:r>
                      <a:r>
                        <a:rPr sz="24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中的省略</a:t>
                      </a:r>
                      <a:endParaRPr lang="zh-CN" altLang="en-US" sz="24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p:txBody>
                </p:sp>
              </p:grpSp>
            </p:grpSp>
            <p:grpSp>
              <p:nvGrpSpPr>
                <p:cNvPr id="10" name="组合 9"/>
                <p:cNvGrpSpPr/>
                <p:nvPr/>
              </p:nvGrpSpPr>
              <p:grpSpPr>
                <a:xfrm>
                  <a:off x="7254" y="2638"/>
                  <a:ext cx="5188" cy="3471"/>
                  <a:chOff x="7183" y="4921"/>
                  <a:chExt cx="7255" cy="3471"/>
                </a:xfrm>
              </p:grpSpPr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7183" y="4921"/>
                    <a:ext cx="7255" cy="3471"/>
                    <a:chOff x="7183" y="4921"/>
                    <a:chExt cx="7255" cy="3471"/>
                  </a:xfrm>
                </p:grpSpPr>
                <p:sp>
                  <p:nvSpPr>
                    <p:cNvPr id="109" name="MMConnector"/>
                    <p:cNvSpPr/>
                    <p:nvPr/>
                  </p:nvSpPr>
                  <p:spPr>
                    <a:xfrm>
                      <a:off x="7183" y="6366"/>
                      <a:ext cx="670" cy="2026"/>
                    </a:xfrm>
                    <a:custGeom>
                      <a:avLst/>
                      <a:gdLst/>
                      <a:ahLst/>
                      <a:cxnLst/>
                      <a:pathLst>
                        <a:path w="205200" h="579500" fill="none">
                          <a:moveTo>
                            <a:pt x="-102600" y="289750"/>
                          </a:moveTo>
                          <a:lnTo>
                            <a:pt x="-62296" y="269827"/>
                          </a:lnTo>
                          <a:lnTo>
                            <a:pt x="-43730" y="227457"/>
                          </a:lnTo>
                          <a:lnTo>
                            <a:pt x="-34542" y="182551"/>
                          </a:lnTo>
                          <a:lnTo>
                            <a:pt x="-28862" y="137214"/>
                          </a:lnTo>
                          <a:lnTo>
                            <a:pt x="-26414" y="91628"/>
                          </a:lnTo>
                          <a:lnTo>
                            <a:pt x="-25534" y="45983"/>
                          </a:lnTo>
                          <a:lnTo>
                            <a:pt x="-22826" y="452"/>
                          </a:lnTo>
                          <a:lnTo>
                            <a:pt x="-16810" y="-44840"/>
                          </a:lnTo>
                          <a:lnTo>
                            <a:pt x="-10180" y="-89980"/>
                          </a:lnTo>
                          <a:lnTo>
                            <a:pt x="-3251" y="-134951"/>
                          </a:lnTo>
                          <a:lnTo>
                            <a:pt x="4649" y="-179759"/>
                          </a:lnTo>
                          <a:lnTo>
                            <a:pt x="16014" y="-224195"/>
                          </a:lnTo>
                          <a:lnTo>
                            <a:pt x="38709" y="-264917"/>
                          </a:lnTo>
                          <a:lnTo>
                            <a:pt x="78672" y="-290167"/>
                          </a:lnTo>
                          <a:lnTo>
                            <a:pt x="102600" y="-289750"/>
                          </a:lnTo>
                        </a:path>
                      </a:pathLst>
                    </a:custGeom>
                    <a:noFill/>
                    <a:ln w="57150" cap="rnd">
                      <a:solidFill>
                        <a:srgbClr val="F56B85"/>
                      </a:solidFill>
                      <a:round/>
                    </a:ln>
                  </p:spPr>
                </p:sp>
                <p:grpSp>
                  <p:nvGrpSpPr>
                    <p:cNvPr id="8" name="组合 7"/>
                    <p:cNvGrpSpPr/>
                    <p:nvPr/>
                  </p:nvGrpSpPr>
                  <p:grpSpPr>
                    <a:xfrm>
                      <a:off x="7442" y="4921"/>
                      <a:ext cx="6996" cy="881"/>
                      <a:chOff x="7442" y="4921"/>
                      <a:chExt cx="6996" cy="881"/>
                    </a:xfrm>
                  </p:grpSpPr>
                  <p:sp>
                    <p:nvSpPr>
                      <p:cNvPr id="6" name="SubTopic"/>
                      <p:cNvSpPr/>
                      <p:nvPr/>
                    </p:nvSpPr>
                    <p:spPr>
                      <a:xfrm>
                        <a:off x="7442" y="4998"/>
                        <a:ext cx="6996" cy="804"/>
                      </a:xfrm>
                      <a:custGeom>
                        <a:avLst/>
                        <a:gdLst/>
                        <a:ahLst/>
                        <a:cxnLst/>
                        <a:pathLst>
                          <a:path w="1172832" h="182400">
                            <a:moveTo>
                              <a:pt x="91200" y="0"/>
                            </a:moveTo>
                            <a:lnTo>
                              <a:pt x="136800" y="2705"/>
                            </a:lnTo>
                            <a:lnTo>
                              <a:pt x="182400" y="2396"/>
                            </a:lnTo>
                            <a:lnTo>
                              <a:pt x="228000" y="1827"/>
                            </a:lnTo>
                            <a:lnTo>
                              <a:pt x="273600" y="1566"/>
                            </a:lnTo>
                            <a:lnTo>
                              <a:pt x="319200" y="-94"/>
                            </a:lnTo>
                            <a:lnTo>
                              <a:pt x="364800" y="-2498"/>
                            </a:lnTo>
                            <a:lnTo>
                              <a:pt x="410400" y="-2925"/>
                            </a:lnTo>
                            <a:lnTo>
                              <a:pt x="456000" y="-464"/>
                            </a:lnTo>
                            <a:lnTo>
                              <a:pt x="501600" y="1586"/>
                            </a:lnTo>
                            <a:lnTo>
                              <a:pt x="547200" y="2133"/>
                            </a:lnTo>
                            <a:lnTo>
                              <a:pt x="592800" y="630"/>
                            </a:lnTo>
                            <a:lnTo>
                              <a:pt x="638400" y="-2729"/>
                            </a:lnTo>
                            <a:lnTo>
                              <a:pt x="684000" y="-4547"/>
                            </a:lnTo>
                            <a:lnTo>
                              <a:pt x="729600" y="-3702"/>
                            </a:lnTo>
                            <a:lnTo>
                              <a:pt x="775200" y="531"/>
                            </a:lnTo>
                            <a:lnTo>
                              <a:pt x="820800" y="4789"/>
                            </a:lnTo>
                            <a:lnTo>
                              <a:pt x="866400" y="5410"/>
                            </a:lnTo>
                            <a:lnTo>
                              <a:pt x="912000" y="2763"/>
                            </a:lnTo>
                            <a:lnTo>
                              <a:pt x="957600" y="-941"/>
                            </a:lnTo>
                            <a:lnTo>
                              <a:pt x="1003200" y="-2123"/>
                            </a:lnTo>
                            <a:lnTo>
                              <a:pt x="1048800" y="-1899"/>
                            </a:lnTo>
                            <a:lnTo>
                              <a:pt x="1096980" y="-48"/>
                            </a:lnTo>
                            <a:lnTo>
                              <a:pt x="1138671" y="18694"/>
                            </a:lnTo>
                            <a:lnTo>
                              <a:pt x="1165902" y="55144"/>
                            </a:lnTo>
                            <a:lnTo>
                              <a:pt x="1169095" y="105916"/>
                            </a:lnTo>
                            <a:lnTo>
                              <a:pt x="1148544" y="143832"/>
                            </a:lnTo>
                            <a:lnTo>
                              <a:pt x="1114832" y="168805"/>
                            </a:lnTo>
                            <a:lnTo>
                              <a:pt x="1066432" y="177309"/>
                            </a:lnTo>
                            <a:lnTo>
                              <a:pt x="1020832" y="180842"/>
                            </a:lnTo>
                            <a:lnTo>
                              <a:pt x="975232" y="182879"/>
                            </a:lnTo>
                            <a:lnTo>
                              <a:pt x="929632" y="184349"/>
                            </a:lnTo>
                            <a:lnTo>
                              <a:pt x="884032" y="188222"/>
                            </a:lnTo>
                            <a:lnTo>
                              <a:pt x="838432" y="191330"/>
                            </a:lnTo>
                            <a:lnTo>
                              <a:pt x="792832" y="191033"/>
                            </a:lnTo>
                            <a:lnTo>
                              <a:pt x="747232" y="189359"/>
                            </a:lnTo>
                            <a:lnTo>
                              <a:pt x="701632" y="187521"/>
                            </a:lnTo>
                            <a:lnTo>
                              <a:pt x="656032" y="186788"/>
                            </a:lnTo>
                            <a:lnTo>
                              <a:pt x="610432" y="182667"/>
                            </a:lnTo>
                            <a:lnTo>
                              <a:pt x="564832" y="177474"/>
                            </a:lnTo>
                            <a:lnTo>
                              <a:pt x="519232" y="175239"/>
                            </a:lnTo>
                            <a:lnTo>
                              <a:pt x="473632" y="175476"/>
                            </a:lnTo>
                            <a:lnTo>
                              <a:pt x="428032" y="176532"/>
                            </a:lnTo>
                            <a:lnTo>
                              <a:pt x="382432" y="178205"/>
                            </a:lnTo>
                            <a:lnTo>
                              <a:pt x="336832" y="178391"/>
                            </a:lnTo>
                            <a:lnTo>
                              <a:pt x="291232" y="179006"/>
                            </a:lnTo>
                            <a:lnTo>
                              <a:pt x="245632" y="181242"/>
                            </a:lnTo>
                            <a:lnTo>
                              <a:pt x="200032" y="182242"/>
                            </a:lnTo>
                            <a:lnTo>
                              <a:pt x="154432" y="183689"/>
                            </a:lnTo>
                            <a:lnTo>
                              <a:pt x="108832" y="186952"/>
                            </a:lnTo>
                            <a:lnTo>
                              <a:pt x="59312" y="183311"/>
                            </a:lnTo>
                            <a:lnTo>
                              <a:pt x="19287" y="156546"/>
                            </a:lnTo>
                            <a:lnTo>
                              <a:pt x="-2579" y="113913"/>
                            </a:lnTo>
                            <a:lnTo>
                              <a:pt x="207" y="59699"/>
                            </a:lnTo>
                            <a:lnTo>
                              <a:pt x="27007" y="20556"/>
                            </a:lnTo>
                            <a:lnTo>
                              <a:pt x="69502" y="1624"/>
                            </a:lnTo>
                            <a:lnTo>
                              <a:pt x="91200" y="0"/>
                            </a:lnTo>
                            <a:close/>
                          </a:path>
                        </a:pathLst>
                      </a:custGeom>
                      <a:solidFill>
                        <a:srgbClr val="F56B85"/>
                      </a:solidFill>
                      <a:ln w="7600" cap="flat">
                        <a:solidFill>
                          <a:srgbClr val="F56B85"/>
                        </a:solidFill>
                        <a:round/>
                      </a:ln>
                    </p:spPr>
                  </p:sp>
                  <p:sp>
                    <p:nvSpPr>
                      <p:cNvPr id="7" name="文本框 6"/>
                      <p:cNvSpPr txBox="1"/>
                      <p:nvPr/>
                    </p:nvSpPr>
                    <p:spPr>
                      <a:xfrm>
                        <a:off x="7983" y="4921"/>
                        <a:ext cx="6133" cy="8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 anchor="t">
                        <a:spAutoFit/>
                      </a:bodyPr>
                      <a:p>
                        <a:pPr algn="ctr"/>
                        <a:r>
                          <a:rPr lang="zh-CN" sz="28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简单句</a:t>
                        </a:r>
                        <a:r>
                          <a:rPr sz="2800">
                            <a:solidFill>
                              <a:srgbClr val="FFFFFF"/>
                            </a:solidFill>
                            <a:latin typeface="华文楷体" panose="02010600040101010101" charset="-122"/>
                            <a:ea typeface="华文楷体" panose="02010600040101010101" charset="-122"/>
                            <a:sym typeface="+mn-ea"/>
                          </a:rPr>
                          <a:t>中的省略</a:t>
                        </a:r>
                        <a:endParaRPr lang="zh-CN" altLang="en-US" sz="28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endParaRPr>
                      </a:p>
                    </p:txBody>
                  </p:sp>
                </p:grpSp>
              </p:grpSp>
              <p:pic>
                <p:nvPicPr>
                  <p:cNvPr id="129" name="Mark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7486" y="4998"/>
                    <a:ext cx="983" cy="7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1" name="组合 20"/>
              <p:cNvGrpSpPr/>
              <p:nvPr/>
            </p:nvGrpSpPr>
            <p:grpSpPr>
              <a:xfrm>
                <a:off x="7257" y="4510"/>
                <a:ext cx="5272" cy="854"/>
                <a:chOff x="7402" y="5914"/>
                <a:chExt cx="5272" cy="854"/>
              </a:xfrm>
            </p:grpSpPr>
            <p:sp>
              <p:nvSpPr>
                <p:cNvPr id="111" name="MMConnector"/>
                <p:cNvSpPr/>
                <p:nvPr/>
              </p:nvSpPr>
              <p:spPr>
                <a:xfrm>
                  <a:off x="7402" y="6474"/>
                  <a:ext cx="930" cy="128"/>
                </a:xfrm>
                <a:custGeom>
                  <a:avLst/>
                  <a:gdLst/>
                  <a:ahLst/>
                  <a:cxnLst/>
                  <a:pathLst>
                    <a:path w="205200" h="347700" fill="none">
                      <a:moveTo>
                        <a:pt x="-102600" y="173850"/>
                      </a:moveTo>
                      <a:lnTo>
                        <a:pt x="-60303" y="157515"/>
                      </a:lnTo>
                      <a:lnTo>
                        <a:pt x="-37517" y="117205"/>
                      </a:lnTo>
                      <a:lnTo>
                        <a:pt x="-24842" y="73143"/>
                      </a:lnTo>
                      <a:lnTo>
                        <a:pt x="-15397" y="28462"/>
                      </a:lnTo>
                      <a:lnTo>
                        <a:pt x="-8004" y="-16565"/>
                      </a:lnTo>
                      <a:lnTo>
                        <a:pt x="107" y="-61581"/>
                      </a:lnTo>
                      <a:lnTo>
                        <a:pt x="14208" y="-105294"/>
                      </a:lnTo>
                      <a:lnTo>
                        <a:pt x="39235" y="-143831"/>
                      </a:lnTo>
                      <a:lnTo>
                        <a:pt x="76689" y="-168219"/>
                      </a:lnTo>
                      <a:lnTo>
                        <a:pt x="102600" y="-173850"/>
                      </a:lnTo>
                    </a:path>
                  </a:pathLst>
                </a:custGeom>
                <a:noFill/>
                <a:ln w="57150" cap="rnd">
                  <a:solidFill>
                    <a:srgbClr val="F56B85"/>
                  </a:solidFill>
                  <a:round/>
                </a:ln>
              </p:spPr>
            </p:sp>
            <p:grpSp>
              <p:nvGrpSpPr>
                <p:cNvPr id="17" name="组合 16"/>
                <p:cNvGrpSpPr/>
                <p:nvPr/>
              </p:nvGrpSpPr>
              <p:grpSpPr>
                <a:xfrm>
                  <a:off x="7690" y="5914"/>
                  <a:ext cx="4985" cy="854"/>
                  <a:chOff x="7536" y="7844"/>
                  <a:chExt cx="4985" cy="854"/>
                </a:xfrm>
              </p:grpSpPr>
              <p:sp>
                <p:nvSpPr>
                  <p:cNvPr id="12" name="SubTopic"/>
                  <p:cNvSpPr/>
                  <p:nvPr/>
                </p:nvSpPr>
                <p:spPr>
                  <a:xfrm>
                    <a:off x="7536" y="7844"/>
                    <a:ext cx="4985" cy="854"/>
                  </a:xfrm>
                  <a:custGeom>
                    <a:avLst/>
                    <a:gdLst/>
                    <a:ahLst/>
                    <a:cxnLst/>
                    <a:pathLst>
                      <a:path w="1172832" h="182400">
                        <a:moveTo>
                          <a:pt x="91200" y="0"/>
                        </a:moveTo>
                        <a:lnTo>
                          <a:pt x="136800" y="2705"/>
                        </a:lnTo>
                        <a:lnTo>
                          <a:pt x="182400" y="2396"/>
                        </a:lnTo>
                        <a:lnTo>
                          <a:pt x="228000" y="1827"/>
                        </a:lnTo>
                        <a:lnTo>
                          <a:pt x="273600" y="1566"/>
                        </a:lnTo>
                        <a:lnTo>
                          <a:pt x="319200" y="-94"/>
                        </a:lnTo>
                        <a:lnTo>
                          <a:pt x="364800" y="-2498"/>
                        </a:lnTo>
                        <a:lnTo>
                          <a:pt x="410400" y="-2925"/>
                        </a:lnTo>
                        <a:lnTo>
                          <a:pt x="456000" y="-464"/>
                        </a:lnTo>
                        <a:lnTo>
                          <a:pt x="501600" y="1586"/>
                        </a:lnTo>
                        <a:lnTo>
                          <a:pt x="547200" y="2133"/>
                        </a:lnTo>
                        <a:lnTo>
                          <a:pt x="592800" y="630"/>
                        </a:lnTo>
                        <a:lnTo>
                          <a:pt x="638400" y="-2729"/>
                        </a:lnTo>
                        <a:lnTo>
                          <a:pt x="684000" y="-4547"/>
                        </a:lnTo>
                        <a:lnTo>
                          <a:pt x="729600" y="-3702"/>
                        </a:lnTo>
                        <a:lnTo>
                          <a:pt x="775200" y="531"/>
                        </a:lnTo>
                        <a:lnTo>
                          <a:pt x="820800" y="4789"/>
                        </a:lnTo>
                        <a:lnTo>
                          <a:pt x="866400" y="5410"/>
                        </a:lnTo>
                        <a:lnTo>
                          <a:pt x="912000" y="2763"/>
                        </a:lnTo>
                        <a:lnTo>
                          <a:pt x="957600" y="-941"/>
                        </a:lnTo>
                        <a:lnTo>
                          <a:pt x="1003200" y="-2123"/>
                        </a:lnTo>
                        <a:lnTo>
                          <a:pt x="1048800" y="-1899"/>
                        </a:lnTo>
                        <a:lnTo>
                          <a:pt x="1096980" y="-48"/>
                        </a:lnTo>
                        <a:lnTo>
                          <a:pt x="1138671" y="18694"/>
                        </a:lnTo>
                        <a:lnTo>
                          <a:pt x="1165902" y="55144"/>
                        </a:lnTo>
                        <a:lnTo>
                          <a:pt x="1169095" y="105916"/>
                        </a:lnTo>
                        <a:lnTo>
                          <a:pt x="1148544" y="143832"/>
                        </a:lnTo>
                        <a:lnTo>
                          <a:pt x="1114832" y="168805"/>
                        </a:lnTo>
                        <a:lnTo>
                          <a:pt x="1066432" y="177309"/>
                        </a:lnTo>
                        <a:lnTo>
                          <a:pt x="1020832" y="180842"/>
                        </a:lnTo>
                        <a:lnTo>
                          <a:pt x="975232" y="182879"/>
                        </a:lnTo>
                        <a:lnTo>
                          <a:pt x="929632" y="184349"/>
                        </a:lnTo>
                        <a:lnTo>
                          <a:pt x="884032" y="188222"/>
                        </a:lnTo>
                        <a:lnTo>
                          <a:pt x="838432" y="191330"/>
                        </a:lnTo>
                        <a:lnTo>
                          <a:pt x="792832" y="191033"/>
                        </a:lnTo>
                        <a:lnTo>
                          <a:pt x="747232" y="189359"/>
                        </a:lnTo>
                        <a:lnTo>
                          <a:pt x="701632" y="187521"/>
                        </a:lnTo>
                        <a:lnTo>
                          <a:pt x="656032" y="186788"/>
                        </a:lnTo>
                        <a:lnTo>
                          <a:pt x="610432" y="182667"/>
                        </a:lnTo>
                        <a:lnTo>
                          <a:pt x="564832" y="177474"/>
                        </a:lnTo>
                        <a:lnTo>
                          <a:pt x="519232" y="175239"/>
                        </a:lnTo>
                        <a:lnTo>
                          <a:pt x="473632" y="175476"/>
                        </a:lnTo>
                        <a:lnTo>
                          <a:pt x="428032" y="176532"/>
                        </a:lnTo>
                        <a:lnTo>
                          <a:pt x="382432" y="178205"/>
                        </a:lnTo>
                        <a:lnTo>
                          <a:pt x="336832" y="178391"/>
                        </a:lnTo>
                        <a:lnTo>
                          <a:pt x="291232" y="179006"/>
                        </a:lnTo>
                        <a:lnTo>
                          <a:pt x="245632" y="181242"/>
                        </a:lnTo>
                        <a:lnTo>
                          <a:pt x="200032" y="182242"/>
                        </a:lnTo>
                        <a:lnTo>
                          <a:pt x="154432" y="183689"/>
                        </a:lnTo>
                        <a:lnTo>
                          <a:pt x="108832" y="186952"/>
                        </a:lnTo>
                        <a:lnTo>
                          <a:pt x="59312" y="183311"/>
                        </a:lnTo>
                        <a:lnTo>
                          <a:pt x="19287" y="156546"/>
                        </a:lnTo>
                        <a:lnTo>
                          <a:pt x="-2579" y="113913"/>
                        </a:lnTo>
                        <a:lnTo>
                          <a:pt x="207" y="59699"/>
                        </a:lnTo>
                        <a:lnTo>
                          <a:pt x="27007" y="20556"/>
                        </a:lnTo>
                        <a:lnTo>
                          <a:pt x="69502" y="1624"/>
                        </a:lnTo>
                        <a:lnTo>
                          <a:pt x="91200" y="0"/>
                        </a:lnTo>
                        <a:close/>
                      </a:path>
                    </a:pathLst>
                  </a:custGeom>
                  <a:solidFill>
                    <a:srgbClr val="F56B85"/>
                  </a:solidFill>
                  <a:ln w="7600" cap="flat">
                    <a:solidFill>
                      <a:srgbClr val="F56B85"/>
                    </a:solidFill>
                    <a:round/>
                  </a:ln>
                </p:spPr>
              </p:sp>
              <p:grpSp>
                <p:nvGrpSpPr>
                  <p:cNvPr id="14" name="组合 13"/>
                  <p:cNvGrpSpPr/>
                  <p:nvPr/>
                </p:nvGrpSpPr>
                <p:grpSpPr>
                  <a:xfrm>
                    <a:off x="7611" y="7975"/>
                    <a:ext cx="4366" cy="645"/>
                    <a:chOff x="7611" y="7975"/>
                    <a:chExt cx="4366" cy="645"/>
                  </a:xfrm>
                </p:grpSpPr>
                <p:pic>
                  <p:nvPicPr>
                    <p:cNvPr id="131" name="Mark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7611" y="7975"/>
                      <a:ext cx="621" cy="64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43" name="Text 143"/>
                    <p:cNvSpPr txBox="1"/>
                    <p:nvPr/>
                  </p:nvSpPr>
                  <p:spPr>
                    <a:xfrm>
                      <a:off x="8232" y="7976"/>
                      <a:ext cx="3745" cy="64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22500" rtlCol="0" anchor="ctr"/>
                    <a:p>
                      <a:pPr algn="ctr"/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</a:rPr>
                        <a:t>复合句中的省略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p:txBody>
                </p:sp>
              </p:grpSp>
            </p:grpSp>
          </p:grpSp>
          <p:grpSp>
            <p:nvGrpSpPr>
              <p:cNvPr id="20" name="组合 19"/>
              <p:cNvGrpSpPr/>
              <p:nvPr/>
            </p:nvGrpSpPr>
            <p:grpSpPr>
              <a:xfrm>
                <a:off x="7254" y="3634"/>
                <a:ext cx="5287" cy="2287"/>
                <a:chOff x="7161" y="4508"/>
                <a:chExt cx="5287" cy="2287"/>
              </a:xfrm>
            </p:grpSpPr>
            <p:grpSp>
              <p:nvGrpSpPr>
                <p:cNvPr id="25" name="组合 24"/>
                <p:cNvGrpSpPr/>
                <p:nvPr/>
              </p:nvGrpSpPr>
              <p:grpSpPr>
                <a:xfrm rot="0">
                  <a:off x="7161" y="4508"/>
                  <a:ext cx="5287" cy="2287"/>
                  <a:chOff x="7183" y="4960"/>
                  <a:chExt cx="7393" cy="2287"/>
                </a:xfrm>
              </p:grpSpPr>
              <p:sp>
                <p:nvSpPr>
                  <p:cNvPr id="26" name="MMConnector"/>
                  <p:cNvSpPr/>
                  <p:nvPr/>
                </p:nvSpPr>
                <p:spPr>
                  <a:xfrm>
                    <a:off x="7183" y="5859"/>
                    <a:ext cx="670" cy="1388"/>
                  </a:xfrm>
                  <a:custGeom>
                    <a:avLst/>
                    <a:gdLst/>
                    <a:ahLst/>
                    <a:cxnLst/>
                    <a:pathLst>
                      <a:path w="205200" h="579500" fill="none">
                        <a:moveTo>
                          <a:pt x="-102600" y="289750"/>
                        </a:moveTo>
                        <a:lnTo>
                          <a:pt x="-62296" y="269827"/>
                        </a:lnTo>
                        <a:lnTo>
                          <a:pt x="-43730" y="227457"/>
                        </a:lnTo>
                        <a:lnTo>
                          <a:pt x="-34542" y="182551"/>
                        </a:lnTo>
                        <a:lnTo>
                          <a:pt x="-28862" y="137214"/>
                        </a:lnTo>
                        <a:lnTo>
                          <a:pt x="-26414" y="91628"/>
                        </a:lnTo>
                        <a:lnTo>
                          <a:pt x="-25534" y="45983"/>
                        </a:lnTo>
                        <a:lnTo>
                          <a:pt x="-22826" y="452"/>
                        </a:lnTo>
                        <a:lnTo>
                          <a:pt x="-16810" y="-44840"/>
                        </a:lnTo>
                        <a:lnTo>
                          <a:pt x="-10180" y="-89980"/>
                        </a:lnTo>
                        <a:lnTo>
                          <a:pt x="-3251" y="-134951"/>
                        </a:lnTo>
                        <a:lnTo>
                          <a:pt x="4649" y="-179759"/>
                        </a:lnTo>
                        <a:lnTo>
                          <a:pt x="16014" y="-224195"/>
                        </a:lnTo>
                        <a:lnTo>
                          <a:pt x="38709" y="-264917"/>
                        </a:lnTo>
                        <a:lnTo>
                          <a:pt x="78672" y="-290167"/>
                        </a:lnTo>
                        <a:lnTo>
                          <a:pt x="102600" y="-289750"/>
                        </a:lnTo>
                      </a:path>
                    </a:pathLst>
                  </a:custGeom>
                  <a:noFill/>
                  <a:ln w="57150" cap="rnd">
                    <a:solidFill>
                      <a:srgbClr val="F56B85"/>
                    </a:solidFill>
                    <a:round/>
                  </a:ln>
                </p:spPr>
              </p: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7580" y="4960"/>
                    <a:ext cx="6996" cy="822"/>
                    <a:chOff x="7580" y="4960"/>
                    <a:chExt cx="6996" cy="822"/>
                  </a:xfrm>
                </p:grpSpPr>
                <p:sp>
                  <p:nvSpPr>
                    <p:cNvPr id="28" name="SubTopic"/>
                    <p:cNvSpPr/>
                    <p:nvPr/>
                  </p:nvSpPr>
                  <p:spPr>
                    <a:xfrm>
                      <a:off x="7580" y="4960"/>
                      <a:ext cx="6996" cy="804"/>
                    </a:xfrm>
                    <a:custGeom>
                      <a:avLst/>
                      <a:gdLst/>
                      <a:ahLst/>
                      <a:cxnLst/>
                      <a:pathLst>
                        <a:path w="1172832" h="182400">
                          <a:moveTo>
                            <a:pt x="91200" y="0"/>
                          </a:moveTo>
                          <a:lnTo>
                            <a:pt x="136800" y="2705"/>
                          </a:lnTo>
                          <a:lnTo>
                            <a:pt x="182400" y="2396"/>
                          </a:lnTo>
                          <a:lnTo>
                            <a:pt x="228000" y="1827"/>
                          </a:lnTo>
                          <a:lnTo>
                            <a:pt x="273600" y="1566"/>
                          </a:lnTo>
                          <a:lnTo>
                            <a:pt x="319200" y="-94"/>
                          </a:lnTo>
                          <a:lnTo>
                            <a:pt x="364800" y="-2498"/>
                          </a:lnTo>
                          <a:lnTo>
                            <a:pt x="410400" y="-2925"/>
                          </a:lnTo>
                          <a:lnTo>
                            <a:pt x="456000" y="-464"/>
                          </a:lnTo>
                          <a:lnTo>
                            <a:pt x="501600" y="1586"/>
                          </a:lnTo>
                          <a:lnTo>
                            <a:pt x="547200" y="2133"/>
                          </a:lnTo>
                          <a:lnTo>
                            <a:pt x="592800" y="630"/>
                          </a:lnTo>
                          <a:lnTo>
                            <a:pt x="638400" y="-2729"/>
                          </a:lnTo>
                          <a:lnTo>
                            <a:pt x="684000" y="-4547"/>
                          </a:lnTo>
                          <a:lnTo>
                            <a:pt x="729600" y="-3702"/>
                          </a:lnTo>
                          <a:lnTo>
                            <a:pt x="775200" y="531"/>
                          </a:lnTo>
                          <a:lnTo>
                            <a:pt x="820800" y="4789"/>
                          </a:lnTo>
                          <a:lnTo>
                            <a:pt x="866400" y="5410"/>
                          </a:lnTo>
                          <a:lnTo>
                            <a:pt x="912000" y="2763"/>
                          </a:lnTo>
                          <a:lnTo>
                            <a:pt x="957600" y="-941"/>
                          </a:lnTo>
                          <a:lnTo>
                            <a:pt x="1003200" y="-2123"/>
                          </a:lnTo>
                          <a:lnTo>
                            <a:pt x="1048800" y="-1899"/>
                          </a:lnTo>
                          <a:lnTo>
                            <a:pt x="1096980" y="-48"/>
                          </a:lnTo>
                          <a:lnTo>
                            <a:pt x="1138671" y="18694"/>
                          </a:lnTo>
                          <a:lnTo>
                            <a:pt x="1165902" y="55144"/>
                          </a:lnTo>
                          <a:lnTo>
                            <a:pt x="1169095" y="105916"/>
                          </a:lnTo>
                          <a:lnTo>
                            <a:pt x="1148544" y="143832"/>
                          </a:lnTo>
                          <a:lnTo>
                            <a:pt x="1114832" y="168805"/>
                          </a:lnTo>
                          <a:lnTo>
                            <a:pt x="1066432" y="177309"/>
                          </a:lnTo>
                          <a:lnTo>
                            <a:pt x="1020832" y="180842"/>
                          </a:lnTo>
                          <a:lnTo>
                            <a:pt x="975232" y="182879"/>
                          </a:lnTo>
                          <a:lnTo>
                            <a:pt x="929632" y="184349"/>
                          </a:lnTo>
                          <a:lnTo>
                            <a:pt x="884032" y="188222"/>
                          </a:lnTo>
                          <a:lnTo>
                            <a:pt x="838432" y="191330"/>
                          </a:lnTo>
                          <a:lnTo>
                            <a:pt x="792832" y="191033"/>
                          </a:lnTo>
                          <a:lnTo>
                            <a:pt x="747232" y="189359"/>
                          </a:lnTo>
                          <a:lnTo>
                            <a:pt x="701632" y="187521"/>
                          </a:lnTo>
                          <a:lnTo>
                            <a:pt x="656032" y="186788"/>
                          </a:lnTo>
                          <a:lnTo>
                            <a:pt x="610432" y="182667"/>
                          </a:lnTo>
                          <a:lnTo>
                            <a:pt x="564832" y="177474"/>
                          </a:lnTo>
                          <a:lnTo>
                            <a:pt x="519232" y="175239"/>
                          </a:lnTo>
                          <a:lnTo>
                            <a:pt x="473632" y="175476"/>
                          </a:lnTo>
                          <a:lnTo>
                            <a:pt x="428032" y="176532"/>
                          </a:lnTo>
                          <a:lnTo>
                            <a:pt x="382432" y="178205"/>
                          </a:lnTo>
                          <a:lnTo>
                            <a:pt x="336832" y="178391"/>
                          </a:lnTo>
                          <a:lnTo>
                            <a:pt x="291232" y="179006"/>
                          </a:lnTo>
                          <a:lnTo>
                            <a:pt x="245632" y="181242"/>
                          </a:lnTo>
                          <a:lnTo>
                            <a:pt x="200032" y="182242"/>
                          </a:lnTo>
                          <a:lnTo>
                            <a:pt x="154432" y="183689"/>
                          </a:lnTo>
                          <a:lnTo>
                            <a:pt x="108832" y="186952"/>
                          </a:lnTo>
                          <a:lnTo>
                            <a:pt x="59312" y="183311"/>
                          </a:lnTo>
                          <a:lnTo>
                            <a:pt x="19287" y="156546"/>
                          </a:lnTo>
                          <a:lnTo>
                            <a:pt x="-2579" y="113913"/>
                          </a:lnTo>
                          <a:lnTo>
                            <a:pt x="207" y="59699"/>
                          </a:lnTo>
                          <a:lnTo>
                            <a:pt x="27007" y="20556"/>
                          </a:lnTo>
                          <a:lnTo>
                            <a:pt x="69502" y="1624"/>
                          </a:lnTo>
                          <a:lnTo>
                            <a:pt x="91200" y="0"/>
                          </a:lnTo>
                          <a:close/>
                        </a:path>
                      </a:pathLst>
                    </a:custGeom>
                    <a:solidFill>
                      <a:srgbClr val="F56B85"/>
                    </a:solidFill>
                    <a:ln w="7600" cap="flat">
                      <a:solidFill>
                        <a:srgbClr val="F56B85"/>
                      </a:solidFill>
                      <a:round/>
                    </a:ln>
                  </p:spPr>
                </p:sp>
                <p:sp>
                  <p:nvSpPr>
                    <p:cNvPr id="29" name="文本框 28"/>
                    <p:cNvSpPr txBox="1"/>
                    <p:nvPr/>
                  </p:nvSpPr>
                  <p:spPr>
                    <a:xfrm>
                      <a:off x="8013" y="4960"/>
                      <a:ext cx="6133" cy="8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t">
                      <a:spAutoFit/>
                    </a:bodyPr>
                    <a:p>
                      <a:pPr algn="ctr"/>
                      <a:r>
                        <a:rPr lang="en-US" altLang="zh-CN" sz="28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 </a:t>
                      </a:r>
                      <a:r>
                        <a:rPr lang="zh-CN" altLang="en-US" sz="28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并列句</a:t>
                      </a:r>
                      <a:r>
                        <a:rPr sz="2800">
                          <a:solidFill>
                            <a:srgbClr val="FFFFFF"/>
                          </a:solidFill>
                          <a:latin typeface="华文楷体" panose="02010600040101010101" charset="-122"/>
                          <a:ea typeface="华文楷体" panose="02010600040101010101" charset="-122"/>
                          <a:sym typeface="+mn-ea"/>
                        </a:rPr>
                        <a:t>中的省略</a:t>
                      </a:r>
                      <a:endParaRPr lang="zh-CN" altLang="en-US" sz="2800">
                        <a:solidFill>
                          <a:srgbClr val="FFFFFF"/>
                        </a:solidFill>
                        <a:latin typeface="华文楷体" panose="02010600040101010101" charset="-122"/>
                        <a:ea typeface="华文楷体" panose="02010600040101010101" charset="-122"/>
                        <a:sym typeface="+mn-ea"/>
                      </a:endParaRPr>
                    </a:p>
                  </p:txBody>
                </p:sp>
              </p:grpSp>
            </p:grpSp>
            <p:pic>
              <p:nvPicPr>
                <p:cNvPr id="13" name="Mark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81" y="4526"/>
                  <a:ext cx="667" cy="8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" name="组合 21"/>
            <p:cNvGrpSpPr/>
            <p:nvPr/>
          </p:nvGrpSpPr>
          <p:grpSpPr>
            <a:xfrm>
              <a:off x="7282" y="5547"/>
              <a:ext cx="5259" cy="1780"/>
              <a:chOff x="7161" y="7361"/>
              <a:chExt cx="5259" cy="1780"/>
            </a:xfrm>
          </p:grpSpPr>
          <p:grpSp>
            <p:nvGrpSpPr>
              <p:cNvPr id="32" name="组合 31"/>
              <p:cNvGrpSpPr/>
              <p:nvPr/>
            </p:nvGrpSpPr>
            <p:grpSpPr>
              <a:xfrm rot="0">
                <a:off x="7418" y="7834"/>
                <a:ext cx="5002" cy="854"/>
                <a:chOff x="7238" y="4620"/>
                <a:chExt cx="6997" cy="854"/>
              </a:xfrm>
            </p:grpSpPr>
            <p:sp>
              <p:nvSpPr>
                <p:cNvPr id="11" name="SubTopic"/>
                <p:cNvSpPr/>
                <p:nvPr/>
              </p:nvSpPr>
              <p:spPr>
                <a:xfrm>
                  <a:off x="7238" y="4620"/>
                  <a:ext cx="6997" cy="854"/>
                </a:xfrm>
                <a:custGeom>
                  <a:avLst/>
                  <a:gdLst/>
                  <a:ahLst/>
                  <a:cxnLst/>
                  <a:pathLst>
                    <a:path w="1172832" h="182400">
                      <a:moveTo>
                        <a:pt x="91200" y="0"/>
                      </a:moveTo>
                      <a:lnTo>
                        <a:pt x="136800" y="2705"/>
                      </a:lnTo>
                      <a:lnTo>
                        <a:pt x="182400" y="2396"/>
                      </a:lnTo>
                      <a:lnTo>
                        <a:pt x="228000" y="1827"/>
                      </a:lnTo>
                      <a:lnTo>
                        <a:pt x="273600" y="1566"/>
                      </a:lnTo>
                      <a:lnTo>
                        <a:pt x="319200" y="-94"/>
                      </a:lnTo>
                      <a:lnTo>
                        <a:pt x="364800" y="-2498"/>
                      </a:lnTo>
                      <a:lnTo>
                        <a:pt x="410400" y="-2925"/>
                      </a:lnTo>
                      <a:lnTo>
                        <a:pt x="456000" y="-464"/>
                      </a:lnTo>
                      <a:lnTo>
                        <a:pt x="501600" y="1586"/>
                      </a:lnTo>
                      <a:lnTo>
                        <a:pt x="547200" y="2133"/>
                      </a:lnTo>
                      <a:lnTo>
                        <a:pt x="592800" y="630"/>
                      </a:lnTo>
                      <a:lnTo>
                        <a:pt x="638400" y="-2729"/>
                      </a:lnTo>
                      <a:lnTo>
                        <a:pt x="684000" y="-4547"/>
                      </a:lnTo>
                      <a:lnTo>
                        <a:pt x="729600" y="-3702"/>
                      </a:lnTo>
                      <a:lnTo>
                        <a:pt x="775200" y="531"/>
                      </a:lnTo>
                      <a:lnTo>
                        <a:pt x="820800" y="4789"/>
                      </a:lnTo>
                      <a:lnTo>
                        <a:pt x="866400" y="5410"/>
                      </a:lnTo>
                      <a:lnTo>
                        <a:pt x="912000" y="2763"/>
                      </a:lnTo>
                      <a:lnTo>
                        <a:pt x="957600" y="-941"/>
                      </a:lnTo>
                      <a:lnTo>
                        <a:pt x="1003200" y="-2123"/>
                      </a:lnTo>
                      <a:lnTo>
                        <a:pt x="1048800" y="-1899"/>
                      </a:lnTo>
                      <a:lnTo>
                        <a:pt x="1096980" y="-48"/>
                      </a:lnTo>
                      <a:lnTo>
                        <a:pt x="1138671" y="18694"/>
                      </a:lnTo>
                      <a:lnTo>
                        <a:pt x="1165902" y="55144"/>
                      </a:lnTo>
                      <a:lnTo>
                        <a:pt x="1169095" y="105916"/>
                      </a:lnTo>
                      <a:lnTo>
                        <a:pt x="1148544" y="143832"/>
                      </a:lnTo>
                      <a:lnTo>
                        <a:pt x="1114832" y="168805"/>
                      </a:lnTo>
                      <a:lnTo>
                        <a:pt x="1066432" y="177309"/>
                      </a:lnTo>
                      <a:lnTo>
                        <a:pt x="1020832" y="180842"/>
                      </a:lnTo>
                      <a:lnTo>
                        <a:pt x="975232" y="182879"/>
                      </a:lnTo>
                      <a:lnTo>
                        <a:pt x="929632" y="184349"/>
                      </a:lnTo>
                      <a:lnTo>
                        <a:pt x="884032" y="188222"/>
                      </a:lnTo>
                      <a:lnTo>
                        <a:pt x="838432" y="191330"/>
                      </a:lnTo>
                      <a:lnTo>
                        <a:pt x="792832" y="191033"/>
                      </a:lnTo>
                      <a:lnTo>
                        <a:pt x="747232" y="189359"/>
                      </a:lnTo>
                      <a:lnTo>
                        <a:pt x="701632" y="187521"/>
                      </a:lnTo>
                      <a:lnTo>
                        <a:pt x="656032" y="186788"/>
                      </a:lnTo>
                      <a:lnTo>
                        <a:pt x="610432" y="182667"/>
                      </a:lnTo>
                      <a:lnTo>
                        <a:pt x="564832" y="177474"/>
                      </a:lnTo>
                      <a:lnTo>
                        <a:pt x="519232" y="175239"/>
                      </a:lnTo>
                      <a:lnTo>
                        <a:pt x="473632" y="175476"/>
                      </a:lnTo>
                      <a:lnTo>
                        <a:pt x="428032" y="176532"/>
                      </a:lnTo>
                      <a:lnTo>
                        <a:pt x="382432" y="178205"/>
                      </a:lnTo>
                      <a:lnTo>
                        <a:pt x="336832" y="178391"/>
                      </a:lnTo>
                      <a:lnTo>
                        <a:pt x="291232" y="179006"/>
                      </a:lnTo>
                      <a:lnTo>
                        <a:pt x="245632" y="181242"/>
                      </a:lnTo>
                      <a:lnTo>
                        <a:pt x="200032" y="182242"/>
                      </a:lnTo>
                      <a:lnTo>
                        <a:pt x="154432" y="183689"/>
                      </a:lnTo>
                      <a:lnTo>
                        <a:pt x="108832" y="186952"/>
                      </a:lnTo>
                      <a:lnTo>
                        <a:pt x="59312" y="183311"/>
                      </a:lnTo>
                      <a:lnTo>
                        <a:pt x="19287" y="156546"/>
                      </a:lnTo>
                      <a:lnTo>
                        <a:pt x="-2579" y="113913"/>
                      </a:lnTo>
                      <a:lnTo>
                        <a:pt x="207" y="59699"/>
                      </a:lnTo>
                      <a:lnTo>
                        <a:pt x="27007" y="20556"/>
                      </a:lnTo>
                      <a:lnTo>
                        <a:pt x="69502" y="1624"/>
                      </a:lnTo>
                      <a:lnTo>
                        <a:pt x="91200" y="0"/>
                      </a:lnTo>
                      <a:close/>
                    </a:path>
                  </a:pathLst>
                </a:custGeom>
                <a:solidFill>
                  <a:srgbClr val="F56B85"/>
                </a:solidFill>
                <a:ln w="7600" cap="flat">
                  <a:solidFill>
                    <a:srgbClr val="F56B85"/>
                  </a:solidFill>
                  <a:round/>
                </a:ln>
              </p:spPr>
            </p:sp>
            <p:sp>
              <p:nvSpPr>
                <p:cNvPr id="141" name="Text 141"/>
                <p:cNvSpPr txBox="1"/>
                <p:nvPr/>
              </p:nvSpPr>
              <p:spPr>
                <a:xfrm>
                  <a:off x="7723" y="4786"/>
                  <a:ext cx="5239" cy="5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22500" rtlCol="0" anchor="ctr"/>
                <a:p>
                  <a:pPr algn="ctr"/>
                  <a:r>
                    <a:rPr lang="zh-CN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其他</a:t>
                  </a:r>
                  <a:r>
                    <a: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省略</a:t>
                  </a:r>
                  <a:endPara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  <p:sp>
            <p:nvSpPr>
              <p:cNvPr id="125" name="MMConnector"/>
              <p:cNvSpPr/>
              <p:nvPr/>
            </p:nvSpPr>
            <p:spPr>
              <a:xfrm>
                <a:off x="7161" y="7361"/>
                <a:ext cx="478" cy="1780"/>
              </a:xfrm>
              <a:custGeom>
                <a:avLst/>
                <a:gdLst/>
                <a:ahLst/>
                <a:cxnLst/>
                <a:pathLst>
                  <a:path w="205200" h="579500" fill="none">
                    <a:moveTo>
                      <a:pt x="-102600" y="-289750"/>
                    </a:moveTo>
                    <a:lnTo>
                      <a:pt x="-66697" y="-266681"/>
                    </a:lnTo>
                    <a:lnTo>
                      <a:pt x="-48332" y="-226118"/>
                    </a:lnTo>
                    <a:lnTo>
                      <a:pt x="-38149" y="-181962"/>
                    </a:lnTo>
                    <a:lnTo>
                      <a:pt x="-31976" y="-136884"/>
                    </a:lnTo>
                    <a:lnTo>
                      <a:pt x="-26227" y="-91642"/>
                    </a:lnTo>
                    <a:lnTo>
                      <a:pt x="-20549" y="-46323"/>
                    </a:lnTo>
                    <a:lnTo>
                      <a:pt x="-16991" y="-870"/>
                    </a:lnTo>
                    <a:lnTo>
                      <a:pt x="-15886" y="44759"/>
                    </a:lnTo>
                    <a:lnTo>
                      <a:pt x="-13330" y="90351"/>
                    </a:lnTo>
                    <a:lnTo>
                      <a:pt x="-7457" y="135667"/>
                    </a:lnTo>
                    <a:lnTo>
                      <a:pt x="3430" y="180075"/>
                    </a:lnTo>
                    <a:lnTo>
                      <a:pt x="21023" y="222024"/>
                    </a:lnTo>
                    <a:lnTo>
                      <a:pt x="45531" y="258905"/>
                    </a:lnTo>
                    <a:lnTo>
                      <a:pt x="80741" y="283059"/>
                    </a:lnTo>
                    <a:lnTo>
                      <a:pt x="102600" y="289750"/>
                    </a:lnTo>
                  </a:path>
                </a:pathLst>
              </a:custGeom>
              <a:noFill/>
              <a:ln w="57150" cap="rnd">
                <a:solidFill>
                  <a:srgbClr val="F56B85"/>
                </a:solidFill>
                <a:round/>
              </a:ln>
            </p:spPr>
          </p:sp>
          <p:pic>
            <p:nvPicPr>
              <p:cNvPr id="142" name="Mark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81" y="7909"/>
                <a:ext cx="675" cy="725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 rot="0">
            <a:off x="363220" y="721360"/>
            <a:ext cx="4476115" cy="3308985"/>
            <a:chOff x="319" y="1936"/>
            <a:chExt cx="7049" cy="5211"/>
          </a:xfrm>
        </p:grpSpPr>
        <p:grpSp>
          <p:nvGrpSpPr>
            <p:cNvPr id="2" name="组合 1"/>
            <p:cNvGrpSpPr/>
            <p:nvPr/>
          </p:nvGrpSpPr>
          <p:grpSpPr>
            <a:xfrm>
              <a:off x="2774" y="1936"/>
              <a:ext cx="4594" cy="5211"/>
              <a:chOff x="4699" y="2355"/>
              <a:chExt cx="4594" cy="5211"/>
            </a:xfrm>
          </p:grpSpPr>
          <p:sp>
            <p:nvSpPr>
              <p:cNvPr id="105" name="MMConnector"/>
              <p:cNvSpPr/>
              <p:nvPr/>
            </p:nvSpPr>
            <p:spPr>
              <a:xfrm>
                <a:off x="4699" y="4799"/>
                <a:ext cx="2389" cy="2767"/>
              </a:xfrm>
              <a:custGeom>
                <a:avLst/>
                <a:gdLst/>
                <a:ahLst/>
                <a:cxnLst/>
                <a:pathLst>
                  <a:path w="655190" h="577008" fill="none">
                    <a:moveTo>
                      <a:pt x="-132234" y="178958"/>
                    </a:moveTo>
                    <a:lnTo>
                      <a:pt x="-102410" y="144302"/>
                    </a:lnTo>
                    <a:lnTo>
                      <a:pt x="-76055" y="107012"/>
                    </a:lnTo>
                    <a:lnTo>
                      <a:pt x="-50704" y="69063"/>
                    </a:lnTo>
                    <a:lnTo>
                      <a:pt x="-25584" y="30987"/>
                    </a:lnTo>
                    <a:lnTo>
                      <a:pt x="-1823" y="-7971"/>
                    </a:lnTo>
                    <a:lnTo>
                      <a:pt x="21422" y="-47286"/>
                    </a:lnTo>
                    <a:lnTo>
                      <a:pt x="46713" y="-85277"/>
                    </a:lnTo>
                    <a:lnTo>
                      <a:pt x="75033" y="-121145"/>
                    </a:lnTo>
                    <a:lnTo>
                      <a:pt x="103912" y="-156468"/>
                    </a:lnTo>
                    <a:lnTo>
                      <a:pt x="132800" y="-191655"/>
                    </a:lnTo>
                    <a:lnTo>
                      <a:pt x="161695" y="-226870"/>
                    </a:lnTo>
                    <a:lnTo>
                      <a:pt x="191268" y="-261821"/>
                    </a:lnTo>
                    <a:lnTo>
                      <a:pt x="224290" y="-293692"/>
                    </a:lnTo>
                    <a:lnTo>
                      <a:pt x="261391" y="-320789"/>
                    </a:lnTo>
                    <a:lnTo>
                      <a:pt x="302402" y="-341458"/>
                    </a:lnTo>
                    <a:lnTo>
                      <a:pt x="344889" y="-357748"/>
                    </a:lnTo>
                    <a:lnTo>
                      <a:pt x="387338" y="-372805"/>
                    </a:lnTo>
                    <a:lnTo>
                      <a:pt x="430451" y="-386465"/>
                    </a:lnTo>
                    <a:lnTo>
                      <a:pt x="474922" y="-396720"/>
                    </a:lnTo>
                    <a:lnTo>
                      <a:pt x="522956" y="-400173"/>
                    </a:lnTo>
                  </a:path>
                </a:pathLst>
              </a:custGeom>
              <a:noFill/>
              <a:ln w="57150" cap="rnd">
                <a:solidFill>
                  <a:srgbClr val="517293"/>
                </a:solidFill>
                <a:round/>
              </a:ln>
            </p:spPr>
          </p:sp>
          <p:sp>
            <p:nvSpPr>
              <p:cNvPr id="104" name="MainTopic"/>
              <p:cNvSpPr/>
              <p:nvPr/>
            </p:nvSpPr>
            <p:spPr>
              <a:xfrm>
                <a:off x="6619" y="2355"/>
                <a:ext cx="2674" cy="1279"/>
              </a:xfrm>
              <a:custGeom>
                <a:avLst/>
                <a:gdLst>
                  <a:gd name="rtl" fmla="*/ 164312 w 666064"/>
                  <a:gd name="rtt" fmla="*/ 75240 h 304000"/>
                  <a:gd name="rtr" fmla="*/ 498712 w 666064"/>
                  <a:gd name="rtb" fmla="*/ 242440 h 304000"/>
                </a:gdLst>
                <a:ahLst/>
                <a:cxnLst/>
                <a:rect l="rtl" t="rtt" r="rtr" b="rtb"/>
                <a:pathLst>
                  <a:path w="666064" h="304000">
                    <a:moveTo>
                      <a:pt x="152000" y="0"/>
                    </a:moveTo>
                    <a:lnTo>
                      <a:pt x="197600" y="2705"/>
                    </a:lnTo>
                    <a:lnTo>
                      <a:pt x="243200" y="2396"/>
                    </a:lnTo>
                    <a:lnTo>
                      <a:pt x="288800" y="1827"/>
                    </a:lnTo>
                    <a:lnTo>
                      <a:pt x="334400" y="1566"/>
                    </a:lnTo>
                    <a:lnTo>
                      <a:pt x="380000" y="-94"/>
                    </a:lnTo>
                    <a:lnTo>
                      <a:pt x="425600" y="-2498"/>
                    </a:lnTo>
                    <a:lnTo>
                      <a:pt x="471200" y="-2925"/>
                    </a:lnTo>
                    <a:lnTo>
                      <a:pt x="521684" y="-277"/>
                    </a:lnTo>
                    <a:lnTo>
                      <a:pt x="565647" y="10663"/>
                    </a:lnTo>
                    <a:lnTo>
                      <a:pt x="604753" y="32675"/>
                    </a:lnTo>
                    <a:lnTo>
                      <a:pt x="637191" y="63929"/>
                    </a:lnTo>
                    <a:lnTo>
                      <a:pt x="660931" y="103171"/>
                    </a:lnTo>
                    <a:lnTo>
                      <a:pt x="670611" y="152000"/>
                    </a:lnTo>
                    <a:lnTo>
                      <a:pt x="662853" y="198018"/>
                    </a:lnTo>
                    <a:lnTo>
                      <a:pt x="639099" y="237521"/>
                    </a:lnTo>
                    <a:lnTo>
                      <a:pt x="605587" y="267311"/>
                    </a:lnTo>
                    <a:lnTo>
                      <a:pt x="567219" y="288658"/>
                    </a:lnTo>
                    <a:lnTo>
                      <a:pt x="524658" y="300867"/>
                    </a:lnTo>
                    <a:lnTo>
                      <a:pt x="476064" y="304941"/>
                    </a:lnTo>
                    <a:lnTo>
                      <a:pt x="430464" y="306123"/>
                    </a:lnTo>
                    <a:lnTo>
                      <a:pt x="384864" y="305899"/>
                    </a:lnTo>
                    <a:lnTo>
                      <a:pt x="339264" y="305315"/>
                    </a:lnTo>
                    <a:lnTo>
                      <a:pt x="293664" y="305048"/>
                    </a:lnTo>
                    <a:lnTo>
                      <a:pt x="248064" y="304436"/>
                    </a:lnTo>
                    <a:lnTo>
                      <a:pt x="202464" y="301478"/>
                    </a:lnTo>
                    <a:lnTo>
                      <a:pt x="152000" y="297927"/>
                    </a:lnTo>
                    <a:lnTo>
                      <a:pt x="109086" y="290740"/>
                    </a:lnTo>
                    <a:lnTo>
                      <a:pt x="69057" y="273274"/>
                    </a:lnTo>
                    <a:lnTo>
                      <a:pt x="34159" y="245534"/>
                    </a:lnTo>
                    <a:lnTo>
                      <a:pt x="9854" y="207291"/>
                    </a:lnTo>
                    <a:lnTo>
                      <a:pt x="-1568" y="162923"/>
                    </a:lnTo>
                    <a:lnTo>
                      <a:pt x="-954" y="112953"/>
                    </a:lnTo>
                    <a:lnTo>
                      <a:pt x="14780" y="67879"/>
                    </a:lnTo>
                    <a:lnTo>
                      <a:pt x="45966" y="31331"/>
                    </a:lnTo>
                    <a:lnTo>
                      <a:pt x="87026" y="6885"/>
                    </a:lnTo>
                    <a:lnTo>
                      <a:pt x="133036" y="-3988"/>
                    </a:lnTo>
                    <a:lnTo>
                      <a:pt x="152000" y="0"/>
                    </a:lnTo>
                    <a:close/>
                  </a:path>
                </a:pathLst>
              </a:custGeom>
              <a:solidFill>
                <a:srgbClr val="517293"/>
              </a:solidFill>
              <a:ln w="22800" cap="flat">
                <a:solidFill>
                  <a:srgbClr val="517293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r>
                  <a:rPr lang="en-US" sz="2800">
                    <a:solidFill>
                      <a:srgbClr val="FFFFFF"/>
                    </a:solidFill>
                    <a:latin typeface="Times New Roman" panose="02020603050405020304" charset="0"/>
                    <a:ea typeface="华文楷体" panose="02010600040101010101" charset="-122"/>
                    <a:cs typeface="Times New Roman" panose="02020603050405020304" charset="0"/>
                  </a:rPr>
                  <a:t>Functions</a:t>
                </a:r>
                <a:endParaRPr lang="en-US" sz="2800">
                  <a:solidFill>
                    <a:srgbClr val="FFFFFF"/>
                  </a:solidFill>
                  <a:latin typeface="Times New Roman" panose="02020603050405020304" charset="0"/>
                  <a:ea typeface="华文楷体" panose="02010600040101010101" charset="-122"/>
                  <a:cs typeface="Times New Roman" panose="02020603050405020304" charset="0"/>
                </a:endParaRPr>
              </a:p>
              <a:p>
                <a:pPr algn="ctr"/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功能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sp>
          <p:nvSpPr>
            <p:cNvPr id="101" name="MainIdea"/>
            <p:cNvSpPr/>
            <p:nvPr/>
          </p:nvSpPr>
          <p:spPr>
            <a:xfrm>
              <a:off x="319" y="5001"/>
              <a:ext cx="3158" cy="1324"/>
            </a:xfrm>
            <a:custGeom>
              <a:avLst/>
              <a:gdLst>
                <a:gd name="rtl" fmla="*/ 185592 w 1134224"/>
                <a:gd name="rtt" fmla="*/ 128440 h 448400"/>
                <a:gd name="rtr" fmla="*/ 945592 w 1134224"/>
                <a:gd name="rtb" fmla="*/ 333640 h 448400"/>
              </a:gdLst>
              <a:ahLst/>
              <a:cxnLst/>
              <a:rect l="rtl" t="rtt" r="rtr" b="rtb"/>
              <a:pathLst>
                <a:path w="1134224" h="448400">
                  <a:moveTo>
                    <a:pt x="224200" y="0"/>
                  </a:moveTo>
                  <a:lnTo>
                    <a:pt x="269800" y="2705"/>
                  </a:lnTo>
                  <a:lnTo>
                    <a:pt x="315400" y="2396"/>
                  </a:lnTo>
                  <a:lnTo>
                    <a:pt x="361000" y="1827"/>
                  </a:lnTo>
                  <a:lnTo>
                    <a:pt x="406600" y="1566"/>
                  </a:lnTo>
                  <a:lnTo>
                    <a:pt x="452200" y="-94"/>
                  </a:lnTo>
                  <a:lnTo>
                    <a:pt x="497800" y="-2498"/>
                  </a:lnTo>
                  <a:lnTo>
                    <a:pt x="543400" y="-2925"/>
                  </a:lnTo>
                  <a:lnTo>
                    <a:pt x="589000" y="-464"/>
                  </a:lnTo>
                  <a:lnTo>
                    <a:pt x="634600" y="1586"/>
                  </a:lnTo>
                  <a:lnTo>
                    <a:pt x="680200" y="2133"/>
                  </a:lnTo>
                  <a:lnTo>
                    <a:pt x="725800" y="630"/>
                  </a:lnTo>
                  <a:lnTo>
                    <a:pt x="771400" y="-2729"/>
                  </a:lnTo>
                  <a:lnTo>
                    <a:pt x="817000" y="-4547"/>
                  </a:lnTo>
                  <a:lnTo>
                    <a:pt x="862600" y="-3702"/>
                  </a:lnTo>
                  <a:lnTo>
                    <a:pt x="910024" y="531"/>
                  </a:lnTo>
                  <a:lnTo>
                    <a:pt x="954353" y="9268"/>
                  </a:lnTo>
                  <a:lnTo>
                    <a:pt x="996596" y="23202"/>
                  </a:lnTo>
                  <a:lnTo>
                    <a:pt x="1036899" y="42689"/>
                  </a:lnTo>
                  <a:lnTo>
                    <a:pt x="1073626" y="69527"/>
                  </a:lnTo>
                  <a:lnTo>
                    <a:pt x="1102525" y="105119"/>
                  </a:lnTo>
                  <a:lnTo>
                    <a:pt x="1122424" y="146516"/>
                  </a:lnTo>
                  <a:lnTo>
                    <a:pt x="1133127" y="191102"/>
                  </a:lnTo>
                  <a:lnTo>
                    <a:pt x="1134763" y="239459"/>
                  </a:lnTo>
                  <a:lnTo>
                    <a:pt x="1126507" y="284382"/>
                  </a:lnTo>
                  <a:lnTo>
                    <a:pt x="1107256" y="325502"/>
                  </a:lnTo>
                  <a:lnTo>
                    <a:pt x="1079937" y="360996"/>
                  </a:lnTo>
                  <a:lnTo>
                    <a:pt x="1048325" y="391927"/>
                  </a:lnTo>
                  <a:lnTo>
                    <a:pt x="1012423" y="417962"/>
                  </a:lnTo>
                  <a:lnTo>
                    <a:pt x="972179" y="438051"/>
                  </a:lnTo>
                  <a:lnTo>
                    <a:pt x="927867" y="448181"/>
                  </a:lnTo>
                  <a:lnTo>
                    <a:pt x="879624" y="450349"/>
                  </a:lnTo>
                  <a:lnTo>
                    <a:pt x="834024" y="454222"/>
                  </a:lnTo>
                  <a:lnTo>
                    <a:pt x="788424" y="457330"/>
                  </a:lnTo>
                  <a:lnTo>
                    <a:pt x="742824" y="457033"/>
                  </a:lnTo>
                  <a:lnTo>
                    <a:pt x="697224" y="455359"/>
                  </a:lnTo>
                  <a:lnTo>
                    <a:pt x="651624" y="453521"/>
                  </a:lnTo>
                  <a:lnTo>
                    <a:pt x="606024" y="452788"/>
                  </a:lnTo>
                  <a:lnTo>
                    <a:pt x="560424" y="448667"/>
                  </a:lnTo>
                  <a:lnTo>
                    <a:pt x="514824" y="443474"/>
                  </a:lnTo>
                  <a:lnTo>
                    <a:pt x="469224" y="441239"/>
                  </a:lnTo>
                  <a:lnTo>
                    <a:pt x="423624" y="441476"/>
                  </a:lnTo>
                  <a:lnTo>
                    <a:pt x="378024" y="442532"/>
                  </a:lnTo>
                  <a:lnTo>
                    <a:pt x="332424" y="444205"/>
                  </a:lnTo>
                  <a:lnTo>
                    <a:pt x="286824" y="444391"/>
                  </a:lnTo>
                  <a:lnTo>
                    <a:pt x="241224" y="445006"/>
                  </a:lnTo>
                  <a:lnTo>
                    <a:pt x="194046" y="445221"/>
                  </a:lnTo>
                  <a:lnTo>
                    <a:pt x="149690" y="435554"/>
                  </a:lnTo>
                  <a:lnTo>
                    <a:pt x="107809" y="417369"/>
                  </a:lnTo>
                  <a:lnTo>
                    <a:pt x="69000" y="392254"/>
                  </a:lnTo>
                  <a:lnTo>
                    <a:pt x="36867" y="358445"/>
                  </a:lnTo>
                  <a:lnTo>
                    <a:pt x="13838" y="317744"/>
                  </a:lnTo>
                  <a:lnTo>
                    <a:pt x="-29" y="273178"/>
                  </a:lnTo>
                  <a:lnTo>
                    <a:pt x="-5066" y="224200"/>
                  </a:lnTo>
                  <a:lnTo>
                    <a:pt x="412" y="178054"/>
                  </a:lnTo>
                  <a:lnTo>
                    <a:pt x="17367" y="135111"/>
                  </a:lnTo>
                  <a:lnTo>
                    <a:pt x="41528" y="96512"/>
                  </a:lnTo>
                  <a:lnTo>
                    <a:pt x="71297" y="62470"/>
                  </a:lnTo>
                  <a:lnTo>
                    <a:pt x="105157" y="31760"/>
                  </a:lnTo>
                  <a:lnTo>
                    <a:pt x="144969" y="7570"/>
                  </a:lnTo>
                  <a:lnTo>
                    <a:pt x="190166" y="-5265"/>
                  </a:lnTo>
                  <a:lnTo>
                    <a:pt x="224200" y="0"/>
                  </a:lnTo>
                  <a:close/>
                </a:path>
              </a:pathLst>
            </a:custGeom>
            <a:solidFill>
              <a:srgbClr val="3598DB"/>
            </a:solidFill>
            <a:ln w="22800" cap="flat">
              <a:solidFill>
                <a:srgbClr val="3598DB"/>
              </a:solidFill>
              <a:round/>
            </a:ln>
          </p:spPr>
          <p:txBody>
            <a:bodyPr wrap="none" lIns="0" tIns="0" rIns="0" bIns="22500" rtlCol="0" anchor="ctr"/>
            <a:p>
              <a:pPr algn="ctr"/>
              <a:r>
                <a:rPr sz="3200">
                  <a:solidFill>
                    <a:srgbClr val="FFFFFF"/>
                  </a:solidFill>
                  <a:latin typeface="Georgia" panose="02040502050405020303" charset="0"/>
                  <a:cs typeface="Georgia" panose="02040502050405020303" charset="0"/>
                </a:rPr>
                <a:t>Ellipsis</a:t>
              </a:r>
              <a:endParaRPr sz="3200">
                <a:solidFill>
                  <a:srgbClr val="FFFFFF"/>
                </a:solidFill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4983480" y="580390"/>
            <a:ext cx="665797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l"/>
            <a:r>
              <a:rPr lang="zh-CN" altLang="en-US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避免重复</a:t>
            </a:r>
            <a:r>
              <a:rPr lang="en-US" altLang="zh-CN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,</a:t>
            </a:r>
            <a:r>
              <a:rPr lang="zh-CN" altLang="en-US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简洁明了；连接紧密</a:t>
            </a:r>
            <a:r>
              <a:rPr lang="en-US" altLang="zh-CN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,</a:t>
            </a:r>
            <a:r>
              <a:rPr lang="zh-CN" altLang="en-US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结构紧凑；</a:t>
            </a:r>
            <a:endParaRPr lang="zh-CN" altLang="en-US" sz="2800" dirty="0">
              <a:solidFill>
                <a:schemeClr val="tx2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l"/>
            <a:r>
              <a:rPr lang="zh-CN" altLang="en-US" sz="2800" dirty="0">
                <a:solidFill>
                  <a:schemeClr val="tx2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强调重点，突出信息。</a:t>
            </a:r>
            <a:endParaRPr lang="en-US" altLang="zh-CN" sz="2800" b="1">
              <a:solidFill>
                <a:schemeClr val="accent4"/>
              </a:soli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8013065" y="5170170"/>
            <a:ext cx="3373120" cy="1428750"/>
            <a:chOff x="12619" y="8142"/>
            <a:chExt cx="5312" cy="2250"/>
          </a:xfrm>
        </p:grpSpPr>
        <p:grpSp>
          <p:nvGrpSpPr>
            <p:cNvPr id="79" name="组合 78"/>
            <p:cNvGrpSpPr/>
            <p:nvPr/>
          </p:nvGrpSpPr>
          <p:grpSpPr>
            <a:xfrm>
              <a:off x="12619" y="8142"/>
              <a:ext cx="5313" cy="1160"/>
              <a:chOff x="12476" y="7391"/>
              <a:chExt cx="5313" cy="1530"/>
            </a:xfrm>
          </p:grpSpPr>
          <p:grpSp>
            <p:nvGrpSpPr>
              <p:cNvPr id="80" name="组合 7"/>
              <p:cNvGrpSpPr/>
              <p:nvPr/>
            </p:nvGrpSpPr>
            <p:grpSpPr>
              <a:xfrm>
                <a:off x="12476" y="7391"/>
                <a:ext cx="5155" cy="1530"/>
                <a:chOff x="7088" y="8325"/>
                <a:chExt cx="6075" cy="2025"/>
              </a:xfrm>
            </p:grpSpPr>
            <p:sp>
              <p:nvSpPr>
                <p:cNvPr id="81" name="云形标注 33"/>
                <p:cNvSpPr/>
                <p:nvPr/>
              </p:nvSpPr>
              <p:spPr>
                <a:xfrm>
                  <a:off x="7088" y="8325"/>
                  <a:ext cx="6075" cy="2025"/>
                </a:xfrm>
                <a:prstGeom prst="cloudCallout">
                  <a:avLst>
                    <a:gd name="adj1" fmla="val 63639"/>
                    <a:gd name="adj2" fmla="val 23468"/>
                  </a:avLst>
                </a:prstGeom>
                <a:solidFill>
                  <a:srgbClr val="CCE9AD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40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2" name="矩形 81"/>
                <p:cNvSpPr/>
                <p:nvPr/>
              </p:nvSpPr>
              <p:spPr>
                <a:xfrm>
                  <a:off x="7885" y="8473"/>
                  <a:ext cx="4565" cy="17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4800" b="1" i="0" u="none" strike="noStrike" kern="1200" cap="none" spc="50" normalizeH="0" baseline="0" noProof="0" dirty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3" name="文本框 82"/>
              <p:cNvSpPr txBox="1"/>
              <p:nvPr/>
            </p:nvSpPr>
            <p:spPr>
              <a:xfrm>
                <a:off x="12881" y="7719"/>
                <a:ext cx="4908" cy="1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华文新魏" panose="02010800040101010101" charset="-122"/>
                    <a:ea typeface="华文新魏" panose="02010800040101010101" charset="-122"/>
                  </a:rPr>
                  <a:t>用简化法彰显情感</a:t>
                </a:r>
                <a:endParaRPr lang="zh-CN" altLang="en-US" sz="2800">
                  <a:latin typeface="华文新魏" panose="02010800040101010101" charset="-122"/>
                  <a:ea typeface="华文新魏" panose="02010800040101010101" charset="-122"/>
                </a:endParaRPr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12647" y="9206"/>
              <a:ext cx="5221" cy="1186"/>
              <a:chOff x="12476" y="7391"/>
              <a:chExt cx="5221" cy="1530"/>
            </a:xfrm>
          </p:grpSpPr>
          <p:grpSp>
            <p:nvGrpSpPr>
              <p:cNvPr id="85" name="组合 7"/>
              <p:cNvGrpSpPr/>
              <p:nvPr/>
            </p:nvGrpSpPr>
            <p:grpSpPr>
              <a:xfrm>
                <a:off x="12476" y="7391"/>
                <a:ext cx="5155" cy="1530"/>
                <a:chOff x="7088" y="8325"/>
                <a:chExt cx="6075" cy="2025"/>
              </a:xfrm>
            </p:grpSpPr>
            <p:sp>
              <p:nvSpPr>
                <p:cNvPr id="86" name="云形标注 33"/>
                <p:cNvSpPr/>
                <p:nvPr/>
              </p:nvSpPr>
              <p:spPr>
                <a:xfrm>
                  <a:off x="7088" y="8325"/>
                  <a:ext cx="6075" cy="2025"/>
                </a:xfrm>
                <a:prstGeom prst="cloudCallout">
                  <a:avLst>
                    <a:gd name="adj1" fmla="val 63639"/>
                    <a:gd name="adj2" fmla="val 23468"/>
                  </a:avLst>
                </a:prstGeom>
                <a:solidFill>
                  <a:srgbClr val="CCE9AD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 sz="2400" dirty="0">
                    <a:latin typeface="Times New Roman" panose="020206030504050203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7" name="矩形 86"/>
                <p:cNvSpPr/>
                <p:nvPr/>
              </p:nvSpPr>
              <p:spPr>
                <a:xfrm>
                  <a:off x="7885" y="8473"/>
                  <a:ext cx="4565" cy="17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4800" b="1" i="0" u="none" strike="noStrike" kern="1200" cap="none" spc="50" normalizeH="0" baseline="0" noProof="0" dirty="0">
                    <a:ln w="11430"/>
                    <a:gradFill>
                      <a:gsLst>
                        <a:gs pos="25000">
                          <a:schemeClr val="accent2">
                            <a:satMod val="155000"/>
                          </a:schemeClr>
                        </a:gs>
                        <a:gs pos="100000">
                          <a:schemeClr val="accent2">
                            <a:shade val="45000"/>
                            <a:satMod val="165000"/>
                          </a:scheme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uLnTx/>
                    <a:uFillTx/>
                    <a:latin typeface="Times New Roman" panose="0202060305040502030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88" name="文本框 87"/>
              <p:cNvSpPr txBox="1"/>
              <p:nvPr/>
            </p:nvSpPr>
            <p:spPr>
              <a:xfrm>
                <a:off x="12789" y="7745"/>
                <a:ext cx="4908" cy="1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latin typeface="华文新魏" panose="02010800040101010101" charset="-122"/>
                    <a:ea typeface="华文新魏" panose="02010800040101010101" charset="-122"/>
                  </a:rPr>
                  <a:t>用补全法看清观点</a:t>
                </a:r>
                <a:endParaRPr lang="zh-CN" altLang="en-US" sz="2800">
                  <a:latin typeface="华文新魏" panose="02010800040101010101" charset="-122"/>
                  <a:ea typeface="华文新魏" panose="02010800040101010101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d29d1723b5dcad028a3aca1b2c9aaba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0880" y="264160"/>
            <a:ext cx="4168140" cy="24377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8930" y="2849245"/>
            <a:ext cx="4891405" cy="378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________of you then I ooh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Dream to stay with you ooh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 memory by willow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My hurry _______ from the branches ________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Was the price of telling me _____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afterglow touched the passer's hair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He chose to give up missing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Beneath bridge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95620" y="264160"/>
            <a:ext cx="6342380" cy="636968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Lover of pre-life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________was carved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I can see tear _________from your eyes wow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Buddha______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Don't be stupid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How can I follow all this right in peace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Resent love is short and _______ in pain ooh...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Leaves stay in vain _______flying away ooh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Love means nothing and ___does your swear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What I wish for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Sow lots of lotuses...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They grow in all well beings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______ mortal world to give answer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rosary meets the sand of time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     Abandoning reading of mercy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9120" y="286575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Thinking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5480" y="361886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Burn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0390" y="394779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falling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42770" y="4298950"/>
            <a:ext cx="1863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newly-born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91940" y="475932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why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24550" y="59436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Palm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54595" y="95504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dropping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58275" y="284924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trapped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10270" y="319849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flower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168130" y="361886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4550" y="4982210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Waiting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5480" y="2865755"/>
            <a:ext cx="409575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(When I am)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Thinking of you 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5775" y="3618865"/>
            <a:ext cx="457898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(and I)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Burn memory by willow...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9730" y="3957955"/>
            <a:ext cx="484060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My hurry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(that is)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falling from the branches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(that are)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newly-born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79730" y="4633595"/>
            <a:ext cx="521589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 telling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(me)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why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(my heart thudded)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890260" y="594360"/>
            <a:ext cx="57537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(the lover's)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Palm was carved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24550" y="955040"/>
            <a:ext cx="559244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 ...tears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(which is)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dropping from...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00570" y="1415415"/>
            <a:ext cx="1503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said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890260" y="1353820"/>
            <a:ext cx="24587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Buddha said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(that)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6165850" y="2849245"/>
            <a:ext cx="510032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... is short and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(resent love is)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trapped...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6165215" y="3618230"/>
            <a:ext cx="5652135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Love means nothing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your swear means nothing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924550" y="4982210"/>
            <a:ext cx="485203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(and they are)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waiting mortal world...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 rot="21000000">
            <a:off x="7433310" y="4210050"/>
            <a:ext cx="365760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eorgia" panose="02040502050405020303" charset="0"/>
                <a:cs typeface="Georgia" panose="02040502050405020303" charset="0"/>
              </a:rPr>
              <a:t>Ellipsis</a:t>
            </a:r>
            <a:endParaRPr lang="zh-CN" altLang="en-US" sz="7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24550" y="3198495"/>
            <a:ext cx="5785485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Leaves stay in vain </a:t>
            </a:r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(and) flower (is)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flying  ...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1" grpId="0" bldLvl="0" animBg="1"/>
      <p:bldP spid="25" grpId="0" bldLvl="0" animBg="1"/>
      <p:bldP spid="29" grpId="0" bldLvl="0" animBg="1"/>
      <p:bldP spid="7" grpId="0"/>
      <p:bldP spid="33" grpId="0" bldLvl="0" animBg="1"/>
      <p:bldP spid="38" grpId="0" bldLvl="0" animBg="1"/>
      <p:bldP spid="42" grpId="0" bldLvl="0" animBg="1"/>
      <p:bldP spid="46" grpId="0"/>
      <p:bldP spid="47" grpId="0" bldLvl="0" animBg="1"/>
      <p:bldP spid="51" grpId="0" bldLvl="0" animBg="1"/>
      <p:bldP spid="60" grpId="0" bldLvl="0" animBg="1"/>
      <p:bldP spid="65" grpId="0" bldLvl="0" animBg="1"/>
      <p:bldP spid="3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370205" y="306070"/>
            <a:ext cx="36804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Homework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395" y="1727835"/>
            <a:ext cx="65189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1. Go over the types of ellipsis.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2. Finish the given exercise.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3"/>
          <p:cNvSpPr txBox="1"/>
          <p:nvPr/>
        </p:nvSpPr>
        <p:spPr>
          <a:xfrm>
            <a:off x="267970" y="244793"/>
            <a:ext cx="7148195" cy="52197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txBody>
          <a:bodyPr wrap="none">
            <a:spAutoFit/>
          </a:bodyPr>
          <a:p>
            <a:r>
              <a:rPr lang="en-US" altLang="zh-CN" sz="28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Sentences from the Reading: First Aid For Burns</a:t>
            </a: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6196" name="Rectangle 4"/>
          <p:cNvSpPr/>
          <p:nvPr/>
        </p:nvSpPr>
        <p:spPr>
          <a:xfrm>
            <a:off x="706120" y="926465"/>
            <a:ext cx="11045825" cy="5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>
            <a:spAutoFit/>
          </a:bodyPr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zh-CN" sz="3500" u="sng">
                <a:latin typeface="Times New Roman" panose="02020603050405020304" charset="0"/>
                <a:cs typeface="Times New Roman" panose="02020603050405020304" charset="0"/>
              </a:rPr>
              <a:t>These burns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are serious and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(these burns)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take a few   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 weeks to heal.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2. Often </a:t>
            </a:r>
            <a:r>
              <a:rPr lang="en-US" altLang="zh-CN" sz="3500" u="sng">
                <a:latin typeface="Times New Roman" panose="02020603050405020304" charset="0"/>
                <a:cs typeface="Times New Roman" panose="02020603050405020304" charset="0"/>
              </a:rPr>
              <a:t>the illness or injury is not serious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, but there are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other times when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(the illness or injury is serious and)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giving first aid quickly can save lives.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3. Burns are called first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(degree burns),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second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(degree burns)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 or third </a:t>
            </a:r>
            <a:r>
              <a:rPr lang="en-US" altLang="zh-CN" sz="3500" u="sng">
                <a:latin typeface="Times New Roman" panose="02020603050405020304" charset="0"/>
                <a:cs typeface="Times New Roman" panose="02020603050405020304" charset="0"/>
              </a:rPr>
              <a:t>degree burns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, …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4. These affect both the top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(layer of the skin)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and the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second </a:t>
            </a:r>
            <a:r>
              <a:rPr lang="en-US" altLang="zh-CN" sz="3500" u="sng">
                <a:latin typeface="Times New Roman" panose="02020603050405020304" charset="0"/>
                <a:cs typeface="Times New Roman" panose="02020603050405020304" charset="0"/>
              </a:rPr>
              <a:t>layer of the skin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5. If burns are on arms or legs, keep them higher than the 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95000"/>
              </a:lnSpc>
            </a:pP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    heart, if </a:t>
            </a:r>
            <a:r>
              <a:rPr lang="en-US" altLang="zh-CN" sz="3500">
                <a:solidFill>
                  <a:srgbClr val="FF0066"/>
                </a:solidFill>
                <a:latin typeface="Times New Roman" panose="02020603050405020304" charset="0"/>
                <a:cs typeface="Times New Roman" panose="02020603050405020304" charset="0"/>
              </a:rPr>
              <a:t>(it is)</a:t>
            </a:r>
            <a:r>
              <a:rPr lang="en-US" altLang="zh-CN" sz="3500">
                <a:latin typeface="Times New Roman" panose="02020603050405020304" charset="0"/>
                <a:cs typeface="Times New Roman" panose="02020603050405020304" charset="0"/>
              </a:rPr>
              <a:t> possible.</a:t>
            </a:r>
            <a:endParaRPr lang="en-US" altLang="zh-CN" sz="35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1" name="MainIdea"/>
          <p:cNvSpPr/>
          <p:nvPr/>
        </p:nvSpPr>
        <p:spPr>
          <a:xfrm>
            <a:off x="280670" y="2826385"/>
            <a:ext cx="2005330" cy="840740"/>
          </a:xfrm>
          <a:custGeom>
            <a:avLst/>
            <a:gdLst>
              <a:gd name="rtl" fmla="*/ 185592 w 1134224"/>
              <a:gd name="rtt" fmla="*/ 128440 h 448400"/>
              <a:gd name="rtr" fmla="*/ 945592 w 1134224"/>
              <a:gd name="rtb" fmla="*/ 333640 h 448400"/>
            </a:gdLst>
            <a:ahLst/>
            <a:cxnLst/>
            <a:rect l="rtl" t="rtt" r="rtr" b="rtb"/>
            <a:pathLst>
              <a:path w="1134224" h="448400">
                <a:moveTo>
                  <a:pt x="224200" y="0"/>
                </a:moveTo>
                <a:lnTo>
                  <a:pt x="269800" y="2705"/>
                </a:lnTo>
                <a:lnTo>
                  <a:pt x="315400" y="2396"/>
                </a:lnTo>
                <a:lnTo>
                  <a:pt x="361000" y="1827"/>
                </a:lnTo>
                <a:lnTo>
                  <a:pt x="406600" y="1566"/>
                </a:lnTo>
                <a:lnTo>
                  <a:pt x="452200" y="-94"/>
                </a:lnTo>
                <a:lnTo>
                  <a:pt x="497800" y="-2498"/>
                </a:lnTo>
                <a:lnTo>
                  <a:pt x="543400" y="-2925"/>
                </a:lnTo>
                <a:lnTo>
                  <a:pt x="589000" y="-464"/>
                </a:lnTo>
                <a:lnTo>
                  <a:pt x="634600" y="1586"/>
                </a:lnTo>
                <a:lnTo>
                  <a:pt x="680200" y="2133"/>
                </a:lnTo>
                <a:lnTo>
                  <a:pt x="725800" y="630"/>
                </a:lnTo>
                <a:lnTo>
                  <a:pt x="771400" y="-2729"/>
                </a:lnTo>
                <a:lnTo>
                  <a:pt x="817000" y="-4547"/>
                </a:lnTo>
                <a:lnTo>
                  <a:pt x="862600" y="-3702"/>
                </a:lnTo>
                <a:lnTo>
                  <a:pt x="910024" y="531"/>
                </a:lnTo>
                <a:lnTo>
                  <a:pt x="954353" y="9268"/>
                </a:lnTo>
                <a:lnTo>
                  <a:pt x="996596" y="23202"/>
                </a:lnTo>
                <a:lnTo>
                  <a:pt x="1036899" y="42689"/>
                </a:lnTo>
                <a:lnTo>
                  <a:pt x="1073626" y="69527"/>
                </a:lnTo>
                <a:lnTo>
                  <a:pt x="1102525" y="105119"/>
                </a:lnTo>
                <a:lnTo>
                  <a:pt x="1122424" y="146516"/>
                </a:lnTo>
                <a:lnTo>
                  <a:pt x="1133127" y="191102"/>
                </a:lnTo>
                <a:lnTo>
                  <a:pt x="1134763" y="239459"/>
                </a:lnTo>
                <a:lnTo>
                  <a:pt x="1126507" y="284382"/>
                </a:lnTo>
                <a:lnTo>
                  <a:pt x="1107256" y="325502"/>
                </a:lnTo>
                <a:lnTo>
                  <a:pt x="1079937" y="360996"/>
                </a:lnTo>
                <a:lnTo>
                  <a:pt x="1048325" y="391927"/>
                </a:lnTo>
                <a:lnTo>
                  <a:pt x="1012423" y="417962"/>
                </a:lnTo>
                <a:lnTo>
                  <a:pt x="972179" y="438051"/>
                </a:lnTo>
                <a:lnTo>
                  <a:pt x="927867" y="448181"/>
                </a:lnTo>
                <a:lnTo>
                  <a:pt x="879624" y="450349"/>
                </a:lnTo>
                <a:lnTo>
                  <a:pt x="834024" y="454222"/>
                </a:lnTo>
                <a:lnTo>
                  <a:pt x="788424" y="457330"/>
                </a:lnTo>
                <a:lnTo>
                  <a:pt x="742824" y="457033"/>
                </a:lnTo>
                <a:lnTo>
                  <a:pt x="697224" y="455359"/>
                </a:lnTo>
                <a:lnTo>
                  <a:pt x="651624" y="453521"/>
                </a:lnTo>
                <a:lnTo>
                  <a:pt x="606024" y="452788"/>
                </a:lnTo>
                <a:lnTo>
                  <a:pt x="560424" y="448667"/>
                </a:lnTo>
                <a:lnTo>
                  <a:pt x="514824" y="443474"/>
                </a:lnTo>
                <a:lnTo>
                  <a:pt x="469224" y="441239"/>
                </a:lnTo>
                <a:lnTo>
                  <a:pt x="423624" y="441476"/>
                </a:lnTo>
                <a:lnTo>
                  <a:pt x="378024" y="442532"/>
                </a:lnTo>
                <a:lnTo>
                  <a:pt x="332424" y="444205"/>
                </a:lnTo>
                <a:lnTo>
                  <a:pt x="286824" y="444391"/>
                </a:lnTo>
                <a:lnTo>
                  <a:pt x="241224" y="445006"/>
                </a:lnTo>
                <a:lnTo>
                  <a:pt x="194046" y="445221"/>
                </a:lnTo>
                <a:lnTo>
                  <a:pt x="149690" y="435554"/>
                </a:lnTo>
                <a:lnTo>
                  <a:pt x="107809" y="417369"/>
                </a:lnTo>
                <a:lnTo>
                  <a:pt x="69000" y="392254"/>
                </a:lnTo>
                <a:lnTo>
                  <a:pt x="36867" y="358445"/>
                </a:lnTo>
                <a:lnTo>
                  <a:pt x="13838" y="317744"/>
                </a:lnTo>
                <a:lnTo>
                  <a:pt x="-29" y="273178"/>
                </a:lnTo>
                <a:lnTo>
                  <a:pt x="-5066" y="224200"/>
                </a:lnTo>
                <a:lnTo>
                  <a:pt x="412" y="178054"/>
                </a:lnTo>
                <a:lnTo>
                  <a:pt x="17367" y="135111"/>
                </a:lnTo>
                <a:lnTo>
                  <a:pt x="41528" y="96512"/>
                </a:lnTo>
                <a:lnTo>
                  <a:pt x="71297" y="62470"/>
                </a:lnTo>
                <a:lnTo>
                  <a:pt x="105157" y="31760"/>
                </a:lnTo>
                <a:lnTo>
                  <a:pt x="144969" y="7570"/>
                </a:lnTo>
                <a:lnTo>
                  <a:pt x="190166" y="-5265"/>
                </a:lnTo>
                <a:lnTo>
                  <a:pt x="224200" y="0"/>
                </a:lnTo>
                <a:close/>
              </a:path>
            </a:pathLst>
          </a:custGeom>
          <a:solidFill>
            <a:srgbClr val="3598DB"/>
          </a:solidFill>
          <a:ln w="22800" cap="flat">
            <a:solidFill>
              <a:srgbClr val="3598DB"/>
            </a:solidFill>
            <a:round/>
          </a:ln>
        </p:spPr>
        <p:txBody>
          <a:bodyPr wrap="none" lIns="0" tIns="0" rIns="0" bIns="22500" rtlCol="0" anchor="ctr"/>
          <a:p>
            <a:pPr algn="ctr"/>
            <a:r>
              <a:rPr sz="3200">
                <a:solidFill>
                  <a:srgbClr val="FFFFFF"/>
                </a:solidFill>
                <a:latin typeface="Georgia" panose="02040502050405020303" charset="0"/>
                <a:cs typeface="Georgia" panose="02040502050405020303" charset="0"/>
              </a:rPr>
              <a:t>Ellipsis</a:t>
            </a:r>
            <a:endParaRPr sz="3200">
              <a:solidFill>
                <a:srgbClr val="FFFFFF"/>
              </a:solidFill>
              <a:latin typeface="Georgia" panose="02040502050405020303" charset="0"/>
              <a:cs typeface="Georgia" panose="02040502050405020303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78330" y="1029724"/>
            <a:ext cx="2674591" cy="2521196"/>
            <a:chOff x="4883" y="2220"/>
            <a:chExt cx="4211" cy="3791"/>
          </a:xfrm>
        </p:grpSpPr>
        <p:sp>
          <p:nvSpPr>
            <p:cNvPr id="105" name="MMConnector"/>
            <p:cNvSpPr/>
            <p:nvPr/>
          </p:nvSpPr>
          <p:spPr>
            <a:xfrm>
              <a:off x="4883" y="4215"/>
              <a:ext cx="2290" cy="1796"/>
            </a:xfrm>
            <a:custGeom>
              <a:avLst/>
              <a:gdLst/>
              <a:ahLst/>
              <a:cxnLst/>
              <a:pathLst>
                <a:path w="655190" h="577008" fill="none">
                  <a:moveTo>
                    <a:pt x="-132234" y="178958"/>
                  </a:moveTo>
                  <a:lnTo>
                    <a:pt x="-102410" y="144302"/>
                  </a:lnTo>
                  <a:lnTo>
                    <a:pt x="-76055" y="107012"/>
                  </a:lnTo>
                  <a:lnTo>
                    <a:pt x="-50704" y="69063"/>
                  </a:lnTo>
                  <a:lnTo>
                    <a:pt x="-25584" y="30987"/>
                  </a:lnTo>
                  <a:lnTo>
                    <a:pt x="-1823" y="-7971"/>
                  </a:lnTo>
                  <a:lnTo>
                    <a:pt x="21422" y="-47286"/>
                  </a:lnTo>
                  <a:lnTo>
                    <a:pt x="46713" y="-85277"/>
                  </a:lnTo>
                  <a:lnTo>
                    <a:pt x="75033" y="-121145"/>
                  </a:lnTo>
                  <a:lnTo>
                    <a:pt x="103912" y="-156468"/>
                  </a:lnTo>
                  <a:lnTo>
                    <a:pt x="132800" y="-191655"/>
                  </a:lnTo>
                  <a:lnTo>
                    <a:pt x="161695" y="-226870"/>
                  </a:lnTo>
                  <a:lnTo>
                    <a:pt x="191268" y="-261821"/>
                  </a:lnTo>
                  <a:lnTo>
                    <a:pt x="224290" y="-293692"/>
                  </a:lnTo>
                  <a:lnTo>
                    <a:pt x="261391" y="-320789"/>
                  </a:lnTo>
                  <a:lnTo>
                    <a:pt x="302402" y="-341458"/>
                  </a:lnTo>
                  <a:lnTo>
                    <a:pt x="344889" y="-357748"/>
                  </a:lnTo>
                  <a:lnTo>
                    <a:pt x="387338" y="-372805"/>
                  </a:lnTo>
                  <a:lnTo>
                    <a:pt x="430451" y="-386465"/>
                  </a:lnTo>
                  <a:lnTo>
                    <a:pt x="474922" y="-396720"/>
                  </a:lnTo>
                  <a:lnTo>
                    <a:pt x="522956" y="-400173"/>
                  </a:lnTo>
                </a:path>
              </a:pathLst>
            </a:custGeom>
            <a:noFill/>
            <a:ln w="57150" cap="rnd">
              <a:solidFill>
                <a:srgbClr val="517293"/>
              </a:solidFill>
              <a:round/>
            </a:ln>
          </p:spPr>
        </p:sp>
        <p:sp>
          <p:nvSpPr>
            <p:cNvPr id="104" name="MainTopic"/>
            <p:cNvSpPr/>
            <p:nvPr/>
          </p:nvSpPr>
          <p:spPr>
            <a:xfrm>
              <a:off x="6606" y="2220"/>
              <a:ext cx="2488" cy="1115"/>
            </a:xfrm>
            <a:custGeom>
              <a:avLst/>
              <a:gdLst>
                <a:gd name="rtl" fmla="*/ 164312 w 666064"/>
                <a:gd name="rtt" fmla="*/ 75240 h 304000"/>
                <a:gd name="rtr" fmla="*/ 498712 w 666064"/>
                <a:gd name="rtb" fmla="*/ 242440 h 304000"/>
              </a:gdLst>
              <a:ahLst/>
              <a:cxnLst/>
              <a:rect l="rtl" t="rtt" r="rtr" b="rtb"/>
              <a:pathLst>
                <a:path w="666064" h="304000">
                  <a:moveTo>
                    <a:pt x="152000" y="0"/>
                  </a:moveTo>
                  <a:lnTo>
                    <a:pt x="197600" y="2705"/>
                  </a:lnTo>
                  <a:lnTo>
                    <a:pt x="243200" y="2396"/>
                  </a:lnTo>
                  <a:lnTo>
                    <a:pt x="288800" y="1827"/>
                  </a:lnTo>
                  <a:lnTo>
                    <a:pt x="334400" y="1566"/>
                  </a:lnTo>
                  <a:lnTo>
                    <a:pt x="380000" y="-94"/>
                  </a:lnTo>
                  <a:lnTo>
                    <a:pt x="425600" y="-2498"/>
                  </a:lnTo>
                  <a:lnTo>
                    <a:pt x="471200" y="-2925"/>
                  </a:lnTo>
                  <a:lnTo>
                    <a:pt x="521684" y="-277"/>
                  </a:lnTo>
                  <a:lnTo>
                    <a:pt x="565647" y="10663"/>
                  </a:lnTo>
                  <a:lnTo>
                    <a:pt x="604753" y="32675"/>
                  </a:lnTo>
                  <a:lnTo>
                    <a:pt x="637191" y="63929"/>
                  </a:lnTo>
                  <a:lnTo>
                    <a:pt x="660931" y="103171"/>
                  </a:lnTo>
                  <a:lnTo>
                    <a:pt x="670611" y="152000"/>
                  </a:lnTo>
                  <a:lnTo>
                    <a:pt x="662853" y="198018"/>
                  </a:lnTo>
                  <a:lnTo>
                    <a:pt x="639099" y="237521"/>
                  </a:lnTo>
                  <a:lnTo>
                    <a:pt x="605587" y="267311"/>
                  </a:lnTo>
                  <a:lnTo>
                    <a:pt x="567219" y="288658"/>
                  </a:lnTo>
                  <a:lnTo>
                    <a:pt x="524658" y="300867"/>
                  </a:lnTo>
                  <a:lnTo>
                    <a:pt x="476064" y="304941"/>
                  </a:lnTo>
                  <a:lnTo>
                    <a:pt x="430464" y="306123"/>
                  </a:lnTo>
                  <a:lnTo>
                    <a:pt x="384864" y="305899"/>
                  </a:lnTo>
                  <a:lnTo>
                    <a:pt x="339264" y="305315"/>
                  </a:lnTo>
                  <a:lnTo>
                    <a:pt x="293664" y="305048"/>
                  </a:lnTo>
                  <a:lnTo>
                    <a:pt x="248064" y="304436"/>
                  </a:lnTo>
                  <a:lnTo>
                    <a:pt x="202464" y="301478"/>
                  </a:lnTo>
                  <a:lnTo>
                    <a:pt x="152000" y="297927"/>
                  </a:lnTo>
                  <a:lnTo>
                    <a:pt x="109086" y="290740"/>
                  </a:lnTo>
                  <a:lnTo>
                    <a:pt x="69057" y="273274"/>
                  </a:lnTo>
                  <a:lnTo>
                    <a:pt x="34159" y="245534"/>
                  </a:lnTo>
                  <a:lnTo>
                    <a:pt x="9854" y="207291"/>
                  </a:lnTo>
                  <a:lnTo>
                    <a:pt x="-1568" y="162923"/>
                  </a:lnTo>
                  <a:lnTo>
                    <a:pt x="-954" y="112953"/>
                  </a:lnTo>
                  <a:lnTo>
                    <a:pt x="14780" y="67879"/>
                  </a:lnTo>
                  <a:lnTo>
                    <a:pt x="45966" y="31331"/>
                  </a:lnTo>
                  <a:lnTo>
                    <a:pt x="87026" y="6885"/>
                  </a:lnTo>
                  <a:lnTo>
                    <a:pt x="133036" y="-3988"/>
                  </a:lnTo>
                  <a:lnTo>
                    <a:pt x="152000" y="0"/>
                  </a:lnTo>
                  <a:close/>
                </a:path>
              </a:pathLst>
            </a:custGeom>
            <a:solidFill>
              <a:srgbClr val="517293"/>
            </a:solidFill>
            <a:ln w="22800" cap="flat">
              <a:solidFill>
                <a:srgbClr val="517293"/>
              </a:solidFill>
              <a:round/>
            </a:ln>
          </p:spPr>
          <p:txBody>
            <a:bodyPr wrap="none" lIns="0" tIns="0" rIns="0" bIns="22500" rtlCol="0" anchor="ctr"/>
            <a:p>
              <a:pPr algn="ctr"/>
              <a:r>
                <a:rPr 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Functions</a:t>
              </a:r>
              <a:endParaRPr lang="en-US"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ctr"/>
              <a:r>
                <a: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功能</a:t>
              </a:r>
              <a:endParaRPr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8680" y="804545"/>
            <a:ext cx="7113905" cy="4817745"/>
            <a:chOff x="7565" y="885"/>
            <a:chExt cx="11203" cy="7587"/>
          </a:xfrm>
        </p:grpSpPr>
        <p:sp>
          <p:nvSpPr>
            <p:cNvPr id="5" name="文本框 4"/>
            <p:cNvSpPr txBox="1"/>
            <p:nvPr/>
          </p:nvSpPr>
          <p:spPr>
            <a:xfrm>
              <a:off x="7565" y="885"/>
              <a:ext cx="11203" cy="2858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A. The film was</a:t>
              </a:r>
              <a:r>
                <a:rPr lang="en-US" altLang="zh-CN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inspired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by the traditional Chinese </a:t>
              </a:r>
              <a:r>
                <a:rPr lang="en-US" altLang="zh-CN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fable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(</a:t>
              </a:r>
              <a:r>
                <a:rPr lang="zh-CN" altLang="en-US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寓言</a:t>
              </a:r>
              <a:r>
                <a:rPr lang="en-US" altLang="zh-CN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)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Legend of the White Snake,  and the film was released in China on January 11,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2019.</a:t>
              </a:r>
              <a:endPara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7565" y="6293"/>
              <a:ext cx="11203" cy="2179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txBody>
            <a:bodyPr wrap="square" rtlCol="0" anchor="t">
              <a:spAutoFit/>
            </a:bodyPr>
            <a:p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B. The film, released in China on January 11,</a:t>
              </a:r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2019, was</a:t>
              </a:r>
              <a:r>
                <a:rPr lang="en-US" altLang="zh-CN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inspired 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by the traditional Chinese </a:t>
              </a:r>
              <a:r>
                <a:rPr lang="en-US" altLang="zh-CN" sz="2800">
                  <a:solidFill>
                    <a:srgbClr val="C0000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fable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r>
                <a:rPr lang="en-US" altLang="zh-CN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(</a:t>
              </a:r>
              <a:r>
                <a:rPr lang="zh-CN" altLang="en-US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寓言</a:t>
              </a:r>
              <a:r>
                <a:rPr lang="en-US" altLang="zh-CN" sz="2400" b="1"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)</a:t>
              </a:r>
              <a:r>
                <a:rPr lang="en-US" altLang="zh-CN" sz="28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Legend of the White Snake. </a:t>
              </a:r>
              <a:endPara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5630" y="3830955"/>
            <a:ext cx="1360170" cy="13887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83715" y="4662805"/>
            <a:ext cx="308229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rPr>
              <a:t>concise</a:t>
            </a:r>
            <a:endParaRPr lang="en-US" altLang="zh-CN" sz="3200" b="1">
              <a:solidFill>
                <a:schemeClr val="accent4"/>
              </a:solidFill>
              <a:effectLst/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rPr>
              <a:t>closely-linked</a:t>
            </a:r>
            <a:endParaRPr lang="en-US" altLang="zh-CN" sz="3200" b="1">
              <a:solidFill>
                <a:schemeClr val="accent4"/>
              </a:solidFill>
              <a:effectLst/>
              <a:latin typeface="Georgia" panose="02040502050405020303" charset="0"/>
              <a:cs typeface="Georgia" panose="02040502050405020303" charset="0"/>
            </a:endParaRPr>
          </a:p>
          <a:p>
            <a:pPr algn="ctr"/>
            <a:r>
              <a: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rPr>
              <a:t>highlighted</a:t>
            </a:r>
            <a:endParaRPr lang="en-US" altLang="zh-CN" sz="3200" b="1">
              <a:solidFill>
                <a:schemeClr val="accent4"/>
              </a:solidFill>
              <a:effectLst/>
              <a:latin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6" name="Text Box 10"/>
          <p:cNvSpPr txBox="1"/>
          <p:nvPr/>
        </p:nvSpPr>
        <p:spPr>
          <a:xfrm>
            <a:off x="7250430" y="4847590"/>
            <a:ext cx="4120515" cy="1383665"/>
          </a:xfrm>
          <a:prstGeom prst="rect">
            <a:avLst/>
          </a:prstGeom>
          <a:solidFill>
            <a:srgbClr val="FFFF00"/>
          </a:solidFill>
          <a:ln w="57150" cap="flat" cmpd="sng">
            <a:solidFill>
              <a:srgbClr val="33CCCC"/>
            </a:solidFill>
            <a:prstDash val="lgDashDot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避免重复，简洁明了；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连接紧密，结构紧凑；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强调重点，突出信息。</a:t>
            </a: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488815" y="170180"/>
            <a:ext cx="7493635" cy="6267450"/>
            <a:chOff x="7170" y="465"/>
            <a:chExt cx="11602" cy="9870"/>
          </a:xfrm>
        </p:grpSpPr>
        <p:grpSp>
          <p:nvGrpSpPr>
            <p:cNvPr id="12" name="组合 11"/>
            <p:cNvGrpSpPr/>
            <p:nvPr/>
          </p:nvGrpSpPr>
          <p:grpSpPr>
            <a:xfrm>
              <a:off x="7170" y="465"/>
              <a:ext cx="11602" cy="9870"/>
              <a:chOff x="7170" y="465"/>
              <a:chExt cx="11602" cy="9870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7170" y="859"/>
                <a:ext cx="11602" cy="9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7" name="图片 6" descr="tim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68" y="1101"/>
                <a:ext cx="6632" cy="8024"/>
              </a:xfrm>
              <a:prstGeom prst="rect">
                <a:avLst/>
              </a:prstGeom>
            </p:spPr>
          </p:pic>
          <p:sp>
            <p:nvSpPr>
              <p:cNvPr id="10" name="椭圆形标注 9"/>
              <p:cNvSpPr/>
              <p:nvPr/>
            </p:nvSpPr>
            <p:spPr>
              <a:xfrm>
                <a:off x="13217" y="465"/>
                <a:ext cx="4957" cy="2808"/>
              </a:xfrm>
              <a:prstGeom prst="wedgeEllipseCallout">
                <a:avLst>
                  <a:gd name="adj1" fmla="val -58394"/>
                  <a:gd name="adj2" fmla="val 505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4000" y="780"/>
              <a:ext cx="3825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latin typeface="Times New Roman" panose="02020603050405020304" charset="0"/>
                  <a:cs typeface="Times New Roman" panose="02020603050405020304" charset="0"/>
                </a:rPr>
                <a:t>Brevity is the soul of wit. </a:t>
              </a:r>
              <a:endParaRPr lang="zh-CN" altLang="en-US" sz="2800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2800"/>
                <a:t>(言以简为贵)</a:t>
              </a:r>
              <a:endParaRPr lang="zh-CN" altLang="en-US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7" name="组合 56"/>
          <p:cNvGrpSpPr/>
          <p:nvPr/>
        </p:nvGrpSpPr>
        <p:grpSpPr>
          <a:xfrm>
            <a:off x="7708804" y="5580380"/>
            <a:ext cx="3637365" cy="713740"/>
            <a:chOff x="12487" y="6809"/>
            <a:chExt cx="5728" cy="1124"/>
          </a:xfrm>
        </p:grpSpPr>
        <p:grpSp>
          <p:nvGrpSpPr>
            <p:cNvPr id="58" name="组合 57"/>
            <p:cNvGrpSpPr/>
            <p:nvPr/>
          </p:nvGrpSpPr>
          <p:grpSpPr>
            <a:xfrm>
              <a:off x="12487" y="6809"/>
              <a:ext cx="5361" cy="1124"/>
              <a:chOff x="10846" y="4788"/>
              <a:chExt cx="1836" cy="1124"/>
            </a:xfrm>
          </p:grpSpPr>
          <p:sp>
            <p:nvSpPr>
              <p:cNvPr id="59" name="MMConnector"/>
              <p:cNvSpPr/>
              <p:nvPr/>
            </p:nvSpPr>
            <p:spPr>
              <a:xfrm rot="420000">
                <a:off x="10846" y="4788"/>
                <a:ext cx="421" cy="1032"/>
              </a:xfrm>
              <a:custGeom>
                <a:avLst/>
                <a:gdLst/>
                <a:ahLst/>
                <a:cxnLst/>
                <a:pathLst>
                  <a:path w="106400" h="313500" fill="none">
                    <a:moveTo>
                      <a:pt x="-3800" y="-156750"/>
                    </a:moveTo>
                    <a:cubicBezTo>
                      <a:pt x="-3800" y="31350"/>
                      <a:pt x="38760" y="156750"/>
                      <a:pt x="102600" y="156750"/>
                    </a:cubicBezTo>
                  </a:path>
                </a:pathLst>
              </a:custGeom>
              <a:noFill/>
              <a:ln w="4127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60" name="SubTopic"/>
              <p:cNvSpPr/>
              <p:nvPr/>
            </p:nvSpPr>
            <p:spPr>
              <a:xfrm>
                <a:off x="11287" y="5170"/>
                <a:ext cx="1395" cy="742"/>
              </a:xfrm>
              <a:custGeom>
                <a:avLst/>
                <a:gdLst>
                  <a:gd name="rtl" fmla="*/ 63688 w 457216"/>
                  <a:gd name="rtt" fmla="*/ 29640 h 159600"/>
                  <a:gd name="rtr" fmla="*/ 390488 w 457216"/>
                  <a:gd name="rtb" fmla="*/ 143640 h 159600"/>
                </a:gdLst>
                <a:ahLst/>
                <a:cxnLst/>
                <a:rect l="rtl" t="rtt" r="rtr" b="rtb"/>
                <a:pathLst>
                  <a:path w="457216" h="159600">
                    <a:moveTo>
                      <a:pt x="79800" y="0"/>
                    </a:moveTo>
                    <a:lnTo>
                      <a:pt x="377416" y="0"/>
                    </a:lnTo>
                    <a:cubicBezTo>
                      <a:pt x="421490" y="0"/>
                      <a:pt x="457216" y="35726"/>
                      <a:pt x="457216" y="79800"/>
                    </a:cubicBezTo>
                    <a:cubicBezTo>
                      <a:pt x="457216" y="123874"/>
                      <a:pt x="421490" y="159600"/>
                      <a:pt x="377416" y="159600"/>
                    </a:cubicBezTo>
                    <a:lnTo>
                      <a:pt x="79800" y="159600"/>
                    </a:lnTo>
                    <a:cubicBezTo>
                      <a:pt x="35726" y="159600"/>
                      <a:pt x="0" y="123874"/>
                      <a:pt x="0" y="79800"/>
                    </a:cubicBezTo>
                    <a:cubicBezTo>
                      <a:pt x="0" y="35726"/>
                      <a:pt x="35726" y="0"/>
                      <a:pt x="79800" y="0"/>
                    </a:cubicBezTo>
                    <a:close/>
                  </a:path>
                </a:pathLst>
              </a:custGeom>
              <a:solidFill>
                <a:srgbClr val="E1B44A"/>
              </a:solidFill>
              <a:ln w="7600" cap="flat">
                <a:solidFill>
                  <a:srgbClr val="E1B44A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endParaRPr sz="77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13509" y="7208"/>
              <a:ext cx="470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替代此</a:t>
              </a:r>
              <a:r>
                <a:rPr lang="en-US" altLang="zh-CN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so</a:t>
              </a:r>
              <a:r>
                <a:rPr lang="zh-CN" altLang="en-US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等</a:t>
              </a:r>
              <a:r>
                <a:rPr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的省略</a:t>
              </a:r>
              <a:endParaRPr lang="zh-CN" altLang="en-US" sz="24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759065" y="5311775"/>
            <a:ext cx="3572510" cy="460375"/>
            <a:chOff x="12437" y="5268"/>
            <a:chExt cx="5643" cy="927"/>
          </a:xfrm>
        </p:grpSpPr>
        <p:sp>
          <p:nvSpPr>
            <p:cNvPr id="53" name="SubTopic"/>
            <p:cNvSpPr/>
            <p:nvPr/>
          </p:nvSpPr>
          <p:spPr>
            <a:xfrm>
              <a:off x="13510" y="5268"/>
              <a:ext cx="4296" cy="742"/>
            </a:xfrm>
            <a:custGeom>
              <a:avLst/>
              <a:gdLst>
                <a:gd name="rtl" fmla="*/ 63688 w 457216"/>
                <a:gd name="rtt" fmla="*/ 29640 h 159600"/>
                <a:gd name="rtr" fmla="*/ 390488 w 457216"/>
                <a:gd name="rtb" fmla="*/ 143640 h 159600"/>
              </a:gdLst>
              <a:ahLst/>
              <a:cxnLst/>
              <a:rect l="rtl" t="rtt" r="rtr" b="rtb"/>
              <a:pathLst>
                <a:path w="457216" h="159600">
                  <a:moveTo>
                    <a:pt x="79800" y="0"/>
                  </a:moveTo>
                  <a:lnTo>
                    <a:pt x="377416" y="0"/>
                  </a:lnTo>
                  <a:cubicBezTo>
                    <a:pt x="421490" y="0"/>
                    <a:pt x="457216" y="35726"/>
                    <a:pt x="457216" y="79800"/>
                  </a:cubicBezTo>
                  <a:cubicBezTo>
                    <a:pt x="457216" y="123874"/>
                    <a:pt x="421490" y="159600"/>
                    <a:pt x="377416" y="159600"/>
                  </a:cubicBezTo>
                  <a:lnTo>
                    <a:pt x="79800" y="159600"/>
                  </a:lnTo>
                  <a:cubicBezTo>
                    <a:pt x="35726" y="159600"/>
                    <a:pt x="0" y="123874"/>
                    <a:pt x="0" y="79800"/>
                  </a:cubicBezTo>
                  <a:cubicBezTo>
                    <a:pt x="0" y="35726"/>
                    <a:pt x="35726" y="0"/>
                    <a:pt x="79800" y="0"/>
                  </a:cubicBezTo>
                  <a:close/>
                </a:path>
              </a:pathLst>
            </a:custGeom>
            <a:solidFill>
              <a:srgbClr val="E1B44A"/>
            </a:solidFill>
            <a:ln w="7600" cap="flat">
              <a:solidFill>
                <a:srgbClr val="E1B44A"/>
              </a:solidFill>
              <a:round/>
            </a:ln>
          </p:spPr>
          <p:txBody>
            <a:bodyPr wrap="none" lIns="0" tIns="0" rIns="0" bIns="22500" rtlCol="0" anchor="ctr"/>
            <a:p>
              <a:pPr algn="ctr"/>
              <a:endParaRPr sz="770">
                <a:solidFill>
                  <a:srgbClr val="FFFFFF"/>
                </a:solidFill>
                <a:latin typeface="宋体" panose="02010600030101010101" pitchFamily="2" charset="-122"/>
              </a:endParaRPr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12437" y="5268"/>
              <a:ext cx="5643" cy="927"/>
              <a:chOff x="12432" y="5752"/>
              <a:chExt cx="5643" cy="927"/>
            </a:xfrm>
          </p:grpSpPr>
          <p:sp>
            <p:nvSpPr>
              <p:cNvPr id="55" name="MMConnector"/>
              <p:cNvSpPr/>
              <p:nvPr/>
            </p:nvSpPr>
            <p:spPr>
              <a:xfrm>
                <a:off x="12432" y="5796"/>
                <a:ext cx="1073" cy="318"/>
              </a:xfrm>
              <a:custGeom>
                <a:avLst/>
                <a:gdLst/>
                <a:ahLst/>
                <a:cxnLst/>
                <a:pathLst>
                  <a:path w="106400" h="104500" fill="none">
                    <a:moveTo>
                      <a:pt x="-3800" y="-52250"/>
                    </a:moveTo>
                    <a:cubicBezTo>
                      <a:pt x="-3800" y="10450"/>
                      <a:pt x="38760" y="52250"/>
                      <a:pt x="102600" y="52250"/>
                    </a:cubicBezTo>
                  </a:path>
                </a:pathLst>
              </a:custGeom>
              <a:noFill/>
              <a:ln w="3492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56" name="文本框 55"/>
              <p:cNvSpPr txBox="1"/>
              <p:nvPr/>
            </p:nvSpPr>
            <p:spPr>
              <a:xfrm>
                <a:off x="13369" y="5752"/>
                <a:ext cx="4706" cy="92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sz="24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介词</a:t>
                </a:r>
                <a:r>
                  <a:rPr sz="24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的省略</a:t>
                </a:r>
                <a:endParaRPr lang="zh-CN" altLang="en-US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7452995" y="4760595"/>
            <a:ext cx="3777615" cy="572770"/>
            <a:chOff x="11819" y="4859"/>
            <a:chExt cx="5949" cy="1001"/>
          </a:xfrm>
        </p:grpSpPr>
        <p:grpSp>
          <p:nvGrpSpPr>
            <p:cNvPr id="48" name="组合 47"/>
            <p:cNvGrpSpPr/>
            <p:nvPr/>
          </p:nvGrpSpPr>
          <p:grpSpPr>
            <a:xfrm>
              <a:off x="11819" y="4859"/>
              <a:ext cx="5777" cy="1001"/>
              <a:chOff x="9755" y="4527"/>
              <a:chExt cx="5777" cy="1001"/>
            </a:xfrm>
          </p:grpSpPr>
          <p:sp>
            <p:nvSpPr>
              <p:cNvPr id="49" name="MMConnector"/>
              <p:cNvSpPr/>
              <p:nvPr/>
            </p:nvSpPr>
            <p:spPr>
              <a:xfrm>
                <a:off x="9755" y="5156"/>
                <a:ext cx="2651" cy="372"/>
              </a:xfrm>
              <a:custGeom>
                <a:avLst/>
                <a:gdLst/>
                <a:ahLst/>
                <a:cxnLst/>
                <a:pathLst>
                  <a:path w="205200" h="313500" fill="none">
                    <a:moveTo>
                      <a:pt x="-102600" y="156750"/>
                    </a:moveTo>
                    <a:lnTo>
                      <a:pt x="-3800" y="156750"/>
                    </a:lnTo>
                    <a:cubicBezTo>
                      <a:pt x="-3800" y="-31350"/>
                      <a:pt x="38760" y="-156750"/>
                      <a:pt x="102600" y="-156750"/>
                    </a:cubicBezTo>
                  </a:path>
                </a:pathLst>
              </a:custGeom>
              <a:noFill/>
              <a:ln w="3492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50" name="SubTopic"/>
              <p:cNvSpPr/>
              <p:nvPr/>
            </p:nvSpPr>
            <p:spPr>
              <a:xfrm>
                <a:off x="11180" y="4527"/>
                <a:ext cx="4352" cy="814"/>
              </a:xfrm>
              <a:custGeom>
                <a:avLst/>
                <a:gdLst>
                  <a:gd name="rtl" fmla="*/ 63688 w 457216"/>
                  <a:gd name="rtt" fmla="*/ 29640 h 159600"/>
                  <a:gd name="rtr" fmla="*/ 390488 w 457216"/>
                  <a:gd name="rtb" fmla="*/ 143640 h 159600"/>
                </a:gdLst>
                <a:ahLst/>
                <a:cxnLst/>
                <a:rect l="rtl" t="rtt" r="rtr" b="rtb"/>
                <a:pathLst>
                  <a:path w="457216" h="159600">
                    <a:moveTo>
                      <a:pt x="79800" y="0"/>
                    </a:moveTo>
                    <a:lnTo>
                      <a:pt x="377416" y="0"/>
                    </a:lnTo>
                    <a:cubicBezTo>
                      <a:pt x="421490" y="0"/>
                      <a:pt x="457216" y="35726"/>
                      <a:pt x="457216" y="79800"/>
                    </a:cubicBezTo>
                    <a:cubicBezTo>
                      <a:pt x="457216" y="123874"/>
                      <a:pt x="421490" y="159600"/>
                      <a:pt x="377416" y="159600"/>
                    </a:cubicBezTo>
                    <a:lnTo>
                      <a:pt x="79800" y="159600"/>
                    </a:lnTo>
                    <a:cubicBezTo>
                      <a:pt x="35726" y="159600"/>
                      <a:pt x="0" y="123874"/>
                      <a:pt x="0" y="79800"/>
                    </a:cubicBezTo>
                    <a:cubicBezTo>
                      <a:pt x="0" y="35726"/>
                      <a:pt x="35726" y="0"/>
                      <a:pt x="79800" y="0"/>
                    </a:cubicBezTo>
                    <a:close/>
                  </a:path>
                </a:pathLst>
              </a:custGeom>
              <a:solidFill>
                <a:srgbClr val="E1B44A"/>
              </a:solidFill>
              <a:ln w="7600" cap="flat">
                <a:solidFill>
                  <a:srgbClr val="F8DDB3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endParaRPr lang="en-US" sz="77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  <p:sp>
          <p:nvSpPr>
            <p:cNvPr id="51" name="文本框 50"/>
            <p:cNvSpPr txBox="1"/>
            <p:nvPr/>
          </p:nvSpPr>
          <p:spPr>
            <a:xfrm>
              <a:off x="13383" y="4870"/>
              <a:ext cx="4385" cy="80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动词不定式</a:t>
              </a:r>
              <a:r>
                <a:rPr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的省略</a:t>
              </a:r>
              <a:endParaRPr lang="zh-CN" altLang="en-US" sz="24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954010" y="3324225"/>
            <a:ext cx="3479800" cy="488315"/>
            <a:chOff x="12609" y="5268"/>
            <a:chExt cx="5480" cy="769"/>
          </a:xfrm>
        </p:grpSpPr>
        <p:sp>
          <p:nvSpPr>
            <p:cNvPr id="39" name="SubTopic"/>
            <p:cNvSpPr/>
            <p:nvPr/>
          </p:nvSpPr>
          <p:spPr>
            <a:xfrm>
              <a:off x="13510" y="5268"/>
              <a:ext cx="4296" cy="742"/>
            </a:xfrm>
            <a:custGeom>
              <a:avLst/>
              <a:gdLst>
                <a:gd name="rtl" fmla="*/ 63688 w 457216"/>
                <a:gd name="rtt" fmla="*/ 29640 h 159600"/>
                <a:gd name="rtr" fmla="*/ 390488 w 457216"/>
                <a:gd name="rtb" fmla="*/ 143640 h 159600"/>
              </a:gdLst>
              <a:ahLst/>
              <a:cxnLst/>
              <a:rect l="rtl" t="rtt" r="rtr" b="rtb"/>
              <a:pathLst>
                <a:path w="457216" h="159600">
                  <a:moveTo>
                    <a:pt x="79800" y="0"/>
                  </a:moveTo>
                  <a:lnTo>
                    <a:pt x="377416" y="0"/>
                  </a:lnTo>
                  <a:cubicBezTo>
                    <a:pt x="421490" y="0"/>
                    <a:pt x="457216" y="35726"/>
                    <a:pt x="457216" y="79800"/>
                  </a:cubicBezTo>
                  <a:cubicBezTo>
                    <a:pt x="457216" y="123874"/>
                    <a:pt x="421490" y="159600"/>
                    <a:pt x="377416" y="159600"/>
                  </a:cubicBezTo>
                  <a:lnTo>
                    <a:pt x="79800" y="159600"/>
                  </a:lnTo>
                  <a:cubicBezTo>
                    <a:pt x="35726" y="159600"/>
                    <a:pt x="0" y="123874"/>
                    <a:pt x="0" y="79800"/>
                  </a:cubicBezTo>
                  <a:cubicBezTo>
                    <a:pt x="0" y="35726"/>
                    <a:pt x="35726" y="0"/>
                    <a:pt x="79800" y="0"/>
                  </a:cubicBezTo>
                  <a:close/>
                </a:path>
              </a:pathLst>
            </a:custGeom>
            <a:solidFill>
              <a:srgbClr val="E1B44A"/>
            </a:solidFill>
            <a:ln w="7600" cap="flat">
              <a:solidFill>
                <a:srgbClr val="E1B44A"/>
              </a:solidFill>
              <a:round/>
            </a:ln>
          </p:spPr>
          <p:txBody>
            <a:bodyPr wrap="none" lIns="0" tIns="0" rIns="0" bIns="22500" rtlCol="0" anchor="ctr"/>
            <a:p>
              <a:pPr algn="ctr"/>
              <a:endParaRPr sz="770">
                <a:solidFill>
                  <a:srgbClr val="FFFFFF"/>
                </a:solidFill>
                <a:latin typeface="宋体" panose="02010600030101010101" pitchFamily="2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12609" y="5312"/>
              <a:ext cx="5480" cy="725"/>
              <a:chOff x="12604" y="5796"/>
              <a:chExt cx="5480" cy="725"/>
            </a:xfrm>
          </p:grpSpPr>
          <p:sp>
            <p:nvSpPr>
              <p:cNvPr id="127" name="MMConnector"/>
              <p:cNvSpPr/>
              <p:nvPr/>
            </p:nvSpPr>
            <p:spPr>
              <a:xfrm flipV="1">
                <a:off x="12604" y="5878"/>
                <a:ext cx="1073" cy="425"/>
              </a:xfrm>
              <a:custGeom>
                <a:avLst/>
                <a:gdLst/>
                <a:ahLst/>
                <a:cxnLst/>
                <a:pathLst>
                  <a:path w="106400" h="104500" fill="none">
                    <a:moveTo>
                      <a:pt x="-3800" y="-52250"/>
                    </a:moveTo>
                    <a:cubicBezTo>
                      <a:pt x="-3800" y="10450"/>
                      <a:pt x="38760" y="52250"/>
                      <a:pt x="102600" y="52250"/>
                    </a:cubicBezTo>
                  </a:path>
                </a:pathLst>
              </a:custGeom>
              <a:noFill/>
              <a:ln w="3492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41" name="文本框 40"/>
              <p:cNvSpPr txBox="1"/>
              <p:nvPr/>
            </p:nvSpPr>
            <p:spPr>
              <a:xfrm>
                <a:off x="13378" y="5796"/>
                <a:ext cx="4706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sz="24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宾语从句</a:t>
                </a:r>
                <a:r>
                  <a:rPr sz="24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中的省略</a:t>
                </a:r>
                <a:endParaRPr lang="zh-CN" altLang="en-US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7891276" y="3846195"/>
            <a:ext cx="3362829" cy="678815"/>
            <a:chOff x="12510" y="6791"/>
            <a:chExt cx="5296" cy="1069"/>
          </a:xfrm>
        </p:grpSpPr>
        <p:grpSp>
          <p:nvGrpSpPr>
            <p:cNvPr id="37" name="组合 36"/>
            <p:cNvGrpSpPr/>
            <p:nvPr/>
          </p:nvGrpSpPr>
          <p:grpSpPr>
            <a:xfrm>
              <a:off x="12510" y="6791"/>
              <a:ext cx="4946" cy="1069"/>
              <a:chOff x="10854" y="4770"/>
              <a:chExt cx="1694" cy="1069"/>
            </a:xfrm>
          </p:grpSpPr>
          <p:sp>
            <p:nvSpPr>
              <p:cNvPr id="36" name="MMConnector"/>
              <p:cNvSpPr/>
              <p:nvPr/>
            </p:nvSpPr>
            <p:spPr>
              <a:xfrm rot="420000">
                <a:off x="10854" y="4770"/>
                <a:ext cx="321" cy="1069"/>
              </a:xfrm>
              <a:custGeom>
                <a:avLst/>
                <a:gdLst/>
                <a:ahLst/>
                <a:cxnLst/>
                <a:pathLst>
                  <a:path w="106400" h="313500" fill="none">
                    <a:moveTo>
                      <a:pt x="-3800" y="-156750"/>
                    </a:moveTo>
                    <a:cubicBezTo>
                      <a:pt x="-3800" y="31350"/>
                      <a:pt x="38760" y="156750"/>
                      <a:pt x="102600" y="156750"/>
                    </a:cubicBezTo>
                  </a:path>
                </a:pathLst>
              </a:custGeom>
              <a:noFill/>
              <a:ln w="4127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128" name="SubTopic"/>
              <p:cNvSpPr/>
              <p:nvPr/>
            </p:nvSpPr>
            <p:spPr>
              <a:xfrm>
                <a:off x="11153" y="4968"/>
                <a:ext cx="1395" cy="742"/>
              </a:xfrm>
              <a:custGeom>
                <a:avLst/>
                <a:gdLst>
                  <a:gd name="rtl" fmla="*/ 63688 w 457216"/>
                  <a:gd name="rtt" fmla="*/ 29640 h 159600"/>
                  <a:gd name="rtr" fmla="*/ 390488 w 457216"/>
                  <a:gd name="rtb" fmla="*/ 143640 h 159600"/>
                </a:gdLst>
                <a:ahLst/>
                <a:cxnLst/>
                <a:rect l="rtl" t="rtt" r="rtr" b="rtb"/>
                <a:pathLst>
                  <a:path w="457216" h="159600">
                    <a:moveTo>
                      <a:pt x="79800" y="0"/>
                    </a:moveTo>
                    <a:lnTo>
                      <a:pt x="377416" y="0"/>
                    </a:lnTo>
                    <a:cubicBezTo>
                      <a:pt x="421490" y="0"/>
                      <a:pt x="457216" y="35726"/>
                      <a:pt x="457216" y="79800"/>
                    </a:cubicBezTo>
                    <a:cubicBezTo>
                      <a:pt x="457216" y="123874"/>
                      <a:pt x="421490" y="159600"/>
                      <a:pt x="377416" y="159600"/>
                    </a:cubicBezTo>
                    <a:lnTo>
                      <a:pt x="79800" y="159600"/>
                    </a:lnTo>
                    <a:cubicBezTo>
                      <a:pt x="35726" y="159600"/>
                      <a:pt x="0" y="123874"/>
                      <a:pt x="0" y="79800"/>
                    </a:cubicBezTo>
                    <a:cubicBezTo>
                      <a:pt x="0" y="35726"/>
                      <a:pt x="35726" y="0"/>
                      <a:pt x="79800" y="0"/>
                    </a:cubicBezTo>
                    <a:close/>
                  </a:path>
                </a:pathLst>
              </a:custGeom>
              <a:solidFill>
                <a:srgbClr val="E1B44A"/>
              </a:solidFill>
              <a:ln w="7600" cap="flat">
                <a:solidFill>
                  <a:srgbClr val="E1B44A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endParaRPr sz="77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13100" y="6963"/>
              <a:ext cx="4706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定语从句</a:t>
              </a:r>
              <a:r>
                <a:rPr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中的省略</a:t>
              </a:r>
              <a:endParaRPr lang="zh-CN" altLang="en-US" sz="24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954010" y="2667635"/>
            <a:ext cx="3377565" cy="1489710"/>
            <a:chOff x="12448" y="4859"/>
            <a:chExt cx="5319" cy="2346"/>
          </a:xfrm>
        </p:grpSpPr>
        <p:grpSp>
          <p:nvGrpSpPr>
            <p:cNvPr id="24" name="组合 23"/>
            <p:cNvGrpSpPr/>
            <p:nvPr/>
          </p:nvGrpSpPr>
          <p:grpSpPr>
            <a:xfrm>
              <a:off x="12448" y="4859"/>
              <a:ext cx="5148" cy="2347"/>
              <a:chOff x="10384" y="4527"/>
              <a:chExt cx="5148" cy="2347"/>
            </a:xfrm>
          </p:grpSpPr>
          <p:sp>
            <p:nvSpPr>
              <p:cNvPr id="123" name="MMConnector"/>
              <p:cNvSpPr/>
              <p:nvPr/>
            </p:nvSpPr>
            <p:spPr>
              <a:xfrm>
                <a:off x="10384" y="5714"/>
                <a:ext cx="2034" cy="1160"/>
              </a:xfrm>
              <a:custGeom>
                <a:avLst/>
                <a:gdLst/>
                <a:ahLst/>
                <a:cxnLst/>
                <a:pathLst>
                  <a:path w="205200" h="313500" fill="none">
                    <a:moveTo>
                      <a:pt x="-102600" y="156750"/>
                    </a:moveTo>
                    <a:lnTo>
                      <a:pt x="-3800" y="156750"/>
                    </a:lnTo>
                    <a:cubicBezTo>
                      <a:pt x="-3800" y="-31350"/>
                      <a:pt x="38760" y="-156750"/>
                      <a:pt x="102600" y="-156750"/>
                    </a:cubicBezTo>
                  </a:path>
                </a:pathLst>
              </a:custGeom>
              <a:noFill/>
              <a:ln w="34925" cap="rnd" cmpd="sng">
                <a:solidFill>
                  <a:srgbClr val="92D050"/>
                </a:solidFill>
                <a:prstDash val="solid"/>
                <a:round/>
              </a:ln>
            </p:spPr>
          </p:sp>
          <p:sp>
            <p:nvSpPr>
              <p:cNvPr id="122" name="SubTopic"/>
              <p:cNvSpPr/>
              <p:nvPr/>
            </p:nvSpPr>
            <p:spPr>
              <a:xfrm>
                <a:off x="11180" y="4527"/>
                <a:ext cx="4352" cy="814"/>
              </a:xfrm>
              <a:custGeom>
                <a:avLst/>
                <a:gdLst>
                  <a:gd name="rtl" fmla="*/ 63688 w 457216"/>
                  <a:gd name="rtt" fmla="*/ 29640 h 159600"/>
                  <a:gd name="rtr" fmla="*/ 390488 w 457216"/>
                  <a:gd name="rtb" fmla="*/ 143640 h 159600"/>
                </a:gdLst>
                <a:ahLst/>
                <a:cxnLst/>
                <a:rect l="rtl" t="rtt" r="rtr" b="rtb"/>
                <a:pathLst>
                  <a:path w="457216" h="159600">
                    <a:moveTo>
                      <a:pt x="79800" y="0"/>
                    </a:moveTo>
                    <a:lnTo>
                      <a:pt x="377416" y="0"/>
                    </a:lnTo>
                    <a:cubicBezTo>
                      <a:pt x="421490" y="0"/>
                      <a:pt x="457216" y="35726"/>
                      <a:pt x="457216" y="79800"/>
                    </a:cubicBezTo>
                    <a:cubicBezTo>
                      <a:pt x="457216" y="123874"/>
                      <a:pt x="421490" y="159600"/>
                      <a:pt x="377416" y="159600"/>
                    </a:cubicBezTo>
                    <a:lnTo>
                      <a:pt x="79800" y="159600"/>
                    </a:lnTo>
                    <a:cubicBezTo>
                      <a:pt x="35726" y="159600"/>
                      <a:pt x="0" y="123874"/>
                      <a:pt x="0" y="79800"/>
                    </a:cubicBezTo>
                    <a:cubicBezTo>
                      <a:pt x="0" y="35726"/>
                      <a:pt x="35726" y="0"/>
                      <a:pt x="79800" y="0"/>
                    </a:cubicBezTo>
                    <a:close/>
                  </a:path>
                </a:pathLst>
              </a:custGeom>
              <a:solidFill>
                <a:srgbClr val="E1B44A"/>
              </a:solidFill>
              <a:ln w="7600" cap="flat">
                <a:solidFill>
                  <a:srgbClr val="F8DDB3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endParaRPr lang="en-US" sz="770">
                  <a:solidFill>
                    <a:srgbClr val="FFFFFF"/>
                  </a:solidFill>
                  <a:latin typeface="宋体" panose="02010600030101010101" pitchFamily="2" charset="-122"/>
                </a:endParaRPr>
              </a:p>
            </p:txBody>
          </p:sp>
        </p:grpSp>
        <p:sp>
          <p:nvSpPr>
            <p:cNvPr id="40" name="文本框 39"/>
            <p:cNvSpPr txBox="1"/>
            <p:nvPr/>
          </p:nvSpPr>
          <p:spPr>
            <a:xfrm>
              <a:off x="13383" y="4870"/>
              <a:ext cx="4385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状语从句</a:t>
              </a:r>
              <a:r>
                <a:rPr sz="24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rPr>
                <a:t>中的省略</a:t>
              </a:r>
              <a:endParaRPr lang="zh-CN" altLang="en-US" sz="24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65910" y="3324225"/>
            <a:ext cx="3184525" cy="1284605"/>
            <a:chOff x="2352" y="5923"/>
            <a:chExt cx="5015" cy="2023"/>
          </a:xfrm>
        </p:grpSpPr>
        <p:sp>
          <p:nvSpPr>
            <p:cNvPr id="107" name="MMConnector"/>
            <p:cNvSpPr/>
            <p:nvPr/>
          </p:nvSpPr>
          <p:spPr>
            <a:xfrm>
              <a:off x="2352" y="5923"/>
              <a:ext cx="2527" cy="1700"/>
            </a:xfrm>
            <a:custGeom>
              <a:avLst/>
              <a:gdLst/>
              <a:ahLst/>
              <a:cxnLst/>
              <a:pathLst>
                <a:path w="520171" h="147600" fill="none">
                  <a:moveTo>
                    <a:pt x="2785" y="-8900"/>
                  </a:moveTo>
                  <a:lnTo>
                    <a:pt x="43376" y="12048"/>
                  </a:lnTo>
                  <a:lnTo>
                    <a:pt x="85218" y="30209"/>
                  </a:lnTo>
                  <a:lnTo>
                    <a:pt x="127337" y="47762"/>
                  </a:lnTo>
                  <a:lnTo>
                    <a:pt x="169643" y="64876"/>
                  </a:lnTo>
                  <a:lnTo>
                    <a:pt x="212851" y="79602"/>
                  </a:lnTo>
                  <a:lnTo>
                    <a:pt x="256699" y="92162"/>
                  </a:lnTo>
                  <a:lnTo>
                    <a:pt x="300382" y="104820"/>
                  </a:lnTo>
                  <a:lnTo>
                    <a:pt x="343940" y="118243"/>
                  </a:lnTo>
                  <a:lnTo>
                    <a:pt x="388319" y="129029"/>
                  </a:lnTo>
                  <a:lnTo>
                    <a:pt x="433502" y="135893"/>
                  </a:lnTo>
                  <a:lnTo>
                    <a:pt x="479143" y="138152"/>
                  </a:lnTo>
                  <a:lnTo>
                    <a:pt x="522956" y="138700"/>
                  </a:lnTo>
                </a:path>
              </a:pathLst>
            </a:custGeom>
            <a:noFill/>
            <a:ln w="57150" cap="rnd">
              <a:solidFill>
                <a:srgbClr val="F56B85"/>
              </a:solidFill>
              <a:round/>
            </a:ln>
          </p:spPr>
        </p:sp>
        <p:sp>
          <p:nvSpPr>
            <p:cNvPr id="106" name="MainTopic"/>
            <p:cNvSpPr/>
            <p:nvPr/>
          </p:nvSpPr>
          <p:spPr>
            <a:xfrm>
              <a:off x="4706" y="6507"/>
              <a:ext cx="2661" cy="1439"/>
            </a:xfrm>
            <a:custGeom>
              <a:avLst/>
              <a:gdLst>
                <a:gd name="rtl" fmla="*/ 164312 w 666064"/>
                <a:gd name="rtt" fmla="*/ 75240 h 304000"/>
                <a:gd name="rtr" fmla="*/ 498712 w 666064"/>
                <a:gd name="rtb" fmla="*/ 242440 h 304000"/>
              </a:gdLst>
              <a:ahLst/>
              <a:cxnLst/>
              <a:rect l="rtl" t="rtt" r="rtr" b="rtb"/>
              <a:pathLst>
                <a:path w="666064" h="304000">
                  <a:moveTo>
                    <a:pt x="152000" y="0"/>
                  </a:moveTo>
                  <a:lnTo>
                    <a:pt x="197600" y="2705"/>
                  </a:lnTo>
                  <a:lnTo>
                    <a:pt x="243200" y="2396"/>
                  </a:lnTo>
                  <a:lnTo>
                    <a:pt x="288800" y="1827"/>
                  </a:lnTo>
                  <a:lnTo>
                    <a:pt x="334400" y="1566"/>
                  </a:lnTo>
                  <a:lnTo>
                    <a:pt x="380000" y="-94"/>
                  </a:lnTo>
                  <a:lnTo>
                    <a:pt x="425600" y="-2498"/>
                  </a:lnTo>
                  <a:lnTo>
                    <a:pt x="471200" y="-2925"/>
                  </a:lnTo>
                  <a:lnTo>
                    <a:pt x="521684" y="-277"/>
                  </a:lnTo>
                  <a:lnTo>
                    <a:pt x="565647" y="10663"/>
                  </a:lnTo>
                  <a:lnTo>
                    <a:pt x="604753" y="32675"/>
                  </a:lnTo>
                  <a:lnTo>
                    <a:pt x="637191" y="63929"/>
                  </a:lnTo>
                  <a:lnTo>
                    <a:pt x="660931" y="103171"/>
                  </a:lnTo>
                  <a:lnTo>
                    <a:pt x="670611" y="152000"/>
                  </a:lnTo>
                  <a:lnTo>
                    <a:pt x="662853" y="198018"/>
                  </a:lnTo>
                  <a:lnTo>
                    <a:pt x="639099" y="237521"/>
                  </a:lnTo>
                  <a:lnTo>
                    <a:pt x="605587" y="267311"/>
                  </a:lnTo>
                  <a:lnTo>
                    <a:pt x="567219" y="288658"/>
                  </a:lnTo>
                  <a:lnTo>
                    <a:pt x="524658" y="300867"/>
                  </a:lnTo>
                  <a:lnTo>
                    <a:pt x="476064" y="304941"/>
                  </a:lnTo>
                  <a:lnTo>
                    <a:pt x="430464" y="306123"/>
                  </a:lnTo>
                  <a:lnTo>
                    <a:pt x="384864" y="305899"/>
                  </a:lnTo>
                  <a:lnTo>
                    <a:pt x="339264" y="305315"/>
                  </a:lnTo>
                  <a:lnTo>
                    <a:pt x="293664" y="305048"/>
                  </a:lnTo>
                  <a:lnTo>
                    <a:pt x="248064" y="304436"/>
                  </a:lnTo>
                  <a:lnTo>
                    <a:pt x="202464" y="301478"/>
                  </a:lnTo>
                  <a:lnTo>
                    <a:pt x="152000" y="297927"/>
                  </a:lnTo>
                  <a:lnTo>
                    <a:pt x="109086" y="290740"/>
                  </a:lnTo>
                  <a:lnTo>
                    <a:pt x="69057" y="273274"/>
                  </a:lnTo>
                  <a:lnTo>
                    <a:pt x="34159" y="245534"/>
                  </a:lnTo>
                  <a:lnTo>
                    <a:pt x="9854" y="207291"/>
                  </a:lnTo>
                  <a:lnTo>
                    <a:pt x="-1568" y="162923"/>
                  </a:lnTo>
                  <a:lnTo>
                    <a:pt x="-954" y="112953"/>
                  </a:lnTo>
                  <a:lnTo>
                    <a:pt x="14780" y="67879"/>
                  </a:lnTo>
                  <a:lnTo>
                    <a:pt x="45966" y="31331"/>
                  </a:lnTo>
                  <a:lnTo>
                    <a:pt x="87026" y="6885"/>
                  </a:lnTo>
                  <a:lnTo>
                    <a:pt x="133036" y="-3988"/>
                  </a:lnTo>
                  <a:lnTo>
                    <a:pt x="152000" y="0"/>
                  </a:lnTo>
                  <a:close/>
                </a:path>
              </a:pathLst>
            </a:custGeom>
            <a:solidFill>
              <a:srgbClr val="F56B85"/>
            </a:solidFill>
            <a:ln w="22800" cap="flat">
              <a:solidFill>
                <a:srgbClr val="F56B85"/>
              </a:solidFill>
              <a:round/>
            </a:ln>
          </p:spPr>
          <p:txBody>
            <a:bodyPr wrap="none" lIns="0" tIns="0" rIns="0" bIns="22500" rtlCol="0" anchor="ctr"/>
            <a:p>
              <a:pPr algn="ctr"/>
              <a:r>
                <a:rPr 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Types</a:t>
              </a:r>
              <a:endParaRPr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ctr"/>
              <a:r>
                <a: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rPr>
                <a:t>类型</a:t>
              </a:r>
              <a:endParaRPr sz="2800">
                <a:solidFill>
                  <a:srgbClr val="FFFFFF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562475" y="2174875"/>
            <a:ext cx="3294189" cy="2204085"/>
            <a:chOff x="7183" y="4921"/>
            <a:chExt cx="7255" cy="3471"/>
          </a:xfrm>
        </p:grpSpPr>
        <p:grpSp>
          <p:nvGrpSpPr>
            <p:cNvPr id="9" name="组合 8"/>
            <p:cNvGrpSpPr/>
            <p:nvPr/>
          </p:nvGrpSpPr>
          <p:grpSpPr>
            <a:xfrm>
              <a:off x="7183" y="4921"/>
              <a:ext cx="7255" cy="3471"/>
              <a:chOff x="7183" y="4921"/>
              <a:chExt cx="7255" cy="3471"/>
            </a:xfrm>
          </p:grpSpPr>
          <p:sp>
            <p:nvSpPr>
              <p:cNvPr id="109" name="MMConnector"/>
              <p:cNvSpPr/>
              <p:nvPr/>
            </p:nvSpPr>
            <p:spPr>
              <a:xfrm>
                <a:off x="7183" y="6366"/>
                <a:ext cx="670" cy="2026"/>
              </a:xfrm>
              <a:custGeom>
                <a:avLst/>
                <a:gdLst/>
                <a:ahLst/>
                <a:cxnLst/>
                <a:pathLst>
                  <a:path w="205200" h="579500" fill="none">
                    <a:moveTo>
                      <a:pt x="-102600" y="289750"/>
                    </a:moveTo>
                    <a:lnTo>
                      <a:pt x="-62296" y="269827"/>
                    </a:lnTo>
                    <a:lnTo>
                      <a:pt x="-43730" y="227457"/>
                    </a:lnTo>
                    <a:lnTo>
                      <a:pt x="-34542" y="182551"/>
                    </a:lnTo>
                    <a:lnTo>
                      <a:pt x="-28862" y="137214"/>
                    </a:lnTo>
                    <a:lnTo>
                      <a:pt x="-26414" y="91628"/>
                    </a:lnTo>
                    <a:lnTo>
                      <a:pt x="-25534" y="45983"/>
                    </a:lnTo>
                    <a:lnTo>
                      <a:pt x="-22826" y="452"/>
                    </a:lnTo>
                    <a:lnTo>
                      <a:pt x="-16810" y="-44840"/>
                    </a:lnTo>
                    <a:lnTo>
                      <a:pt x="-10180" y="-89980"/>
                    </a:lnTo>
                    <a:lnTo>
                      <a:pt x="-3251" y="-134951"/>
                    </a:lnTo>
                    <a:lnTo>
                      <a:pt x="4649" y="-179759"/>
                    </a:lnTo>
                    <a:lnTo>
                      <a:pt x="16014" y="-224195"/>
                    </a:lnTo>
                    <a:lnTo>
                      <a:pt x="38709" y="-264917"/>
                    </a:lnTo>
                    <a:lnTo>
                      <a:pt x="78672" y="-290167"/>
                    </a:lnTo>
                    <a:lnTo>
                      <a:pt x="102600" y="-289750"/>
                    </a:lnTo>
                  </a:path>
                </a:pathLst>
              </a:custGeom>
              <a:noFill/>
              <a:ln w="57150" cap="rnd">
                <a:solidFill>
                  <a:srgbClr val="F56B85"/>
                </a:solidFill>
                <a:round/>
              </a:ln>
            </p:spPr>
          </p:sp>
          <p:grpSp>
            <p:nvGrpSpPr>
              <p:cNvPr id="8" name="组合 7"/>
              <p:cNvGrpSpPr/>
              <p:nvPr/>
            </p:nvGrpSpPr>
            <p:grpSpPr>
              <a:xfrm>
                <a:off x="7442" y="4921"/>
                <a:ext cx="6996" cy="881"/>
                <a:chOff x="7442" y="4921"/>
                <a:chExt cx="6996" cy="881"/>
              </a:xfrm>
            </p:grpSpPr>
            <p:sp>
              <p:nvSpPr>
                <p:cNvPr id="6" name="SubTopic"/>
                <p:cNvSpPr/>
                <p:nvPr/>
              </p:nvSpPr>
              <p:spPr>
                <a:xfrm>
                  <a:off x="7442" y="4998"/>
                  <a:ext cx="6996" cy="804"/>
                </a:xfrm>
                <a:custGeom>
                  <a:avLst/>
                  <a:gdLst/>
                  <a:ahLst/>
                  <a:cxnLst/>
                  <a:pathLst>
                    <a:path w="1172832" h="182400">
                      <a:moveTo>
                        <a:pt x="91200" y="0"/>
                      </a:moveTo>
                      <a:lnTo>
                        <a:pt x="136800" y="2705"/>
                      </a:lnTo>
                      <a:lnTo>
                        <a:pt x="182400" y="2396"/>
                      </a:lnTo>
                      <a:lnTo>
                        <a:pt x="228000" y="1827"/>
                      </a:lnTo>
                      <a:lnTo>
                        <a:pt x="273600" y="1566"/>
                      </a:lnTo>
                      <a:lnTo>
                        <a:pt x="319200" y="-94"/>
                      </a:lnTo>
                      <a:lnTo>
                        <a:pt x="364800" y="-2498"/>
                      </a:lnTo>
                      <a:lnTo>
                        <a:pt x="410400" y="-2925"/>
                      </a:lnTo>
                      <a:lnTo>
                        <a:pt x="456000" y="-464"/>
                      </a:lnTo>
                      <a:lnTo>
                        <a:pt x="501600" y="1586"/>
                      </a:lnTo>
                      <a:lnTo>
                        <a:pt x="547200" y="2133"/>
                      </a:lnTo>
                      <a:lnTo>
                        <a:pt x="592800" y="630"/>
                      </a:lnTo>
                      <a:lnTo>
                        <a:pt x="638400" y="-2729"/>
                      </a:lnTo>
                      <a:lnTo>
                        <a:pt x="684000" y="-4547"/>
                      </a:lnTo>
                      <a:lnTo>
                        <a:pt x="729600" y="-3702"/>
                      </a:lnTo>
                      <a:lnTo>
                        <a:pt x="775200" y="531"/>
                      </a:lnTo>
                      <a:lnTo>
                        <a:pt x="820800" y="4789"/>
                      </a:lnTo>
                      <a:lnTo>
                        <a:pt x="866400" y="5410"/>
                      </a:lnTo>
                      <a:lnTo>
                        <a:pt x="912000" y="2763"/>
                      </a:lnTo>
                      <a:lnTo>
                        <a:pt x="957600" y="-941"/>
                      </a:lnTo>
                      <a:lnTo>
                        <a:pt x="1003200" y="-2123"/>
                      </a:lnTo>
                      <a:lnTo>
                        <a:pt x="1048800" y="-1899"/>
                      </a:lnTo>
                      <a:lnTo>
                        <a:pt x="1096980" y="-48"/>
                      </a:lnTo>
                      <a:lnTo>
                        <a:pt x="1138671" y="18694"/>
                      </a:lnTo>
                      <a:lnTo>
                        <a:pt x="1165902" y="55144"/>
                      </a:lnTo>
                      <a:lnTo>
                        <a:pt x="1169095" y="105916"/>
                      </a:lnTo>
                      <a:lnTo>
                        <a:pt x="1148544" y="143832"/>
                      </a:lnTo>
                      <a:lnTo>
                        <a:pt x="1114832" y="168805"/>
                      </a:lnTo>
                      <a:lnTo>
                        <a:pt x="1066432" y="177309"/>
                      </a:lnTo>
                      <a:lnTo>
                        <a:pt x="1020832" y="180842"/>
                      </a:lnTo>
                      <a:lnTo>
                        <a:pt x="975232" y="182879"/>
                      </a:lnTo>
                      <a:lnTo>
                        <a:pt x="929632" y="184349"/>
                      </a:lnTo>
                      <a:lnTo>
                        <a:pt x="884032" y="188222"/>
                      </a:lnTo>
                      <a:lnTo>
                        <a:pt x="838432" y="191330"/>
                      </a:lnTo>
                      <a:lnTo>
                        <a:pt x="792832" y="191033"/>
                      </a:lnTo>
                      <a:lnTo>
                        <a:pt x="747232" y="189359"/>
                      </a:lnTo>
                      <a:lnTo>
                        <a:pt x="701632" y="187521"/>
                      </a:lnTo>
                      <a:lnTo>
                        <a:pt x="656032" y="186788"/>
                      </a:lnTo>
                      <a:lnTo>
                        <a:pt x="610432" y="182667"/>
                      </a:lnTo>
                      <a:lnTo>
                        <a:pt x="564832" y="177474"/>
                      </a:lnTo>
                      <a:lnTo>
                        <a:pt x="519232" y="175239"/>
                      </a:lnTo>
                      <a:lnTo>
                        <a:pt x="473632" y="175476"/>
                      </a:lnTo>
                      <a:lnTo>
                        <a:pt x="428032" y="176532"/>
                      </a:lnTo>
                      <a:lnTo>
                        <a:pt x="382432" y="178205"/>
                      </a:lnTo>
                      <a:lnTo>
                        <a:pt x="336832" y="178391"/>
                      </a:lnTo>
                      <a:lnTo>
                        <a:pt x="291232" y="179006"/>
                      </a:lnTo>
                      <a:lnTo>
                        <a:pt x="245632" y="181242"/>
                      </a:lnTo>
                      <a:lnTo>
                        <a:pt x="200032" y="182242"/>
                      </a:lnTo>
                      <a:lnTo>
                        <a:pt x="154432" y="183689"/>
                      </a:lnTo>
                      <a:lnTo>
                        <a:pt x="108832" y="186952"/>
                      </a:lnTo>
                      <a:lnTo>
                        <a:pt x="59312" y="183311"/>
                      </a:lnTo>
                      <a:lnTo>
                        <a:pt x="19287" y="156546"/>
                      </a:lnTo>
                      <a:lnTo>
                        <a:pt x="-2579" y="113913"/>
                      </a:lnTo>
                      <a:lnTo>
                        <a:pt x="207" y="59699"/>
                      </a:lnTo>
                      <a:lnTo>
                        <a:pt x="27007" y="20556"/>
                      </a:lnTo>
                      <a:lnTo>
                        <a:pt x="69502" y="1624"/>
                      </a:lnTo>
                      <a:lnTo>
                        <a:pt x="91200" y="0"/>
                      </a:lnTo>
                      <a:close/>
                    </a:path>
                  </a:pathLst>
                </a:custGeom>
                <a:solidFill>
                  <a:srgbClr val="F56B85"/>
                </a:solidFill>
                <a:ln w="7600" cap="flat">
                  <a:solidFill>
                    <a:srgbClr val="F56B85"/>
                  </a:solidFill>
                  <a:round/>
                </a:ln>
              </p:spPr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7983" y="4921"/>
                  <a:ext cx="6133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zh-CN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  <a:sym typeface="+mn-ea"/>
                    </a:rPr>
                    <a:t>简单句</a:t>
                  </a:r>
                  <a:r>
                    <a: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  <a:sym typeface="+mn-ea"/>
                    </a:rPr>
                    <a:t>中的省略</a:t>
                  </a:r>
                  <a:endParaRPr lang="zh-CN" altLang="en-US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endParaRPr>
                </a:p>
              </p:txBody>
            </p:sp>
          </p:grpSp>
        </p:grpSp>
        <p:pic>
          <p:nvPicPr>
            <p:cNvPr id="129" name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486" y="4998"/>
              <a:ext cx="983" cy="784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4747895" y="3695065"/>
            <a:ext cx="3347720" cy="542290"/>
            <a:chOff x="7402" y="5914"/>
            <a:chExt cx="5272" cy="854"/>
          </a:xfrm>
        </p:grpSpPr>
        <p:sp>
          <p:nvSpPr>
            <p:cNvPr id="111" name="MMConnector"/>
            <p:cNvSpPr/>
            <p:nvPr/>
          </p:nvSpPr>
          <p:spPr>
            <a:xfrm>
              <a:off x="7402" y="6474"/>
              <a:ext cx="930" cy="128"/>
            </a:xfrm>
            <a:custGeom>
              <a:avLst/>
              <a:gdLst/>
              <a:ahLst/>
              <a:cxnLst/>
              <a:pathLst>
                <a:path w="205200" h="347700" fill="none">
                  <a:moveTo>
                    <a:pt x="-102600" y="173850"/>
                  </a:moveTo>
                  <a:lnTo>
                    <a:pt x="-60303" y="157515"/>
                  </a:lnTo>
                  <a:lnTo>
                    <a:pt x="-37517" y="117205"/>
                  </a:lnTo>
                  <a:lnTo>
                    <a:pt x="-24842" y="73143"/>
                  </a:lnTo>
                  <a:lnTo>
                    <a:pt x="-15397" y="28462"/>
                  </a:lnTo>
                  <a:lnTo>
                    <a:pt x="-8004" y="-16565"/>
                  </a:lnTo>
                  <a:lnTo>
                    <a:pt x="107" y="-61581"/>
                  </a:lnTo>
                  <a:lnTo>
                    <a:pt x="14208" y="-105294"/>
                  </a:lnTo>
                  <a:lnTo>
                    <a:pt x="39235" y="-143831"/>
                  </a:lnTo>
                  <a:lnTo>
                    <a:pt x="76689" y="-168219"/>
                  </a:lnTo>
                  <a:lnTo>
                    <a:pt x="102600" y="-173850"/>
                  </a:lnTo>
                </a:path>
              </a:pathLst>
            </a:custGeom>
            <a:noFill/>
            <a:ln w="57150" cap="rnd">
              <a:solidFill>
                <a:srgbClr val="F56B85"/>
              </a:solidFill>
              <a:round/>
            </a:ln>
          </p:spPr>
        </p:sp>
        <p:grpSp>
          <p:nvGrpSpPr>
            <p:cNvPr id="17" name="组合 16"/>
            <p:cNvGrpSpPr/>
            <p:nvPr/>
          </p:nvGrpSpPr>
          <p:grpSpPr>
            <a:xfrm>
              <a:off x="7690" y="5914"/>
              <a:ext cx="4985" cy="854"/>
              <a:chOff x="7536" y="7844"/>
              <a:chExt cx="4985" cy="854"/>
            </a:xfrm>
          </p:grpSpPr>
          <p:sp>
            <p:nvSpPr>
              <p:cNvPr id="12" name="SubTopic"/>
              <p:cNvSpPr/>
              <p:nvPr/>
            </p:nvSpPr>
            <p:spPr>
              <a:xfrm>
                <a:off x="7536" y="7844"/>
                <a:ext cx="4985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grpSp>
            <p:nvGrpSpPr>
              <p:cNvPr id="14" name="组合 13"/>
              <p:cNvGrpSpPr/>
              <p:nvPr/>
            </p:nvGrpSpPr>
            <p:grpSpPr>
              <a:xfrm>
                <a:off x="7611" y="7975"/>
                <a:ext cx="4366" cy="645"/>
                <a:chOff x="7611" y="7975"/>
                <a:chExt cx="4366" cy="645"/>
              </a:xfrm>
            </p:grpSpPr>
            <p:pic>
              <p:nvPicPr>
                <p:cNvPr id="131" name="Mark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611" y="7975"/>
                  <a:ext cx="621" cy="645"/>
                </a:xfrm>
                <a:prstGeom prst="rect">
                  <a:avLst/>
                </a:prstGeom>
              </p:spPr>
            </p:pic>
            <p:sp>
              <p:nvSpPr>
                <p:cNvPr id="143" name="Text 143"/>
                <p:cNvSpPr txBox="1"/>
                <p:nvPr/>
              </p:nvSpPr>
              <p:spPr>
                <a:xfrm>
                  <a:off x="8232" y="7976"/>
                  <a:ext cx="3745" cy="6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22500" rtlCol="0" anchor="ctr"/>
                <a:p>
                  <a:pPr algn="ctr"/>
                  <a:r>
                    <a:rPr lang="zh-CN" altLang="en-US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复合句中的省略</a:t>
                  </a:r>
                  <a:endParaRPr lang="zh-CN" altLang="en-US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</p:grpSp>
      </p:grpSp>
      <p:grpSp>
        <p:nvGrpSpPr>
          <p:cNvPr id="20" name="组合 19"/>
          <p:cNvGrpSpPr/>
          <p:nvPr/>
        </p:nvGrpSpPr>
        <p:grpSpPr>
          <a:xfrm>
            <a:off x="4547235" y="2862580"/>
            <a:ext cx="3356610" cy="2179320"/>
            <a:chOff x="7161" y="4508"/>
            <a:chExt cx="5286" cy="3432"/>
          </a:xfrm>
        </p:grpSpPr>
        <p:grpSp>
          <p:nvGrpSpPr>
            <p:cNvPr id="25" name="组合 24"/>
            <p:cNvGrpSpPr/>
            <p:nvPr/>
          </p:nvGrpSpPr>
          <p:grpSpPr>
            <a:xfrm rot="0">
              <a:off x="7161" y="4508"/>
              <a:ext cx="5287" cy="3432"/>
              <a:chOff x="7183" y="4960"/>
              <a:chExt cx="7393" cy="3432"/>
            </a:xfrm>
          </p:grpSpPr>
          <p:sp>
            <p:nvSpPr>
              <p:cNvPr id="26" name="MMConnector"/>
              <p:cNvSpPr/>
              <p:nvPr/>
            </p:nvSpPr>
            <p:spPr>
              <a:xfrm>
                <a:off x="7183" y="6366"/>
                <a:ext cx="670" cy="2026"/>
              </a:xfrm>
              <a:custGeom>
                <a:avLst/>
                <a:gdLst/>
                <a:ahLst/>
                <a:cxnLst/>
                <a:pathLst>
                  <a:path w="205200" h="579500" fill="none">
                    <a:moveTo>
                      <a:pt x="-102600" y="289750"/>
                    </a:moveTo>
                    <a:lnTo>
                      <a:pt x="-62296" y="269827"/>
                    </a:lnTo>
                    <a:lnTo>
                      <a:pt x="-43730" y="227457"/>
                    </a:lnTo>
                    <a:lnTo>
                      <a:pt x="-34542" y="182551"/>
                    </a:lnTo>
                    <a:lnTo>
                      <a:pt x="-28862" y="137214"/>
                    </a:lnTo>
                    <a:lnTo>
                      <a:pt x="-26414" y="91628"/>
                    </a:lnTo>
                    <a:lnTo>
                      <a:pt x="-25534" y="45983"/>
                    </a:lnTo>
                    <a:lnTo>
                      <a:pt x="-22826" y="452"/>
                    </a:lnTo>
                    <a:lnTo>
                      <a:pt x="-16810" y="-44840"/>
                    </a:lnTo>
                    <a:lnTo>
                      <a:pt x="-10180" y="-89980"/>
                    </a:lnTo>
                    <a:lnTo>
                      <a:pt x="-3251" y="-134951"/>
                    </a:lnTo>
                    <a:lnTo>
                      <a:pt x="4649" y="-179759"/>
                    </a:lnTo>
                    <a:lnTo>
                      <a:pt x="16014" y="-224195"/>
                    </a:lnTo>
                    <a:lnTo>
                      <a:pt x="38709" y="-264917"/>
                    </a:lnTo>
                    <a:lnTo>
                      <a:pt x="78672" y="-290167"/>
                    </a:lnTo>
                    <a:lnTo>
                      <a:pt x="102600" y="-289750"/>
                    </a:lnTo>
                  </a:path>
                </a:pathLst>
              </a:custGeom>
              <a:noFill/>
              <a:ln w="57150" cap="rnd">
                <a:solidFill>
                  <a:srgbClr val="F56B85"/>
                </a:solidFill>
                <a:round/>
              </a:ln>
            </p:spPr>
          </p:sp>
          <p:grpSp>
            <p:nvGrpSpPr>
              <p:cNvPr id="27" name="组合 26"/>
              <p:cNvGrpSpPr/>
              <p:nvPr/>
            </p:nvGrpSpPr>
            <p:grpSpPr>
              <a:xfrm>
                <a:off x="7580" y="4960"/>
                <a:ext cx="6996" cy="822"/>
                <a:chOff x="7580" y="4960"/>
                <a:chExt cx="6996" cy="822"/>
              </a:xfrm>
            </p:grpSpPr>
            <p:sp>
              <p:nvSpPr>
                <p:cNvPr id="28" name="SubTopic"/>
                <p:cNvSpPr/>
                <p:nvPr/>
              </p:nvSpPr>
              <p:spPr>
                <a:xfrm>
                  <a:off x="7580" y="4960"/>
                  <a:ext cx="6996" cy="804"/>
                </a:xfrm>
                <a:custGeom>
                  <a:avLst/>
                  <a:gdLst/>
                  <a:ahLst/>
                  <a:cxnLst/>
                  <a:pathLst>
                    <a:path w="1172832" h="182400">
                      <a:moveTo>
                        <a:pt x="91200" y="0"/>
                      </a:moveTo>
                      <a:lnTo>
                        <a:pt x="136800" y="2705"/>
                      </a:lnTo>
                      <a:lnTo>
                        <a:pt x="182400" y="2396"/>
                      </a:lnTo>
                      <a:lnTo>
                        <a:pt x="228000" y="1827"/>
                      </a:lnTo>
                      <a:lnTo>
                        <a:pt x="273600" y="1566"/>
                      </a:lnTo>
                      <a:lnTo>
                        <a:pt x="319200" y="-94"/>
                      </a:lnTo>
                      <a:lnTo>
                        <a:pt x="364800" y="-2498"/>
                      </a:lnTo>
                      <a:lnTo>
                        <a:pt x="410400" y="-2925"/>
                      </a:lnTo>
                      <a:lnTo>
                        <a:pt x="456000" y="-464"/>
                      </a:lnTo>
                      <a:lnTo>
                        <a:pt x="501600" y="1586"/>
                      </a:lnTo>
                      <a:lnTo>
                        <a:pt x="547200" y="2133"/>
                      </a:lnTo>
                      <a:lnTo>
                        <a:pt x="592800" y="630"/>
                      </a:lnTo>
                      <a:lnTo>
                        <a:pt x="638400" y="-2729"/>
                      </a:lnTo>
                      <a:lnTo>
                        <a:pt x="684000" y="-4547"/>
                      </a:lnTo>
                      <a:lnTo>
                        <a:pt x="729600" y="-3702"/>
                      </a:lnTo>
                      <a:lnTo>
                        <a:pt x="775200" y="531"/>
                      </a:lnTo>
                      <a:lnTo>
                        <a:pt x="820800" y="4789"/>
                      </a:lnTo>
                      <a:lnTo>
                        <a:pt x="866400" y="5410"/>
                      </a:lnTo>
                      <a:lnTo>
                        <a:pt x="912000" y="2763"/>
                      </a:lnTo>
                      <a:lnTo>
                        <a:pt x="957600" y="-941"/>
                      </a:lnTo>
                      <a:lnTo>
                        <a:pt x="1003200" y="-2123"/>
                      </a:lnTo>
                      <a:lnTo>
                        <a:pt x="1048800" y="-1899"/>
                      </a:lnTo>
                      <a:lnTo>
                        <a:pt x="1096980" y="-48"/>
                      </a:lnTo>
                      <a:lnTo>
                        <a:pt x="1138671" y="18694"/>
                      </a:lnTo>
                      <a:lnTo>
                        <a:pt x="1165902" y="55144"/>
                      </a:lnTo>
                      <a:lnTo>
                        <a:pt x="1169095" y="105916"/>
                      </a:lnTo>
                      <a:lnTo>
                        <a:pt x="1148544" y="143832"/>
                      </a:lnTo>
                      <a:lnTo>
                        <a:pt x="1114832" y="168805"/>
                      </a:lnTo>
                      <a:lnTo>
                        <a:pt x="1066432" y="177309"/>
                      </a:lnTo>
                      <a:lnTo>
                        <a:pt x="1020832" y="180842"/>
                      </a:lnTo>
                      <a:lnTo>
                        <a:pt x="975232" y="182879"/>
                      </a:lnTo>
                      <a:lnTo>
                        <a:pt x="929632" y="184349"/>
                      </a:lnTo>
                      <a:lnTo>
                        <a:pt x="884032" y="188222"/>
                      </a:lnTo>
                      <a:lnTo>
                        <a:pt x="838432" y="191330"/>
                      </a:lnTo>
                      <a:lnTo>
                        <a:pt x="792832" y="191033"/>
                      </a:lnTo>
                      <a:lnTo>
                        <a:pt x="747232" y="189359"/>
                      </a:lnTo>
                      <a:lnTo>
                        <a:pt x="701632" y="187521"/>
                      </a:lnTo>
                      <a:lnTo>
                        <a:pt x="656032" y="186788"/>
                      </a:lnTo>
                      <a:lnTo>
                        <a:pt x="610432" y="182667"/>
                      </a:lnTo>
                      <a:lnTo>
                        <a:pt x="564832" y="177474"/>
                      </a:lnTo>
                      <a:lnTo>
                        <a:pt x="519232" y="175239"/>
                      </a:lnTo>
                      <a:lnTo>
                        <a:pt x="473632" y="175476"/>
                      </a:lnTo>
                      <a:lnTo>
                        <a:pt x="428032" y="176532"/>
                      </a:lnTo>
                      <a:lnTo>
                        <a:pt x="382432" y="178205"/>
                      </a:lnTo>
                      <a:lnTo>
                        <a:pt x="336832" y="178391"/>
                      </a:lnTo>
                      <a:lnTo>
                        <a:pt x="291232" y="179006"/>
                      </a:lnTo>
                      <a:lnTo>
                        <a:pt x="245632" y="181242"/>
                      </a:lnTo>
                      <a:lnTo>
                        <a:pt x="200032" y="182242"/>
                      </a:lnTo>
                      <a:lnTo>
                        <a:pt x="154432" y="183689"/>
                      </a:lnTo>
                      <a:lnTo>
                        <a:pt x="108832" y="186952"/>
                      </a:lnTo>
                      <a:lnTo>
                        <a:pt x="59312" y="183311"/>
                      </a:lnTo>
                      <a:lnTo>
                        <a:pt x="19287" y="156546"/>
                      </a:lnTo>
                      <a:lnTo>
                        <a:pt x="-2579" y="113913"/>
                      </a:lnTo>
                      <a:lnTo>
                        <a:pt x="207" y="59699"/>
                      </a:lnTo>
                      <a:lnTo>
                        <a:pt x="27007" y="20556"/>
                      </a:lnTo>
                      <a:lnTo>
                        <a:pt x="69502" y="1624"/>
                      </a:lnTo>
                      <a:lnTo>
                        <a:pt x="91200" y="0"/>
                      </a:lnTo>
                      <a:close/>
                    </a:path>
                  </a:pathLst>
                </a:custGeom>
                <a:solidFill>
                  <a:srgbClr val="F56B85"/>
                </a:solidFill>
                <a:ln w="7600" cap="flat">
                  <a:solidFill>
                    <a:srgbClr val="F56B85"/>
                  </a:solidFill>
                  <a:round/>
                </a:ln>
              </p:spPr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8013" y="4960"/>
                  <a:ext cx="6133" cy="82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p>
                  <a:pPr algn="ctr"/>
                  <a:r>
                    <a:rPr lang="en-US" altLang="zh-CN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  <a:sym typeface="+mn-ea"/>
                    </a:rPr>
                    <a:t> </a:t>
                  </a:r>
                  <a:r>
                    <a:rPr lang="zh-CN" altLang="en-US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  <a:sym typeface="+mn-ea"/>
                    </a:rPr>
                    <a:t>并列句</a:t>
                  </a:r>
                  <a:r>
                    <a: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  <a:sym typeface="+mn-ea"/>
                    </a:rPr>
                    <a:t>中的省略</a:t>
                  </a:r>
                  <a:endParaRPr lang="zh-CN" altLang="en-US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endParaRPr>
                </a:p>
              </p:txBody>
            </p:sp>
          </p:grpSp>
        </p:grpSp>
        <p:pic>
          <p:nvPicPr>
            <p:cNvPr id="13" name="Mark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81" y="4526"/>
              <a:ext cx="667" cy="804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4547235" y="4648835"/>
            <a:ext cx="3339465" cy="1130300"/>
            <a:chOff x="7161" y="7361"/>
            <a:chExt cx="5259" cy="1780"/>
          </a:xfrm>
        </p:grpSpPr>
        <p:grpSp>
          <p:nvGrpSpPr>
            <p:cNvPr id="32" name="组合 31"/>
            <p:cNvGrpSpPr/>
            <p:nvPr/>
          </p:nvGrpSpPr>
          <p:grpSpPr>
            <a:xfrm rot="0">
              <a:off x="7418" y="7834"/>
              <a:ext cx="5002" cy="854"/>
              <a:chOff x="7238" y="4620"/>
              <a:chExt cx="6997" cy="854"/>
            </a:xfrm>
          </p:grpSpPr>
          <p:sp>
            <p:nvSpPr>
              <p:cNvPr id="11" name="SubTopic"/>
              <p:cNvSpPr/>
              <p:nvPr/>
            </p:nvSpPr>
            <p:spPr>
              <a:xfrm>
                <a:off x="7238" y="4620"/>
                <a:ext cx="6997" cy="85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141" name="Text 141"/>
              <p:cNvSpPr txBox="1"/>
              <p:nvPr/>
            </p:nvSpPr>
            <p:spPr>
              <a:xfrm>
                <a:off x="7723" y="4786"/>
                <a:ext cx="5239" cy="502"/>
              </a:xfrm>
              <a:prstGeom prst="rect">
                <a:avLst/>
              </a:prstGeom>
              <a:noFill/>
            </p:spPr>
            <p:txBody>
              <a:bodyPr wrap="none" lIns="0" tIns="0" rIns="0" bIns="22500" rtlCol="0" anchor="ctr"/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其他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省略</a:t>
                </a:r>
                <a:endParaRPr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sp>
          <p:nvSpPr>
            <p:cNvPr id="125" name="MMConnector"/>
            <p:cNvSpPr/>
            <p:nvPr/>
          </p:nvSpPr>
          <p:spPr>
            <a:xfrm>
              <a:off x="7161" y="7361"/>
              <a:ext cx="478" cy="1780"/>
            </a:xfrm>
            <a:custGeom>
              <a:avLst/>
              <a:gdLst/>
              <a:ahLst/>
              <a:cxnLst/>
              <a:pathLst>
                <a:path w="205200" h="579500" fill="none">
                  <a:moveTo>
                    <a:pt x="-102600" y="-289750"/>
                  </a:moveTo>
                  <a:lnTo>
                    <a:pt x="-66697" y="-266681"/>
                  </a:lnTo>
                  <a:lnTo>
                    <a:pt x="-48332" y="-226118"/>
                  </a:lnTo>
                  <a:lnTo>
                    <a:pt x="-38149" y="-181962"/>
                  </a:lnTo>
                  <a:lnTo>
                    <a:pt x="-31976" y="-136884"/>
                  </a:lnTo>
                  <a:lnTo>
                    <a:pt x="-26227" y="-91642"/>
                  </a:lnTo>
                  <a:lnTo>
                    <a:pt x="-20549" y="-46323"/>
                  </a:lnTo>
                  <a:lnTo>
                    <a:pt x="-16991" y="-870"/>
                  </a:lnTo>
                  <a:lnTo>
                    <a:pt x="-15886" y="44759"/>
                  </a:lnTo>
                  <a:lnTo>
                    <a:pt x="-13330" y="90351"/>
                  </a:lnTo>
                  <a:lnTo>
                    <a:pt x="-7457" y="135667"/>
                  </a:lnTo>
                  <a:lnTo>
                    <a:pt x="3430" y="180075"/>
                  </a:lnTo>
                  <a:lnTo>
                    <a:pt x="21023" y="222024"/>
                  </a:lnTo>
                  <a:lnTo>
                    <a:pt x="45531" y="258905"/>
                  </a:lnTo>
                  <a:lnTo>
                    <a:pt x="80741" y="283059"/>
                  </a:lnTo>
                  <a:lnTo>
                    <a:pt x="102600" y="289750"/>
                  </a:lnTo>
                </a:path>
              </a:pathLst>
            </a:custGeom>
            <a:noFill/>
            <a:ln w="57150" cap="rnd">
              <a:solidFill>
                <a:srgbClr val="F56B85"/>
              </a:solidFill>
              <a:round/>
            </a:ln>
          </p:spPr>
        </p:sp>
        <p:pic>
          <p:nvPicPr>
            <p:cNvPr id="142" name="Mark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81" y="7909"/>
              <a:ext cx="675" cy="72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41325" y="343535"/>
            <a:ext cx="7565390" cy="2814955"/>
            <a:chOff x="695" y="541"/>
            <a:chExt cx="11914" cy="4433"/>
          </a:xfrm>
        </p:grpSpPr>
        <p:grpSp>
          <p:nvGrpSpPr>
            <p:cNvPr id="3" name="组合 2"/>
            <p:cNvGrpSpPr/>
            <p:nvPr/>
          </p:nvGrpSpPr>
          <p:grpSpPr>
            <a:xfrm rot="0">
              <a:off x="695" y="1136"/>
              <a:ext cx="6926" cy="3839"/>
              <a:chOff x="442" y="1936"/>
              <a:chExt cx="6926" cy="3839"/>
            </a:xfrm>
          </p:grpSpPr>
          <p:sp>
            <p:nvSpPr>
              <p:cNvPr id="101" name="MainIdea"/>
              <p:cNvSpPr/>
              <p:nvPr/>
            </p:nvSpPr>
            <p:spPr>
              <a:xfrm>
                <a:off x="442" y="4451"/>
                <a:ext cx="3158" cy="1324"/>
              </a:xfrm>
              <a:custGeom>
                <a:avLst/>
                <a:gdLst>
                  <a:gd name="rtl" fmla="*/ 185592 w 1134224"/>
                  <a:gd name="rtt" fmla="*/ 128440 h 448400"/>
                  <a:gd name="rtr" fmla="*/ 945592 w 1134224"/>
                  <a:gd name="rtb" fmla="*/ 333640 h 448400"/>
                </a:gdLst>
                <a:ahLst/>
                <a:cxnLst/>
                <a:rect l="rtl" t="rtt" r="rtr" b="rtb"/>
                <a:pathLst>
                  <a:path w="1134224" h="448400">
                    <a:moveTo>
                      <a:pt x="224200" y="0"/>
                    </a:moveTo>
                    <a:lnTo>
                      <a:pt x="269800" y="2705"/>
                    </a:lnTo>
                    <a:lnTo>
                      <a:pt x="315400" y="2396"/>
                    </a:lnTo>
                    <a:lnTo>
                      <a:pt x="361000" y="1827"/>
                    </a:lnTo>
                    <a:lnTo>
                      <a:pt x="406600" y="1566"/>
                    </a:lnTo>
                    <a:lnTo>
                      <a:pt x="452200" y="-94"/>
                    </a:lnTo>
                    <a:lnTo>
                      <a:pt x="497800" y="-2498"/>
                    </a:lnTo>
                    <a:lnTo>
                      <a:pt x="543400" y="-2925"/>
                    </a:lnTo>
                    <a:lnTo>
                      <a:pt x="589000" y="-464"/>
                    </a:lnTo>
                    <a:lnTo>
                      <a:pt x="634600" y="1586"/>
                    </a:lnTo>
                    <a:lnTo>
                      <a:pt x="680200" y="2133"/>
                    </a:lnTo>
                    <a:lnTo>
                      <a:pt x="725800" y="630"/>
                    </a:lnTo>
                    <a:lnTo>
                      <a:pt x="771400" y="-2729"/>
                    </a:lnTo>
                    <a:lnTo>
                      <a:pt x="817000" y="-4547"/>
                    </a:lnTo>
                    <a:lnTo>
                      <a:pt x="862600" y="-3702"/>
                    </a:lnTo>
                    <a:lnTo>
                      <a:pt x="910024" y="531"/>
                    </a:lnTo>
                    <a:lnTo>
                      <a:pt x="954353" y="9268"/>
                    </a:lnTo>
                    <a:lnTo>
                      <a:pt x="996596" y="23202"/>
                    </a:lnTo>
                    <a:lnTo>
                      <a:pt x="1036899" y="42689"/>
                    </a:lnTo>
                    <a:lnTo>
                      <a:pt x="1073626" y="69527"/>
                    </a:lnTo>
                    <a:lnTo>
                      <a:pt x="1102525" y="105119"/>
                    </a:lnTo>
                    <a:lnTo>
                      <a:pt x="1122424" y="146516"/>
                    </a:lnTo>
                    <a:lnTo>
                      <a:pt x="1133127" y="191102"/>
                    </a:lnTo>
                    <a:lnTo>
                      <a:pt x="1134763" y="239459"/>
                    </a:lnTo>
                    <a:lnTo>
                      <a:pt x="1126507" y="284382"/>
                    </a:lnTo>
                    <a:lnTo>
                      <a:pt x="1107256" y="325502"/>
                    </a:lnTo>
                    <a:lnTo>
                      <a:pt x="1079937" y="360996"/>
                    </a:lnTo>
                    <a:lnTo>
                      <a:pt x="1048325" y="391927"/>
                    </a:lnTo>
                    <a:lnTo>
                      <a:pt x="1012423" y="417962"/>
                    </a:lnTo>
                    <a:lnTo>
                      <a:pt x="972179" y="438051"/>
                    </a:lnTo>
                    <a:lnTo>
                      <a:pt x="927867" y="448181"/>
                    </a:lnTo>
                    <a:lnTo>
                      <a:pt x="879624" y="450349"/>
                    </a:lnTo>
                    <a:lnTo>
                      <a:pt x="834024" y="454222"/>
                    </a:lnTo>
                    <a:lnTo>
                      <a:pt x="788424" y="457330"/>
                    </a:lnTo>
                    <a:lnTo>
                      <a:pt x="742824" y="457033"/>
                    </a:lnTo>
                    <a:lnTo>
                      <a:pt x="697224" y="455359"/>
                    </a:lnTo>
                    <a:lnTo>
                      <a:pt x="651624" y="453521"/>
                    </a:lnTo>
                    <a:lnTo>
                      <a:pt x="606024" y="452788"/>
                    </a:lnTo>
                    <a:lnTo>
                      <a:pt x="560424" y="448667"/>
                    </a:lnTo>
                    <a:lnTo>
                      <a:pt x="514824" y="443474"/>
                    </a:lnTo>
                    <a:lnTo>
                      <a:pt x="469224" y="441239"/>
                    </a:lnTo>
                    <a:lnTo>
                      <a:pt x="423624" y="441476"/>
                    </a:lnTo>
                    <a:lnTo>
                      <a:pt x="378024" y="442532"/>
                    </a:lnTo>
                    <a:lnTo>
                      <a:pt x="332424" y="444205"/>
                    </a:lnTo>
                    <a:lnTo>
                      <a:pt x="286824" y="444391"/>
                    </a:lnTo>
                    <a:lnTo>
                      <a:pt x="241224" y="445006"/>
                    </a:lnTo>
                    <a:lnTo>
                      <a:pt x="194046" y="445221"/>
                    </a:lnTo>
                    <a:lnTo>
                      <a:pt x="149690" y="435554"/>
                    </a:lnTo>
                    <a:lnTo>
                      <a:pt x="107809" y="417369"/>
                    </a:lnTo>
                    <a:lnTo>
                      <a:pt x="69000" y="392254"/>
                    </a:lnTo>
                    <a:lnTo>
                      <a:pt x="36867" y="358445"/>
                    </a:lnTo>
                    <a:lnTo>
                      <a:pt x="13838" y="317744"/>
                    </a:lnTo>
                    <a:lnTo>
                      <a:pt x="-29" y="273178"/>
                    </a:lnTo>
                    <a:lnTo>
                      <a:pt x="-5066" y="224200"/>
                    </a:lnTo>
                    <a:lnTo>
                      <a:pt x="412" y="178054"/>
                    </a:lnTo>
                    <a:lnTo>
                      <a:pt x="17367" y="135111"/>
                    </a:lnTo>
                    <a:lnTo>
                      <a:pt x="41528" y="96512"/>
                    </a:lnTo>
                    <a:lnTo>
                      <a:pt x="71297" y="62470"/>
                    </a:lnTo>
                    <a:lnTo>
                      <a:pt x="105157" y="31760"/>
                    </a:lnTo>
                    <a:lnTo>
                      <a:pt x="144969" y="7570"/>
                    </a:lnTo>
                    <a:lnTo>
                      <a:pt x="190166" y="-5265"/>
                    </a:lnTo>
                    <a:lnTo>
                      <a:pt x="224200" y="0"/>
                    </a:lnTo>
                    <a:close/>
                  </a:path>
                </a:pathLst>
              </a:custGeom>
              <a:solidFill>
                <a:srgbClr val="3598DB"/>
              </a:solidFill>
              <a:ln w="22800" cap="flat">
                <a:solidFill>
                  <a:srgbClr val="3598DB"/>
                </a:solidFill>
                <a:round/>
              </a:ln>
            </p:spPr>
            <p:txBody>
              <a:bodyPr wrap="none" lIns="0" tIns="0" rIns="0" bIns="22500" rtlCol="0" anchor="ctr"/>
              <a:p>
                <a:pPr algn="ctr"/>
                <a:r>
                  <a:rPr sz="3200">
                    <a:solidFill>
                      <a:srgbClr val="FFFFFF"/>
                    </a:solidFill>
                    <a:latin typeface="Georgia" panose="02040502050405020303" charset="0"/>
                    <a:cs typeface="Georgia" panose="02040502050405020303" charset="0"/>
                  </a:rPr>
                  <a:t>Ellipsis</a:t>
                </a:r>
                <a:endParaRPr sz="3200">
                  <a:solidFill>
                    <a:srgbClr val="FFFFFF"/>
                  </a:solidFill>
                  <a:latin typeface="Georgia" panose="02040502050405020303" charset="0"/>
                  <a:cs typeface="Georgia" panose="02040502050405020303" charset="0"/>
                </a:endParaRPr>
              </a:p>
            </p:txBody>
          </p:sp>
          <p:grpSp>
            <p:nvGrpSpPr>
              <p:cNvPr id="2" name="组合 1"/>
              <p:cNvGrpSpPr/>
              <p:nvPr/>
            </p:nvGrpSpPr>
            <p:grpSpPr>
              <a:xfrm>
                <a:off x="2958" y="1936"/>
                <a:ext cx="4410" cy="3656"/>
                <a:chOff x="4883" y="2355"/>
                <a:chExt cx="4410" cy="3656"/>
              </a:xfrm>
            </p:grpSpPr>
            <p:sp>
              <p:nvSpPr>
                <p:cNvPr id="105" name="MMConnector"/>
                <p:cNvSpPr/>
                <p:nvPr/>
              </p:nvSpPr>
              <p:spPr>
                <a:xfrm>
                  <a:off x="4883" y="4215"/>
                  <a:ext cx="2290" cy="1796"/>
                </a:xfrm>
                <a:custGeom>
                  <a:avLst/>
                  <a:gdLst/>
                  <a:ahLst/>
                  <a:cxnLst/>
                  <a:pathLst>
                    <a:path w="655190" h="577008" fill="none">
                      <a:moveTo>
                        <a:pt x="-132234" y="178958"/>
                      </a:moveTo>
                      <a:lnTo>
                        <a:pt x="-102410" y="144302"/>
                      </a:lnTo>
                      <a:lnTo>
                        <a:pt x="-76055" y="107012"/>
                      </a:lnTo>
                      <a:lnTo>
                        <a:pt x="-50704" y="69063"/>
                      </a:lnTo>
                      <a:lnTo>
                        <a:pt x="-25584" y="30987"/>
                      </a:lnTo>
                      <a:lnTo>
                        <a:pt x="-1823" y="-7971"/>
                      </a:lnTo>
                      <a:lnTo>
                        <a:pt x="21422" y="-47286"/>
                      </a:lnTo>
                      <a:lnTo>
                        <a:pt x="46713" y="-85277"/>
                      </a:lnTo>
                      <a:lnTo>
                        <a:pt x="75033" y="-121145"/>
                      </a:lnTo>
                      <a:lnTo>
                        <a:pt x="103912" y="-156468"/>
                      </a:lnTo>
                      <a:lnTo>
                        <a:pt x="132800" y="-191655"/>
                      </a:lnTo>
                      <a:lnTo>
                        <a:pt x="161695" y="-226870"/>
                      </a:lnTo>
                      <a:lnTo>
                        <a:pt x="191268" y="-261821"/>
                      </a:lnTo>
                      <a:lnTo>
                        <a:pt x="224290" y="-293692"/>
                      </a:lnTo>
                      <a:lnTo>
                        <a:pt x="261391" y="-320789"/>
                      </a:lnTo>
                      <a:lnTo>
                        <a:pt x="302402" y="-341458"/>
                      </a:lnTo>
                      <a:lnTo>
                        <a:pt x="344889" y="-357748"/>
                      </a:lnTo>
                      <a:lnTo>
                        <a:pt x="387338" y="-372805"/>
                      </a:lnTo>
                      <a:lnTo>
                        <a:pt x="430451" y="-386465"/>
                      </a:lnTo>
                      <a:lnTo>
                        <a:pt x="474922" y="-396720"/>
                      </a:lnTo>
                      <a:lnTo>
                        <a:pt x="522956" y="-400173"/>
                      </a:lnTo>
                    </a:path>
                  </a:pathLst>
                </a:custGeom>
                <a:noFill/>
                <a:ln w="57150" cap="rnd">
                  <a:solidFill>
                    <a:srgbClr val="517293"/>
                  </a:solidFill>
                  <a:round/>
                </a:ln>
              </p:spPr>
            </p:sp>
            <p:sp>
              <p:nvSpPr>
                <p:cNvPr id="104" name="MainTopic"/>
                <p:cNvSpPr/>
                <p:nvPr/>
              </p:nvSpPr>
              <p:spPr>
                <a:xfrm>
                  <a:off x="6619" y="2355"/>
                  <a:ext cx="2674" cy="1279"/>
                </a:xfrm>
                <a:custGeom>
                  <a:avLst/>
                  <a:gdLst>
                    <a:gd name="rtl" fmla="*/ 164312 w 666064"/>
                    <a:gd name="rtt" fmla="*/ 75240 h 304000"/>
                    <a:gd name="rtr" fmla="*/ 498712 w 666064"/>
                    <a:gd name="rtb" fmla="*/ 242440 h 304000"/>
                  </a:gdLst>
                  <a:ahLst/>
                  <a:cxnLst/>
                  <a:rect l="rtl" t="rtt" r="rtr" b="rtb"/>
                  <a:pathLst>
                    <a:path w="666064" h="304000">
                      <a:moveTo>
                        <a:pt x="152000" y="0"/>
                      </a:moveTo>
                      <a:lnTo>
                        <a:pt x="197600" y="2705"/>
                      </a:lnTo>
                      <a:lnTo>
                        <a:pt x="243200" y="2396"/>
                      </a:lnTo>
                      <a:lnTo>
                        <a:pt x="288800" y="1827"/>
                      </a:lnTo>
                      <a:lnTo>
                        <a:pt x="334400" y="1566"/>
                      </a:lnTo>
                      <a:lnTo>
                        <a:pt x="380000" y="-94"/>
                      </a:lnTo>
                      <a:lnTo>
                        <a:pt x="425600" y="-2498"/>
                      </a:lnTo>
                      <a:lnTo>
                        <a:pt x="471200" y="-2925"/>
                      </a:lnTo>
                      <a:lnTo>
                        <a:pt x="521684" y="-277"/>
                      </a:lnTo>
                      <a:lnTo>
                        <a:pt x="565647" y="10663"/>
                      </a:lnTo>
                      <a:lnTo>
                        <a:pt x="604753" y="32675"/>
                      </a:lnTo>
                      <a:lnTo>
                        <a:pt x="637191" y="63929"/>
                      </a:lnTo>
                      <a:lnTo>
                        <a:pt x="660931" y="103171"/>
                      </a:lnTo>
                      <a:lnTo>
                        <a:pt x="670611" y="152000"/>
                      </a:lnTo>
                      <a:lnTo>
                        <a:pt x="662853" y="198018"/>
                      </a:lnTo>
                      <a:lnTo>
                        <a:pt x="639099" y="237521"/>
                      </a:lnTo>
                      <a:lnTo>
                        <a:pt x="605587" y="267311"/>
                      </a:lnTo>
                      <a:lnTo>
                        <a:pt x="567219" y="288658"/>
                      </a:lnTo>
                      <a:lnTo>
                        <a:pt x="524658" y="300867"/>
                      </a:lnTo>
                      <a:lnTo>
                        <a:pt x="476064" y="304941"/>
                      </a:lnTo>
                      <a:lnTo>
                        <a:pt x="430464" y="306123"/>
                      </a:lnTo>
                      <a:lnTo>
                        <a:pt x="384864" y="305899"/>
                      </a:lnTo>
                      <a:lnTo>
                        <a:pt x="339264" y="305315"/>
                      </a:lnTo>
                      <a:lnTo>
                        <a:pt x="293664" y="305048"/>
                      </a:lnTo>
                      <a:lnTo>
                        <a:pt x="248064" y="304436"/>
                      </a:lnTo>
                      <a:lnTo>
                        <a:pt x="202464" y="301478"/>
                      </a:lnTo>
                      <a:lnTo>
                        <a:pt x="152000" y="297927"/>
                      </a:lnTo>
                      <a:lnTo>
                        <a:pt x="109086" y="290740"/>
                      </a:lnTo>
                      <a:lnTo>
                        <a:pt x="69057" y="273274"/>
                      </a:lnTo>
                      <a:lnTo>
                        <a:pt x="34159" y="245534"/>
                      </a:lnTo>
                      <a:lnTo>
                        <a:pt x="9854" y="207291"/>
                      </a:lnTo>
                      <a:lnTo>
                        <a:pt x="-1568" y="162923"/>
                      </a:lnTo>
                      <a:lnTo>
                        <a:pt x="-954" y="112953"/>
                      </a:lnTo>
                      <a:lnTo>
                        <a:pt x="14780" y="67879"/>
                      </a:lnTo>
                      <a:lnTo>
                        <a:pt x="45966" y="31331"/>
                      </a:lnTo>
                      <a:lnTo>
                        <a:pt x="87026" y="6885"/>
                      </a:lnTo>
                      <a:lnTo>
                        <a:pt x="133036" y="-3988"/>
                      </a:lnTo>
                      <a:lnTo>
                        <a:pt x="152000" y="0"/>
                      </a:lnTo>
                      <a:close/>
                    </a:path>
                  </a:pathLst>
                </a:custGeom>
                <a:solidFill>
                  <a:srgbClr val="517293"/>
                </a:solidFill>
                <a:ln w="22800" cap="flat">
                  <a:solidFill>
                    <a:srgbClr val="517293"/>
                  </a:solidFill>
                  <a:round/>
                </a:ln>
              </p:spPr>
              <p:txBody>
                <a:bodyPr wrap="none" lIns="0" tIns="0" rIns="0" bIns="22500" rtlCol="0" anchor="ctr"/>
                <a:p>
                  <a:pPr algn="ctr"/>
                  <a:r>
                    <a:rPr lang="en-US"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Functions</a:t>
                  </a:r>
                  <a:endParaRPr lang="en-US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  <a:p>
                  <a:pPr algn="ctr"/>
                  <a:r>
                    <a:rPr sz="2800">
                      <a:solidFill>
                        <a:srgbClr val="FFFFFF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功能</a:t>
                  </a:r>
                  <a:endPara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</p:grpSp>
        <p:sp>
          <p:nvSpPr>
            <p:cNvPr id="18" name="矩形 17"/>
            <p:cNvSpPr/>
            <p:nvPr/>
          </p:nvSpPr>
          <p:spPr>
            <a:xfrm>
              <a:off x="7755" y="541"/>
              <a:ext cx="4854" cy="24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p>
              <a:pPr algn="l"/>
              <a:r>
                <a:rPr lang="en-US" altLang="zh-CN" sz="3200" b="1">
                  <a:solidFill>
                    <a:schemeClr val="accent4"/>
                  </a:solidFill>
                  <a:effectLst/>
                  <a:latin typeface="Georgia" panose="02040502050405020303" charset="0"/>
                  <a:cs typeface="Georgia" panose="02040502050405020303" charset="0"/>
                </a:rPr>
                <a:t>concise</a:t>
              </a:r>
              <a:endPara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endParaRPr>
            </a:p>
            <a:p>
              <a:pPr algn="l"/>
              <a:r>
                <a:rPr lang="en-US" altLang="zh-CN" sz="3200" b="1">
                  <a:solidFill>
                    <a:schemeClr val="accent4"/>
                  </a:solidFill>
                  <a:effectLst/>
                  <a:latin typeface="Georgia" panose="02040502050405020303" charset="0"/>
                  <a:cs typeface="Georgia" panose="02040502050405020303" charset="0"/>
                </a:rPr>
                <a:t>closely-linked</a:t>
              </a:r>
              <a:endPara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endParaRPr>
            </a:p>
            <a:p>
              <a:pPr algn="l"/>
              <a:r>
                <a:rPr lang="en-US" altLang="zh-CN" sz="3200" b="1">
                  <a:solidFill>
                    <a:schemeClr val="accent4"/>
                  </a:solidFill>
                  <a:effectLst/>
                  <a:latin typeface="Georgia" panose="02040502050405020303" charset="0"/>
                  <a:cs typeface="Georgia" panose="02040502050405020303" charset="0"/>
                </a:rPr>
                <a:t>highlighted</a:t>
              </a:r>
              <a:endParaRPr lang="en-US" altLang="zh-CN" sz="3200" b="1">
                <a:solidFill>
                  <a:schemeClr val="accent4"/>
                </a:solidFill>
                <a:effectLst/>
                <a:latin typeface="Georgia" panose="02040502050405020303" charset="0"/>
                <a:cs typeface="Georgia" panose="02040502050405020303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10" y="1191260"/>
            <a:ext cx="3621405" cy="4476115"/>
          </a:xfrm>
          <a:prstGeom prst="rect">
            <a:avLst/>
          </a:prstGeom>
        </p:spPr>
      </p:pic>
      <p:sp>
        <p:nvSpPr>
          <p:cNvPr id="23556" name="Text Box 5"/>
          <p:cNvSpPr txBox="1"/>
          <p:nvPr/>
        </p:nvSpPr>
        <p:spPr>
          <a:xfrm>
            <a:off x="5094605" y="1316355"/>
            <a:ext cx="538480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4400" noProof="1" dirty="0">
                <a:solidFill>
                  <a:schemeClr val="bg1"/>
                </a:solidFill>
                <a:effectLst>
                  <a:glow rad="266700">
                    <a:srgbClr val="00B0F0"/>
                  </a:glow>
                </a:effectLst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</a:rPr>
              <a:t>It's time for you to explore the rules!</a:t>
            </a:r>
            <a:endParaRPr lang="en-US" altLang="zh-CN" sz="4400" noProof="1" dirty="0">
              <a:solidFill>
                <a:schemeClr val="bg1"/>
              </a:solidFill>
              <a:effectLst>
                <a:glow rad="266700">
                  <a:srgbClr val="00B0F0"/>
                </a:glow>
              </a:effectLst>
              <a:latin typeface="Times New Roman" panose="02020603050405020304" charset="0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381635" y="382905"/>
            <a:ext cx="3392805" cy="559435"/>
            <a:chOff x="7462" y="4108"/>
            <a:chExt cx="5343" cy="881"/>
          </a:xfrm>
        </p:grpSpPr>
        <p:grpSp>
          <p:nvGrpSpPr>
            <p:cNvPr id="8" name="组合 7"/>
            <p:cNvGrpSpPr/>
            <p:nvPr/>
          </p:nvGrpSpPr>
          <p:grpSpPr>
            <a:xfrm rot="0">
              <a:off x="7462" y="4108"/>
              <a:ext cx="5343" cy="881"/>
              <a:chOff x="7462" y="4108"/>
              <a:chExt cx="5343" cy="881"/>
            </a:xfrm>
          </p:grpSpPr>
          <p:sp>
            <p:nvSpPr>
              <p:cNvPr id="2" name="SubTopic"/>
              <p:cNvSpPr/>
              <p:nvPr/>
            </p:nvSpPr>
            <p:spPr>
              <a:xfrm>
                <a:off x="7462" y="4108"/>
                <a:ext cx="5343" cy="804"/>
              </a:xfrm>
              <a:custGeom>
                <a:avLst/>
                <a:gdLst/>
                <a:ahLst/>
                <a:cxnLst/>
                <a:pathLst>
                  <a:path w="1172832" h="182400">
                    <a:moveTo>
                      <a:pt x="91200" y="0"/>
                    </a:moveTo>
                    <a:lnTo>
                      <a:pt x="136800" y="2705"/>
                    </a:lnTo>
                    <a:lnTo>
                      <a:pt x="182400" y="2396"/>
                    </a:lnTo>
                    <a:lnTo>
                      <a:pt x="228000" y="1827"/>
                    </a:lnTo>
                    <a:lnTo>
                      <a:pt x="273600" y="1566"/>
                    </a:lnTo>
                    <a:lnTo>
                      <a:pt x="319200" y="-94"/>
                    </a:lnTo>
                    <a:lnTo>
                      <a:pt x="364800" y="-2498"/>
                    </a:lnTo>
                    <a:lnTo>
                      <a:pt x="410400" y="-2925"/>
                    </a:lnTo>
                    <a:lnTo>
                      <a:pt x="456000" y="-464"/>
                    </a:lnTo>
                    <a:lnTo>
                      <a:pt x="501600" y="1586"/>
                    </a:lnTo>
                    <a:lnTo>
                      <a:pt x="547200" y="2133"/>
                    </a:lnTo>
                    <a:lnTo>
                      <a:pt x="592800" y="630"/>
                    </a:lnTo>
                    <a:lnTo>
                      <a:pt x="638400" y="-2729"/>
                    </a:lnTo>
                    <a:lnTo>
                      <a:pt x="684000" y="-4547"/>
                    </a:lnTo>
                    <a:lnTo>
                      <a:pt x="729600" y="-3702"/>
                    </a:lnTo>
                    <a:lnTo>
                      <a:pt x="775200" y="531"/>
                    </a:lnTo>
                    <a:lnTo>
                      <a:pt x="820800" y="4789"/>
                    </a:lnTo>
                    <a:lnTo>
                      <a:pt x="866400" y="5410"/>
                    </a:lnTo>
                    <a:lnTo>
                      <a:pt x="912000" y="2763"/>
                    </a:lnTo>
                    <a:lnTo>
                      <a:pt x="957600" y="-941"/>
                    </a:lnTo>
                    <a:lnTo>
                      <a:pt x="1003200" y="-2123"/>
                    </a:lnTo>
                    <a:lnTo>
                      <a:pt x="1048800" y="-1899"/>
                    </a:lnTo>
                    <a:lnTo>
                      <a:pt x="1096980" y="-48"/>
                    </a:lnTo>
                    <a:lnTo>
                      <a:pt x="1138671" y="18694"/>
                    </a:lnTo>
                    <a:lnTo>
                      <a:pt x="1165902" y="55144"/>
                    </a:lnTo>
                    <a:lnTo>
                      <a:pt x="1169095" y="105916"/>
                    </a:lnTo>
                    <a:lnTo>
                      <a:pt x="1148544" y="143832"/>
                    </a:lnTo>
                    <a:lnTo>
                      <a:pt x="1114832" y="168805"/>
                    </a:lnTo>
                    <a:lnTo>
                      <a:pt x="1066432" y="177309"/>
                    </a:lnTo>
                    <a:lnTo>
                      <a:pt x="1020832" y="180842"/>
                    </a:lnTo>
                    <a:lnTo>
                      <a:pt x="975232" y="182879"/>
                    </a:lnTo>
                    <a:lnTo>
                      <a:pt x="929632" y="184349"/>
                    </a:lnTo>
                    <a:lnTo>
                      <a:pt x="884032" y="188222"/>
                    </a:lnTo>
                    <a:lnTo>
                      <a:pt x="838432" y="191330"/>
                    </a:lnTo>
                    <a:lnTo>
                      <a:pt x="792832" y="191033"/>
                    </a:lnTo>
                    <a:lnTo>
                      <a:pt x="747232" y="189359"/>
                    </a:lnTo>
                    <a:lnTo>
                      <a:pt x="701632" y="187521"/>
                    </a:lnTo>
                    <a:lnTo>
                      <a:pt x="656032" y="186788"/>
                    </a:lnTo>
                    <a:lnTo>
                      <a:pt x="610432" y="182667"/>
                    </a:lnTo>
                    <a:lnTo>
                      <a:pt x="564832" y="177474"/>
                    </a:lnTo>
                    <a:lnTo>
                      <a:pt x="519232" y="175239"/>
                    </a:lnTo>
                    <a:lnTo>
                      <a:pt x="473632" y="175476"/>
                    </a:lnTo>
                    <a:lnTo>
                      <a:pt x="428032" y="176532"/>
                    </a:lnTo>
                    <a:lnTo>
                      <a:pt x="382432" y="178205"/>
                    </a:lnTo>
                    <a:lnTo>
                      <a:pt x="336832" y="178391"/>
                    </a:lnTo>
                    <a:lnTo>
                      <a:pt x="291232" y="179006"/>
                    </a:lnTo>
                    <a:lnTo>
                      <a:pt x="245632" y="181242"/>
                    </a:lnTo>
                    <a:lnTo>
                      <a:pt x="200032" y="182242"/>
                    </a:lnTo>
                    <a:lnTo>
                      <a:pt x="154432" y="183689"/>
                    </a:lnTo>
                    <a:lnTo>
                      <a:pt x="108832" y="186952"/>
                    </a:lnTo>
                    <a:lnTo>
                      <a:pt x="59312" y="183311"/>
                    </a:lnTo>
                    <a:lnTo>
                      <a:pt x="19287" y="156546"/>
                    </a:lnTo>
                    <a:lnTo>
                      <a:pt x="-2579" y="113913"/>
                    </a:lnTo>
                    <a:lnTo>
                      <a:pt x="207" y="59699"/>
                    </a:lnTo>
                    <a:lnTo>
                      <a:pt x="27007" y="20556"/>
                    </a:lnTo>
                    <a:lnTo>
                      <a:pt x="69502" y="1624"/>
                    </a:lnTo>
                    <a:lnTo>
                      <a:pt x="91200" y="0"/>
                    </a:lnTo>
                    <a:close/>
                  </a:path>
                </a:pathLst>
              </a:custGeom>
              <a:solidFill>
                <a:srgbClr val="F56B85"/>
              </a:solidFill>
              <a:ln w="7600" cap="flat">
                <a:solidFill>
                  <a:srgbClr val="F56B85"/>
                </a:solidFill>
                <a:round/>
              </a:ln>
            </p:spPr>
          </p:sp>
          <p:sp>
            <p:nvSpPr>
              <p:cNvPr id="7" name="文本框 6"/>
              <p:cNvSpPr txBox="1"/>
              <p:nvPr/>
            </p:nvSpPr>
            <p:spPr>
              <a:xfrm>
                <a:off x="8325" y="4167"/>
                <a:ext cx="4208" cy="82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简单</a:t>
                </a:r>
                <a:r>
                  <a:rPr sz="2800">
                    <a:solidFill>
                      <a:srgbClr val="FFFFFF"/>
                    </a:solidFill>
                    <a:latin typeface="华文楷体" panose="02010600040101010101" charset="-122"/>
                    <a:ea typeface="华文楷体" panose="02010600040101010101" charset="-122"/>
                    <a:sym typeface="+mn-ea"/>
                  </a:rPr>
                  <a:t>句中的省略</a:t>
                </a:r>
                <a:endParaRPr lang="zh-CN" altLang="en-US" sz="2800">
                  <a:solidFill>
                    <a:srgbClr val="FFFFFF"/>
                  </a:solidFill>
                  <a:latin typeface="华文楷体" panose="02010600040101010101" charset="-122"/>
                  <a:ea typeface="华文楷体" panose="02010600040101010101" charset="-122"/>
                  <a:sym typeface="+mn-ea"/>
                </a:endParaRPr>
              </a:p>
            </p:txBody>
          </p:sp>
        </p:grpSp>
        <p:pic>
          <p:nvPicPr>
            <p:cNvPr id="129" name="Mark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60" y="4244"/>
              <a:ext cx="665" cy="668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720" y="1995805"/>
            <a:ext cx="4209415" cy="28663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8160236" y="1863090"/>
            <a:ext cx="3763742" cy="1472565"/>
            <a:chOff x="10306" y="3897"/>
            <a:chExt cx="6284" cy="2319"/>
          </a:xfrm>
        </p:grpSpPr>
        <p:sp>
          <p:nvSpPr>
            <p:cNvPr id="5" name="圆角矩形标注 4"/>
            <p:cNvSpPr/>
            <p:nvPr/>
          </p:nvSpPr>
          <p:spPr>
            <a:xfrm flipH="1">
              <a:off x="10306" y="3897"/>
              <a:ext cx="6283" cy="2319"/>
            </a:xfrm>
            <a:prstGeom prst="wedgeRoundRectCallout">
              <a:avLst>
                <a:gd name="adj1" fmla="val -69229"/>
                <a:gd name="adj2" fmla="val 46415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0306" y="3897"/>
              <a:ext cx="6284" cy="188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(I saved your life)</a:t>
              </a:r>
              <a:r>
                <a:rPr lang="en-US" altLang="zh-CN" sz="3600" dirty="0">
                  <a:latin typeface="Times New Roman" panose="02020603050405020304" charset="0"/>
                  <a:cs typeface="Times New Roman" panose="02020603050405020304" charset="0"/>
                </a:rPr>
                <a:t> With pleasure!</a:t>
              </a:r>
              <a:endParaRPr lang="en-US" altLang="zh-CN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7365" y="1974850"/>
            <a:ext cx="3209290" cy="1753870"/>
            <a:chOff x="11681" y="3921"/>
            <a:chExt cx="5054" cy="2762"/>
          </a:xfrm>
        </p:grpSpPr>
        <p:sp>
          <p:nvSpPr>
            <p:cNvPr id="11" name="圆角矩形标注 10"/>
            <p:cNvSpPr/>
            <p:nvPr/>
          </p:nvSpPr>
          <p:spPr>
            <a:xfrm flipH="1">
              <a:off x="11681" y="3921"/>
              <a:ext cx="4543" cy="2762"/>
            </a:xfrm>
            <a:prstGeom prst="wedgeRoundRectCallout">
              <a:avLst>
                <a:gd name="adj1" fmla="val -60581"/>
                <a:gd name="adj2" fmla="val 3928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681" y="3921"/>
              <a:ext cx="5054" cy="27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(I)</a:t>
              </a:r>
              <a:r>
                <a:rPr lang="en-US" altLang="zh-CN" sz="3600" dirty="0">
                  <a:latin typeface="Times New Roman" panose="02020603050405020304" charset="0"/>
                  <a:cs typeface="Times New Roman" panose="02020603050405020304" charset="0"/>
                </a:rPr>
                <a:t> Thank you for your saving my life!</a:t>
              </a:r>
              <a:endParaRPr lang="en-US" altLang="zh-CN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546860" y="5094605"/>
            <a:ext cx="7207250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主语省略</a:t>
            </a:r>
            <a:r>
              <a:rPr lang="en-US" altLang="zh-CN" sz="320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: </a:t>
            </a:r>
            <a:r>
              <a:rPr lang="zh-CN" altLang="en-US" sz="32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祈使句中的主语通常被省略。</a:t>
            </a:r>
            <a:endParaRPr lang="en-US" altLang="zh-CN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46860" y="5678170"/>
            <a:ext cx="7207250" cy="5340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9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省略重复的句子成分</a:t>
            </a:r>
            <a:endParaRPr lang="zh-CN" altLang="en-US" sz="3200" dirty="0">
              <a:solidFill>
                <a:srgbClr val="0000FF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4620" y="393700"/>
            <a:ext cx="4283075" cy="279654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27330" y="580390"/>
            <a:ext cx="4424131" cy="1998980"/>
            <a:chOff x="11681" y="3921"/>
            <a:chExt cx="5623" cy="2762"/>
          </a:xfrm>
        </p:grpSpPr>
        <p:sp>
          <p:nvSpPr>
            <p:cNvPr id="11" name="圆角矩形标注 10"/>
            <p:cNvSpPr/>
            <p:nvPr/>
          </p:nvSpPr>
          <p:spPr>
            <a:xfrm flipH="1">
              <a:off x="11681" y="3921"/>
              <a:ext cx="5430" cy="2762"/>
            </a:xfrm>
            <a:prstGeom prst="wedgeRoundRectCallout">
              <a:avLst>
                <a:gd name="adj1" fmla="val -58223"/>
                <a:gd name="adj2" fmla="val 23171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808" y="4038"/>
              <a:ext cx="5496" cy="2422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sz="3600">
                  <a:latin typeface="Times New Roman" panose="02020603050405020304" charset="0"/>
                  <a:ea typeface="黑体" panose="02010609060101010101" pitchFamily="49" charset="-122"/>
                  <a:sym typeface="+mn-ea"/>
                </a:rPr>
                <a:t>Don’t stare at a girl unless you are told to</a:t>
              </a:r>
              <a:endParaRPr lang="en-US" altLang="zh-CN" sz="3600">
                <a:latin typeface="Times New Roman" panose="02020603050405020304" charset="0"/>
                <a:ea typeface="黑体" panose="02010609060101010101" pitchFamily="49" charset="-122"/>
                <a:sym typeface="+mn-ea"/>
              </a:endParaRPr>
            </a:p>
            <a:p>
              <a:r>
                <a:rPr lang="en-US" altLang="zh-CN" sz="3600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(stare at her)</a:t>
              </a:r>
              <a:r>
                <a:rPr lang="en-US" altLang="zh-CN" sz="3600" dirty="0"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  <a:endParaRPr lang="en-US" altLang="zh-CN" sz="3600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49580" y="4535805"/>
            <a:ext cx="11342370" cy="632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just">
              <a:lnSpc>
                <a:spcPct val="110000"/>
              </a:lnSpc>
            </a:pPr>
            <a:r>
              <a:rPr lang="zh-CN" altLang="en-US" sz="3200" dirty="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省略重复的宾语</a:t>
            </a:r>
            <a:r>
              <a:rPr lang="en-US" altLang="zh-CN" sz="3200">
                <a:solidFill>
                  <a:srgbClr val="0000FF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: </a:t>
            </a:r>
            <a:r>
              <a:rPr lang="zh-CN" altLang="en-US" sz="32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可以省略作宾语的动词不定式, 保留to。 </a:t>
            </a:r>
            <a:endParaRPr lang="en-US" altLang="zh-CN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1970" y="5168265"/>
            <a:ext cx="11269980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l"/>
            <a:r>
              <a:rPr lang="zh-CN" altLang="en-US" sz="3200" dirty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但如果该宾语是动词be或完成形式, 则须在to后加上be或have。</a:t>
            </a:r>
            <a:endParaRPr lang="en-US" altLang="zh-CN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55065" y="3101340"/>
            <a:ext cx="8102600" cy="11734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10000"/>
              </a:lnSpc>
            </a:pPr>
            <a:r>
              <a:rPr lang="en-US" altLang="zh-CN" sz="32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  --- He hasn’t finished the task.   </a:t>
            </a:r>
            <a:endParaRPr lang="en-US" altLang="zh-CN" sz="3200">
              <a:latin typeface="Times New Roman" panose="02020603050405020304" charset="0"/>
              <a:ea typeface="黑体" panose="02010609060101010101" pitchFamily="49" charset="-122"/>
            </a:endParaRPr>
          </a:p>
          <a:p>
            <a:pPr marL="342900" indent="-342900">
              <a:lnSpc>
                <a:spcPct val="110000"/>
              </a:lnSpc>
            </a:pPr>
            <a:r>
              <a:rPr lang="en-US" altLang="zh-CN" sz="32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    --- Well, he ought to have 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(finished it)</a:t>
            </a:r>
            <a:r>
              <a:rPr lang="en-US" altLang="zh-CN" sz="3200">
                <a:latin typeface="Times New Roman" panose="02020603050405020304" charset="0"/>
                <a:ea typeface="黑体" panose="02010609060101010101" pitchFamily="49" charset="-122"/>
                <a:sym typeface="+mn-ea"/>
              </a:rPr>
              <a:t>.</a:t>
            </a:r>
            <a:endParaRPr lang="en-US" altLang="zh-CN" sz="3200">
              <a:latin typeface="Times New Roman" panose="02020603050405020304" charset="0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3" grpId="0" bldLvl="0" animBg="1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9245</Words>
  <Application>WPS 演示</Application>
  <PresentationFormat>宽屏</PresentationFormat>
  <Paragraphs>647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Arial</vt:lpstr>
      <vt:lpstr>宋体</vt:lpstr>
      <vt:lpstr>Wingdings</vt:lpstr>
      <vt:lpstr>Times New Roman</vt:lpstr>
      <vt:lpstr>Georgia</vt:lpstr>
      <vt:lpstr>华文楷体</vt:lpstr>
      <vt:lpstr>黑体</vt:lpstr>
      <vt:lpstr>华文新魏</vt:lpstr>
      <vt:lpstr>Calibri</vt:lpstr>
      <vt:lpstr>Verdana</vt:lpstr>
      <vt:lpstr>微软雅黑</vt:lpstr>
      <vt:lpstr>Arial Unicode MS</vt:lpstr>
      <vt:lpstr>Calibri Light</vt:lpstr>
      <vt:lpstr>Cambria</vt:lpstr>
      <vt:lpstr>Wingdings</vt:lpstr>
      <vt:lpstr>HelveticaNeue</vt:lpstr>
      <vt:lpstr>Corbel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南山有谷堆</cp:lastModifiedBy>
  <cp:revision>31</cp:revision>
  <dcterms:created xsi:type="dcterms:W3CDTF">2020-02-16T03:12:00Z</dcterms:created>
  <dcterms:modified xsi:type="dcterms:W3CDTF">2020-03-09T09:50:52Z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