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Lst>
  <p:notesMasterIdLst>
    <p:notesMasterId r:id="rId8"/>
  </p:notesMasterIdLst>
  <p:sldIdLst>
    <p:sldId id="338" r:id="rId4"/>
    <p:sldId id="256" r:id="rId5"/>
    <p:sldId id="317" r:id="rId6"/>
    <p:sldId id="283" r:id="rId7"/>
    <p:sldId id="290" r:id="rId9"/>
    <p:sldId id="284" r:id="rId10"/>
    <p:sldId id="285" r:id="rId11"/>
    <p:sldId id="301" r:id="rId12"/>
    <p:sldId id="302" r:id="rId13"/>
    <p:sldId id="303" r:id="rId14"/>
    <p:sldId id="304" r:id="rId15"/>
    <p:sldId id="305" r:id="rId16"/>
    <p:sldId id="306" r:id="rId17"/>
    <p:sldId id="307" r:id="rId18"/>
    <p:sldId id="308" r:id="rId19"/>
    <p:sldId id="291" r:id="rId20"/>
    <p:sldId id="292" r:id="rId21"/>
    <p:sldId id="293" r:id="rId22"/>
    <p:sldId id="294" r:id="rId23"/>
    <p:sldId id="295" r:id="rId24"/>
    <p:sldId id="261" r:id="rId25"/>
    <p:sldId id="262" r:id="rId26"/>
    <p:sldId id="264" r:id="rId2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7F9A"/>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10" d="100"/>
          <a:sy n="110" d="100"/>
        </p:scale>
        <p:origin x="558" y="8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1143000" y="685800"/>
            <a:ext cx="4572000" cy="3429000"/>
          </a:xfrm>
          <a:prstGeom prst="rect">
            <a:avLst/>
          </a:prstGeom>
        </p:spPr>
        <p:txBody>
          <a:bodyPr/>
          <a:lstStyle/>
          <a:p/>
        </p:txBody>
      </p:sp>
      <p:sp>
        <p:nvSpPr>
          <p:cNvPr id="173" name="Shape 173"/>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panose="020F0502020204030204"/>
      </a:defRPr>
    </a:lvl1pPr>
    <a:lvl2pPr indent="228600" latinLnBrk="0">
      <a:defRPr sz="1200">
        <a:latin typeface="+mn-lt"/>
        <a:ea typeface="+mn-ea"/>
        <a:cs typeface="+mn-cs"/>
        <a:sym typeface="Calibri" panose="020F0502020204030204"/>
      </a:defRPr>
    </a:lvl2pPr>
    <a:lvl3pPr indent="457200" latinLnBrk="0">
      <a:defRPr sz="1200">
        <a:latin typeface="+mn-lt"/>
        <a:ea typeface="+mn-ea"/>
        <a:cs typeface="+mn-cs"/>
        <a:sym typeface="Calibri" panose="020F0502020204030204"/>
      </a:defRPr>
    </a:lvl3pPr>
    <a:lvl4pPr indent="685800" latinLnBrk="0">
      <a:defRPr sz="1200">
        <a:latin typeface="+mn-lt"/>
        <a:ea typeface="+mn-ea"/>
        <a:cs typeface="+mn-cs"/>
        <a:sym typeface="Calibri" panose="020F0502020204030204"/>
      </a:defRPr>
    </a:lvl4pPr>
    <a:lvl5pPr indent="914400" latinLnBrk="0">
      <a:defRPr sz="1200">
        <a:latin typeface="+mn-lt"/>
        <a:ea typeface="+mn-ea"/>
        <a:cs typeface="+mn-cs"/>
        <a:sym typeface="Calibri" panose="020F0502020204030204"/>
      </a:defRPr>
    </a:lvl5pPr>
    <a:lvl6pPr indent="1143000" latinLnBrk="0">
      <a:defRPr sz="1200">
        <a:latin typeface="+mn-lt"/>
        <a:ea typeface="+mn-ea"/>
        <a:cs typeface="+mn-cs"/>
        <a:sym typeface="Calibri" panose="020F0502020204030204"/>
      </a:defRPr>
    </a:lvl6pPr>
    <a:lvl7pPr indent="1371600" latinLnBrk="0">
      <a:defRPr sz="1200">
        <a:latin typeface="+mn-lt"/>
        <a:ea typeface="+mn-ea"/>
        <a:cs typeface="+mn-cs"/>
        <a:sym typeface="Calibri" panose="020F0502020204030204"/>
      </a:defRPr>
    </a:lvl7pPr>
    <a:lvl8pPr indent="1600200" latinLnBrk="0">
      <a:defRPr sz="1200">
        <a:latin typeface="+mn-lt"/>
        <a:ea typeface="+mn-ea"/>
        <a:cs typeface="+mn-cs"/>
        <a:sym typeface="Calibri" panose="020F0502020204030204"/>
      </a:defRPr>
    </a:lvl8pPr>
    <a:lvl9pPr indent="1828800" latinLnBrk="0">
      <a:defRPr sz="1200">
        <a:latin typeface="+mn-lt"/>
        <a:ea typeface="+mn-ea"/>
        <a:cs typeface="+mn-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a:spLocks noGrp="1"/>
          </p:cNvSpPr>
          <p:nvPr>
            <p:ph type="body" sz="quarter" idx="1" hasCustomPrompt="1"/>
          </p:nvPr>
        </p:nvSpPr>
        <p:spPr>
          <a:xfrm>
            <a:off x="1524000" y="3602037"/>
            <a:ext cx="9144000" cy="1655781"/>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2"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93" name="正文级别 1…"/>
          <p:cNvSpPr txBox="1">
            <a:spLocks noGrp="1"/>
          </p:cNvSpPr>
          <p:nvPr>
            <p:ph type="body" sz="quarter" idx="1" hasCustomPrompt="1"/>
          </p:nvPr>
        </p:nvSpPr>
        <p:spPr>
          <a:xfrm>
            <a:off x="1524000" y="3602037"/>
            <a:ext cx="9144000" cy="1655781"/>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94"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1" name="标题文本"/>
          <p:cNvSpPr txBox="1">
            <a:spLocks noGrp="1"/>
          </p:cNvSpPr>
          <p:nvPr>
            <p:ph type="title" hasCustomPrompt="1"/>
          </p:nvPr>
        </p:nvSpPr>
        <p:spPr>
          <a:prstGeom prst="rect">
            <a:avLst/>
          </a:prstGeom>
        </p:spPr>
        <p:txBody>
          <a:bodyPr/>
          <a:lstStyle/>
          <a:p>
            <a:r>
              <a:t>标题文本</a:t>
            </a:r>
          </a:p>
        </p:txBody>
      </p:sp>
      <p:sp>
        <p:nvSpPr>
          <p:cNvPr id="102"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0"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111" name="正文级别 1…"/>
          <p:cNvSpPr txBox="1">
            <a:spLocks noGrp="1"/>
          </p:cNvSpPr>
          <p:nvPr>
            <p:ph type="body" sz="quarter" idx="1" hasCustomPrompt="1"/>
          </p:nvPr>
        </p:nvSpPr>
        <p:spPr>
          <a:xfrm>
            <a:off x="831850" y="4589462"/>
            <a:ext cx="10515600" cy="1500206"/>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1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19" name="标题文本"/>
          <p:cNvSpPr txBox="1">
            <a:spLocks noGrp="1"/>
          </p:cNvSpPr>
          <p:nvPr>
            <p:ph type="title" hasCustomPrompt="1"/>
          </p:nvPr>
        </p:nvSpPr>
        <p:spPr>
          <a:prstGeom prst="rect">
            <a:avLst/>
          </a:prstGeom>
        </p:spPr>
        <p:txBody>
          <a:bodyPr/>
          <a:lstStyle/>
          <a:p>
            <a:r>
              <a:t>标题文本</a:t>
            </a:r>
          </a:p>
        </p:txBody>
      </p:sp>
      <p:sp>
        <p:nvSpPr>
          <p:cNvPr id="120"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2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28"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129" name="正文级别 1…"/>
          <p:cNvSpPr txBox="1">
            <a:spLocks noGrp="1"/>
          </p:cNvSpPr>
          <p:nvPr>
            <p:ph type="body" sz="quarter" idx="1" hasCustomPrompt="1"/>
          </p:nvPr>
        </p:nvSpPr>
        <p:spPr>
          <a:xfrm>
            <a:off x="839787" y="1681163"/>
            <a:ext cx="5157790" cy="823931"/>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130" name="文本占位符 4"/>
          <p:cNvSpPr>
            <a:spLocks noGrp="1"/>
          </p:cNvSpPr>
          <p:nvPr>
            <p:ph type="body" sz="quarter" idx="21"/>
          </p:nvPr>
        </p:nvSpPr>
        <p:spPr>
          <a:xfrm>
            <a:off x="6172200" y="1681163"/>
            <a:ext cx="5183188" cy="823914"/>
          </a:xfrm>
          <a:prstGeom prst="rect">
            <a:avLst/>
          </a:prstGeom>
        </p:spPr>
        <p:txBody>
          <a:bodyPr anchor="b"/>
          <a:lstStyle/>
          <a:p/>
        </p:txBody>
      </p:sp>
      <p:sp>
        <p:nvSpPr>
          <p:cNvPr id="1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38" name="标题文本"/>
          <p:cNvSpPr txBox="1">
            <a:spLocks noGrp="1"/>
          </p:cNvSpPr>
          <p:nvPr>
            <p:ph type="title" hasCustomPrompt="1"/>
          </p:nvPr>
        </p:nvSpPr>
        <p:spPr>
          <a:prstGeom prst="rect">
            <a:avLst/>
          </a:prstGeom>
        </p:spPr>
        <p:txBody>
          <a:bodyPr/>
          <a:lstStyle/>
          <a:p>
            <a:r>
              <a:t>标题文本</a:t>
            </a:r>
          </a:p>
        </p:txBody>
      </p:sp>
      <p:sp>
        <p:nvSpPr>
          <p:cNvPr id="13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54"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155" name="文本占位符 3"/>
          <p:cNvSpPr>
            <a:spLocks noGrp="1"/>
          </p:cNvSpPr>
          <p:nvPr>
            <p:ph type="body" sz="quarter" idx="21"/>
          </p:nvPr>
        </p:nvSpPr>
        <p:spPr>
          <a:xfrm>
            <a:off x="839787" y="2057400"/>
            <a:ext cx="3932238" cy="3811588"/>
          </a:xfrm>
          <a:prstGeom prst="rect">
            <a:avLst/>
          </a:prstGeom>
        </p:spPr>
        <p:txBody>
          <a:bodyPr/>
          <a:lstStyle/>
          <a:p/>
        </p:txBody>
      </p:sp>
      <p:sp>
        <p:nvSpPr>
          <p:cNvPr id="15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64"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165"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16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a:spLocks noGrp="1"/>
          </p:cNvSpPr>
          <p:nvPr>
            <p:ph type="title" hasCustomPrompt="1"/>
          </p:nvPr>
        </p:nvSpPr>
        <p:spPr>
          <a:prstGeom prst="rect">
            <a:avLst/>
          </a:prstGeom>
        </p:spPr>
        <p:txBody>
          <a:bodyPr/>
          <a:lstStyle/>
          <a:p>
            <a:r>
              <a:t>标题文本</a:t>
            </a:r>
          </a:p>
        </p:txBody>
      </p:sp>
      <p:sp>
        <p:nvSpPr>
          <p:cNvPr id="21"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a:spLocks noGrp="1"/>
          </p:cNvSpPr>
          <p:nvPr>
            <p:ph type="body" sz="quarter" idx="1" hasCustomPrompt="1"/>
          </p:nvPr>
        </p:nvSpPr>
        <p:spPr>
          <a:xfrm>
            <a:off x="831850" y="4589462"/>
            <a:ext cx="10515600" cy="1500206"/>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a:spLocks noGrp="1"/>
          </p:cNvSpPr>
          <p:nvPr>
            <p:ph type="title" hasCustomPrompt="1"/>
          </p:nvPr>
        </p:nvSpPr>
        <p:spPr>
          <a:prstGeom prst="rect">
            <a:avLst/>
          </a:prstGeom>
        </p:spPr>
        <p:txBody>
          <a:bodyPr/>
          <a:lstStyle/>
          <a:p>
            <a:r>
              <a:t>标题文本</a:t>
            </a:r>
          </a:p>
        </p:txBody>
      </p:sp>
      <p:sp>
        <p:nvSpPr>
          <p:cNvPr id="39"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4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48" name="正文级别 1…"/>
          <p:cNvSpPr txBox="1">
            <a:spLocks noGrp="1"/>
          </p:cNvSpPr>
          <p:nvPr>
            <p:ph type="body" sz="quarter" idx="1" hasCustomPrompt="1"/>
          </p:nvPr>
        </p:nvSpPr>
        <p:spPr>
          <a:xfrm>
            <a:off x="839787" y="1681163"/>
            <a:ext cx="5157790" cy="823931"/>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49" name="文本占位符 4"/>
          <p:cNvSpPr>
            <a:spLocks noGrp="1"/>
          </p:cNvSpPr>
          <p:nvPr>
            <p:ph type="body" sz="quarter" idx="21"/>
          </p:nvPr>
        </p:nvSpPr>
        <p:spPr>
          <a:xfrm>
            <a:off x="6172200" y="1681163"/>
            <a:ext cx="5183188" cy="823914"/>
          </a:xfrm>
          <a:prstGeom prst="rect">
            <a:avLst/>
          </a:prstGeom>
        </p:spPr>
        <p:txBody>
          <a:bodyPr anchor="b"/>
          <a:lstStyle/>
          <a:p/>
        </p:txBody>
      </p:sp>
      <p:sp>
        <p:nvSpPr>
          <p:cNvPr id="5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a:spLocks noGrp="1"/>
          </p:cNvSpPr>
          <p:nvPr>
            <p:ph type="title" hasCustomPrompt="1"/>
          </p:nvPr>
        </p:nvSpPr>
        <p:spPr>
          <a:prstGeom prst="rect">
            <a:avLst/>
          </a:prstGeom>
        </p:spPr>
        <p:txBody>
          <a:bodyPr/>
          <a:lstStyle/>
          <a:p>
            <a:r>
              <a:t>标题文本</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73"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74" name="文本占位符 3"/>
          <p:cNvSpPr>
            <a:spLocks noGrp="1"/>
          </p:cNvSpPr>
          <p:nvPr>
            <p:ph type="body" sz="quarter" idx="21"/>
          </p:nvPr>
        </p:nvSpPr>
        <p:spPr>
          <a:xfrm>
            <a:off x="839787" y="2057400"/>
            <a:ext cx="3932238" cy="3811588"/>
          </a:xfrm>
          <a:prstGeom prst="rect">
            <a:avLst/>
          </a:prstGeom>
        </p:spPr>
        <p:txBody>
          <a:bodyPr/>
          <a:lstStyle/>
          <a:p/>
        </p:txBody>
      </p:sp>
      <p:sp>
        <p:nvSpPr>
          <p:cNvPr id="7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83"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84"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8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pn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838200" y="365125"/>
            <a:ext cx="10515600" cy="1325563"/>
          </a:xfrm>
          <a:prstGeom prst="rect">
            <a:avLst/>
          </a:prstGeom>
          <a:ln w="12700">
            <a:miter lim="400000"/>
          </a:ln>
        </p:spPr>
        <p:txBody>
          <a:bodyPr lIns="45718" tIns="45718" rIns="45718" bIns="45718" anchor="ctr">
            <a:normAutofit/>
          </a:bodyPr>
          <a:lstStyle/>
          <a:p>
            <a:r>
              <a:t>标题文本</a:t>
            </a:r>
          </a:p>
        </p:txBody>
      </p:sp>
      <p:sp>
        <p:nvSpPr>
          <p:cNvPr id="3" name="正文级别 1…"/>
          <p:cNvSpPr txBox="1">
            <a:spLocks noGrp="1"/>
          </p:cNvSpPr>
          <p:nvPr>
            <p:ph type="body" idx="1"/>
          </p:nvPr>
        </p:nvSpPr>
        <p:spPr>
          <a:xfrm>
            <a:off x="838200" y="1825625"/>
            <a:ext cx="10515600" cy="4351338"/>
          </a:xfrm>
          <a:prstGeom prst="rect">
            <a:avLst/>
          </a:prstGeom>
          <a:ln w="12700">
            <a:miter lim="400000"/>
          </a:ln>
        </p:spPr>
        <p:txBody>
          <a:bodyPr lIns="45718" tIns="45718" rIns="45718" bIns="45718">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panose="020F0502020204030204"/>
              </a:defRPr>
            </a:lvl1pPr>
          </a:lstStyle>
          <a:p>
            <a:fld id="{86CB4B4D-7CA3-9044-876B-883B54F8677D}" type="slidenum">
              <a:rPr/>
            </a:fld>
            <a:endParaRPr/>
          </a:p>
        </p:txBody>
      </p:sp>
      <p:pic>
        <p:nvPicPr>
          <p:cNvPr id="12" name="图片 11" descr="水印"/>
          <p:cNvPicPr>
            <a:picLocks noChangeAspect="1"/>
          </p:cNvPicPr>
          <p:nvPr userDrawn="1"/>
        </p:nvPicPr>
        <p:blipFill>
          <a:blip r:embed="rId19"/>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media/media2.mp3"/></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5.png"/><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1430" y="751840"/>
            <a:ext cx="12098655" cy="46418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3333FF"/>
                </a:solidFill>
                <a:latin typeface="Times New Roman" panose="02020603050405020304" charset="0"/>
                <a:ea typeface="华文中宋" panose="02010600040101010101" charset="-122"/>
                <a:cs typeface="Times New Roman" panose="02020603050405020304" charset="0"/>
                <a:sym typeface="+mn-ea"/>
              </a:rPr>
              <a:t>scrutinize</a:t>
            </a:r>
            <a:r>
              <a:rPr lang="en-US" altLang="zh-CN" sz="2800">
                <a:latin typeface="Times New Roman" panose="02020603050405020304" charset="0"/>
                <a:ea typeface="华文中宋" panose="02010600040101010101" charset="-122"/>
                <a:cs typeface="Times New Roman" panose="02020603050405020304" charset="0"/>
                <a:sym typeface="+mn-ea"/>
              </a:rPr>
              <a:t>: to look at or examine sb/sth carefully 仔细查看；认真检查</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statement was carefully scrutinized before publication.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声明在发表前经过仔细审查。</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trauma</a:t>
            </a:r>
            <a:r>
              <a:rPr lang="en-US" altLang="zh-CN" sz="2800"/>
              <a:t>: </a:t>
            </a:r>
            <a:r>
              <a:rPr sz="2800">
                <a:latin typeface="Times New Roman" panose="02020603050405020304" charset="0"/>
                <a:ea typeface="华文中宋" panose="02010600040101010101" charset="-122"/>
                <a:cs typeface="Times New Roman" panose="02020603050405020304" charset="0"/>
                <a:sym typeface="+mn-ea"/>
              </a:rPr>
              <a:t>a mental condition caused by severe shock, especially when the harmful effects last for a long time 精神创伤</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He confronted his childhood trauma and tried to exorcize the pain. </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sym typeface="+mn-ea"/>
              </a:rPr>
              <a:t>    他与童年时代的精神创伤对抗并试图祛除这种痛苦。    </a:t>
            </a:r>
            <a:endParaRPr lang="en-US" altLang="zh-CN" sz="2800">
              <a:latin typeface="Times New Roman" panose="02020603050405020304" charset="0"/>
              <a:cs typeface="Times New Roman" panose="02020603050405020304" charset="0"/>
              <a:sym typeface="+mn-ea"/>
            </a:endParaRPr>
          </a:p>
        </p:txBody>
      </p:sp>
      <p:sp>
        <p:nvSpPr>
          <p:cNvPr id="1048604" name="文本框 1"/>
          <p:cNvSpPr txBox="1"/>
          <p:nvPr/>
        </p:nvSpPr>
        <p:spPr>
          <a:xfrm>
            <a:off x="164465" y="223837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64465" y="2769870"/>
            <a:ext cx="7419975"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She leaned forward to scrutinize their faces.</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173990" y="543179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173990" y="5925185"/>
            <a:ext cx="827913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A trauma such as a fire can upset a child for months.</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7545" y="2238375"/>
            <a:ext cx="5763895" cy="521970"/>
          </a:xfrm>
          <a:prstGeom prst="rect">
            <a:avLst/>
          </a:prstGeom>
          <a:noFill/>
        </p:spPr>
        <p:txBody>
          <a:bodyPr wrap="square" rtlCol="0" anchor="t">
            <a:spAutoFit/>
          </a:bodyPr>
          <a:lstStyle/>
          <a:p>
            <a:r>
              <a:rPr lang="zh-CN" altLang="en-US" sz="2800">
                <a:ea typeface="华文中宋" panose="02010600040101010101" charset="-122"/>
              </a:rPr>
              <a:t>她探身向前，端详他们的面容。  </a:t>
            </a:r>
            <a:endParaRPr lang="zh-CN" altLang="en-US" sz="2800">
              <a:ea typeface="华文中宋" panose="02010600040101010101" charset="-122"/>
            </a:endParaRPr>
          </a:p>
        </p:txBody>
      </p:sp>
      <p:cxnSp>
        <p:nvCxnSpPr>
          <p:cNvPr id="3145728" name="直接连接符 8"/>
          <p:cNvCxnSpPr/>
          <p:nvPr/>
        </p:nvCxnSpPr>
        <p:spPr>
          <a:xfrm flipV="1">
            <a:off x="215900" y="3277235"/>
            <a:ext cx="6768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25425" y="6421120"/>
            <a:ext cx="807212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zh-CN" sz="2800" b="1" dirty="0">
              <a:solidFill>
                <a:schemeClr val="lt1"/>
              </a:solidFill>
              <a:sym typeface="+mn-ea"/>
            </a:endParaRPr>
          </a:p>
        </p:txBody>
      </p:sp>
      <p:sp>
        <p:nvSpPr>
          <p:cNvPr id="3" name="文本框 6"/>
          <p:cNvSpPr txBox="1"/>
          <p:nvPr/>
        </p:nvSpPr>
        <p:spPr>
          <a:xfrm>
            <a:off x="1957070" y="5431790"/>
            <a:ext cx="685990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rPr>
              <a:t>像火灾这样的创伤可以使孩子难过数月。  </a:t>
            </a:r>
            <a:endParaRPr lang="zh-CN" altLang="en-US" sz="28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08915" y="3858260"/>
            <a:ext cx="11856085" cy="268287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50215" y="3951605"/>
            <a:ext cx="11614785" cy="1291590"/>
          </a:xfrm>
          <a:prstGeom prst="rect">
            <a:avLst/>
          </a:prstGeom>
          <a:noFill/>
        </p:spPr>
        <p:txBody>
          <a:bodyPr wrap="square">
            <a:spAutoFit/>
          </a:bodyPr>
          <a:lstStyle/>
          <a:p>
            <a:pPr algn="l"/>
            <a:r>
              <a:rPr lang="en-US" altLang="zh-CN" sz="2600">
                <a:solidFill>
                  <a:schemeClr val="tx1"/>
                </a:solidFill>
                <a:latin typeface="Times New Roman" panose="02020603050405020304" charset="0"/>
                <a:cs typeface="Times New Roman" panose="02020603050405020304" charset="0"/>
                <a:sym typeface="+mn-ea"/>
              </a:rPr>
              <a:t>Such a screening, Dunn hopes, could one day become as routine as the blood tests doctors use to check a patient’s cholesterol and glucose levels, measures that indicate whether a person faces an increased risk of heart disease or diabetes.</a:t>
            </a:r>
            <a:endParaRPr lang="en-US" altLang="zh-CN" sz="2600">
              <a:solidFill>
                <a:schemeClr val="tx1"/>
              </a:solidFill>
              <a:latin typeface="Times New Roman" panose="02020603050405020304" charset="0"/>
              <a:cs typeface="Times New Roman" panose="02020603050405020304" charset="0"/>
              <a:sym typeface="+mn-ea"/>
            </a:endParaRPr>
          </a:p>
        </p:txBody>
      </p:sp>
      <p:sp>
        <p:nvSpPr>
          <p:cNvPr id="4" name="文本框 3"/>
          <p:cNvSpPr txBox="1"/>
          <p:nvPr/>
        </p:nvSpPr>
        <p:spPr>
          <a:xfrm>
            <a:off x="351155" y="54781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18895" y="5205095"/>
            <a:ext cx="10673080" cy="1291590"/>
          </a:xfrm>
          <a:prstGeom prst="rect">
            <a:avLst/>
          </a:prstGeom>
          <a:noFill/>
        </p:spPr>
        <p:txBody>
          <a:bodyPr wrap="square" rtlCol="0">
            <a:spAutoFit/>
          </a:bodyPr>
          <a:lstStyle/>
          <a:p>
            <a:pPr algn="l">
              <a:buClrTx/>
              <a:buSzTx/>
              <a:buFontTx/>
            </a:pPr>
            <a:r>
              <a:rPr sz="2600">
                <a:ea typeface="华文中宋" panose="02010600040101010101" charset="-122"/>
              </a:rPr>
              <a:t>邓恩希望，这种筛查有朝一日能像医生用来检查病人胆固醇和葡萄糖水平的血检那样成为常规，这些</a:t>
            </a:r>
            <a:r>
              <a:rPr lang="zh-CN" sz="2600">
                <a:ea typeface="华文中宋" panose="02010600040101010101" charset="-122"/>
              </a:rPr>
              <a:t>检测数据</a:t>
            </a:r>
            <a:r>
              <a:rPr sz="2600">
                <a:ea typeface="华文中宋" panose="02010600040101010101" charset="-122"/>
              </a:rPr>
              <a:t>可以显示一个人患心脏病或糖尿病的风险是否增加。</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91770" y="885825"/>
            <a:ext cx="11856085" cy="20694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38455" y="962025"/>
            <a:ext cx="11708765" cy="8915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If her team can pinpoint a reliable link between stress and teeth markings, it “opens up the opportunity to use teeth as a new tool to help guide primary prevention efforts.”</a:t>
            </a:r>
            <a:endParaRPr lang="en-US" altLang="zh-CN" sz="2600">
              <a:latin typeface="Times New Roman" panose="02020603050405020304" charset="0"/>
              <a:cs typeface="Times New Roman" panose="02020603050405020304" charset="0"/>
              <a:sym typeface="+mn-ea"/>
            </a:endParaRPr>
          </a:p>
        </p:txBody>
      </p:sp>
      <p:sp>
        <p:nvSpPr>
          <p:cNvPr id="12" name="文本框 11"/>
          <p:cNvSpPr txBox="1"/>
          <p:nvPr/>
        </p:nvSpPr>
        <p:spPr>
          <a:xfrm>
            <a:off x="351155" y="212725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18895" y="1942465"/>
            <a:ext cx="10434320"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cs typeface="华文中宋" panose="02010600040101010101" charset="-122"/>
              </a:rPr>
              <a:t>如果她的团队能准确地找到压力和牙齿标记之间的可靠联系，这“就有机会将牙齿作为一种新工具来帮助指导</a:t>
            </a:r>
            <a:r>
              <a:rPr lang="zh-CN" sz="2600">
                <a:latin typeface="华文中宋" panose="02010600040101010101" charset="-122"/>
                <a:ea typeface="华文中宋" panose="02010600040101010101" charset="-122"/>
                <a:cs typeface="华文中宋" panose="02010600040101010101" charset="-122"/>
              </a:rPr>
              <a:t>一级</a:t>
            </a:r>
            <a:r>
              <a:rPr sz="2600">
                <a:latin typeface="华文中宋" panose="02010600040101010101" charset="-122"/>
                <a:ea typeface="华文中宋" panose="02010600040101010101" charset="-122"/>
                <a:cs typeface="华文中宋" panose="02010600040101010101" charset="-122"/>
              </a:rPr>
              <a:t>预防工作</a:t>
            </a:r>
            <a:r>
              <a:rPr lang="zh-CN" sz="2600">
                <a:latin typeface="华文中宋" panose="02010600040101010101" charset="-122"/>
                <a:ea typeface="华文中宋" panose="02010600040101010101" charset="-122"/>
                <a:cs typeface="华文中宋" panose="02010600040101010101" charset="-122"/>
              </a:rPr>
              <a:t>。</a:t>
            </a:r>
            <a:r>
              <a:rPr sz="2600">
                <a:latin typeface="华文中宋" panose="02010600040101010101" charset="-122"/>
                <a:ea typeface="华文中宋" panose="02010600040101010101" charset="-122"/>
                <a:cs typeface="华文中宋" panose="02010600040101010101" charset="-122"/>
              </a:rPr>
              <a:t>”  </a:t>
            </a:r>
            <a:r>
              <a:rPr sz="2600">
                <a:ea typeface="华文中宋" panose="02010600040101010101" charset="-122"/>
              </a:rPr>
              <a:t> </a:t>
            </a:r>
            <a:endParaRPr sz="2600">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a:grpSpLocks noChangeAspect="1"/>
          </p:cNvGrpSpPr>
          <p:nvPr/>
        </p:nvGrpSpPr>
        <p:grpSpPr>
          <a:xfrm>
            <a:off x="2984282" y="974725"/>
            <a:ext cx="6223437" cy="5076000"/>
            <a:chOff x="-15917" y="-205"/>
            <a:chExt cx="27108" cy="22110"/>
          </a:xfrm>
        </p:grpSpPr>
        <p:pic>
          <p:nvPicPr>
            <p:cNvPr id="8" name="图片 7"/>
            <p:cNvPicPr>
              <a:picLocks noChangeAspect="1"/>
            </p:cNvPicPr>
            <p:nvPr/>
          </p:nvPicPr>
          <p:blipFill>
            <a:blip r:embed="rId1"/>
            <a:srcRect r="37540"/>
            <a:stretch>
              <a:fillRect/>
            </a:stretch>
          </p:blipFill>
          <p:spPr>
            <a:xfrm>
              <a:off x="754" y="-205"/>
              <a:ext cx="10437" cy="22110"/>
            </a:xfrm>
            <a:prstGeom prst="rect">
              <a:avLst/>
            </a:prstGeom>
          </p:spPr>
        </p:pic>
        <p:pic>
          <p:nvPicPr>
            <p:cNvPr id="9" name="图片 8"/>
            <p:cNvPicPr>
              <a:picLocks noChangeAspect="1"/>
            </p:cNvPicPr>
            <p:nvPr/>
          </p:nvPicPr>
          <p:blipFill>
            <a:blip r:embed="rId2"/>
            <a:stretch>
              <a:fillRect/>
            </a:stretch>
          </p:blipFill>
          <p:spPr>
            <a:xfrm>
              <a:off x="-15917" y="110"/>
              <a:ext cx="16710" cy="21795"/>
            </a:xfrm>
            <a:prstGeom prst="rect">
              <a:avLst/>
            </a:prstGeom>
          </p:spPr>
        </p:pic>
      </p:grpSp>
      <p:sp>
        <p:nvSpPr>
          <p:cNvPr id="12" name="文本框 11"/>
          <p:cNvSpPr txBox="1"/>
          <p:nvPr/>
        </p:nvSpPr>
        <p:spPr>
          <a:xfrm>
            <a:off x="2612390" y="59690"/>
            <a:ext cx="7705090" cy="891540"/>
          </a:xfrm>
          <a:prstGeom prst="rect">
            <a:avLst/>
          </a:prstGeom>
          <a:noFill/>
        </p:spPr>
        <p:txBody>
          <a:bodyPr wrap="square" rtlCol="0" anchor="t">
            <a:spAutoFit/>
          </a:bodyPr>
          <a:p>
            <a:pPr algn="ctr">
              <a:buClrTx/>
              <a:buSzTx/>
              <a:buFontTx/>
            </a:pPr>
            <a:r>
              <a:rPr lang="en-US" sz="3200" b="1">
                <a:latin typeface="+mj-ea"/>
                <a:ea typeface="+mj-ea"/>
                <a:cs typeface="Arial" panose="020B0604020202020204" pitchFamily="34" charset="0"/>
              </a:rPr>
              <a:t>3.Brave Butterflies </a:t>
            </a:r>
            <a:r>
              <a:rPr lang="zh-CN" altLang="en-US" sz="3200" b="1">
                <a:solidFill>
                  <a:schemeClr val="accent2"/>
                </a:solidFill>
                <a:latin typeface="+mj-ea"/>
                <a:ea typeface="+mj-ea"/>
                <a:cs typeface="Arial" panose="020B0604020202020204" pitchFamily="34" charset="0"/>
              </a:rPr>
              <a:t>给点阳光就灿烂！</a:t>
            </a:r>
            <a:endParaRPr lang="en-US" sz="3200" b="1">
              <a:latin typeface="+mj-ea"/>
              <a:ea typeface="+mj-ea"/>
              <a:cs typeface="Arial" panose="020B0604020202020204" pitchFamily="34" charset="0"/>
            </a:endParaRPr>
          </a:p>
          <a:p>
            <a:pPr algn="ctr"/>
            <a:r>
              <a:rPr lang="zh-CN" altLang="en-US" sz="2000">
                <a:latin typeface="Times New Roman" panose="02020603050405020304" charset="0"/>
                <a:cs typeface="Times New Roman" panose="02020603050405020304" charset="0"/>
              </a:rPr>
              <a:t>Just</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spot</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of</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sunshine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and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commas are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ready</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to</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take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to</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the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skies</a:t>
            </a:r>
            <a:endParaRPr lang="zh-CN" altLang="en-US" sz="2000">
              <a:latin typeface="Times New Roman" panose="02020603050405020304" charset="0"/>
              <a:cs typeface="Times New Roman" panose="02020603050405020304" charset="0"/>
            </a:endParaRPr>
          </a:p>
        </p:txBody>
      </p:sp>
      <p:pic>
        <p:nvPicPr>
          <p:cNvPr id="13" name="图片 12"/>
          <p:cNvPicPr>
            <a:picLocks noChangeAspect="1"/>
          </p:cNvPicPr>
          <p:nvPr/>
        </p:nvPicPr>
        <p:blipFill>
          <a:blip r:embed="rId3"/>
          <a:stretch>
            <a:fillRect/>
          </a:stretch>
        </p:blipFill>
        <p:spPr>
          <a:xfrm>
            <a:off x="3281045" y="2261870"/>
            <a:ext cx="1108691" cy="1764000"/>
          </a:xfrm>
          <a:prstGeom prst="rect">
            <a:avLst/>
          </a:prstGeom>
        </p:spPr>
      </p:pic>
      <p:sp>
        <p:nvSpPr>
          <p:cNvPr id="2" name="文本框 1"/>
          <p:cNvSpPr txBox="1"/>
          <p:nvPr/>
        </p:nvSpPr>
        <p:spPr>
          <a:xfrm>
            <a:off x="2148205" y="6093460"/>
            <a:ext cx="7895590" cy="645160"/>
          </a:xfrm>
          <a:prstGeom prst="rect">
            <a:avLst/>
          </a:prstGeom>
          <a:noFill/>
        </p:spPr>
        <p:txBody>
          <a:bodyPr wrap="square" rtlCol="0" anchor="t">
            <a:spAutoFit/>
          </a:bodyPr>
          <a:p>
            <a:pPr algn="ctr"/>
            <a:r>
              <a:rPr lang="zh-CN" altLang="en-US">
                <a:latin typeface="Times New Roman" panose="02020603050405020304" charset="0"/>
                <a:cs typeface="Times New Roman" panose="02020603050405020304" charset="0"/>
              </a:rPr>
              <a:t>The comma butterfly suffered a severe decline in the 20th century but has made a comeback and is stretching its wings northwards, as far as central Scotland.</a:t>
            </a:r>
            <a:endParaRPr lang="zh-CN" altLang="en-US">
              <a:latin typeface="Times New Roman" panose="02020603050405020304" charset="0"/>
              <a:cs typeface="Times New Roman" panose="020206030504050203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35" y="673735"/>
            <a:ext cx="12192635" cy="5908040"/>
          </a:xfrm>
          <a:prstGeom prst="rect">
            <a:avLst/>
          </a:prstGeom>
          <a:noFill/>
        </p:spPr>
        <p:txBody>
          <a:bodyPr wrap="square" rtlCol="0" anchor="t">
            <a:spAutoFit/>
          </a:bodyPr>
          <a:p>
            <a:r>
              <a:rPr lang="en-US" altLang="zh-CN" sz="2700">
                <a:latin typeface="Times New Roman" panose="02020603050405020304" charset="0"/>
                <a:ea typeface="华文中宋" panose="02010600040101010101" charset="-122"/>
                <a:cs typeface="Times New Roman" panose="02020603050405020304" charset="0"/>
              </a:rPr>
              <a:t>    The ____ (one) butterfly of the </a:t>
            </a:r>
            <a:r>
              <a:rPr lang="en-US" sz="2700">
                <a:latin typeface="Times New Roman" panose="02020603050405020304" charset="0"/>
                <a:ea typeface="华文中宋" panose="02010600040101010101" charset="-122"/>
                <a:cs typeface="Times New Roman" panose="02020603050405020304" charset="0"/>
              </a:rPr>
              <a:t>year </a:t>
            </a:r>
            <a:r>
              <a:rPr lang="en-US" altLang="zh-CN" sz="2700">
                <a:latin typeface="Times New Roman" panose="02020603050405020304" charset="0"/>
                <a:ea typeface="华文中宋" panose="02010600040101010101" charset="-122"/>
                <a:cs typeface="Times New Roman" panose="02020603050405020304" charset="0"/>
              </a:rPr>
              <a:t>always</a:t>
            </a:r>
            <a:r>
              <a:rPr lang="zh-CN" altLang="en-US" sz="2700">
                <a:latin typeface="Times New Roman" panose="02020603050405020304" charset="0"/>
                <a:ea typeface="华文中宋" panose="02010600040101010101" charset="-122"/>
                <a:cs typeface="Times New Roman" panose="02020603050405020304" charset="0"/>
              </a:rPr>
              <a:t> lifts the spirits</a:t>
            </a:r>
            <a:r>
              <a:rPr lang="en-US" altLang="zh-CN" sz="2700">
                <a:latin typeface="Times New Roman" panose="02020603050405020304" charset="0"/>
                <a:ea typeface="华文中宋" panose="02010600040101010101" charset="-122"/>
                <a:cs typeface="Times New Roman" panose="02020603050405020304" charset="0"/>
              </a:rPr>
              <a:t> - </a:t>
            </a:r>
            <a:r>
              <a:rPr lang="zh-CN" altLang="en-US" sz="2700">
                <a:latin typeface="Times New Roman" panose="02020603050405020304" charset="0"/>
                <a:ea typeface="华文中宋" panose="02010600040101010101" charset="-122"/>
                <a:cs typeface="Times New Roman" panose="02020603050405020304" charset="0"/>
              </a:rPr>
              <a:t>and it</a:t>
            </a:r>
            <a:r>
              <a:rPr lang="en-US" altLang="zh-CN" sz="2700">
                <a:latin typeface="Times New Roman" panose="02020603050405020304" charset="0"/>
                <a:ea typeface="华文中宋" panose="02010600040101010101" charset="-122"/>
                <a:cs typeface="Times New Roman" panose="02020603050405020304" charset="0"/>
              </a:rPr>
              <a:t>’</a:t>
            </a:r>
            <a:r>
              <a:rPr lang="zh-CN" altLang="en-US" sz="2700">
                <a:latin typeface="Times New Roman" panose="02020603050405020304" charset="0"/>
                <a:ea typeface="华文中宋" panose="02010600040101010101" charset="-122"/>
                <a:cs typeface="Times New Roman" panose="02020603050405020304" charset="0"/>
              </a:rPr>
              <a:t>s often a comma</a:t>
            </a:r>
            <a:r>
              <a:rPr lang="en-US" altLang="zh-CN" sz="2700">
                <a:latin typeface="Times New Roman" panose="02020603050405020304" charset="0"/>
                <a:ea typeface="华文中宋" panose="02010600040101010101" charset="-122"/>
                <a:cs typeface="Times New Roman" panose="02020603050405020304" charset="0"/>
              </a:rPr>
              <a:t> (</a:t>
            </a:r>
            <a:r>
              <a:rPr lang="en-US" altLang="zh-CN" sz="2400">
                <a:latin typeface="Times New Roman" panose="02020603050405020304" charset="0"/>
                <a:ea typeface="华文中宋" panose="02010600040101010101" charset="-122"/>
                <a:cs typeface="Times New Roman" panose="02020603050405020304" charset="0"/>
              </a:rPr>
              <a:t>银纹多角蛱蝶</a:t>
            </a:r>
            <a:r>
              <a:rPr lang="en-US" altLang="zh-CN" sz="2700">
                <a:latin typeface="Times New Roman" panose="02020603050405020304" charset="0"/>
                <a:ea typeface="华文中宋" panose="02010600040101010101" charset="-122"/>
                <a:cs typeface="Times New Roman" panose="02020603050405020304" charset="0"/>
              </a:rPr>
              <a:t>)</a:t>
            </a:r>
            <a:r>
              <a:rPr lang="zh-CN" altLang="en-US" sz="2700">
                <a:latin typeface="Times New Roman" panose="02020603050405020304" charset="0"/>
                <a:ea typeface="华文中宋" panose="02010600040101010101" charset="-122"/>
                <a:cs typeface="Times New Roman" panose="02020603050405020304" charset="0"/>
              </a:rPr>
              <a:t>. This butterfly seems to glow orange like the embers</a:t>
            </a:r>
            <a:r>
              <a:rPr lang="en-US" altLang="zh-CN" sz="2700">
                <a:latin typeface="Times New Roman" panose="02020603050405020304" charset="0"/>
                <a:ea typeface="华文中宋" panose="02010600040101010101" charset="-122"/>
                <a:cs typeface="Times New Roman" panose="02020603050405020304" charset="0"/>
              </a:rPr>
              <a:t> (</a:t>
            </a:r>
            <a:r>
              <a:rPr lang="en-US" altLang="zh-CN" sz="2400">
                <a:latin typeface="Times New Roman" panose="02020603050405020304" charset="0"/>
                <a:ea typeface="华文中宋" panose="02010600040101010101" charset="-122"/>
                <a:cs typeface="Times New Roman" panose="02020603050405020304" charset="0"/>
              </a:rPr>
              <a:t>余烬</a:t>
            </a:r>
            <a:r>
              <a:rPr lang="en-US" altLang="zh-CN" sz="2700">
                <a:latin typeface="Times New Roman" panose="02020603050405020304" charset="0"/>
                <a:ea typeface="华文中宋" panose="02010600040101010101" charset="-122"/>
                <a:cs typeface="Times New Roman" panose="02020603050405020304" charset="0"/>
              </a:rPr>
              <a:t>)</a:t>
            </a:r>
            <a:r>
              <a:rPr lang="zh-CN" altLang="en-US" sz="2700">
                <a:latin typeface="Times New Roman" panose="02020603050405020304" charset="0"/>
                <a:ea typeface="华文中宋" panose="02010600040101010101" charset="-122"/>
                <a:cs typeface="Times New Roman" panose="02020603050405020304" charset="0"/>
              </a:rPr>
              <a:t> of a bonfire, </a:t>
            </a:r>
            <a:r>
              <a:rPr lang="zh-CN" altLang="en-US" sz="2700">
                <a:solidFill>
                  <a:schemeClr val="tx1"/>
                </a:solidFill>
                <a:latin typeface="Times New Roman" panose="02020603050405020304" charset="0"/>
                <a:ea typeface="华文中宋" panose="02010600040101010101" charset="-122"/>
                <a:cs typeface="Times New Roman" panose="02020603050405020304" charset="0"/>
              </a:rPr>
              <a:t>instantly </a:t>
            </a:r>
            <a:r>
              <a:rPr lang="en-US" altLang="zh-CN" sz="2700">
                <a:solidFill>
                  <a:schemeClr val="tx1"/>
                </a:solidFill>
                <a:latin typeface="Times New Roman" panose="02020603050405020304" charset="0"/>
                <a:ea typeface="华文中宋" panose="02010600040101010101" charset="-122"/>
                <a:cs typeface="Times New Roman" panose="02020603050405020304" charset="0"/>
              </a:rPr>
              <a:t>_______ (light) </a:t>
            </a:r>
            <a:r>
              <a:rPr lang="zh-CN" altLang="en-US" sz="2700">
                <a:latin typeface="Times New Roman" panose="02020603050405020304" charset="0"/>
                <a:ea typeface="华文中宋" panose="02010600040101010101" charset="-122"/>
                <a:cs typeface="Times New Roman" panose="02020603050405020304" charset="0"/>
              </a:rPr>
              <a:t>up any March day. On </a:t>
            </a:r>
            <a:r>
              <a:rPr lang="zh-CN" altLang="en-US" sz="2700">
                <a:solidFill>
                  <a:schemeClr val="tx1"/>
                </a:solidFill>
                <a:latin typeface="Times New Roman" panose="02020603050405020304" charset="0"/>
                <a:ea typeface="华文中宋" panose="02010600040101010101" charset="-122"/>
                <a:cs typeface="Times New Roman" panose="02020603050405020304" charset="0"/>
              </a:rPr>
              <a:t>closer </a:t>
            </a:r>
            <a:r>
              <a:rPr lang="zh-CN" altLang="en-US" sz="2700">
                <a:latin typeface="Times New Roman" panose="02020603050405020304" charset="0"/>
                <a:ea typeface="华文中宋" panose="02010600040101010101" charset="-122"/>
                <a:cs typeface="Times New Roman" panose="02020603050405020304" charset="0"/>
              </a:rPr>
              <a:t>inspection, the upper wings</a:t>
            </a:r>
            <a:r>
              <a:rPr lang="en-US" altLang="zh-CN" sz="2700">
                <a:latin typeface="Times New Roman" panose="02020603050405020304" charset="0"/>
                <a:ea typeface="华文中宋" panose="02010600040101010101" charset="-122"/>
                <a:cs typeface="Times New Roman" panose="02020603050405020304" charset="0"/>
              </a:rPr>
              <a:t> </a:t>
            </a:r>
            <a:r>
              <a:rPr lang="zh-CN" altLang="en-US" sz="2700">
                <a:latin typeface="Times New Roman" panose="02020603050405020304" charset="0"/>
                <a:ea typeface="华文中宋" panose="02010600040101010101" charset="-122"/>
                <a:cs typeface="Times New Roman" panose="02020603050405020304" charset="0"/>
              </a:rPr>
              <a:t>are a rich mix of oranges and browns, which, complete with the insect</a:t>
            </a:r>
            <a:r>
              <a:rPr lang="en-US" altLang="zh-CN" sz="2700">
                <a:latin typeface="Times New Roman" panose="02020603050405020304" charset="0"/>
                <a:ea typeface="华文中宋" panose="02010600040101010101" charset="-122"/>
                <a:cs typeface="Times New Roman" panose="02020603050405020304" charset="0"/>
              </a:rPr>
              <a:t>’</a:t>
            </a:r>
            <a:r>
              <a:rPr lang="zh-CN" altLang="en-US" sz="2700">
                <a:latin typeface="Times New Roman" panose="02020603050405020304" charset="0"/>
                <a:ea typeface="华文中宋" panose="02010600040101010101" charset="-122"/>
                <a:cs typeface="Times New Roman" panose="02020603050405020304" charset="0"/>
              </a:rPr>
              <a:t>s ragged wing outline, brilliantly </a:t>
            </a:r>
            <a:r>
              <a:rPr lang="en-US" sz="2700">
                <a:solidFill>
                  <a:srgbClr val="3333FF"/>
                </a:solidFill>
                <a:latin typeface="Times New Roman" panose="02020603050405020304" charset="0"/>
                <a:ea typeface="华文中宋" panose="02010600040101010101" charset="-122"/>
                <a:cs typeface="Times New Roman" panose="02020603050405020304" charset="0"/>
              </a:rPr>
              <a:t>impersonate </a:t>
            </a:r>
            <a:r>
              <a:rPr lang="zh-CN" altLang="en-US" sz="2700">
                <a:latin typeface="Times New Roman" panose="02020603050405020304" charset="0"/>
                <a:ea typeface="华文中宋" panose="02010600040101010101" charset="-122"/>
                <a:cs typeface="Times New Roman" panose="02020603050405020304" charset="0"/>
              </a:rPr>
              <a:t>an autumn leaf. In fact, the butterfly </a:t>
            </a:r>
            <a:r>
              <a:rPr lang="en-US" altLang="zh-CN" sz="2700">
                <a:latin typeface="Times New Roman" panose="02020603050405020304" charset="0"/>
                <a:ea typeface="华文中宋" panose="02010600040101010101" charset="-122"/>
                <a:cs typeface="Times New Roman" panose="02020603050405020304" charset="0"/>
              </a:rPr>
              <a:t>________ (name) </a:t>
            </a:r>
            <a:r>
              <a:rPr lang="zh-CN" altLang="en-US" sz="2700">
                <a:latin typeface="Times New Roman" panose="02020603050405020304" charset="0"/>
                <a:ea typeface="华文中宋" panose="02010600040101010101" charset="-122"/>
                <a:cs typeface="Times New Roman" panose="02020603050405020304" charset="0"/>
              </a:rPr>
              <a:t>for the small white mark on the underside of its hind wing</a:t>
            </a:r>
            <a:r>
              <a:rPr lang="en-US" altLang="zh-CN" sz="2700">
                <a:latin typeface="Times New Roman" panose="02020603050405020304" charset="0"/>
                <a:ea typeface="华文中宋" panose="02010600040101010101" charset="-122"/>
                <a:cs typeface="Times New Roman" panose="02020603050405020304" charset="0"/>
              </a:rPr>
              <a:t> (</a:t>
            </a:r>
            <a:r>
              <a:rPr lang="zh-CN" altLang="en-US" sz="2400">
                <a:latin typeface="Times New Roman" panose="02020603050405020304" charset="0"/>
                <a:ea typeface="华文中宋" panose="02010600040101010101" charset="-122"/>
                <a:cs typeface="Times New Roman" panose="02020603050405020304" charset="0"/>
              </a:rPr>
              <a:t>后翅</a:t>
            </a:r>
            <a:r>
              <a:rPr lang="en-US" altLang="zh-CN" sz="2700">
                <a:latin typeface="Times New Roman" panose="02020603050405020304" charset="0"/>
                <a:ea typeface="华文中宋" panose="02010600040101010101" charset="-122"/>
                <a:cs typeface="Times New Roman" panose="02020603050405020304" charset="0"/>
              </a:rPr>
              <a:t>)</a:t>
            </a:r>
            <a:r>
              <a:rPr lang="zh-CN" altLang="en-US" sz="2700">
                <a:latin typeface="Times New Roman" panose="02020603050405020304" charset="0"/>
                <a:ea typeface="华文中宋" panose="02010600040101010101" charset="-122"/>
                <a:cs typeface="Times New Roman" panose="02020603050405020304" charset="0"/>
              </a:rPr>
              <a:t>, but you</a:t>
            </a:r>
            <a:r>
              <a:rPr lang="en-US" altLang="zh-CN" sz="2700">
                <a:latin typeface="Times New Roman" panose="02020603050405020304" charset="0"/>
                <a:ea typeface="华文中宋" panose="02010600040101010101" charset="-122"/>
                <a:cs typeface="Times New Roman" panose="02020603050405020304" charset="0"/>
              </a:rPr>
              <a:t>’</a:t>
            </a:r>
            <a:r>
              <a:rPr lang="zh-CN" altLang="en-US" sz="2700">
                <a:latin typeface="Times New Roman" panose="02020603050405020304" charset="0"/>
                <a:ea typeface="华文中宋" panose="02010600040101010101" charset="-122"/>
                <a:cs typeface="Times New Roman" panose="02020603050405020304" charset="0"/>
              </a:rPr>
              <a:t>ll need a clear view of a resting individual to see this </a:t>
            </a:r>
            <a:r>
              <a:rPr lang="en-US" altLang="zh-CN" sz="2700">
                <a:latin typeface="Times New Roman" panose="02020603050405020304" charset="0"/>
                <a:ea typeface="华文中宋" panose="02010600040101010101" charset="-122"/>
                <a:cs typeface="Times New Roman" panose="02020603050405020304" charset="0"/>
              </a:rPr>
              <a:t>well</a:t>
            </a:r>
            <a:r>
              <a:rPr lang="zh-CN" altLang="en-US" sz="2700">
                <a:latin typeface="Times New Roman" panose="02020603050405020304" charset="0"/>
                <a:ea typeface="华文中宋" panose="02010600040101010101" charset="-122"/>
                <a:cs typeface="Times New Roman" panose="02020603050405020304" charset="0"/>
              </a:rPr>
              <a:t>.</a:t>
            </a:r>
            <a:endParaRPr lang="zh-CN" altLang="en-US" sz="2700">
              <a:latin typeface="Times New Roman" panose="02020603050405020304" charset="0"/>
              <a:ea typeface="华文中宋" panose="02010600040101010101" charset="-122"/>
              <a:cs typeface="Times New Roman" panose="02020603050405020304" charset="0"/>
            </a:endParaRPr>
          </a:p>
          <a:p>
            <a:r>
              <a:rPr lang="en-US" altLang="zh-CN" sz="2700">
                <a:latin typeface="Times New Roman" panose="02020603050405020304" charset="0"/>
                <a:ea typeface="华文中宋" panose="02010600040101010101" charset="-122"/>
                <a:cs typeface="Times New Roman" panose="02020603050405020304" charset="0"/>
              </a:rPr>
              <a:t>    </a:t>
            </a:r>
            <a:r>
              <a:rPr lang="zh-CN" altLang="en-US" sz="2700">
                <a:latin typeface="Times New Roman" panose="02020603050405020304" charset="0"/>
                <a:ea typeface="华文中宋" panose="02010600040101010101" charset="-122"/>
                <a:cs typeface="Times New Roman" panose="02020603050405020304" charset="0"/>
              </a:rPr>
              <a:t>Commas are seen so early in the year </a:t>
            </a:r>
            <a:r>
              <a:rPr lang="en-US" altLang="zh-CN" sz="2700">
                <a:latin typeface="Times New Roman" panose="02020603050405020304" charset="0"/>
                <a:ea typeface="华文中宋" panose="02010600040101010101" charset="-122"/>
                <a:cs typeface="Times New Roman" panose="02020603050405020304" charset="0"/>
              </a:rPr>
              <a:t>_______</a:t>
            </a:r>
            <a:r>
              <a:rPr lang="zh-CN" altLang="en-US" sz="2700">
                <a:latin typeface="Times New Roman" panose="02020603050405020304" charset="0"/>
                <a:ea typeface="华文中宋" panose="02010600040101010101" charset="-122"/>
                <a:cs typeface="Times New Roman" panose="02020603050405020304" charset="0"/>
              </a:rPr>
              <a:t>, like brimstones, peacock butterflies and small tortoiseshells, they hibernate</a:t>
            </a:r>
            <a:r>
              <a:rPr lang="en-US" altLang="zh-CN" sz="2700">
                <a:latin typeface="Times New Roman" panose="02020603050405020304" charset="0"/>
                <a:ea typeface="华文中宋" panose="02010600040101010101" charset="-122"/>
                <a:cs typeface="Times New Roman" panose="02020603050405020304" charset="0"/>
              </a:rPr>
              <a:t> (</a:t>
            </a:r>
            <a:r>
              <a:rPr lang="zh-CN" altLang="en-US" sz="2400">
                <a:latin typeface="Times New Roman" panose="02020603050405020304" charset="0"/>
                <a:ea typeface="华文中宋" panose="02010600040101010101" charset="-122"/>
                <a:cs typeface="Times New Roman" panose="02020603050405020304" charset="0"/>
              </a:rPr>
              <a:t>冬眠</a:t>
            </a:r>
            <a:r>
              <a:rPr lang="en-US" altLang="zh-CN" sz="2700">
                <a:latin typeface="Times New Roman" panose="02020603050405020304" charset="0"/>
                <a:ea typeface="华文中宋" panose="02010600040101010101" charset="-122"/>
                <a:cs typeface="Times New Roman" panose="02020603050405020304" charset="0"/>
              </a:rPr>
              <a:t>)</a:t>
            </a:r>
            <a:r>
              <a:rPr lang="zh-CN" altLang="en-US" sz="2700">
                <a:latin typeface="Times New Roman" panose="02020603050405020304" charset="0"/>
                <a:ea typeface="华文中宋" panose="02010600040101010101" charset="-122"/>
                <a:cs typeface="Times New Roman" panose="02020603050405020304" charset="0"/>
              </a:rPr>
              <a:t> as adults. All it takes is a bit of March sunshine </a:t>
            </a:r>
            <a:r>
              <a:rPr lang="en-US" altLang="zh-CN" sz="2700">
                <a:latin typeface="Times New Roman" panose="02020603050405020304" charset="0"/>
                <a:ea typeface="华文中宋" panose="02010600040101010101" charset="-122"/>
                <a:cs typeface="Times New Roman" panose="02020603050405020304" charset="0"/>
              </a:rPr>
              <a:t>_____ (lift)</a:t>
            </a:r>
            <a:r>
              <a:rPr lang="zh-CN" altLang="en-US" sz="2700">
                <a:latin typeface="Times New Roman" panose="02020603050405020304" charset="0"/>
                <a:ea typeface="华文中宋" panose="02010600040101010101" charset="-122"/>
                <a:cs typeface="Times New Roman" panose="02020603050405020304" charset="0"/>
              </a:rPr>
              <a:t> the air temperature, and the hardy insects begin to stir from their winter resting places in hollow </a:t>
            </a:r>
            <a:r>
              <a:rPr lang="en-US" altLang="zh-CN" sz="2700">
                <a:latin typeface="Times New Roman" panose="02020603050405020304" charset="0"/>
                <a:ea typeface="华文中宋" panose="02010600040101010101" charset="-122"/>
                <a:cs typeface="Times New Roman" panose="02020603050405020304" charset="0"/>
              </a:rPr>
              <a:t>_____ (tree) </a:t>
            </a:r>
            <a:r>
              <a:rPr lang="zh-CN" altLang="en-US" sz="2700">
                <a:latin typeface="Times New Roman" panose="02020603050405020304" charset="0"/>
                <a:ea typeface="华文中宋" panose="02010600040101010101" charset="-122"/>
                <a:cs typeface="Times New Roman" panose="02020603050405020304" charset="0"/>
              </a:rPr>
              <a:t>or among tree roots or piles of brushwood. Nectar</a:t>
            </a:r>
            <a:r>
              <a:rPr lang="en-US" altLang="zh-CN" sz="2700">
                <a:latin typeface="Times New Roman" panose="02020603050405020304" charset="0"/>
                <a:ea typeface="华文中宋" panose="02010600040101010101" charset="-122"/>
                <a:cs typeface="Times New Roman" panose="02020603050405020304" charset="0"/>
              </a:rPr>
              <a:t> (</a:t>
            </a:r>
            <a:r>
              <a:rPr lang="zh-CN" altLang="en-US" sz="2400">
                <a:latin typeface="Times New Roman" panose="02020603050405020304" charset="0"/>
                <a:ea typeface="华文中宋" panose="02010600040101010101" charset="-122"/>
                <a:cs typeface="Times New Roman" panose="02020603050405020304" charset="0"/>
              </a:rPr>
              <a:t>花蜜</a:t>
            </a:r>
            <a:r>
              <a:rPr lang="en-US" altLang="zh-CN" sz="2700">
                <a:latin typeface="Times New Roman" panose="02020603050405020304" charset="0"/>
                <a:ea typeface="华文中宋" panose="02010600040101010101" charset="-122"/>
                <a:cs typeface="Times New Roman" panose="02020603050405020304" charset="0"/>
              </a:rPr>
              <a:t>)</a:t>
            </a:r>
            <a:r>
              <a:rPr lang="zh-CN" altLang="en-US" sz="2700">
                <a:latin typeface="Times New Roman" panose="02020603050405020304" charset="0"/>
                <a:ea typeface="华文中宋" panose="02010600040101010101" charset="-122"/>
                <a:cs typeface="Times New Roman" panose="02020603050405020304" charset="0"/>
              </a:rPr>
              <a:t> is still </a:t>
            </a:r>
            <a:r>
              <a:rPr lang="en-US" altLang="zh-CN" sz="2700">
                <a:latin typeface="Times New Roman" panose="02020603050405020304" charset="0"/>
                <a:ea typeface="华文中宋" panose="02010600040101010101" charset="-122"/>
                <a:cs typeface="Times New Roman" panose="02020603050405020304" charset="0"/>
              </a:rPr>
              <a:t>__ </a:t>
            </a:r>
            <a:r>
              <a:rPr lang="zh-CN" altLang="en-US" sz="2700">
                <a:latin typeface="Times New Roman" panose="02020603050405020304" charset="0"/>
                <a:ea typeface="华文中宋" panose="02010600040101010101" charset="-122"/>
                <a:cs typeface="Times New Roman" panose="02020603050405020304" charset="0"/>
              </a:rPr>
              <a:t>short supply in March, but primroses</a:t>
            </a:r>
            <a:r>
              <a:rPr lang="en-US" altLang="zh-CN" sz="2700">
                <a:latin typeface="Times New Roman" panose="02020603050405020304" charset="0"/>
                <a:ea typeface="华文中宋" panose="02010600040101010101" charset="-122"/>
                <a:cs typeface="Times New Roman" panose="02020603050405020304" charset="0"/>
              </a:rPr>
              <a:t> (</a:t>
            </a:r>
            <a:r>
              <a:rPr lang="en-US" altLang="zh-CN" sz="2400">
                <a:latin typeface="Times New Roman" panose="02020603050405020304" charset="0"/>
                <a:ea typeface="华文中宋" panose="02010600040101010101" charset="-122"/>
                <a:cs typeface="Times New Roman" panose="02020603050405020304" charset="0"/>
              </a:rPr>
              <a:t>报春花</a:t>
            </a:r>
            <a:r>
              <a:rPr lang="en-US" altLang="zh-CN" sz="2700">
                <a:latin typeface="Times New Roman" panose="02020603050405020304" charset="0"/>
                <a:ea typeface="华文中宋" panose="02010600040101010101" charset="-122"/>
                <a:cs typeface="Times New Roman" panose="02020603050405020304" charset="0"/>
              </a:rPr>
              <a:t>)</a:t>
            </a:r>
            <a:r>
              <a:rPr lang="zh-CN" altLang="en-US" sz="2700">
                <a:latin typeface="Times New Roman" panose="02020603050405020304" charset="0"/>
                <a:ea typeface="华文中宋" panose="02010600040101010101" charset="-122"/>
                <a:cs typeface="Times New Roman" panose="02020603050405020304" charset="0"/>
              </a:rPr>
              <a:t> and catkins</a:t>
            </a:r>
            <a:r>
              <a:rPr lang="en-US" altLang="zh-CN" sz="2700">
                <a:latin typeface="Times New Roman" panose="02020603050405020304" charset="0"/>
                <a:ea typeface="华文中宋" panose="02010600040101010101" charset="-122"/>
                <a:cs typeface="Times New Roman" panose="02020603050405020304" charset="0"/>
              </a:rPr>
              <a:t> (</a:t>
            </a:r>
            <a:r>
              <a:rPr lang="en-US" altLang="zh-CN" sz="2400">
                <a:latin typeface="Times New Roman" panose="02020603050405020304" charset="0"/>
                <a:ea typeface="华文中宋" panose="02010600040101010101" charset="-122"/>
                <a:cs typeface="Times New Roman" panose="02020603050405020304" charset="0"/>
              </a:rPr>
              <a:t>柔荑花序</a:t>
            </a:r>
            <a:r>
              <a:rPr lang="en-US" altLang="zh-CN" sz="2700">
                <a:latin typeface="Times New Roman" panose="02020603050405020304" charset="0"/>
                <a:ea typeface="华文中宋" panose="02010600040101010101" charset="-122"/>
                <a:cs typeface="Times New Roman" panose="02020603050405020304" charset="0"/>
              </a:rPr>
              <a:t>)</a:t>
            </a:r>
            <a:r>
              <a:rPr lang="zh-CN" altLang="en-US" sz="2700">
                <a:latin typeface="Times New Roman" panose="02020603050405020304" charset="0"/>
                <a:ea typeface="华文中宋" panose="02010600040101010101" charset="-122"/>
                <a:cs typeface="Times New Roman" panose="02020603050405020304" charset="0"/>
              </a:rPr>
              <a:t> are both popular with </a:t>
            </a:r>
            <a:r>
              <a:rPr lang="en-US" altLang="zh-CN" sz="2700">
                <a:latin typeface="Times New Roman" panose="02020603050405020304" charset="0"/>
                <a:ea typeface="华文中宋" panose="02010600040101010101" charset="-122"/>
                <a:cs typeface="Times New Roman" panose="02020603050405020304" charset="0"/>
              </a:rPr>
              <a:t>______ (fresh) </a:t>
            </a:r>
            <a:r>
              <a:rPr lang="en-US" sz="2700">
                <a:solidFill>
                  <a:srgbClr val="3333FF"/>
                </a:solidFill>
                <a:latin typeface="Times New Roman" panose="02020603050405020304" charset="0"/>
                <a:ea typeface="华文中宋" panose="02010600040101010101" charset="-122"/>
                <a:cs typeface="Times New Roman" panose="02020603050405020304" charset="0"/>
              </a:rPr>
              <a:t>emerge</a:t>
            </a:r>
            <a:r>
              <a:rPr lang="zh-CN" altLang="en-US" sz="2700">
                <a:latin typeface="Times New Roman" panose="02020603050405020304" charset="0"/>
                <a:ea typeface="华文中宋" panose="02010600040101010101" charset="-122"/>
                <a:cs typeface="Times New Roman" panose="02020603050405020304" charset="0"/>
              </a:rPr>
              <a:t>d commas. These butterflies also love to bask in the </a:t>
            </a:r>
            <a:r>
              <a:rPr lang="en-US" altLang="zh-CN" sz="2700">
                <a:latin typeface="Times New Roman" panose="02020603050405020304" charset="0"/>
                <a:ea typeface="华文中宋" panose="02010600040101010101" charset="-122"/>
                <a:cs typeface="Times New Roman" panose="02020603050405020304" charset="0"/>
              </a:rPr>
              <a:t>_______ (warm)</a:t>
            </a:r>
            <a:r>
              <a:rPr lang="zh-CN" altLang="en-US" sz="2700">
                <a:latin typeface="Times New Roman" panose="02020603050405020304" charset="0"/>
                <a:ea typeface="华文中宋" panose="02010600040101010101" charset="-122"/>
                <a:cs typeface="Times New Roman" panose="02020603050405020304" charset="0"/>
              </a:rPr>
              <a:t>, for example on the sunny side of </a:t>
            </a:r>
            <a:r>
              <a:rPr lang="en-US" altLang="zh-CN" sz="2700">
                <a:latin typeface="Times New Roman" panose="02020603050405020304" charset="0"/>
                <a:ea typeface="华文中宋" panose="02010600040101010101" charset="-122"/>
                <a:cs typeface="Times New Roman" panose="02020603050405020304" charset="0"/>
              </a:rPr>
              <a:t>__ </a:t>
            </a:r>
            <a:r>
              <a:rPr lang="zh-CN" altLang="en-US" sz="2700">
                <a:latin typeface="Times New Roman" panose="02020603050405020304" charset="0"/>
                <a:ea typeface="华文中宋" panose="02010600040101010101" charset="-122"/>
                <a:cs typeface="Times New Roman" panose="02020603050405020304" charset="0"/>
              </a:rPr>
              <a:t>tree trunk</a:t>
            </a:r>
            <a:r>
              <a:rPr lang="en-US" altLang="zh-CN" sz="2700">
                <a:latin typeface="Times New Roman" panose="02020603050405020304" charset="0"/>
                <a:ea typeface="华文中宋" panose="02010600040101010101" charset="-122"/>
                <a:cs typeface="Times New Roman" panose="02020603050405020304" charset="0"/>
              </a:rPr>
              <a:t>.</a:t>
            </a:r>
            <a:endParaRPr lang="en-US" altLang="zh-CN" sz="2700">
              <a:latin typeface="Times New Roman" panose="02020603050405020304" charset="0"/>
              <a:ea typeface="华文中宋" panose="02010600040101010101" charset="-122"/>
              <a:cs typeface="Times New Roman" panose="02020603050405020304" charset="0"/>
            </a:endParaRPr>
          </a:p>
        </p:txBody>
      </p:sp>
      <p:sp>
        <p:nvSpPr>
          <p:cNvPr id="1048598" name="文本框 4"/>
          <p:cNvSpPr txBox="1"/>
          <p:nvPr/>
        </p:nvSpPr>
        <p:spPr>
          <a:xfrm>
            <a:off x="1881505" y="29210"/>
            <a:ext cx="6449060" cy="460375"/>
          </a:xfrm>
          <a:prstGeom prst="rect">
            <a:avLst/>
          </a:prstGeom>
          <a:noFill/>
        </p:spPr>
        <p:txBody>
          <a:bodyPr wrap="square" rtlCol="0">
            <a:spAutoFit/>
          </a:bodyPr>
          <a:p>
            <a:pPr algn="l">
              <a:buClrTx/>
              <a:buSzTx/>
              <a:buFontTx/>
            </a:pPr>
            <a:r>
              <a:rPr lang="zh-CN" altLang="en-US" sz="2400" b="1" dirty="0">
                <a:solidFill>
                  <a:schemeClr val="accent2"/>
                </a:solidFill>
                <a:latin typeface="+mj-ea"/>
                <a:ea typeface="+mj-ea"/>
                <a:cs typeface="Arial" panose="020B0604020202020204" pitchFamily="34" charset="0"/>
              </a:rPr>
              <a:t>（《</a:t>
            </a:r>
            <a:r>
              <a:rPr lang="en-US" altLang="zh-CN" sz="2400" b="1" dirty="0">
                <a:solidFill>
                  <a:schemeClr val="accent2"/>
                </a:solidFill>
                <a:latin typeface="+mj-ea"/>
                <a:ea typeface="+mj-ea"/>
                <a:cs typeface="Arial" panose="020B0604020202020204" pitchFamily="34" charset="0"/>
              </a:rPr>
              <a:t>BBC</a:t>
            </a:r>
            <a:r>
              <a:rPr lang="zh-CN" altLang="en-US" sz="2400" b="1" dirty="0">
                <a:solidFill>
                  <a:schemeClr val="accent2"/>
                </a:solidFill>
                <a:latin typeface="+mj-ea"/>
                <a:ea typeface="+mj-ea"/>
                <a:cs typeface="Arial" panose="020B0604020202020204" pitchFamily="34" charset="0"/>
              </a:rPr>
              <a:t>野生生物》2022年</a:t>
            </a:r>
            <a:r>
              <a:rPr lang="en-US" altLang="zh-CN" sz="2400" b="1" dirty="0">
                <a:solidFill>
                  <a:schemeClr val="accent2"/>
                </a:solidFill>
                <a:latin typeface="+mj-ea"/>
                <a:ea typeface="+mj-ea"/>
                <a:cs typeface="Arial" panose="020B0604020202020204" pitchFamily="34" charset="0"/>
              </a:rPr>
              <a:t>3</a:t>
            </a:r>
            <a:r>
              <a:rPr lang="zh-CN" altLang="en-US" sz="2400" b="1" dirty="0">
                <a:solidFill>
                  <a:schemeClr val="accent2"/>
                </a:solidFill>
                <a:latin typeface="+mj-ea"/>
                <a:ea typeface="+mj-ea"/>
                <a:cs typeface="Arial" panose="020B0604020202020204" pitchFamily="34" charset="0"/>
              </a:rPr>
              <a:t>月刊</a:t>
            </a:r>
            <a:r>
              <a:rPr lang="en-US" altLang="zh-CN" sz="2400" b="1" dirty="0">
                <a:solidFill>
                  <a:schemeClr val="accent2"/>
                </a:solidFill>
                <a:latin typeface="+mj-ea"/>
                <a:ea typeface="+mj-ea"/>
                <a:cs typeface="Arial" panose="020B0604020202020204" pitchFamily="34" charset="0"/>
              </a:rPr>
              <a:t> 12</a:t>
            </a:r>
            <a:r>
              <a:rPr lang="zh-CN" altLang="en-US" sz="2400" b="1" dirty="0">
                <a:solidFill>
                  <a:schemeClr val="accent2"/>
                </a:solidFill>
                <a:latin typeface="+mj-ea"/>
                <a:ea typeface="+mj-ea"/>
                <a:cs typeface="Arial" panose="020B0604020202020204" pitchFamily="34" charset="0"/>
              </a:rPr>
              <a:t>页）</a:t>
            </a:r>
            <a:endParaRPr lang="zh-CN" altLang="en-US" sz="2400" b="1" dirty="0">
              <a:solidFill>
                <a:schemeClr val="accent2"/>
              </a:solidFill>
              <a:latin typeface="+mj-ea"/>
              <a:ea typeface="+mj-ea"/>
              <a:cs typeface="Arial" panose="020B0604020202020204" pitchFamily="34" charset="0"/>
            </a:endParaRPr>
          </a:p>
        </p:txBody>
      </p:sp>
      <p:sp>
        <p:nvSpPr>
          <p:cNvPr id="1048599" name="文本框 16"/>
          <p:cNvSpPr txBox="1"/>
          <p:nvPr/>
        </p:nvSpPr>
        <p:spPr>
          <a:xfrm>
            <a:off x="0" y="0"/>
            <a:ext cx="1561465" cy="491490"/>
          </a:xfrm>
          <a:prstGeom prst="rect">
            <a:avLst/>
          </a:prstGeom>
          <a:solidFill>
            <a:schemeClr val="accent6"/>
          </a:solidFill>
        </p:spPr>
        <p:txBody>
          <a:bodyPr wrap="square" rtlCol="0">
            <a:spAutoFit/>
          </a:bodyPr>
          <a:p>
            <a:pPr lvl="0" algn="l">
              <a:buClrTx/>
              <a:buSzTx/>
              <a:buFontTx/>
            </a:pPr>
            <a:r>
              <a:rPr kumimoji="1" lang="zh-CN" sz="2600" b="1" dirty="0">
                <a:solidFill>
                  <a:schemeClr val="lt1"/>
                </a:solidFill>
                <a:sym typeface="+mn-ea"/>
              </a:rPr>
              <a:t>语篇填空</a:t>
            </a:r>
            <a:endParaRPr kumimoji="1" lang="zh-CN" sz="2600" b="1" dirty="0">
              <a:solidFill>
                <a:schemeClr val="lt1"/>
              </a:solidFill>
              <a:sym typeface="+mn-ea"/>
            </a:endParaRPr>
          </a:p>
        </p:txBody>
      </p:sp>
      <p:pic>
        <p:nvPicPr>
          <p:cNvPr id="5" name="图片 4"/>
          <p:cNvPicPr>
            <a:picLocks noChangeAspect="1"/>
          </p:cNvPicPr>
          <p:nvPr/>
        </p:nvPicPr>
        <p:blipFill>
          <a:blip r:embed="rId1"/>
          <a:srcRect l="5105"/>
          <a:stretch>
            <a:fillRect/>
          </a:stretch>
        </p:blipFill>
        <p:spPr>
          <a:xfrm>
            <a:off x="10495280" y="29210"/>
            <a:ext cx="1603247" cy="540000"/>
          </a:xfrm>
          <a:prstGeom prst="rect">
            <a:avLst/>
          </a:prstGeom>
        </p:spPr>
      </p:pic>
      <p:sp>
        <p:nvSpPr>
          <p:cNvPr id="2" name="文本框 1"/>
          <p:cNvSpPr txBox="1"/>
          <p:nvPr/>
        </p:nvSpPr>
        <p:spPr>
          <a:xfrm>
            <a:off x="996315" y="664210"/>
            <a:ext cx="821055" cy="506730"/>
          </a:xfrm>
          <a:prstGeom prst="rect">
            <a:avLst/>
          </a:prstGeom>
          <a:noFill/>
        </p:spPr>
        <p:txBody>
          <a:bodyPr wrap="none" rtlCol="0" anchor="t">
            <a:spAutoFit/>
          </a:bodyPr>
          <a:p>
            <a:r>
              <a:rPr lang="en-US" altLang="zh-CN" sz="2700">
                <a:solidFill>
                  <a:srgbClr val="FF0000"/>
                </a:solidFill>
                <a:latin typeface="Times New Roman" panose="02020603050405020304" charset="0"/>
                <a:ea typeface="华文中宋" panose="02010600040101010101" charset="-122"/>
                <a:cs typeface="Times New Roman" panose="02020603050405020304" charset="0"/>
                <a:sym typeface="+mn-ea"/>
              </a:rPr>
              <a:t>first</a:t>
            </a:r>
            <a:r>
              <a:rPr lang="zh-CN" altLang="en-US" sz="2700">
                <a:solidFill>
                  <a:srgbClr val="FF0000"/>
                </a:solidFill>
                <a:latin typeface="Times New Roman" panose="02020603050405020304" charset="0"/>
                <a:ea typeface="华文中宋" panose="02010600040101010101" charset="-122"/>
                <a:cs typeface="Times New Roman" panose="02020603050405020304" charset="0"/>
                <a:sym typeface="+mn-ea"/>
              </a:rPr>
              <a:t> </a:t>
            </a:r>
            <a:endParaRPr lang="zh-CN" altLang="en-US"/>
          </a:p>
        </p:txBody>
      </p:sp>
      <p:sp>
        <p:nvSpPr>
          <p:cNvPr id="3" name="文本框 2"/>
          <p:cNvSpPr txBox="1"/>
          <p:nvPr/>
        </p:nvSpPr>
        <p:spPr>
          <a:xfrm>
            <a:off x="2466975" y="1448435"/>
            <a:ext cx="1335405" cy="506730"/>
          </a:xfrm>
          <a:prstGeom prst="rect">
            <a:avLst/>
          </a:prstGeom>
          <a:noFill/>
        </p:spPr>
        <p:txBody>
          <a:bodyPr wrap="none" rtlCol="0" anchor="t">
            <a:spAutoFit/>
          </a:bodyPr>
          <a:p>
            <a:r>
              <a:rPr lang="zh-CN" altLang="en-US" sz="2700">
                <a:solidFill>
                  <a:srgbClr val="FF0000"/>
                </a:solidFill>
                <a:latin typeface="Times New Roman" panose="02020603050405020304" charset="0"/>
                <a:ea typeface="华文中宋" panose="02010600040101010101" charset="-122"/>
                <a:cs typeface="Times New Roman" panose="02020603050405020304" charset="0"/>
                <a:sym typeface="+mn-ea"/>
              </a:rPr>
              <a:t>lighting </a:t>
            </a:r>
            <a:endParaRPr lang="zh-CN" altLang="en-US"/>
          </a:p>
        </p:txBody>
      </p:sp>
      <p:sp>
        <p:nvSpPr>
          <p:cNvPr id="7" name="文本框 6"/>
          <p:cNvSpPr txBox="1"/>
          <p:nvPr/>
        </p:nvSpPr>
        <p:spPr>
          <a:xfrm>
            <a:off x="10151110" y="2341245"/>
            <a:ext cx="1411605" cy="506730"/>
          </a:xfrm>
          <a:prstGeom prst="rect">
            <a:avLst/>
          </a:prstGeom>
          <a:noFill/>
        </p:spPr>
        <p:txBody>
          <a:bodyPr wrap="none" rtlCol="0" anchor="t">
            <a:spAutoFit/>
          </a:bodyPr>
          <a:p>
            <a:r>
              <a:rPr lang="zh-CN" altLang="en-US" sz="2700">
                <a:solidFill>
                  <a:srgbClr val="FF0000"/>
                </a:solidFill>
                <a:latin typeface="Times New Roman" panose="02020603050405020304" charset="0"/>
                <a:ea typeface="华文中宋" panose="02010600040101010101" charset="-122"/>
                <a:cs typeface="Times New Roman" panose="02020603050405020304" charset="0"/>
                <a:sym typeface="+mn-ea"/>
              </a:rPr>
              <a:t>is named</a:t>
            </a:r>
            <a:endParaRPr lang="zh-CN" altLang="en-US"/>
          </a:p>
        </p:txBody>
      </p:sp>
      <p:sp>
        <p:nvSpPr>
          <p:cNvPr id="9" name="文本框 8"/>
          <p:cNvSpPr txBox="1"/>
          <p:nvPr/>
        </p:nvSpPr>
        <p:spPr>
          <a:xfrm>
            <a:off x="5572760" y="3539490"/>
            <a:ext cx="1268730" cy="506730"/>
          </a:xfrm>
          <a:prstGeom prst="rect">
            <a:avLst/>
          </a:prstGeom>
          <a:noFill/>
        </p:spPr>
        <p:txBody>
          <a:bodyPr wrap="none" rtlCol="0" anchor="t">
            <a:spAutoFit/>
          </a:bodyPr>
          <a:p>
            <a:r>
              <a:rPr lang="zh-CN" altLang="en-US" sz="2700">
                <a:solidFill>
                  <a:srgbClr val="FF0000"/>
                </a:solidFill>
                <a:latin typeface="Times New Roman" panose="02020603050405020304" charset="0"/>
                <a:ea typeface="华文中宋" panose="02010600040101010101" charset="-122"/>
                <a:cs typeface="Times New Roman" panose="02020603050405020304" charset="0"/>
                <a:sym typeface="+mn-ea"/>
              </a:rPr>
              <a:t>because</a:t>
            </a:r>
            <a:endParaRPr lang="zh-CN" altLang="en-US"/>
          </a:p>
        </p:txBody>
      </p:sp>
      <p:sp>
        <p:nvSpPr>
          <p:cNvPr id="10" name="文本框 9"/>
          <p:cNvSpPr txBox="1"/>
          <p:nvPr/>
        </p:nvSpPr>
        <p:spPr>
          <a:xfrm>
            <a:off x="1305560" y="4362450"/>
            <a:ext cx="935355" cy="506730"/>
          </a:xfrm>
          <a:prstGeom prst="rect">
            <a:avLst/>
          </a:prstGeom>
          <a:noFill/>
        </p:spPr>
        <p:txBody>
          <a:bodyPr wrap="none" rtlCol="0" anchor="t">
            <a:spAutoFit/>
          </a:bodyPr>
          <a:p>
            <a:r>
              <a:rPr lang="zh-CN" altLang="en-US" sz="2700">
                <a:solidFill>
                  <a:srgbClr val="FF0000"/>
                </a:solidFill>
                <a:latin typeface="Times New Roman" panose="02020603050405020304" charset="0"/>
                <a:ea typeface="华文中宋" panose="02010600040101010101" charset="-122"/>
                <a:cs typeface="Times New Roman" panose="02020603050405020304" charset="0"/>
                <a:sym typeface="+mn-ea"/>
              </a:rPr>
              <a:t>to lift</a:t>
            </a:r>
            <a:endParaRPr lang="zh-CN" altLang="en-US"/>
          </a:p>
        </p:txBody>
      </p:sp>
      <p:sp>
        <p:nvSpPr>
          <p:cNvPr id="11" name="文本框 10"/>
          <p:cNvSpPr txBox="1"/>
          <p:nvPr/>
        </p:nvSpPr>
        <p:spPr>
          <a:xfrm>
            <a:off x="4431030" y="4765040"/>
            <a:ext cx="916305" cy="506730"/>
          </a:xfrm>
          <a:prstGeom prst="rect">
            <a:avLst/>
          </a:prstGeom>
          <a:noFill/>
        </p:spPr>
        <p:txBody>
          <a:bodyPr wrap="none" rtlCol="0" anchor="t">
            <a:spAutoFit/>
          </a:bodyPr>
          <a:p>
            <a:r>
              <a:rPr lang="zh-CN" altLang="en-US" sz="2700">
                <a:solidFill>
                  <a:srgbClr val="FF0000"/>
                </a:solidFill>
                <a:latin typeface="Times New Roman" panose="02020603050405020304" charset="0"/>
                <a:ea typeface="华文中宋" panose="02010600040101010101" charset="-122"/>
                <a:cs typeface="Times New Roman" panose="02020603050405020304" charset="0"/>
                <a:sym typeface="+mn-ea"/>
              </a:rPr>
              <a:t>trees </a:t>
            </a:r>
            <a:endParaRPr lang="zh-CN" altLang="en-US"/>
          </a:p>
        </p:txBody>
      </p:sp>
      <p:sp>
        <p:nvSpPr>
          <p:cNvPr id="12" name="文本框 11"/>
          <p:cNvSpPr txBox="1"/>
          <p:nvPr/>
        </p:nvSpPr>
        <p:spPr>
          <a:xfrm>
            <a:off x="2867025" y="5194300"/>
            <a:ext cx="535305" cy="506730"/>
          </a:xfrm>
          <a:prstGeom prst="rect">
            <a:avLst/>
          </a:prstGeom>
          <a:noFill/>
        </p:spPr>
        <p:txBody>
          <a:bodyPr wrap="none" rtlCol="0" anchor="t">
            <a:spAutoFit/>
          </a:bodyPr>
          <a:p>
            <a:r>
              <a:rPr lang="zh-CN" altLang="en-US" sz="2700">
                <a:solidFill>
                  <a:srgbClr val="FF0000"/>
                </a:solidFill>
                <a:latin typeface="Times New Roman" panose="02020603050405020304" charset="0"/>
                <a:ea typeface="华文中宋" panose="02010600040101010101" charset="-122"/>
                <a:cs typeface="Times New Roman" panose="02020603050405020304" charset="0"/>
                <a:sym typeface="+mn-ea"/>
              </a:rPr>
              <a:t>in </a:t>
            </a:r>
            <a:endParaRPr lang="zh-CN" altLang="en-US"/>
          </a:p>
        </p:txBody>
      </p:sp>
      <p:sp>
        <p:nvSpPr>
          <p:cNvPr id="13" name="文本框 12"/>
          <p:cNvSpPr txBox="1"/>
          <p:nvPr/>
        </p:nvSpPr>
        <p:spPr>
          <a:xfrm>
            <a:off x="4183380" y="5615305"/>
            <a:ext cx="1221105" cy="506730"/>
          </a:xfrm>
          <a:prstGeom prst="rect">
            <a:avLst/>
          </a:prstGeom>
          <a:noFill/>
        </p:spPr>
        <p:txBody>
          <a:bodyPr wrap="none" rtlCol="0" anchor="t">
            <a:spAutoFit/>
          </a:bodyPr>
          <a:p>
            <a:r>
              <a:rPr lang="zh-CN" altLang="en-US" sz="2700">
                <a:solidFill>
                  <a:srgbClr val="FF0000"/>
                </a:solidFill>
                <a:latin typeface="Times New Roman" panose="02020603050405020304" charset="0"/>
                <a:ea typeface="华文中宋" panose="02010600040101010101" charset="-122"/>
                <a:cs typeface="Times New Roman" panose="02020603050405020304" charset="0"/>
                <a:sym typeface="+mn-ea"/>
              </a:rPr>
              <a:t>freshly </a:t>
            </a:r>
            <a:endParaRPr lang="zh-CN" altLang="en-US"/>
          </a:p>
        </p:txBody>
      </p:sp>
      <p:sp>
        <p:nvSpPr>
          <p:cNvPr id="14" name="文本框 13"/>
          <p:cNvSpPr txBox="1"/>
          <p:nvPr/>
        </p:nvSpPr>
        <p:spPr>
          <a:xfrm>
            <a:off x="2645410" y="6018530"/>
            <a:ext cx="1230630" cy="506730"/>
          </a:xfrm>
          <a:prstGeom prst="rect">
            <a:avLst/>
          </a:prstGeom>
          <a:noFill/>
        </p:spPr>
        <p:txBody>
          <a:bodyPr wrap="none" rtlCol="0" anchor="t">
            <a:spAutoFit/>
          </a:bodyPr>
          <a:p>
            <a:r>
              <a:rPr lang="zh-CN" altLang="en-US" sz="2700">
                <a:solidFill>
                  <a:srgbClr val="FF0000"/>
                </a:solidFill>
                <a:latin typeface="Times New Roman" panose="02020603050405020304" charset="0"/>
                <a:ea typeface="华文中宋" panose="02010600040101010101" charset="-122"/>
                <a:cs typeface="Times New Roman" panose="02020603050405020304" charset="0"/>
                <a:sym typeface="+mn-ea"/>
              </a:rPr>
              <a:t>warmth</a:t>
            </a:r>
            <a:endParaRPr lang="zh-CN" altLang="en-US"/>
          </a:p>
        </p:txBody>
      </p:sp>
      <p:sp>
        <p:nvSpPr>
          <p:cNvPr id="15" name="文本框 14"/>
          <p:cNvSpPr txBox="1"/>
          <p:nvPr/>
        </p:nvSpPr>
        <p:spPr>
          <a:xfrm>
            <a:off x="9730105" y="6018530"/>
            <a:ext cx="421005" cy="506730"/>
          </a:xfrm>
          <a:prstGeom prst="rect">
            <a:avLst/>
          </a:prstGeom>
          <a:noFill/>
        </p:spPr>
        <p:txBody>
          <a:bodyPr wrap="none" rtlCol="0" anchor="t">
            <a:spAutoFit/>
          </a:bodyPr>
          <a:p>
            <a:r>
              <a:rPr lang="zh-CN" altLang="en-US" sz="2700">
                <a:solidFill>
                  <a:srgbClr val="FF0000"/>
                </a:solidFill>
                <a:latin typeface="Times New Roman" panose="02020603050405020304" charset="0"/>
                <a:ea typeface="华文中宋" panose="02010600040101010101" charset="-122"/>
                <a:cs typeface="Times New Roman" panose="02020603050405020304" charset="0"/>
                <a:sym typeface="+mn-ea"/>
              </a:rPr>
              <a:t>a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P spid="10" grpId="0"/>
      <p:bldP spid="11" grpId="0"/>
      <p:bldP spid="12" grpId="0"/>
      <p:bldP spid="13" grpId="0"/>
      <p:bldP spid="14" grpId="0"/>
      <p:bldP spid="15" grpId="0"/>
      <p:bldP spid="4" grpId="1"/>
      <p:bldP spid="2" grpId="1"/>
      <p:bldP spid="3" grpId="1"/>
      <p:bldP spid="7" grpId="1"/>
      <p:bldP spid="9" grpId="1"/>
      <p:bldP spid="10" grpId="1"/>
      <p:bldP spid="11" grpId="1"/>
      <p:bldP spid="12" grpId="1"/>
      <p:bldP spid="13" grpId="1"/>
      <p:bldP spid="14" grpId="1"/>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1430" y="751840"/>
            <a:ext cx="12098655" cy="48260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3333FF"/>
                </a:solidFill>
                <a:latin typeface="Times New Roman" panose="02020603050405020304" charset="0"/>
                <a:ea typeface="华文中宋" panose="02010600040101010101" charset="-122"/>
                <a:cs typeface="Times New Roman" panose="02020603050405020304" charset="0"/>
                <a:sym typeface="+mn-ea"/>
              </a:rPr>
              <a:t>impersonate</a:t>
            </a:r>
            <a:r>
              <a:rPr lang="en-US" altLang="zh-CN" sz="2800">
                <a:latin typeface="Times New Roman" panose="02020603050405020304" charset="0"/>
                <a:ea typeface="华文中宋" panose="02010600040101010101" charset="-122"/>
                <a:cs typeface="Times New Roman" panose="02020603050405020304" charset="0"/>
                <a:sym typeface="+mn-ea"/>
              </a:rPr>
              <a:t>: to pretend to be sb in order to trick people or to entertain them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冒充；假扮</a:t>
            </a:r>
            <a:r>
              <a:rPr lang="zh-CN" altLang="en-US" sz="2800">
                <a:latin typeface="Times New Roman" panose="02020603050405020304" charset="0"/>
                <a:ea typeface="华文中宋" panose="02010600040101010101" charset="-122"/>
                <a:cs typeface="Times New Roman" panose="02020603050405020304" charset="0"/>
                <a:sym typeface="+mn-ea"/>
              </a:rPr>
              <a:t>；模仿</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was caught trying to impersonate a security guard. 他假扮警卫被抓获。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emerge</a:t>
            </a:r>
            <a:r>
              <a:rPr lang="en-US" altLang="zh-CN" sz="2800"/>
              <a:t>: </a:t>
            </a:r>
            <a:r>
              <a:rPr sz="2800">
                <a:latin typeface="Times New Roman" panose="02020603050405020304" charset="0"/>
                <a:ea typeface="华文中宋" panose="02010600040101010101" charset="-122"/>
                <a:cs typeface="Times New Roman" panose="02020603050405020304" charset="0"/>
                <a:sym typeface="+mn-ea"/>
              </a:rPr>
              <a:t>to appear or come out from somewhere</a:t>
            </a:r>
            <a:r>
              <a:rPr lang="en-US" sz="2800">
                <a:latin typeface="Times New Roman" panose="02020603050405020304" charset="0"/>
                <a:ea typeface="华文中宋" panose="02010600040101010101" charset="-122"/>
                <a:cs typeface="Times New Roman" panose="02020603050405020304" charset="0"/>
                <a:sym typeface="+mn-ea"/>
              </a:rPr>
              <a:t> 出现，浮现，露出</a:t>
            </a:r>
            <a:endParaRPr 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 sun emerged from behind the clouds. </a:t>
            </a:r>
            <a:r>
              <a:rPr lang="en-US" altLang="zh-CN" sz="2800">
                <a:latin typeface="华文中宋" panose="02010600040101010101" charset="-122"/>
                <a:ea typeface="华文中宋" panose="02010600040101010101" charset="-122"/>
                <a:cs typeface="华文中宋" panose="02010600040101010101" charset="-122"/>
                <a:sym typeface="+mn-ea"/>
              </a:rPr>
              <a:t>太阳从云层后面露出来。</a:t>
            </a: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We emerged into bright sunlight.</a:t>
            </a:r>
            <a:r>
              <a:rPr lang="en-US" altLang="zh-CN" sz="2800">
                <a:latin typeface="华文中宋" panose="02010600040101010101" charset="-122"/>
                <a:ea typeface="华文中宋" panose="02010600040101010101" charset="-122"/>
                <a:cs typeface="华文中宋" panose="02010600040101010101" charset="-122"/>
                <a:sym typeface="+mn-ea"/>
              </a:rPr>
              <a:t> 我们来到明媚的阳光下。    </a:t>
            </a:r>
            <a:endParaRPr lang="en-US" altLang="zh-CN" sz="2800">
              <a:latin typeface="Times New Roman" panose="02020603050405020304" charset="0"/>
              <a:cs typeface="Times New Roman" panose="02020603050405020304" charset="0"/>
              <a:sym typeface="+mn-ea"/>
            </a:endParaRPr>
          </a:p>
        </p:txBody>
      </p:sp>
      <p:sp>
        <p:nvSpPr>
          <p:cNvPr id="1048604" name="文本框 1"/>
          <p:cNvSpPr txBox="1"/>
          <p:nvPr/>
        </p:nvSpPr>
        <p:spPr>
          <a:xfrm>
            <a:off x="164465" y="223837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64465" y="2769870"/>
            <a:ext cx="828802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He is charged with impersonating a police officer.</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173990" y="552958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173990" y="6022975"/>
            <a:ext cx="627824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The swimmer emerged from the lake. </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7545" y="2238375"/>
            <a:ext cx="5763895" cy="521970"/>
          </a:xfrm>
          <a:prstGeom prst="rect">
            <a:avLst/>
          </a:prstGeom>
          <a:noFill/>
        </p:spPr>
        <p:txBody>
          <a:bodyPr wrap="square" rtlCol="0" anchor="t">
            <a:spAutoFit/>
          </a:bodyPr>
          <a:lstStyle/>
          <a:p>
            <a:r>
              <a:rPr lang="zh-CN" altLang="en-US" sz="2800">
                <a:ea typeface="华文中宋" panose="02010600040101010101" charset="-122"/>
              </a:rPr>
              <a:t>他被指控冒充警察。  </a:t>
            </a:r>
            <a:endParaRPr lang="zh-CN" altLang="en-US" sz="2800">
              <a:ea typeface="华文中宋" panose="02010600040101010101" charset="-122"/>
            </a:endParaRPr>
          </a:p>
        </p:txBody>
      </p:sp>
      <p:cxnSp>
        <p:nvCxnSpPr>
          <p:cNvPr id="3145728" name="直接连接符 8"/>
          <p:cNvCxnSpPr/>
          <p:nvPr/>
        </p:nvCxnSpPr>
        <p:spPr>
          <a:xfrm flipV="1">
            <a:off x="215900" y="3294380"/>
            <a:ext cx="785622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25425" y="6518910"/>
            <a:ext cx="597344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zh-CN" sz="2800" b="1" dirty="0">
              <a:solidFill>
                <a:schemeClr val="lt1"/>
              </a:solidFill>
              <a:sym typeface="+mn-ea"/>
            </a:endParaRPr>
          </a:p>
        </p:txBody>
      </p:sp>
      <p:sp>
        <p:nvSpPr>
          <p:cNvPr id="3" name="文本框 6"/>
          <p:cNvSpPr txBox="1"/>
          <p:nvPr/>
        </p:nvSpPr>
        <p:spPr>
          <a:xfrm>
            <a:off x="1957070" y="5529580"/>
            <a:ext cx="4103370"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rPr>
              <a:t>游泳者从湖水中浮出来。  </a:t>
            </a:r>
            <a:endParaRPr lang="zh-CN" altLang="en-US" sz="28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7" end="7"/>
                                            </p:txEl>
                                          </p:spTgt>
                                        </p:tgtEl>
                                        <p:attrNameLst>
                                          <p:attrName>style.visibility</p:attrName>
                                        </p:attrNameLst>
                                      </p:cBhvr>
                                      <p:to>
                                        <p:strVal val="visible"/>
                                      </p:to>
                                    </p:set>
                                    <p:animEffect transition="in" filter="wipe(down)">
                                      <p:cBhvr>
                                        <p:cTn id="28" dur="500"/>
                                        <p:tgtEl>
                                          <p:spTgt spid="104860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48602">
                                            <p:txEl>
                                              <p:pRg st="8" end="8"/>
                                            </p:txEl>
                                          </p:spTgt>
                                        </p:tgtEl>
                                        <p:attrNameLst>
                                          <p:attrName>style.visibility</p:attrName>
                                        </p:attrNameLst>
                                      </p:cBhvr>
                                      <p:to>
                                        <p:strVal val="visible"/>
                                      </p:to>
                                    </p:set>
                                    <p:animEffect transition="in" filter="wipe(down)">
                                      <p:cBhvr>
                                        <p:cTn id="33" dur="500"/>
                                        <p:tgtEl>
                                          <p:spTgt spid="1048602">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48606"/>
                                        </p:tgtEl>
                                        <p:attrNameLst>
                                          <p:attrName>style.visibility</p:attrName>
                                        </p:attrNameLst>
                                      </p:cBhvr>
                                      <p:to>
                                        <p:strVal val="visible"/>
                                      </p:to>
                                    </p:set>
                                    <p:animEffect transition="in" filter="blinds(horizontal)">
                                      <p:cBhvr>
                                        <p:cTn id="38" dur="500"/>
                                        <p:tgtEl>
                                          <p:spTgt spid="1048606"/>
                                        </p:tgtEl>
                                      </p:cBhvr>
                                    </p:animEffect>
                                  </p:childTnLst>
                                </p:cTn>
                              </p:par>
                              <p:par>
                                <p:cTn id="39" presetID="22" presetClass="entr" presetSubtype="4" fill="hold" nodeType="withEffect">
                                  <p:stCondLst>
                                    <p:cond delay="0"/>
                                  </p:stCondLst>
                                  <p:childTnLst>
                                    <p:set>
                                      <p:cBhvr>
                                        <p:cTn id="40" dur="1" fill="hold">
                                          <p:stCondLst>
                                            <p:cond delay="0"/>
                                          </p:stCondLst>
                                        </p:cTn>
                                        <p:tgtEl>
                                          <p:spTgt spid="3145729"/>
                                        </p:tgtEl>
                                        <p:attrNameLst>
                                          <p:attrName>style.visibility</p:attrName>
                                        </p:attrNameLst>
                                      </p:cBhvr>
                                      <p:to>
                                        <p:strVal val="visible"/>
                                      </p:to>
                                    </p:set>
                                    <p:animEffect transition="in" filter="wipe(down)">
                                      <p:cBhvr>
                                        <p:cTn id="41" dur="500"/>
                                        <p:tgtEl>
                                          <p:spTgt spid="3145729"/>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linds(horizont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048607"/>
                                        </p:tgtEl>
                                        <p:attrNameLst>
                                          <p:attrName>style.visibility</p:attrName>
                                        </p:attrNameLst>
                                      </p:cBhvr>
                                      <p:to>
                                        <p:strVal val="visible"/>
                                      </p:to>
                                    </p:set>
                                    <p:animEffect transition="in" filter="blinds(horizontal)">
                                      <p:cBhvr>
                                        <p:cTn id="49"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08915" y="3858260"/>
            <a:ext cx="11856085" cy="23793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50215" y="3951605"/>
            <a:ext cx="11614785" cy="1291590"/>
          </a:xfrm>
          <a:prstGeom prst="rect">
            <a:avLst/>
          </a:prstGeom>
          <a:noFill/>
        </p:spPr>
        <p:txBody>
          <a:bodyPr wrap="square">
            <a:spAutoFit/>
          </a:bodyPr>
          <a:lstStyle/>
          <a:p>
            <a:pPr algn="l"/>
            <a:r>
              <a:rPr lang="en-US" altLang="zh-CN" sz="2600">
                <a:solidFill>
                  <a:schemeClr val="tx1"/>
                </a:solidFill>
                <a:latin typeface="Times New Roman" panose="02020603050405020304" charset="0"/>
                <a:cs typeface="Times New Roman" panose="02020603050405020304" charset="0"/>
                <a:sym typeface="+mn-ea"/>
              </a:rPr>
              <a:t>All it takes is a bit of March sunshine to lift the air temperature, and the hardy insects begin to stir from their winter resting places in hollow trees or among tree roots or piles of brushwood.</a:t>
            </a:r>
            <a:endParaRPr lang="en-US" altLang="zh-CN" sz="2600">
              <a:solidFill>
                <a:schemeClr val="tx1"/>
              </a:solidFill>
              <a:latin typeface="Times New Roman" panose="02020603050405020304" charset="0"/>
              <a:cs typeface="Times New Roman" panose="02020603050405020304" charset="0"/>
              <a:sym typeface="+mn-ea"/>
            </a:endParaRPr>
          </a:p>
        </p:txBody>
      </p:sp>
      <p:sp>
        <p:nvSpPr>
          <p:cNvPr id="4" name="文本框 3"/>
          <p:cNvSpPr txBox="1"/>
          <p:nvPr/>
        </p:nvSpPr>
        <p:spPr>
          <a:xfrm>
            <a:off x="351155" y="54781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15720" y="5243195"/>
            <a:ext cx="10673080"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只要三月份的一点阳光，气温就会升高，这些</a:t>
            </a:r>
            <a:r>
              <a:rPr lang="zh-CN" sz="2600">
                <a:latin typeface="华文中宋" panose="02010600040101010101" charset="-122"/>
                <a:ea typeface="华文中宋" panose="02010600040101010101" charset="-122"/>
              </a:rPr>
              <a:t>耐寒</a:t>
            </a:r>
            <a:r>
              <a:rPr sz="2600">
                <a:latin typeface="华文中宋" panose="02010600040101010101" charset="-122"/>
                <a:ea typeface="华文中宋" panose="02010600040101010101" charset="-122"/>
              </a:rPr>
              <a:t>的昆虫就会开始从它们冬眠的地方——中空的树、树根或灌木丛中——出发。  </a:t>
            </a:r>
            <a:endParaRPr sz="2600">
              <a:latin typeface="华文中宋" panose="02010600040101010101" charset="-122"/>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91770" y="885825"/>
            <a:ext cx="11856085" cy="20694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38455" y="962025"/>
            <a:ext cx="11708765" cy="8915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On closer inspection, the upper wings are a rich mix of oranges and browns, which, complete with the insect’s ragged wing outline, brilliantly impersonate an autumn leaf.</a:t>
            </a:r>
            <a:endParaRPr lang="en-US" altLang="zh-CN" sz="2600">
              <a:latin typeface="Times New Roman" panose="02020603050405020304" charset="0"/>
              <a:cs typeface="Times New Roman" panose="02020603050405020304" charset="0"/>
              <a:sym typeface="+mn-ea"/>
            </a:endParaRPr>
          </a:p>
        </p:txBody>
      </p:sp>
      <p:sp>
        <p:nvSpPr>
          <p:cNvPr id="12" name="文本框 11"/>
          <p:cNvSpPr txBox="1"/>
          <p:nvPr/>
        </p:nvSpPr>
        <p:spPr>
          <a:xfrm>
            <a:off x="351155" y="212725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35100" y="1942465"/>
            <a:ext cx="10434320"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cs typeface="华文中宋" panose="02010600040101010101" charset="-122"/>
              </a:rPr>
              <a:t>仔细观察，上翼是丰富的橙色和棕色的混合</a:t>
            </a:r>
            <a:r>
              <a:rPr lang="zh-CN" sz="2600">
                <a:latin typeface="华文中宋" panose="02010600040101010101" charset="-122"/>
                <a:ea typeface="华文中宋" panose="02010600040101010101" charset="-122"/>
                <a:cs typeface="华文中宋" panose="02010600040101010101" charset="-122"/>
              </a:rPr>
              <a:t>颜色</a:t>
            </a:r>
            <a:r>
              <a:rPr sz="2600">
                <a:latin typeface="华文中宋" panose="02010600040101010101" charset="-122"/>
                <a:ea typeface="华文中宋" panose="02010600040101010101" charset="-122"/>
                <a:cs typeface="华文中宋" panose="02010600040101010101" charset="-122"/>
              </a:rPr>
              <a:t>，再加上它</a:t>
            </a:r>
            <a:r>
              <a:rPr lang="zh-CN" sz="2600">
                <a:latin typeface="华文中宋" panose="02010600040101010101" charset="-122"/>
                <a:ea typeface="华文中宋" panose="02010600040101010101" charset="-122"/>
                <a:cs typeface="华文中宋" panose="02010600040101010101" charset="-122"/>
              </a:rPr>
              <a:t>参差不齐</a:t>
            </a:r>
            <a:r>
              <a:rPr sz="2600">
                <a:latin typeface="华文中宋" panose="02010600040101010101" charset="-122"/>
                <a:ea typeface="华文中宋" panose="02010600040101010101" charset="-122"/>
                <a:cs typeface="华文中宋" panose="02010600040101010101" charset="-122"/>
              </a:rPr>
              <a:t>的翅膀轮廓，完美地模仿了一片秋天的叶子。</a:t>
            </a:r>
            <a:r>
              <a:rPr sz="2400">
                <a:latin typeface="华文中宋" panose="02010600040101010101" charset="-122"/>
                <a:ea typeface="华文中宋" panose="02010600040101010101" charset="-122"/>
                <a:cs typeface="华文中宋" panose="02010600040101010101" charset="-122"/>
              </a:rPr>
              <a:t> </a:t>
            </a:r>
            <a:r>
              <a:rPr sz="2600">
                <a:latin typeface="华文中宋" panose="02010600040101010101" charset="-122"/>
                <a:ea typeface="华文中宋" panose="02010600040101010101" charset="-122"/>
                <a:cs typeface="华文中宋" panose="02010600040101010101" charset="-122"/>
              </a:rPr>
              <a:t> </a:t>
            </a:r>
            <a:r>
              <a:rPr sz="2600">
                <a:ea typeface="华文中宋" panose="02010600040101010101" charset="-122"/>
              </a:rPr>
              <a:t> </a:t>
            </a:r>
            <a:endParaRPr sz="2600">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文本框 8"/>
          <p:cNvSpPr txBox="1"/>
          <p:nvPr/>
        </p:nvSpPr>
        <p:spPr>
          <a:xfrm>
            <a:off x="1685289" y="-1"/>
            <a:ext cx="8820151" cy="1043940"/>
          </a:xfrm>
          <a:prstGeom prst="rect">
            <a:avLst/>
          </a:prstGeom>
          <a:ln w="12700">
            <a:miter lim="400000"/>
          </a:ln>
        </p:spPr>
        <p:txBody>
          <a:bodyPr lIns="45718" tIns="45718" rIns="45718" bIns="45718">
            <a:spAutoFit/>
          </a:bodyPr>
          <a:lstStyle/>
          <a:p>
            <a:pPr algn="ctr">
              <a:defRPr sz="3200" b="1">
                <a:latin typeface="+mn-lt"/>
                <a:ea typeface="+mn-ea"/>
                <a:cs typeface="+mn-cs"/>
                <a:sym typeface="Calibri" panose="020F0502020204030204"/>
              </a:defRPr>
            </a:pPr>
            <a:r>
              <a:rPr lang="en-US" sz="3200" b="1" dirty="0">
                <a:latin typeface="Calibri" panose="020F0502020204030204"/>
                <a:ea typeface="+mn-ea"/>
                <a:cs typeface="Calibri" panose="020F0502020204030204"/>
                <a:sym typeface="Calibri" panose="020F0502020204030204"/>
              </a:rPr>
              <a:t>4</a:t>
            </a:r>
            <a:r>
              <a:rPr sz="3200" b="1" dirty="0">
                <a:latin typeface="Calibri" panose="020F0502020204030204"/>
                <a:ea typeface="+mn-ea"/>
                <a:cs typeface="Calibri" panose="020F0502020204030204"/>
                <a:sym typeface="Calibri" panose="020F0502020204030204"/>
              </a:rPr>
              <a:t>. </a:t>
            </a:r>
            <a:r>
              <a:rPr lang="en-US" sz="3200" b="1" dirty="0">
                <a:latin typeface="+mn-lt"/>
                <a:ea typeface="+mn-ea"/>
                <a:cs typeface="+mn-cs"/>
                <a:sym typeface="Calibri" panose="020F0502020204030204"/>
              </a:rPr>
              <a:t>Kicking down sexist barriers</a:t>
            </a:r>
            <a:endParaRPr sz="3200" b="1" dirty="0">
              <a:latin typeface="Calibri" panose="020F0502020204030204"/>
              <a:ea typeface="+mn-ea"/>
              <a:cs typeface="Calibri" panose="020F0502020204030204"/>
              <a:sym typeface="Calibri" panose="020F0502020204030204"/>
            </a:endParaRPr>
          </a:p>
          <a:p>
            <a:pPr algn="ctr">
              <a:defRPr sz="2800" b="1">
                <a:solidFill>
                  <a:srgbClr val="ED7D31"/>
                </a:solidFill>
              </a:defRPr>
            </a:pPr>
            <a:r>
              <a:rPr lang="zh-CN" altLang="en-US" sz="3000" b="1" dirty="0">
                <a:solidFill>
                  <a:srgbClr val="ED7D31"/>
                </a:solidFill>
                <a:latin typeface="微软雅黑" panose="020B0503020204020204" charset="-122"/>
                <a:ea typeface="微软雅黑" panose="020B0503020204020204" charset="-122"/>
                <a:cs typeface="Calibri" panose="020F0502020204030204"/>
              </a:rPr>
              <a:t>消除性别歧视</a:t>
            </a:r>
            <a:endParaRPr lang="zh-CN" altLang="en-US" sz="3000" b="1" dirty="0">
              <a:solidFill>
                <a:srgbClr val="ED7D31"/>
              </a:solidFill>
              <a:latin typeface="微软雅黑" panose="020B0503020204020204" charset="-122"/>
              <a:ea typeface="微软雅黑" panose="020B0503020204020204" charset="-122"/>
              <a:cs typeface="Calibri" panose="020F0502020204030204"/>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8535" y="1165471"/>
            <a:ext cx="7194930" cy="5400000"/>
          </a:xfrm>
          <a:prstGeom prst="rect">
            <a:avLst/>
          </a:prstGeom>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文本框 16"/>
          <p:cNvSpPr txBox="1"/>
          <p:nvPr/>
        </p:nvSpPr>
        <p:spPr>
          <a:xfrm>
            <a:off x="0" y="0"/>
            <a:ext cx="1591310"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defRPr>
            </a:lvl1pPr>
          </a:lstStyle>
          <a:p>
            <a:r>
              <a:rPr>
                <a:latin typeface="微软雅黑" panose="020B0503020204020204" charset="-122"/>
                <a:ea typeface="微软雅黑" panose="020B0503020204020204" charset="-122"/>
              </a:rPr>
              <a:t>语篇填空</a:t>
            </a:r>
            <a:endParaRPr>
              <a:latin typeface="微软雅黑" panose="020B0503020204020204" charset="-122"/>
              <a:ea typeface="微软雅黑" panose="020B0503020204020204" charset="-122"/>
            </a:endParaRPr>
          </a:p>
        </p:txBody>
      </p:sp>
      <p:sp>
        <p:nvSpPr>
          <p:cNvPr id="185" name="文本框 2"/>
          <p:cNvSpPr txBox="1"/>
          <p:nvPr/>
        </p:nvSpPr>
        <p:spPr>
          <a:xfrm>
            <a:off x="90802" y="577841"/>
            <a:ext cx="11974201" cy="6196564"/>
          </a:xfrm>
          <a:prstGeom prst="rect">
            <a:avLst/>
          </a:prstGeom>
          <a:ln w="12700">
            <a:miter lim="400000"/>
          </a:ln>
        </p:spPr>
        <p:txBody>
          <a:bodyPr wrap="square" lIns="45718" tIns="45718" rIns="45718" bIns="45718">
            <a:spAutoFit/>
          </a:bodyPr>
          <a:lstStyle/>
          <a:p>
            <a:pPr>
              <a:lnSpc>
                <a:spcPts val="2820"/>
              </a:lnSpc>
              <a:defRPr sz="2600">
                <a:latin typeface="Times New Roman" panose="02020603050405020304"/>
                <a:ea typeface="Times New Roman" panose="02020603050405020304"/>
                <a:cs typeface="Times New Roman" panose="02020603050405020304"/>
                <a:sym typeface="Times New Roman" panose="02020603050405020304"/>
              </a:defRPr>
            </a:pPr>
            <a:r>
              <a:rPr sz="2700" dirty="0">
                <a:latin typeface="Times New Roman" panose="02020603050405020304"/>
                <a:ea typeface="Times New Roman" panose="02020603050405020304"/>
                <a:cs typeface="Times New Roman" panose="02020603050405020304"/>
                <a:sym typeface="Times New Roman" panose="02020603050405020304"/>
              </a:rPr>
              <a:t>       </a:t>
            </a:r>
            <a:r>
              <a:rPr lang="en-US" sz="2600" dirty="0">
                <a:latin typeface="Times New Roman" panose="02020603050405020304"/>
                <a:ea typeface="Times New Roman" panose="02020603050405020304"/>
                <a:cs typeface="Times New Roman" panose="02020603050405020304"/>
                <a:sym typeface="Times New Roman" panose="02020603050405020304"/>
              </a:rPr>
              <a:t>The women arrived at Mexico City’s central square </a:t>
            </a:r>
            <a:r>
              <a:rPr lang="en-US" sz="2600" dirty="0" smtClean="0">
                <a:latin typeface="Times New Roman" panose="02020603050405020304"/>
                <a:ea typeface="Times New Roman" panose="02020603050405020304"/>
                <a:cs typeface="Times New Roman" panose="02020603050405020304"/>
                <a:sym typeface="Times New Roman" panose="02020603050405020304"/>
              </a:rPr>
              <a:t>_________ (bear) </a:t>
            </a:r>
            <a:r>
              <a:rPr lang="en-US" sz="2600" dirty="0">
                <a:latin typeface="Times New Roman" panose="02020603050405020304"/>
                <a:ea typeface="Times New Roman" panose="02020603050405020304"/>
                <a:cs typeface="Times New Roman" panose="02020603050405020304"/>
                <a:sym typeface="Times New Roman" panose="02020603050405020304"/>
              </a:rPr>
              <a:t>nets, yellow cones and masking tape. They quickly </a:t>
            </a:r>
            <a:r>
              <a:rPr lang="en-US" sz="3000" dirty="0">
                <a:solidFill>
                  <a:srgbClr val="3333FF"/>
                </a:solidFill>
                <a:latin typeface="Times New Roman" panose="02020603050405020304" charset="0"/>
                <a:cs typeface="Times New Roman" panose="02020603050405020304" charset="0"/>
                <a:sym typeface="Times New Roman" panose="02020603050405020304"/>
              </a:rPr>
              <a:t>improvise</a:t>
            </a:r>
            <a:r>
              <a:rPr lang="en-US" sz="3000" dirty="0">
                <a:solidFill>
                  <a:schemeClr val="tx1"/>
                </a:solidFill>
                <a:latin typeface="Times New Roman" panose="02020603050405020304" charset="0"/>
                <a:cs typeface="Times New Roman" panose="02020603050405020304" charset="0"/>
                <a:sym typeface="Times New Roman" panose="02020603050405020304"/>
              </a:rPr>
              <a:t>d</a:t>
            </a:r>
            <a:r>
              <a:rPr lang="en-US" sz="2600" dirty="0">
                <a:latin typeface="Times New Roman" panose="02020603050405020304"/>
                <a:ea typeface="Times New Roman" panose="02020603050405020304"/>
                <a:cs typeface="Times New Roman" panose="02020603050405020304"/>
                <a:sym typeface="Times New Roman" panose="02020603050405020304"/>
              </a:rPr>
              <a:t> a soccer field. There was no referee and the field was only about 50 feet long. The five-on-five tournament, </a:t>
            </a:r>
            <a:r>
              <a:rPr lang="en-US" sz="2600" dirty="0" smtClean="0">
                <a:latin typeface="Times New Roman" panose="02020603050405020304"/>
                <a:ea typeface="Times New Roman" panose="02020603050405020304"/>
                <a:cs typeface="Times New Roman" panose="02020603050405020304"/>
                <a:sym typeface="Times New Roman" panose="02020603050405020304"/>
              </a:rPr>
              <a:t>______ attracted </a:t>
            </a:r>
            <a:r>
              <a:rPr lang="en-US" sz="2600" dirty="0">
                <a:latin typeface="Times New Roman" panose="02020603050405020304"/>
                <a:ea typeface="Times New Roman" panose="02020603050405020304"/>
                <a:cs typeface="Times New Roman" panose="02020603050405020304"/>
                <a:sym typeface="Times New Roman" panose="02020603050405020304"/>
              </a:rPr>
              <a:t>local news </a:t>
            </a:r>
            <a:r>
              <a:rPr lang="en-US" sz="3000" dirty="0">
                <a:solidFill>
                  <a:srgbClr val="3333FF"/>
                </a:solidFill>
                <a:latin typeface="Times New Roman" panose="02020603050405020304" charset="0"/>
                <a:cs typeface="Times New Roman" panose="02020603050405020304" charset="0"/>
                <a:sym typeface="Times New Roman" panose="02020603050405020304"/>
              </a:rPr>
              <a:t>coverage</a:t>
            </a:r>
            <a:r>
              <a:rPr lang="en-US" sz="2600" dirty="0">
                <a:latin typeface="Times New Roman" panose="02020603050405020304"/>
                <a:ea typeface="Times New Roman" panose="02020603050405020304"/>
                <a:cs typeface="Times New Roman" panose="02020603050405020304"/>
                <a:sym typeface="Times New Roman" panose="02020603050405020304"/>
              </a:rPr>
              <a:t> and a couple of dozen curious onlookers, was a protest </a:t>
            </a:r>
            <a:r>
              <a:rPr lang="en-US" sz="2600" dirty="0" smtClean="0">
                <a:latin typeface="Times New Roman" panose="02020603050405020304"/>
                <a:ea typeface="Times New Roman" panose="02020603050405020304"/>
                <a:cs typeface="Times New Roman" panose="02020603050405020304"/>
                <a:sym typeface="Times New Roman" panose="02020603050405020304"/>
              </a:rPr>
              <a:t>_________ male </a:t>
            </a:r>
            <a:r>
              <a:rPr lang="en-US" sz="2600" dirty="0">
                <a:latin typeface="Times New Roman" panose="02020603050405020304"/>
                <a:ea typeface="Times New Roman" panose="02020603050405020304"/>
                <a:cs typeface="Times New Roman" panose="02020603050405020304"/>
                <a:sym typeface="Times New Roman" panose="02020603050405020304"/>
              </a:rPr>
              <a:t>domination of the sport.</a:t>
            </a:r>
            <a:endParaRPr lang="en-US" sz="2600" dirty="0">
              <a:latin typeface="Times New Roman" panose="02020603050405020304"/>
              <a:ea typeface="Times New Roman" panose="02020603050405020304"/>
              <a:cs typeface="Times New Roman" panose="02020603050405020304"/>
              <a:sym typeface="Times New Roman" panose="02020603050405020304"/>
            </a:endParaRPr>
          </a:p>
          <a:p>
            <a:pPr>
              <a:lnSpc>
                <a:spcPts val="2820"/>
              </a:lnSpc>
              <a:defRPr sz="2600">
                <a:latin typeface="Times New Roman" panose="02020603050405020304"/>
                <a:ea typeface="Times New Roman" panose="02020603050405020304"/>
                <a:cs typeface="Times New Roman" panose="02020603050405020304"/>
                <a:sym typeface="Times New Roman" panose="02020603050405020304"/>
              </a:defRPr>
            </a:pPr>
            <a:r>
              <a:rPr lang="en-US" sz="2600" dirty="0" smtClean="0">
                <a:latin typeface="Times New Roman" panose="02020603050405020304"/>
                <a:ea typeface="Times New Roman" panose="02020603050405020304"/>
                <a:cs typeface="Times New Roman" panose="02020603050405020304"/>
                <a:sym typeface="Times New Roman" panose="02020603050405020304"/>
              </a:rPr>
              <a:t>      “</a:t>
            </a:r>
            <a:r>
              <a:rPr lang="en-US" sz="2600" dirty="0">
                <a:latin typeface="Times New Roman" panose="02020603050405020304"/>
                <a:ea typeface="Times New Roman" panose="02020603050405020304"/>
                <a:cs typeface="Times New Roman" panose="02020603050405020304"/>
                <a:sym typeface="Times New Roman" panose="02020603050405020304"/>
              </a:rPr>
              <a:t>There’s a different way to play the sport that’s contrary to the </a:t>
            </a:r>
            <a:r>
              <a:rPr lang="en-US" sz="2600" dirty="0" err="1">
                <a:latin typeface="Times New Roman" panose="02020603050405020304"/>
                <a:ea typeface="Times New Roman" panose="02020603050405020304"/>
                <a:cs typeface="Times New Roman" panose="02020603050405020304"/>
                <a:sym typeface="Times New Roman" panose="02020603050405020304"/>
              </a:rPr>
              <a:t>machista</a:t>
            </a:r>
            <a:r>
              <a:rPr lang="en-US" sz="2600" dirty="0">
                <a:latin typeface="Times New Roman" panose="02020603050405020304"/>
                <a:ea typeface="Times New Roman" panose="02020603050405020304"/>
                <a:cs typeface="Times New Roman" panose="02020603050405020304"/>
                <a:sym typeface="Times New Roman" panose="02020603050405020304"/>
              </a:rPr>
              <a:t>（</a:t>
            </a:r>
            <a:r>
              <a:rPr lang="zh-CN" altLang="en-US" sz="2600" dirty="0">
                <a:latin typeface="Times New Roman" panose="02020603050405020304"/>
                <a:ea typeface="Times New Roman" panose="02020603050405020304"/>
                <a:cs typeface="Times New Roman" panose="02020603050405020304"/>
                <a:sym typeface="Times New Roman" panose="02020603050405020304"/>
              </a:rPr>
              <a:t>大丈夫主义者） </a:t>
            </a:r>
            <a:r>
              <a:rPr lang="en-US" sz="3000" dirty="0">
                <a:solidFill>
                  <a:srgbClr val="3333FF"/>
                </a:solidFill>
                <a:latin typeface="Times New Roman" panose="02020603050405020304" charset="0"/>
                <a:cs typeface="Times New Roman" panose="02020603050405020304" charset="0"/>
                <a:sym typeface="Times New Roman" panose="02020603050405020304"/>
              </a:rPr>
              <a:t>practice</a:t>
            </a:r>
            <a:r>
              <a:rPr lang="en-US" sz="3000" dirty="0">
                <a:solidFill>
                  <a:schemeClr val="tx1"/>
                </a:solidFill>
                <a:latin typeface="Times New Roman" panose="02020603050405020304" charset="0"/>
                <a:cs typeface="Times New Roman" panose="02020603050405020304" charset="0"/>
                <a:sym typeface="Times New Roman" panose="02020603050405020304"/>
              </a:rPr>
              <a:t>s</a:t>
            </a:r>
            <a:r>
              <a:rPr lang="en-US" sz="2600" dirty="0">
                <a:latin typeface="Times New Roman" panose="02020603050405020304"/>
                <a:ea typeface="Times New Roman" panose="02020603050405020304"/>
                <a:cs typeface="Times New Roman" panose="02020603050405020304"/>
                <a:sym typeface="Times New Roman" panose="02020603050405020304"/>
              </a:rPr>
              <a:t>, which </a:t>
            </a:r>
            <a:r>
              <a:rPr lang="en-US" sz="2600" dirty="0" smtClean="0">
                <a:latin typeface="Times New Roman" panose="02020603050405020304"/>
                <a:ea typeface="Times New Roman" panose="02020603050405020304"/>
                <a:cs typeface="Times New Roman" panose="02020603050405020304"/>
                <a:sym typeface="Times New Roman" panose="02020603050405020304"/>
              </a:rPr>
              <a:t>__________ (promote) </a:t>
            </a:r>
            <a:r>
              <a:rPr lang="en-US" sz="2600" dirty="0">
                <a:latin typeface="Times New Roman" panose="02020603050405020304"/>
                <a:ea typeface="Times New Roman" panose="02020603050405020304"/>
                <a:cs typeface="Times New Roman" panose="02020603050405020304"/>
                <a:sym typeface="Times New Roman" panose="02020603050405020304"/>
              </a:rPr>
              <a:t>companionship and unity,” said </a:t>
            </a:r>
            <a:r>
              <a:rPr lang="en-US" sz="2600" dirty="0" err="1">
                <a:latin typeface="Times New Roman" panose="02020603050405020304"/>
                <a:ea typeface="Times New Roman" panose="02020603050405020304"/>
                <a:cs typeface="Times New Roman" panose="02020603050405020304"/>
                <a:sym typeface="Times New Roman" panose="02020603050405020304"/>
              </a:rPr>
              <a:t>Pilar</a:t>
            </a:r>
            <a:r>
              <a:rPr lang="en-US" sz="2600" dirty="0">
                <a:latin typeface="Times New Roman" panose="02020603050405020304"/>
                <a:ea typeface="Times New Roman" panose="02020603050405020304"/>
                <a:cs typeface="Times New Roman" panose="02020603050405020304"/>
                <a:sym typeface="Times New Roman" panose="02020603050405020304"/>
              </a:rPr>
              <a:t> </a:t>
            </a:r>
            <a:r>
              <a:rPr lang="en-US" sz="2600" dirty="0" err="1">
                <a:latin typeface="Times New Roman" panose="02020603050405020304"/>
                <a:ea typeface="Times New Roman" panose="02020603050405020304"/>
                <a:cs typeface="Times New Roman" panose="02020603050405020304"/>
                <a:sym typeface="Times New Roman" panose="02020603050405020304"/>
              </a:rPr>
              <a:t>Tlatempa</a:t>
            </a:r>
            <a:r>
              <a:rPr lang="en-US" sz="2600" dirty="0">
                <a:latin typeface="Times New Roman" panose="02020603050405020304"/>
                <a:ea typeface="Times New Roman" panose="02020603050405020304"/>
                <a:cs typeface="Times New Roman" panose="02020603050405020304"/>
                <a:sym typeface="Times New Roman" panose="02020603050405020304"/>
              </a:rPr>
              <a:t>, a 26-year-old member of Barra </a:t>
            </a:r>
            <a:r>
              <a:rPr lang="en-US" sz="2600" dirty="0" err="1">
                <a:latin typeface="Times New Roman" panose="02020603050405020304"/>
                <a:ea typeface="Times New Roman" panose="02020603050405020304"/>
                <a:cs typeface="Times New Roman" panose="02020603050405020304"/>
                <a:sym typeface="Times New Roman" panose="02020603050405020304"/>
              </a:rPr>
              <a:t>Feminista</a:t>
            </a:r>
            <a:r>
              <a:rPr lang="en-US" sz="2600" dirty="0">
                <a:latin typeface="Times New Roman" panose="02020603050405020304"/>
                <a:ea typeface="Times New Roman" panose="02020603050405020304"/>
                <a:cs typeface="Times New Roman" panose="02020603050405020304"/>
                <a:sym typeface="Times New Roman" panose="02020603050405020304"/>
              </a:rPr>
              <a:t>, one of several women’s soccer groups that organized </a:t>
            </a:r>
            <a:r>
              <a:rPr lang="en-US" sz="2600" dirty="0" smtClean="0">
                <a:latin typeface="Times New Roman" panose="02020603050405020304"/>
                <a:ea typeface="Times New Roman" panose="02020603050405020304"/>
                <a:cs typeface="Times New Roman" panose="02020603050405020304"/>
                <a:sym typeface="Times New Roman" panose="02020603050405020304"/>
              </a:rPr>
              <a:t>_____ event</a:t>
            </a:r>
            <a:r>
              <a:rPr lang="en-US" sz="2600" dirty="0">
                <a:latin typeface="Times New Roman" panose="02020603050405020304"/>
                <a:ea typeface="Times New Roman" panose="02020603050405020304"/>
                <a:cs typeface="Times New Roman" panose="02020603050405020304"/>
                <a:sym typeface="Times New Roman" panose="02020603050405020304"/>
              </a:rPr>
              <a:t>, held Wednesday afternoon.</a:t>
            </a:r>
            <a:endParaRPr lang="en-US" sz="2600" dirty="0">
              <a:latin typeface="Times New Roman" panose="02020603050405020304"/>
              <a:ea typeface="Times New Roman" panose="02020603050405020304"/>
              <a:cs typeface="Times New Roman" panose="02020603050405020304"/>
              <a:sym typeface="Times New Roman" panose="02020603050405020304"/>
            </a:endParaRPr>
          </a:p>
          <a:p>
            <a:pPr>
              <a:lnSpc>
                <a:spcPts val="2820"/>
              </a:lnSpc>
              <a:defRPr sz="2600">
                <a:latin typeface="Times New Roman" panose="02020603050405020304"/>
                <a:ea typeface="Times New Roman" panose="02020603050405020304"/>
                <a:cs typeface="Times New Roman" panose="02020603050405020304"/>
                <a:sym typeface="Times New Roman" panose="02020603050405020304"/>
              </a:defRPr>
            </a:pPr>
            <a:r>
              <a:rPr lang="en-US" sz="2600" dirty="0" smtClean="0">
                <a:latin typeface="Times New Roman" panose="02020603050405020304"/>
                <a:ea typeface="Times New Roman" panose="02020603050405020304"/>
                <a:cs typeface="Times New Roman" panose="02020603050405020304"/>
                <a:sym typeface="Times New Roman" panose="02020603050405020304"/>
              </a:rPr>
              <a:t>       The </a:t>
            </a:r>
            <a:r>
              <a:rPr lang="en-US" sz="2600" dirty="0">
                <a:latin typeface="Times New Roman" panose="02020603050405020304"/>
                <a:ea typeface="Times New Roman" panose="02020603050405020304"/>
                <a:cs typeface="Times New Roman" panose="02020603050405020304"/>
                <a:sym typeface="Times New Roman" panose="02020603050405020304"/>
              </a:rPr>
              <a:t>square, </a:t>
            </a:r>
            <a:r>
              <a:rPr lang="en-US" sz="2600" dirty="0" smtClean="0">
                <a:latin typeface="Times New Roman" panose="02020603050405020304"/>
                <a:ea typeface="Times New Roman" panose="02020603050405020304"/>
                <a:cs typeface="Times New Roman" panose="02020603050405020304"/>
                <a:sym typeface="Times New Roman" panose="02020603050405020304"/>
              </a:rPr>
              <a:t>________ (know) </a:t>
            </a:r>
            <a:r>
              <a:rPr lang="en-US" sz="2600" dirty="0">
                <a:latin typeface="Times New Roman" panose="02020603050405020304"/>
                <a:ea typeface="Times New Roman" panose="02020603050405020304"/>
                <a:cs typeface="Times New Roman" panose="02020603050405020304"/>
                <a:sym typeface="Times New Roman" panose="02020603050405020304"/>
              </a:rPr>
              <a:t>as the </a:t>
            </a:r>
            <a:r>
              <a:rPr lang="en-US" sz="2600" dirty="0" err="1">
                <a:latin typeface="Times New Roman" panose="02020603050405020304"/>
                <a:ea typeface="Times New Roman" panose="02020603050405020304"/>
                <a:cs typeface="Times New Roman" panose="02020603050405020304"/>
                <a:sym typeface="Times New Roman" panose="02020603050405020304"/>
              </a:rPr>
              <a:t>Zocalo</a:t>
            </a:r>
            <a:r>
              <a:rPr lang="en-US" sz="2600" dirty="0">
                <a:latin typeface="Times New Roman" panose="02020603050405020304"/>
                <a:ea typeface="Times New Roman" panose="02020603050405020304"/>
                <a:cs typeface="Times New Roman" panose="02020603050405020304"/>
                <a:sym typeface="Times New Roman" panose="02020603050405020304"/>
              </a:rPr>
              <a:t>, was still covered in feminist graffiti（</a:t>
            </a:r>
            <a:r>
              <a:rPr lang="zh-CN" altLang="en-US" sz="2600" dirty="0">
                <a:latin typeface="Times New Roman" panose="02020603050405020304"/>
                <a:ea typeface="Times New Roman" panose="02020603050405020304"/>
                <a:cs typeface="Times New Roman" panose="02020603050405020304"/>
                <a:sym typeface="Times New Roman" panose="02020603050405020304"/>
              </a:rPr>
              <a:t>女权主义的涂鸦） </a:t>
            </a:r>
            <a:r>
              <a:rPr lang="en-US" sz="2600" dirty="0">
                <a:latin typeface="Times New Roman" panose="02020603050405020304"/>
                <a:ea typeface="Times New Roman" panose="02020603050405020304"/>
                <a:cs typeface="Times New Roman" panose="02020603050405020304"/>
                <a:sym typeface="Times New Roman" panose="02020603050405020304"/>
              </a:rPr>
              <a:t>from the International Women’s Day protest a day </a:t>
            </a:r>
            <a:r>
              <a:rPr lang="en-US" sz="2600" dirty="0" smtClean="0">
                <a:latin typeface="Times New Roman" panose="02020603050405020304"/>
                <a:ea typeface="Times New Roman" panose="02020603050405020304"/>
                <a:cs typeface="Times New Roman" panose="02020603050405020304"/>
                <a:sym typeface="Times New Roman" panose="02020603050405020304"/>
              </a:rPr>
              <a:t>_______ (early). </a:t>
            </a:r>
            <a:r>
              <a:rPr lang="en-US" sz="2600" dirty="0">
                <a:latin typeface="Times New Roman" panose="02020603050405020304"/>
                <a:ea typeface="Times New Roman" panose="02020603050405020304"/>
                <a:cs typeface="Times New Roman" panose="02020603050405020304"/>
                <a:sym typeface="Times New Roman" panose="02020603050405020304"/>
              </a:rPr>
              <a:t>Prevented by a long tradition of conflict about females participating in professional sports, women’s soccer </a:t>
            </a:r>
            <a:r>
              <a:rPr lang="en-US" sz="2600" dirty="0" smtClean="0">
                <a:latin typeface="Times New Roman" panose="02020603050405020304"/>
                <a:ea typeface="Times New Roman" panose="02020603050405020304"/>
                <a:cs typeface="Times New Roman" panose="02020603050405020304"/>
                <a:sym typeface="Times New Roman" panose="02020603050405020304"/>
              </a:rPr>
              <a:t>__________________ (struggle) </a:t>
            </a:r>
            <a:r>
              <a:rPr lang="en-US" sz="2600" dirty="0">
                <a:latin typeface="Times New Roman" panose="02020603050405020304"/>
                <a:ea typeface="Times New Roman" panose="02020603050405020304"/>
                <a:cs typeface="Times New Roman" panose="02020603050405020304"/>
                <a:sym typeface="Times New Roman" panose="02020603050405020304"/>
              </a:rPr>
              <a:t>to gain a foothold in Mexico, where the men’s game is the national pastime.</a:t>
            </a:r>
            <a:endParaRPr lang="en-US" sz="2600" dirty="0">
              <a:latin typeface="Times New Roman" panose="02020603050405020304"/>
              <a:ea typeface="Times New Roman" panose="02020603050405020304"/>
              <a:cs typeface="Times New Roman" panose="02020603050405020304"/>
              <a:sym typeface="Times New Roman" panose="02020603050405020304"/>
            </a:endParaRPr>
          </a:p>
          <a:p>
            <a:pPr>
              <a:lnSpc>
                <a:spcPts val="2820"/>
              </a:lnSpc>
              <a:defRPr sz="2600">
                <a:latin typeface="Times New Roman" panose="02020603050405020304"/>
                <a:ea typeface="Times New Roman" panose="02020603050405020304"/>
                <a:cs typeface="Times New Roman" panose="02020603050405020304"/>
                <a:sym typeface="Times New Roman" panose="02020603050405020304"/>
              </a:defRPr>
            </a:pPr>
            <a:r>
              <a:rPr lang="en-US" sz="2600" dirty="0">
                <a:latin typeface="Times New Roman" panose="02020603050405020304"/>
                <a:ea typeface="Times New Roman" panose="02020603050405020304"/>
                <a:cs typeface="Times New Roman" panose="02020603050405020304"/>
                <a:sym typeface="Times New Roman" panose="02020603050405020304"/>
              </a:rPr>
              <a:t> </a:t>
            </a:r>
            <a:r>
              <a:rPr lang="en-US" sz="2600" dirty="0" smtClean="0">
                <a:latin typeface="Times New Roman" panose="02020603050405020304"/>
                <a:ea typeface="Times New Roman" panose="02020603050405020304"/>
                <a:cs typeface="Times New Roman" panose="02020603050405020304"/>
                <a:sym typeface="Times New Roman" panose="02020603050405020304"/>
              </a:rPr>
              <a:t>     As </a:t>
            </a:r>
            <a:r>
              <a:rPr lang="en-US" sz="2600" dirty="0">
                <a:latin typeface="Times New Roman" panose="02020603050405020304"/>
                <a:ea typeface="Times New Roman" panose="02020603050405020304"/>
                <a:cs typeface="Times New Roman" panose="02020603050405020304"/>
                <a:sym typeface="Times New Roman" panose="02020603050405020304"/>
              </a:rPr>
              <a:t>to this time, the mood was relaxed. “They play </a:t>
            </a:r>
            <a:r>
              <a:rPr lang="en-US" sz="2600" dirty="0" smtClean="0">
                <a:latin typeface="Times New Roman" panose="02020603050405020304"/>
                <a:ea typeface="Times New Roman" panose="02020603050405020304"/>
                <a:cs typeface="Times New Roman" panose="02020603050405020304"/>
                <a:sym typeface="Times New Roman" panose="02020603050405020304"/>
              </a:rPr>
              <a:t>_______ (real) </a:t>
            </a:r>
            <a:r>
              <a:rPr lang="en-US" sz="2600" dirty="0">
                <a:latin typeface="Times New Roman" panose="02020603050405020304"/>
                <a:ea typeface="Times New Roman" panose="02020603050405020304"/>
                <a:cs typeface="Times New Roman" panose="02020603050405020304"/>
                <a:sym typeface="Times New Roman" panose="02020603050405020304"/>
              </a:rPr>
              <a:t>well, but the cause is more important,” a male </a:t>
            </a:r>
            <a:r>
              <a:rPr lang="en-US" sz="2600" dirty="0" smtClean="0">
                <a:latin typeface="Times New Roman" panose="02020603050405020304"/>
                <a:ea typeface="Times New Roman" panose="02020603050405020304"/>
                <a:cs typeface="Times New Roman" panose="02020603050405020304"/>
                <a:sym typeface="Times New Roman" panose="02020603050405020304"/>
              </a:rPr>
              <a:t>__________ (instruct) </a:t>
            </a:r>
            <a:r>
              <a:rPr lang="en-US" sz="2600" dirty="0">
                <a:latin typeface="Times New Roman" panose="02020603050405020304"/>
                <a:ea typeface="Times New Roman" panose="02020603050405020304"/>
                <a:cs typeface="Times New Roman" panose="02020603050405020304"/>
                <a:sym typeface="Times New Roman" panose="02020603050405020304"/>
              </a:rPr>
              <a:t>said. “Women are working hard to win spaces that were </a:t>
            </a:r>
            <a:r>
              <a:rPr lang="en-US" sz="3000" dirty="0">
                <a:solidFill>
                  <a:srgbClr val="3333FF"/>
                </a:solidFill>
                <a:latin typeface="Times New Roman" panose="02020603050405020304" charset="0"/>
                <a:cs typeface="Times New Roman" panose="02020603050405020304" charset="0"/>
                <a:sym typeface="Times New Roman" panose="02020603050405020304"/>
              </a:rPr>
              <a:t>prohibit</a:t>
            </a:r>
            <a:r>
              <a:rPr lang="en-US" sz="3000" dirty="0">
                <a:solidFill>
                  <a:schemeClr val="tx1"/>
                </a:solidFill>
                <a:latin typeface="Times New Roman" panose="02020603050405020304" charset="0"/>
                <a:cs typeface="Times New Roman" panose="02020603050405020304" charset="0"/>
                <a:sym typeface="Times New Roman" panose="02020603050405020304"/>
              </a:rPr>
              <a:t>ed</a:t>
            </a:r>
            <a:r>
              <a:rPr lang="en-US" sz="2600" dirty="0">
                <a:latin typeface="Times New Roman" panose="02020603050405020304"/>
                <a:ea typeface="Times New Roman" panose="02020603050405020304"/>
                <a:cs typeface="Times New Roman" panose="02020603050405020304"/>
                <a:sym typeface="Times New Roman" panose="02020603050405020304"/>
              </a:rPr>
              <a:t>.”</a:t>
            </a:r>
            <a:endParaRPr lang="en-US" sz="2600" dirty="0">
              <a:latin typeface="Times New Roman" panose="02020603050405020304"/>
              <a:ea typeface="Times New Roman" panose="02020603050405020304"/>
              <a:cs typeface="Times New Roman" panose="02020603050405020304"/>
              <a:sym typeface="Times New Roman" panose="02020603050405020304"/>
            </a:endParaRPr>
          </a:p>
        </p:txBody>
      </p:sp>
      <p:sp>
        <p:nvSpPr>
          <p:cNvPr id="186" name="文本框 4"/>
          <p:cNvSpPr txBox="1"/>
          <p:nvPr/>
        </p:nvSpPr>
        <p:spPr>
          <a:xfrm>
            <a:off x="1844675" y="36830"/>
            <a:ext cx="6200775" cy="459105"/>
          </a:xfrm>
          <a:prstGeom prst="rect">
            <a:avLst/>
          </a:prstGeom>
          <a:ln w="12700">
            <a:miter lim="400000"/>
          </a:ln>
        </p:spPr>
        <p:txBody>
          <a:bodyPr wrap="square" lIns="45718" tIns="45718" rIns="45718" bIns="45718">
            <a:spAutoFit/>
          </a:bodyPr>
          <a:lstStyle>
            <a:lvl1pPr>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dirty="0" smtClean="0">
                <a:solidFill>
                  <a:srgbClr val="ED7D31"/>
                </a:solidFill>
              </a:rPr>
              <a:t>（《</a:t>
            </a:r>
            <a:r>
              <a:rPr lang="zh-CN" altLang="en-US" dirty="0">
                <a:solidFill>
                  <a:srgbClr val="ED7D31"/>
                </a:solidFill>
              </a:rPr>
              <a:t>洛杉矶时报</a:t>
            </a:r>
            <a:r>
              <a:rPr dirty="0" smtClean="0">
                <a:solidFill>
                  <a:srgbClr val="ED7D31"/>
                </a:solidFill>
              </a:rPr>
              <a:t>》</a:t>
            </a:r>
            <a:r>
              <a:rPr dirty="0">
                <a:solidFill>
                  <a:srgbClr val="ED7D31"/>
                </a:solidFill>
              </a:rPr>
              <a:t>2022</a:t>
            </a:r>
            <a:r>
              <a:rPr dirty="0" smtClean="0">
                <a:solidFill>
                  <a:srgbClr val="ED7D31"/>
                </a:solidFill>
              </a:rPr>
              <a:t>年</a:t>
            </a:r>
            <a:r>
              <a:rPr lang="en-US" dirty="0" smtClean="0">
                <a:solidFill>
                  <a:srgbClr val="ED7D31"/>
                </a:solidFill>
              </a:rPr>
              <a:t>3</a:t>
            </a:r>
            <a:r>
              <a:rPr dirty="0" smtClean="0">
                <a:solidFill>
                  <a:srgbClr val="ED7D31"/>
                </a:solidFill>
              </a:rPr>
              <a:t>月</a:t>
            </a:r>
            <a:r>
              <a:rPr lang="en-US" dirty="0" smtClean="0">
                <a:solidFill>
                  <a:srgbClr val="ED7D31"/>
                </a:solidFill>
              </a:rPr>
              <a:t>10</a:t>
            </a:r>
            <a:r>
              <a:rPr lang="zh-CN" altLang="en-US" dirty="0" smtClean="0">
                <a:solidFill>
                  <a:srgbClr val="ED7D31"/>
                </a:solidFill>
              </a:rPr>
              <a:t>日</a:t>
            </a:r>
            <a:r>
              <a:rPr dirty="0" smtClean="0">
                <a:solidFill>
                  <a:srgbClr val="ED7D31"/>
                </a:solidFill>
              </a:rPr>
              <a:t> </a:t>
            </a:r>
            <a:r>
              <a:rPr lang="en-US" dirty="0" smtClean="0">
                <a:solidFill>
                  <a:srgbClr val="ED7D31"/>
                </a:solidFill>
              </a:rPr>
              <a:t>A3</a:t>
            </a:r>
            <a:r>
              <a:rPr lang="zh-CN" dirty="0" smtClean="0">
                <a:solidFill>
                  <a:srgbClr val="ED7D31"/>
                </a:solidFill>
              </a:rPr>
              <a:t>版面</a:t>
            </a:r>
            <a:r>
              <a:rPr dirty="0" smtClean="0">
                <a:solidFill>
                  <a:srgbClr val="ED7D31"/>
                </a:solidFill>
              </a:rPr>
              <a:t>）</a:t>
            </a:r>
            <a:endParaRPr dirty="0">
              <a:solidFill>
                <a:srgbClr val="ED7D31"/>
              </a:solidFill>
            </a:endParaRPr>
          </a:p>
        </p:txBody>
      </p:sp>
      <p:sp>
        <p:nvSpPr>
          <p:cNvPr id="2" name="文本框 2"/>
          <p:cNvSpPr txBox="1"/>
          <p:nvPr/>
        </p:nvSpPr>
        <p:spPr>
          <a:xfrm>
            <a:off x="9613251" y="1215412"/>
            <a:ext cx="2708696" cy="520700"/>
          </a:xfrm>
          <a:prstGeom prst="rect">
            <a:avLst/>
          </a:prstGeom>
          <a:ln w="12700">
            <a:miter lim="400000"/>
          </a:ln>
        </p:spPr>
        <p:txBody>
          <a:bodyPr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dirty="0"/>
              <a:t>which </a:t>
            </a:r>
            <a:endParaRPr lang="en-US" sz="2800" dirty="0"/>
          </a:p>
        </p:txBody>
      </p:sp>
      <p:sp>
        <p:nvSpPr>
          <p:cNvPr id="3" name="文本框 3"/>
          <p:cNvSpPr txBox="1"/>
          <p:nvPr/>
        </p:nvSpPr>
        <p:spPr>
          <a:xfrm>
            <a:off x="3719195" y="2632075"/>
            <a:ext cx="1658620" cy="520700"/>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dirty="0"/>
              <a:t>promotes</a:t>
            </a:r>
            <a:endParaRPr lang="en-US" sz="2800" dirty="0"/>
          </a:p>
        </p:txBody>
      </p:sp>
      <p:sp>
        <p:nvSpPr>
          <p:cNvPr id="4" name="文本框 4"/>
          <p:cNvSpPr txBox="1"/>
          <p:nvPr/>
        </p:nvSpPr>
        <p:spPr>
          <a:xfrm>
            <a:off x="5057726" y="4808855"/>
            <a:ext cx="3253105" cy="520700"/>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dirty="0">
                <a:sym typeface="+mn-ea"/>
              </a:rPr>
              <a:t>has </a:t>
            </a:r>
            <a:r>
              <a:rPr lang="en-US" sz="2800" dirty="0" smtClean="0">
                <a:sym typeface="+mn-ea"/>
              </a:rPr>
              <a:t>been struggling </a:t>
            </a:r>
            <a:endParaRPr sz="2800" dirty="0">
              <a:sym typeface="+mn-ea"/>
            </a:endParaRPr>
          </a:p>
        </p:txBody>
      </p:sp>
      <p:sp>
        <p:nvSpPr>
          <p:cNvPr id="5" name="文本框 5"/>
          <p:cNvSpPr txBox="1"/>
          <p:nvPr/>
        </p:nvSpPr>
        <p:spPr>
          <a:xfrm>
            <a:off x="3207651" y="3334175"/>
            <a:ext cx="1743078" cy="520700"/>
          </a:xfrm>
          <a:prstGeom prst="rect">
            <a:avLst/>
          </a:prstGeom>
          <a:ln w="12700">
            <a:miter lim="400000"/>
          </a:ln>
        </p:spPr>
        <p:txBody>
          <a:bodyPr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dirty="0">
                <a:sym typeface="+mn-ea"/>
              </a:rPr>
              <a:t>the</a:t>
            </a:r>
            <a:endParaRPr sz="2800" dirty="0">
              <a:sym typeface="+mn-ea"/>
            </a:endParaRPr>
          </a:p>
        </p:txBody>
      </p:sp>
      <p:sp>
        <p:nvSpPr>
          <p:cNvPr id="6" name="文本框 6"/>
          <p:cNvSpPr txBox="1"/>
          <p:nvPr/>
        </p:nvSpPr>
        <p:spPr>
          <a:xfrm>
            <a:off x="9944442" y="4113296"/>
            <a:ext cx="1798955" cy="520700"/>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dirty="0">
                <a:sym typeface="+mn-ea"/>
              </a:rPr>
              <a:t>earlier</a:t>
            </a:r>
            <a:endParaRPr sz="2800" dirty="0">
              <a:sym typeface="+mn-ea"/>
            </a:endParaRPr>
          </a:p>
        </p:txBody>
      </p:sp>
      <p:sp>
        <p:nvSpPr>
          <p:cNvPr id="7" name="文本框 7"/>
          <p:cNvSpPr txBox="1"/>
          <p:nvPr/>
        </p:nvSpPr>
        <p:spPr>
          <a:xfrm>
            <a:off x="7429137" y="5465469"/>
            <a:ext cx="1132400" cy="523216"/>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dirty="0"/>
              <a:t>really</a:t>
            </a:r>
            <a:endParaRPr lang="en-US" sz="2800" dirty="0"/>
          </a:p>
        </p:txBody>
      </p:sp>
      <p:sp>
        <p:nvSpPr>
          <p:cNvPr id="8" name="文本框 8"/>
          <p:cNvSpPr txBox="1"/>
          <p:nvPr/>
        </p:nvSpPr>
        <p:spPr>
          <a:xfrm>
            <a:off x="2385646" y="3746925"/>
            <a:ext cx="1171600" cy="520700"/>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dirty="0">
                <a:sym typeface="+mn-ea"/>
              </a:rPr>
              <a:t>known</a:t>
            </a:r>
            <a:endParaRPr sz="2800" dirty="0">
              <a:sym typeface="+mn-ea"/>
            </a:endParaRPr>
          </a:p>
        </p:txBody>
      </p:sp>
      <p:sp>
        <p:nvSpPr>
          <p:cNvPr id="9" name="文本框 9"/>
          <p:cNvSpPr txBox="1"/>
          <p:nvPr/>
        </p:nvSpPr>
        <p:spPr>
          <a:xfrm>
            <a:off x="7768422" y="495935"/>
            <a:ext cx="1586230" cy="520700"/>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dirty="0">
                <a:sym typeface="+mn-ea"/>
              </a:rPr>
              <a:t>bearing</a:t>
            </a:r>
            <a:endParaRPr sz="2800" dirty="0">
              <a:sym typeface="+mn-ea"/>
            </a:endParaRPr>
          </a:p>
        </p:txBody>
      </p:sp>
      <p:sp>
        <p:nvSpPr>
          <p:cNvPr id="10" name="文本框 10"/>
          <p:cNvSpPr txBox="1"/>
          <p:nvPr/>
        </p:nvSpPr>
        <p:spPr>
          <a:xfrm>
            <a:off x="10386380" y="1532903"/>
            <a:ext cx="2802348" cy="520700"/>
          </a:xfrm>
          <a:prstGeom prst="rect">
            <a:avLst/>
          </a:prstGeom>
          <a:ln w="12700">
            <a:miter lim="400000"/>
          </a:ln>
        </p:spPr>
        <p:txBody>
          <a:bodyPr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dirty="0">
                <a:sym typeface="+mn-ea"/>
              </a:rPr>
              <a:t>against</a:t>
            </a:r>
            <a:endParaRPr sz="2800" dirty="0">
              <a:sym typeface="+mn-ea"/>
            </a:endParaRPr>
          </a:p>
        </p:txBody>
      </p:sp>
      <p:sp>
        <p:nvSpPr>
          <p:cNvPr id="11" name="文本框 12"/>
          <p:cNvSpPr txBox="1"/>
          <p:nvPr/>
        </p:nvSpPr>
        <p:spPr>
          <a:xfrm>
            <a:off x="3833257" y="5884036"/>
            <a:ext cx="1582420" cy="520700"/>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dirty="0">
                <a:sym typeface="+mn-ea"/>
              </a:rPr>
              <a:t>instructor</a:t>
            </a:r>
            <a:endParaRPr sz="2800" dirty="0">
              <a:sym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indefinite" fill="hold"/>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indefinite" fill="hold"/>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indefinite" fill="hold"/>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indefinite" fill="hold"/>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indefinite" fill="hold"/>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indefinite" fill="hold"/>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indefinite" fill="hold"/>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indefinite" fill="hold"/>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indefinite" fill="hold"/>
                                        <p:tgtEl>
                                          <p:spTgt spid="7"/>
                                        </p:tgtEl>
                                        <p:attrNameLst>
                                          <p:attrName>style.visibility</p:attrName>
                                        </p:attrNameLst>
                                      </p:cBhvr>
                                      <p:to>
                                        <p:strVal val="visible"/>
                                      </p:to>
                                    </p:set>
                                    <p:animEffect transition="in" filter="blinds(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indefinite" fill="hold"/>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P spid="4" grpId="0" animBg="1" advAuto="0"/>
      <p:bldP spid="5" grpId="0" animBg="1" advAuto="0"/>
      <p:bldP spid="6" grpId="0" animBg="1" advAuto="0"/>
      <p:bldP spid="7" grpId="0" animBg="1" advAuto="0"/>
      <p:bldP spid="8" grpId="0" animBg="1" advAuto="0"/>
      <p:bldP spid="9" grpId="0" animBg="1" advAuto="0"/>
      <p:bldP spid="10" grpId="0" animBg="1" advAuto="0"/>
      <p:bldP spid="1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文本框 3"/>
          <p:cNvSpPr txBox="1"/>
          <p:nvPr/>
        </p:nvSpPr>
        <p:spPr>
          <a:xfrm>
            <a:off x="171335" y="519281"/>
            <a:ext cx="12238319" cy="5027930"/>
          </a:xfrm>
          <a:prstGeom prst="rect">
            <a:avLst/>
          </a:prstGeom>
          <a:ln w="12700">
            <a:miter lim="400000"/>
          </a:ln>
        </p:spPr>
        <p:txBody>
          <a:bodyPr lIns="45718" tIns="45718" rIns="45718" bIns="45718">
            <a:spAutoFit/>
          </a:bodyPr>
          <a:lstStyle/>
          <a:p>
            <a:pPr>
              <a:lnSpc>
                <a:spcPct val="90000"/>
              </a:lnSpc>
              <a:spcBef>
                <a:spcPts val="1000"/>
              </a:spcBef>
              <a:defRPr sz="2800">
                <a:latin typeface="Times New Roman" panose="02020603050405020304"/>
                <a:ea typeface="Times New Roman" panose="02020603050405020304"/>
                <a:cs typeface="Times New Roman" panose="02020603050405020304"/>
                <a:sym typeface="Times New Roman" panose="02020603050405020304"/>
              </a:defRPr>
            </a:pPr>
            <a:r>
              <a:rPr sz="2800" dirty="0">
                <a:latin typeface="Times New Roman" panose="02020603050405020304"/>
                <a:ea typeface="Times New Roman" panose="02020603050405020304"/>
                <a:cs typeface="Times New Roman" panose="02020603050405020304"/>
                <a:sym typeface="Times New Roman" panose="02020603050405020304"/>
              </a:rPr>
              <a:t>1. </a:t>
            </a:r>
            <a:r>
              <a:rPr lang="en-US" sz="2800" dirty="0" smtClean="0">
                <a:solidFill>
                  <a:srgbClr val="3333FF"/>
                </a:solidFill>
                <a:latin typeface="Times New Roman" panose="02020603050405020304"/>
                <a:ea typeface="Times New Roman" panose="02020603050405020304"/>
                <a:cs typeface="Times New Roman" panose="02020603050405020304"/>
                <a:sym typeface="+mn-ea"/>
              </a:rPr>
              <a:t>improvise</a:t>
            </a:r>
            <a:r>
              <a:rPr sz="2800" dirty="0">
                <a:latin typeface="Times New Roman" panose="02020603050405020304"/>
                <a:ea typeface="Times New Roman" panose="02020603050405020304"/>
                <a:cs typeface="Times New Roman" panose="02020603050405020304"/>
                <a:sym typeface="Times New Roman" panose="02020603050405020304"/>
              </a:rPr>
              <a:t>: </a:t>
            </a:r>
            <a:r>
              <a:rPr lang="en-US" sz="2800" dirty="0">
                <a:latin typeface="Times New Roman" panose="02020603050405020304"/>
                <a:ea typeface="Times New Roman" panose="02020603050405020304"/>
                <a:cs typeface="Times New Roman" panose="02020603050405020304"/>
                <a:sym typeface="Times New Roman" panose="02020603050405020304"/>
              </a:rPr>
              <a:t>to make or do </a:t>
            </a:r>
            <a:r>
              <a:rPr lang="en-US" sz="2800" dirty="0" err="1">
                <a:latin typeface="Times New Roman" panose="02020603050405020304"/>
                <a:ea typeface="Times New Roman" panose="02020603050405020304"/>
                <a:cs typeface="Times New Roman" panose="02020603050405020304"/>
                <a:sym typeface="Times New Roman" panose="02020603050405020304"/>
              </a:rPr>
              <a:t>sth</a:t>
            </a:r>
            <a:r>
              <a:rPr lang="en-US" sz="2800" dirty="0">
                <a:latin typeface="Times New Roman" panose="02020603050405020304"/>
                <a:ea typeface="Times New Roman" panose="02020603050405020304"/>
                <a:cs typeface="Times New Roman" panose="02020603050405020304"/>
                <a:sym typeface="Times New Roman" panose="02020603050405020304"/>
              </a:rPr>
              <a:t> using whatever is available, usually because you do not have what you really </a:t>
            </a:r>
            <a:r>
              <a:rPr lang="en-US" sz="2800" dirty="0" smtClean="0">
                <a:latin typeface="Times New Roman" panose="02020603050405020304"/>
                <a:ea typeface="Times New Roman" panose="02020603050405020304"/>
                <a:cs typeface="Times New Roman" panose="02020603050405020304"/>
                <a:sym typeface="Times New Roman" panose="02020603050405020304"/>
              </a:rPr>
              <a:t>need</a:t>
            </a:r>
            <a:r>
              <a:rPr sz="2800" dirty="0" smtClean="0">
                <a:latin typeface="Times New Roman" panose="02020603050405020304"/>
                <a:ea typeface="Times New Roman" panose="02020603050405020304"/>
                <a:cs typeface="Times New Roman" panose="02020603050405020304"/>
                <a:sym typeface="Times New Roman" panose="02020603050405020304"/>
              </a:rPr>
              <a:t> </a:t>
            </a:r>
            <a:r>
              <a:rPr lang="zh-CN" altLang="en-US" sz="2800" dirty="0" smtClean="0">
                <a:latin typeface="华文中宋" panose="02010600040101010101" charset="-122"/>
                <a:ea typeface="华文中宋" panose="02010600040101010101" charset="-122"/>
                <a:cs typeface="华文中宋" panose="02010600040101010101" charset="-122"/>
                <a:sym typeface="华文中宋" panose="02010600040101010101" charset="-122"/>
              </a:rPr>
              <a:t>临时</a:t>
            </a:r>
            <a:r>
              <a:rPr lang="zh-CN" altLang="en-US" sz="2800" dirty="0">
                <a:latin typeface="华文中宋" panose="02010600040101010101" charset="-122"/>
                <a:ea typeface="华文中宋" panose="02010600040101010101" charset="-122"/>
                <a:cs typeface="华文中宋" panose="02010600040101010101" charset="-122"/>
                <a:sym typeface="华文中宋" panose="02010600040101010101" charset="-122"/>
              </a:rPr>
              <a:t>拼凑；临时</a:t>
            </a:r>
            <a:r>
              <a:rPr lang="zh-CN" altLang="en-US" sz="2800" dirty="0" smtClean="0">
                <a:latin typeface="华文中宋" panose="02010600040101010101" charset="-122"/>
                <a:ea typeface="华文中宋" panose="02010600040101010101" charset="-122"/>
                <a:cs typeface="华文中宋" panose="02010600040101010101" charset="-122"/>
                <a:sym typeface="华文中宋" panose="02010600040101010101" charset="-122"/>
              </a:rPr>
              <a:t>做</a:t>
            </a:r>
            <a:endParaRPr sz="2800" dirty="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r>
              <a:rPr sz="2800" dirty="0">
                <a:latin typeface="Times New Roman" panose="02020603050405020304"/>
                <a:ea typeface="Times New Roman" panose="02020603050405020304"/>
                <a:cs typeface="Times New Roman" panose="02020603050405020304"/>
                <a:sym typeface="Times New Roman" panose="02020603050405020304"/>
              </a:rPr>
              <a:t> </a:t>
            </a:r>
            <a:r>
              <a:rPr lang="en-US" sz="2800" dirty="0" smtClean="0">
                <a:latin typeface="Times New Roman" panose="02020603050405020304"/>
                <a:ea typeface="Times New Roman" panose="02020603050405020304"/>
                <a:cs typeface="Times New Roman" panose="02020603050405020304"/>
                <a:sym typeface="Times New Roman" panose="02020603050405020304"/>
              </a:rPr>
              <a:t>There </a:t>
            </a:r>
            <a:r>
              <a:rPr lang="en-US" sz="2800" dirty="0">
                <a:latin typeface="Times New Roman" panose="02020603050405020304"/>
                <a:ea typeface="Times New Roman" panose="02020603050405020304"/>
                <a:cs typeface="Times New Roman" panose="02020603050405020304"/>
                <a:sym typeface="Times New Roman" panose="02020603050405020304"/>
              </a:rPr>
              <a:t>isn’t much equipment. We’re going to have to improvise. </a:t>
            </a:r>
            <a:endParaRPr sz="2800" dirty="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pPr>
            <a:r>
              <a:rPr sz="2800" dirty="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zh-CN" altLang="en-US" sz="2800" dirty="0" smtClean="0">
                <a:latin typeface="华文中宋" panose="02010600040101010101" charset="-122"/>
                <a:ea typeface="华文中宋" panose="02010600040101010101" charset="-122"/>
                <a:cs typeface="华文中宋" panose="02010600040101010101" charset="-122"/>
                <a:sym typeface="华文中宋" panose="02010600040101010101" charset="-122"/>
              </a:rPr>
              <a:t>设备</a:t>
            </a:r>
            <a:r>
              <a:rPr lang="zh-CN" altLang="en-US" sz="2800" dirty="0">
                <a:latin typeface="华文中宋" panose="02010600040101010101" charset="-122"/>
                <a:ea typeface="华文中宋" panose="02010600040101010101" charset="-122"/>
                <a:cs typeface="华文中宋" panose="02010600040101010101" charset="-122"/>
                <a:sym typeface="华文中宋" panose="02010600040101010101" charset="-122"/>
              </a:rPr>
              <a:t>不多，我们只能将就着用。 </a:t>
            </a:r>
            <a:endParaRPr sz="3200" dirty="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endParaRPr sz="3200" dirty="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endParaRPr sz="3200" dirty="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r>
              <a:rPr sz="3200" dirty="0">
                <a:latin typeface="Times New Roman" panose="02020603050405020304"/>
                <a:ea typeface="Times New Roman" panose="02020603050405020304"/>
                <a:cs typeface="Times New Roman" panose="02020603050405020304"/>
                <a:sym typeface="Times New Roman" panose="02020603050405020304"/>
              </a:rPr>
              <a:t>2. </a:t>
            </a:r>
            <a:r>
              <a:rPr lang="en-US" sz="2800" dirty="0" smtClean="0">
                <a:solidFill>
                  <a:srgbClr val="3333FF"/>
                </a:solidFill>
                <a:latin typeface="Times New Roman" panose="02020603050405020304"/>
                <a:ea typeface="Times New Roman" panose="02020603050405020304"/>
                <a:cs typeface="Times New Roman" panose="02020603050405020304"/>
                <a:sym typeface="Times New Roman" panose="02020603050405020304"/>
              </a:rPr>
              <a:t>coverage</a:t>
            </a:r>
            <a:r>
              <a:rPr sz="3000" dirty="0" smtClean="0">
                <a:latin typeface="Times New Roman" panose="02020603050405020304"/>
                <a:ea typeface="Times New Roman" panose="02020603050405020304"/>
                <a:cs typeface="Times New Roman" panose="02020603050405020304"/>
                <a:sym typeface="Times New Roman" panose="02020603050405020304"/>
              </a:rPr>
              <a:t>: </a:t>
            </a:r>
            <a:r>
              <a:rPr lang="en-US" sz="2800" dirty="0">
                <a:latin typeface="Times New Roman" panose="02020603050405020304"/>
                <a:ea typeface="Times New Roman" panose="02020603050405020304"/>
                <a:cs typeface="Times New Roman" panose="02020603050405020304"/>
                <a:sym typeface="Times New Roman" panose="02020603050405020304"/>
              </a:rPr>
              <a:t>the reporting of news and sport in newspapers and on the radio and television </a:t>
            </a:r>
            <a:r>
              <a:rPr sz="2800" dirty="0" smtClean="0">
                <a:latin typeface="Times New Roman" panose="02020603050405020304"/>
                <a:ea typeface="Times New Roman" panose="02020603050405020304"/>
                <a:cs typeface="Times New Roman" panose="02020603050405020304"/>
                <a:sym typeface="Times New Roman" panose="02020603050405020304"/>
              </a:rPr>
              <a:t> </a:t>
            </a:r>
            <a:r>
              <a:rPr lang="zh-CN" altLang="en-US" sz="2800" dirty="0" smtClean="0">
                <a:latin typeface="华文中宋" panose="02010600040101010101" charset="-122"/>
                <a:ea typeface="华文中宋" panose="02010600040101010101" charset="-122"/>
                <a:cs typeface="华文中宋" panose="02010600040101010101" charset="-122"/>
                <a:sym typeface="华文中宋" panose="02010600040101010101" charset="-122"/>
              </a:rPr>
              <a:t>新闻报道</a:t>
            </a:r>
            <a:endParaRPr sz="2800" dirty="0">
              <a:latin typeface="Times New Roman" panose="02020603050405020304"/>
              <a:ea typeface="Times New Roman" panose="02020603050405020304"/>
              <a:cs typeface="Times New Roman" panose="02020603050405020304"/>
              <a:sym typeface="Times New Roman" panose="02020603050405020304"/>
            </a:endParaRPr>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r>
              <a:rPr lang="en-US" sz="2800" dirty="0" smtClean="0">
                <a:latin typeface="Times New Roman" panose="02020603050405020304"/>
                <a:ea typeface="Times New Roman" panose="02020603050405020304"/>
                <a:cs typeface="Times New Roman" panose="02020603050405020304"/>
                <a:sym typeface="Times New Roman" panose="02020603050405020304"/>
              </a:rPr>
              <a:t>The </a:t>
            </a:r>
            <a:r>
              <a:rPr lang="en-US" sz="2800" dirty="0">
                <a:latin typeface="Times New Roman" panose="02020603050405020304"/>
                <a:ea typeface="Times New Roman" panose="02020603050405020304"/>
                <a:cs typeface="Times New Roman" panose="02020603050405020304"/>
                <a:sym typeface="Times New Roman" panose="02020603050405020304"/>
              </a:rPr>
              <a:t>incident has received wide coverage in the press</a:t>
            </a:r>
            <a:r>
              <a:rPr lang="en-US" sz="2800" dirty="0" smtClean="0">
                <a:latin typeface="Times New Roman" panose="02020603050405020304"/>
                <a:ea typeface="Times New Roman" panose="02020603050405020304"/>
                <a:cs typeface="Times New Roman" panose="02020603050405020304"/>
                <a:sym typeface="Times New Roman" panose="02020603050405020304"/>
              </a:rPr>
              <a:t>.</a:t>
            </a:r>
            <a:endParaRPr lang="en-US" sz="2800" dirty="0" smtClean="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buSzPct val="100000"/>
              <a:defRPr sz="2800">
                <a:latin typeface="Times New Roman" panose="02020603050405020304"/>
                <a:ea typeface="Times New Roman" panose="02020603050405020304"/>
                <a:cs typeface="Times New Roman" panose="02020603050405020304"/>
                <a:sym typeface="Times New Roman" panose="02020603050405020304"/>
              </a:defRPr>
            </a:pPr>
            <a:r>
              <a:rPr lang="en-US" sz="2800" dirty="0">
                <a:latin typeface="Times New Roman" panose="02020603050405020304"/>
                <a:ea typeface="Times New Roman" panose="02020603050405020304"/>
                <a:cs typeface="Times New Roman" panose="02020603050405020304"/>
                <a:sym typeface="Times New Roman" panose="02020603050405020304"/>
              </a:rPr>
              <a:t> </a:t>
            </a:r>
            <a:r>
              <a:rPr lang="en-US" sz="2800" dirty="0" smtClean="0">
                <a:latin typeface="Times New Roman" panose="02020603050405020304"/>
                <a:ea typeface="Times New Roman" panose="02020603050405020304"/>
                <a:cs typeface="Times New Roman" panose="02020603050405020304"/>
                <a:sym typeface="Times New Roman" panose="02020603050405020304"/>
              </a:rPr>
              <a:t>   </a:t>
            </a:r>
            <a:r>
              <a:rPr lang="zh-CN" altLang="en-US" sz="2800" dirty="0">
                <a:latin typeface="华文中宋" panose="02010600040101010101" charset="-122"/>
                <a:ea typeface="华文中宋" panose="02010600040101010101" charset="-122"/>
                <a:cs typeface="华文中宋" panose="02010600040101010101" charset="-122"/>
                <a:sym typeface="Times New Roman" panose="02020603050405020304"/>
              </a:rPr>
              <a:t>这个事件已被新闻界广泛报道。</a:t>
            </a:r>
            <a:endParaRPr sz="2800" dirty="0">
              <a:latin typeface="华文中宋" panose="02010600040101010101" charset="-122"/>
              <a:ea typeface="华文中宋" panose="02010600040101010101" charset="-122"/>
              <a:cs typeface="华文中宋" panose="02010600040101010101" charset="-122"/>
              <a:sym typeface="Times New Roman" panose="02020603050405020304"/>
            </a:endParaRPr>
          </a:p>
        </p:txBody>
      </p:sp>
      <p:sp>
        <p:nvSpPr>
          <p:cNvPr id="199" name="文本框 16"/>
          <p:cNvSpPr txBox="1"/>
          <p:nvPr/>
        </p:nvSpPr>
        <p:spPr>
          <a:xfrm>
            <a:off x="0" y="0"/>
            <a:ext cx="1859915"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defRPr>
            </a:lvl1pPr>
          </a:lstStyle>
          <a:p>
            <a:r>
              <a:rPr>
                <a:latin typeface="微软雅黑" panose="020B0503020204020204" charset="-122"/>
                <a:ea typeface="微软雅黑" panose="020B0503020204020204" charset="-122"/>
              </a:rPr>
              <a:t>词汇讲解</a:t>
            </a:r>
            <a:r>
              <a:rPr lang="en-US">
                <a:latin typeface="微软雅黑" panose="020B0503020204020204" charset="-122"/>
                <a:ea typeface="微软雅黑" panose="020B0503020204020204" charset="-122"/>
              </a:rPr>
              <a:t> 1</a:t>
            </a:r>
            <a:endParaRPr lang="en-US">
              <a:latin typeface="微软雅黑" panose="020B0503020204020204" charset="-122"/>
              <a:ea typeface="微软雅黑" panose="020B0503020204020204" charset="-122"/>
            </a:endParaRPr>
          </a:p>
        </p:txBody>
      </p:sp>
      <p:sp>
        <p:nvSpPr>
          <p:cNvPr id="200" name="文本框 1"/>
          <p:cNvSpPr txBox="1"/>
          <p:nvPr/>
        </p:nvSpPr>
        <p:spPr>
          <a:xfrm>
            <a:off x="166849" y="2332381"/>
            <a:ext cx="1628670" cy="520700"/>
          </a:xfrm>
          <a:prstGeom prst="rect">
            <a:avLst/>
          </a:prstGeom>
          <a:solidFill>
            <a:srgbClr val="0070C0"/>
          </a:solidFill>
          <a:ln w="12700">
            <a:miter lim="400000"/>
          </a:ln>
        </p:spPr>
        <p:txBody>
          <a:bodyPr lIns="45718" tIns="45718" rIns="45718" bIns="45718">
            <a:spAutoFit/>
          </a:bodyPr>
          <a:lstStyle>
            <a:lvl1pPr>
              <a:defRPr sz="2800" b="1">
                <a:solidFill>
                  <a:srgbClr val="FFFFFF"/>
                </a:solidFill>
              </a:defRPr>
            </a:lvl1pPr>
          </a:lstStyle>
          <a:p>
            <a:r>
              <a:rPr dirty="0" err="1">
                <a:latin typeface="微软雅黑" panose="020B0503020204020204" charset="-122"/>
                <a:ea typeface="微软雅黑" panose="020B0503020204020204" charset="-122"/>
              </a:rPr>
              <a:t>翻译句子</a:t>
            </a:r>
            <a:endParaRPr dirty="0">
              <a:latin typeface="微软雅黑" panose="020B0503020204020204" charset="-122"/>
              <a:ea typeface="微软雅黑" panose="020B0503020204020204" charset="-122"/>
            </a:endParaRPr>
          </a:p>
        </p:txBody>
      </p:sp>
      <p:sp>
        <p:nvSpPr>
          <p:cNvPr id="201" name="文本框 2"/>
          <p:cNvSpPr txBox="1"/>
          <p:nvPr/>
        </p:nvSpPr>
        <p:spPr>
          <a:xfrm>
            <a:off x="183511" y="2787081"/>
            <a:ext cx="12226143" cy="553994"/>
          </a:xfrm>
          <a:prstGeom prst="rect">
            <a:avLst/>
          </a:prstGeom>
          <a:ln w="12700">
            <a:miter lim="400000"/>
          </a:ln>
        </p:spPr>
        <p:txBody>
          <a:bodyPr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dirty="0" smtClean="0"/>
              <a:t>We </a:t>
            </a:r>
            <a:r>
              <a:rPr lang="en-US" dirty="0"/>
              <a:t>improvised some shelves out of </a:t>
            </a:r>
            <a:r>
              <a:rPr lang="en-US" dirty="0" smtClean="0"/>
              <a:t>some wood </a:t>
            </a:r>
            <a:r>
              <a:rPr lang="en-US" dirty="0"/>
              <a:t>and </a:t>
            </a:r>
            <a:r>
              <a:rPr lang="en-US" dirty="0" smtClean="0"/>
              <a:t>bricks</a:t>
            </a:r>
            <a:r>
              <a:rPr dirty="0" smtClean="0"/>
              <a:t>.</a:t>
            </a:r>
            <a:endParaRPr dirty="0"/>
          </a:p>
        </p:txBody>
      </p:sp>
      <p:sp>
        <p:nvSpPr>
          <p:cNvPr id="202" name="文本框 4"/>
          <p:cNvSpPr txBox="1"/>
          <p:nvPr/>
        </p:nvSpPr>
        <p:spPr>
          <a:xfrm>
            <a:off x="183511" y="5537123"/>
            <a:ext cx="1626873" cy="520700"/>
          </a:xfrm>
          <a:prstGeom prst="rect">
            <a:avLst/>
          </a:prstGeom>
          <a:solidFill>
            <a:srgbClr val="0070C0"/>
          </a:solidFill>
          <a:ln w="12700">
            <a:miter lim="400000"/>
          </a:ln>
        </p:spPr>
        <p:txBody>
          <a:bodyPr lIns="45718" tIns="45718" rIns="45718" bIns="45718">
            <a:spAutoFit/>
          </a:bodyPr>
          <a:lstStyle>
            <a:lvl1pPr>
              <a:defRPr sz="2800" b="1">
                <a:solidFill>
                  <a:srgbClr val="FFFFFF"/>
                </a:solidFill>
              </a:defRPr>
            </a:lvl1pPr>
          </a:lstStyle>
          <a:p>
            <a:r>
              <a:rPr dirty="0" err="1">
                <a:latin typeface="微软雅黑" panose="020B0503020204020204" charset="-122"/>
                <a:ea typeface="微软雅黑" panose="020B0503020204020204" charset="-122"/>
              </a:rPr>
              <a:t>翻译句子</a:t>
            </a:r>
            <a:endParaRPr dirty="0">
              <a:latin typeface="微软雅黑" panose="020B0503020204020204" charset="-122"/>
              <a:ea typeface="微软雅黑" panose="020B0503020204020204" charset="-122"/>
            </a:endParaRPr>
          </a:p>
        </p:txBody>
      </p:sp>
      <p:sp>
        <p:nvSpPr>
          <p:cNvPr id="203" name="文本框 5"/>
          <p:cNvSpPr txBox="1"/>
          <p:nvPr/>
        </p:nvSpPr>
        <p:spPr>
          <a:xfrm>
            <a:off x="59837" y="6010275"/>
            <a:ext cx="11977370" cy="520700"/>
          </a:xfrm>
          <a:prstGeom prst="rect">
            <a:avLst/>
          </a:prstGeom>
          <a:ln w="12700">
            <a:miter lim="400000"/>
          </a:ln>
        </p:spPr>
        <p:txBody>
          <a:bodyPr wrap="square"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dirty="0" smtClean="0"/>
              <a:t> </a:t>
            </a:r>
            <a:r>
              <a:rPr lang="en-US" sz="2800" dirty="0"/>
              <a:t>The media coverage was </a:t>
            </a:r>
            <a:r>
              <a:rPr lang="en-US" sz="2800" dirty="0" smtClean="0"/>
              <a:t>shocking</a:t>
            </a:r>
            <a:r>
              <a:rPr sz="2800" dirty="0" smtClean="0"/>
              <a:t>.</a:t>
            </a:r>
            <a:endParaRPr sz="2800" dirty="0"/>
          </a:p>
        </p:txBody>
      </p:sp>
      <p:sp>
        <p:nvSpPr>
          <p:cNvPr id="204" name="文本框 7"/>
          <p:cNvSpPr txBox="1"/>
          <p:nvPr/>
        </p:nvSpPr>
        <p:spPr>
          <a:xfrm>
            <a:off x="1935480" y="2329815"/>
            <a:ext cx="5960110" cy="520700"/>
          </a:xfrm>
          <a:prstGeom prst="rect">
            <a:avLst/>
          </a:prstGeom>
          <a:ln w="12700">
            <a:miter lim="400000"/>
          </a:ln>
        </p:spPr>
        <p:txBody>
          <a:bodyPr wrap="square" lIns="45718" tIns="45718" rIns="45718" bIns="45718">
            <a:spAutoFit/>
          </a:bodyPr>
          <a:lstStyle>
            <a:lvl1pPr>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lang="zh-CN" altLang="en-US" dirty="0" smtClean="0"/>
              <a:t>我们</a:t>
            </a:r>
            <a:r>
              <a:rPr lang="zh-CN" altLang="en-US" dirty="0"/>
              <a:t>用木板和砖头临时搭了些架子。 </a:t>
            </a:r>
            <a:endParaRPr dirty="0"/>
          </a:p>
        </p:txBody>
      </p:sp>
      <p:sp>
        <p:nvSpPr>
          <p:cNvPr id="205" name="直接连接符 8"/>
          <p:cNvSpPr/>
          <p:nvPr/>
        </p:nvSpPr>
        <p:spPr>
          <a:xfrm>
            <a:off x="215900" y="3277234"/>
            <a:ext cx="9112738" cy="19529"/>
          </a:xfrm>
          <a:prstGeom prst="line">
            <a:avLst/>
          </a:prstGeom>
          <a:ln w="28575">
            <a:solidFill>
              <a:srgbClr val="000000"/>
            </a:solidFill>
            <a:miter/>
          </a:ln>
        </p:spPr>
        <p:txBody>
          <a:bodyPr lIns="45718" tIns="45718" rIns="45718" bIns="45718"/>
          <a:lstStyle/>
          <a:p/>
        </p:txBody>
      </p:sp>
      <p:sp>
        <p:nvSpPr>
          <p:cNvPr id="206" name="文本框 10"/>
          <p:cNvSpPr txBox="1"/>
          <p:nvPr/>
        </p:nvSpPr>
        <p:spPr>
          <a:xfrm>
            <a:off x="1935480" y="5556885"/>
            <a:ext cx="3392805" cy="520700"/>
          </a:xfrm>
          <a:prstGeom prst="rect">
            <a:avLst/>
          </a:prstGeom>
          <a:ln w="12700">
            <a:miter lim="400000"/>
          </a:ln>
        </p:spPr>
        <p:txBody>
          <a:bodyPr wrap="square" lIns="45718" tIns="45718" rIns="45718" bIns="45718">
            <a:spAutoFit/>
          </a:bodyPr>
          <a:lstStyle>
            <a:lvl1pPr>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lang="zh-CN" altLang="en-US" sz="2800" dirty="0" smtClean="0"/>
              <a:t>媒体的报道糟透了</a:t>
            </a:r>
            <a:r>
              <a:rPr lang="zh-CN" altLang="en-US" sz="2600" dirty="0" smtClean="0"/>
              <a:t>。</a:t>
            </a:r>
            <a:endParaRPr sz="2600" dirty="0"/>
          </a:p>
        </p:txBody>
      </p:sp>
      <p:sp>
        <p:nvSpPr>
          <p:cNvPr id="207" name="直接连接符 11"/>
          <p:cNvSpPr/>
          <p:nvPr/>
        </p:nvSpPr>
        <p:spPr>
          <a:xfrm>
            <a:off x="137795" y="6499860"/>
            <a:ext cx="5190490" cy="0"/>
          </a:xfrm>
          <a:prstGeom prst="line">
            <a:avLst/>
          </a:prstGeom>
          <a:ln w="28575">
            <a:solidFill>
              <a:srgbClr val="000000"/>
            </a:solidFill>
            <a:miter/>
          </a:ln>
        </p:spPr>
        <p:txBody>
          <a:bodyPr lIns="45718" tIns="45718" rIns="45718" bIns="45718"/>
          <a:lstStyle/>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8">
                                            <p:txEl>
                                              <p:pRg st="1" end="1"/>
                                            </p:txEl>
                                          </p:spTgt>
                                        </p:tgtEl>
                                        <p:attrNameLst>
                                          <p:attrName>style.visibility</p:attrName>
                                        </p:attrNameLst>
                                      </p:cBhvr>
                                      <p:to>
                                        <p:strVal val="visible"/>
                                      </p:to>
                                    </p:set>
                                    <p:animEffect transition="in" filter="blinds(horizontal)">
                                      <p:cBhvr>
                                        <p:cTn id="7" dur="500"/>
                                        <p:tgtEl>
                                          <p:spTgt spid="19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98">
                                            <p:txEl>
                                              <p:pRg st="2" end="2"/>
                                            </p:txEl>
                                          </p:spTgt>
                                        </p:tgtEl>
                                        <p:attrNameLst>
                                          <p:attrName>style.visibility</p:attrName>
                                        </p:attrNameLst>
                                      </p:cBhvr>
                                      <p:to>
                                        <p:strVal val="visible"/>
                                      </p:to>
                                    </p:set>
                                    <p:animEffect transition="in" filter="blinds(horizontal)">
                                      <p:cBhvr>
                                        <p:cTn id="10" dur="500"/>
                                        <p:tgtEl>
                                          <p:spTgt spid="19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indefinite" fill="hold"/>
                                        <p:tgtEl>
                                          <p:spTgt spid="200"/>
                                        </p:tgtEl>
                                        <p:attrNameLst>
                                          <p:attrName>style.visibility</p:attrName>
                                        </p:attrNameLst>
                                      </p:cBhvr>
                                      <p:to>
                                        <p:strVal val="visible"/>
                                      </p:to>
                                    </p:set>
                                    <p:animEffect transition="in" filter="blinds(horizontal)">
                                      <p:cBhvr>
                                        <p:cTn id="15" dur="500"/>
                                        <p:tgtEl>
                                          <p:spTgt spid="200"/>
                                        </p:tgtEl>
                                      </p:cBhvr>
                                    </p:animEffect>
                                  </p:childTnLst>
                                </p:cTn>
                              </p:par>
                              <p:par>
                                <p:cTn id="16" presetID="3" presetClass="entr" presetSubtype="10" fill="hold" grpId="0" nodeType="withEffect">
                                  <p:stCondLst>
                                    <p:cond delay="0"/>
                                  </p:stCondLst>
                                  <p:childTnLst>
                                    <p:set>
                                      <p:cBhvr>
                                        <p:cTn id="17" dur="indefinite" fill="hold"/>
                                        <p:tgtEl>
                                          <p:spTgt spid="204"/>
                                        </p:tgtEl>
                                        <p:attrNameLst>
                                          <p:attrName>style.visibility</p:attrName>
                                        </p:attrNameLst>
                                      </p:cBhvr>
                                      <p:to>
                                        <p:strVal val="visible"/>
                                      </p:to>
                                    </p:set>
                                    <p:animEffect transition="in" filter="blinds(horizontal)">
                                      <p:cBhvr>
                                        <p:cTn id="18" dur="500"/>
                                        <p:tgtEl>
                                          <p:spTgt spid="204"/>
                                        </p:tgtEl>
                                      </p:cBhvr>
                                    </p:animEffect>
                                  </p:childTnLst>
                                </p:cTn>
                              </p:par>
                              <p:par>
                                <p:cTn id="19" presetID="3" presetClass="entr" presetSubtype="10" fill="hold" grpId="0" nodeType="withEffect">
                                  <p:stCondLst>
                                    <p:cond delay="0"/>
                                  </p:stCondLst>
                                  <p:childTnLst>
                                    <p:set>
                                      <p:cBhvr>
                                        <p:cTn id="20" dur="indefinite" fill="hold"/>
                                        <p:tgtEl>
                                          <p:spTgt spid="205"/>
                                        </p:tgtEl>
                                        <p:attrNameLst>
                                          <p:attrName>style.visibility</p:attrName>
                                        </p:attrNameLst>
                                      </p:cBhvr>
                                      <p:to>
                                        <p:strVal val="visible"/>
                                      </p:to>
                                    </p:set>
                                    <p:animEffect transition="in" filter="blinds(horizontal)">
                                      <p:cBhvr>
                                        <p:cTn id="21" dur="500"/>
                                        <p:tgtEl>
                                          <p:spTgt spid="20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indefinite" fill="hold"/>
                                        <p:tgtEl>
                                          <p:spTgt spid="201"/>
                                        </p:tgtEl>
                                        <p:attrNameLst>
                                          <p:attrName>style.visibility</p:attrName>
                                        </p:attrNameLst>
                                      </p:cBhvr>
                                      <p:to>
                                        <p:strVal val="visible"/>
                                      </p:to>
                                    </p:set>
                                    <p:animEffect transition="in" filter="blinds(horizontal)">
                                      <p:cBhvr>
                                        <p:cTn id="26" dur="500"/>
                                        <p:tgtEl>
                                          <p:spTgt spid="20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98">
                                            <p:txEl>
                                              <p:pRg st="6" end="6"/>
                                            </p:txEl>
                                          </p:spTgt>
                                        </p:tgtEl>
                                        <p:attrNameLst>
                                          <p:attrName>style.visibility</p:attrName>
                                        </p:attrNameLst>
                                      </p:cBhvr>
                                      <p:to>
                                        <p:strVal val="visible"/>
                                      </p:to>
                                    </p:set>
                                    <p:animEffect transition="in" filter="blinds(horizontal)">
                                      <p:cBhvr>
                                        <p:cTn id="31" dur="500"/>
                                        <p:tgtEl>
                                          <p:spTgt spid="198">
                                            <p:txEl>
                                              <p:pRg st="6" end="6"/>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98">
                                            <p:txEl>
                                              <p:pRg st="7" end="7"/>
                                            </p:txEl>
                                          </p:spTgt>
                                        </p:tgtEl>
                                        <p:attrNameLst>
                                          <p:attrName>style.visibility</p:attrName>
                                        </p:attrNameLst>
                                      </p:cBhvr>
                                      <p:to>
                                        <p:strVal val="visible"/>
                                      </p:to>
                                    </p:set>
                                    <p:animEffect transition="in" filter="blinds(horizontal)">
                                      <p:cBhvr>
                                        <p:cTn id="34" dur="500"/>
                                        <p:tgtEl>
                                          <p:spTgt spid="198">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indefinite" fill="hold"/>
                                        <p:tgtEl>
                                          <p:spTgt spid="206"/>
                                        </p:tgtEl>
                                        <p:attrNameLst>
                                          <p:attrName>style.visibility</p:attrName>
                                        </p:attrNameLst>
                                      </p:cBhvr>
                                      <p:to>
                                        <p:strVal val="visible"/>
                                      </p:to>
                                    </p:set>
                                    <p:animEffect transition="in" filter="blinds(horizontal)">
                                      <p:cBhvr>
                                        <p:cTn id="39" dur="500"/>
                                        <p:tgtEl>
                                          <p:spTgt spid="206"/>
                                        </p:tgtEl>
                                      </p:cBhvr>
                                    </p:animEffect>
                                  </p:childTnLst>
                                </p:cTn>
                              </p:par>
                              <p:par>
                                <p:cTn id="40" presetID="3" presetClass="entr" presetSubtype="10" fill="hold" grpId="0" nodeType="withEffect">
                                  <p:stCondLst>
                                    <p:cond delay="0"/>
                                  </p:stCondLst>
                                  <p:childTnLst>
                                    <p:set>
                                      <p:cBhvr>
                                        <p:cTn id="41" dur="indefinite" fill="hold"/>
                                        <p:tgtEl>
                                          <p:spTgt spid="202"/>
                                        </p:tgtEl>
                                        <p:attrNameLst>
                                          <p:attrName>style.visibility</p:attrName>
                                        </p:attrNameLst>
                                      </p:cBhvr>
                                      <p:to>
                                        <p:strVal val="visible"/>
                                      </p:to>
                                    </p:set>
                                    <p:animEffect transition="in" filter="blinds(horizontal)">
                                      <p:cBhvr>
                                        <p:cTn id="42" dur="500"/>
                                        <p:tgtEl>
                                          <p:spTgt spid="202"/>
                                        </p:tgtEl>
                                      </p:cBhvr>
                                    </p:animEffect>
                                  </p:childTnLst>
                                </p:cTn>
                              </p:par>
                              <p:par>
                                <p:cTn id="43" presetID="22" presetClass="entr" presetSubtype="4" fill="hold" grpId="0" nodeType="withEffect">
                                  <p:stCondLst>
                                    <p:cond delay="0"/>
                                  </p:stCondLst>
                                  <p:childTnLst>
                                    <p:set>
                                      <p:cBhvr>
                                        <p:cTn id="44" dur="indefinite" fill="hold"/>
                                        <p:tgtEl>
                                          <p:spTgt spid="207"/>
                                        </p:tgtEl>
                                        <p:attrNameLst>
                                          <p:attrName>style.visibility</p:attrName>
                                        </p:attrNameLst>
                                      </p:cBhvr>
                                      <p:to>
                                        <p:strVal val="visible"/>
                                      </p:to>
                                    </p:set>
                                    <p:animEffect transition="in" filter="wipe(down)">
                                      <p:cBhvr>
                                        <p:cTn id="45" dur="500"/>
                                        <p:tgtEl>
                                          <p:spTgt spid="207"/>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indefinite" fill="hold"/>
                                        <p:tgtEl>
                                          <p:spTgt spid="203"/>
                                        </p:tgtEl>
                                        <p:attrNameLst>
                                          <p:attrName>style.visibility</p:attrName>
                                        </p:attrNameLst>
                                      </p:cBhvr>
                                      <p:to>
                                        <p:strVal val="visible"/>
                                      </p:to>
                                    </p:set>
                                    <p:animEffect transition="in" filter="blinds(horizontal)">
                                      <p:cBhvr>
                                        <p:cTn id="50"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ldLvl="0" animBg="1" advAuto="0"/>
      <p:bldP spid="201" grpId="0" animBg="1" advAuto="0"/>
      <p:bldP spid="202" grpId="0" bldLvl="0" animBg="1" advAuto="0"/>
      <p:bldP spid="203" grpId="0" animBg="1" advAuto="0"/>
      <p:bldP spid="204" grpId="0" animBg="1" advAuto="0"/>
      <p:bldP spid="205" grpId="0" bldLvl="0" animBg="1" advAuto="0"/>
      <p:bldP spid="206" grpId="0" animBg="1" advAuto="0"/>
      <p:bldP spid="207" grpId="0" bldLvl="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文本框 3"/>
          <p:cNvSpPr txBox="1"/>
          <p:nvPr/>
        </p:nvSpPr>
        <p:spPr>
          <a:xfrm>
            <a:off x="53340" y="746125"/>
            <a:ext cx="12040235" cy="4696460"/>
          </a:xfrm>
          <a:prstGeom prst="rect">
            <a:avLst/>
          </a:prstGeom>
          <a:ln w="12700">
            <a:miter lim="400000"/>
          </a:ln>
        </p:spPr>
        <p:txBody>
          <a:bodyPr wrap="square" lIns="45718" tIns="45718" rIns="45718" bIns="45718">
            <a:spAutoFit/>
          </a:bodyPr>
          <a:lstStyle/>
          <a:p>
            <a:pPr>
              <a:lnSpc>
                <a:spcPct val="90000"/>
              </a:lnSpc>
              <a:spcBef>
                <a:spcPts val="1000"/>
              </a:spcBef>
              <a:defRPr sz="2800">
                <a:latin typeface="Times New Roman" panose="02020603050405020304"/>
                <a:ea typeface="Times New Roman" panose="02020603050405020304"/>
                <a:cs typeface="Times New Roman" panose="02020603050405020304"/>
                <a:sym typeface="Times New Roman" panose="02020603050405020304"/>
              </a:defRPr>
            </a:pPr>
            <a:r>
              <a:rPr sz="2800" dirty="0">
                <a:latin typeface="Times New Roman" panose="02020603050405020304"/>
                <a:ea typeface="Times New Roman" panose="02020603050405020304"/>
                <a:cs typeface="Times New Roman" panose="02020603050405020304"/>
                <a:sym typeface="Times New Roman" panose="02020603050405020304"/>
              </a:rPr>
              <a:t>1. </a:t>
            </a:r>
            <a:r>
              <a:rPr lang="en-US" sz="2800" dirty="0" smtClean="0">
                <a:solidFill>
                  <a:srgbClr val="3333FF"/>
                </a:solidFill>
                <a:latin typeface="Times New Roman" panose="02020603050405020304"/>
                <a:ea typeface="Times New Roman" panose="02020603050405020304"/>
                <a:cs typeface="Times New Roman" panose="02020603050405020304"/>
                <a:sym typeface="+mn-ea"/>
              </a:rPr>
              <a:t>practice</a:t>
            </a:r>
            <a:r>
              <a:rPr sz="2800" dirty="0" smtClean="0">
                <a:latin typeface="Times New Roman" panose="02020603050405020304"/>
                <a:ea typeface="Times New Roman" panose="02020603050405020304"/>
                <a:cs typeface="Times New Roman" panose="02020603050405020304"/>
                <a:sym typeface="Times New Roman" panose="02020603050405020304"/>
              </a:rPr>
              <a:t>: </a:t>
            </a:r>
            <a:r>
              <a:rPr lang="en-US" sz="2800" dirty="0">
                <a:latin typeface="Times New Roman" panose="02020603050405020304"/>
                <a:ea typeface="Times New Roman" panose="02020603050405020304"/>
                <a:cs typeface="Times New Roman" panose="02020603050405020304"/>
                <a:sym typeface="Times New Roman" panose="02020603050405020304"/>
              </a:rPr>
              <a:t>a way of doing </a:t>
            </a:r>
            <a:r>
              <a:rPr lang="en-US" sz="2800" dirty="0" err="1">
                <a:latin typeface="Times New Roman" panose="02020603050405020304"/>
                <a:ea typeface="Times New Roman" panose="02020603050405020304"/>
                <a:cs typeface="Times New Roman" panose="02020603050405020304"/>
                <a:sym typeface="Times New Roman" panose="02020603050405020304"/>
              </a:rPr>
              <a:t>sth</a:t>
            </a:r>
            <a:r>
              <a:rPr lang="en-US" sz="2800" dirty="0">
                <a:latin typeface="Times New Roman" panose="02020603050405020304"/>
                <a:ea typeface="Times New Roman" panose="02020603050405020304"/>
                <a:cs typeface="Times New Roman" panose="02020603050405020304"/>
                <a:sym typeface="Times New Roman" panose="02020603050405020304"/>
              </a:rPr>
              <a:t> that is the usual or expected way in a particular organization or </a:t>
            </a:r>
            <a:r>
              <a:rPr lang="en-US" sz="2800" dirty="0" smtClean="0">
                <a:latin typeface="Times New Roman" panose="02020603050405020304"/>
                <a:ea typeface="Times New Roman" panose="02020603050405020304"/>
                <a:cs typeface="Times New Roman" panose="02020603050405020304"/>
                <a:sym typeface="Times New Roman" panose="02020603050405020304"/>
              </a:rPr>
              <a:t>situation</a:t>
            </a:r>
            <a:r>
              <a:rPr sz="2800" dirty="0" smtClean="0">
                <a:latin typeface="Times New Roman" panose="02020603050405020304"/>
                <a:ea typeface="Times New Roman" panose="02020603050405020304"/>
                <a:cs typeface="Times New Roman" panose="02020603050405020304"/>
                <a:sym typeface="Times New Roman" panose="02020603050405020304"/>
              </a:rPr>
              <a:t> </a:t>
            </a:r>
            <a:r>
              <a:rPr lang="zh-CN" altLang="en-US" sz="2800" dirty="0" smtClean="0">
                <a:latin typeface="华文中宋" panose="02010600040101010101" charset="-122"/>
                <a:ea typeface="华文中宋" panose="02010600040101010101" charset="-122"/>
                <a:cs typeface="华文中宋" panose="02010600040101010101" charset="-122"/>
                <a:sym typeface="华文中宋" panose="02010600040101010101" charset="-122"/>
              </a:rPr>
              <a:t>通常</a:t>
            </a:r>
            <a:r>
              <a:rPr lang="zh-CN" altLang="en-US" sz="2800" dirty="0">
                <a:latin typeface="华文中宋" panose="02010600040101010101" charset="-122"/>
                <a:ea typeface="华文中宋" panose="02010600040101010101" charset="-122"/>
                <a:cs typeface="华文中宋" panose="02010600040101010101" charset="-122"/>
                <a:sym typeface="华文中宋" panose="02010600040101010101" charset="-122"/>
              </a:rPr>
              <a:t>的做法；</a:t>
            </a:r>
            <a:r>
              <a:rPr lang="zh-CN" altLang="en-US" sz="2800" dirty="0" smtClean="0">
                <a:latin typeface="华文中宋" panose="02010600040101010101" charset="-122"/>
                <a:ea typeface="华文中宋" panose="02010600040101010101" charset="-122"/>
                <a:cs typeface="华文中宋" panose="02010600040101010101" charset="-122"/>
                <a:sym typeface="华文中宋" panose="02010600040101010101" charset="-122"/>
              </a:rPr>
              <a:t>惯例</a:t>
            </a:r>
            <a:endParaRPr sz="2800" dirty="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r>
              <a:rPr sz="2800" dirty="0">
                <a:latin typeface="Times New Roman" panose="02020603050405020304"/>
                <a:ea typeface="Times New Roman" panose="02020603050405020304"/>
                <a:cs typeface="Times New Roman" panose="02020603050405020304"/>
                <a:sym typeface="Times New Roman" panose="02020603050405020304"/>
              </a:rPr>
              <a:t> </a:t>
            </a:r>
            <a:r>
              <a:rPr lang="en-US" sz="2800" dirty="0" smtClean="0">
                <a:latin typeface="Times New Roman" panose="02020603050405020304"/>
                <a:ea typeface="Times New Roman" panose="02020603050405020304"/>
                <a:cs typeface="Times New Roman" panose="02020603050405020304"/>
                <a:sym typeface="Times New Roman" panose="02020603050405020304"/>
              </a:rPr>
              <a:t>They are </a:t>
            </a:r>
            <a:r>
              <a:rPr lang="en-US" sz="2800" dirty="0">
                <a:latin typeface="Times New Roman" panose="02020603050405020304"/>
                <a:ea typeface="Times New Roman" panose="02020603050405020304"/>
                <a:cs typeface="Times New Roman" panose="02020603050405020304"/>
                <a:sym typeface="Times New Roman" panose="02020603050405020304"/>
              </a:rPr>
              <a:t>familiar with religious </a:t>
            </a:r>
            <a:r>
              <a:rPr lang="en-US" sz="2800" dirty="0" smtClean="0">
                <a:latin typeface="Times New Roman" panose="02020603050405020304"/>
                <a:ea typeface="Times New Roman" panose="02020603050405020304"/>
                <a:cs typeface="Times New Roman" panose="02020603050405020304"/>
                <a:sym typeface="Times New Roman" panose="02020603050405020304"/>
              </a:rPr>
              <a:t>practices</a:t>
            </a:r>
            <a:r>
              <a:rPr sz="2800" dirty="0" smtClean="0">
                <a:latin typeface="Times New Roman" panose="02020603050405020304"/>
                <a:ea typeface="Times New Roman" panose="02020603050405020304"/>
                <a:cs typeface="Times New Roman" panose="02020603050405020304"/>
                <a:sym typeface="Times New Roman" panose="02020603050405020304"/>
              </a:rPr>
              <a:t>. </a:t>
            </a:r>
            <a:r>
              <a:rPr lang="zh-CN" altLang="en-US" sz="2800" dirty="0" smtClean="0">
                <a:latin typeface="华文中宋" panose="02010600040101010101" charset="-122"/>
                <a:ea typeface="华文中宋" panose="02010600040101010101" charset="-122"/>
                <a:cs typeface="华文中宋" panose="02010600040101010101" charset="-122"/>
                <a:sym typeface="华文中宋" panose="02010600040101010101" charset="-122"/>
              </a:rPr>
              <a:t>他们</a:t>
            </a:r>
            <a:r>
              <a:rPr lang="zh-CN" altLang="en-US" sz="2800" dirty="0">
                <a:latin typeface="华文中宋" panose="02010600040101010101" charset="-122"/>
                <a:ea typeface="华文中宋" panose="02010600040101010101" charset="-122"/>
                <a:cs typeface="华文中宋" panose="02010600040101010101" charset="-122"/>
                <a:sym typeface="华文中宋" panose="02010600040101010101" charset="-122"/>
              </a:rPr>
              <a:t>熟悉宗教习俗</a:t>
            </a:r>
            <a:r>
              <a:rPr sz="2800" dirty="0" smtClean="0">
                <a:latin typeface="华文中宋" panose="02010600040101010101" charset="-122"/>
                <a:ea typeface="华文中宋" panose="02010600040101010101" charset="-122"/>
                <a:cs typeface="华文中宋" panose="02010600040101010101" charset="-122"/>
                <a:sym typeface="华文中宋" panose="02010600040101010101" charset="-122"/>
              </a:rPr>
              <a:t>。</a:t>
            </a:r>
            <a:endParaRPr sz="2800" dirty="0" smtClean="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endParaRPr sz="3200" dirty="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endParaRPr sz="3200" dirty="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endParaRPr lang="en-US" sz="3200" dirty="0" smtClean="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r>
              <a:rPr sz="3200" dirty="0" smtClean="0">
                <a:latin typeface="Times New Roman" panose="02020603050405020304"/>
                <a:ea typeface="Times New Roman" panose="02020603050405020304"/>
                <a:cs typeface="Times New Roman" panose="02020603050405020304"/>
                <a:sym typeface="Times New Roman" panose="02020603050405020304"/>
              </a:rPr>
              <a:t>2</a:t>
            </a:r>
            <a:r>
              <a:rPr sz="3200" dirty="0">
                <a:latin typeface="Times New Roman" panose="02020603050405020304"/>
                <a:ea typeface="Times New Roman" panose="02020603050405020304"/>
                <a:cs typeface="Times New Roman" panose="02020603050405020304"/>
                <a:sym typeface="Times New Roman" panose="02020603050405020304"/>
              </a:rPr>
              <a:t>. </a:t>
            </a:r>
            <a:r>
              <a:rPr lang="en-US" sz="2800" dirty="0" smtClean="0">
                <a:solidFill>
                  <a:srgbClr val="3333FF"/>
                </a:solidFill>
                <a:latin typeface="Times New Roman" panose="02020603050405020304"/>
                <a:ea typeface="Times New Roman" panose="02020603050405020304"/>
                <a:cs typeface="Times New Roman" panose="02020603050405020304"/>
                <a:sym typeface="Times New Roman" panose="02020603050405020304"/>
              </a:rPr>
              <a:t>prohibit</a:t>
            </a:r>
            <a:r>
              <a:rPr sz="2800" dirty="0" smtClean="0">
                <a:latin typeface="Times New Roman" panose="02020603050405020304"/>
                <a:ea typeface="Times New Roman" panose="02020603050405020304"/>
                <a:cs typeface="Times New Roman" panose="02020603050405020304"/>
                <a:sym typeface="Times New Roman" panose="02020603050405020304"/>
              </a:rPr>
              <a:t>:</a:t>
            </a:r>
            <a:r>
              <a:rPr lang="en-US" sz="2800" dirty="0" smtClean="0">
                <a:latin typeface="Times New Roman" panose="02020603050405020304"/>
                <a:ea typeface="Times New Roman" panose="02020603050405020304"/>
                <a:cs typeface="Times New Roman" panose="02020603050405020304"/>
                <a:sym typeface="Times New Roman" panose="02020603050405020304"/>
              </a:rPr>
              <a:t> </a:t>
            </a:r>
            <a:r>
              <a:rPr lang="en-US" sz="2800" dirty="0">
                <a:latin typeface="Times New Roman" panose="02020603050405020304"/>
                <a:ea typeface="Times New Roman" panose="02020603050405020304"/>
                <a:cs typeface="Times New Roman" panose="02020603050405020304"/>
                <a:sym typeface="Times New Roman" panose="02020603050405020304"/>
              </a:rPr>
              <a:t>to stop </a:t>
            </a:r>
            <a:r>
              <a:rPr lang="en-US" sz="2800" dirty="0" err="1">
                <a:latin typeface="Times New Roman" panose="02020603050405020304"/>
                <a:ea typeface="Times New Roman" panose="02020603050405020304"/>
                <a:cs typeface="Times New Roman" panose="02020603050405020304"/>
                <a:sym typeface="Times New Roman" panose="02020603050405020304"/>
              </a:rPr>
              <a:t>sth</a:t>
            </a:r>
            <a:r>
              <a:rPr lang="en-US" sz="2800" dirty="0">
                <a:latin typeface="Times New Roman" panose="02020603050405020304"/>
                <a:ea typeface="Times New Roman" panose="02020603050405020304"/>
                <a:cs typeface="Times New Roman" panose="02020603050405020304"/>
                <a:sym typeface="Times New Roman" panose="02020603050405020304"/>
              </a:rPr>
              <a:t> from being done or used especially by </a:t>
            </a:r>
            <a:r>
              <a:rPr lang="en-US" sz="2800" dirty="0" smtClean="0">
                <a:latin typeface="Times New Roman" panose="02020603050405020304"/>
                <a:ea typeface="Times New Roman" panose="02020603050405020304"/>
                <a:cs typeface="Times New Roman" panose="02020603050405020304"/>
                <a:sym typeface="Times New Roman" panose="02020603050405020304"/>
              </a:rPr>
              <a:t>law</a:t>
            </a:r>
            <a:r>
              <a:rPr lang="zh-CN" altLang="en-US" sz="2800" dirty="0" smtClean="0">
                <a:latin typeface="华文中宋" panose="02010600040101010101" charset="-122"/>
                <a:ea typeface="华文中宋" panose="02010600040101010101" charset="-122"/>
                <a:cs typeface="华文中宋" panose="02010600040101010101" charset="-122"/>
                <a:sym typeface="华文中宋" panose="02010600040101010101" charset="-122"/>
              </a:rPr>
              <a:t>尤</a:t>
            </a:r>
            <a:r>
              <a:rPr lang="zh-CN" altLang="en-US" sz="2800" dirty="0">
                <a:latin typeface="华文中宋" panose="02010600040101010101" charset="-122"/>
                <a:ea typeface="华文中宋" panose="02010600040101010101" charset="-122"/>
                <a:cs typeface="华文中宋" panose="02010600040101010101" charset="-122"/>
                <a:sym typeface="华文中宋" panose="02010600040101010101" charset="-122"/>
              </a:rPr>
              <a:t>指以</a:t>
            </a:r>
            <a:r>
              <a:rPr lang="zh-CN" altLang="en-US" sz="2800" dirty="0" smtClean="0">
                <a:latin typeface="华文中宋" panose="02010600040101010101" charset="-122"/>
                <a:ea typeface="华文中宋" panose="02010600040101010101" charset="-122"/>
                <a:cs typeface="华文中宋" panose="02010600040101010101" charset="-122"/>
                <a:sym typeface="华文中宋" panose="02010600040101010101" charset="-122"/>
              </a:rPr>
              <a:t>法令禁止</a:t>
            </a:r>
            <a:endParaRPr lang="zh-CN" altLang="en-US" sz="2800" dirty="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r>
              <a:rPr lang="en-US" sz="2800" dirty="0" smtClean="0">
                <a:latin typeface="Times New Roman" panose="02020603050405020304"/>
                <a:ea typeface="Times New Roman" panose="02020603050405020304"/>
                <a:cs typeface="Times New Roman" panose="02020603050405020304"/>
                <a:sym typeface="Times New Roman" panose="02020603050405020304"/>
              </a:rPr>
              <a:t>The </a:t>
            </a:r>
            <a:r>
              <a:rPr lang="en-US" sz="2800" dirty="0">
                <a:latin typeface="Times New Roman" panose="02020603050405020304"/>
                <a:ea typeface="Times New Roman" panose="02020603050405020304"/>
                <a:cs typeface="Times New Roman" panose="02020603050405020304"/>
                <a:sym typeface="Times New Roman" panose="02020603050405020304"/>
              </a:rPr>
              <a:t>citizens were prohibited from travelling </a:t>
            </a:r>
            <a:r>
              <a:rPr lang="en-US" sz="2800" dirty="0" smtClean="0">
                <a:latin typeface="Times New Roman" panose="02020603050405020304"/>
                <a:ea typeface="Times New Roman" panose="02020603050405020304"/>
                <a:cs typeface="Times New Roman" panose="02020603050405020304"/>
                <a:sym typeface="Times New Roman" panose="02020603050405020304"/>
              </a:rPr>
              <a:t>abroad</a:t>
            </a:r>
            <a:r>
              <a:rPr sz="2800" dirty="0" smtClean="0">
                <a:latin typeface="Times New Roman" panose="02020603050405020304"/>
                <a:ea typeface="Times New Roman" panose="02020603050405020304"/>
                <a:cs typeface="Times New Roman" panose="02020603050405020304"/>
                <a:sym typeface="Times New Roman" panose="02020603050405020304"/>
              </a:rPr>
              <a:t>.    </a:t>
            </a:r>
            <a:endParaRPr sz="2800" dirty="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buSzPct val="100000"/>
              <a:defRPr sz="2800">
                <a:latin typeface="Times New Roman" panose="02020603050405020304"/>
                <a:ea typeface="Times New Roman" panose="02020603050405020304"/>
                <a:cs typeface="Times New Roman" panose="02020603050405020304"/>
                <a:sym typeface="Times New Roman" panose="02020603050405020304"/>
              </a:defRPr>
            </a:pPr>
            <a:r>
              <a:rPr lang="en-US" sz="2800" dirty="0">
                <a:latin typeface="Times New Roman" panose="02020603050405020304"/>
                <a:ea typeface="Times New Roman" panose="02020603050405020304"/>
                <a:cs typeface="Times New Roman" panose="02020603050405020304"/>
                <a:sym typeface="Times New Roman" panose="02020603050405020304"/>
              </a:rPr>
              <a:t>      </a:t>
            </a:r>
            <a:r>
              <a:rPr lang="zh-CN" altLang="en-US" sz="2800" dirty="0">
                <a:latin typeface="华文中宋" panose="02010600040101010101" charset="-122"/>
                <a:ea typeface="华文中宋" panose="02010600040101010101" charset="-122"/>
                <a:cs typeface="华文中宋" panose="02010600040101010101" charset="-122"/>
                <a:sym typeface="Times New Roman" panose="02020603050405020304"/>
              </a:rPr>
              <a:t>那时公民被禁止出国</a:t>
            </a:r>
            <a:r>
              <a:rPr lang="zh-CN" altLang="en-US" sz="2800" dirty="0" smtClean="0">
                <a:latin typeface="华文中宋" panose="02010600040101010101" charset="-122"/>
                <a:ea typeface="华文中宋" panose="02010600040101010101" charset="-122"/>
                <a:cs typeface="华文中宋" panose="02010600040101010101" charset="-122"/>
                <a:sym typeface="Times New Roman" panose="02020603050405020304"/>
              </a:rPr>
              <a:t>旅游。</a:t>
            </a:r>
            <a:endParaRPr sz="2800" dirty="0">
              <a:latin typeface="Times New Roman" panose="02020603050405020304"/>
              <a:ea typeface="Times New Roman" panose="02020603050405020304"/>
              <a:cs typeface="Times New Roman" panose="02020603050405020304"/>
              <a:sym typeface="Times New Roman" panose="02020603050405020304"/>
            </a:endParaRPr>
          </a:p>
        </p:txBody>
      </p:sp>
      <p:sp>
        <p:nvSpPr>
          <p:cNvPr id="199" name="文本框 16"/>
          <p:cNvSpPr txBox="1"/>
          <p:nvPr/>
        </p:nvSpPr>
        <p:spPr>
          <a:xfrm>
            <a:off x="0" y="0"/>
            <a:ext cx="1859915"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defRPr>
            </a:lvl1pPr>
          </a:lstStyle>
          <a:p>
            <a:r>
              <a:rPr>
                <a:latin typeface="微软雅黑" panose="020B0503020204020204" charset="-122"/>
                <a:ea typeface="微软雅黑" panose="020B0503020204020204" charset="-122"/>
              </a:rPr>
              <a:t>词汇讲解</a:t>
            </a:r>
            <a:r>
              <a:rPr lang="en-US">
                <a:latin typeface="微软雅黑" panose="020B0503020204020204" charset="-122"/>
                <a:ea typeface="微软雅黑" panose="020B0503020204020204" charset="-122"/>
              </a:rPr>
              <a:t> 2</a:t>
            </a:r>
            <a:endParaRPr lang="en-US">
              <a:latin typeface="微软雅黑" panose="020B0503020204020204" charset="-122"/>
              <a:ea typeface="微软雅黑" panose="020B0503020204020204" charset="-122"/>
            </a:endParaRPr>
          </a:p>
        </p:txBody>
      </p:sp>
      <p:sp>
        <p:nvSpPr>
          <p:cNvPr id="200" name="文本框 1"/>
          <p:cNvSpPr txBox="1"/>
          <p:nvPr/>
        </p:nvSpPr>
        <p:spPr>
          <a:xfrm>
            <a:off x="67945" y="2196654"/>
            <a:ext cx="1628670" cy="520700"/>
          </a:xfrm>
          <a:prstGeom prst="rect">
            <a:avLst/>
          </a:prstGeom>
          <a:solidFill>
            <a:srgbClr val="0070C0"/>
          </a:solidFill>
          <a:ln w="12700">
            <a:miter lim="400000"/>
          </a:ln>
        </p:spPr>
        <p:txBody>
          <a:bodyPr lIns="45718" tIns="45718" rIns="45718" bIns="45718">
            <a:spAutoFit/>
          </a:bodyPr>
          <a:lstStyle>
            <a:lvl1pPr>
              <a:defRPr sz="2800" b="1">
                <a:solidFill>
                  <a:srgbClr val="FFFFFF"/>
                </a:solidFill>
              </a:defRPr>
            </a:lvl1pPr>
          </a:lstStyle>
          <a:p>
            <a:r>
              <a:rPr>
                <a:latin typeface="微软雅黑" panose="020B0503020204020204" charset="-122"/>
                <a:ea typeface="微软雅黑" panose="020B0503020204020204" charset="-122"/>
              </a:rPr>
              <a:t>翻译句子</a:t>
            </a:r>
            <a:endParaRPr>
              <a:latin typeface="微软雅黑" panose="020B0503020204020204" charset="-122"/>
              <a:ea typeface="微软雅黑" panose="020B0503020204020204" charset="-122"/>
            </a:endParaRPr>
          </a:p>
        </p:txBody>
      </p:sp>
      <p:sp>
        <p:nvSpPr>
          <p:cNvPr id="201" name="文本框 2"/>
          <p:cNvSpPr txBox="1"/>
          <p:nvPr/>
        </p:nvSpPr>
        <p:spPr>
          <a:xfrm>
            <a:off x="215900" y="2694305"/>
            <a:ext cx="10022205" cy="551815"/>
          </a:xfrm>
          <a:prstGeom prst="rect">
            <a:avLst/>
          </a:prstGeom>
          <a:ln w="12700">
            <a:miter lim="400000"/>
          </a:ln>
        </p:spPr>
        <p:txBody>
          <a:bodyPr wrap="square"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ltLang="zh-CN" dirty="0"/>
              <a:t>P</a:t>
            </a:r>
            <a:r>
              <a:rPr lang="en-US" altLang="zh-CN" dirty="0" smtClean="0"/>
              <a:t>laying football at the beginning of the term is their practice.</a:t>
            </a:r>
            <a:endParaRPr dirty="0"/>
          </a:p>
        </p:txBody>
      </p:sp>
      <p:sp>
        <p:nvSpPr>
          <p:cNvPr id="202" name="文本框 4"/>
          <p:cNvSpPr txBox="1"/>
          <p:nvPr/>
        </p:nvSpPr>
        <p:spPr>
          <a:xfrm>
            <a:off x="69742" y="5360035"/>
            <a:ext cx="1626873" cy="520700"/>
          </a:xfrm>
          <a:prstGeom prst="rect">
            <a:avLst/>
          </a:prstGeom>
          <a:solidFill>
            <a:srgbClr val="0070C0"/>
          </a:solidFill>
          <a:ln w="12700">
            <a:miter lim="400000"/>
          </a:ln>
        </p:spPr>
        <p:txBody>
          <a:bodyPr lIns="45718" tIns="45718" rIns="45718" bIns="45718">
            <a:spAutoFit/>
          </a:bodyPr>
          <a:lstStyle>
            <a:lvl1pPr>
              <a:defRPr sz="2800" b="1">
                <a:solidFill>
                  <a:srgbClr val="FFFFFF"/>
                </a:solidFill>
              </a:defRPr>
            </a:lvl1pPr>
          </a:lstStyle>
          <a:p>
            <a:r>
              <a:rPr>
                <a:latin typeface="微软雅黑" panose="020B0503020204020204" charset="-122"/>
                <a:ea typeface="微软雅黑" panose="020B0503020204020204" charset="-122"/>
              </a:rPr>
              <a:t>翻译句子</a:t>
            </a:r>
            <a:endParaRPr>
              <a:latin typeface="微软雅黑" panose="020B0503020204020204" charset="-122"/>
              <a:ea typeface="微软雅黑" panose="020B0503020204020204" charset="-122"/>
            </a:endParaRPr>
          </a:p>
        </p:txBody>
      </p:sp>
      <p:sp>
        <p:nvSpPr>
          <p:cNvPr id="203" name="文本框 5"/>
          <p:cNvSpPr txBox="1"/>
          <p:nvPr/>
        </p:nvSpPr>
        <p:spPr>
          <a:xfrm>
            <a:off x="183515" y="5805805"/>
            <a:ext cx="11977370" cy="523216"/>
          </a:xfrm>
          <a:prstGeom prst="rect">
            <a:avLst/>
          </a:prstGeom>
          <a:ln w="12700">
            <a:miter lim="400000"/>
          </a:ln>
        </p:spPr>
        <p:txBody>
          <a:bodyPr wrap="square"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ltLang="zh-CN" sz="2800" dirty="0" smtClean="0"/>
              <a:t>The </a:t>
            </a:r>
            <a:r>
              <a:rPr lang="en-US" sz="2800" dirty="0" smtClean="0"/>
              <a:t>law </a:t>
            </a:r>
            <a:r>
              <a:rPr lang="en-US" sz="2800" dirty="0"/>
              <a:t>that prohibits tobacco advertising in newspapers and </a:t>
            </a:r>
            <a:r>
              <a:rPr lang="en-US" sz="2800" dirty="0" smtClean="0"/>
              <a:t>magazines</a:t>
            </a:r>
            <a:r>
              <a:rPr sz="2800" dirty="0" smtClean="0"/>
              <a:t>.</a:t>
            </a:r>
            <a:endParaRPr sz="2800" dirty="0"/>
          </a:p>
        </p:txBody>
      </p:sp>
      <p:sp>
        <p:nvSpPr>
          <p:cNvPr id="204" name="文本框 7"/>
          <p:cNvSpPr txBox="1"/>
          <p:nvPr/>
        </p:nvSpPr>
        <p:spPr>
          <a:xfrm>
            <a:off x="1886500" y="2196654"/>
            <a:ext cx="9650336" cy="520700"/>
          </a:xfrm>
          <a:prstGeom prst="rect">
            <a:avLst/>
          </a:prstGeom>
          <a:ln w="12700">
            <a:miter lim="400000"/>
          </a:ln>
        </p:spPr>
        <p:txBody>
          <a:bodyPr lIns="45718" tIns="45718" rIns="45718" bIns="45718">
            <a:spAutoFit/>
          </a:bodyPr>
          <a:lstStyle>
            <a:lvl1pPr>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lang="zh-CN" altLang="en-US" dirty="0" smtClean="0"/>
              <a:t>在开学期时</a:t>
            </a:r>
            <a:r>
              <a:rPr lang="zh-CN" altLang="en-US" dirty="0"/>
              <a:t>踢足球是他们</a:t>
            </a:r>
            <a:r>
              <a:rPr lang="zh-CN" altLang="en-US" dirty="0" smtClean="0"/>
              <a:t>的惯例</a:t>
            </a:r>
            <a:r>
              <a:rPr dirty="0" smtClean="0"/>
              <a:t>。</a:t>
            </a:r>
            <a:endParaRPr dirty="0"/>
          </a:p>
        </p:txBody>
      </p:sp>
      <p:sp>
        <p:nvSpPr>
          <p:cNvPr id="205" name="直接连接符 8"/>
          <p:cNvSpPr/>
          <p:nvPr/>
        </p:nvSpPr>
        <p:spPr>
          <a:xfrm flipV="1">
            <a:off x="215900" y="3228530"/>
            <a:ext cx="9639935" cy="9525"/>
          </a:xfrm>
          <a:prstGeom prst="line">
            <a:avLst/>
          </a:prstGeom>
          <a:ln w="28575">
            <a:solidFill>
              <a:srgbClr val="000000"/>
            </a:solidFill>
            <a:miter/>
          </a:ln>
        </p:spPr>
        <p:txBody>
          <a:bodyPr lIns="45718" tIns="45718" rIns="45718" bIns="45718"/>
          <a:lstStyle/>
          <a:p/>
        </p:txBody>
      </p:sp>
      <p:sp>
        <p:nvSpPr>
          <p:cNvPr id="206" name="文本框 10"/>
          <p:cNvSpPr txBox="1"/>
          <p:nvPr/>
        </p:nvSpPr>
        <p:spPr>
          <a:xfrm>
            <a:off x="1827530" y="5391785"/>
            <a:ext cx="7026275" cy="520700"/>
          </a:xfrm>
          <a:prstGeom prst="rect">
            <a:avLst/>
          </a:prstGeom>
          <a:ln w="12700">
            <a:miter lim="400000"/>
          </a:ln>
        </p:spPr>
        <p:txBody>
          <a:bodyPr wrap="square" lIns="45718" tIns="45718" rIns="45718" bIns="45718">
            <a:spAutoFit/>
          </a:bodyPr>
          <a:lstStyle>
            <a:lvl1pPr>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lang="zh-CN" altLang="en-US" dirty="0" smtClean="0"/>
              <a:t>法律禁止</a:t>
            </a:r>
            <a:r>
              <a:rPr lang="zh-CN" altLang="en-US" dirty="0"/>
              <a:t>在报纸和杂志上刊登烟草</a:t>
            </a:r>
            <a:r>
              <a:rPr lang="zh-CN" altLang="en-US" dirty="0" smtClean="0"/>
              <a:t>广告</a:t>
            </a:r>
            <a:r>
              <a:rPr dirty="0" smtClean="0"/>
              <a:t>。</a:t>
            </a:r>
            <a:endParaRPr dirty="0" smtClean="0"/>
          </a:p>
        </p:txBody>
      </p:sp>
      <p:sp>
        <p:nvSpPr>
          <p:cNvPr id="207" name="直接连接符 11"/>
          <p:cNvSpPr/>
          <p:nvPr/>
        </p:nvSpPr>
        <p:spPr>
          <a:xfrm>
            <a:off x="170180" y="6291580"/>
            <a:ext cx="10561080" cy="37441"/>
          </a:xfrm>
          <a:prstGeom prst="line">
            <a:avLst/>
          </a:prstGeom>
          <a:ln w="28575">
            <a:solidFill>
              <a:srgbClr val="000000"/>
            </a:solidFill>
            <a:miter/>
          </a:ln>
        </p:spPr>
        <p:txBody>
          <a:bodyPr lIns="45718" tIns="45718" rIns="45718" bIns="45718"/>
          <a:lstStyle/>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8">
                                            <p:txEl>
                                              <p:pRg st="1" end="1"/>
                                            </p:txEl>
                                          </p:spTgt>
                                        </p:tgtEl>
                                        <p:attrNameLst>
                                          <p:attrName>style.visibility</p:attrName>
                                        </p:attrNameLst>
                                      </p:cBhvr>
                                      <p:to>
                                        <p:strVal val="visible"/>
                                      </p:to>
                                    </p:set>
                                    <p:animEffect transition="in" filter="blinds(horizontal)">
                                      <p:cBhvr>
                                        <p:cTn id="7" dur="500"/>
                                        <p:tgtEl>
                                          <p:spTgt spid="1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indefinite" fill="hold"/>
                                        <p:tgtEl>
                                          <p:spTgt spid="200"/>
                                        </p:tgtEl>
                                        <p:attrNameLst>
                                          <p:attrName>style.visibility</p:attrName>
                                        </p:attrNameLst>
                                      </p:cBhvr>
                                      <p:to>
                                        <p:strVal val="visible"/>
                                      </p:to>
                                    </p:set>
                                    <p:animEffect transition="in" filter="blinds(horizontal)">
                                      <p:cBhvr>
                                        <p:cTn id="12" dur="500"/>
                                        <p:tgtEl>
                                          <p:spTgt spid="200"/>
                                        </p:tgtEl>
                                      </p:cBhvr>
                                    </p:animEffect>
                                  </p:childTnLst>
                                </p:cTn>
                              </p:par>
                              <p:par>
                                <p:cTn id="13" presetID="3" presetClass="entr" presetSubtype="10" fill="hold" grpId="0" nodeType="withEffect">
                                  <p:stCondLst>
                                    <p:cond delay="0"/>
                                  </p:stCondLst>
                                  <p:childTnLst>
                                    <p:set>
                                      <p:cBhvr>
                                        <p:cTn id="14" dur="indefinite" fill="hold"/>
                                        <p:tgtEl>
                                          <p:spTgt spid="204"/>
                                        </p:tgtEl>
                                        <p:attrNameLst>
                                          <p:attrName>style.visibility</p:attrName>
                                        </p:attrNameLst>
                                      </p:cBhvr>
                                      <p:to>
                                        <p:strVal val="visible"/>
                                      </p:to>
                                    </p:set>
                                    <p:animEffect transition="in" filter="blinds(horizontal)">
                                      <p:cBhvr>
                                        <p:cTn id="15" dur="500"/>
                                        <p:tgtEl>
                                          <p:spTgt spid="204"/>
                                        </p:tgtEl>
                                      </p:cBhvr>
                                    </p:animEffect>
                                  </p:childTnLst>
                                </p:cTn>
                              </p:par>
                              <p:par>
                                <p:cTn id="16" presetID="3" presetClass="entr" presetSubtype="10" fill="hold" grpId="0" nodeType="withEffect">
                                  <p:stCondLst>
                                    <p:cond delay="0"/>
                                  </p:stCondLst>
                                  <p:childTnLst>
                                    <p:set>
                                      <p:cBhvr>
                                        <p:cTn id="17" dur="indefinite" fill="hold"/>
                                        <p:tgtEl>
                                          <p:spTgt spid="205"/>
                                        </p:tgtEl>
                                        <p:attrNameLst>
                                          <p:attrName>style.visibility</p:attrName>
                                        </p:attrNameLst>
                                      </p:cBhvr>
                                      <p:to>
                                        <p:strVal val="visible"/>
                                      </p:to>
                                    </p:set>
                                    <p:animEffect transition="in" filter="blinds(horizontal)">
                                      <p:cBhvr>
                                        <p:cTn id="18" dur="500"/>
                                        <p:tgtEl>
                                          <p:spTgt spid="20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indefinite" fill="hold"/>
                                        <p:tgtEl>
                                          <p:spTgt spid="201"/>
                                        </p:tgtEl>
                                        <p:attrNameLst>
                                          <p:attrName>style.visibility</p:attrName>
                                        </p:attrNameLst>
                                      </p:cBhvr>
                                      <p:to>
                                        <p:strVal val="visible"/>
                                      </p:to>
                                    </p:set>
                                    <p:animEffect transition="in" filter="blinds(horizontal)">
                                      <p:cBhvr>
                                        <p:cTn id="23" dur="500"/>
                                        <p:tgtEl>
                                          <p:spTgt spid="20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98">
                                            <p:txEl>
                                              <p:pRg st="6" end="6"/>
                                            </p:txEl>
                                          </p:spTgt>
                                        </p:tgtEl>
                                        <p:attrNameLst>
                                          <p:attrName>style.visibility</p:attrName>
                                        </p:attrNameLst>
                                      </p:cBhvr>
                                      <p:to>
                                        <p:strVal val="visible"/>
                                      </p:to>
                                    </p:set>
                                    <p:animEffect transition="in" filter="blinds(horizontal)">
                                      <p:cBhvr>
                                        <p:cTn id="28" dur="500"/>
                                        <p:tgtEl>
                                          <p:spTgt spid="198">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98">
                                            <p:txEl>
                                              <p:pRg st="7" end="7"/>
                                            </p:txEl>
                                          </p:spTgt>
                                        </p:tgtEl>
                                        <p:attrNameLst>
                                          <p:attrName>style.visibility</p:attrName>
                                        </p:attrNameLst>
                                      </p:cBhvr>
                                      <p:to>
                                        <p:strVal val="visible"/>
                                      </p:to>
                                    </p:set>
                                    <p:animEffect transition="in" filter="blinds(horizontal)">
                                      <p:cBhvr>
                                        <p:cTn id="31" dur="500"/>
                                        <p:tgtEl>
                                          <p:spTgt spid="198">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indefinite" fill="hold"/>
                                        <p:tgtEl>
                                          <p:spTgt spid="206"/>
                                        </p:tgtEl>
                                        <p:attrNameLst>
                                          <p:attrName>style.visibility</p:attrName>
                                        </p:attrNameLst>
                                      </p:cBhvr>
                                      <p:to>
                                        <p:strVal val="visible"/>
                                      </p:to>
                                    </p:set>
                                    <p:animEffect transition="in" filter="blinds(horizontal)">
                                      <p:cBhvr>
                                        <p:cTn id="36" dur="500"/>
                                        <p:tgtEl>
                                          <p:spTgt spid="206"/>
                                        </p:tgtEl>
                                      </p:cBhvr>
                                    </p:animEffect>
                                  </p:childTnLst>
                                </p:cTn>
                              </p:par>
                              <p:par>
                                <p:cTn id="37" presetID="3" presetClass="entr" presetSubtype="10" fill="hold" grpId="0" nodeType="withEffect">
                                  <p:stCondLst>
                                    <p:cond delay="0"/>
                                  </p:stCondLst>
                                  <p:childTnLst>
                                    <p:set>
                                      <p:cBhvr>
                                        <p:cTn id="38" dur="indefinite" fill="hold"/>
                                        <p:tgtEl>
                                          <p:spTgt spid="202"/>
                                        </p:tgtEl>
                                        <p:attrNameLst>
                                          <p:attrName>style.visibility</p:attrName>
                                        </p:attrNameLst>
                                      </p:cBhvr>
                                      <p:to>
                                        <p:strVal val="visible"/>
                                      </p:to>
                                    </p:set>
                                    <p:animEffect transition="in" filter="blinds(horizontal)">
                                      <p:cBhvr>
                                        <p:cTn id="39" dur="500"/>
                                        <p:tgtEl>
                                          <p:spTgt spid="202"/>
                                        </p:tgtEl>
                                      </p:cBhvr>
                                    </p:animEffect>
                                  </p:childTnLst>
                                </p:cTn>
                              </p:par>
                              <p:par>
                                <p:cTn id="40" presetID="22" presetClass="entr" presetSubtype="4" fill="hold" grpId="0" nodeType="withEffect">
                                  <p:stCondLst>
                                    <p:cond delay="0"/>
                                  </p:stCondLst>
                                  <p:childTnLst>
                                    <p:set>
                                      <p:cBhvr>
                                        <p:cTn id="41" dur="indefinite" fill="hold"/>
                                        <p:tgtEl>
                                          <p:spTgt spid="207"/>
                                        </p:tgtEl>
                                        <p:attrNameLst>
                                          <p:attrName>style.visibility</p:attrName>
                                        </p:attrNameLst>
                                      </p:cBhvr>
                                      <p:to>
                                        <p:strVal val="visible"/>
                                      </p:to>
                                    </p:set>
                                    <p:animEffect transition="in" filter="wipe(down)">
                                      <p:cBhvr>
                                        <p:cTn id="42" dur="500"/>
                                        <p:tgtEl>
                                          <p:spTgt spid="20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indefinite" fill="hold"/>
                                        <p:tgtEl>
                                          <p:spTgt spid="203"/>
                                        </p:tgtEl>
                                        <p:attrNameLst>
                                          <p:attrName>style.visibility</p:attrName>
                                        </p:attrNameLst>
                                      </p:cBhvr>
                                      <p:to>
                                        <p:strVal val="visible"/>
                                      </p:to>
                                    </p:set>
                                    <p:animEffect transition="in" filter="blinds(horizontal)">
                                      <p:cBhvr>
                                        <p:cTn id="47"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ldLvl="0" animBg="1" advAuto="0"/>
      <p:bldP spid="201" grpId="0" animBg="1" advAuto="0"/>
      <p:bldP spid="202" grpId="0" bldLvl="0" animBg="1" advAuto="0"/>
      <p:bldP spid="203" grpId="0" animBg="1" advAuto="0"/>
      <p:bldP spid="204" grpId="0" animBg="1" advAuto="0"/>
      <p:bldP spid="205" grpId="0" bldLvl="0" animBg="1" advAuto="0"/>
      <p:bldP spid="206" grpId="0" animBg="1" advAuto="0"/>
      <p:bldP spid="207" grpId="0" bldLvl="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组合 4"/>
          <p:cNvGrpSpPr/>
          <p:nvPr/>
        </p:nvGrpSpPr>
        <p:grpSpPr>
          <a:xfrm>
            <a:off x="-19080" y="611"/>
            <a:ext cx="12214280" cy="6857406"/>
            <a:chOff x="-1" y="0"/>
            <a:chExt cx="12214278" cy="6857405"/>
          </a:xfrm>
        </p:grpSpPr>
        <p:pic>
          <p:nvPicPr>
            <p:cNvPr id="175" name="图片 101" descr="图片 101"/>
            <p:cNvPicPr>
              <a:picLocks noChangeAspect="1"/>
            </p:cNvPicPr>
            <p:nvPr/>
          </p:nvPicPr>
          <p:blipFill>
            <a:blip r:embed="rId1"/>
            <a:stretch>
              <a:fillRect/>
            </a:stretch>
          </p:blipFill>
          <p:spPr>
            <a:xfrm>
              <a:off x="501649" y="2"/>
              <a:ext cx="11228125" cy="6857403"/>
            </a:xfrm>
            <a:prstGeom prst="rect">
              <a:avLst/>
            </a:prstGeom>
            <a:ln w="12700" cap="flat">
              <a:noFill/>
              <a:miter lim="400000"/>
              <a:headEnd/>
              <a:tailEnd/>
            </a:ln>
            <a:effectLst/>
          </p:spPr>
        </p:pic>
        <p:sp>
          <p:nvSpPr>
            <p:cNvPr id="176" name="矩形 2"/>
            <p:cNvSpPr/>
            <p:nvPr/>
          </p:nvSpPr>
          <p:spPr>
            <a:xfrm>
              <a:off x="-2" y="-1"/>
              <a:ext cx="514368" cy="6857404"/>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latin typeface="+mn-lt"/>
                  <a:ea typeface="+mn-ea"/>
                  <a:cs typeface="+mn-cs"/>
                  <a:sym typeface="Calibri" panose="020F0502020204030204"/>
                </a:defRPr>
              </a:pPr>
            </a:p>
          </p:txBody>
        </p:sp>
        <p:sp>
          <p:nvSpPr>
            <p:cNvPr id="177" name="矩形 3"/>
            <p:cNvSpPr/>
            <p:nvPr/>
          </p:nvSpPr>
          <p:spPr>
            <a:xfrm>
              <a:off x="11699910" y="-1"/>
              <a:ext cx="514368" cy="6857404"/>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latin typeface="+mn-lt"/>
                  <a:ea typeface="+mn-ea"/>
                  <a:cs typeface="+mn-cs"/>
                  <a:sym typeface="Calibri" panose="020F0502020204030204"/>
                </a:defRPr>
              </a:pPr>
            </a:p>
          </p:txBody>
        </p:sp>
      </p:grpSp>
      <p:sp>
        <p:nvSpPr>
          <p:cNvPr id="179" name="文本框 1"/>
          <p:cNvSpPr txBox="1"/>
          <p:nvPr/>
        </p:nvSpPr>
        <p:spPr>
          <a:xfrm>
            <a:off x="3142282" y="4930673"/>
            <a:ext cx="5907434" cy="1936750"/>
          </a:xfrm>
          <a:prstGeom prst="rect">
            <a:avLst/>
          </a:prstGeom>
          <a:ln w="12700">
            <a:miter lim="400000"/>
          </a:ln>
        </p:spPr>
        <p:txBody>
          <a:bodyPr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Week</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Mar</a:t>
            </a:r>
            <a:r>
              <a:t> </a:t>
            </a:r>
            <a:r>
              <a:rPr lang="en-US"/>
              <a:t>5</a:t>
            </a:r>
            <a:r>
              <a:t>th-</a:t>
            </a:r>
            <a:r>
              <a:rPr lang="en-US"/>
              <a:t>11</a:t>
            </a:r>
            <a:r>
              <a:t>th,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67640" y="3329305"/>
            <a:ext cx="11856085" cy="260858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9" name="文本框 8"/>
          <p:cNvSpPr txBox="1"/>
          <p:nvPr/>
        </p:nvSpPr>
        <p:spPr>
          <a:xfrm>
            <a:off x="391160" y="3502025"/>
            <a:ext cx="11408410" cy="1291590"/>
          </a:xfrm>
          <a:prstGeom prst="rect">
            <a:avLst/>
          </a:prstGeom>
          <a:noFill/>
        </p:spPr>
        <p:txBody>
          <a:bodyPr wrap="square">
            <a:spAutoFit/>
          </a:bodyPr>
          <a:lstStyle/>
          <a:p>
            <a:r>
              <a:rPr lang="en-US" altLang="zh-CN" sz="2600" dirty="0">
                <a:solidFill>
                  <a:prstClr val="black"/>
                </a:solidFill>
                <a:latin typeface="Times New Roman" panose="02020603050405020304" charset="0"/>
                <a:cs typeface="Times New Roman" panose="02020603050405020304" charset="0"/>
                <a:sym typeface="+mn-ea"/>
              </a:rPr>
              <a:t>Prevented by a long tradition of conflict about females participating in professional sports, women’s soccer has long struggled to gain a foothold in Mexico, where the men’s game is the national </a:t>
            </a:r>
            <a:r>
              <a:rPr lang="en-US" altLang="zh-CN" sz="2600" dirty="0" smtClean="0">
                <a:solidFill>
                  <a:prstClr val="black"/>
                </a:solidFill>
                <a:latin typeface="Times New Roman" panose="02020603050405020304" charset="0"/>
                <a:cs typeface="Times New Roman" panose="02020603050405020304" charset="0"/>
                <a:sym typeface="+mn-ea"/>
              </a:rPr>
              <a:t>pastime.</a:t>
            </a:r>
            <a:endParaRPr lang="en-US" altLang="zh-CN" sz="2600" dirty="0">
              <a:solidFill>
                <a:prstClr val="black"/>
              </a:solidFill>
              <a:latin typeface="Times New Roman" panose="02020603050405020304" charset="0"/>
              <a:cs typeface="Times New Roman" panose="02020603050405020304" charset="0"/>
              <a:sym typeface="+mn-ea"/>
            </a:endParaRPr>
          </a:p>
        </p:txBody>
      </p:sp>
      <p:sp>
        <p:nvSpPr>
          <p:cNvPr id="4" name="文本框 3"/>
          <p:cNvSpPr txBox="1"/>
          <p:nvPr/>
        </p:nvSpPr>
        <p:spPr>
          <a:xfrm>
            <a:off x="351155" y="5060315"/>
            <a:ext cx="967740" cy="521970"/>
          </a:xfrm>
          <a:prstGeom prst="rect">
            <a:avLst/>
          </a:prstGeom>
          <a:solidFill>
            <a:srgbClr val="0070C0"/>
          </a:solidFill>
        </p:spPr>
        <p:txBody>
          <a:bodyPr wrap="square" rtlCol="0">
            <a:spAutoFit/>
          </a:bodyPr>
          <a:lstStyle/>
          <a:p>
            <a:r>
              <a:rPr kumimoji="1" lang="zh-CN" altLang="en-US" sz="2800" b="1" dirty="0">
                <a:solidFill>
                  <a:prstClr val="white"/>
                </a:solidFill>
              </a:rPr>
              <a:t>翻译</a:t>
            </a:r>
            <a:endParaRPr kumimoji="1" lang="zh-CN" altLang="en-US" sz="2800" b="1" dirty="0">
              <a:solidFill>
                <a:prstClr val="white"/>
              </a:solidFill>
            </a:endParaRPr>
          </a:p>
        </p:txBody>
      </p:sp>
      <p:sp>
        <p:nvSpPr>
          <p:cNvPr id="10" name="文本框 9"/>
          <p:cNvSpPr txBox="1"/>
          <p:nvPr/>
        </p:nvSpPr>
        <p:spPr>
          <a:xfrm>
            <a:off x="1415415" y="4959350"/>
            <a:ext cx="10417175" cy="891540"/>
          </a:xfrm>
          <a:prstGeom prst="rect">
            <a:avLst/>
          </a:prstGeom>
          <a:noFill/>
        </p:spPr>
        <p:txBody>
          <a:bodyPr wrap="square" rtlCol="0">
            <a:spAutoFit/>
          </a:bodyPr>
          <a:lstStyle/>
          <a:p>
            <a:r>
              <a:rPr lang="zh-CN" altLang="en-US" sz="2600" dirty="0" smtClean="0">
                <a:latin typeface="华文中宋" panose="02010600040101010101" charset="-122"/>
                <a:ea typeface="华文中宋" panose="02010600040101010101" charset="-122"/>
                <a:cs typeface="宋体" panose="02010600030101010101" pitchFamily="2" charset="-122"/>
              </a:rPr>
              <a:t>由于受抵触女性</a:t>
            </a:r>
            <a:r>
              <a:rPr lang="zh-CN" altLang="en-US" sz="2600" dirty="0">
                <a:latin typeface="华文中宋" panose="02010600040101010101" charset="-122"/>
                <a:ea typeface="华文中宋" panose="02010600040101010101" charset="-122"/>
                <a:cs typeface="宋体" panose="02010600030101010101" pitchFamily="2" charset="-122"/>
              </a:rPr>
              <a:t>参加职业</a:t>
            </a:r>
            <a:r>
              <a:rPr lang="zh-CN" altLang="en-US" sz="2600" dirty="0" smtClean="0">
                <a:latin typeface="华文中宋" panose="02010600040101010101" charset="-122"/>
                <a:ea typeface="华文中宋" panose="02010600040101010101" charset="-122"/>
                <a:cs typeface="宋体" panose="02010600030101010101" pitchFamily="2" charset="-122"/>
              </a:rPr>
              <a:t>体育的长期传统的影响，</a:t>
            </a:r>
            <a:r>
              <a:rPr lang="zh-CN" altLang="en-US" sz="2600" dirty="0">
                <a:latin typeface="华文中宋" panose="02010600040101010101" charset="-122"/>
                <a:ea typeface="华文中宋" panose="02010600040101010101" charset="-122"/>
                <a:cs typeface="宋体" panose="02010600030101010101" pitchFamily="2" charset="-122"/>
              </a:rPr>
              <a:t>女足一直难以在墨西哥站稳脚跟。在墨西哥，男子足球是一项全国性的消遣活动。</a:t>
            </a:r>
            <a:r>
              <a:rPr sz="2600" dirty="0" smtClean="0">
                <a:latin typeface="华文中宋" panose="02010600040101010101" charset="-122"/>
                <a:ea typeface="华文中宋" panose="02010600040101010101" charset="-122"/>
              </a:rPr>
              <a:t>  </a:t>
            </a:r>
            <a:endParaRPr sz="2600" dirty="0">
              <a:latin typeface="华文中宋" panose="02010600040101010101" charset="-122"/>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prstClr val="white"/>
                </a:solidFill>
              </a:rPr>
              <a:t>句子翻译</a:t>
            </a:r>
            <a:endParaRPr kumimoji="1" lang="zh-CN" altLang="en-US" sz="2800" b="1" dirty="0">
              <a:solidFill>
                <a:prstClr val="white"/>
              </a:solidFill>
            </a:endParaRPr>
          </a:p>
        </p:txBody>
      </p:sp>
      <p:sp>
        <p:nvSpPr>
          <p:cNvPr id="5" name="圆角矩形 4"/>
          <p:cNvSpPr/>
          <p:nvPr/>
        </p:nvSpPr>
        <p:spPr>
          <a:xfrm>
            <a:off x="191770" y="807720"/>
            <a:ext cx="11856085" cy="2192655"/>
          </a:xfrm>
          <a:prstGeom prst="roundRect">
            <a:avLst>
              <a:gd name="adj" fmla="val 16667"/>
            </a:avLst>
          </a:prstGeom>
          <a:noFill/>
          <a:ln w="63500" cap="flat" cmpd="sng">
            <a:solidFill>
              <a:srgbClr val="7030A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 name="文本框 5"/>
          <p:cNvSpPr txBox="1"/>
          <p:nvPr/>
        </p:nvSpPr>
        <p:spPr>
          <a:xfrm>
            <a:off x="417830" y="901065"/>
            <a:ext cx="11518900" cy="891540"/>
          </a:xfrm>
          <a:prstGeom prst="rect">
            <a:avLst/>
          </a:prstGeom>
          <a:noFill/>
        </p:spPr>
        <p:txBody>
          <a:bodyPr wrap="square">
            <a:spAutoFit/>
          </a:bodyPr>
          <a:lstStyle/>
          <a:p>
            <a:r>
              <a:rPr lang="en-US" altLang="zh-CN" sz="2600" dirty="0">
                <a:latin typeface="Times New Roman" panose="02020603050405020304" charset="0"/>
                <a:cs typeface="Times New Roman" panose="02020603050405020304" charset="0"/>
                <a:sym typeface="+mn-ea"/>
              </a:rPr>
              <a:t>The five-on-five tournament, which attracted local news coverage and a couple of dozen curious onlookers, was a protest against male domination of the </a:t>
            </a:r>
            <a:r>
              <a:rPr lang="en-US" altLang="zh-CN" sz="2600" dirty="0" smtClean="0">
                <a:latin typeface="Times New Roman" panose="02020603050405020304" charset="0"/>
                <a:cs typeface="Times New Roman" panose="02020603050405020304" charset="0"/>
                <a:sym typeface="+mn-ea"/>
              </a:rPr>
              <a:t>sport. </a:t>
            </a:r>
            <a:endParaRPr lang="en-US" altLang="zh-CN" sz="2600" dirty="0">
              <a:latin typeface="Times New Roman" panose="02020603050405020304" charset="0"/>
              <a:cs typeface="Times New Roman" panose="02020603050405020304" charset="0"/>
              <a:sym typeface="+mn-ea"/>
            </a:endParaRPr>
          </a:p>
        </p:txBody>
      </p:sp>
      <p:sp>
        <p:nvSpPr>
          <p:cNvPr id="12" name="文本框 11"/>
          <p:cNvSpPr txBox="1"/>
          <p:nvPr/>
        </p:nvSpPr>
        <p:spPr>
          <a:xfrm>
            <a:off x="351155" y="2127885"/>
            <a:ext cx="967740" cy="521970"/>
          </a:xfrm>
          <a:prstGeom prst="rect">
            <a:avLst/>
          </a:prstGeom>
          <a:solidFill>
            <a:srgbClr val="0070C0"/>
          </a:solidFill>
        </p:spPr>
        <p:txBody>
          <a:bodyPr wrap="square" rtlCol="0">
            <a:spAutoFit/>
          </a:bodyPr>
          <a:lstStyle/>
          <a:p>
            <a:r>
              <a:rPr kumimoji="1" lang="zh-CN" altLang="en-US" sz="2800" b="1" dirty="0">
                <a:solidFill>
                  <a:prstClr val="white"/>
                </a:solidFill>
              </a:rPr>
              <a:t>翻译</a:t>
            </a:r>
            <a:endParaRPr kumimoji="1" lang="zh-CN" altLang="en-US" sz="2800" b="1" dirty="0">
              <a:solidFill>
                <a:prstClr val="white"/>
              </a:solidFill>
            </a:endParaRPr>
          </a:p>
        </p:txBody>
      </p:sp>
      <p:sp>
        <p:nvSpPr>
          <p:cNvPr id="14" name="文本框 13"/>
          <p:cNvSpPr txBox="1"/>
          <p:nvPr/>
        </p:nvSpPr>
        <p:spPr>
          <a:xfrm>
            <a:off x="1415415" y="1943100"/>
            <a:ext cx="10434320" cy="891540"/>
          </a:xfrm>
          <a:prstGeom prst="rect">
            <a:avLst/>
          </a:prstGeom>
          <a:noFill/>
        </p:spPr>
        <p:txBody>
          <a:bodyPr wrap="square" rtlCol="0">
            <a:spAutoFit/>
          </a:bodyPr>
          <a:lstStyle/>
          <a:p>
            <a:r>
              <a:rPr lang="zh-CN" altLang="en-US" sz="2600" dirty="0">
                <a:latin typeface="华文中宋" panose="02010600040101010101" charset="-122"/>
                <a:ea typeface="华文中宋" panose="02010600040101010101" charset="-122"/>
                <a:cs typeface="华文中宋" panose="02010600040101010101" charset="-122"/>
              </a:rPr>
              <a:t>这场</a:t>
            </a:r>
            <a:r>
              <a:rPr lang="en-US" altLang="zh-CN" sz="2600" dirty="0">
                <a:latin typeface="华文中宋" panose="02010600040101010101" charset="-122"/>
                <a:ea typeface="华文中宋" panose="02010600040101010101" charset="-122"/>
                <a:cs typeface="华文中宋" panose="02010600040101010101" charset="-122"/>
              </a:rPr>
              <a:t>5</a:t>
            </a:r>
            <a:r>
              <a:rPr lang="zh-CN" altLang="en-US" sz="2600" dirty="0">
                <a:latin typeface="华文中宋" panose="02010600040101010101" charset="-122"/>
                <a:ea typeface="华文中宋" panose="02010600040101010101" charset="-122"/>
                <a:cs typeface="华文中宋" panose="02010600040101010101" charset="-122"/>
              </a:rPr>
              <a:t>对</a:t>
            </a:r>
            <a:r>
              <a:rPr lang="en-US" altLang="zh-CN" sz="2600" dirty="0">
                <a:latin typeface="华文中宋" panose="02010600040101010101" charset="-122"/>
                <a:ea typeface="华文中宋" panose="02010600040101010101" charset="-122"/>
                <a:cs typeface="华文中宋" panose="02010600040101010101" charset="-122"/>
              </a:rPr>
              <a:t>5</a:t>
            </a:r>
            <a:r>
              <a:rPr lang="zh-CN" altLang="en-US" sz="2600" dirty="0">
                <a:latin typeface="华文中宋" panose="02010600040101010101" charset="-122"/>
                <a:ea typeface="华文中宋" panose="02010600040101010101" charset="-122"/>
                <a:cs typeface="华文中宋" panose="02010600040101010101" charset="-122"/>
              </a:rPr>
              <a:t>的比赛吸引了当地新闻报道和几十名好奇的旁观者，它是一场对男性主宰这项运动的</a:t>
            </a:r>
            <a:r>
              <a:rPr lang="zh-CN" altLang="en-US" sz="2600" dirty="0" smtClean="0">
                <a:latin typeface="华文中宋" panose="02010600040101010101" charset="-122"/>
                <a:ea typeface="华文中宋" panose="02010600040101010101" charset="-122"/>
                <a:cs typeface="华文中宋" panose="02010600040101010101" charset="-122"/>
              </a:rPr>
              <a:t>抗议</a:t>
            </a:r>
            <a:r>
              <a:rPr sz="2600" dirty="0" smtClean="0">
                <a:latin typeface="华文中宋" panose="02010600040101010101" charset="-122"/>
                <a:ea typeface="华文中宋" panose="02010600040101010101" charset="-122"/>
                <a:cs typeface="华文中宋" panose="02010600040101010101" charset="-122"/>
              </a:rPr>
              <a:t>。</a:t>
            </a:r>
            <a:r>
              <a:rPr sz="2600" dirty="0" smtClean="0">
                <a:latin typeface="宋体" panose="02010600030101010101" pitchFamily="2" charset="-122"/>
                <a:ea typeface="宋体" panose="02010600030101010101" pitchFamily="2" charset="-122"/>
                <a:cs typeface="宋体" panose="02010600030101010101" pitchFamily="2" charset="-122"/>
              </a:rPr>
              <a:t>  </a:t>
            </a:r>
            <a:endParaRPr sz="260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2"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文本框 4"/>
          <p:cNvSpPr txBox="1"/>
          <p:nvPr/>
        </p:nvSpPr>
        <p:spPr>
          <a:xfrm>
            <a:off x="234312" y="145414"/>
            <a:ext cx="10672451" cy="1013460"/>
          </a:xfrm>
          <a:prstGeom prst="rect">
            <a:avLst/>
          </a:prstGeom>
          <a:ln w="12700">
            <a:miter lim="400000"/>
          </a:ln>
        </p:spPr>
        <p:txBody>
          <a:bodyPr wrap="square" lIns="45718" tIns="45718" rIns="45718" bIns="45718">
            <a:spAutoFit/>
          </a:bodyPr>
          <a:lstStyle/>
          <a:p>
            <a:pPr algn="ctr">
              <a:defRPr sz="3000" b="1"/>
            </a:pPr>
            <a:r>
              <a:t>5. BBC一分钟新闻听写填空 One-minute World 0</a:t>
            </a:r>
            <a:r>
              <a:rPr lang="en-US"/>
              <a:t>3</a:t>
            </a:r>
            <a:r>
              <a:t>/</a:t>
            </a:r>
            <a:r>
              <a:rPr lang="en-US"/>
              <a:t>0</a:t>
            </a:r>
            <a:r>
              <a:t>8/22</a:t>
            </a:r>
            <a:br>
              <a:rPr>
                <a:solidFill>
                  <a:schemeClr val="accent2"/>
                </a:solidFill>
              </a:rPr>
            </a:br>
            <a:endParaRPr>
              <a:solidFill>
                <a:schemeClr val="accent2"/>
              </a:solidFill>
            </a:endParaRPr>
          </a:p>
        </p:txBody>
      </p:sp>
      <p:pic>
        <p:nvPicPr>
          <p:cNvPr id="2" name="One-minute World 03.08.22">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748665" y="887095"/>
            <a:ext cx="10694670" cy="5970905"/>
          </a:xfrm>
          <a:prstGeom prst="rect">
            <a:avLst/>
          </a:prstGeom>
        </p:spPr>
      </p:pic>
    </p:spTree>
  </p:cSld>
  <p:clrMapOvr>
    <a:masterClrMapping/>
  </p:clrMapOvr>
  <p:transition spd="med"/>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文本框 14"/>
          <p:cNvSpPr txBox="1"/>
          <p:nvPr/>
        </p:nvSpPr>
        <p:spPr>
          <a:xfrm>
            <a:off x="0" y="-635"/>
            <a:ext cx="951230" cy="520700"/>
          </a:xfrm>
          <a:prstGeom prst="rect">
            <a:avLst/>
          </a:prstGeom>
          <a:solidFill>
            <a:schemeClr val="accent6"/>
          </a:solidFill>
          <a:ln w="12700">
            <a:miter lim="400000"/>
          </a:ln>
        </p:spPr>
        <p:txBody>
          <a:bodyPr wrap="square" lIns="45718" tIns="45718" rIns="45718" bIns="45718">
            <a:spAutoFit/>
          </a:bodyPr>
          <a:lstStyle/>
          <a:p>
            <a:pPr algn="ctr">
              <a:defRPr sz="2400" b="1">
                <a:solidFill>
                  <a:srgbClr val="FFFFFF"/>
                </a:solidFill>
              </a:defRPr>
            </a:pPr>
            <a:r>
              <a:rPr sz="2800">
                <a:latin typeface="微软雅黑" panose="020B0503020204020204" charset="-122"/>
                <a:ea typeface="微软雅黑" panose="020B0503020204020204" charset="-122"/>
                <a:cs typeface="微软雅黑" panose="020B0503020204020204" charset="-122"/>
              </a:rPr>
              <a:t>听写</a:t>
            </a:r>
            <a:r>
              <a:rPr sz="2800">
                <a:latin typeface="微软雅黑" panose="020B0503020204020204" charset="-122"/>
                <a:ea typeface="微软雅黑" panose="020B0503020204020204" charset="-122"/>
                <a:cs typeface="微软雅黑" panose="020B0503020204020204" charset="-122"/>
                <a:sym typeface="Calibri" panose="020F0502020204030204"/>
              </a:rPr>
              <a:t> </a:t>
            </a:r>
            <a:endParaRPr sz="2800">
              <a:latin typeface="微软雅黑" panose="020B0503020204020204" charset="-122"/>
              <a:ea typeface="微软雅黑" panose="020B0503020204020204" charset="-122"/>
              <a:cs typeface="微软雅黑" panose="020B0503020204020204" charset="-122"/>
              <a:sym typeface="Calibri" panose="020F0502020204030204"/>
            </a:endParaRPr>
          </a:p>
        </p:txBody>
      </p:sp>
      <p:sp>
        <p:nvSpPr>
          <p:cNvPr id="232" name="文本框 15"/>
          <p:cNvSpPr txBox="1"/>
          <p:nvPr/>
        </p:nvSpPr>
        <p:spPr>
          <a:xfrm>
            <a:off x="11427" y="595618"/>
            <a:ext cx="12180576" cy="5629910"/>
          </a:xfrm>
          <a:prstGeom prst="rect">
            <a:avLst/>
          </a:prstGeom>
          <a:ln w="12700">
            <a:miter lim="400000"/>
          </a:ln>
        </p:spPr>
        <p:txBody>
          <a:bodyPr lIns="45718" tIns="45718" rIns="45718" bIns="45718">
            <a:spAutoFit/>
          </a:bodyPr>
          <a:lstStyle/>
          <a:p>
            <a:pPr>
              <a:defRPr sz="2500">
                <a:latin typeface="Times New Roman" panose="02020603050405020304"/>
                <a:ea typeface="Times New Roman" panose="02020603050405020304"/>
                <a:cs typeface="Times New Roman" panose="02020603050405020304"/>
                <a:sym typeface="Times New Roman" panose="02020603050405020304"/>
              </a:defRPr>
            </a:pPr>
            <a:r>
              <a:rPr sz="3000" dirty="0"/>
              <a:t>     This is BBC world news, the headlines. The town of </a:t>
            </a:r>
            <a:r>
              <a:rPr sz="3000" dirty="0" err="1"/>
              <a:t>Irpin</a:t>
            </a:r>
            <a:r>
              <a:rPr sz="3000" dirty="0"/>
              <a:t>, northwest of the capital Kyiv, came </a:t>
            </a:r>
            <a:r>
              <a:rPr lang="en-US" sz="3000" dirty="0"/>
              <a:t>______________</a:t>
            </a:r>
            <a:r>
              <a:rPr sz="3000" dirty="0"/>
              <a:t> on Saturday.</a:t>
            </a:r>
            <a:endParaRPr sz="3000" dirty="0"/>
          </a:p>
          <a:p>
            <a:pPr>
              <a:defRPr sz="2500">
                <a:latin typeface="Times New Roman" panose="02020603050405020304"/>
                <a:ea typeface="Times New Roman" panose="02020603050405020304"/>
                <a:cs typeface="Times New Roman" panose="02020603050405020304"/>
                <a:sym typeface="Times New Roman" panose="02020603050405020304"/>
              </a:defRPr>
            </a:pPr>
            <a:r>
              <a:rPr lang="en-US" sz="3000" dirty="0"/>
              <a:t>     </a:t>
            </a:r>
            <a:r>
              <a:rPr sz="3000" dirty="0"/>
              <a:t>The </a:t>
            </a:r>
            <a:r>
              <a:rPr lang="en-US" sz="3000" dirty="0"/>
              <a:t>_____________</a:t>
            </a:r>
            <a:r>
              <a:rPr sz="3000" dirty="0"/>
              <a:t> Visa and MasterCard are </a:t>
            </a:r>
            <a:r>
              <a:rPr lang="en-US" sz="3000" dirty="0">
                <a:solidFill>
                  <a:srgbClr val="3333FF"/>
                </a:solidFill>
                <a:latin typeface="Times New Roman" panose="02020603050405020304" charset="0"/>
                <a:ea typeface="+mj-ea"/>
                <a:cs typeface="Times New Roman" panose="02020603050405020304" charset="0"/>
              </a:rPr>
              <a:t>suspend</a:t>
            </a:r>
            <a:r>
              <a:rPr sz="3000" dirty="0"/>
              <a:t>ing their </a:t>
            </a:r>
            <a:r>
              <a:rPr lang="en-US" sz="3000" dirty="0"/>
              <a:t>_______ </a:t>
            </a:r>
            <a:r>
              <a:rPr sz="3000" dirty="0"/>
              <a:t>in Russia. MasterCard said it will no longer support cards issued by Russian banks and </a:t>
            </a:r>
            <a:r>
              <a:rPr sz="3000" dirty="0" err="1"/>
              <a:t>MasterCards</a:t>
            </a:r>
            <a:r>
              <a:rPr sz="3000" dirty="0"/>
              <a:t> issued outside the country </a:t>
            </a:r>
            <a:r>
              <a:rPr lang="en-US" sz="3000" dirty="0"/>
              <a:t>___________</a:t>
            </a:r>
            <a:r>
              <a:rPr sz="3000" dirty="0"/>
              <a:t> at Russian merchants.</a:t>
            </a:r>
            <a:endParaRPr sz="3000" dirty="0"/>
          </a:p>
          <a:p>
            <a:pPr>
              <a:defRPr sz="2500">
                <a:latin typeface="Times New Roman" panose="02020603050405020304"/>
                <a:ea typeface="Times New Roman" panose="02020603050405020304"/>
                <a:cs typeface="Times New Roman" panose="02020603050405020304"/>
                <a:sym typeface="Times New Roman" panose="02020603050405020304"/>
              </a:defRPr>
            </a:pPr>
            <a:r>
              <a:rPr lang="en-US" sz="3000" dirty="0"/>
              <a:t>     </a:t>
            </a:r>
            <a:r>
              <a:rPr sz="3000" dirty="0"/>
              <a:t>The Israeli Prime Minister </a:t>
            </a:r>
            <a:r>
              <a:rPr sz="3000" dirty="0" err="1"/>
              <a:t>Naftali</a:t>
            </a:r>
            <a:r>
              <a:rPr sz="3000" dirty="0"/>
              <a:t> Bennett has held three hours of talks with Vladimir Putin at the Kremlin. Mr. Bennett is </a:t>
            </a:r>
            <a:r>
              <a:rPr lang="en-US" sz="3000" dirty="0"/>
              <a:t>___________________</a:t>
            </a:r>
            <a:r>
              <a:rPr sz="3000" dirty="0"/>
              <a:t> to meet the Russian president.</a:t>
            </a:r>
            <a:endParaRPr sz="3000" dirty="0"/>
          </a:p>
          <a:p>
            <a:pPr>
              <a:defRPr sz="2500">
                <a:latin typeface="Times New Roman" panose="02020603050405020304"/>
                <a:ea typeface="Times New Roman" panose="02020603050405020304"/>
                <a:cs typeface="Times New Roman" panose="02020603050405020304"/>
                <a:sym typeface="Times New Roman" panose="02020603050405020304"/>
              </a:defRPr>
            </a:pPr>
            <a:r>
              <a:rPr lang="en-US" sz="3000" dirty="0"/>
              <a:t>     </a:t>
            </a:r>
            <a:r>
              <a:rPr sz="3000" dirty="0"/>
              <a:t>Tens of thousands of people have been </a:t>
            </a:r>
            <a:r>
              <a:rPr lang="en-US" sz="3000" dirty="0">
                <a:solidFill>
                  <a:srgbClr val="3333FF"/>
                </a:solidFill>
                <a:latin typeface="Times New Roman" panose="02020603050405020304" charset="0"/>
                <a:ea typeface="+mj-ea"/>
                <a:cs typeface="Times New Roman" panose="02020603050405020304" charset="0"/>
              </a:rPr>
              <a:t>demonstrating </a:t>
            </a:r>
            <a:r>
              <a:rPr sz="3000" dirty="0"/>
              <a:t>across European cities </a:t>
            </a:r>
            <a:r>
              <a:rPr lang="en-US" sz="3000" dirty="0"/>
              <a:t>___________</a:t>
            </a:r>
            <a:r>
              <a:rPr sz="3000" dirty="0"/>
              <a:t> Ukraine. There were similar scenes </a:t>
            </a:r>
            <a:r>
              <a:rPr lang="en-US" sz="3000" dirty="0"/>
              <a:t>__________</a:t>
            </a:r>
            <a:r>
              <a:rPr sz="3000" dirty="0"/>
              <a:t> before football matches in the English Premier League.</a:t>
            </a:r>
            <a:endParaRPr sz="3000" dirty="0"/>
          </a:p>
        </p:txBody>
      </p:sp>
      <p:sp>
        <p:nvSpPr>
          <p:cNvPr id="233" name="文本框 2"/>
          <p:cNvSpPr txBox="1"/>
          <p:nvPr/>
        </p:nvSpPr>
        <p:spPr>
          <a:xfrm>
            <a:off x="1250315" y="1525270"/>
            <a:ext cx="3258185" cy="551815"/>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sym typeface="+mn-ea"/>
              </a:rPr>
              <a:t>payment giants</a:t>
            </a:r>
            <a:endParaRPr sz="3000"/>
          </a:p>
        </p:txBody>
      </p:sp>
      <p:sp>
        <p:nvSpPr>
          <p:cNvPr id="234" name="文本框 3"/>
          <p:cNvSpPr txBox="1"/>
          <p:nvPr/>
        </p:nvSpPr>
        <p:spPr>
          <a:xfrm>
            <a:off x="7753350" y="2450465"/>
            <a:ext cx="2282825" cy="551815"/>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sym typeface="+mn-ea"/>
              </a:rPr>
              <a:t>will not work</a:t>
            </a:r>
            <a:endParaRPr sz="3000"/>
          </a:p>
        </p:txBody>
      </p:sp>
      <p:sp>
        <p:nvSpPr>
          <p:cNvPr id="235" name="文本框 4"/>
          <p:cNvSpPr txBox="1"/>
          <p:nvPr/>
        </p:nvSpPr>
        <p:spPr>
          <a:xfrm>
            <a:off x="8622030" y="5175885"/>
            <a:ext cx="2356485" cy="551815"/>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sym typeface="+mn-ea"/>
              </a:rPr>
              <a:t>taking place</a:t>
            </a:r>
            <a:endParaRPr sz="3000"/>
          </a:p>
        </p:txBody>
      </p:sp>
      <p:sp>
        <p:nvSpPr>
          <p:cNvPr id="236" name="文本框 5"/>
          <p:cNvSpPr txBox="1"/>
          <p:nvPr/>
        </p:nvSpPr>
        <p:spPr>
          <a:xfrm>
            <a:off x="7860665" y="3827780"/>
            <a:ext cx="3882390" cy="551815"/>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sym typeface="+mn-ea"/>
              </a:rPr>
              <a:t>the first western leader</a:t>
            </a:r>
            <a:endParaRPr sz="3000"/>
          </a:p>
        </p:txBody>
      </p:sp>
      <p:sp>
        <p:nvSpPr>
          <p:cNvPr id="239" name="文本框 8"/>
          <p:cNvSpPr txBox="1"/>
          <p:nvPr/>
        </p:nvSpPr>
        <p:spPr>
          <a:xfrm>
            <a:off x="939165" y="5189220"/>
            <a:ext cx="2543175" cy="551815"/>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sym typeface="+mn-ea"/>
              </a:rPr>
              <a:t>in support of</a:t>
            </a:r>
            <a:endParaRPr sz="3000"/>
          </a:p>
        </p:txBody>
      </p:sp>
      <p:sp>
        <p:nvSpPr>
          <p:cNvPr id="240" name="文本框 9"/>
          <p:cNvSpPr txBox="1"/>
          <p:nvPr/>
        </p:nvSpPr>
        <p:spPr>
          <a:xfrm>
            <a:off x="3053080" y="1071245"/>
            <a:ext cx="2872740" cy="551815"/>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t>under heavy fire  </a:t>
            </a:r>
            <a:endParaRPr sz="3000"/>
          </a:p>
        </p:txBody>
      </p:sp>
      <p:sp>
        <p:nvSpPr>
          <p:cNvPr id="241" name="文本框 10"/>
          <p:cNvSpPr txBox="1"/>
          <p:nvPr/>
        </p:nvSpPr>
        <p:spPr>
          <a:xfrm>
            <a:off x="10288905" y="1521460"/>
            <a:ext cx="1903095" cy="551815"/>
          </a:xfrm>
          <a:prstGeom prst="rect">
            <a:avLst/>
          </a:prstGeom>
          <a:ln w="12700">
            <a:miter lim="400000"/>
          </a:ln>
        </p:spPr>
        <p:txBody>
          <a:bodyPr wrap="square" lIns="45718" tIns="45718" rIns="45718" bIns="45718">
            <a:spAutoFit/>
          </a:bodyPr>
          <a:lstStyle>
            <a:lvl1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sym typeface="+mn-ea"/>
              </a:rPr>
              <a:t>services </a:t>
            </a:r>
            <a:endParaRPr sz="3000"/>
          </a:p>
        </p:txBody>
      </p:sp>
      <p:pic>
        <p:nvPicPr>
          <p:cNvPr id="2" name="One-minute World 03.08.2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1412855" y="613410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indefinite" fill="hold"/>
                                        <p:tgtEl>
                                          <p:spTgt spid="240"/>
                                        </p:tgtEl>
                                        <p:attrNameLst>
                                          <p:attrName>style.visibility</p:attrName>
                                        </p:attrNameLst>
                                      </p:cBhvr>
                                      <p:to>
                                        <p:strVal val="visible"/>
                                      </p:to>
                                    </p:set>
                                    <p:animEffect transition="in" filter="blinds(horizont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3" nodeType="clickEffect">
                                  <p:stCondLst>
                                    <p:cond delay="0"/>
                                  </p:stCondLst>
                                  <p:childTnLst>
                                    <p:set>
                                      <p:cBhvr>
                                        <p:cTn id="11" dur="indefinite" fill="hold"/>
                                        <p:tgtEl>
                                          <p:spTgt spid="233"/>
                                        </p:tgtEl>
                                        <p:attrNameLst>
                                          <p:attrName>style.visibility</p:attrName>
                                        </p:attrNameLst>
                                      </p:cBhvr>
                                      <p:to>
                                        <p:strVal val="visible"/>
                                      </p:to>
                                    </p:set>
                                    <p:animEffect transition="in" filter="blinds(horizontal)">
                                      <p:cBhvr>
                                        <p:cTn id="12" dur="500"/>
                                        <p:tgtEl>
                                          <p:spTgt spid="23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4" nodeType="clickEffect">
                                  <p:stCondLst>
                                    <p:cond delay="0"/>
                                  </p:stCondLst>
                                  <p:childTnLst>
                                    <p:set>
                                      <p:cBhvr>
                                        <p:cTn id="16" dur="indefinite" fill="hold"/>
                                        <p:tgtEl>
                                          <p:spTgt spid="241"/>
                                        </p:tgtEl>
                                        <p:attrNameLst>
                                          <p:attrName>style.visibility</p:attrName>
                                        </p:attrNameLst>
                                      </p:cBhvr>
                                      <p:to>
                                        <p:strVal val="visible"/>
                                      </p:to>
                                    </p:set>
                                    <p:animEffect transition="in" filter="blinds(horizontal)">
                                      <p:cBhvr>
                                        <p:cTn id="17" dur="500"/>
                                        <p:tgtEl>
                                          <p:spTgt spid="2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5" nodeType="clickEffect">
                                  <p:stCondLst>
                                    <p:cond delay="0"/>
                                  </p:stCondLst>
                                  <p:childTnLst>
                                    <p:set>
                                      <p:cBhvr>
                                        <p:cTn id="21" dur="indefinite" fill="hold"/>
                                        <p:tgtEl>
                                          <p:spTgt spid="234"/>
                                        </p:tgtEl>
                                        <p:attrNameLst>
                                          <p:attrName>style.visibility</p:attrName>
                                        </p:attrNameLst>
                                      </p:cBhvr>
                                      <p:to>
                                        <p:strVal val="visible"/>
                                      </p:to>
                                    </p:set>
                                    <p:animEffect transition="in" filter="blinds(horizontal)">
                                      <p:cBhvr>
                                        <p:cTn id="22" dur="500"/>
                                        <p:tgtEl>
                                          <p:spTgt spid="2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6" nodeType="clickEffect">
                                  <p:stCondLst>
                                    <p:cond delay="0"/>
                                  </p:stCondLst>
                                  <p:childTnLst>
                                    <p:set>
                                      <p:cBhvr>
                                        <p:cTn id="26" dur="indefinite" fill="hold"/>
                                        <p:tgtEl>
                                          <p:spTgt spid="236"/>
                                        </p:tgtEl>
                                        <p:attrNameLst>
                                          <p:attrName>style.visibility</p:attrName>
                                        </p:attrNameLst>
                                      </p:cBhvr>
                                      <p:to>
                                        <p:strVal val="visible"/>
                                      </p:to>
                                    </p:set>
                                    <p:animEffect transition="in" filter="blinds(horizontal)">
                                      <p:cBhvr>
                                        <p:cTn id="27" dur="500"/>
                                        <p:tgtEl>
                                          <p:spTgt spid="23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7" nodeType="clickEffect">
                                  <p:stCondLst>
                                    <p:cond delay="0"/>
                                  </p:stCondLst>
                                  <p:childTnLst>
                                    <p:set>
                                      <p:cBhvr>
                                        <p:cTn id="31" dur="indefinite" fill="hold"/>
                                        <p:tgtEl>
                                          <p:spTgt spid="239"/>
                                        </p:tgtEl>
                                        <p:attrNameLst>
                                          <p:attrName>style.visibility</p:attrName>
                                        </p:attrNameLst>
                                      </p:cBhvr>
                                      <p:to>
                                        <p:strVal val="visible"/>
                                      </p:to>
                                    </p:set>
                                    <p:animEffect transition="in" filter="blinds(horizontal)">
                                      <p:cBhvr>
                                        <p:cTn id="32" dur="500"/>
                                        <p:tgtEl>
                                          <p:spTgt spid="23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9" nodeType="clickEffect">
                                  <p:stCondLst>
                                    <p:cond delay="0"/>
                                  </p:stCondLst>
                                  <p:childTnLst>
                                    <p:set>
                                      <p:cBhvr>
                                        <p:cTn id="36" dur="indefinite" fill="hold"/>
                                        <p:tgtEl>
                                          <p:spTgt spid="235"/>
                                        </p:tgtEl>
                                        <p:attrNameLst>
                                          <p:attrName>style.visibility</p:attrName>
                                        </p:attrNameLst>
                                      </p:cBhvr>
                                      <p:to>
                                        <p:strVal val="visible"/>
                                      </p:to>
                                    </p:set>
                                    <p:animEffect transition="in" filter="blinds(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8" fill="hold" display="1">
                  <p:stCondLst>
                    <p:cond delay="indefinite"/>
                  </p:stCondLst>
                  <p:endCondLst>
                    <p:cond evt="onStopAudio" delay="0">
                      <p:tgtEl>
                        <p:sldTgt/>
                      </p:tgtEl>
                    </p:cond>
                  </p:endCondLst>
                </p:cTn>
                <p:tgtEl>
                  <p:spTgt spid="2"/>
                </p:tgtEl>
              </p:cMediaNode>
            </p:audio>
          </p:childTnLst>
        </p:cTn>
      </p:par>
    </p:tnLst>
    <p:bldLst>
      <p:bldP spid="233" grpId="3" animBg="1" advAuto="0"/>
      <p:bldP spid="234" grpId="5" animBg="1" advAuto="0"/>
      <p:bldP spid="235" grpId="9" animBg="1" advAuto="0"/>
      <p:bldP spid="236" grpId="6" animBg="1" advAuto="0"/>
      <p:bldP spid="239" grpId="7" animBg="1" advAuto="0"/>
      <p:bldP spid="240" grpId="2" animBg="1" advAuto="0"/>
      <p:bldP spid="241" grpId="4"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文本框 3"/>
          <p:cNvSpPr txBox="1"/>
          <p:nvPr/>
        </p:nvSpPr>
        <p:spPr>
          <a:xfrm>
            <a:off x="91440" y="606411"/>
            <a:ext cx="12008485" cy="4888865"/>
          </a:xfrm>
          <a:prstGeom prst="rect">
            <a:avLst/>
          </a:prstGeom>
          <a:ln w="12700">
            <a:miter lim="400000"/>
          </a:ln>
        </p:spPr>
        <p:txBody>
          <a:bodyPr lIns="45718" tIns="45718" rIns="45718" bIns="45718">
            <a:spAutoFit/>
          </a:bodyPr>
          <a:lstStyle/>
          <a:p>
            <a:pPr>
              <a:lnSpc>
                <a:spcPct val="90000"/>
              </a:lnSpc>
              <a:spcBef>
                <a:spcPts val="1000"/>
              </a:spcBef>
              <a:defRPr sz="2800">
                <a:latin typeface="Times New Roman" panose="02020603050405020304"/>
                <a:ea typeface="Times New Roman" panose="02020603050405020304"/>
                <a:cs typeface="Times New Roman" panose="02020603050405020304"/>
                <a:sym typeface="Times New Roman" panose="02020603050405020304"/>
              </a:defRPr>
            </a:pPr>
            <a:r>
              <a:t>1. </a:t>
            </a:r>
            <a:r>
              <a:rPr lang="en-US">
                <a:solidFill>
                  <a:srgbClr val="3333FF"/>
                </a:solidFill>
              </a:rPr>
              <a:t>suspend</a:t>
            </a:r>
            <a:r>
              <a:t>: </a:t>
            </a:r>
            <a:r>
              <a:rPr lang="en-US"/>
              <a:t>to officially stop sth for a time; to prevent sth from being active, used, etc. for a time    </a:t>
            </a:r>
            <a:r>
              <a:rPr lang="zh-CN" altLang="en-US">
                <a:latin typeface="华文中宋" panose="02010600040101010101" charset="-122"/>
                <a:ea typeface="华文中宋" panose="02010600040101010101" charset="-122"/>
              </a:rPr>
              <a:t>暂停；中止；使暂停发挥作用（或使用等）</a:t>
            </a:r>
            <a:r>
              <a:rPr lang="en-US"/>
              <a:t>        </a:t>
            </a:r>
            <a:r>
              <a:t>  </a:t>
            </a:r>
            <a:endParaRPr>
              <a:latin typeface="华文中宋" panose="02010600040101010101" charset="-122"/>
              <a:ea typeface="华文中宋" panose="02010600040101010101" charset="-122"/>
            </a:endParaRPr>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r>
              <a:t>The union suspended strike action this week.</a:t>
            </a:r>
            <a:r>
              <a:rPr lang="en-US"/>
              <a:t>    </a:t>
            </a:r>
            <a:r>
              <a:rPr lang="en-US">
                <a:latin typeface="华文中宋" panose="02010600040101010101" charset="-122"/>
                <a:ea typeface="华文中宋" panose="02010600040101010101" charset="-122"/>
              </a:rPr>
              <a:t>这周工会暂停了罢工</a:t>
            </a:r>
            <a:r>
              <a:rPr>
                <a:latin typeface="华文中宋" panose="02010600040101010101" charset="-122"/>
                <a:ea typeface="华文中宋" panose="02010600040101010101" charset="-122"/>
                <a:cs typeface="华文中宋" panose="02010600040101010101" charset="-122"/>
                <a:sym typeface="华文中宋" panose="02010600040101010101" charset="-122"/>
              </a:rPr>
              <a:t>。</a:t>
            </a:r>
            <a:endParaRPr>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endParaRPr>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endParaRPr>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endParaRPr>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l">
              <a:lnSpc>
                <a:spcPct val="90000"/>
              </a:lnSpc>
              <a:spcBef>
                <a:spcPts val="1000"/>
              </a:spcBef>
              <a:defRPr sz="2800">
                <a:latin typeface="Times New Roman" panose="02020603050405020304"/>
                <a:ea typeface="Times New Roman" panose="02020603050405020304"/>
                <a:cs typeface="Times New Roman" panose="02020603050405020304"/>
                <a:sym typeface="Times New Roman" panose="02020603050405020304"/>
              </a:defRPr>
            </a:pPr>
            <a:r>
              <a:t>2. </a:t>
            </a:r>
            <a:r>
              <a:rPr lang="en-US" sz="2800">
                <a:solidFill>
                  <a:srgbClr val="3333FF"/>
                </a:solidFill>
                <a:latin typeface="Times New Roman" panose="02020603050405020304"/>
                <a:ea typeface="Times New Roman" panose="02020603050405020304"/>
                <a:cs typeface="Times New Roman" panose="02020603050405020304"/>
              </a:rPr>
              <a:t>demonstrate</a:t>
            </a:r>
            <a:r>
              <a:rPr lang="en-US" sz="2800">
                <a:latin typeface="Times New Roman" panose="02020603050405020304"/>
                <a:ea typeface="Times New Roman" panose="02020603050405020304"/>
                <a:cs typeface="Times New Roman" panose="02020603050405020304"/>
              </a:rPr>
              <a:t>: to take part in a public meeting or march, usually as a protest or to show support for sth</a:t>
            </a:r>
            <a:r>
              <a:rPr lang="en-US" sz="2800"/>
              <a:t>    </a:t>
            </a:r>
            <a:r>
              <a:rPr lang="zh-CN" altLang="en-US" sz="2800">
                <a:latin typeface="华文中宋" panose="02010600040101010101" charset="-122"/>
                <a:ea typeface="华文中宋" panose="02010600040101010101" charset="-122"/>
              </a:rPr>
              <a:t>集会示威；游行示威</a:t>
            </a:r>
            <a:endParaRPr lang="zh-CN" altLang="en-US" sz="2800"/>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r>
              <a:rPr lang="en-US"/>
              <a:t>They are demonstrating in favour of free higher education</a:t>
            </a:r>
            <a:r>
              <a:t>.</a:t>
            </a:r>
          </a:p>
          <a:p>
            <a:pPr>
              <a:lnSpc>
                <a:spcPct val="90000"/>
              </a:lnSpc>
              <a:spcBef>
                <a:spcPts val="1000"/>
              </a:spcBef>
              <a:buSzPct val="100000"/>
              <a:buFont typeface="Times New Roman" panose="02020603050405020304"/>
              <a:defRPr sz="2800">
                <a:latin typeface="Times New Roman" panose="02020603050405020304"/>
                <a:ea typeface="Times New Roman" panose="02020603050405020304"/>
                <a:cs typeface="Times New Roman" panose="02020603050405020304"/>
                <a:sym typeface="Times New Roman" panose="02020603050405020304"/>
              </a:defRPr>
            </a:pPr>
            <a:r>
              <a:rPr lang="en-US">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zh-CN">
                <a:latin typeface="华文中宋" panose="02010600040101010101" charset="-122"/>
                <a:ea typeface="华文中宋" panose="02010600040101010101" charset="-122"/>
                <a:cs typeface="华文中宋" panose="02010600040101010101" charset="-122"/>
                <a:sym typeface="华文中宋" panose="02010600040101010101" charset="-122"/>
              </a:rPr>
              <a:t>他们举行示威游行，要求实行免费高等教育</a:t>
            </a:r>
            <a:r>
              <a:rPr>
                <a:latin typeface="华文中宋" panose="02010600040101010101" charset="-122"/>
                <a:ea typeface="华文中宋" panose="02010600040101010101" charset="-122"/>
                <a:cs typeface="华文中宋" panose="02010600040101010101" charset="-122"/>
                <a:sym typeface="华文中宋" panose="02010600040101010101" charset="-122"/>
              </a:rPr>
              <a:t>。</a:t>
            </a:r>
            <a:r>
              <a:rPr sz="30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sz="3000">
                <a:latin typeface="宋体" panose="02010600030101010101" pitchFamily="2" charset="-122"/>
                <a:ea typeface="宋体" panose="02010600030101010101" pitchFamily="2" charset="-122"/>
                <a:cs typeface="宋体" panose="02010600030101010101" pitchFamily="2" charset="-122"/>
                <a:sym typeface="华文中宋" panose="02010600040101010101" charset="-122"/>
              </a:rPr>
              <a:t> </a:t>
            </a:r>
            <a:r>
              <a:rPr sz="30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                                                                                   </a:t>
            </a:r>
            <a:endParaRPr sz="30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260" name="文本框 16"/>
          <p:cNvSpPr txBox="1"/>
          <p:nvPr/>
        </p:nvSpPr>
        <p:spPr>
          <a:xfrm>
            <a:off x="0" y="0"/>
            <a:ext cx="1564005"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defRPr>
            </a:lvl1pPr>
          </a:lstStyle>
          <a:p>
            <a:r>
              <a:rPr lang="zh-CN">
                <a:latin typeface="微软雅黑" panose="020B0503020204020204" charset="-122"/>
                <a:ea typeface="微软雅黑" panose="020B0503020204020204" charset="-122"/>
              </a:rPr>
              <a:t>词汇</a:t>
            </a:r>
            <a:r>
              <a:rPr>
                <a:latin typeface="微软雅黑" panose="020B0503020204020204" charset="-122"/>
                <a:ea typeface="微软雅黑" panose="020B0503020204020204" charset="-122"/>
              </a:rPr>
              <a:t>讲解</a:t>
            </a:r>
            <a:endParaRPr>
              <a:latin typeface="微软雅黑" panose="020B0503020204020204" charset="-122"/>
              <a:ea typeface="微软雅黑" panose="020B0503020204020204" charset="-122"/>
            </a:endParaRPr>
          </a:p>
        </p:txBody>
      </p:sp>
      <p:sp>
        <p:nvSpPr>
          <p:cNvPr id="261" name="文本框 1"/>
          <p:cNvSpPr txBox="1"/>
          <p:nvPr/>
        </p:nvSpPr>
        <p:spPr>
          <a:xfrm>
            <a:off x="225425" y="2105660"/>
            <a:ext cx="1565910" cy="520700"/>
          </a:xfrm>
          <a:prstGeom prst="rect">
            <a:avLst/>
          </a:prstGeom>
          <a:solidFill>
            <a:srgbClr val="0070C0"/>
          </a:solidFill>
          <a:ln w="12700">
            <a:miter lim="400000"/>
          </a:ln>
        </p:spPr>
        <p:txBody>
          <a:bodyPr wrap="square" lIns="45718" tIns="45718" rIns="45718" bIns="45718">
            <a:spAutoFit/>
          </a:bodyPr>
          <a:lstStyle>
            <a:lvl1pPr>
              <a:defRPr sz="2800" b="1">
                <a:solidFill>
                  <a:srgbClr val="FFFFFF"/>
                </a:solidFill>
              </a:defRPr>
            </a:lvl1pPr>
          </a:lstStyle>
          <a:p>
            <a:r>
              <a:rPr>
                <a:latin typeface="微软雅黑" panose="020B0503020204020204" charset="-122"/>
                <a:ea typeface="微软雅黑" panose="020B0503020204020204" charset="-122"/>
              </a:rPr>
              <a:t>翻译句子</a:t>
            </a:r>
            <a:endParaRPr>
              <a:latin typeface="微软雅黑" panose="020B0503020204020204" charset="-122"/>
              <a:ea typeface="微软雅黑" panose="020B0503020204020204" charset="-122"/>
            </a:endParaRPr>
          </a:p>
        </p:txBody>
      </p:sp>
      <p:sp>
        <p:nvSpPr>
          <p:cNvPr id="262" name="文本框 4"/>
          <p:cNvSpPr txBox="1"/>
          <p:nvPr/>
        </p:nvSpPr>
        <p:spPr>
          <a:xfrm>
            <a:off x="225425" y="5608320"/>
            <a:ext cx="1565910" cy="520700"/>
          </a:xfrm>
          <a:prstGeom prst="rect">
            <a:avLst/>
          </a:prstGeom>
          <a:solidFill>
            <a:srgbClr val="0070C0"/>
          </a:solidFill>
          <a:ln w="12700">
            <a:miter lim="400000"/>
          </a:ln>
        </p:spPr>
        <p:txBody>
          <a:bodyPr wrap="square" lIns="45718" tIns="45718" rIns="45718" bIns="45718">
            <a:spAutoFit/>
          </a:bodyPr>
          <a:lstStyle>
            <a:lvl1pPr>
              <a:defRPr sz="2800" b="1">
                <a:solidFill>
                  <a:srgbClr val="FFFFFF"/>
                </a:solidFill>
              </a:defRPr>
            </a:lvl1pPr>
          </a:lstStyle>
          <a:p>
            <a:r>
              <a:rPr>
                <a:latin typeface="微软雅黑" panose="020B0503020204020204" charset="-122"/>
                <a:ea typeface="微软雅黑" panose="020B0503020204020204" charset="-122"/>
              </a:rPr>
              <a:t>翻译句子</a:t>
            </a:r>
            <a:endParaRPr>
              <a:latin typeface="微软雅黑" panose="020B0503020204020204" charset="-122"/>
              <a:ea typeface="微软雅黑" panose="020B0503020204020204" charset="-122"/>
            </a:endParaRPr>
          </a:p>
        </p:txBody>
      </p:sp>
      <p:sp>
        <p:nvSpPr>
          <p:cNvPr id="263" name="文本框 5"/>
          <p:cNvSpPr txBox="1"/>
          <p:nvPr/>
        </p:nvSpPr>
        <p:spPr>
          <a:xfrm>
            <a:off x="171450" y="6149975"/>
            <a:ext cx="9046845" cy="520700"/>
          </a:xfrm>
          <a:prstGeom prst="rect">
            <a:avLst/>
          </a:prstGeom>
          <a:ln w="12700">
            <a:miter lim="400000"/>
          </a:ln>
        </p:spPr>
        <p:txBody>
          <a:bodyPr wrap="square"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In the cities vast crowds have been demonstrating for change. </a:t>
            </a:r>
          </a:p>
        </p:txBody>
      </p:sp>
      <p:sp>
        <p:nvSpPr>
          <p:cNvPr id="264" name="文本框 7"/>
          <p:cNvSpPr txBox="1"/>
          <p:nvPr/>
        </p:nvSpPr>
        <p:spPr>
          <a:xfrm>
            <a:off x="2007235" y="2113915"/>
            <a:ext cx="6111875" cy="476885"/>
          </a:xfrm>
          <a:prstGeom prst="rect">
            <a:avLst/>
          </a:prstGeom>
          <a:ln w="12700">
            <a:miter lim="400000"/>
          </a:ln>
        </p:spPr>
        <p:txBody>
          <a:bodyPr wrap="square" lIns="45718" tIns="45718" rIns="45718" bIns="45718">
            <a:spAutoFit/>
          </a:bodyPr>
          <a:lstStyle>
            <a:lvl1pPr>
              <a:lnSpc>
                <a:spcPct val="90000"/>
              </a:lnSpc>
              <a:spcBef>
                <a:spcPts val="1000"/>
              </a:spcBef>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lang="zh-CN"/>
              <a:t>在进行安全检查期间生产暂停</a:t>
            </a:r>
            <a:r>
              <a:t>。</a:t>
            </a:r>
          </a:p>
        </p:txBody>
      </p:sp>
      <p:sp>
        <p:nvSpPr>
          <p:cNvPr id="265" name="文本框 8"/>
          <p:cNvSpPr txBox="1"/>
          <p:nvPr/>
        </p:nvSpPr>
        <p:spPr>
          <a:xfrm>
            <a:off x="225425" y="2626360"/>
            <a:ext cx="9883140" cy="520700"/>
          </a:xfrm>
          <a:prstGeom prst="rect">
            <a:avLst/>
          </a:prstGeom>
          <a:ln w="12700">
            <a:miter lim="400000"/>
          </a:ln>
        </p:spPr>
        <p:txBody>
          <a:bodyPr wrap="square"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t>Production has been suspended while safety checks are carried out</a:t>
            </a:r>
            <a:r>
              <a:t>.</a:t>
            </a:r>
          </a:p>
        </p:txBody>
      </p:sp>
      <p:sp>
        <p:nvSpPr>
          <p:cNvPr id="266" name="直接连接符 8"/>
          <p:cNvSpPr/>
          <p:nvPr/>
        </p:nvSpPr>
        <p:spPr>
          <a:xfrm flipV="1">
            <a:off x="225425" y="3061335"/>
            <a:ext cx="9629775" cy="43815"/>
          </a:xfrm>
          <a:prstGeom prst="line">
            <a:avLst/>
          </a:prstGeom>
          <a:ln w="28575">
            <a:solidFill>
              <a:srgbClr val="000000"/>
            </a:solidFill>
            <a:miter/>
          </a:ln>
        </p:spPr>
        <p:txBody>
          <a:bodyPr lIns="45718" tIns="45718" rIns="45718" bIns="45718"/>
          <a:lstStyle/>
          <a:p/>
        </p:txBody>
      </p:sp>
      <p:sp>
        <p:nvSpPr>
          <p:cNvPr id="267" name="直接连接符 8"/>
          <p:cNvSpPr/>
          <p:nvPr/>
        </p:nvSpPr>
        <p:spPr>
          <a:xfrm flipV="1">
            <a:off x="177165" y="6627495"/>
            <a:ext cx="8997950" cy="32385"/>
          </a:xfrm>
          <a:prstGeom prst="line">
            <a:avLst/>
          </a:prstGeom>
          <a:ln w="28575">
            <a:solidFill>
              <a:srgbClr val="000000"/>
            </a:solidFill>
            <a:miter/>
          </a:ln>
        </p:spPr>
        <p:txBody>
          <a:bodyPr lIns="45718" tIns="45718" rIns="45718" bIns="45718"/>
          <a:lstStyle/>
          <a:p/>
        </p:txBody>
      </p:sp>
      <p:sp>
        <p:nvSpPr>
          <p:cNvPr id="268" name="文本框 10"/>
          <p:cNvSpPr txBox="1"/>
          <p:nvPr/>
        </p:nvSpPr>
        <p:spPr>
          <a:xfrm>
            <a:off x="2007235" y="5646420"/>
            <a:ext cx="8824595" cy="476885"/>
          </a:xfrm>
          <a:prstGeom prst="rect">
            <a:avLst/>
          </a:prstGeom>
          <a:ln w="12700">
            <a:miter lim="400000"/>
          </a:ln>
        </p:spPr>
        <p:txBody>
          <a:bodyPr wrap="square" lIns="45718" tIns="45718" rIns="45718" bIns="45718">
            <a:spAutoFit/>
          </a:bodyPr>
          <a:lstStyle>
            <a:lvl1pPr>
              <a:lnSpc>
                <a:spcPct val="90000"/>
              </a:lnSpc>
              <a:spcBef>
                <a:spcPts val="1000"/>
              </a:spcBef>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在城市里，大批的人群举行示威游行，要求进行变革。</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9">
                                            <p:txEl>
                                              <p:pRg st="1" end="1"/>
                                            </p:txEl>
                                          </p:spTgt>
                                        </p:tgtEl>
                                        <p:attrNameLst>
                                          <p:attrName>style.visibility</p:attrName>
                                        </p:attrNameLst>
                                      </p:cBhvr>
                                      <p:to>
                                        <p:strVal val="visible"/>
                                      </p:to>
                                    </p:set>
                                    <p:animEffect transition="in" filter="blinds(horizontal)">
                                      <p:cBhvr>
                                        <p:cTn id="7" dur="500"/>
                                        <p:tgtEl>
                                          <p:spTgt spid="2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indefinite" fill="hold"/>
                                        <p:tgtEl>
                                          <p:spTgt spid="261"/>
                                        </p:tgtEl>
                                        <p:attrNameLst>
                                          <p:attrName>style.visibility</p:attrName>
                                        </p:attrNameLst>
                                      </p:cBhvr>
                                      <p:to>
                                        <p:strVal val="visible"/>
                                      </p:to>
                                    </p:set>
                                    <p:animEffect transition="in" filter="blinds(horizontal)">
                                      <p:cBhvr>
                                        <p:cTn id="12" dur="500"/>
                                        <p:tgtEl>
                                          <p:spTgt spid="261"/>
                                        </p:tgtEl>
                                      </p:cBhvr>
                                    </p:animEffect>
                                  </p:childTnLst>
                                </p:cTn>
                              </p:par>
                              <p:par>
                                <p:cTn id="13" presetID="3" presetClass="entr" presetSubtype="10" fill="hold" grpId="2" nodeType="withEffect">
                                  <p:stCondLst>
                                    <p:cond delay="0"/>
                                  </p:stCondLst>
                                  <p:childTnLst>
                                    <p:set>
                                      <p:cBhvr>
                                        <p:cTn id="14" dur="indefinite" fill="hold"/>
                                        <p:tgtEl>
                                          <p:spTgt spid="264"/>
                                        </p:tgtEl>
                                        <p:attrNameLst>
                                          <p:attrName>style.visibility</p:attrName>
                                        </p:attrNameLst>
                                      </p:cBhvr>
                                      <p:to>
                                        <p:strVal val="visible"/>
                                      </p:to>
                                    </p:set>
                                    <p:animEffect transition="in" filter="blinds(horizontal)">
                                      <p:cBhvr>
                                        <p:cTn id="15" dur="500"/>
                                        <p:tgtEl>
                                          <p:spTgt spid="264"/>
                                        </p:tgtEl>
                                      </p:cBhvr>
                                    </p:animEffect>
                                  </p:childTnLst>
                                </p:cTn>
                              </p:par>
                              <p:par>
                                <p:cTn id="16" presetID="3" presetClass="entr" presetSubtype="10" fill="hold" grpId="3" nodeType="withEffect">
                                  <p:stCondLst>
                                    <p:cond delay="0"/>
                                  </p:stCondLst>
                                  <p:childTnLst>
                                    <p:set>
                                      <p:cBhvr>
                                        <p:cTn id="17" dur="indefinite" fill="hold"/>
                                        <p:tgtEl>
                                          <p:spTgt spid="266"/>
                                        </p:tgtEl>
                                        <p:attrNameLst>
                                          <p:attrName>style.visibility</p:attrName>
                                        </p:attrNameLst>
                                      </p:cBhvr>
                                      <p:to>
                                        <p:strVal val="visible"/>
                                      </p:to>
                                    </p:set>
                                    <p:animEffect transition="in" filter="blinds(horizontal)">
                                      <p:cBhvr>
                                        <p:cTn id="18" dur="500"/>
                                        <p:tgtEl>
                                          <p:spTgt spid="26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4" nodeType="clickEffect">
                                  <p:stCondLst>
                                    <p:cond delay="0"/>
                                  </p:stCondLst>
                                  <p:childTnLst>
                                    <p:set>
                                      <p:cBhvr>
                                        <p:cTn id="22" dur="indefinite" fill="hold"/>
                                        <p:tgtEl>
                                          <p:spTgt spid="265"/>
                                        </p:tgtEl>
                                        <p:attrNameLst>
                                          <p:attrName>style.visibility</p:attrName>
                                        </p:attrNameLst>
                                      </p:cBhvr>
                                      <p:to>
                                        <p:strVal val="visible"/>
                                      </p:to>
                                    </p:set>
                                    <p:animEffect transition="in" filter="blinds(horizontal)">
                                      <p:cBhvr>
                                        <p:cTn id="23" dur="500"/>
                                        <p:tgtEl>
                                          <p:spTgt spid="26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59">
                                            <p:txEl>
                                              <p:pRg st="6" end="6"/>
                                            </p:txEl>
                                          </p:spTgt>
                                        </p:tgtEl>
                                        <p:attrNameLst>
                                          <p:attrName>style.visibility</p:attrName>
                                        </p:attrNameLst>
                                      </p:cBhvr>
                                      <p:to>
                                        <p:strVal val="visible"/>
                                      </p:to>
                                    </p:set>
                                    <p:animEffect transition="in" filter="blinds(horizontal)">
                                      <p:cBhvr>
                                        <p:cTn id="28" dur="500"/>
                                        <p:tgtEl>
                                          <p:spTgt spid="259">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259">
                                            <p:txEl>
                                              <p:pRg st="7" end="7"/>
                                            </p:txEl>
                                          </p:spTgt>
                                        </p:tgtEl>
                                        <p:attrNameLst>
                                          <p:attrName>style.visibility</p:attrName>
                                        </p:attrNameLst>
                                      </p:cBhvr>
                                      <p:to>
                                        <p:strVal val="visible"/>
                                      </p:to>
                                    </p:set>
                                    <p:animEffect transition="in" filter="blinds(horizontal)">
                                      <p:cBhvr>
                                        <p:cTn id="31" dur="500"/>
                                        <p:tgtEl>
                                          <p:spTgt spid="259">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5" nodeType="clickEffect">
                                  <p:stCondLst>
                                    <p:cond delay="0"/>
                                  </p:stCondLst>
                                  <p:childTnLst>
                                    <p:set>
                                      <p:cBhvr>
                                        <p:cTn id="35" dur="indefinite" fill="hold"/>
                                        <p:tgtEl>
                                          <p:spTgt spid="268"/>
                                        </p:tgtEl>
                                        <p:attrNameLst>
                                          <p:attrName>style.visibility</p:attrName>
                                        </p:attrNameLst>
                                      </p:cBhvr>
                                      <p:to>
                                        <p:strVal val="visible"/>
                                      </p:to>
                                    </p:set>
                                    <p:animEffect transition="in" filter="blinds(horizontal)">
                                      <p:cBhvr>
                                        <p:cTn id="36" dur="500"/>
                                        <p:tgtEl>
                                          <p:spTgt spid="268"/>
                                        </p:tgtEl>
                                      </p:cBhvr>
                                    </p:animEffect>
                                  </p:childTnLst>
                                </p:cTn>
                              </p:par>
                              <p:par>
                                <p:cTn id="37" presetID="3" presetClass="entr" presetSubtype="10" fill="hold" grpId="6" nodeType="withEffect">
                                  <p:stCondLst>
                                    <p:cond delay="0"/>
                                  </p:stCondLst>
                                  <p:childTnLst>
                                    <p:set>
                                      <p:cBhvr>
                                        <p:cTn id="38" dur="indefinite" fill="hold"/>
                                        <p:tgtEl>
                                          <p:spTgt spid="262"/>
                                        </p:tgtEl>
                                        <p:attrNameLst>
                                          <p:attrName>style.visibility</p:attrName>
                                        </p:attrNameLst>
                                      </p:cBhvr>
                                      <p:to>
                                        <p:strVal val="visible"/>
                                      </p:to>
                                    </p:set>
                                    <p:animEffect transition="in" filter="blinds(horizontal)">
                                      <p:cBhvr>
                                        <p:cTn id="39" dur="500"/>
                                        <p:tgtEl>
                                          <p:spTgt spid="262"/>
                                        </p:tgtEl>
                                      </p:cBhvr>
                                    </p:animEffect>
                                  </p:childTnLst>
                                </p:cTn>
                              </p:par>
                              <p:par>
                                <p:cTn id="40" presetID="3" presetClass="entr" presetSubtype="10" fill="hold" grpId="7" nodeType="withEffect">
                                  <p:stCondLst>
                                    <p:cond delay="0"/>
                                  </p:stCondLst>
                                  <p:childTnLst>
                                    <p:set>
                                      <p:cBhvr>
                                        <p:cTn id="41" dur="indefinite" fill="hold"/>
                                        <p:tgtEl>
                                          <p:spTgt spid="267"/>
                                        </p:tgtEl>
                                        <p:attrNameLst>
                                          <p:attrName>style.visibility</p:attrName>
                                        </p:attrNameLst>
                                      </p:cBhvr>
                                      <p:to>
                                        <p:strVal val="visible"/>
                                      </p:to>
                                    </p:set>
                                    <p:animEffect transition="in" filter="blinds(horizontal)">
                                      <p:cBhvr>
                                        <p:cTn id="42" dur="500"/>
                                        <p:tgtEl>
                                          <p:spTgt spid="26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8" nodeType="clickEffect">
                                  <p:stCondLst>
                                    <p:cond delay="0"/>
                                  </p:stCondLst>
                                  <p:childTnLst>
                                    <p:set>
                                      <p:cBhvr>
                                        <p:cTn id="46" dur="indefinite" fill="hold"/>
                                        <p:tgtEl>
                                          <p:spTgt spid="263"/>
                                        </p:tgtEl>
                                        <p:attrNameLst>
                                          <p:attrName>style.visibility</p:attrName>
                                        </p:attrNameLst>
                                      </p:cBhvr>
                                      <p:to>
                                        <p:strVal val="visible"/>
                                      </p:to>
                                    </p:set>
                                    <p:animEffect transition="in" filter="blinds(horizontal)">
                                      <p:cBhvr>
                                        <p:cTn id="4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1" bldLvl="0" animBg="1" advAuto="0"/>
      <p:bldP spid="262" grpId="6" bldLvl="0" animBg="1" advAuto="0"/>
      <p:bldP spid="263" grpId="8" animBg="1" advAuto="0"/>
      <p:bldP spid="264" grpId="2" animBg="1" advAuto="0"/>
      <p:bldP spid="265" grpId="4" animBg="1" advAuto="0"/>
      <p:bldP spid="266" grpId="3" bldLvl="0" animBg="1" advAuto="0"/>
      <p:bldP spid="267" grpId="7" bldLvl="0" animBg="1" advAuto="0"/>
      <p:bldP spid="268" grpId="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548640" y="144145"/>
            <a:ext cx="11094720" cy="521970"/>
          </a:xfrm>
          <a:prstGeom prst="rect">
            <a:avLst/>
          </a:prstGeom>
          <a:noFill/>
        </p:spPr>
        <p:txBody>
          <a:bodyPr wrap="square" rtlCol="0" anchor="t">
            <a:spAutoFit/>
          </a:bodyPr>
          <a:p>
            <a:pPr algn="ctr"/>
            <a:r>
              <a:rPr lang="en-US" sz="2800" b="1">
                <a:latin typeface="+mj-ea"/>
                <a:ea typeface="+mj-ea"/>
                <a:cs typeface="Arial" panose="020B0604020202020204" pitchFamily="34" charset="0"/>
              </a:rPr>
              <a:t>1. News Report from </a:t>
            </a:r>
            <a:r>
              <a:rPr lang="en-US" sz="2800" b="1" i="1">
                <a:latin typeface="+mj-ea"/>
                <a:ea typeface="+mj-ea"/>
                <a:cs typeface="Arial" panose="020B0604020202020204" pitchFamily="34" charset="0"/>
              </a:rPr>
              <a:t>The Observer</a:t>
            </a:r>
            <a:endParaRPr lang="en-US" sz="2800" b="1" i="1">
              <a:latin typeface="+mj-ea"/>
              <a:ea typeface="+mj-ea"/>
              <a:cs typeface="Arial" panose="020B0604020202020204" pitchFamily="34" charset="0"/>
            </a:endParaRPr>
          </a:p>
        </p:txBody>
      </p:sp>
      <p:pic>
        <p:nvPicPr>
          <p:cNvPr id="4" name="图片 3" descr="R-C"/>
          <p:cNvPicPr>
            <a:picLocks noChangeAspect="1"/>
          </p:cNvPicPr>
          <p:nvPr>
            <p:custDataLst>
              <p:tags r:id="rId1"/>
            </p:custDataLst>
          </p:nvPr>
        </p:nvPicPr>
        <p:blipFill>
          <a:blip r:embed="rId2"/>
          <a:stretch>
            <a:fillRect/>
          </a:stretch>
        </p:blipFill>
        <p:spPr>
          <a:xfrm>
            <a:off x="693420" y="810260"/>
            <a:ext cx="11205210" cy="592963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文本框 4"/>
          <p:cNvSpPr txBox="1"/>
          <p:nvPr/>
        </p:nvSpPr>
        <p:spPr>
          <a:xfrm>
            <a:off x="1881505" y="7620"/>
            <a:ext cx="6449060" cy="445135"/>
          </a:xfrm>
          <a:prstGeom prst="rect">
            <a:avLst/>
          </a:prstGeom>
          <a:noFill/>
        </p:spPr>
        <p:txBody>
          <a:bodyPr wrap="square" rtlCol="0">
            <a:spAutoFit/>
          </a:bodyPr>
          <a:lstStyle/>
          <a:p>
            <a:pPr algn="l">
              <a:buClrTx/>
              <a:buSzTx/>
              <a:buFontTx/>
            </a:pPr>
            <a:r>
              <a:rPr sz="2300" b="1">
                <a:solidFill>
                  <a:schemeClr val="accent2"/>
                </a:solidFill>
                <a:latin typeface="微软雅黑" panose="020B0503020204020204" charset="-122"/>
                <a:ea typeface="微软雅黑" panose="020B0503020204020204" charset="-122"/>
                <a:cs typeface="微软雅黑" panose="020B0503020204020204" charset="-122"/>
              </a:rPr>
              <a:t>（《观察家报》2022年3月6日 33页）</a:t>
            </a:r>
            <a:endParaRPr sz="2300" b="1">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1048599" name="文本框 16"/>
          <p:cNvSpPr txBox="1"/>
          <p:nvPr/>
        </p:nvSpPr>
        <p:spPr>
          <a:xfrm>
            <a:off x="0" y="0"/>
            <a:ext cx="1517650" cy="460375"/>
          </a:xfrm>
          <a:prstGeom prst="rect">
            <a:avLst/>
          </a:prstGeom>
          <a:solidFill>
            <a:schemeClr val="accent6"/>
          </a:solidFill>
        </p:spPr>
        <p:txBody>
          <a:bodyPr wrap="square" rtlCol="0">
            <a:spAutoFit/>
          </a:bodyPr>
          <a:lstStyle/>
          <a:p>
            <a:pPr lvl="0" algn="l">
              <a:buClrTx/>
              <a:buSzTx/>
              <a:buFontTx/>
            </a:pPr>
            <a:r>
              <a:rPr kumimoji="1" lang="en-US" altLang="zh-CN" sz="2400" b="1" dirty="0">
                <a:solidFill>
                  <a:schemeClr val="lt1"/>
                </a:solidFill>
                <a:sym typeface="+mn-ea"/>
              </a:rPr>
              <a:t> </a:t>
            </a:r>
            <a:r>
              <a:rPr kumimoji="1" lang="zh-CN" altLang="en-US" sz="2400" b="1" dirty="0">
                <a:solidFill>
                  <a:schemeClr val="lt1"/>
                </a:solidFill>
                <a:sym typeface="+mn-ea"/>
              </a:rPr>
              <a:t>阅读理解</a:t>
            </a:r>
            <a:endParaRPr kumimoji="1" lang="zh-CN" altLang="en-US" sz="2400" b="1" dirty="0">
              <a:solidFill>
                <a:schemeClr val="lt1"/>
              </a:solidFill>
              <a:sym typeface="+mn-ea"/>
            </a:endParaRPr>
          </a:p>
        </p:txBody>
      </p:sp>
      <p:sp>
        <p:nvSpPr>
          <p:cNvPr id="2" name="文本框 1"/>
          <p:cNvSpPr txBox="1"/>
          <p:nvPr/>
        </p:nvSpPr>
        <p:spPr>
          <a:xfrm>
            <a:off x="120650" y="391795"/>
            <a:ext cx="12034520" cy="6554470"/>
          </a:xfrm>
          <a:prstGeom prst="rect">
            <a:avLst/>
          </a:prstGeom>
          <a:noFill/>
        </p:spPr>
        <p:txBody>
          <a:bodyPr wrap="square" rtlCol="0" anchor="t">
            <a:spAutoFit/>
          </a:bodyPr>
          <a:lstStyle/>
          <a:p>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Three out of five women say that their caring responsibilities are preventing them from applying for jobs or promotion, while only one in five men say the same, according to new research.</a:t>
            </a:r>
            <a:endParaRPr sz="2000">
              <a:latin typeface="Times New Roman" panose="02020603050405020304" charset="0"/>
              <a:cs typeface="Times New Roman" panose="02020603050405020304" charset="0"/>
            </a:endParaRPr>
          </a:p>
          <a:p>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poll of 5,444 people by Ipsos Mori and the charity Business in the Community (BITC) found that nearly half the workforce are combining paid work and care. Almost three in 10 adults have left or considered leaving a job because of difficulties in balancing work and care. The latter was particularly true of women.</a:t>
            </a:r>
            <a:endParaRPr sz="2000">
              <a:latin typeface="Times New Roman" panose="02020603050405020304" charset="0"/>
              <a:cs typeface="Times New Roman" panose="02020603050405020304" charset="0"/>
            </a:endParaRPr>
          </a:p>
          <a:p>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majority of those with care responsibilities in the UK are parents looking after children under 18, but 36% of carers are responsible for an adult of working age or older.</a:t>
            </a:r>
            <a:endParaRPr sz="2000">
              <a:latin typeface="Times New Roman" panose="02020603050405020304" charset="0"/>
              <a:cs typeface="Times New Roman" panose="02020603050405020304" charset="0"/>
            </a:endParaRPr>
          </a:p>
          <a:p>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Those from a black, Asian, mixed race or other ethnically diverse background were significantly more likely to say they have caring responsibilities than those from a white background. As many as 50% of carers from an ethnic minority say their caring responsibilities are holding them back, compared to 39% of white carers.</a:t>
            </a:r>
            <a:endParaRPr sz="2000">
              <a:latin typeface="Times New Roman" panose="02020603050405020304" charset="0"/>
              <a:cs typeface="Times New Roman" panose="02020603050405020304" charset="0"/>
            </a:endParaRPr>
          </a:p>
          <a:p>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BITC Gender Equality campaign director Charlotte Woodworth said the results showed the disconnect between what workers need from employers and what they experience. “There’s a lot of competing ideas about how we should try to improve the </a:t>
            </a:r>
            <a:r>
              <a:rPr sz="2000" u="sng">
                <a:latin typeface="Times New Roman" panose="02020603050405020304" charset="0"/>
                <a:cs typeface="Times New Roman" panose="02020603050405020304" charset="0"/>
              </a:rPr>
              <a:t>lot</a:t>
            </a:r>
            <a:r>
              <a:rPr sz="2000">
                <a:latin typeface="Times New Roman" panose="02020603050405020304" charset="0"/>
                <a:cs typeface="Times New Roman" panose="02020603050405020304" charset="0"/>
              </a:rPr>
              <a:t> of women, how we should try and create a more levelled-up society. This report tells us very clearly how significantly workplace policies and workplace cultures are </a:t>
            </a:r>
            <a:r>
              <a:rPr sz="2000">
                <a:solidFill>
                  <a:srgbClr val="3333FF"/>
                </a:solidFill>
                <a:latin typeface="Times New Roman" panose="02020603050405020304" charset="0"/>
                <a:cs typeface="Times New Roman" panose="02020603050405020304" charset="0"/>
              </a:rPr>
              <a:t>undermining </a:t>
            </a:r>
            <a:r>
              <a:rPr sz="2000">
                <a:latin typeface="Times New Roman" panose="02020603050405020304" charset="0"/>
                <a:cs typeface="Times New Roman" panose="02020603050405020304" charset="0"/>
              </a:rPr>
              <a:t>those efforts,” she said.</a:t>
            </a:r>
            <a:endParaRPr sz="2000">
              <a:latin typeface="Times New Roman" panose="02020603050405020304" charset="0"/>
              <a:cs typeface="Times New Roman" panose="02020603050405020304" charset="0"/>
            </a:endParaRPr>
          </a:p>
          <a:p>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research shows nearly one in 10 carers are “sandwich carers”, meaning they have caring responsibilities for both a child and an adult.</a:t>
            </a:r>
            <a:endParaRPr sz="2000">
              <a:latin typeface="Times New Roman" panose="02020603050405020304" charset="0"/>
              <a:cs typeface="Times New Roman" panose="02020603050405020304" charset="0"/>
            </a:endParaRPr>
          </a:p>
          <a:p>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charity wants the government and employers to offer new fathers more paid time off to look after their children. The research found that even among women who identify as joint carers, 52% say they do “more than my fair </a:t>
            </a:r>
            <a:r>
              <a:rPr sz="2000">
                <a:solidFill>
                  <a:srgbClr val="3333FF"/>
                </a:solidFill>
                <a:latin typeface="Times New Roman" panose="02020603050405020304" charset="0"/>
                <a:cs typeface="Times New Roman" panose="02020603050405020304" charset="0"/>
              </a:rPr>
              <a:t>share</a:t>
            </a:r>
            <a:r>
              <a:rPr sz="2000">
                <a:latin typeface="Times New Roman" panose="02020603050405020304" charset="0"/>
                <a:cs typeface="Times New Roman" panose="02020603050405020304" charset="0"/>
              </a:rPr>
              <a:t>”, in comparison to 10% of men. One in three men admit they do “less than my fair share”, in comparison to 4% of women.</a:t>
            </a:r>
            <a:endParaRPr sz="20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111625" y="3227070"/>
            <a:ext cx="7955280" cy="3476625"/>
          </a:xfrm>
          <a:prstGeom prst="rect">
            <a:avLst/>
          </a:prstGeom>
          <a:ln w="34925" cmpd="sng">
            <a:solidFill>
              <a:schemeClr val="accent2"/>
            </a:solidFill>
            <a:prstDash val="sysDash"/>
          </a:ln>
        </p:spPr>
        <p:txBody>
          <a:bodyPr wrap="square">
            <a:spAutoFit/>
          </a:bodyPr>
          <a:lstStyle/>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3.Which of the following can be the best title </a:t>
            </a:r>
            <a:r>
              <a:rPr lang="en-US" sz="2300" b="0" i="0" smtClean="0">
                <a:latin typeface="Times New Roman" panose="02020603050405020304" charset="0"/>
                <a:ea typeface="华文中宋" panose="02010600040101010101" charset="-122"/>
                <a:cs typeface="Times New Roman" panose="02020603050405020304" charset="0"/>
              </a:rPr>
              <a:t>for </a:t>
            </a:r>
            <a:r>
              <a:rPr sz="2300" b="0" i="0" smtClean="0">
                <a:latin typeface="Times New Roman" panose="02020603050405020304" charset="0"/>
                <a:ea typeface="华文中宋" panose="02010600040101010101" charset="-122"/>
                <a:cs typeface="Times New Roman" panose="02020603050405020304" charset="0"/>
              </a:rPr>
              <a:t>the passage?</a:t>
            </a:r>
            <a:endParaRPr sz="2300" b="0" i="0" smtClean="0">
              <a:latin typeface="Times New Roman" panose="02020603050405020304" charset="0"/>
              <a:ea typeface="华文中宋" panose="02010600040101010101" charset="-122"/>
              <a:cs typeface="Times New Roman" panose="02020603050405020304" charset="0"/>
            </a:endParaRPr>
          </a:p>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A.</a:t>
            </a:r>
            <a:r>
              <a:rPr lang="en-US" sz="2300" b="0" i="0" smtClean="0">
                <a:latin typeface="Times New Roman" panose="02020603050405020304" charset="0"/>
                <a:ea typeface="华文中宋" panose="02010600040101010101" charset="-122"/>
                <a:cs typeface="Times New Roman" panose="02020603050405020304" charset="0"/>
              </a:rPr>
              <a:t> </a:t>
            </a:r>
            <a:r>
              <a:rPr sz="2300" b="0" i="0" smtClean="0">
                <a:latin typeface="Times New Roman" panose="02020603050405020304" charset="0"/>
                <a:ea typeface="华文中宋" panose="02010600040101010101" charset="-122"/>
                <a:cs typeface="Times New Roman" panose="02020603050405020304" charset="0"/>
              </a:rPr>
              <a:t>Women in the UK have to work longer hours than men</a:t>
            </a:r>
            <a:endParaRPr sz="2300" b="0" i="0" smtClean="0">
              <a:latin typeface="Times New Roman" panose="02020603050405020304" charset="0"/>
              <a:ea typeface="华文中宋" panose="02010600040101010101" charset="-122"/>
              <a:cs typeface="Times New Roman" panose="02020603050405020304" charset="0"/>
            </a:endParaRPr>
          </a:p>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B.</a:t>
            </a:r>
            <a:r>
              <a:rPr lang="en-US" sz="2300" b="0" i="0" smtClean="0">
                <a:latin typeface="Times New Roman" panose="02020603050405020304" charset="0"/>
                <a:ea typeface="华文中宋" panose="02010600040101010101" charset="-122"/>
                <a:cs typeface="Times New Roman" panose="02020603050405020304" charset="0"/>
              </a:rPr>
              <a:t> </a:t>
            </a:r>
            <a:r>
              <a:rPr sz="2300" b="0" i="0" smtClean="0">
                <a:latin typeface="Times New Roman" panose="02020603050405020304" charset="0"/>
                <a:ea typeface="华文中宋" panose="02010600040101010101" charset="-122"/>
                <a:cs typeface="Times New Roman" panose="02020603050405020304" charset="0"/>
              </a:rPr>
              <a:t>Half of Asian and black workers say they are treated unfairly</a:t>
            </a:r>
            <a:endParaRPr sz="2300" b="0" i="0" smtClean="0">
              <a:latin typeface="Times New Roman" panose="02020603050405020304" charset="0"/>
              <a:ea typeface="华文中宋" panose="02010600040101010101" charset="-122"/>
              <a:cs typeface="Times New Roman" panose="02020603050405020304" charset="0"/>
            </a:endParaRPr>
          </a:p>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C.</a:t>
            </a:r>
            <a:r>
              <a:rPr lang="en-US" sz="2300" b="0" i="0" smtClean="0">
                <a:latin typeface="Times New Roman" panose="02020603050405020304" charset="0"/>
                <a:ea typeface="华文中宋" panose="02010600040101010101" charset="-122"/>
                <a:cs typeface="Times New Roman" panose="02020603050405020304" charset="0"/>
              </a:rPr>
              <a:t> </a:t>
            </a:r>
            <a:r>
              <a:rPr sz="2300" b="0" i="0" smtClean="0">
                <a:latin typeface="Times New Roman" panose="02020603050405020304" charset="0"/>
                <a:ea typeface="华文中宋" panose="02010600040101010101" charset="-122"/>
                <a:cs typeface="Times New Roman" panose="02020603050405020304" charset="0"/>
              </a:rPr>
              <a:t>Caring roles block career advancement for three in five women</a:t>
            </a:r>
            <a:endParaRPr sz="2300" b="0" i="0" smtClean="0">
              <a:latin typeface="Times New Roman" panose="02020603050405020304" charset="0"/>
              <a:ea typeface="华文中宋" panose="02010600040101010101" charset="-122"/>
              <a:cs typeface="Times New Roman" panose="02020603050405020304" charset="0"/>
            </a:endParaRPr>
          </a:p>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D.</a:t>
            </a:r>
            <a:r>
              <a:rPr lang="en-US" sz="2300" b="0" i="0" smtClean="0">
                <a:latin typeface="Times New Roman" panose="02020603050405020304" charset="0"/>
                <a:ea typeface="华文中宋" panose="02010600040101010101" charset="-122"/>
                <a:cs typeface="Times New Roman" panose="02020603050405020304" charset="0"/>
              </a:rPr>
              <a:t> </a:t>
            </a:r>
            <a:r>
              <a:rPr sz="2300" b="0" i="0" smtClean="0">
                <a:latin typeface="Times New Roman" panose="02020603050405020304" charset="0"/>
                <a:ea typeface="华文中宋" panose="02010600040101010101" charset="-122"/>
                <a:cs typeface="Times New Roman" panose="02020603050405020304" charset="0"/>
              </a:rPr>
              <a:t>Employers should encourage men to take on more care responsibilities</a:t>
            </a:r>
            <a:endParaRPr sz="2300" b="0" i="0" smtClean="0">
              <a:latin typeface="Times New Roman" panose="02020603050405020304" charset="0"/>
              <a:ea typeface="华文中宋" panose="02010600040101010101" charset="-122"/>
              <a:cs typeface="Times New Roman" panose="02020603050405020304" charset="0"/>
            </a:endParaRPr>
          </a:p>
        </p:txBody>
      </p:sp>
      <p:sp>
        <p:nvSpPr>
          <p:cNvPr id="10" name="矩形 9"/>
          <p:cNvSpPr/>
          <p:nvPr/>
        </p:nvSpPr>
        <p:spPr>
          <a:xfrm>
            <a:off x="165100" y="96520"/>
            <a:ext cx="11901805" cy="2912745"/>
          </a:xfrm>
          <a:prstGeom prst="rect">
            <a:avLst/>
          </a:prstGeom>
          <a:ln w="34925" cmpd="sng">
            <a:solidFill>
              <a:srgbClr val="5B9BD5">
                <a:shade val="50000"/>
              </a:srgbClr>
            </a:solidFill>
            <a:prstDash val="sysDash"/>
          </a:ln>
        </p:spPr>
        <p:txBody>
          <a:bodyPr wrap="square">
            <a:spAutoFit/>
          </a:bodyPr>
          <a:lstStyle/>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1.Which of the following is true according to the passage?</a:t>
            </a:r>
            <a:endParaRPr sz="2300" b="0" i="0" smtClean="0">
              <a:latin typeface="Times New Roman" panose="02020603050405020304" charset="0"/>
              <a:ea typeface="华文中宋" panose="02010600040101010101" charset="-122"/>
              <a:cs typeface="Times New Roman" panose="02020603050405020304" charset="0"/>
            </a:endParaRPr>
          </a:p>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A.</a:t>
            </a:r>
            <a:r>
              <a:rPr lang="en-US" sz="2300" b="0" i="0" smtClean="0">
                <a:latin typeface="Times New Roman" panose="02020603050405020304" charset="0"/>
                <a:ea typeface="华文中宋" panose="02010600040101010101" charset="-122"/>
                <a:cs typeface="Times New Roman" panose="02020603050405020304" charset="0"/>
              </a:rPr>
              <a:t> </a:t>
            </a:r>
            <a:r>
              <a:rPr sz="2300" b="0" i="0" smtClean="0">
                <a:latin typeface="Times New Roman" panose="02020603050405020304" charset="0"/>
                <a:ea typeface="华文中宋" panose="02010600040101010101" charset="-122"/>
                <a:cs typeface="Times New Roman" panose="02020603050405020304" charset="0"/>
              </a:rPr>
              <a:t>More women than men have considered quitting their job due to their care responsibilities.</a:t>
            </a:r>
            <a:endParaRPr sz="2300" b="0" i="0" smtClean="0">
              <a:latin typeface="Times New Roman" panose="02020603050405020304" charset="0"/>
              <a:ea typeface="华文中宋" panose="02010600040101010101" charset="-122"/>
              <a:cs typeface="Times New Roman" panose="02020603050405020304" charset="0"/>
            </a:endParaRPr>
          </a:p>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B.</a:t>
            </a:r>
            <a:r>
              <a:rPr lang="en-US" sz="2300" b="0" i="0" smtClean="0">
                <a:latin typeface="Times New Roman" panose="02020603050405020304" charset="0"/>
                <a:ea typeface="华文中宋" panose="02010600040101010101" charset="-122"/>
                <a:cs typeface="Times New Roman" panose="02020603050405020304" charset="0"/>
              </a:rPr>
              <a:t> </a:t>
            </a:r>
            <a:r>
              <a:rPr sz="2300" b="0" i="0" smtClean="0">
                <a:latin typeface="Times New Roman" panose="02020603050405020304" charset="0"/>
                <a:ea typeface="华文中宋" panose="02010600040101010101" charset="-122"/>
                <a:cs typeface="Times New Roman" panose="02020603050405020304" charset="0"/>
              </a:rPr>
              <a:t>As many as half of carers from ethnically diverse background have to take care of an adult.</a:t>
            </a:r>
            <a:endParaRPr sz="2300" b="0" i="0" smtClean="0">
              <a:latin typeface="Times New Roman" panose="02020603050405020304" charset="0"/>
              <a:ea typeface="华文中宋" panose="02010600040101010101" charset="-122"/>
              <a:cs typeface="Times New Roman" panose="02020603050405020304" charset="0"/>
            </a:endParaRPr>
          </a:p>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C.</a:t>
            </a:r>
            <a:r>
              <a:rPr lang="en-US" sz="2300" b="0" i="0" smtClean="0">
                <a:latin typeface="Times New Roman" panose="02020603050405020304" charset="0"/>
                <a:ea typeface="华文中宋" panose="02010600040101010101" charset="-122"/>
                <a:cs typeface="Times New Roman" panose="02020603050405020304" charset="0"/>
              </a:rPr>
              <a:t> </a:t>
            </a:r>
            <a:r>
              <a:rPr sz="2300" b="0" i="0" smtClean="0">
                <a:latin typeface="Times New Roman" panose="02020603050405020304" charset="0"/>
                <a:ea typeface="华文中宋" panose="02010600040101010101" charset="-122"/>
                <a:cs typeface="Times New Roman" panose="02020603050405020304" charset="0"/>
              </a:rPr>
              <a:t>The report shows that the workers in the UK get what they need from their employers.</a:t>
            </a:r>
            <a:endParaRPr sz="2300" b="0" i="0" smtClean="0">
              <a:latin typeface="Times New Roman" panose="02020603050405020304" charset="0"/>
              <a:ea typeface="华文中宋" panose="02010600040101010101" charset="-122"/>
              <a:cs typeface="Times New Roman" panose="02020603050405020304" charset="0"/>
            </a:endParaRPr>
          </a:p>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D.</a:t>
            </a:r>
            <a:r>
              <a:rPr lang="en-US" sz="2300" b="0" i="0" smtClean="0">
                <a:latin typeface="Times New Roman" panose="02020603050405020304" charset="0"/>
                <a:ea typeface="华文中宋" panose="02010600040101010101" charset="-122"/>
                <a:cs typeface="Times New Roman" panose="02020603050405020304" charset="0"/>
              </a:rPr>
              <a:t> </a:t>
            </a:r>
            <a:r>
              <a:rPr sz="2300" b="0" i="0" smtClean="0">
                <a:latin typeface="Times New Roman" panose="02020603050405020304" charset="0"/>
                <a:ea typeface="华文中宋" panose="02010600040101010101" charset="-122"/>
                <a:cs typeface="Times New Roman" panose="02020603050405020304" charset="0"/>
              </a:rPr>
              <a:t>As joint carers, about 30% of women say they do more than they are supposed to.</a:t>
            </a:r>
            <a:r>
              <a:rPr lang="en-US" sz="2300" dirty="0" smtClean="0">
                <a:latin typeface="Times New Roman" panose="02020603050405020304" charset="0"/>
                <a:cs typeface="Times New Roman" panose="02020603050405020304" charset="0"/>
              </a:rPr>
              <a:t>  </a:t>
            </a:r>
            <a:endParaRPr sz="2300" b="0" i="0" dirty="0">
              <a:effectLst/>
              <a:latin typeface="Times New Roman" panose="02020603050405020304" charset="0"/>
              <a:cs typeface="Times New Roman" panose="02020603050405020304" charset="0"/>
            </a:endParaRPr>
          </a:p>
        </p:txBody>
      </p:sp>
      <p:sp>
        <p:nvSpPr>
          <p:cNvPr id="11" name="矩形 10"/>
          <p:cNvSpPr/>
          <p:nvPr/>
        </p:nvSpPr>
        <p:spPr>
          <a:xfrm>
            <a:off x="165100" y="3509010"/>
            <a:ext cx="3745865" cy="2912745"/>
          </a:xfrm>
          <a:prstGeom prst="rect">
            <a:avLst/>
          </a:prstGeom>
          <a:ln w="34925" cmpd="sng">
            <a:solidFill>
              <a:schemeClr val="accent6"/>
            </a:solidFill>
            <a:prstDash val="sysDash"/>
          </a:ln>
        </p:spPr>
        <p:txBody>
          <a:bodyPr wrap="square">
            <a:spAutoFit/>
          </a:bodyPr>
          <a:lstStyle/>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2.What does the underlined word “lot” in Paragraph 5 mean?</a:t>
            </a:r>
            <a:endParaRPr sz="2300" b="0" i="0" smtClean="0">
              <a:latin typeface="Times New Roman" panose="02020603050405020304" charset="0"/>
              <a:ea typeface="华文中宋" panose="02010600040101010101" charset="-122"/>
              <a:cs typeface="Times New Roman" panose="02020603050405020304" charset="0"/>
            </a:endParaRPr>
          </a:p>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A.</a:t>
            </a:r>
            <a:r>
              <a:rPr lang="en-US" sz="2300" b="0" i="0" smtClean="0">
                <a:latin typeface="Times New Roman" panose="02020603050405020304" charset="0"/>
                <a:ea typeface="华文中宋" panose="02010600040101010101" charset="-122"/>
                <a:cs typeface="Times New Roman" panose="02020603050405020304" charset="0"/>
              </a:rPr>
              <a:t> </a:t>
            </a:r>
            <a:r>
              <a:rPr sz="2300" b="0" i="0" smtClean="0">
                <a:latin typeface="Times New Roman" panose="02020603050405020304" charset="0"/>
                <a:ea typeface="华文中宋" panose="02010600040101010101" charset="-122"/>
                <a:cs typeface="Times New Roman" panose="02020603050405020304" charset="0"/>
              </a:rPr>
              <a:t>lan</a:t>
            </a:r>
            <a:r>
              <a:rPr lang="en-US" sz="2300" b="0" i="0" smtClean="0">
                <a:latin typeface="Times New Roman" panose="02020603050405020304" charset="0"/>
                <a:ea typeface="华文中宋" panose="02010600040101010101" charset="-122"/>
                <a:cs typeface="Times New Roman" panose="02020603050405020304" charset="0"/>
              </a:rPr>
              <a:t>d		</a:t>
            </a:r>
            <a:r>
              <a:rPr sz="2300" b="0" i="0" smtClean="0">
                <a:latin typeface="Times New Roman" panose="02020603050405020304" charset="0"/>
                <a:ea typeface="华文中宋" panose="02010600040101010101" charset="-122"/>
                <a:cs typeface="Times New Roman" panose="02020603050405020304" charset="0"/>
              </a:rPr>
              <a:t>B. item	</a:t>
            </a:r>
            <a:endParaRPr sz="2300" b="0" i="0" smtClean="0">
              <a:latin typeface="Times New Roman" panose="02020603050405020304" charset="0"/>
              <a:ea typeface="华文中宋" panose="02010600040101010101" charset="-122"/>
              <a:cs typeface="Times New Roman" panose="02020603050405020304" charset="0"/>
            </a:endParaRPr>
          </a:p>
          <a:p>
            <a:pPr algn="just" fontAlgn="auto">
              <a:lnSpc>
                <a:spcPts val="4400"/>
              </a:lnSpc>
            </a:pPr>
            <a:r>
              <a:rPr sz="2300" b="0" i="0" smtClean="0">
                <a:latin typeface="Times New Roman" panose="02020603050405020304" charset="0"/>
                <a:ea typeface="华文中宋" panose="02010600040101010101" charset="-122"/>
                <a:cs typeface="Times New Roman" panose="02020603050405020304" charset="0"/>
              </a:rPr>
              <a:t>C. group</a:t>
            </a:r>
            <a:r>
              <a:rPr lang="en-US" sz="2300" b="0" i="0" smtClean="0">
                <a:latin typeface="Times New Roman" panose="02020603050405020304" charset="0"/>
                <a:ea typeface="华文中宋" panose="02010600040101010101" charset="-122"/>
                <a:cs typeface="Times New Roman" panose="02020603050405020304" charset="0"/>
              </a:rPr>
              <a:t>	</a:t>
            </a:r>
            <a:r>
              <a:rPr sz="2300" b="0" i="0" smtClean="0">
                <a:latin typeface="Times New Roman" panose="02020603050405020304" charset="0"/>
                <a:ea typeface="华文中宋" panose="02010600040101010101" charset="-122"/>
                <a:cs typeface="Times New Roman" panose="02020603050405020304" charset="0"/>
              </a:rPr>
              <a:t>D. situation</a:t>
            </a:r>
            <a:endParaRPr sz="2300" b="0" i="0" smtClean="0">
              <a:latin typeface="Times New Roman" panose="02020603050405020304" charset="0"/>
              <a:ea typeface="华文中宋" panose="02010600040101010101" charset="-122"/>
              <a:cs typeface="Times New Roman" panose="02020603050405020304" charset="0"/>
            </a:endParaRPr>
          </a:p>
        </p:txBody>
      </p:sp>
      <p:sp>
        <p:nvSpPr>
          <p:cNvPr id="12" name="文本框 11"/>
          <p:cNvSpPr txBox="1"/>
          <p:nvPr/>
        </p:nvSpPr>
        <p:spPr>
          <a:xfrm>
            <a:off x="165100" y="833120"/>
            <a:ext cx="11796395" cy="445135"/>
          </a:xfrm>
          <a:prstGeom prst="rect">
            <a:avLst/>
          </a:prstGeom>
          <a:noFill/>
        </p:spPr>
        <p:txBody>
          <a:bodyPr wrap="square" rtlCol="0">
            <a:spAutoFit/>
          </a:bodyPr>
          <a:lstStyle/>
          <a:p>
            <a:r>
              <a:rPr lang="en-US" altLang="zh-CN" sz="2300">
                <a:solidFill>
                  <a:srgbClr val="FF0000"/>
                </a:solidFill>
                <a:latin typeface="Times New Roman" panose="02020603050405020304" charset="0"/>
                <a:cs typeface="Times New Roman" panose="02020603050405020304" charset="0"/>
              </a:rPr>
              <a:t>A. </a:t>
            </a:r>
            <a:r>
              <a:rPr lang="en-US" altLang="zh-CN" sz="2300">
                <a:solidFill>
                  <a:srgbClr val="FF0000"/>
                </a:solidFill>
                <a:latin typeface="Times New Roman" panose="02020603050405020304" charset="0"/>
                <a:cs typeface="Times New Roman" panose="02020603050405020304" charset="0"/>
                <a:sym typeface="+mn-ea"/>
              </a:rPr>
              <a:t>More women than men have considered quitting their job due to their care responsibilities.</a:t>
            </a:r>
            <a:r>
              <a:rPr lang="en-US" altLang="zh-CN" sz="2300">
                <a:solidFill>
                  <a:srgbClr val="FF0000"/>
                </a:solidFill>
                <a:latin typeface="Times New Roman" panose="02020603050405020304" charset="0"/>
                <a:cs typeface="Times New Roman" panose="02020603050405020304" charset="0"/>
              </a:rPr>
              <a:t> </a:t>
            </a:r>
            <a:endParaRPr lang="en-US" altLang="zh-CN" sz="230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1991995" y="5925820"/>
            <a:ext cx="1918970" cy="445135"/>
          </a:xfrm>
          <a:prstGeom prst="rect">
            <a:avLst/>
          </a:prstGeom>
          <a:noFill/>
        </p:spPr>
        <p:txBody>
          <a:bodyPr wrap="square" rtlCol="0">
            <a:spAutoFit/>
          </a:bodyPr>
          <a:lstStyle/>
          <a:p>
            <a:r>
              <a:rPr lang="en-US" altLang="zh-CN" sz="2300">
                <a:solidFill>
                  <a:srgbClr val="FF0000"/>
                </a:solidFill>
                <a:latin typeface="Times New Roman" panose="02020603050405020304" charset="0"/>
                <a:cs typeface="Times New Roman" panose="02020603050405020304" charset="0"/>
              </a:rPr>
              <a:t>D. </a:t>
            </a:r>
            <a:r>
              <a:rPr sz="2300" smtClean="0">
                <a:solidFill>
                  <a:srgbClr val="FF0000"/>
                </a:solidFill>
                <a:latin typeface="Times New Roman" panose="02020603050405020304" charset="0"/>
                <a:ea typeface="华文中宋" panose="02010600040101010101" charset="-122"/>
                <a:cs typeface="Times New Roman" panose="02020603050405020304" charset="0"/>
                <a:sym typeface="+mn-ea"/>
              </a:rPr>
              <a:t>situation</a:t>
            </a:r>
            <a:endParaRPr lang="en-US" altLang="zh-CN" sz="2300" smtClean="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4" name="文本框 13"/>
          <p:cNvSpPr txBox="1"/>
          <p:nvPr/>
        </p:nvSpPr>
        <p:spPr>
          <a:xfrm>
            <a:off x="4111625" y="5071745"/>
            <a:ext cx="8249285" cy="445135"/>
          </a:xfrm>
          <a:prstGeom prst="rect">
            <a:avLst/>
          </a:prstGeom>
          <a:noFill/>
        </p:spPr>
        <p:txBody>
          <a:bodyPr wrap="square" rtlCol="0">
            <a:spAutoFit/>
          </a:bodyPr>
          <a:lstStyle/>
          <a:p>
            <a:r>
              <a:rPr lang="en-US" altLang="zh-CN" sz="2300">
                <a:solidFill>
                  <a:srgbClr val="FF0000"/>
                </a:solidFill>
                <a:latin typeface="Times New Roman" panose="02020603050405020304" charset="0"/>
                <a:cs typeface="Times New Roman" panose="02020603050405020304" charset="0"/>
              </a:rPr>
              <a:t>C. </a:t>
            </a:r>
            <a:r>
              <a:rPr sz="2300" smtClean="0">
                <a:solidFill>
                  <a:srgbClr val="FF0000"/>
                </a:solidFill>
                <a:latin typeface="Times New Roman" panose="02020603050405020304" charset="0"/>
                <a:ea typeface="华文中宋" panose="02010600040101010101" charset="-122"/>
                <a:cs typeface="Times New Roman" panose="02020603050405020304" charset="0"/>
                <a:sym typeface="+mn-ea"/>
              </a:rPr>
              <a:t>Caring roles block career advancement for three in five women</a:t>
            </a:r>
            <a:endParaRPr lang="en-US" altLang="zh-CN" sz="2300" smtClean="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1430" y="523240"/>
            <a:ext cx="12098655" cy="534733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3333FF"/>
                </a:solidFill>
                <a:latin typeface="Times New Roman" panose="02020603050405020304" charset="0"/>
                <a:cs typeface="Times New Roman" panose="02020603050405020304" charset="0"/>
                <a:sym typeface="+mn-ea"/>
              </a:rPr>
              <a:t>undermine</a:t>
            </a:r>
            <a:r>
              <a:rPr lang="en-US" altLang="zh-CN" sz="2800">
                <a:latin typeface="Times New Roman" panose="02020603050405020304" charset="0"/>
                <a:ea typeface="华文中宋" panose="02010600040101010101" charset="-122"/>
                <a:cs typeface="Times New Roman" panose="02020603050405020304" charset="0"/>
                <a:sym typeface="+mn-ea"/>
              </a:rPr>
              <a:t>: If you undermine someone’s efforts or undermine their chances of achieving something, you behave in a way that makes them less likely to succeed.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sz="2800">
                <a:latin typeface="华文中宋" panose="02010600040101010101" charset="-122"/>
                <a:ea typeface="华文中宋" panose="02010600040101010101" charset="-122"/>
                <a:cs typeface="华文中宋" panose="02010600040101010101" charset="-122"/>
                <a:sym typeface="+mn-ea"/>
              </a:rPr>
              <a:t>破坏，损害（某人的努力或成功的机会）</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700">
                <a:latin typeface="Times New Roman" panose="02020603050405020304" charset="0"/>
                <a:ea typeface="华文中宋" panose="02010600040101010101" charset="-122"/>
                <a:cs typeface="Times New Roman" panose="02020603050405020304" charset="0"/>
              </a:rPr>
              <a:t>The continued fighting threatens to undermine efforts to negotiate an agreement.   </a:t>
            </a:r>
            <a:r>
              <a:rPr lang="en-US" altLang="zh-CN" sz="2800">
                <a:latin typeface="Times New Roman" panose="02020603050405020304" charset="0"/>
                <a:ea typeface="华文中宋" panose="02010600040101010101" charset="-122"/>
                <a:cs typeface="Times New Roman" panose="02020603050405020304" charset="0"/>
              </a:rPr>
              <a:t> </a:t>
            </a:r>
            <a:r>
              <a:rPr sz="2700">
                <a:latin typeface="华文中宋" panose="02010600040101010101" charset="-122"/>
                <a:ea typeface="华文中宋" panose="02010600040101010101" charset="-122"/>
                <a:cs typeface="华文中宋" panose="02010600040101010101" charset="-122"/>
              </a:rPr>
              <a:t>持续的战斗会破坏希望通过谈判来达成协议的努力。</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share</a:t>
            </a:r>
            <a:r>
              <a:rPr lang="en-US" altLang="zh-CN" sz="2800"/>
              <a:t>: </a:t>
            </a:r>
            <a:r>
              <a:rPr sz="2800">
                <a:latin typeface="Times New Roman" panose="02020603050405020304" charset="0"/>
                <a:ea typeface="华文中宋" panose="02010600040101010101" charset="-122"/>
                <a:cs typeface="Times New Roman" panose="02020603050405020304" charset="0"/>
                <a:sym typeface="+mn-ea"/>
              </a:rPr>
              <a:t>If you have or do your share of something, you have or do an amount that seems reasonable to you, or to other people</a:t>
            </a: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华文中宋" panose="02010600040101010101" charset="-122"/>
                <a:ea typeface="华文中宋" panose="02010600040101010101" charset="-122"/>
                <a:cs typeface="华文中宋" panose="02010600040101010101" charset="-122"/>
                <a:sym typeface="+mn-ea"/>
              </a:rPr>
              <a:t>应得的一份</a:t>
            </a:r>
            <a:r>
              <a:rPr lang="zh-CN" sz="2800">
                <a:latin typeface="华文中宋" panose="02010600040101010101" charset="-122"/>
                <a:ea typeface="华文中宋" panose="02010600040101010101" charset="-122"/>
                <a:cs typeface="华文中宋" panose="02010600040101010101" charset="-122"/>
                <a:sym typeface="+mn-ea"/>
              </a:rPr>
              <a:t>；</a:t>
            </a:r>
            <a:r>
              <a:rPr sz="2800">
                <a:latin typeface="华文中宋" panose="02010600040101010101" charset="-122"/>
                <a:ea typeface="华文中宋" panose="02010600040101010101" charset="-122"/>
                <a:cs typeface="华文中宋" panose="02010600040101010101" charset="-122"/>
                <a:sym typeface="+mn-ea"/>
              </a:rPr>
              <a:t>应做的一份</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I have had more than my full share of adventures. </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sym typeface="+mn-ea"/>
              </a:rPr>
              <a:t>  我已经有了太多丰富多彩的历险。 </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4" name="文本框 1"/>
          <p:cNvSpPr txBox="1"/>
          <p:nvPr/>
        </p:nvSpPr>
        <p:spPr>
          <a:xfrm>
            <a:off x="164465" y="2786380"/>
            <a:ext cx="1461770" cy="475615"/>
          </a:xfrm>
          <a:prstGeom prst="rect">
            <a:avLst/>
          </a:prstGeom>
          <a:solidFill>
            <a:srgbClr val="0070C0"/>
          </a:solidFill>
        </p:spPr>
        <p:txBody>
          <a:bodyPr wrap="square" rtlCol="0">
            <a:spAutoFit/>
          </a:bodyPr>
          <a:lstStyle/>
          <a:p>
            <a:r>
              <a:rPr kumimoji="1" lang="zh-CN" sz="2500" b="1" dirty="0">
                <a:solidFill>
                  <a:schemeClr val="lt1"/>
                </a:solidFill>
              </a:rPr>
              <a:t>翻译句子</a:t>
            </a:r>
            <a:endParaRPr kumimoji="1" lang="zh-CN" sz="2500" b="1" dirty="0">
              <a:solidFill>
                <a:schemeClr val="lt1"/>
              </a:solidFill>
            </a:endParaRPr>
          </a:p>
        </p:txBody>
      </p:sp>
      <p:sp>
        <p:nvSpPr>
          <p:cNvPr id="1048605" name="文本框 2"/>
          <p:cNvSpPr txBox="1"/>
          <p:nvPr/>
        </p:nvSpPr>
        <p:spPr>
          <a:xfrm>
            <a:off x="164465" y="3273425"/>
            <a:ext cx="1194562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I don't want to do something that would undermine the chances of success.</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15900" y="5800090"/>
            <a:ext cx="1534160" cy="475615"/>
          </a:xfrm>
          <a:prstGeom prst="rect">
            <a:avLst/>
          </a:prstGeom>
          <a:solidFill>
            <a:srgbClr val="0070C0"/>
          </a:solidFill>
        </p:spPr>
        <p:txBody>
          <a:bodyPr wrap="square" rtlCol="0">
            <a:spAutoFit/>
          </a:bodyPr>
          <a:lstStyle/>
          <a:p>
            <a:pPr lvl="0" algn="l">
              <a:buClrTx/>
              <a:buSzTx/>
              <a:buFontTx/>
            </a:pPr>
            <a:r>
              <a:rPr kumimoji="1" lang="zh-CN" sz="2500" b="1" dirty="0">
                <a:solidFill>
                  <a:schemeClr val="lt1"/>
                </a:solidFill>
                <a:sym typeface="+mn-ea"/>
              </a:rPr>
              <a:t>翻译句子</a:t>
            </a:r>
            <a:endParaRPr kumimoji="1" lang="zh-CN" sz="2500" b="1" dirty="0">
              <a:solidFill>
                <a:schemeClr val="lt1"/>
              </a:solidFill>
              <a:sym typeface="+mn-ea"/>
            </a:endParaRPr>
          </a:p>
        </p:txBody>
      </p:sp>
      <p:sp>
        <p:nvSpPr>
          <p:cNvPr id="1048607" name="文本框 5"/>
          <p:cNvSpPr txBox="1"/>
          <p:nvPr/>
        </p:nvSpPr>
        <p:spPr>
          <a:xfrm>
            <a:off x="164465" y="6233160"/>
            <a:ext cx="1126998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Women must receive their fair share of training for good-paying jobs.</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56105" y="2786380"/>
            <a:ext cx="8559800" cy="521970"/>
          </a:xfrm>
          <a:prstGeom prst="rect">
            <a:avLst/>
          </a:prstGeom>
          <a:noFill/>
        </p:spPr>
        <p:txBody>
          <a:bodyPr wrap="square" rtlCol="0" anchor="t">
            <a:spAutoFit/>
          </a:bodyPr>
          <a:lstStyle/>
          <a:p>
            <a:r>
              <a:rPr lang="zh-CN" altLang="en-US" sz="2800">
                <a:ea typeface="华文中宋" panose="02010600040101010101" charset="-122"/>
              </a:rPr>
              <a:t>我不想做会影响成功机会的事情。  </a:t>
            </a:r>
            <a:endParaRPr lang="zh-CN" altLang="en-US" sz="2800">
              <a:ea typeface="华文中宋" panose="02010600040101010101" charset="-122"/>
            </a:endParaRPr>
          </a:p>
        </p:txBody>
      </p:sp>
      <p:cxnSp>
        <p:nvCxnSpPr>
          <p:cNvPr id="3145728" name="直接连接符 8"/>
          <p:cNvCxnSpPr/>
          <p:nvPr/>
        </p:nvCxnSpPr>
        <p:spPr>
          <a:xfrm flipV="1">
            <a:off x="215900" y="3789680"/>
            <a:ext cx="11488420" cy="25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15900" y="6713220"/>
            <a:ext cx="10701655" cy="222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endParaRPr kumimoji="1" lang="zh-CN" sz="2800" b="1" dirty="0">
              <a:solidFill>
                <a:schemeClr val="lt1"/>
              </a:solidFill>
              <a:sym typeface="+mn-ea"/>
            </a:endParaRPr>
          </a:p>
        </p:txBody>
      </p:sp>
      <p:sp>
        <p:nvSpPr>
          <p:cNvPr id="3" name="文本框 6"/>
          <p:cNvSpPr txBox="1"/>
          <p:nvPr/>
        </p:nvSpPr>
        <p:spPr>
          <a:xfrm>
            <a:off x="1856105" y="5824220"/>
            <a:ext cx="8062595"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rPr>
              <a:t>女性必须获得她们理应得到的高薪工作培训。</a:t>
            </a:r>
            <a:endParaRPr lang="zh-CN" altLang="en-US" sz="28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53695" y="2731770"/>
            <a:ext cx="11283315" cy="1245235"/>
          </a:xfrm>
          <a:prstGeom prst="rect">
            <a:avLst/>
          </a:prstGeom>
          <a:noFill/>
        </p:spPr>
        <p:txBody>
          <a:bodyPr wrap="square">
            <a:spAutoFit/>
          </a:bodyPr>
          <a:lstStyle/>
          <a:p>
            <a:pPr algn="l"/>
            <a:r>
              <a:rPr lang="en-US" altLang="zh-CN" sz="2500">
                <a:solidFill>
                  <a:schemeClr val="tx1"/>
                </a:solidFill>
                <a:latin typeface="Times New Roman" panose="02020603050405020304" charset="0"/>
                <a:cs typeface="Times New Roman" panose="02020603050405020304" charset="0"/>
                <a:sym typeface="+mn-ea"/>
              </a:rPr>
              <a:t>Those from a black, Asian, mixed race or other ethnically diverse background were significantly more likely to say they have caring responsibilities than those from a white background. </a:t>
            </a:r>
            <a:endParaRPr lang="en-US" altLang="zh-CN" sz="2500">
              <a:solidFill>
                <a:schemeClr val="tx1"/>
              </a:solidFill>
              <a:latin typeface="Times New Roman" panose="02020603050405020304" charset="0"/>
              <a:cs typeface="Times New Roman" panose="02020603050405020304" charset="0"/>
              <a:sym typeface="+mn-ea"/>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68275" y="683260"/>
            <a:ext cx="11856085" cy="1737360"/>
          </a:xfrm>
          <a:prstGeom prst="roundRect">
            <a:avLst>
              <a:gd name="adj" fmla="val 16667"/>
            </a:avLst>
          </a:prstGeom>
          <a:noFill/>
          <a:ln w="63500" cap="flat" cmpd="sng">
            <a:solidFill>
              <a:srgbClr val="0070C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42900" y="654050"/>
            <a:ext cx="11670665" cy="86042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The majority of those with care responsibilities in the UK are parents looking after children under 18, but 36% of carers are responsible for an adult of working age or older. </a:t>
            </a:r>
            <a:endParaRPr lang="en-US" altLang="zh-CN" sz="2500">
              <a:latin typeface="Times New Roman" panose="02020603050405020304" charset="0"/>
              <a:cs typeface="Times New Roman" panose="02020603050405020304" charset="0"/>
              <a:sym typeface="+mn-ea"/>
            </a:endParaRPr>
          </a:p>
        </p:txBody>
      </p:sp>
      <p:sp>
        <p:nvSpPr>
          <p:cNvPr id="12" name="文本框 11"/>
          <p:cNvSpPr txBox="1"/>
          <p:nvPr/>
        </p:nvSpPr>
        <p:spPr>
          <a:xfrm>
            <a:off x="361950" y="1646555"/>
            <a:ext cx="949960"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14" name="文本框 13"/>
          <p:cNvSpPr txBox="1"/>
          <p:nvPr/>
        </p:nvSpPr>
        <p:spPr>
          <a:xfrm>
            <a:off x="1424305" y="1506855"/>
            <a:ext cx="10434320" cy="769620"/>
          </a:xfrm>
          <a:prstGeom prst="rect">
            <a:avLst/>
          </a:prstGeom>
          <a:noFill/>
        </p:spPr>
        <p:txBody>
          <a:bodyPr wrap="square" rtlCol="0">
            <a:spAutoFit/>
          </a:bodyPr>
          <a:lstStyle/>
          <a:p>
            <a:pPr algn="l">
              <a:lnSpc>
                <a:spcPct val="90000"/>
              </a:lnSpc>
              <a:spcBef>
                <a:spcPts val="1000"/>
              </a:spcBef>
              <a:buClrTx/>
              <a:buSzTx/>
              <a:buFont typeface="Arial" panose="020B0604020202020204" pitchFamily="34" charset="0"/>
            </a:pPr>
            <a:r>
              <a:rPr sz="2400">
                <a:latin typeface="华文中宋" panose="02010600040101010101" charset="-122"/>
                <a:ea typeface="华文中宋" panose="02010600040101010101" charset="-122"/>
                <a:cs typeface="华文中宋" panose="02010600040101010101" charset="-122"/>
              </a:rPr>
              <a:t>在英国，大多数有照顾责任的人是护理18岁以下儿童的父母，但36%的照顾</a:t>
            </a:r>
            <a:r>
              <a:rPr lang="zh-CN" sz="2400">
                <a:latin typeface="华文中宋" panose="02010600040101010101" charset="-122"/>
                <a:ea typeface="华文中宋" panose="02010600040101010101" charset="-122"/>
                <a:cs typeface="华文中宋" panose="02010600040101010101" charset="-122"/>
              </a:rPr>
              <a:t>人</a:t>
            </a:r>
            <a:r>
              <a:rPr sz="2400">
                <a:latin typeface="华文中宋" panose="02010600040101010101" charset="-122"/>
                <a:ea typeface="华文中宋" panose="02010600040101010101" charset="-122"/>
                <a:cs typeface="华文中宋" panose="02010600040101010101" charset="-122"/>
              </a:rPr>
              <a:t>负责</a:t>
            </a:r>
            <a:r>
              <a:rPr lang="zh-CN" sz="2400">
                <a:latin typeface="华文中宋" panose="02010600040101010101" charset="-122"/>
                <a:ea typeface="华文中宋" panose="02010600040101010101" charset="-122"/>
                <a:cs typeface="华文中宋" panose="02010600040101010101" charset="-122"/>
              </a:rPr>
              <a:t>护理</a:t>
            </a:r>
            <a:r>
              <a:rPr sz="2400">
                <a:latin typeface="华文中宋" panose="02010600040101010101" charset="-122"/>
                <a:ea typeface="华文中宋" panose="02010600040101010101" charset="-122"/>
                <a:cs typeface="华文中宋" panose="02010600040101010101" charset="-122"/>
              </a:rPr>
              <a:t>工作年龄或以上的成年人。</a:t>
            </a:r>
            <a:r>
              <a:rPr sz="2500">
                <a:latin typeface="华文中宋" panose="02010600040101010101" charset="-122"/>
                <a:ea typeface="华文中宋" panose="02010600040101010101" charset="-122"/>
                <a:cs typeface="华文中宋" panose="02010600040101010101" charset="-122"/>
              </a:rPr>
              <a:t>  </a:t>
            </a:r>
            <a:endParaRPr sz="2500">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361950" y="4081780"/>
            <a:ext cx="967740"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8" name="圆角矩形 7"/>
          <p:cNvSpPr/>
          <p:nvPr/>
        </p:nvSpPr>
        <p:spPr>
          <a:xfrm>
            <a:off x="207010" y="4946015"/>
            <a:ext cx="11856085" cy="1737360"/>
          </a:xfrm>
          <a:prstGeom prst="roundRect">
            <a:avLst>
              <a:gd name="adj" fmla="val 16667"/>
            </a:avLst>
          </a:prstGeom>
          <a:noFill/>
          <a:ln w="63500" cap="flat" cmpd="sng">
            <a:solidFill>
              <a:srgbClr val="147F9A"/>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文本框 10"/>
          <p:cNvSpPr txBox="1"/>
          <p:nvPr/>
        </p:nvSpPr>
        <p:spPr>
          <a:xfrm>
            <a:off x="314325" y="4927600"/>
            <a:ext cx="11670665" cy="86042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 The research shows nearly one in 10 carers are “sandwich carers”, meaning they have caring responsibilities for both a child and an adult. </a:t>
            </a:r>
            <a:endParaRPr lang="en-US" altLang="zh-CN" sz="2500">
              <a:latin typeface="Times New Roman" panose="02020603050405020304" charset="0"/>
              <a:cs typeface="Times New Roman" panose="02020603050405020304" charset="0"/>
              <a:sym typeface="+mn-ea"/>
            </a:endParaRPr>
          </a:p>
        </p:txBody>
      </p:sp>
      <p:sp>
        <p:nvSpPr>
          <p:cNvPr id="13" name="文本框 12"/>
          <p:cNvSpPr txBox="1"/>
          <p:nvPr/>
        </p:nvSpPr>
        <p:spPr>
          <a:xfrm>
            <a:off x="361950" y="5852160"/>
            <a:ext cx="949960"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15" name="文本框 14"/>
          <p:cNvSpPr txBox="1"/>
          <p:nvPr/>
        </p:nvSpPr>
        <p:spPr>
          <a:xfrm>
            <a:off x="1506220" y="5780405"/>
            <a:ext cx="10434320" cy="769620"/>
          </a:xfrm>
          <a:prstGeom prst="rect">
            <a:avLst/>
          </a:prstGeom>
          <a:noFill/>
        </p:spPr>
        <p:txBody>
          <a:bodyPr wrap="square" rtlCol="0">
            <a:spAutoFit/>
          </a:bodyPr>
          <a:lstStyle/>
          <a:p>
            <a:pPr algn="l">
              <a:lnSpc>
                <a:spcPct val="90000"/>
              </a:lnSpc>
              <a:spcBef>
                <a:spcPts val="1000"/>
              </a:spcBef>
              <a:buClrTx/>
              <a:buSzTx/>
              <a:buFont typeface="Arial" panose="020B0604020202020204" pitchFamily="34" charset="0"/>
            </a:pPr>
            <a:r>
              <a:rPr sz="2400">
                <a:latin typeface="华文中宋" panose="02010600040101010101" charset="-122"/>
                <a:ea typeface="华文中宋" panose="02010600040101010101" charset="-122"/>
                <a:cs typeface="华文中宋" panose="02010600040101010101" charset="-122"/>
              </a:rPr>
              <a:t>研究表明，近十分之一的照顾者是“三明治照管人”，这意味着他们对儿童和成人都有照顾责任。</a:t>
            </a:r>
            <a:r>
              <a:rPr sz="2500">
                <a:latin typeface="华文中宋" panose="02010600040101010101" charset="-122"/>
                <a:ea typeface="华文中宋" panose="02010600040101010101" charset="-122"/>
                <a:cs typeface="华文中宋" panose="02010600040101010101" charset="-122"/>
              </a:rPr>
              <a:t>  </a:t>
            </a:r>
            <a:endParaRPr sz="2500">
              <a:latin typeface="华文中宋" panose="02010600040101010101" charset="-122"/>
              <a:ea typeface="华文中宋" panose="02010600040101010101" charset="-122"/>
              <a:cs typeface="华文中宋" panose="02010600040101010101" charset="-122"/>
            </a:endParaRPr>
          </a:p>
        </p:txBody>
      </p:sp>
      <p:sp>
        <p:nvSpPr>
          <p:cNvPr id="4" name="圆角矩形 3"/>
          <p:cNvSpPr/>
          <p:nvPr/>
        </p:nvSpPr>
        <p:spPr>
          <a:xfrm>
            <a:off x="207010" y="2635885"/>
            <a:ext cx="11856085" cy="209486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文本框 9"/>
          <p:cNvSpPr txBox="1"/>
          <p:nvPr/>
        </p:nvSpPr>
        <p:spPr>
          <a:xfrm>
            <a:off x="1463675" y="3881755"/>
            <a:ext cx="10417175" cy="860425"/>
          </a:xfrm>
          <a:prstGeom prst="rect">
            <a:avLst/>
          </a:prstGeom>
          <a:noFill/>
        </p:spPr>
        <p:txBody>
          <a:bodyPr wrap="square" rtlCol="0">
            <a:spAutoFit/>
          </a:bodyPr>
          <a:lstStyle/>
          <a:p>
            <a:pPr algn="l">
              <a:buClrTx/>
              <a:buSzTx/>
              <a:buFontTx/>
            </a:pPr>
            <a:r>
              <a:rPr sz="2400">
                <a:latin typeface="华文中宋" panose="02010600040101010101" charset="-122"/>
                <a:ea typeface="华文中宋" panose="02010600040101010101" charset="-122"/>
              </a:rPr>
              <a:t>来自黑人、亚洲人、混血儿或其他种族多元化背景的人比白人背景的人更有可能说他们有照顾责任。</a:t>
            </a:r>
            <a:r>
              <a:rPr sz="2500">
                <a:latin typeface="华文中宋" panose="02010600040101010101" charset="-122"/>
                <a:ea typeface="华文中宋" panose="02010600040101010101" charset="-122"/>
              </a:rPr>
              <a:t> </a:t>
            </a:r>
            <a:r>
              <a:rPr sz="2600">
                <a:latin typeface="华文中宋" panose="02010600040101010101" charset="-122"/>
                <a:ea typeface="华文中宋" panose="02010600040101010101" charset="-122"/>
              </a:rPr>
              <a:t> </a:t>
            </a:r>
            <a:endParaRPr sz="26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4" grpId="0"/>
      <p:bldP spid="2" grpId="1" animBg="1"/>
      <p:bldP spid="13" grpId="1" animBg="1"/>
      <p:bldP spid="1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2047875" y="1041400"/>
            <a:ext cx="8096250" cy="5372100"/>
          </a:xfrm>
          <a:prstGeom prst="rect">
            <a:avLst/>
          </a:prstGeom>
        </p:spPr>
      </p:pic>
      <p:sp>
        <p:nvSpPr>
          <p:cNvPr id="6" name="文本框 5"/>
          <p:cNvSpPr txBox="1"/>
          <p:nvPr/>
        </p:nvSpPr>
        <p:spPr>
          <a:xfrm>
            <a:off x="637540" y="6423025"/>
            <a:ext cx="11367135" cy="368300"/>
          </a:xfrm>
          <a:prstGeom prst="rect">
            <a:avLst/>
          </a:prstGeom>
          <a:noFill/>
        </p:spPr>
        <p:txBody>
          <a:bodyPr wrap="square" rtlCol="0" anchor="t">
            <a:spAutoFit/>
          </a:bodyPr>
          <a:p>
            <a:pPr algn="ctr"/>
            <a:r>
              <a:rPr lang="zh-CN" altLang="en-US">
                <a:latin typeface="Times New Roman" panose="02020603050405020304" charset="0"/>
                <a:cs typeface="Times New Roman" panose="02020603050405020304" charset="0"/>
              </a:rPr>
              <a:t>Nora Fong(center), shown with her sister Lilly (left) and friend Lila,has provided one of her baby teeth for the study.</a:t>
            </a:r>
            <a:endParaRPr lang="zh-CN" altLang="en-US">
              <a:latin typeface="Times New Roman" panose="02020603050405020304" charset="0"/>
              <a:cs typeface="Times New Roman" panose="02020603050405020304" charset="0"/>
            </a:endParaRPr>
          </a:p>
        </p:txBody>
      </p:sp>
      <p:sp>
        <p:nvSpPr>
          <p:cNvPr id="7" name="文本框 6"/>
          <p:cNvSpPr txBox="1"/>
          <p:nvPr/>
        </p:nvSpPr>
        <p:spPr>
          <a:xfrm>
            <a:off x="780415" y="0"/>
            <a:ext cx="11094720" cy="953135"/>
          </a:xfrm>
          <a:prstGeom prst="rect">
            <a:avLst/>
          </a:prstGeom>
          <a:noFill/>
        </p:spPr>
        <p:txBody>
          <a:bodyPr wrap="square" rtlCol="0" anchor="t">
            <a:spAutoFit/>
          </a:bodyPr>
          <a:p>
            <a:pPr algn="ctr"/>
            <a:r>
              <a:rPr lang="en-US" sz="2800" b="1">
                <a:latin typeface="+mj-ea"/>
                <a:ea typeface="+mj-ea"/>
                <a:cs typeface="Arial" panose="020B0604020202020204" pitchFamily="34" charset="0"/>
              </a:rPr>
              <a:t>2.Study of Baby Teeth Could be An Idea Worth Chewing On</a:t>
            </a:r>
            <a:endParaRPr lang="en-US" sz="2800" b="1">
              <a:latin typeface="+mj-ea"/>
              <a:ea typeface="+mj-ea"/>
              <a:cs typeface="Arial" panose="020B0604020202020204" pitchFamily="34" charset="0"/>
            </a:endParaRPr>
          </a:p>
          <a:p>
            <a:pPr algn="ctr"/>
            <a:r>
              <a:rPr lang="zh-CN" altLang="en-US" sz="2800" b="1">
                <a:solidFill>
                  <a:schemeClr val="accent2"/>
                </a:solidFill>
                <a:latin typeface="+mj-ea"/>
                <a:ea typeface="+mj-ea"/>
                <a:cs typeface="Arial" panose="020B0604020202020204" pitchFamily="34" charset="0"/>
                <a:sym typeface="+mn-ea"/>
              </a:rPr>
              <a:t>研究乳牙可能是一个值得深思的想法  </a:t>
            </a:r>
            <a:endParaRPr lang="zh-CN" altLang="en-US" sz="2800" b="1">
              <a:solidFill>
                <a:schemeClr val="accent2"/>
              </a:solidFill>
              <a:latin typeface="+mj-ea"/>
              <a:ea typeface="+mj-ea"/>
              <a:cs typeface="Arial" panose="020B0604020202020204" pitchFamily="34" charset="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594360"/>
            <a:ext cx="12192000" cy="6092825"/>
          </a:xfrm>
          <a:prstGeom prst="rect">
            <a:avLst/>
          </a:prstGeom>
          <a:noFill/>
        </p:spPr>
        <p:txBody>
          <a:bodyPr wrap="square" rtlCol="0" anchor="t">
            <a:spAutoFit/>
          </a:bodyPr>
          <a:p>
            <a:r>
              <a:rPr lang="en-US" altLang="zh-CN" sz="2600">
                <a:latin typeface="Times New Roman" panose="02020603050405020304" charset="0"/>
                <a:ea typeface="华文中宋" panose="02010600040101010101" charset="-122"/>
                <a:cs typeface="Times New Roman" panose="02020603050405020304" charset="0"/>
              </a:rPr>
              <a:t>    </a:t>
            </a:r>
            <a:r>
              <a:rPr lang="zh-CN" altLang="en-US" sz="2600">
                <a:latin typeface="Times New Roman" panose="02020603050405020304" charset="0"/>
                <a:ea typeface="华文中宋" panose="02010600040101010101" charset="-122"/>
                <a:cs typeface="Times New Roman" panose="02020603050405020304" charset="0"/>
              </a:rPr>
              <a:t>Could children</a:t>
            </a:r>
            <a:r>
              <a:rPr lang="en-US" altLang="zh-CN" sz="2600">
                <a:latin typeface="Times New Roman" panose="02020603050405020304" charset="0"/>
                <a:ea typeface="华文中宋" panose="02010600040101010101" charset="-122"/>
                <a:cs typeface="Times New Roman" panose="02020603050405020304" charset="0"/>
              </a:rPr>
              <a:t>’</a:t>
            </a:r>
            <a:r>
              <a:rPr lang="zh-CN" altLang="en-US" sz="2600">
                <a:latin typeface="Times New Roman" panose="02020603050405020304" charset="0"/>
                <a:ea typeface="华文中宋" panose="02010600040101010101" charset="-122"/>
                <a:cs typeface="Times New Roman" panose="02020603050405020304" charset="0"/>
              </a:rPr>
              <a:t>s teeth tell us something about </a:t>
            </a:r>
            <a:r>
              <a:rPr lang="en-US" altLang="zh-CN" sz="2600">
                <a:latin typeface="Times New Roman" panose="02020603050405020304" charset="0"/>
                <a:ea typeface="华文中宋" panose="02010600040101010101" charset="-122"/>
                <a:cs typeface="Times New Roman" panose="02020603050405020304" charset="0"/>
              </a:rPr>
              <a:t>____ </a:t>
            </a:r>
            <a:r>
              <a:rPr lang="zh-CN" altLang="en-US" sz="2600">
                <a:latin typeface="Times New Roman" panose="02020603050405020304" charset="0"/>
                <a:ea typeface="华文中宋" panose="02010600040101010101" charset="-122"/>
                <a:cs typeface="Times New Roman" panose="02020603050405020304" charset="0"/>
              </a:rPr>
              <a:t>they will become and what mental health challenges they could encounter?</a:t>
            </a:r>
            <a:r>
              <a:rPr lang="en-US" altLang="zh-CN" sz="2600">
                <a:latin typeface="Times New Roman" panose="02020603050405020304" charset="0"/>
                <a:ea typeface="华文中宋" panose="02010600040101010101" charset="-122"/>
                <a:cs typeface="Times New Roman" panose="02020603050405020304" charset="0"/>
              </a:rPr>
              <a:t> </a:t>
            </a:r>
            <a:r>
              <a:rPr lang="zh-CN" altLang="en-US" sz="2600">
                <a:latin typeface="Times New Roman" panose="02020603050405020304" charset="0"/>
                <a:ea typeface="华文中宋" panose="02010600040101010101" charset="-122"/>
                <a:cs typeface="Times New Roman" panose="02020603050405020304" charset="0"/>
              </a:rPr>
              <a:t>Dr. Erin Dunn believes they can,</a:t>
            </a:r>
            <a:r>
              <a:rPr lang="en-US" altLang="zh-CN" sz="2600">
                <a:latin typeface="Times New Roman" panose="02020603050405020304" charset="0"/>
                <a:ea typeface="华文中宋" panose="02010600040101010101" charset="-122"/>
                <a:cs typeface="Times New Roman" panose="02020603050405020304" charset="0"/>
              </a:rPr>
              <a:t> __________ (envision) </a:t>
            </a:r>
            <a:r>
              <a:rPr lang="zh-CN" altLang="en-US" sz="2600">
                <a:latin typeface="Times New Roman" panose="02020603050405020304" charset="0"/>
                <a:ea typeface="华文中宋" panose="02010600040101010101" charset="-122"/>
                <a:cs typeface="Times New Roman" panose="02020603050405020304" charset="0"/>
              </a:rPr>
              <a:t>a day </a:t>
            </a:r>
            <a:r>
              <a:rPr lang="en-US" altLang="zh-CN" sz="2600">
                <a:latin typeface="Times New Roman" panose="02020603050405020304" charset="0"/>
                <a:ea typeface="华文中宋" panose="02010600040101010101" charset="-122"/>
                <a:cs typeface="Times New Roman" panose="02020603050405020304" charset="0"/>
              </a:rPr>
              <a:t>_____ </a:t>
            </a:r>
            <a:r>
              <a:rPr lang="zh-CN" altLang="en-US" sz="2600">
                <a:latin typeface="Times New Roman" panose="02020603050405020304" charset="0"/>
                <a:ea typeface="华文中宋" panose="02010600040101010101" charset="-122"/>
                <a:cs typeface="Times New Roman" panose="02020603050405020304" charset="0"/>
              </a:rPr>
              <a:t>physicians routinely </a:t>
            </a:r>
            <a:r>
              <a:rPr lang="en-US" sz="2600">
                <a:solidFill>
                  <a:srgbClr val="3333FF"/>
                </a:solidFill>
                <a:latin typeface="Times New Roman" panose="02020603050405020304" charset="0"/>
                <a:ea typeface="华文中宋" panose="02010600040101010101" charset="-122"/>
                <a:cs typeface="Times New Roman" panose="02020603050405020304" charset="0"/>
              </a:rPr>
              <a:t>scrutinize</a:t>
            </a:r>
            <a:r>
              <a:rPr lang="zh-CN" altLang="en-US" sz="2600">
                <a:latin typeface="Times New Roman" panose="02020603050405020304" charset="0"/>
                <a:ea typeface="华文中宋" panose="02010600040101010101" charset="-122"/>
                <a:cs typeface="Times New Roman" panose="02020603050405020304" charset="0"/>
              </a:rPr>
              <a:t> children</a:t>
            </a:r>
            <a:r>
              <a:rPr lang="en-US" altLang="zh-CN" sz="2600">
                <a:latin typeface="Times New Roman" panose="02020603050405020304" charset="0"/>
                <a:ea typeface="华文中宋" panose="02010600040101010101" charset="-122"/>
                <a:cs typeface="Times New Roman" panose="02020603050405020304" charset="0"/>
              </a:rPr>
              <a:t>’</a:t>
            </a:r>
            <a:r>
              <a:rPr lang="zh-CN" altLang="en-US" sz="2600">
                <a:latin typeface="Times New Roman" panose="02020603050405020304" charset="0"/>
                <a:ea typeface="华文中宋" panose="02010600040101010101" charset="-122"/>
                <a:cs typeface="Times New Roman" panose="02020603050405020304" charset="0"/>
              </a:rPr>
              <a:t>s incisors</a:t>
            </a:r>
            <a:r>
              <a:rPr lang="en-US" altLang="zh-CN" sz="2600">
                <a:latin typeface="Times New Roman" panose="02020603050405020304" charset="0"/>
                <a:ea typeface="华文中宋" panose="02010600040101010101" charset="-122"/>
                <a:cs typeface="Times New Roman" panose="02020603050405020304" charset="0"/>
              </a:rPr>
              <a:t> (</a:t>
            </a:r>
            <a:r>
              <a:rPr lang="zh-CN" altLang="en-US" sz="2400">
                <a:latin typeface="Times New Roman" panose="02020603050405020304" charset="0"/>
                <a:ea typeface="华文中宋" panose="02010600040101010101" charset="-122"/>
                <a:cs typeface="Times New Roman" panose="02020603050405020304" charset="0"/>
              </a:rPr>
              <a:t>门齿</a:t>
            </a:r>
            <a:r>
              <a:rPr lang="en-US" altLang="zh-CN" sz="2600">
                <a:latin typeface="Times New Roman" panose="02020603050405020304" charset="0"/>
                <a:ea typeface="华文中宋" panose="02010600040101010101" charset="-122"/>
                <a:cs typeface="Times New Roman" panose="02020603050405020304" charset="0"/>
              </a:rPr>
              <a:t>)</a:t>
            </a:r>
            <a:r>
              <a:rPr lang="zh-CN" altLang="en-US" sz="2600">
                <a:latin typeface="Times New Roman" panose="02020603050405020304" charset="0"/>
                <a:ea typeface="华文中宋" panose="02010600040101010101" charset="-122"/>
                <a:cs typeface="Times New Roman" panose="02020603050405020304" charset="0"/>
              </a:rPr>
              <a:t> or canines</a:t>
            </a:r>
            <a:r>
              <a:rPr lang="en-US" altLang="zh-CN" sz="2600">
                <a:latin typeface="Times New Roman" panose="02020603050405020304" charset="0"/>
                <a:ea typeface="华文中宋" panose="02010600040101010101" charset="-122"/>
                <a:cs typeface="Times New Roman" panose="02020603050405020304" charset="0"/>
              </a:rPr>
              <a:t> (</a:t>
            </a:r>
            <a:r>
              <a:rPr lang="en-US" altLang="zh-CN" sz="2400">
                <a:latin typeface="Times New Roman" panose="02020603050405020304" charset="0"/>
                <a:ea typeface="华文中宋" panose="02010600040101010101" charset="-122"/>
                <a:cs typeface="Times New Roman" panose="02020603050405020304" charset="0"/>
              </a:rPr>
              <a:t>犬齿</a:t>
            </a:r>
            <a:r>
              <a:rPr lang="en-US" altLang="zh-CN" sz="2600">
                <a:latin typeface="Times New Roman" panose="02020603050405020304" charset="0"/>
                <a:ea typeface="华文中宋" panose="02010600040101010101" charset="-122"/>
                <a:cs typeface="Times New Roman" panose="02020603050405020304" charset="0"/>
              </a:rPr>
              <a:t>) </a:t>
            </a:r>
            <a:r>
              <a:rPr lang="zh-CN" altLang="en-US" sz="2600">
                <a:latin typeface="Times New Roman" panose="02020603050405020304" charset="0"/>
                <a:ea typeface="华文中宋" panose="02010600040101010101" charset="-122"/>
                <a:cs typeface="Times New Roman" panose="02020603050405020304" charset="0"/>
              </a:rPr>
              <a:t>after they fall out</a:t>
            </a:r>
            <a:r>
              <a:rPr lang="en-US" altLang="zh-CN" sz="2600">
                <a:latin typeface="Times New Roman" panose="02020603050405020304" charset="0"/>
                <a:ea typeface="华文中宋" panose="02010600040101010101" charset="-122"/>
                <a:cs typeface="Times New Roman" panose="02020603050405020304" charset="0"/>
              </a:rPr>
              <a:t> </a:t>
            </a:r>
            <a:r>
              <a:rPr lang="zh-CN" altLang="en-US" sz="2600">
                <a:latin typeface="Times New Roman" panose="02020603050405020304" charset="0"/>
                <a:ea typeface="华文中宋" panose="02010600040101010101" charset="-122"/>
                <a:cs typeface="Times New Roman" panose="02020603050405020304" charset="0"/>
              </a:rPr>
              <a:t>for signs of early life </a:t>
            </a:r>
            <a:r>
              <a:rPr lang="en-US" sz="2600">
                <a:solidFill>
                  <a:srgbClr val="3333FF"/>
                </a:solidFill>
                <a:latin typeface="Times New Roman" panose="02020603050405020304" charset="0"/>
                <a:ea typeface="华文中宋" panose="02010600040101010101" charset="-122"/>
                <a:cs typeface="Times New Roman" panose="02020603050405020304" charset="0"/>
              </a:rPr>
              <a:t>trauma</a:t>
            </a:r>
            <a:r>
              <a:rPr lang="en-US" altLang="zh-CN" sz="2600">
                <a:latin typeface="Times New Roman" panose="02020603050405020304" charset="0"/>
                <a:ea typeface="华文中宋" panose="02010600040101010101" charset="-122"/>
                <a:cs typeface="Times New Roman" panose="02020603050405020304" charset="0"/>
              </a:rPr>
              <a:t>. </a:t>
            </a:r>
            <a:r>
              <a:rPr lang="zh-CN" altLang="en-US" sz="2600">
                <a:latin typeface="Times New Roman" panose="02020603050405020304" charset="0"/>
                <a:ea typeface="华文中宋" panose="02010600040101010101" charset="-122"/>
                <a:cs typeface="Times New Roman" panose="02020603050405020304" charset="0"/>
              </a:rPr>
              <a:t>Such a screening</a:t>
            </a:r>
            <a:r>
              <a:rPr lang="en-US" altLang="zh-CN" sz="2600">
                <a:latin typeface="Times New Roman" panose="02020603050405020304" charset="0"/>
                <a:ea typeface="华文中宋" panose="02010600040101010101" charset="-122"/>
                <a:cs typeface="Times New Roman" panose="02020603050405020304" charset="0"/>
              </a:rPr>
              <a:t> (</a:t>
            </a:r>
            <a:r>
              <a:rPr lang="zh-CN" altLang="en-US" sz="2400">
                <a:latin typeface="Times New Roman" panose="02020603050405020304" charset="0"/>
                <a:ea typeface="华文中宋" panose="02010600040101010101" charset="-122"/>
                <a:cs typeface="Times New Roman" panose="02020603050405020304" charset="0"/>
              </a:rPr>
              <a:t>筛查</a:t>
            </a:r>
            <a:r>
              <a:rPr lang="en-US" altLang="zh-CN" sz="2600">
                <a:latin typeface="Times New Roman" panose="02020603050405020304" charset="0"/>
                <a:ea typeface="华文中宋" panose="02010600040101010101" charset="-122"/>
                <a:cs typeface="Times New Roman" panose="02020603050405020304" charset="0"/>
              </a:rPr>
              <a:t>)</a:t>
            </a:r>
            <a:r>
              <a:rPr lang="zh-CN" altLang="en-US" sz="2600">
                <a:latin typeface="Times New Roman" panose="02020603050405020304" charset="0"/>
                <a:ea typeface="华文中宋" panose="02010600040101010101" charset="-122"/>
                <a:cs typeface="Times New Roman" panose="02020603050405020304" charset="0"/>
              </a:rPr>
              <a:t>,</a:t>
            </a:r>
            <a:r>
              <a:rPr lang="en-US" altLang="zh-CN" sz="2600">
                <a:latin typeface="Times New Roman" panose="02020603050405020304" charset="0"/>
                <a:ea typeface="华文中宋" panose="02010600040101010101" charset="-122"/>
                <a:cs typeface="Times New Roman" panose="02020603050405020304" charset="0"/>
              </a:rPr>
              <a:t> </a:t>
            </a:r>
            <a:r>
              <a:rPr lang="zh-CN" altLang="en-US" sz="2600">
                <a:latin typeface="Times New Roman" panose="02020603050405020304" charset="0"/>
                <a:ea typeface="华文中宋" panose="02010600040101010101" charset="-122"/>
                <a:cs typeface="Times New Roman" panose="02020603050405020304" charset="0"/>
              </a:rPr>
              <a:t>Dunn</a:t>
            </a:r>
            <a:r>
              <a:rPr lang="en-US" altLang="zh-CN" sz="2600">
                <a:latin typeface="Times New Roman" panose="02020603050405020304" charset="0"/>
                <a:ea typeface="华文中宋" panose="02010600040101010101" charset="-122"/>
                <a:cs typeface="Times New Roman" panose="02020603050405020304" charset="0"/>
              </a:rPr>
              <a:t> hopes, could one day become as routine as the blood tests doctors use ________ (check) a patient’s cholesterol(</a:t>
            </a:r>
            <a:r>
              <a:rPr lang="en-US" altLang="zh-CN" sz="2400">
                <a:latin typeface="Times New Roman" panose="02020603050405020304" charset="0"/>
                <a:ea typeface="华文中宋" panose="02010600040101010101" charset="-122"/>
                <a:cs typeface="Times New Roman" panose="02020603050405020304" charset="0"/>
              </a:rPr>
              <a:t>胆固醇</a:t>
            </a:r>
            <a:r>
              <a:rPr lang="en-US" altLang="zh-CN" sz="2600">
                <a:latin typeface="Times New Roman" panose="02020603050405020304" charset="0"/>
                <a:ea typeface="华文中宋" panose="02010600040101010101" charset="-122"/>
                <a:cs typeface="Times New Roman" panose="02020603050405020304" charset="0"/>
              </a:rPr>
              <a:t>) and glucose (</a:t>
            </a:r>
            <a:r>
              <a:rPr lang="zh-CN" altLang="en-US" sz="2400">
                <a:latin typeface="Times New Roman" panose="02020603050405020304" charset="0"/>
                <a:ea typeface="华文中宋" panose="02010600040101010101" charset="-122"/>
                <a:cs typeface="Times New Roman" panose="02020603050405020304" charset="0"/>
              </a:rPr>
              <a:t>葡萄糖</a:t>
            </a:r>
            <a:r>
              <a:rPr lang="en-US" altLang="zh-CN" sz="2600">
                <a:latin typeface="Times New Roman" panose="02020603050405020304" charset="0"/>
                <a:ea typeface="华文中宋" panose="02010600040101010101" charset="-122"/>
                <a:cs typeface="Times New Roman" panose="02020603050405020304" charset="0"/>
              </a:rPr>
              <a:t>) levels, measures that indicate whether a person faces ___ increased risk of heart disease or diabetes.</a:t>
            </a:r>
            <a:endParaRPr lang="en-US" altLang="zh-CN" sz="2600">
              <a:latin typeface="Times New Roman" panose="02020603050405020304" charset="0"/>
              <a:ea typeface="华文中宋" panose="02010600040101010101" charset="-122"/>
              <a:cs typeface="Times New Roman" panose="02020603050405020304" charset="0"/>
            </a:endParaRPr>
          </a:p>
          <a:p>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Two years ago, Dunn</a:t>
            </a:r>
            <a:r>
              <a:rPr lang="en-US" altLang="zh-CN" sz="2600">
                <a:latin typeface="Times New Roman" panose="02020603050405020304" charset="0"/>
                <a:ea typeface="华文中宋" panose="02010600040101010101" charset="-122"/>
                <a:cs typeface="Times New Roman" panose="02020603050405020304" charset="0"/>
                <a:sym typeface="+mn-ea"/>
              </a:rPr>
              <a:t>’</a:t>
            </a:r>
            <a:r>
              <a:rPr lang="zh-CN" altLang="en-US" sz="2600">
                <a:latin typeface="Times New Roman" panose="02020603050405020304" charset="0"/>
                <a:ea typeface="华文中宋" panose="02010600040101010101" charset="-122"/>
                <a:cs typeface="Times New Roman" panose="02020603050405020304" charset="0"/>
                <a:sym typeface="+mn-ea"/>
              </a:rPr>
              <a:t>s team</a:t>
            </a:r>
            <a:r>
              <a:rPr lang="en-US" altLang="zh-CN" sz="2600">
                <a:latin typeface="Times New Roman" panose="02020603050405020304" charset="0"/>
                <a:ea typeface="华文中宋" panose="02010600040101010101" charset="-122"/>
                <a:cs typeface="Times New Roman" panose="02020603050405020304" charset="0"/>
                <a:sym typeface="+mn-ea"/>
              </a:rPr>
              <a:t> ______ (start) </a:t>
            </a:r>
            <a:r>
              <a:rPr lang="zh-CN" altLang="en-US" sz="2600">
                <a:latin typeface="Times New Roman" panose="02020603050405020304" charset="0"/>
                <a:ea typeface="华文中宋" panose="02010600040101010101" charset="-122"/>
                <a:cs typeface="Times New Roman" panose="02020603050405020304" charset="0"/>
                <a:sym typeface="+mn-ea"/>
              </a:rPr>
              <a:t>recruiting New England</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area women </a:t>
            </a:r>
            <a:r>
              <a:rPr lang="zh-CN" altLang="en-US" sz="2600">
                <a:solidFill>
                  <a:schemeClr val="tx1"/>
                </a:solidFill>
                <a:latin typeface="Times New Roman" panose="02020603050405020304" charset="0"/>
                <a:ea typeface="华文中宋" panose="02010600040101010101" charset="-122"/>
                <a:cs typeface="Times New Roman" panose="02020603050405020304" charset="0"/>
                <a:sym typeface="+mn-ea"/>
              </a:rPr>
              <a:t>who </a:t>
            </a:r>
            <a:r>
              <a:rPr lang="zh-CN" altLang="en-US" sz="2600">
                <a:latin typeface="Times New Roman" panose="02020603050405020304" charset="0"/>
                <a:ea typeface="华文中宋" panose="02010600040101010101" charset="-122"/>
                <a:cs typeface="Times New Roman" panose="02020603050405020304" charset="0"/>
                <a:sym typeface="+mn-ea"/>
              </a:rPr>
              <a:t>were pregnant</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during — or had given birth a</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year before — the 2013 Boston</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Marathon bombing to test the</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viability</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400">
                <a:latin typeface="Times New Roman" panose="02020603050405020304" charset="0"/>
                <a:ea typeface="华文中宋" panose="02010600040101010101" charset="-122"/>
                <a:cs typeface="Times New Roman" panose="02020603050405020304" charset="0"/>
                <a:sym typeface="+mn-ea"/>
              </a:rPr>
              <a:t>可行性</a:t>
            </a:r>
            <a:r>
              <a:rPr lang="en-US" altLang="zh-CN" sz="2600">
                <a:latin typeface="Times New Roman" panose="02020603050405020304" charset="0"/>
                <a:ea typeface="华文中宋" panose="02010600040101010101" charset="-122"/>
                <a:cs typeface="Times New Roman" panose="02020603050405020304" charset="0"/>
                <a:sym typeface="+mn-ea"/>
              </a:rPr>
              <a:t>)</a:t>
            </a:r>
            <a:r>
              <a:rPr lang="zh-CN" altLang="en-US" sz="2600">
                <a:latin typeface="Times New Roman" panose="02020603050405020304" charset="0"/>
                <a:ea typeface="华文中宋" panose="02010600040101010101" charset="-122"/>
                <a:cs typeface="Times New Roman" panose="02020603050405020304" charset="0"/>
                <a:sym typeface="+mn-ea"/>
              </a:rPr>
              <a:t> of large-scale screening</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of </a:t>
            </a:r>
            <a:r>
              <a:rPr lang="en-US" sz="2600">
                <a:solidFill>
                  <a:srgbClr val="3333FF"/>
                </a:solidFill>
                <a:latin typeface="Times New Roman" panose="02020603050405020304" charset="0"/>
                <a:ea typeface="华文中宋" panose="02010600040101010101" charset="-122"/>
                <a:cs typeface="Times New Roman" panose="02020603050405020304" charset="0"/>
                <a:sym typeface="+mn-ea"/>
              </a:rPr>
              <a:t>trauma</a:t>
            </a:r>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and baby teeth. Women do not need to have had a direct </a:t>
            </a:r>
            <a:r>
              <a:rPr lang="en-US" altLang="zh-CN" sz="2600">
                <a:latin typeface="Times New Roman" panose="02020603050405020304" charset="0"/>
                <a:ea typeface="华文中宋" panose="02010600040101010101" charset="-122"/>
                <a:cs typeface="Times New Roman" panose="02020603050405020304" charset="0"/>
                <a:sym typeface="+mn-ea"/>
              </a:rPr>
              <a:t>_________ (connect) </a:t>
            </a:r>
            <a:r>
              <a:rPr lang="zh-CN" altLang="en-US" sz="2600">
                <a:latin typeface="Times New Roman" panose="02020603050405020304" charset="0"/>
                <a:ea typeface="华文中宋" panose="02010600040101010101" charset="-122"/>
                <a:cs typeface="Times New Roman" panose="02020603050405020304" charset="0"/>
                <a:sym typeface="+mn-ea"/>
              </a:rPr>
              <a:t>to the bombing</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or the hunt for the perpetrators</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en-US" altLang="zh-CN" sz="2400">
                <a:latin typeface="Times New Roman" panose="02020603050405020304" charset="0"/>
                <a:ea typeface="华文中宋" panose="02010600040101010101" charset="-122"/>
                <a:cs typeface="Times New Roman" panose="02020603050405020304" charset="0"/>
                <a:sym typeface="+mn-ea"/>
              </a:rPr>
              <a:t>作恶者</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afterward.</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If her team can pinpoint a </a:t>
            </a:r>
            <a:r>
              <a:rPr lang="en-US" altLang="zh-CN" sz="2600">
                <a:latin typeface="Times New Roman" panose="02020603050405020304" charset="0"/>
                <a:ea typeface="华文中宋" panose="02010600040101010101" charset="-122"/>
                <a:cs typeface="Times New Roman" panose="02020603050405020304" charset="0"/>
                <a:sym typeface="+mn-ea"/>
              </a:rPr>
              <a:t>_______ (rely) </a:t>
            </a:r>
            <a:r>
              <a:rPr lang="en-US" sz="2600">
                <a:latin typeface="Times New Roman" panose="02020603050405020304" charset="0"/>
                <a:ea typeface="华文中宋" panose="02010600040101010101" charset="-122"/>
                <a:cs typeface="Times New Roman" panose="02020603050405020304" charset="0"/>
                <a:sym typeface="+mn-ea"/>
              </a:rPr>
              <a:t>link </a:t>
            </a:r>
            <a:r>
              <a:rPr lang="zh-CN" altLang="en-US" sz="2600">
                <a:latin typeface="Times New Roman" panose="02020603050405020304" charset="0"/>
                <a:ea typeface="华文中宋" panose="02010600040101010101" charset="-122"/>
                <a:cs typeface="Times New Roman" panose="02020603050405020304" charset="0"/>
                <a:sym typeface="+mn-ea"/>
              </a:rPr>
              <a:t>between stress</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and teeth markings, it </a:t>
            </a:r>
            <a:r>
              <a:rPr lang="en-US" altLang="zh-CN" sz="2600">
                <a:latin typeface="Times New Roman" panose="02020603050405020304" charset="0"/>
                <a:ea typeface="华文中宋" panose="02010600040101010101" charset="-122"/>
                <a:cs typeface="Times New Roman" panose="02020603050405020304" charset="0"/>
                <a:sym typeface="+mn-ea"/>
              </a:rPr>
              <a:t>“</a:t>
            </a:r>
            <a:r>
              <a:rPr lang="zh-CN" altLang="en-US" sz="2600">
                <a:latin typeface="Times New Roman" panose="02020603050405020304" charset="0"/>
                <a:ea typeface="华文中宋" panose="02010600040101010101" charset="-122"/>
                <a:cs typeface="Times New Roman" panose="02020603050405020304" charset="0"/>
                <a:sym typeface="+mn-ea"/>
              </a:rPr>
              <a:t>opens up</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the opportunity to use teeth as a</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new tool to help guide primary</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prevention efforts,</a:t>
            </a:r>
            <a:r>
              <a:rPr lang="en-US" altLang="zh-CN" sz="2600">
                <a:latin typeface="Times New Roman" panose="02020603050405020304" charset="0"/>
                <a:ea typeface="华文中宋" panose="02010600040101010101" charset="-122"/>
                <a:cs typeface="Times New Roman" panose="02020603050405020304" charset="0"/>
                <a:sym typeface="+mn-ea"/>
              </a:rPr>
              <a:t>”</a:t>
            </a:r>
            <a:r>
              <a:rPr lang="zh-CN" altLang="en-US" sz="2600">
                <a:latin typeface="Times New Roman" panose="02020603050405020304" charset="0"/>
                <a:ea typeface="华文中宋" panose="02010600040101010101" charset="-122"/>
                <a:cs typeface="Times New Roman" panose="02020603050405020304" charset="0"/>
                <a:sym typeface="+mn-ea"/>
              </a:rPr>
              <a:t> Dunn said.</a:t>
            </a:r>
            <a:r>
              <a:rPr lang="en-US" altLang="zh-CN" sz="2600">
                <a:latin typeface="Times New Roman" panose="02020603050405020304" charset="0"/>
                <a:ea typeface="华文中宋" panose="02010600040101010101" charset="-122"/>
                <a:cs typeface="Times New Roman" panose="02020603050405020304" charset="0"/>
                <a:sym typeface="+mn-ea"/>
              </a:rPr>
              <a:t> _________ (ultimate)</a:t>
            </a:r>
            <a:r>
              <a:rPr lang="zh-CN" altLang="en-US" sz="2600">
                <a:latin typeface="Times New Roman" panose="02020603050405020304" charset="0"/>
                <a:ea typeface="华文中宋" panose="02010600040101010101" charset="-122"/>
                <a:cs typeface="Times New Roman" panose="02020603050405020304" charset="0"/>
                <a:sym typeface="+mn-ea"/>
              </a:rPr>
              <a:t>, she hopes to identify</a:t>
            </a:r>
            <a:r>
              <a:rPr lang="en-US" altLang="zh-CN" sz="2600">
                <a:latin typeface="Times New Roman" panose="02020603050405020304" charset="0"/>
                <a:ea typeface="华文中宋" panose="02010600040101010101" charset="-122"/>
                <a:cs typeface="Times New Roman" panose="02020603050405020304" charset="0"/>
                <a:sym typeface="+mn-ea"/>
              </a:rPr>
              <a:t> ________ (strategy) </a:t>
            </a:r>
            <a:r>
              <a:rPr lang="zh-CN" altLang="en-US" sz="2600">
                <a:latin typeface="Times New Roman" panose="02020603050405020304" charset="0"/>
                <a:ea typeface="华文中宋" panose="02010600040101010101" charset="-122"/>
                <a:cs typeface="Times New Roman" panose="02020603050405020304" charset="0"/>
                <a:sym typeface="+mn-ea"/>
              </a:rPr>
              <a:t>to improve resilience</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en-US" altLang="zh-CN" sz="2400">
                <a:latin typeface="Times New Roman" panose="02020603050405020304" charset="0"/>
                <a:ea typeface="华文中宋" panose="02010600040101010101" charset="-122"/>
                <a:cs typeface="Times New Roman" panose="02020603050405020304" charset="0"/>
                <a:sym typeface="+mn-ea"/>
              </a:rPr>
              <a:t>复原力</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among children.</a:t>
            </a:r>
            <a:endParaRPr lang="en-US" altLang="zh-CN" sz="2600">
              <a:latin typeface="Times New Roman" panose="02020603050405020304" charset="0"/>
              <a:ea typeface="华文中宋" panose="02010600040101010101" charset="-122"/>
              <a:cs typeface="Times New Roman" panose="02020603050405020304" charset="0"/>
            </a:endParaRPr>
          </a:p>
        </p:txBody>
      </p:sp>
      <p:sp>
        <p:nvSpPr>
          <p:cNvPr id="1048598" name="文本框 4"/>
          <p:cNvSpPr txBox="1"/>
          <p:nvPr/>
        </p:nvSpPr>
        <p:spPr>
          <a:xfrm>
            <a:off x="1881505" y="29210"/>
            <a:ext cx="7611110" cy="460375"/>
          </a:xfrm>
          <a:prstGeom prst="rect">
            <a:avLst/>
          </a:prstGeom>
          <a:noFill/>
        </p:spPr>
        <p:txBody>
          <a:bodyPr wrap="square" rtlCol="0">
            <a:spAutoFit/>
          </a:bodyPr>
          <a:p>
            <a:pPr algn="l">
              <a:buClrTx/>
              <a:buSzTx/>
              <a:buFontTx/>
            </a:pPr>
            <a:r>
              <a:rPr lang="zh-CN" altLang="en-US" sz="2400" b="1" dirty="0">
                <a:solidFill>
                  <a:schemeClr val="accent2"/>
                </a:solidFill>
                <a:latin typeface="+mj-ea"/>
                <a:ea typeface="+mj-ea"/>
                <a:cs typeface="Arial" panose="020B0604020202020204" pitchFamily="34" charset="0"/>
              </a:rPr>
              <a:t>（《波士顿环球报》2022年</a:t>
            </a:r>
            <a:r>
              <a:rPr lang="en-US" altLang="zh-CN" sz="2400" b="1" dirty="0">
                <a:solidFill>
                  <a:schemeClr val="accent2"/>
                </a:solidFill>
                <a:latin typeface="+mj-ea"/>
                <a:ea typeface="+mj-ea"/>
                <a:cs typeface="Arial" panose="020B0604020202020204" pitchFamily="34" charset="0"/>
              </a:rPr>
              <a:t>3</a:t>
            </a:r>
            <a:r>
              <a:rPr lang="zh-CN" altLang="en-US" sz="2400" b="1" dirty="0">
                <a:solidFill>
                  <a:schemeClr val="accent2"/>
                </a:solidFill>
                <a:latin typeface="+mj-ea"/>
                <a:ea typeface="+mj-ea"/>
                <a:cs typeface="Arial" panose="020B0604020202020204" pitchFamily="34" charset="0"/>
              </a:rPr>
              <a:t>月</a:t>
            </a:r>
            <a:r>
              <a:rPr lang="en-US" altLang="zh-CN" sz="2400" b="1" dirty="0">
                <a:solidFill>
                  <a:schemeClr val="accent2"/>
                </a:solidFill>
                <a:latin typeface="+mj-ea"/>
                <a:ea typeface="+mj-ea"/>
                <a:cs typeface="Arial" panose="020B0604020202020204" pitchFamily="34" charset="0"/>
              </a:rPr>
              <a:t>9</a:t>
            </a:r>
            <a:r>
              <a:rPr lang="zh-CN" altLang="en-US" sz="2400" b="1" dirty="0">
                <a:solidFill>
                  <a:schemeClr val="accent2"/>
                </a:solidFill>
                <a:latin typeface="+mj-ea"/>
                <a:ea typeface="+mj-ea"/>
                <a:cs typeface="Arial" panose="020B0604020202020204" pitchFamily="34" charset="0"/>
              </a:rPr>
              <a:t>号</a:t>
            </a:r>
            <a:r>
              <a:rPr lang="en-US" altLang="zh-CN" sz="2400" b="1" dirty="0">
                <a:solidFill>
                  <a:schemeClr val="accent2"/>
                </a:solidFill>
                <a:latin typeface="+mj-ea"/>
                <a:ea typeface="+mj-ea"/>
                <a:cs typeface="Arial" panose="020B0604020202020204" pitchFamily="34" charset="0"/>
              </a:rPr>
              <a:t> </a:t>
            </a:r>
            <a:r>
              <a:rPr lang="en-US" sz="2400" b="1" dirty="0">
                <a:solidFill>
                  <a:schemeClr val="accent2"/>
                </a:solidFill>
                <a:latin typeface="+mj-ea"/>
                <a:ea typeface="+mj-ea"/>
                <a:cs typeface="Arial" panose="020B0604020202020204" pitchFamily="34" charset="0"/>
              </a:rPr>
              <a:t>A1&amp;A12</a:t>
            </a:r>
            <a:r>
              <a:rPr lang="zh-CN" altLang="en-US" sz="2400" b="1" dirty="0">
                <a:solidFill>
                  <a:schemeClr val="accent2"/>
                </a:solidFill>
                <a:latin typeface="+mj-ea"/>
                <a:ea typeface="+mj-ea"/>
                <a:cs typeface="Arial" panose="020B0604020202020204" pitchFamily="34" charset="0"/>
              </a:rPr>
              <a:t>版面）</a:t>
            </a:r>
            <a:endParaRPr lang="zh-CN" altLang="en-US" sz="2400" b="1" dirty="0">
              <a:solidFill>
                <a:schemeClr val="accent2"/>
              </a:solidFill>
              <a:latin typeface="+mj-ea"/>
              <a:ea typeface="+mj-ea"/>
              <a:cs typeface="Arial" panose="020B0604020202020204" pitchFamily="34" charset="0"/>
            </a:endParaRPr>
          </a:p>
        </p:txBody>
      </p:sp>
      <p:sp>
        <p:nvSpPr>
          <p:cNvPr id="1048599" name="文本框 16"/>
          <p:cNvSpPr txBox="1"/>
          <p:nvPr/>
        </p:nvSpPr>
        <p:spPr>
          <a:xfrm>
            <a:off x="0" y="0"/>
            <a:ext cx="1561465" cy="491490"/>
          </a:xfrm>
          <a:prstGeom prst="rect">
            <a:avLst/>
          </a:prstGeom>
          <a:solidFill>
            <a:schemeClr val="accent6"/>
          </a:solidFill>
        </p:spPr>
        <p:txBody>
          <a:bodyPr wrap="square" rtlCol="0">
            <a:spAutoFit/>
          </a:bodyPr>
          <a:p>
            <a:pPr lvl="0" algn="l">
              <a:buClrTx/>
              <a:buSzTx/>
              <a:buFontTx/>
            </a:pPr>
            <a:r>
              <a:rPr kumimoji="1" lang="zh-CN" sz="2600" b="1" dirty="0">
                <a:solidFill>
                  <a:schemeClr val="lt1"/>
                </a:solidFill>
                <a:sym typeface="+mn-ea"/>
              </a:rPr>
              <a:t>语篇填空</a:t>
            </a:r>
            <a:endParaRPr kumimoji="1" lang="zh-CN" sz="2600" b="1" dirty="0">
              <a:solidFill>
                <a:schemeClr val="lt1"/>
              </a:solidFill>
              <a:sym typeface="+mn-ea"/>
            </a:endParaRPr>
          </a:p>
        </p:txBody>
      </p:sp>
      <p:sp>
        <p:nvSpPr>
          <p:cNvPr id="2" name="文本框 1"/>
          <p:cNvSpPr txBox="1"/>
          <p:nvPr/>
        </p:nvSpPr>
        <p:spPr>
          <a:xfrm>
            <a:off x="6529705" y="584835"/>
            <a:ext cx="834390"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who </a:t>
            </a:r>
            <a:endParaRPr lang="zh-CN" altLang="en-US"/>
          </a:p>
        </p:txBody>
      </p:sp>
      <p:sp>
        <p:nvSpPr>
          <p:cNvPr id="3" name="文本框 2"/>
          <p:cNvSpPr txBox="1"/>
          <p:nvPr/>
        </p:nvSpPr>
        <p:spPr>
          <a:xfrm>
            <a:off x="9825990" y="949960"/>
            <a:ext cx="1805305" cy="491490"/>
          </a:xfrm>
          <a:prstGeom prst="rect">
            <a:avLst/>
          </a:prstGeom>
          <a:noFill/>
        </p:spPr>
        <p:txBody>
          <a:bodyPr wrap="none" rtlCol="0" anchor="t">
            <a:spAutoFit/>
          </a:bodyPr>
          <a:p>
            <a:r>
              <a:rPr lang="en-US" altLang="zh-CN" sz="2600">
                <a:solidFill>
                  <a:srgbClr val="FF0000"/>
                </a:solidFill>
                <a:latin typeface="Times New Roman" panose="02020603050405020304" charset="0"/>
                <a:ea typeface="华文中宋" panose="02010600040101010101" charset="-122"/>
                <a:cs typeface="Times New Roman" panose="02020603050405020304" charset="0"/>
                <a:sym typeface="+mn-ea"/>
              </a:rPr>
              <a:t>envisioning </a:t>
            </a:r>
            <a:endParaRPr lang="zh-CN" altLang="en-US"/>
          </a:p>
        </p:txBody>
      </p:sp>
      <p:sp>
        <p:nvSpPr>
          <p:cNvPr id="5" name="文本框 4"/>
          <p:cNvSpPr txBox="1"/>
          <p:nvPr/>
        </p:nvSpPr>
        <p:spPr>
          <a:xfrm>
            <a:off x="2267585" y="1381125"/>
            <a:ext cx="981075"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when </a:t>
            </a:r>
            <a:endParaRPr lang="zh-CN" altLang="en-US"/>
          </a:p>
        </p:txBody>
      </p:sp>
      <p:sp>
        <p:nvSpPr>
          <p:cNvPr id="6" name="文本框 5"/>
          <p:cNvSpPr txBox="1"/>
          <p:nvPr/>
        </p:nvSpPr>
        <p:spPr>
          <a:xfrm>
            <a:off x="9368790" y="2167255"/>
            <a:ext cx="1292225" cy="491490"/>
          </a:xfrm>
          <a:prstGeom prst="rect">
            <a:avLst/>
          </a:prstGeom>
          <a:noFill/>
        </p:spPr>
        <p:txBody>
          <a:bodyPr wrap="none" rtlCol="0" anchor="t">
            <a:spAutoFit/>
          </a:bodyPr>
          <a:p>
            <a:r>
              <a:rPr lang="en-US" altLang="zh-CN" sz="2600">
                <a:solidFill>
                  <a:srgbClr val="FF0000"/>
                </a:solidFill>
                <a:latin typeface="Times New Roman" panose="02020603050405020304" charset="0"/>
                <a:ea typeface="华文中宋" panose="02010600040101010101" charset="-122"/>
                <a:cs typeface="Times New Roman" panose="02020603050405020304" charset="0"/>
                <a:sym typeface="+mn-ea"/>
              </a:rPr>
              <a:t>to check</a:t>
            </a:r>
            <a:endParaRPr lang="zh-CN" altLang="en-US"/>
          </a:p>
        </p:txBody>
      </p:sp>
      <p:sp>
        <p:nvSpPr>
          <p:cNvPr id="7" name="文本框 6"/>
          <p:cNvSpPr txBox="1"/>
          <p:nvPr/>
        </p:nvSpPr>
        <p:spPr>
          <a:xfrm>
            <a:off x="1819275" y="2953385"/>
            <a:ext cx="577215" cy="491490"/>
          </a:xfrm>
          <a:prstGeom prst="rect">
            <a:avLst/>
          </a:prstGeom>
          <a:noFill/>
        </p:spPr>
        <p:txBody>
          <a:bodyPr wrap="none" rtlCol="0" anchor="t">
            <a:spAutoFit/>
          </a:bodyPr>
          <a:p>
            <a:r>
              <a:rPr lang="en-US" altLang="zh-CN" sz="2600">
                <a:solidFill>
                  <a:srgbClr val="FF0000"/>
                </a:solidFill>
                <a:latin typeface="Times New Roman" panose="02020603050405020304" charset="0"/>
                <a:ea typeface="华文中宋" panose="02010600040101010101" charset="-122"/>
                <a:cs typeface="Times New Roman" panose="02020603050405020304" charset="0"/>
                <a:sym typeface="+mn-ea"/>
              </a:rPr>
              <a:t>an </a:t>
            </a:r>
            <a:endParaRPr lang="zh-CN" altLang="en-US"/>
          </a:p>
        </p:txBody>
      </p:sp>
      <p:sp>
        <p:nvSpPr>
          <p:cNvPr id="8" name="文本框 7"/>
          <p:cNvSpPr txBox="1"/>
          <p:nvPr/>
        </p:nvSpPr>
        <p:spPr>
          <a:xfrm>
            <a:off x="4245610" y="3356610"/>
            <a:ext cx="1144905"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started </a:t>
            </a:r>
            <a:endParaRPr lang="zh-CN" altLang="en-US"/>
          </a:p>
        </p:txBody>
      </p:sp>
      <p:sp>
        <p:nvSpPr>
          <p:cNvPr id="9" name="文本框 8"/>
          <p:cNvSpPr txBox="1"/>
          <p:nvPr/>
        </p:nvSpPr>
        <p:spPr>
          <a:xfrm>
            <a:off x="5417185" y="4544060"/>
            <a:ext cx="1713865"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connection </a:t>
            </a:r>
            <a:endParaRPr lang="zh-CN" altLang="en-US"/>
          </a:p>
        </p:txBody>
      </p:sp>
      <p:sp>
        <p:nvSpPr>
          <p:cNvPr id="10" name="文本框 9"/>
          <p:cNvSpPr txBox="1"/>
          <p:nvPr/>
        </p:nvSpPr>
        <p:spPr>
          <a:xfrm>
            <a:off x="8823325" y="4937760"/>
            <a:ext cx="1254760"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reliable </a:t>
            </a:r>
            <a:endParaRPr lang="zh-CN" altLang="en-US"/>
          </a:p>
        </p:txBody>
      </p:sp>
      <p:sp>
        <p:nvSpPr>
          <p:cNvPr id="11" name="文本框 10"/>
          <p:cNvSpPr txBox="1"/>
          <p:nvPr/>
        </p:nvSpPr>
        <p:spPr>
          <a:xfrm>
            <a:off x="7138035" y="5704205"/>
            <a:ext cx="1593850"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Ultimately</a:t>
            </a:r>
            <a:endParaRPr lang="zh-CN" altLang="en-US"/>
          </a:p>
        </p:txBody>
      </p:sp>
      <p:sp>
        <p:nvSpPr>
          <p:cNvPr id="12" name="文本框 11"/>
          <p:cNvSpPr txBox="1"/>
          <p:nvPr/>
        </p:nvSpPr>
        <p:spPr>
          <a:xfrm>
            <a:off x="1148715" y="6125845"/>
            <a:ext cx="1511300"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strategies </a:t>
            </a:r>
            <a:endParaRPr lang="zh-CN" altLang="en-US"/>
          </a:p>
        </p:txBody>
      </p:sp>
      <p:pic>
        <p:nvPicPr>
          <p:cNvPr id="13" name="图片 12"/>
          <p:cNvPicPr>
            <a:picLocks noChangeAspect="1"/>
          </p:cNvPicPr>
          <p:nvPr/>
        </p:nvPicPr>
        <p:blipFill>
          <a:blip r:embed="rId1"/>
          <a:stretch>
            <a:fillRect/>
          </a:stretch>
        </p:blipFill>
        <p:spPr>
          <a:xfrm>
            <a:off x="9493250" y="120650"/>
            <a:ext cx="2589120" cy="36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3" grpId="1"/>
      <p:bldP spid="5" grpId="1"/>
      <p:bldP spid="6" grpId="1"/>
      <p:bldP spid="7" grpId="1"/>
      <p:bldP spid="8" grpId="1"/>
      <p:bldP spid="9" grpId="1"/>
      <p:bldP spid="10" grpId="1"/>
      <p:bldP spid="11" grpId="1"/>
      <p:bldP spid="12" grpId="1"/>
      <p:bldP spid="2" grpId="0"/>
      <p:bldP spid="2" grpId="1"/>
    </p:bldLst>
  </p:timing>
</p:sld>
</file>

<file path=ppt/tags/tag1.xml><?xml version="1.0" encoding="utf-8"?>
<p:tagLst xmlns:p="http://schemas.openxmlformats.org/presentationml/2006/main">
  <p:tag name="KSO_WM_UNIT_PLACING_PICTURE_USER_VIEWPORT" val="{&quot;height&quot;:3048,&quot;width&quot;:5760}"/>
</p:tagLst>
</file>

<file path=ppt/tags/tag2.xml><?xml version="1.0" encoding="utf-8"?>
<p:tagLst xmlns:p="http://schemas.openxmlformats.org/presentationml/2006/main">
  <p:tag name="KSO_WM_UNIT_PLACING_PICTURE_USER_VIEWPORT" val="{&quot;height&quot;:8460,&quot;width&quot;:12750}"/>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13924</Words>
  <Application>WPS 演示</Application>
  <PresentationFormat>宽屏</PresentationFormat>
  <Paragraphs>366</Paragraphs>
  <Slides>23</Slides>
  <Notes>2</Notes>
  <HiddenSlides>0</HiddenSlides>
  <MMClips>2</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23</vt:i4>
      </vt:variant>
    </vt:vector>
  </HeadingPairs>
  <TitlesOfParts>
    <vt:vector size="42" baseType="lpstr">
      <vt:lpstr>Arial</vt:lpstr>
      <vt:lpstr>宋体</vt:lpstr>
      <vt:lpstr>Wingdings</vt:lpstr>
      <vt:lpstr>Helvetica</vt:lpstr>
      <vt:lpstr>Calibri</vt:lpstr>
      <vt:lpstr>Arial</vt:lpstr>
      <vt:lpstr>Trebuchet MS</vt:lpstr>
      <vt:lpstr>微软雅黑</vt:lpstr>
      <vt:lpstr>Times New Roman</vt:lpstr>
      <vt:lpstr>华文中宋</vt:lpstr>
      <vt:lpstr>Wingdings</vt:lpstr>
      <vt:lpstr>Arial Unicode MS</vt:lpstr>
      <vt:lpstr>Times New Roman</vt:lpstr>
      <vt:lpstr>Calibri Light</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116</cp:revision>
  <dcterms:created xsi:type="dcterms:W3CDTF">2022-02-14T11:09:00Z</dcterms:created>
  <dcterms:modified xsi:type="dcterms:W3CDTF">2022-03-15T08:38:46Z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C589EDF9F0EC452EA29C9958E58B42E8</vt:lpwstr>
  </property>
  <property fmtid="{D5CDD505-2E9C-101B-9397-08002B2CF9AE}" pid="3" name="KSOProductBuildVer">
    <vt:lpwstr>2052-11.8.2.8411</vt:lpwstr>
  </property>
</Properties>
</file>