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55" r:id="rId3"/>
    <p:sldId id="431" r:id="rId4"/>
    <p:sldId id="429" r:id="rId5"/>
    <p:sldId id="436" r:id="rId6"/>
    <p:sldId id="410" r:id="rId7"/>
    <p:sldId id="430" r:id="rId8"/>
    <p:sldId id="433" r:id="rId9"/>
    <p:sldId id="415" r:id="rId10"/>
    <p:sldId id="417" r:id="rId11"/>
    <p:sldId id="421" r:id="rId12"/>
    <p:sldId id="428" r:id="rId13"/>
    <p:sldId id="413" r:id="rId14"/>
    <p:sldId id="434" r:id="rId15"/>
    <p:sldId id="432" r:id="rId16"/>
    <p:sldId id="422" r:id="rId17"/>
    <p:sldId id="423" r:id="rId18"/>
    <p:sldId id="416" r:id="rId19"/>
    <p:sldId id="424" r:id="rId20"/>
    <p:sldId id="425" r:id="rId21"/>
    <p:sldId id="426" r:id="rId22"/>
    <p:sldId id="435" r:id="rId23"/>
    <p:sldId id="42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孔 融" initials="孔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FF"/>
    <a:srgbClr val="2E461C"/>
    <a:srgbClr val="314A1E"/>
    <a:srgbClr val="3F6026"/>
    <a:srgbClr val="FFFFFF"/>
    <a:srgbClr val="D9D9D9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93963" autoAdjust="0"/>
  </p:normalViewPr>
  <p:slideViewPr>
    <p:cSldViewPr snapToGrid="0">
      <p:cViewPr varScale="1">
        <p:scale>
          <a:sx n="64" d="100"/>
          <a:sy n="64" d="100"/>
        </p:scale>
        <p:origin x="56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768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7.png"/><Relationship Id="rId21" Type="http://schemas.openxmlformats.org/officeDocument/2006/relationships/image" Target="../media/image6.png"/><Relationship Id="rId20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3.xml"/><Relationship Id="rId18" Type="http://schemas.openxmlformats.org/officeDocument/2006/relationships/image" Target="../media/image5.png"/><Relationship Id="rId17" Type="http://schemas.openxmlformats.org/officeDocument/2006/relationships/tags" Target="../tags/tag2.xml"/><Relationship Id="rId16" Type="http://schemas.openxmlformats.org/officeDocument/2006/relationships/image" Target="../media/image4.png"/><Relationship Id="rId15" Type="http://schemas.openxmlformats.org/officeDocument/2006/relationships/tags" Target="../tags/tag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  <p:sp>
        <p:nvSpPr>
          <p:cNvPr id="8" name="灯片编号占位符 5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8CAD37-D462-42E5-9FA6-DD456C48B446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0" y="0"/>
            <a:ext cx="12250397" cy="6858000"/>
            <a:chOff x="24715" y="0"/>
            <a:chExt cx="12250397" cy="6858000"/>
          </a:xfrm>
        </p:grpSpPr>
        <p:sp>
          <p:nvSpPr>
            <p:cNvPr id="10" name="任意多边形: 形状 9"/>
            <p:cNvSpPr/>
            <p:nvPr/>
          </p:nvSpPr>
          <p:spPr>
            <a:xfrm rot="16200000" flipH="1">
              <a:off x="2691715" y="-2667000"/>
              <a:ext cx="6858000" cy="12192000"/>
            </a:xfrm>
            <a:custGeom>
              <a:avLst/>
              <a:gdLst>
                <a:gd name="connsiteX0" fmla="*/ 3485811 w 6858000"/>
                <a:gd name="connsiteY0" fmla="*/ 12192000 h 12192000"/>
                <a:gd name="connsiteX1" fmla="*/ 6858000 w 6858000"/>
                <a:gd name="connsiteY1" fmla="*/ 12191999 h 12192000"/>
                <a:gd name="connsiteX2" fmla="*/ 6858000 w 6858000"/>
                <a:gd name="connsiteY2" fmla="*/ 7499204 h 12192000"/>
                <a:gd name="connsiteX3" fmla="*/ 6712241 w 6858000"/>
                <a:gd name="connsiteY3" fmla="*/ 7655644 h 12192000"/>
                <a:gd name="connsiteX4" fmla="*/ 6109745 w 6858000"/>
                <a:gd name="connsiteY4" fmla="*/ 8637603 h 12192000"/>
                <a:gd name="connsiteX5" fmla="*/ 5599192 w 6858000"/>
                <a:gd name="connsiteY5" fmla="*/ 11103201 h 12192000"/>
                <a:gd name="connsiteX6" fmla="*/ 3606790 w 6858000"/>
                <a:gd name="connsiteY6" fmla="*/ 12099402 h 12192000"/>
                <a:gd name="connsiteX7" fmla="*/ 3525948 w 6858000"/>
                <a:gd name="connsiteY7" fmla="*/ 12156894 h 12192000"/>
                <a:gd name="connsiteX8" fmla="*/ 0 w 6858000"/>
                <a:gd name="connsiteY8" fmla="*/ 0 h 12192000"/>
                <a:gd name="connsiteX9" fmla="*/ 0 w 6858000"/>
                <a:gd name="connsiteY9" fmla="*/ 4265531 h 12192000"/>
                <a:gd name="connsiteX10" fmla="*/ 159606 w 6858000"/>
                <a:gd name="connsiteY10" fmla="*/ 4094229 h 12192000"/>
                <a:gd name="connsiteX11" fmla="*/ 762103 w 6858000"/>
                <a:gd name="connsiteY11" fmla="*/ 3112269 h 12192000"/>
                <a:gd name="connsiteX12" fmla="*/ 1272655 w 6858000"/>
                <a:gd name="connsiteY12" fmla="*/ 646672 h 12192000"/>
                <a:gd name="connsiteX13" fmla="*/ 2250955 w 6858000"/>
                <a:gd name="connsiteY13" fmla="*/ 43503 h 12192000"/>
                <a:gd name="connsiteX14" fmla="*/ 2377438 w 6858000"/>
                <a:gd name="connsiteY14" fmla="*/ 0 h 121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58000" h="12192000">
                  <a:moveTo>
                    <a:pt x="3485811" y="12192000"/>
                  </a:moveTo>
                  <a:lnTo>
                    <a:pt x="6858000" y="12191999"/>
                  </a:lnTo>
                  <a:lnTo>
                    <a:pt x="6858000" y="7499204"/>
                  </a:lnTo>
                  <a:lnTo>
                    <a:pt x="6712241" y="7655644"/>
                  </a:lnTo>
                  <a:cubicBezTo>
                    <a:pt x="6483505" y="7916599"/>
                    <a:pt x="6271822" y="8218110"/>
                    <a:pt x="6109745" y="8637603"/>
                  </a:cubicBezTo>
                  <a:cubicBezTo>
                    <a:pt x="5862770" y="9276833"/>
                    <a:pt x="6016351" y="10526235"/>
                    <a:pt x="5599192" y="11103201"/>
                  </a:cubicBezTo>
                  <a:cubicBezTo>
                    <a:pt x="5182033" y="11680167"/>
                    <a:pt x="4071684" y="11802618"/>
                    <a:pt x="3606790" y="12099402"/>
                  </a:cubicBezTo>
                  <a:cubicBezTo>
                    <a:pt x="3577734" y="12117952"/>
                    <a:pt x="3550875" y="12137166"/>
                    <a:pt x="3525948" y="12156894"/>
                  </a:cubicBezTo>
                  <a:close/>
                  <a:moveTo>
                    <a:pt x="0" y="0"/>
                  </a:moveTo>
                  <a:lnTo>
                    <a:pt x="0" y="4265531"/>
                  </a:lnTo>
                  <a:lnTo>
                    <a:pt x="159606" y="4094229"/>
                  </a:lnTo>
                  <a:cubicBezTo>
                    <a:pt x="388342" y="3833274"/>
                    <a:pt x="600026" y="3531763"/>
                    <a:pt x="762103" y="3112269"/>
                  </a:cubicBezTo>
                  <a:cubicBezTo>
                    <a:pt x="1009078" y="2473040"/>
                    <a:pt x="855497" y="1223638"/>
                    <a:pt x="1272655" y="646672"/>
                  </a:cubicBezTo>
                  <a:cubicBezTo>
                    <a:pt x="1481235" y="358189"/>
                    <a:pt x="1863112" y="183335"/>
                    <a:pt x="2250955" y="43503"/>
                  </a:cubicBezTo>
                  <a:lnTo>
                    <a:pt x="2377438" y="0"/>
                  </a:lnTo>
                  <a:close/>
                </a:path>
              </a:pathLst>
            </a:custGeom>
            <a:solidFill>
              <a:srgbClr val="FFA2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/>
                <a:cs typeface="Arial" panose="020B0604020202020204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rcRect l="9448" t="15517" r="12117" b="19751"/>
            <a:stretch>
              <a:fillRect/>
            </a:stretch>
          </p:blipFill>
          <p:spPr>
            <a:xfrm>
              <a:off x="11108125" y="5884136"/>
              <a:ext cx="1166987" cy="96310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5620" y="190125"/>
              <a:ext cx="636540" cy="79556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 userDrawn="1"/>
        </p:nvGrpSpPr>
        <p:grpSpPr>
          <a:xfrm>
            <a:off x="747445" y="53600"/>
            <a:ext cx="7845049" cy="838248"/>
            <a:chOff x="747445" y="-20226"/>
            <a:chExt cx="7845049" cy="838248"/>
          </a:xfrm>
        </p:grpSpPr>
        <p:grpSp>
          <p:nvGrpSpPr>
            <p:cNvPr id="15" name="组合 10"/>
            <p:cNvGrpSpPr/>
            <p:nvPr userDrawn="1"/>
          </p:nvGrpSpPr>
          <p:grpSpPr bwMode="auto">
            <a:xfrm>
              <a:off x="747445" y="64362"/>
              <a:ext cx="7845049" cy="753660"/>
              <a:chOff x="830248" y="91731"/>
              <a:chExt cx="7844911" cy="959958"/>
            </a:xfrm>
          </p:grpSpPr>
          <p:sp>
            <p:nvSpPr>
              <p:cNvPr id="17" name="AutoShape 229"/>
              <p:cNvSpPr>
                <a:spLocks noChangeArrowheads="1"/>
              </p:cNvSpPr>
              <p:nvPr/>
            </p:nvSpPr>
            <p:spPr bwMode="auto">
              <a:xfrm>
                <a:off x="829872" y="91219"/>
                <a:ext cx="7542080" cy="96047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47625" cap="rnd" algn="ctr">
                <a:solidFill>
                  <a:srgbClr val="00B050"/>
                </a:solidFill>
                <a:prstDash val="sysDot"/>
                <a:round/>
              </a:ln>
            </p:spPr>
            <p:txBody>
              <a:bodyPr wrap="none" anchor="ctr"/>
              <a:lstStyle/>
              <a:p>
                <a:pPr marL="342900" indent="-342900" algn="just">
                  <a:lnSpc>
                    <a:spcPct val="115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"/>
                  <a:defRPr/>
                </a:pPr>
                <a:endParaRPr lang="en-US" altLang="zh-CN" sz="2800" b="1" u="sng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en-US" altLang="zh-CN" sz="28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		</a:t>
                </a:r>
                <a:endParaRPr lang="en-US" altLang="zh-CN" sz="28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grpSp>
            <p:nvGrpSpPr>
              <p:cNvPr id="18" name="Group 230"/>
              <p:cNvGrpSpPr/>
              <p:nvPr/>
            </p:nvGrpSpPr>
            <p:grpSpPr bwMode="auto">
              <a:xfrm rot="-1705272">
                <a:off x="7709679" y="432284"/>
                <a:ext cx="965480" cy="607101"/>
                <a:chOff x="1270" y="1366"/>
                <a:chExt cx="284" cy="191"/>
              </a:xfrm>
            </p:grpSpPr>
            <p:grpSp>
              <p:nvGrpSpPr>
                <p:cNvPr id="19" name="Group 231"/>
                <p:cNvGrpSpPr/>
                <p:nvPr/>
              </p:nvGrpSpPr>
              <p:grpSpPr bwMode="auto">
                <a:xfrm rot="-3920841">
                  <a:off x="1292" y="1367"/>
                  <a:ext cx="148" cy="191"/>
                  <a:chOff x="2825" y="3007"/>
                  <a:chExt cx="229" cy="242"/>
                </a:xfrm>
              </p:grpSpPr>
              <p:sp>
                <p:nvSpPr>
                  <p:cNvPr id="23" name="Freeform 232"/>
                  <p:cNvSpPr/>
                  <p:nvPr/>
                </p:nvSpPr>
                <p:spPr bwMode="auto">
                  <a:xfrm>
                    <a:off x="2857" y="3007"/>
                    <a:ext cx="144" cy="242"/>
                  </a:xfrm>
                  <a:custGeom>
                    <a:avLst/>
                    <a:gdLst>
                      <a:gd name="T0" fmla="*/ 3 w 213"/>
                      <a:gd name="T1" fmla="*/ 1 h 343"/>
                      <a:gd name="T2" fmla="*/ 1 w 213"/>
                      <a:gd name="T3" fmla="*/ 2 h 343"/>
                      <a:gd name="T4" fmla="*/ 1 w 213"/>
                      <a:gd name="T5" fmla="*/ 7 h 343"/>
                      <a:gd name="T6" fmla="*/ 3 w 213"/>
                      <a:gd name="T7" fmla="*/ 1 h 34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3"/>
                      <a:gd name="T13" fmla="*/ 0 h 343"/>
                      <a:gd name="T14" fmla="*/ 213 w 213"/>
                      <a:gd name="T15" fmla="*/ 343 h 34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3" h="343">
                        <a:moveTo>
                          <a:pt x="205" y="38"/>
                        </a:moveTo>
                        <a:cubicBezTo>
                          <a:pt x="213" y="0"/>
                          <a:pt x="99" y="57"/>
                          <a:pt x="69" y="106"/>
                        </a:cubicBezTo>
                        <a:cubicBezTo>
                          <a:pt x="39" y="155"/>
                          <a:pt x="0" y="343"/>
                          <a:pt x="23" y="332"/>
                        </a:cubicBezTo>
                        <a:cubicBezTo>
                          <a:pt x="46" y="321"/>
                          <a:pt x="197" y="76"/>
                          <a:pt x="205" y="38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" name="Freeform 233"/>
                  <p:cNvSpPr/>
                  <p:nvPr/>
                </p:nvSpPr>
                <p:spPr bwMode="auto">
                  <a:xfrm rot="3996341" flipH="1">
                    <a:off x="2853" y="3030"/>
                    <a:ext cx="174" cy="229"/>
                  </a:xfrm>
                  <a:custGeom>
                    <a:avLst/>
                    <a:gdLst>
                      <a:gd name="T0" fmla="*/ 22 w 213"/>
                      <a:gd name="T1" fmla="*/ 1 h 343"/>
                      <a:gd name="T2" fmla="*/ 7 w 213"/>
                      <a:gd name="T3" fmla="*/ 1 h 343"/>
                      <a:gd name="T4" fmla="*/ 2 w 213"/>
                      <a:gd name="T5" fmla="*/ 4 h 343"/>
                      <a:gd name="T6" fmla="*/ 22 w 213"/>
                      <a:gd name="T7" fmla="*/ 1 h 34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3"/>
                      <a:gd name="T13" fmla="*/ 0 h 343"/>
                      <a:gd name="T14" fmla="*/ 213 w 213"/>
                      <a:gd name="T15" fmla="*/ 343 h 34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3" h="343">
                        <a:moveTo>
                          <a:pt x="205" y="38"/>
                        </a:moveTo>
                        <a:cubicBezTo>
                          <a:pt x="213" y="0"/>
                          <a:pt x="99" y="57"/>
                          <a:pt x="69" y="106"/>
                        </a:cubicBezTo>
                        <a:cubicBezTo>
                          <a:pt x="39" y="155"/>
                          <a:pt x="0" y="343"/>
                          <a:pt x="23" y="332"/>
                        </a:cubicBezTo>
                        <a:cubicBezTo>
                          <a:pt x="46" y="321"/>
                          <a:pt x="197" y="76"/>
                          <a:pt x="205" y="3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8000"/>
                      </a:gs>
                      <a:gs pos="100000">
                        <a:srgbClr val="33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" name="Group 234"/>
                <p:cNvGrpSpPr/>
                <p:nvPr/>
              </p:nvGrpSpPr>
              <p:grpSpPr bwMode="auto">
                <a:xfrm rot="-10500000">
                  <a:off x="1406" y="1366"/>
                  <a:ext cx="148" cy="191"/>
                  <a:chOff x="2825" y="3007"/>
                  <a:chExt cx="229" cy="242"/>
                </a:xfrm>
              </p:grpSpPr>
              <p:sp>
                <p:nvSpPr>
                  <p:cNvPr id="21" name="Freeform 235"/>
                  <p:cNvSpPr/>
                  <p:nvPr/>
                </p:nvSpPr>
                <p:spPr bwMode="auto">
                  <a:xfrm>
                    <a:off x="2857" y="3007"/>
                    <a:ext cx="144" cy="242"/>
                  </a:xfrm>
                  <a:custGeom>
                    <a:avLst/>
                    <a:gdLst>
                      <a:gd name="T0" fmla="*/ 3 w 213"/>
                      <a:gd name="T1" fmla="*/ 1 h 343"/>
                      <a:gd name="T2" fmla="*/ 1 w 213"/>
                      <a:gd name="T3" fmla="*/ 2 h 343"/>
                      <a:gd name="T4" fmla="*/ 1 w 213"/>
                      <a:gd name="T5" fmla="*/ 7 h 343"/>
                      <a:gd name="T6" fmla="*/ 3 w 213"/>
                      <a:gd name="T7" fmla="*/ 1 h 34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3"/>
                      <a:gd name="T13" fmla="*/ 0 h 343"/>
                      <a:gd name="T14" fmla="*/ 213 w 213"/>
                      <a:gd name="T15" fmla="*/ 343 h 34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3" h="343">
                        <a:moveTo>
                          <a:pt x="205" y="38"/>
                        </a:moveTo>
                        <a:cubicBezTo>
                          <a:pt x="213" y="0"/>
                          <a:pt x="99" y="57"/>
                          <a:pt x="69" y="106"/>
                        </a:cubicBezTo>
                        <a:cubicBezTo>
                          <a:pt x="39" y="155"/>
                          <a:pt x="0" y="343"/>
                          <a:pt x="23" y="332"/>
                        </a:cubicBezTo>
                        <a:cubicBezTo>
                          <a:pt x="46" y="321"/>
                          <a:pt x="197" y="76"/>
                          <a:pt x="205" y="38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" name="Freeform 236"/>
                  <p:cNvSpPr/>
                  <p:nvPr/>
                </p:nvSpPr>
                <p:spPr bwMode="auto">
                  <a:xfrm rot="3996341" flipH="1">
                    <a:off x="2853" y="3030"/>
                    <a:ext cx="174" cy="229"/>
                  </a:xfrm>
                  <a:custGeom>
                    <a:avLst/>
                    <a:gdLst>
                      <a:gd name="T0" fmla="*/ 22 w 213"/>
                      <a:gd name="T1" fmla="*/ 1 h 343"/>
                      <a:gd name="T2" fmla="*/ 7 w 213"/>
                      <a:gd name="T3" fmla="*/ 1 h 343"/>
                      <a:gd name="T4" fmla="*/ 2 w 213"/>
                      <a:gd name="T5" fmla="*/ 4 h 343"/>
                      <a:gd name="T6" fmla="*/ 22 w 213"/>
                      <a:gd name="T7" fmla="*/ 1 h 34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3"/>
                      <a:gd name="T13" fmla="*/ 0 h 343"/>
                      <a:gd name="T14" fmla="*/ 213 w 213"/>
                      <a:gd name="T15" fmla="*/ 343 h 34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3" h="343">
                        <a:moveTo>
                          <a:pt x="205" y="38"/>
                        </a:moveTo>
                        <a:cubicBezTo>
                          <a:pt x="213" y="0"/>
                          <a:pt x="99" y="57"/>
                          <a:pt x="69" y="106"/>
                        </a:cubicBezTo>
                        <a:cubicBezTo>
                          <a:pt x="39" y="155"/>
                          <a:pt x="0" y="343"/>
                          <a:pt x="23" y="332"/>
                        </a:cubicBezTo>
                        <a:cubicBezTo>
                          <a:pt x="46" y="321"/>
                          <a:pt x="197" y="76"/>
                          <a:pt x="205" y="3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8000"/>
                      </a:gs>
                      <a:gs pos="100000">
                        <a:srgbClr val="33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pic>
          <p:nvPicPr>
            <p:cNvPr id="16" name="图片 1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704" y="-20226"/>
              <a:ext cx="6959723" cy="83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图片 2"/>
          <p:cNvPicPr>
            <a:picLocks noChangeAspect="1" noChangeArrowheads="1"/>
          </p:cNvPicPr>
          <p:nvPr userDrawn="1"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" y="5599626"/>
            <a:ext cx="1343680" cy="134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0"/>
          <p:cNvPicPr>
            <a:picLocks noChangeAspect="1" noChangeArrowheads="1"/>
          </p:cNvPicPr>
          <p:nvPr userDrawn="1"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">
            <a:off x="-215865" y="5742540"/>
            <a:ext cx="1270078" cy="122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"/>
          <p:cNvPicPr>
            <a:picLocks noChangeAspect="1" noChangeArrowheads="1"/>
          </p:cNvPicPr>
          <p:nvPr userDrawn="1">
            <p:custDataLst>
              <p:tags r:id="rId1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">
            <a:off x="121078" y="5387595"/>
            <a:ext cx="1270077" cy="122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11"/>
          <p:cNvPicPr>
            <a:picLocks noChangeAspect="1" noChangeArrowheads="1"/>
          </p:cNvPicPr>
          <p:nvPr userDrawn="1">
            <p:custDataLst>
              <p:tags r:id="rId2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000">
            <a:off x="-50006" y="5936086"/>
            <a:ext cx="1727201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image" Target="../media/image19.jpe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tags" Target="../tags/tag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tags" Target="../tags/tag6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tags" Target="../tags/tag66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tags" Target="../tags/tag6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ags" Target="../tags/tag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3" Type="http://schemas.openxmlformats.org/officeDocument/2006/relationships/slideLayout" Target="../slideLayouts/slideLayout2.xml"/><Relationship Id="rId32" Type="http://schemas.openxmlformats.org/officeDocument/2006/relationships/image" Target="../media/image12.png"/><Relationship Id="rId31" Type="http://schemas.openxmlformats.org/officeDocument/2006/relationships/tags" Target="../tags/tag37.xml"/><Relationship Id="rId30" Type="http://schemas.openxmlformats.org/officeDocument/2006/relationships/tags" Target="../tags/tag36.xml"/><Relationship Id="rId3" Type="http://schemas.openxmlformats.org/officeDocument/2006/relationships/tags" Target="../tags/tag9.xml"/><Relationship Id="rId29" Type="http://schemas.openxmlformats.org/officeDocument/2006/relationships/tags" Target="../tags/tag35.xml"/><Relationship Id="rId28" Type="http://schemas.openxmlformats.org/officeDocument/2006/relationships/tags" Target="../tags/tag34.xml"/><Relationship Id="rId27" Type="http://schemas.openxmlformats.org/officeDocument/2006/relationships/tags" Target="../tags/tag33.xml"/><Relationship Id="rId26" Type="http://schemas.openxmlformats.org/officeDocument/2006/relationships/tags" Target="../tags/tag32.xml"/><Relationship Id="rId25" Type="http://schemas.openxmlformats.org/officeDocument/2006/relationships/tags" Target="../tags/tag31.xml"/><Relationship Id="rId24" Type="http://schemas.openxmlformats.org/officeDocument/2006/relationships/tags" Target="../tags/tag30.xml"/><Relationship Id="rId23" Type="http://schemas.openxmlformats.org/officeDocument/2006/relationships/tags" Target="../tags/tag29.xml"/><Relationship Id="rId22" Type="http://schemas.openxmlformats.org/officeDocument/2006/relationships/tags" Target="../tags/tag28.xml"/><Relationship Id="rId21" Type="http://schemas.openxmlformats.org/officeDocument/2006/relationships/tags" Target="../tags/tag27.xml"/><Relationship Id="rId20" Type="http://schemas.openxmlformats.org/officeDocument/2006/relationships/tags" Target="../tags/tag26.xml"/><Relationship Id="rId2" Type="http://schemas.openxmlformats.org/officeDocument/2006/relationships/tags" Target="../tags/tag8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0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image" Target="../media/image15.png"/><Relationship Id="rId6" Type="http://schemas.openxmlformats.org/officeDocument/2006/relationships/tags" Target="../tags/tag44.xml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tags" Target="../tags/tag49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6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>
            <p:custDataLst>
              <p:tags r:id="rId1"/>
            </p:custDataLst>
          </p:nvPr>
        </p:nvSpPr>
        <p:spPr>
          <a:xfrm>
            <a:off x="575945" y="379730"/>
            <a:ext cx="1049591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n w="0">
                  <a:noFill/>
                </a:ln>
                <a:solidFill>
                  <a:schemeClr val="bg1"/>
                </a:solidFill>
                <a:effectLst/>
                <a:latin typeface="Adobe Caslon Pro Bold" panose="0205070206050A020403" charset="0"/>
                <a:ea typeface="站酷文艺体" panose="02000603000000000000" charset="-122"/>
                <a:cs typeface="Adobe Caslon Pro Bold" panose="0205070206050A020403" charset="0"/>
                <a:sym typeface="+mn-ea"/>
              </a:rPr>
              <a:t> </a:t>
            </a:r>
            <a:endParaRPr lang="zh-CN" altLang="en-US" sz="2800">
              <a:ln w="0">
                <a:noFill/>
              </a:ln>
              <a:solidFill>
                <a:schemeClr val="bg1"/>
              </a:solidFill>
              <a:effectLst/>
              <a:latin typeface="Adobe Caslon Pro Bold" panose="0205070206050A020403" charset="0"/>
              <a:ea typeface="站酷文艺体" panose="02000603000000000000" charset="-122"/>
              <a:cs typeface="Adobe Caslon Pro Bold" panose="0205070206050A020403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80532" y="1985010"/>
            <a:ext cx="105378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 Under Qian's leadership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followed by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in 1970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endParaRPr lang="en-US" altLang="zh-CN" sz="2800" b="1" dirty="0">
              <a:solidFill>
                <a:schemeClr val="bg1"/>
              </a:solidFill>
            </a:endParaRPr>
          </a:p>
          <a:p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Because much of the technology behind the Shenzhou rockets can also be traced back to Qian's research, Qian earned the name of “ the father of China's aerospace.”            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01338" y="922147"/>
            <a:ext cx="4534052" cy="1226058"/>
            <a:chOff x="4301338" y="922147"/>
            <a:chExt cx="4534052" cy="1226058"/>
          </a:xfrm>
        </p:grpSpPr>
        <p:sp>
          <p:nvSpPr>
            <p:cNvPr id="19" name="矩形 18"/>
            <p:cNvSpPr/>
            <p:nvPr/>
          </p:nvSpPr>
          <p:spPr>
            <a:xfrm>
              <a:off x="4301338" y="922147"/>
              <a:ext cx="4534052" cy="642620"/>
            </a:xfrm>
            <a:prstGeom prst="rect">
              <a:avLst/>
            </a:prstGeom>
            <a:solidFill>
              <a:srgbClr val="7F2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</a:rPr>
                <a:t>Personal Resume</a:t>
              </a:r>
              <a:r>
                <a:rPr lang="en-US" altLang="zh-CN" sz="2800" b="1" dirty="0">
                  <a:solidFill>
                    <a:schemeClr val="bg1"/>
                  </a:solidFill>
                </a:rPr>
                <a:t>/Profile</a:t>
              </a:r>
              <a:r>
                <a:rPr lang="zh-CN" altLang="en-US" sz="2800" b="1" dirty="0">
                  <a:solidFill>
                    <a:schemeClr val="bg1"/>
                  </a:solidFill>
                </a:rPr>
                <a:t> 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下箭头 10"/>
            <p:cNvSpPr/>
            <p:nvPr/>
          </p:nvSpPr>
          <p:spPr>
            <a:xfrm>
              <a:off x="6146748" y="1610360"/>
              <a:ext cx="456565" cy="537845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73125" y="1206818"/>
            <a:ext cx="2742565" cy="4084319"/>
            <a:chOff x="873125" y="1206818"/>
            <a:chExt cx="2742565" cy="4084319"/>
          </a:xfrm>
        </p:grpSpPr>
        <p:sp>
          <p:nvSpPr>
            <p:cNvPr id="5" name="文本框 4"/>
            <p:cNvSpPr txBox="1"/>
            <p:nvPr/>
          </p:nvSpPr>
          <p:spPr>
            <a:xfrm>
              <a:off x="1238551" y="1206818"/>
              <a:ext cx="2377139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</a:rPr>
                <a:t>Achievement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873125" y="1802447"/>
              <a:ext cx="280035" cy="3488690"/>
              <a:chOff x="873125" y="1802447"/>
              <a:chExt cx="280035" cy="3488690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993140" y="1802447"/>
                <a:ext cx="23495" cy="3488690"/>
              </a:xfrm>
              <a:prstGeom prst="line">
                <a:avLst/>
              </a:prstGeom>
              <a:ln w="69850" cmpd="sng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889635" y="2089150"/>
                <a:ext cx="263525" cy="263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889635" y="2897187"/>
                <a:ext cx="263525" cy="263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873125" y="3829050"/>
                <a:ext cx="263525" cy="263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873125" y="4899660"/>
                <a:ext cx="263525" cy="263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5478780" y="1985010"/>
            <a:ext cx="6713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FF00"/>
                </a:solidFill>
              </a:rPr>
              <a:t>China developed the Dongfeng missiles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15690" y="2860040"/>
            <a:ext cx="7809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FF00"/>
                </a:solidFill>
              </a:rPr>
              <a:t>the first generation of Long March rockets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76733" y="3655060"/>
            <a:ext cx="9036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China successfully launched its first man-made satellite, Dong Fang Hong I , from a  Long 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March </a:t>
            </a:r>
            <a:r>
              <a:rPr lang="en-US" altLang="zh-CN" sz="2800" b="1" dirty="0">
                <a:solidFill>
                  <a:srgbClr val="FFFF00"/>
                </a:solidFill>
              </a:rPr>
              <a:t>rocket</a:t>
            </a:r>
            <a:endParaRPr lang="en-US" altLang="zh-CN" sz="2800" b="1" dirty="0">
              <a:solidFill>
                <a:srgbClr val="FFFF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97396" y="260726"/>
            <a:ext cx="40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While-reading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4"/>
      <p:bldP spid="17" grpId="5"/>
      <p:bldP spid="4" grpId="6"/>
      <p:bldP spid="4" grpId="7"/>
      <p:bldP spid="15" grpId="8"/>
      <p:bldP spid="15" grpId="9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2802" y="1045196"/>
            <a:ext cx="11502079" cy="961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What important  personality and qualities Qian </a:t>
            </a:r>
            <a:r>
              <a:rPr kumimoji="0" lang="en-US" altLang="zh-C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Xuesen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had helped him 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earn the name of “the father of China's aerospace?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圆角矩形标注 4"/>
          <p:cNvSpPr/>
          <p:nvPr>
            <p:custDataLst>
              <p:tags r:id="rId2"/>
            </p:custDataLst>
          </p:nvPr>
        </p:nvSpPr>
        <p:spPr>
          <a:xfrm>
            <a:off x="219501" y="2634725"/>
            <a:ext cx="2357373" cy="3070144"/>
          </a:xfrm>
          <a:prstGeom prst="wedgeRoundRectCallout">
            <a:avLst>
              <a:gd name="adj1" fmla="val 67908"/>
              <a:gd name="adj2" fmla="val -7787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patriotic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/>
            <a:r>
              <a:rPr lang="en-US" altLang="zh-CN" sz="2400" b="1">
                <a:solidFill>
                  <a:schemeClr val="tx1"/>
                </a:solidFill>
              </a:rPr>
              <a:t>swithced major</a:t>
            </a:r>
            <a:endParaRPr lang="en-US" altLang="zh-CN" sz="2400" b="1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>
            <p:custDataLst>
              <p:tags r:id="rId3"/>
            </p:custDataLst>
          </p:nvPr>
        </p:nvSpPr>
        <p:spPr>
          <a:xfrm>
            <a:off x="2861516" y="2582553"/>
            <a:ext cx="2731061" cy="3577189"/>
          </a:xfrm>
          <a:prstGeom prst="wedgeRoundRectCallout">
            <a:avLst>
              <a:gd name="adj1" fmla="val -7589"/>
              <a:gd name="adj2" fmla="val -797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knowledgeable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became a pioneer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conducted important research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co-founded JPL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>
            <p:custDataLst>
              <p:tags r:id="rId4"/>
            </p:custDataLst>
          </p:nvPr>
        </p:nvSpPr>
        <p:spPr>
          <a:xfrm>
            <a:off x="5877220" y="2639209"/>
            <a:ext cx="2437440" cy="3463879"/>
          </a:xfrm>
          <a:prstGeom prst="wedgeRoundRectCallout">
            <a:avLst>
              <a:gd name="adj1" fmla="val -59245"/>
              <a:gd name="adj2" fmla="val -8210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determined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returned to China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ctr"/>
            <a:endParaRPr lang="en-US" altLang="zh-CN" sz="2400" b="1" dirty="0">
              <a:solidFill>
                <a:schemeClr val="tx1"/>
              </a:solidFill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took on the challenge in developing China's space science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9" name="圆角矩形标注 8"/>
          <p:cNvSpPr/>
          <p:nvPr>
            <p:custDataLst>
              <p:tags r:id="rId5"/>
            </p:custDataLst>
          </p:nvPr>
        </p:nvSpPr>
        <p:spPr>
          <a:xfrm>
            <a:off x="8720417" y="2634725"/>
            <a:ext cx="2157354" cy="3070144"/>
          </a:xfrm>
          <a:prstGeom prst="wedgeRoundRectCallout">
            <a:avLst>
              <a:gd name="adj1" fmla="val -73814"/>
              <a:gd name="adj2" fmla="val -8116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</a:rPr>
              <a:t>……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7396" y="260726"/>
            <a:ext cx="40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Post-reading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513405" y="784868"/>
            <a:ext cx="8288020" cy="560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>
            <p:custDataLst>
              <p:tags r:id="rId1"/>
            </p:custDataLst>
          </p:nvPr>
        </p:nvSpPr>
        <p:spPr>
          <a:xfrm>
            <a:off x="5408930" y="2378948"/>
            <a:ext cx="5249545" cy="2915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7200" dirty="0">
                <a:ln w="0">
                  <a:solidFill>
                    <a:srgbClr val="3D0D06"/>
                  </a:solidFill>
                </a:ln>
                <a:noFill/>
                <a:effectLst/>
                <a:latin typeface="Adobe Caslon Pro Bold" panose="0205070206050A020403" charset="0"/>
                <a:ea typeface="站酷文艺体" panose="02000603000000000000" charset="-122"/>
                <a:cs typeface="Adobe Caslon Pro Bold" panose="0205070206050A020403" charset="0"/>
              </a:rPr>
              <a:t>A world of pure thought</a:t>
            </a:r>
            <a:endParaRPr lang="en-US" altLang="zh-CN" sz="7200" dirty="0">
              <a:ln w="0">
                <a:solidFill>
                  <a:srgbClr val="3D0D06"/>
                </a:solidFill>
              </a:ln>
              <a:noFill/>
              <a:effectLst/>
              <a:latin typeface="Adobe Caslon Pro Bold" panose="0205070206050A020403" charset="0"/>
              <a:ea typeface="站酷文艺体" panose="02000603000000000000" charset="-122"/>
              <a:cs typeface="Adobe Caslon Pro Bold" panose="0205070206050A020403" charset="0"/>
            </a:endParaRPr>
          </a:p>
        </p:txBody>
      </p:sp>
      <p:sp>
        <p:nvSpPr>
          <p:cNvPr id="10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>
            <p:custDataLst>
              <p:tags r:id="rId2"/>
            </p:custDataLst>
          </p:nvPr>
        </p:nvSpPr>
        <p:spPr>
          <a:xfrm>
            <a:off x="5316220" y="2339341"/>
            <a:ext cx="5878830" cy="2915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7200" dirty="0">
                <a:ln w="0">
                  <a:noFill/>
                </a:ln>
                <a:solidFill>
                  <a:schemeClr val="bg1"/>
                </a:solidFill>
                <a:effectLst/>
                <a:latin typeface="Adobe Caslon Pro Bold" panose="0205070206050A020403" charset="0"/>
                <a:ea typeface="站酷文艺体" panose="02000603000000000000" charset="-122"/>
                <a:cs typeface="Adobe Caslon Pro Bold" panose="0205070206050A020403" charset="0"/>
              </a:rPr>
              <a:t>A world of pure thought</a:t>
            </a:r>
            <a:endParaRPr lang="en-US" altLang="zh-CN" sz="7200" dirty="0">
              <a:ln w="0">
                <a:noFill/>
              </a:ln>
              <a:solidFill>
                <a:schemeClr val="bg1"/>
              </a:solidFill>
              <a:effectLst/>
              <a:latin typeface="Adobe Caslon Pro Bold" panose="0205070206050A020403" charset="0"/>
              <a:ea typeface="站酷文艺体" panose="02000603000000000000" charset="-122"/>
              <a:cs typeface="Adobe Caslon Pro Bold" panose="0205070206050A020403" charset="0"/>
            </a:endParaRPr>
          </a:p>
        </p:txBody>
      </p:sp>
      <p:pic>
        <p:nvPicPr>
          <p:cNvPr id="2" name="图片 1" descr="200951291954803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55" y="1606949"/>
            <a:ext cx="4297045" cy="385254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665970" y="917974"/>
            <a:ext cx="1803400" cy="1381760"/>
            <a:chOff x="15541" y="430"/>
            <a:chExt cx="2840" cy="2176"/>
          </a:xfrm>
        </p:grpSpPr>
        <p:sp>
          <p:nvSpPr>
            <p:cNvPr id="13" name="椭圆 12"/>
            <p:cNvSpPr/>
            <p:nvPr/>
          </p:nvSpPr>
          <p:spPr>
            <a:xfrm>
              <a:off x="16211" y="430"/>
              <a:ext cx="2170" cy="2170"/>
            </a:xfrm>
            <a:prstGeom prst="ellipse">
              <a:avLst/>
            </a:prstGeom>
            <a:solidFill>
              <a:srgbClr val="7F2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  <p:cNvSpPr/>
            <p:nvPr>
              <p:custDataLst>
                <p:tags r:id="rId4"/>
              </p:custDataLst>
            </p:nvPr>
          </p:nvSpPr>
          <p:spPr>
            <a:xfrm>
              <a:off x="15541" y="1103"/>
              <a:ext cx="2328" cy="15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660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思源宋体 CN SemiBold" panose="02020600000000000000" charset="-122"/>
                <a:ea typeface="思源宋体 CN SemiBold" panose="02020600000000000000" charset="-122"/>
                <a:cs typeface="Minion Pro Cond" panose="02040706060306020203" charset="0"/>
              </a:endParaRPr>
            </a:p>
          </p:txBody>
        </p:sp>
      </p:grpSp>
      <p:sp>
        <p:nvSpPr>
          <p:cNvPr id="3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>
            <p:custDataLst>
              <p:tags r:id="rId5"/>
            </p:custDataLst>
          </p:nvPr>
        </p:nvSpPr>
        <p:spPr>
          <a:xfrm>
            <a:off x="10113804" y="1175385"/>
            <a:ext cx="1478280" cy="954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思源宋体 CN SemiBold" panose="02020600000000000000" charset="-122"/>
                <a:ea typeface="思源宋体 CN SemiBold" panose="02020600000000000000" charset="-122"/>
                <a:cs typeface="Minion Pro Cond" panose="02040706060306020203" charset="0"/>
              </a:rPr>
              <a:t>02.</a:t>
            </a:r>
            <a:endParaRPr lang="en-US" altLang="zh-CN" sz="6600" dirty="0">
              <a:ln w="12700" cmpd="sng">
                <a:noFill/>
                <a:prstDash val="solid"/>
              </a:ln>
              <a:solidFill>
                <a:schemeClr val="bg1"/>
              </a:solidFill>
              <a:effectLst/>
              <a:latin typeface="思源宋体 CN SemiBold" panose="02020600000000000000" charset="-122"/>
              <a:ea typeface="思源宋体 CN SemiBold" panose="02020600000000000000" charset="-122"/>
              <a:cs typeface="Minion Pro Cond" panose="0204070606030602020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>
            <p:custDataLst>
              <p:tags r:id="rId1"/>
            </p:custDataLst>
          </p:nvPr>
        </p:nvSpPr>
        <p:spPr>
          <a:xfrm>
            <a:off x="1170318" y="946113"/>
            <a:ext cx="5784664" cy="960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Study the structure of the texts: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内容占位符 2"/>
          <p:cNvSpPr txBox="1"/>
          <p:nvPr>
            <p:custDataLst>
              <p:tags r:id="rId2"/>
            </p:custDataLst>
          </p:nvPr>
        </p:nvSpPr>
        <p:spPr>
          <a:xfrm>
            <a:off x="1026972" y="2081828"/>
            <a:ext cx="10550601" cy="4351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A world of pure thought(Stephen Hawking)</a:t>
            </a:r>
            <a:endParaRPr lang="en-US" altLang="zh-CN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212367" y="2877033"/>
            <a:ext cx="29802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Paragraph 1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Paragraph2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Paragraph3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378038" y="2877033"/>
            <a:ext cx="69919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Introduction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His claim to fame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Characteristics that made him great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374" y="5889318"/>
            <a:ext cx="1107796" cy="8299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97396" y="260726"/>
            <a:ext cx="40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While-reading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925112" y="964766"/>
            <a:ext cx="9066530" cy="994410"/>
          </a:xfrm>
          <a:prstGeom prst="rect">
            <a:avLst/>
          </a:prstGeom>
        </p:spPr>
        <p:txBody>
          <a:bodyPr vert="horz" lIns="68565" tIns="34289" rIns="68565" bIns="34289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 passage 2 with the following questions.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925112" y="1841638"/>
            <a:ext cx="10051616" cy="3023234"/>
          </a:xfrm>
          <a:prstGeom prst="rect">
            <a:avLst/>
          </a:prstGeom>
        </p:spPr>
        <p:txBody>
          <a:bodyPr vert="horz" lIns="68565" tIns="34289" rIns="68565" bIns="34289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41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31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21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1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01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I. True or False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1. When Hawking was young, almost everyone believed that the universe  began with a big bang.  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（   ）</a:t>
            </a:r>
            <a:endParaRPr lang="en-US" sz="2800" b="1" dirty="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2. Because Hawking was determined, he was able to succeed even though he was ill.  </a:t>
            </a:r>
            <a:r>
              <a:rPr lang="en-US" altLang="zh-CN" sz="28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（   ）</a:t>
            </a:r>
            <a:endParaRPr lang="zh-CN" altLang="en-US" sz="2800" b="1" dirty="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II. How was Hawking's own theory proven correct ?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2800" b="1" dirty="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78940" y="2627199"/>
            <a:ext cx="294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F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40619" y="3495257"/>
            <a:ext cx="294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T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5112" y="4506520"/>
            <a:ext cx="9066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Hawking's own theory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28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was soon proven by astronomers with telescopes. 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0494" y="4634939"/>
            <a:ext cx="2511324" cy="21857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97396" y="260726"/>
            <a:ext cx="40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While-reading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6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34045" y="553113"/>
            <a:ext cx="1092390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FFC000"/>
                </a:solidFill>
              </a:rPr>
              <a:t>Features:</a:t>
            </a:r>
            <a:endParaRPr lang="en-US" altLang="zh-CN" sz="3600" b="1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Stephen Hawking was ____________________________________________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His image_________________________________________________________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FF00"/>
                </a:solidFill>
              </a:rPr>
              <a:t>His achievement:</a:t>
            </a:r>
            <a:r>
              <a:rPr lang="en-US" altLang="zh-CN" sz="2800" b="1" dirty="0">
                <a:solidFill>
                  <a:schemeClr val="bg1"/>
                </a:solidFill>
              </a:rPr>
              <a:t>--- about_______________________________________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The first was ____________________________, which holds that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        ——————————————————————————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The other was___________________________, which holds that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        ______________________________________________________________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73320" y="949802"/>
            <a:ext cx="66122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one of the most famous and gifted scientists in physics</a:t>
            </a:r>
            <a:endParaRPr lang="en-US" altLang="zh-CN" sz="2800" b="1" dirty="0">
              <a:solidFill>
                <a:srgbClr val="FFFF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54884" y="1990090"/>
            <a:ext cx="9791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in his wheelchair, unable to move , use a computer to talk</a:t>
            </a:r>
            <a:endParaRPr lang="en-US" altLang="zh-CN" sz="2800" b="1" dirty="0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21922" y="2635250"/>
            <a:ext cx="7192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two theories on the origin of the universe</a:t>
            </a:r>
            <a:endParaRPr lang="en-US" altLang="zh-CN" sz="2800" b="1" dirty="0">
              <a:solidFill>
                <a:srgbClr val="FFFF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55277" y="3280410"/>
            <a:ext cx="4088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FF00"/>
                </a:solidFill>
              </a:rPr>
              <a:t>the steady state theory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91945" y="3791902"/>
            <a:ext cx="8529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the universe has no beginning or end.</a:t>
            </a:r>
            <a:endParaRPr lang="en-US" altLang="zh-CN" sz="2800" b="1" dirty="0">
              <a:solidFill>
                <a:srgbClr val="FFFF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47999" y="4687569"/>
            <a:ext cx="3702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FF00"/>
                </a:solidFill>
              </a:rPr>
              <a:t> the big bang theory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30336" y="5154295"/>
            <a:ext cx="933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the universe began at a single point in time and space.</a:t>
            </a:r>
            <a:endParaRPr lang="en-US" altLang="zh-CN" sz="2800" b="1" dirty="0">
              <a:solidFill>
                <a:srgbClr val="FFFF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54884" y="249263"/>
            <a:ext cx="40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While-reading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2"/>
      <p:bldP spid="5" grpId="3"/>
      <p:bldP spid="6" grpId="4"/>
      <p:bldP spid="6" grpId="5"/>
      <p:bldP spid="7" grpId="6"/>
      <p:bldP spid="7" grpId="7"/>
      <p:bldP spid="11" grpId="8"/>
      <p:bldP spid="11" grpId="9"/>
      <p:bldP spid="12" grpId="10"/>
      <p:bldP spid="12" grpId="11"/>
      <p:bldP spid="13" grpId="12"/>
      <p:bldP spid="13" grpId="13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602355" y="1160463"/>
            <a:ext cx="8288020" cy="4905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35737" y="1286089"/>
            <a:ext cx="7375525" cy="755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FF00"/>
                </a:solidFill>
              </a:rPr>
              <a:t>What made Stephen Hawking a genius?</a:t>
            </a:r>
            <a:endParaRPr lang="en-US" altLang="zh-CN" sz="3200" b="1" dirty="0">
              <a:solidFill>
                <a:srgbClr val="FFFF00"/>
              </a:solidFill>
            </a:endParaRPr>
          </a:p>
        </p:txBody>
      </p:sp>
      <p:pic>
        <p:nvPicPr>
          <p:cNvPr id="4" name="图片 3" descr="u=1437040073,1909059560&amp;fm=173&amp;app=25&amp;f=JPEG[1]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0634" y="1527983"/>
            <a:ext cx="3090345" cy="396398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97400" y="2257110"/>
            <a:ext cx="5335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be brilliant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7400" y="3093883"/>
            <a:ext cx="5335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be brave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97400" y="3865246"/>
            <a:ext cx="5534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be determined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97400" y="4674709"/>
            <a:ext cx="6283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be willing to admit his faults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97396" y="260726"/>
            <a:ext cx="40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Post-reading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1"/>
      <p:bldP spid="6" grpId="2"/>
      <p:bldP spid="7" grpId="2"/>
      <p:bldP spid="7" grpId="3"/>
      <p:bldP spid="11" grpId="4"/>
      <p:bldP spid="11" grpId="5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7687" y="247110"/>
            <a:ext cx="11951970" cy="6856095"/>
          </a:xfrm>
          <a:solidFill>
            <a:srgbClr val="314A1E">
              <a:alpha val="96000"/>
            </a:srgbClr>
          </a:solidFill>
        </p:spPr>
        <p:txBody>
          <a:bodyPr>
            <a:normAutofit fontScale="80000" lnSpcReduction="10000"/>
          </a:bodyPr>
          <a:lstStyle/>
          <a:p>
            <a:pPr>
              <a:lnSpc>
                <a:spcPts val="3000"/>
              </a:lnSpc>
            </a:pPr>
            <a:r>
              <a:rPr lang="en-US" altLang="zh-CN" b="1" dirty="0">
                <a:solidFill>
                  <a:schemeClr val="bg1"/>
                </a:solidFill>
                <a:sym typeface="+mn-ea"/>
              </a:rPr>
              <a:t>Ⅱ 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语法填空 （根据课文内容和语法规则完成短文）</a:t>
            </a:r>
            <a:endParaRPr lang="zh-CN" altLang="en-US" b="1" dirty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>
                <a:solidFill>
                  <a:schemeClr val="bg1"/>
                </a:solidFill>
                <a:sym typeface="+mn-ea"/>
              </a:rPr>
              <a:t>　　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When Qian </a:t>
            </a:r>
            <a:r>
              <a:rPr lang="en-US" altLang="zh-CN" b="1" dirty="0" err="1">
                <a:solidFill>
                  <a:schemeClr val="bg1"/>
                </a:solidFill>
                <a:sym typeface="+mn-ea"/>
              </a:rPr>
              <a:t>Xuesen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 was young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，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he </a:t>
            </a:r>
            <a:r>
              <a:rPr lang="en-US" altLang="zh-CN" b="1" dirty="0" err="1">
                <a:solidFill>
                  <a:schemeClr val="bg1"/>
                </a:solidFill>
                <a:sym typeface="+mn-ea"/>
              </a:rPr>
              <a:t>realised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 China needed air force 1___________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defend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） 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the country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，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so he went to America to study aviation. As a graduate 2___________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assist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） 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at an institute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，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he helped conduct important research into rocket propulsion. Finally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，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he became a pioneer in jet and rocket technology. 3___________Qian </a:t>
            </a:r>
            <a:r>
              <a:rPr lang="en-US" altLang="zh-CN" b="1" dirty="0" err="1">
                <a:solidFill>
                  <a:schemeClr val="bg1"/>
                </a:solidFill>
                <a:sym typeface="+mn-ea"/>
              </a:rPr>
              <a:t>Xuesen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 returned to China in 1955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，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he was put 4___________charge of developing China’s rocket science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，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space and missile </a:t>
            </a:r>
            <a:r>
              <a:rPr lang="en-US" altLang="zh-CN" b="1" dirty="0" err="1">
                <a:solidFill>
                  <a:schemeClr val="bg1"/>
                </a:solidFill>
                <a:sym typeface="+mn-ea"/>
              </a:rPr>
              <a:t>programme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. Under his leadership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，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China made 5___________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outstand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） 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progress in rockets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，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missiles and man-made satellites. Because of this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，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he earned the name </a:t>
            </a:r>
            <a:r>
              <a:rPr lang="en-US" altLang="zh-CN" b="1" dirty="0" err="1">
                <a:solidFill>
                  <a:schemeClr val="bg1"/>
                </a:solidFill>
                <a:sym typeface="+mn-ea"/>
              </a:rPr>
              <a:t>of“the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 father of China’s aerospace”.</a:t>
            </a:r>
            <a:endParaRPr lang="en-US" altLang="zh-CN" b="1" dirty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>
                <a:solidFill>
                  <a:schemeClr val="bg1"/>
                </a:solidFill>
                <a:sym typeface="+mn-ea"/>
              </a:rPr>
              <a:t>　　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Stephen Hawking was a 6___________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gift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） </a:t>
            </a:r>
            <a:r>
              <a:rPr lang="en-US" altLang="zh-CN" b="1" dirty="0" err="1">
                <a:solidFill>
                  <a:schemeClr val="bg1"/>
                </a:solidFill>
                <a:sym typeface="+mn-ea"/>
              </a:rPr>
              <a:t>scientist.Since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 he came 7___________with a disease causing him unable to walk or speak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，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his world became one of abstract thought. There was a theory on the origin of the universe explaining the universe 8___________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begin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） 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at a single point in time and space. His own work on the big bang theory was proven by astronomers with 9___________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telescope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） 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and a new star was born. He was brilliant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，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brave and determined. And he was willing to admit his faults. This 10___________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combine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） </a:t>
            </a:r>
            <a:r>
              <a:rPr lang="en-US" altLang="zh-CN" b="1" dirty="0">
                <a:solidFill>
                  <a:schemeClr val="bg1"/>
                </a:solidFill>
                <a:sym typeface="+mn-ea"/>
              </a:rPr>
              <a:t>of his characteristics made him one of the greatest thinkers of modern times.</a:t>
            </a:r>
            <a:endParaRPr lang="zh-CN" altLang="en-US" b="1" dirty="0">
              <a:solidFill>
                <a:schemeClr val="bg1"/>
              </a:solidFill>
            </a:endParaRPr>
          </a:p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0470" y="729859"/>
            <a:ext cx="1821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to defend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467" y="1459172"/>
            <a:ext cx="1694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assistant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31020" y="1879514"/>
            <a:ext cx="12474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When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9851" y="2260584"/>
            <a:ext cx="12474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in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432" y="2968625"/>
            <a:ext cx="2254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outstanding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4431237" y="3974028"/>
            <a:ext cx="12474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gifted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9837646" y="3916532"/>
            <a:ext cx="12474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down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10004410" y="4714113"/>
            <a:ext cx="12474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began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014388" y="5507715"/>
            <a:ext cx="2060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telescopes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10174040" y="5821026"/>
            <a:ext cx="2396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combination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/>
      <p:bldP spid="5" grpId="1"/>
      <p:bldP spid="6" grpId="2"/>
      <p:bldP spid="7" grpId="3"/>
      <p:bldP spid="8" grpId="4"/>
      <p:bldP spid="10" grpId="5"/>
      <p:bldP spid="11" grpId="6"/>
      <p:bldP spid="12" grpId="7"/>
      <p:bldP spid="13" grpId="8"/>
      <p:bldP spid="14" grpId="9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818890" y="899160"/>
            <a:ext cx="8288020" cy="522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46910" y="254000"/>
            <a:ext cx="33470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</a:rPr>
              <a:t>Summary</a:t>
            </a:r>
            <a:endParaRPr lang="en-US" altLang="zh-CN" sz="3600" b="1" dirty="0">
              <a:solidFill>
                <a:srgbClr val="FFFF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010" y="1673860"/>
            <a:ext cx="32258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How to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write </a:t>
            </a:r>
            <a:r>
              <a:rPr lang="en-US" altLang="zh-CN" sz="2800" b="1" dirty="0">
                <a:solidFill>
                  <a:schemeClr val="bg1"/>
                </a:solidFill>
              </a:rPr>
              <a:t>an essay about an outstanding figure?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43095" y="1204075"/>
            <a:ext cx="741489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</a:rPr>
              <a:t>basic information:</a:t>
            </a:r>
            <a:endParaRPr lang="en-US" altLang="zh-CN" sz="3600" b="1" dirty="0">
              <a:solidFill>
                <a:srgbClr val="FFFF00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</a:rPr>
              <a:t>1. age, sex, birth, background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</a:rPr>
              <a:t>2. appearance . character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</a:rPr>
              <a:t>3. education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</a:rPr>
              <a:t>4. big events in his or her life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</a:rPr>
              <a:t>5. evaluation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pic>
        <p:nvPicPr>
          <p:cNvPr id="5" name="图片 4" descr="W020160321727550647917[1]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28470" y="4638040"/>
            <a:ext cx="1748155" cy="2219960"/>
          </a:xfrm>
          <a:prstGeom prst="rect">
            <a:avLst/>
          </a:prstGeom>
        </p:spPr>
      </p:pic>
      <p:pic>
        <p:nvPicPr>
          <p:cNvPr id="6" name="图片 5" descr="f5aade56e93a488ab0c5367516e886cf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42" y="3166427"/>
            <a:ext cx="1777365" cy="2368550"/>
          </a:xfrm>
          <a:prstGeom prst="rect">
            <a:avLst/>
          </a:prstGeom>
        </p:spPr>
      </p:pic>
      <p:pic>
        <p:nvPicPr>
          <p:cNvPr id="7" name="图片 6" descr="885aa4cc8c2e43a272f6d44326ee2e66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0780" y="4850533"/>
            <a:ext cx="2141220" cy="1892935"/>
          </a:xfrm>
          <a:prstGeom prst="rect">
            <a:avLst/>
          </a:prstGeom>
        </p:spPr>
      </p:pic>
      <p:pic>
        <p:nvPicPr>
          <p:cNvPr id="9" name="图片 8" descr="u=2170496040,1222206485&amp;fm=26&amp;gp=0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5690" y="2847340"/>
            <a:ext cx="2141855" cy="1740535"/>
          </a:xfrm>
          <a:prstGeom prst="rect">
            <a:avLst/>
          </a:prstGeom>
        </p:spPr>
      </p:pic>
      <p:pic>
        <p:nvPicPr>
          <p:cNvPr id="10" name="图片 9" descr="1322785790_0t2Nm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6325" y="376555"/>
            <a:ext cx="2140585" cy="24707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532938" y="571764"/>
            <a:ext cx="8021753" cy="6104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8006" y="1050170"/>
            <a:ext cx="279245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</a:rPr>
              <a:t>Practice:</a:t>
            </a:r>
            <a:endParaRPr lang="en-US" altLang="zh-CN" sz="3600" b="1" dirty="0">
              <a:solidFill>
                <a:srgbClr val="FFFF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010" y="1501140"/>
            <a:ext cx="322580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write an essay about Yuan </a:t>
            </a:r>
            <a:r>
              <a:rPr lang="en-US" altLang="zh-CN" sz="2800" b="1" dirty="0" err="1">
                <a:solidFill>
                  <a:schemeClr val="bg1"/>
                </a:solidFill>
              </a:rPr>
              <a:t>Longpin</a:t>
            </a:r>
            <a:r>
              <a:rPr lang="en-US" altLang="zh-CN" sz="2800" b="1" dirty="0">
                <a:solidFill>
                  <a:schemeClr val="bg1"/>
                </a:solidFill>
              </a:rPr>
              <a:t> according to the following information.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7" name="图片 6" descr="885aa4cc8c2e43a272f6d44326ee2e6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618" y="4824095"/>
            <a:ext cx="1797050" cy="19532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54224" y="881171"/>
            <a:ext cx="7800340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1. 193</a:t>
            </a:r>
            <a:r>
              <a:rPr lang="en-US" sz="2800" b="1" dirty="0">
                <a:solidFill>
                  <a:schemeClr val="bg1"/>
                </a:solidFill>
              </a:rPr>
              <a:t>0</a:t>
            </a:r>
            <a:r>
              <a:rPr lang="zh-CN" altLang="en-US" sz="2800" b="1" dirty="0">
                <a:solidFill>
                  <a:schemeClr val="bg1"/>
                </a:solidFill>
              </a:rPr>
              <a:t>生于北京， 自幼刻苦学习。</a:t>
            </a:r>
            <a:endParaRPr lang="zh-CN" altLang="en-US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2. </a:t>
            </a:r>
            <a:r>
              <a:rPr lang="zh-CN" altLang="en-US" sz="2800" b="1" dirty="0">
                <a:solidFill>
                  <a:schemeClr val="bg1"/>
                </a:solidFill>
              </a:rPr>
              <a:t>为了解决粮食短缺问题，他选择去西南农业大学学习农业</a:t>
            </a:r>
            <a:r>
              <a:rPr lang="en-US" altLang="zh-CN" sz="2800" b="1" dirty="0">
                <a:solidFill>
                  <a:schemeClr val="bg1"/>
                </a:solidFill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</a:rPr>
              <a:t>。</a:t>
            </a:r>
            <a:endParaRPr lang="zh-CN" altLang="en-US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3.</a:t>
            </a:r>
            <a:r>
              <a:rPr lang="zh-CN" altLang="en-US" sz="2800" b="1" dirty="0">
                <a:solidFill>
                  <a:schemeClr val="bg1"/>
                </a:solidFill>
              </a:rPr>
              <a:t>自从</a:t>
            </a:r>
            <a:r>
              <a:rPr lang="en-US" altLang="zh-CN" sz="2800" b="1" dirty="0">
                <a:solidFill>
                  <a:schemeClr val="bg1"/>
                </a:solidFill>
              </a:rPr>
              <a:t>1953</a:t>
            </a:r>
            <a:r>
              <a:rPr lang="zh-CN" altLang="en-US" sz="2800" b="1" dirty="0">
                <a:solidFill>
                  <a:schemeClr val="bg1"/>
                </a:solidFill>
              </a:rPr>
              <a:t>年大学毕业后，他已经研究水稻几十年， 一直在位世界农业默默耕耘。</a:t>
            </a:r>
            <a:endParaRPr lang="zh-CN" altLang="en-US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4. </a:t>
            </a:r>
            <a:r>
              <a:rPr lang="zh-CN" altLang="en-US" sz="2800" b="1" dirty="0">
                <a:solidFill>
                  <a:schemeClr val="bg1"/>
                </a:solidFill>
              </a:rPr>
              <a:t>由于他的不懈努力，我国水稻产量快速增长， 为很多国家解决了粮食的不足问题。</a:t>
            </a:r>
            <a:endParaRPr lang="zh-CN" altLang="en-US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5. </a:t>
            </a:r>
            <a:r>
              <a:rPr lang="zh-CN" altLang="en-US" sz="2800" b="1" dirty="0">
                <a:solidFill>
                  <a:schemeClr val="bg1"/>
                </a:solidFill>
              </a:rPr>
              <a:t>他的最新愿望</a:t>
            </a:r>
            <a:r>
              <a:rPr lang="en-US" altLang="zh-CN" sz="2800" b="1" dirty="0">
                <a:solidFill>
                  <a:schemeClr val="bg1"/>
                </a:solidFill>
              </a:rPr>
              <a:t>“</a:t>
            </a:r>
            <a:r>
              <a:rPr lang="zh-CN" altLang="en-US" sz="2800" b="1" dirty="0">
                <a:solidFill>
                  <a:schemeClr val="bg1"/>
                </a:solidFill>
              </a:rPr>
              <a:t>海水水稻</a:t>
            </a:r>
            <a:r>
              <a:rPr lang="en-US" altLang="zh-CN" sz="2800" b="1" dirty="0">
                <a:solidFill>
                  <a:schemeClr val="bg1"/>
                </a:solidFill>
              </a:rPr>
              <a:t>”</a:t>
            </a:r>
            <a:r>
              <a:rPr lang="zh-CN" altLang="en-US" sz="2800" b="1" dirty="0">
                <a:solidFill>
                  <a:schemeClr val="bg1"/>
                </a:solidFill>
              </a:rPr>
              <a:t>也已经变为现实。</a:t>
            </a:r>
            <a:endParaRPr lang="zh-CN" altLang="en-US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6. </a:t>
            </a:r>
            <a:r>
              <a:rPr lang="zh-CN" altLang="en-US" sz="2800" b="1" dirty="0">
                <a:solidFill>
                  <a:schemeClr val="bg1"/>
                </a:solidFill>
              </a:rPr>
              <a:t>他被誉为</a:t>
            </a:r>
            <a:r>
              <a:rPr lang="en-US" altLang="zh-CN" sz="2800" b="1" dirty="0">
                <a:solidFill>
                  <a:schemeClr val="bg1"/>
                </a:solidFill>
              </a:rPr>
              <a:t>“</a:t>
            </a:r>
            <a:r>
              <a:rPr lang="zh-CN" altLang="en-US" sz="2800" b="1" dirty="0">
                <a:solidFill>
                  <a:schemeClr val="bg1"/>
                </a:solidFill>
              </a:rPr>
              <a:t>杂交水稻之父</a:t>
            </a:r>
            <a:r>
              <a:rPr lang="en-US" altLang="zh-CN" sz="2800" b="1" dirty="0">
                <a:solidFill>
                  <a:schemeClr val="bg1"/>
                </a:solidFill>
              </a:rPr>
              <a:t>”</a:t>
            </a:r>
            <a:r>
              <a:rPr lang="zh-CN" altLang="en-US" sz="2800" b="1" dirty="0">
                <a:solidFill>
                  <a:schemeClr val="bg1"/>
                </a:solidFill>
              </a:rPr>
              <a:t>。</a:t>
            </a:r>
            <a:endParaRPr lang="zh-CN" altLang="en-US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7. </a:t>
            </a:r>
            <a:r>
              <a:rPr lang="zh-CN" altLang="en-US" sz="2800" b="1" dirty="0">
                <a:solidFill>
                  <a:schemeClr val="bg1"/>
                </a:solidFill>
              </a:rPr>
              <a:t>虽然他很出名，但是他过着简朴的生活，不计名利。</a:t>
            </a:r>
            <a:endParaRPr lang="zh-CN" altLang="en-US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8. </a:t>
            </a:r>
            <a:r>
              <a:rPr lang="zh-CN" altLang="en-US" sz="2800" b="1" dirty="0">
                <a:solidFill>
                  <a:schemeClr val="bg1"/>
                </a:solidFill>
              </a:rPr>
              <a:t>他虽然年事已高，但内心依旧年轻，依旧有不断实现自己梦想能力。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r="9468"/>
          <a:stretch>
            <a:fillRect/>
          </a:stretch>
        </p:blipFill>
        <p:spPr>
          <a:xfrm>
            <a:off x="1824984" y="242672"/>
            <a:ext cx="1971605" cy="6581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01619" y="1449565"/>
            <a:ext cx="998139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选择性必修二</a:t>
            </a:r>
            <a:endParaRPr lang="zh-CN" altLang="en-US" sz="4800" b="1" dirty="0">
              <a:solidFill>
                <a:schemeClr val="accent6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Unit 1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Using Language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write about what makes a great scientist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31620" y="4528018"/>
            <a:ext cx="372139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ea"/>
              </a:rPr>
              <a:t>杭州二中许丽君</a:t>
            </a:r>
            <a:endParaRPr lang="zh-CN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e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619" y="3538417"/>
            <a:ext cx="3785337" cy="30467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1452" y="3763525"/>
            <a:ext cx="3641564" cy="2821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61849" y="836872"/>
            <a:ext cx="11179175" cy="6104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6469" y="836872"/>
            <a:ext cx="111020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      </a:t>
            </a:r>
            <a:r>
              <a:rPr lang="en-US" altLang="zh-CN" sz="2800" b="1" u="sng" dirty="0">
                <a:solidFill>
                  <a:schemeClr val="bg1"/>
                </a:solidFill>
              </a:rPr>
              <a:t>Born in 1930 in Beijing</a:t>
            </a:r>
            <a:r>
              <a:rPr lang="zh-CN" altLang="en-US" sz="2800" b="1" dirty="0">
                <a:solidFill>
                  <a:schemeClr val="bg1"/>
                </a:solidFill>
              </a:rPr>
              <a:t>， </a:t>
            </a:r>
            <a:r>
              <a:rPr lang="en-US" altLang="zh-CN" sz="2800" b="1" dirty="0">
                <a:solidFill>
                  <a:schemeClr val="bg1"/>
                </a:solidFill>
              </a:rPr>
              <a:t>Yuan Longping studied hard when he was young. To </a:t>
            </a:r>
            <a:r>
              <a:rPr lang="en-US" altLang="zh-CN" sz="2800" b="1" u="sng" dirty="0">
                <a:solidFill>
                  <a:schemeClr val="bg1"/>
                </a:solidFill>
              </a:rPr>
              <a:t>tackle</a:t>
            </a:r>
            <a:r>
              <a:rPr lang="en-US" altLang="zh-CN" sz="2800" b="1" dirty="0">
                <a:solidFill>
                  <a:schemeClr val="bg1"/>
                </a:solidFill>
              </a:rPr>
              <a:t> the shortage of food to eat, he chose to study agriculture and received an education at Southwest Agricultural in Chongqing. As a matter of fact, since his graduation from university in 1953, Yuan Longping has done research on rice for decades, </a:t>
            </a:r>
            <a:r>
              <a:rPr lang="en-US" altLang="zh-CN" sz="2800" b="1" u="sng" dirty="0">
                <a:solidFill>
                  <a:schemeClr val="bg1"/>
                </a:solidFill>
              </a:rPr>
              <a:t>devoting all his life to the research of agriculture</a:t>
            </a:r>
            <a:r>
              <a:rPr lang="en-US" altLang="zh-CN" sz="2800" b="1" dirty="0">
                <a:solidFill>
                  <a:schemeClr val="bg1"/>
                </a:solidFill>
              </a:rPr>
              <a:t>. </a:t>
            </a:r>
            <a:r>
              <a:rPr lang="en-US" altLang="zh-CN" sz="2800" b="1" u="sng" dirty="0">
                <a:solidFill>
                  <a:schemeClr val="bg1"/>
                </a:solidFill>
              </a:rPr>
              <a:t>Through Yuan's tireless efforts,</a:t>
            </a:r>
            <a:r>
              <a:rPr lang="en-US" altLang="zh-CN" sz="2800" b="1" dirty="0">
                <a:solidFill>
                  <a:schemeClr val="bg1"/>
                </a:solidFill>
              </a:rPr>
              <a:t> China's rice production is increasing rapidly,</a:t>
            </a:r>
            <a:r>
              <a:rPr lang="en-US" altLang="zh-CN" sz="2800" b="1" u="sng" dirty="0">
                <a:solidFill>
                  <a:schemeClr val="bg1"/>
                </a:solidFill>
              </a:rPr>
              <a:t> solving the problem of the lack of food for many other countries</a:t>
            </a:r>
            <a:r>
              <a:rPr lang="en-US" altLang="zh-CN" sz="2800" b="1" dirty="0">
                <a:solidFill>
                  <a:schemeClr val="bg1"/>
                </a:solidFill>
              </a:rPr>
              <a:t>. Now his latest </a:t>
            </a:r>
            <a:r>
              <a:rPr lang="en-US" altLang="zh-CN" sz="2800" b="1" u="sng" dirty="0">
                <a:solidFill>
                  <a:schemeClr val="bg1"/>
                </a:solidFill>
              </a:rPr>
              <a:t>vision</a:t>
            </a:r>
            <a:r>
              <a:rPr lang="en-US" altLang="zh-CN" sz="2800" b="1" dirty="0">
                <a:solidFill>
                  <a:schemeClr val="bg1"/>
                </a:solidFill>
              </a:rPr>
              <a:t> for “Seawater rice” has also become a reality. As a result, he </a:t>
            </a:r>
            <a:r>
              <a:rPr lang="en-US" altLang="zh-CN" sz="2800" b="1" u="sng" dirty="0">
                <a:solidFill>
                  <a:schemeClr val="bg1"/>
                </a:solidFill>
              </a:rPr>
              <a:t>is honored as </a:t>
            </a:r>
            <a:r>
              <a:rPr lang="en-US" altLang="zh-CN" sz="2800" b="1" dirty="0">
                <a:solidFill>
                  <a:schemeClr val="bg1"/>
                </a:solidFill>
              </a:rPr>
              <a:t>“Father of Hybrid Rice” Though he is famous, he lives a simple life and cares little for </a:t>
            </a:r>
            <a:r>
              <a:rPr lang="en-US" altLang="zh-CN" sz="2800" b="1" u="sng" dirty="0">
                <a:solidFill>
                  <a:schemeClr val="bg1"/>
                </a:solidFill>
              </a:rPr>
              <a:t>celebrity</a:t>
            </a:r>
            <a:r>
              <a:rPr lang="en-US" altLang="zh-CN" sz="2800" b="1" dirty="0">
                <a:solidFill>
                  <a:schemeClr val="bg1"/>
                </a:solidFill>
              </a:rPr>
              <a:t> or money. </a:t>
            </a:r>
            <a:r>
              <a:rPr lang="en-US" altLang="zh-CN" sz="2800" b="1" u="sng" dirty="0">
                <a:solidFill>
                  <a:schemeClr val="bg1"/>
                </a:solidFill>
              </a:rPr>
              <a:t>Despite his advanced years</a:t>
            </a:r>
            <a:r>
              <a:rPr lang="en-US" altLang="zh-CN" sz="2800" b="1" dirty="0">
                <a:solidFill>
                  <a:schemeClr val="bg1"/>
                </a:solidFill>
              </a:rPr>
              <a:t>, Yuan Longping is still young at heart and has ongoing ability to</a:t>
            </a:r>
            <a:r>
              <a:rPr lang="en-US" altLang="zh-CN" sz="2800" b="1" u="sng" dirty="0">
                <a:solidFill>
                  <a:schemeClr val="bg1"/>
                </a:solidFill>
              </a:rPr>
              <a:t> fulfil his dreams</a:t>
            </a:r>
            <a:r>
              <a:rPr lang="en-US" altLang="zh-CN" sz="2800" b="1" dirty="0">
                <a:solidFill>
                  <a:schemeClr val="bg1"/>
                </a:solidFill>
              </a:rPr>
              <a:t>.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r="9468"/>
          <a:stretch>
            <a:fillRect/>
          </a:stretch>
        </p:blipFill>
        <p:spPr>
          <a:xfrm>
            <a:off x="1824984" y="242672"/>
            <a:ext cx="1971605" cy="6581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95998" y="1912720"/>
            <a:ext cx="843013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write a passage to describe a great scientist.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86074" y="2924574"/>
            <a:ext cx="804998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write an essay about the scientific spirit.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圆角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17750" y="252413"/>
            <a:ext cx="3671888" cy="5969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850" tIns="54425" rIns="108850" bIns="54425" anchor="ctr"/>
          <a:lstStyle>
            <a:lvl1pPr>
              <a:defRPr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eaLnBrk="1" hangingPunct="1">
              <a:buSzPct val="100000"/>
            </a:pPr>
            <a:r>
              <a:rPr kumimoji="1"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Assignment</a:t>
            </a:r>
            <a:endParaRPr kumimoji="1"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Picture 2" descr="F:\Temp\400页超强PPT模板\花PNG\57275d238f2bd [转换]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10644" y="5304506"/>
            <a:ext cx="6757987" cy="1553494"/>
          </a:xfrm>
          <a:prstGeom prst="rect">
            <a:avLst/>
          </a:prstGeom>
          <a:noFill/>
          <a:ln>
            <a:noFill/>
          </a:ln>
          <a:effectLst>
            <a:outerShdw blurRad="177800" sx="107001" sy="107001" algn="t" rotWithShape="0">
              <a:srgbClr val="000000">
                <a:alpha val="14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252682" y="753745"/>
            <a:ext cx="8886825" cy="6104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>
            <p:custDataLst>
              <p:tags r:id="rId1"/>
            </p:custDataLst>
          </p:nvPr>
        </p:nvSpPr>
        <p:spPr>
          <a:xfrm>
            <a:off x="2252196" y="2428726"/>
            <a:ext cx="7965230" cy="1505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ln w="0">
                  <a:noFill/>
                </a:ln>
                <a:solidFill>
                  <a:srgbClr val="0000FF"/>
                </a:solidFill>
                <a:effectLst/>
                <a:latin typeface="Adobe Caslon Pro Bold" panose="0205070206050A020403" charset="0"/>
                <a:ea typeface="站酷文艺体" panose="02000603000000000000" charset="-122"/>
                <a:cs typeface="Adobe Caslon Pro Bold" panose="0205070206050A020403" charset="0"/>
              </a:rPr>
              <a:t>Thank you </a:t>
            </a:r>
            <a:endParaRPr lang="en-US" altLang="zh-CN" sz="5400" dirty="0">
              <a:ln w="0">
                <a:noFill/>
              </a:ln>
              <a:solidFill>
                <a:srgbClr val="0000FF"/>
              </a:solidFill>
              <a:effectLst/>
              <a:latin typeface="Adobe Caslon Pro Bold" panose="0205070206050A020403" charset="0"/>
              <a:ea typeface="站酷文艺体" panose="02000603000000000000" charset="-122"/>
              <a:cs typeface="Adobe Caslon Pro Bold" panose="0205070206050A020403" charset="0"/>
            </a:endParaRPr>
          </a:p>
          <a:p>
            <a:pPr algn="l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5400" dirty="0">
                <a:ln w="0">
                  <a:noFill/>
                </a:ln>
                <a:solidFill>
                  <a:srgbClr val="0000FF"/>
                </a:solidFill>
                <a:effectLst/>
                <a:latin typeface="Adobe Caslon Pro Bold" panose="0205070206050A020403" charset="0"/>
                <a:ea typeface="站酷文艺体" panose="02000603000000000000" charset="-122"/>
                <a:cs typeface="Adobe Caslon Pro Bold" panose="0205070206050A020403" charset="0"/>
              </a:rPr>
              <a:t>    </a:t>
            </a:r>
            <a:r>
              <a:rPr lang="en-US" altLang="zh-CN" sz="5400" dirty="0">
                <a:ln w="0">
                  <a:noFill/>
                </a:ln>
                <a:solidFill>
                  <a:srgbClr val="0000FF"/>
                </a:solidFill>
                <a:effectLst/>
                <a:latin typeface="Adobe Caslon Pro Bold" panose="0205070206050A020403" charset="0"/>
                <a:ea typeface="站酷文艺体" panose="02000603000000000000" charset="-122"/>
                <a:cs typeface="Adobe Caslon Pro Bold" panose="0205070206050A020403" charset="0"/>
              </a:rPr>
              <a:t>for your attention</a:t>
            </a:r>
            <a:r>
              <a:rPr lang="zh-CN" altLang="en-US" sz="5400" dirty="0">
                <a:ln w="0">
                  <a:noFill/>
                </a:ln>
                <a:solidFill>
                  <a:srgbClr val="0000FF"/>
                </a:solidFill>
                <a:effectLst/>
                <a:latin typeface="Adobe Caslon Pro Bold" panose="0205070206050A020403" charset="0"/>
                <a:ea typeface="站酷文艺体" panose="02000603000000000000" charset="-122"/>
                <a:cs typeface="Adobe Caslon Pro Bold" panose="0205070206050A020403" charset="0"/>
              </a:rPr>
              <a:t>！</a:t>
            </a:r>
            <a:endParaRPr lang="en-US" altLang="zh-CN" sz="5400" dirty="0">
              <a:ln w="0">
                <a:noFill/>
              </a:ln>
              <a:solidFill>
                <a:srgbClr val="0000FF"/>
              </a:solidFill>
              <a:effectLst/>
              <a:latin typeface="Adobe Caslon Pro Bold" panose="0205070206050A020403" charset="0"/>
              <a:ea typeface="站酷文艺体" panose="02000603000000000000" charset="-122"/>
              <a:cs typeface="Adobe Caslon Pro Bold" panose="0205070206050A020403" charset="0"/>
            </a:endParaRPr>
          </a:p>
        </p:txBody>
      </p:sp>
      <p:pic>
        <p:nvPicPr>
          <p:cNvPr id="3" name="图片 2" descr="resour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874" y="4986295"/>
            <a:ext cx="1648762" cy="1648762"/>
          </a:xfrm>
          <a:prstGeom prst="rect">
            <a:avLst/>
          </a:prstGeom>
        </p:spPr>
      </p:pic>
      <p:pic>
        <p:nvPicPr>
          <p:cNvPr id="1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217400" y="12001500"/>
            <a:ext cx="3302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27" y="67377"/>
            <a:ext cx="4892587" cy="1012346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797443" y="1238693"/>
            <a:ext cx="10590028" cy="1233377"/>
          </a:xfrm>
          <a:prstGeom prst="rect">
            <a:avLst/>
          </a:prstGeom>
        </p:spPr>
        <p:txBody>
          <a:bodyPr vert="horz" lIns="68564" tIns="34289" rIns="68564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3400" dirty="0">
                <a:solidFill>
                  <a:srgbClr val="1A6FA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By the end of this period, students will be able to…</a:t>
            </a:r>
            <a:endParaRPr lang="zh-CN" altLang="en-US" sz="3400" dirty="0">
              <a:solidFill>
                <a:srgbClr val="1A6FA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43" y="2631040"/>
            <a:ext cx="111110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learn about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two great scientists'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lives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deeds and  character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grasp and use some words and phrases describing the qualities of great scientists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write a composition about a famous scientist.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69989" y="875682"/>
            <a:ext cx="608859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makes a great scientist?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853095" y="1815974"/>
            <a:ext cx="607727" cy="4589400"/>
            <a:chOff x="3853095" y="1761188"/>
            <a:chExt cx="607727" cy="4589400"/>
          </a:xfrm>
        </p:grpSpPr>
        <p:grpSp>
          <p:nvGrpSpPr>
            <p:cNvPr id="5" name="组合 4"/>
            <p:cNvGrpSpPr/>
            <p:nvPr>
              <p:custDataLst>
                <p:tags r:id="rId2"/>
              </p:custDataLst>
            </p:nvPr>
          </p:nvGrpSpPr>
          <p:grpSpPr>
            <a:xfrm>
              <a:off x="3853095" y="4040964"/>
              <a:ext cx="606045" cy="2309624"/>
              <a:chOff x="2892260" y="2772308"/>
              <a:chExt cx="606045" cy="2309624"/>
            </a:xfrm>
          </p:grpSpPr>
          <p:sp>
            <p:nvSpPr>
              <p:cNvPr id="6" name="直接连接符 3"/>
              <p:cNvSpPr/>
              <p:nvPr>
                <p:custDataLst>
                  <p:tags r:id="rId3"/>
                </p:custDataLst>
              </p:nvPr>
            </p:nvSpPr>
            <p:spPr>
              <a:xfrm>
                <a:off x="2892260" y="2772308"/>
                <a:ext cx="606045" cy="230962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303022" y="0"/>
                    </a:lnTo>
                    <a:lnTo>
                      <a:pt x="303022" y="2309624"/>
                    </a:lnTo>
                    <a:lnTo>
                      <a:pt x="606045" y="2309624"/>
                    </a:lnTo>
                  </a:path>
                </a:pathLst>
              </a:custGeom>
              <a:noFill/>
              <a:ln w="69850">
                <a:solidFill>
                  <a:srgbClr val="2E461C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/>
            </p:txBody>
          </p:sp>
          <p:sp>
            <p:nvSpPr>
              <p:cNvPr id="7" name="直接连接符 4"/>
              <p:cNvSpPr/>
              <p:nvPr>
                <p:custDataLst>
                  <p:tags r:id="rId4"/>
                </p:custDataLst>
              </p:nvPr>
            </p:nvSpPr>
            <p:spPr>
              <a:xfrm>
                <a:off x="3135587" y="3867425"/>
                <a:ext cx="119390" cy="119390"/>
              </a:xfrm>
              <a:prstGeom prst="rect">
                <a:avLst/>
              </a:prstGeom>
              <a:ln w="69850">
                <a:solidFill>
                  <a:srgbClr val="2E461C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3200" b="1" kern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组合 7"/>
            <p:cNvGrpSpPr/>
            <p:nvPr>
              <p:custDataLst>
                <p:tags r:id="rId5"/>
              </p:custDataLst>
            </p:nvPr>
          </p:nvGrpSpPr>
          <p:grpSpPr>
            <a:xfrm>
              <a:off x="3853095" y="4040964"/>
              <a:ext cx="606045" cy="1154812"/>
              <a:chOff x="2892260" y="2772308"/>
              <a:chExt cx="606045" cy="1154812"/>
            </a:xfrm>
          </p:grpSpPr>
          <p:sp>
            <p:nvSpPr>
              <p:cNvPr id="9" name="直接连接符 5"/>
              <p:cNvSpPr/>
              <p:nvPr>
                <p:custDataLst>
                  <p:tags r:id="rId6"/>
                </p:custDataLst>
              </p:nvPr>
            </p:nvSpPr>
            <p:spPr>
              <a:xfrm>
                <a:off x="2892260" y="2772308"/>
                <a:ext cx="606045" cy="115481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303022" y="0"/>
                    </a:lnTo>
                    <a:lnTo>
                      <a:pt x="303022" y="1154812"/>
                    </a:lnTo>
                    <a:lnTo>
                      <a:pt x="606045" y="1154812"/>
                    </a:lnTo>
                  </a:path>
                </a:pathLst>
              </a:custGeom>
              <a:noFill/>
              <a:ln w="69850">
                <a:solidFill>
                  <a:srgbClr val="2E461C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/>
            </p:txBody>
          </p:sp>
          <p:sp>
            <p:nvSpPr>
              <p:cNvPr id="10" name="直接连接符 6"/>
              <p:cNvSpPr/>
              <p:nvPr>
                <p:custDataLst>
                  <p:tags r:id="rId7"/>
                </p:custDataLst>
              </p:nvPr>
            </p:nvSpPr>
            <p:spPr>
              <a:xfrm>
                <a:off x="3162678" y="3317109"/>
                <a:ext cx="65208" cy="65208"/>
              </a:xfrm>
              <a:prstGeom prst="rect">
                <a:avLst/>
              </a:prstGeom>
              <a:ln w="69850">
                <a:solidFill>
                  <a:srgbClr val="2E461C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3200" b="1" kern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853095" y="1761188"/>
              <a:ext cx="607727" cy="2309624"/>
              <a:chOff x="3853095" y="1731339"/>
              <a:chExt cx="607727" cy="2309624"/>
            </a:xfrm>
          </p:grpSpPr>
          <p:grpSp>
            <p:nvGrpSpPr>
              <p:cNvPr id="11" name="组合 10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3854777" y="2852807"/>
                <a:ext cx="606045" cy="1154812"/>
                <a:chOff x="2892260" y="1617495"/>
                <a:chExt cx="606045" cy="1154812"/>
              </a:xfrm>
            </p:grpSpPr>
            <p:sp>
              <p:nvSpPr>
                <p:cNvPr id="12" name="直接连接符 7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2892260" y="1617495"/>
                  <a:ext cx="606045" cy="11548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1154812"/>
                      </a:moveTo>
                      <a:lnTo>
                        <a:pt x="303022" y="1154812"/>
                      </a:lnTo>
                      <a:lnTo>
                        <a:pt x="303022" y="0"/>
                      </a:lnTo>
                      <a:lnTo>
                        <a:pt x="606045" y="0"/>
                      </a:lnTo>
                    </a:path>
                  </a:pathLst>
                </a:custGeom>
                <a:noFill/>
                <a:ln w="69850">
                  <a:solidFill>
                    <a:srgbClr val="2E461C"/>
                  </a:solidFill>
                </a:ln>
              </p:spPr>
              <p:style>
                <a:lnRef idx="2"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/>
              </p:txBody>
            </p:sp>
            <p:sp>
              <p:nvSpPr>
                <p:cNvPr id="13" name="直接连接符 8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3162678" y="2162297"/>
                  <a:ext cx="65208" cy="65208"/>
                </a:xfrm>
                <a:prstGeom prst="rect">
                  <a:avLst/>
                </a:prstGeom>
                <a:ln w="69850">
                  <a:solidFill>
                    <a:srgbClr val="2E461C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120000"/>
                    </a:lnSpc>
                    <a:spcBef>
                      <a:spcPct val="0"/>
                    </a:spcBef>
                  </a:pPr>
                  <a:endParaRPr lang="zh-CN" altLang="en-US" sz="3200" b="1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" name="组合 13"/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3853095" y="1731339"/>
                <a:ext cx="606045" cy="2309624"/>
                <a:chOff x="2892260" y="462683"/>
                <a:chExt cx="606045" cy="2309624"/>
              </a:xfrm>
              <a:noFill/>
            </p:grpSpPr>
            <p:sp>
              <p:nvSpPr>
                <p:cNvPr id="15" name="直接连接符 9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2892260" y="462683"/>
                  <a:ext cx="606045" cy="23096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2309624"/>
                      </a:moveTo>
                      <a:lnTo>
                        <a:pt x="303022" y="2309624"/>
                      </a:lnTo>
                      <a:lnTo>
                        <a:pt x="303022" y="0"/>
                      </a:lnTo>
                      <a:lnTo>
                        <a:pt x="606045" y="0"/>
                      </a:lnTo>
                    </a:path>
                  </a:pathLst>
                </a:custGeom>
                <a:grpFill/>
                <a:ln w="69850">
                  <a:solidFill>
                    <a:srgbClr val="2E461C"/>
                  </a:solidFill>
                </a:ln>
              </p:spPr>
              <p:style>
                <a:lnRef idx="2"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/>
              </p:txBody>
            </p:sp>
            <p:sp>
              <p:nvSpPr>
                <p:cNvPr id="16" name="直接连接符 10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3135587" y="1557800"/>
                  <a:ext cx="119390" cy="119390"/>
                </a:xfrm>
                <a:prstGeom prst="rect">
                  <a:avLst/>
                </a:prstGeom>
                <a:grpFill/>
                <a:ln w="69850">
                  <a:solidFill>
                    <a:srgbClr val="2E461C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355600">
                    <a:lnSpc>
                      <a:spcPct val="120000"/>
                    </a:lnSpc>
                    <a:spcBef>
                      <a:spcPct val="0"/>
                    </a:spcBef>
                  </a:pPr>
                  <a:endParaRPr lang="zh-CN" altLang="en-US" sz="3200" b="1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7" name="组合 16"/>
          <p:cNvGrpSpPr/>
          <p:nvPr>
            <p:custDataLst>
              <p:tags r:id="rId14"/>
            </p:custDataLst>
          </p:nvPr>
        </p:nvGrpSpPr>
        <p:grpSpPr>
          <a:xfrm>
            <a:off x="2634974" y="1731339"/>
            <a:ext cx="985693" cy="4519942"/>
            <a:chOff x="1906566" y="404675"/>
            <a:chExt cx="985693" cy="4735267"/>
          </a:xfrm>
        </p:grpSpPr>
        <p:sp>
          <p:nvSpPr>
            <p:cNvPr id="18" name="矩形 17"/>
            <p:cNvSpPr/>
            <p:nvPr>
              <p:custDataLst>
                <p:tags r:id="rId15"/>
              </p:custDataLst>
            </p:nvPr>
          </p:nvSpPr>
          <p:spPr>
            <a:xfrm rot="16200000">
              <a:off x="858" y="2310384"/>
              <a:ext cx="4735266" cy="923849"/>
            </a:xfrm>
            <a:prstGeom prst="rect">
              <a:avLst/>
            </a:prstGeom>
            <a:solidFill>
              <a:srgbClr val="FFD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矩形 18"/>
            <p:cNvSpPr/>
            <p:nvPr>
              <p:custDataLst>
                <p:tags r:id="rId16"/>
              </p:custDataLst>
            </p:nvPr>
          </p:nvSpPr>
          <p:spPr>
            <a:xfrm rot="16200000">
              <a:off x="62702" y="2310383"/>
              <a:ext cx="4735266" cy="923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3200" b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Scientists’ Qualities</a:t>
              </a:r>
              <a:endParaRPr lang="zh-CN" altLang="en-US" sz="32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17"/>
            </p:custDataLst>
          </p:nvPr>
        </p:nvGrpSpPr>
        <p:grpSpPr>
          <a:xfrm>
            <a:off x="4340500" y="1465576"/>
            <a:ext cx="2698254" cy="700797"/>
            <a:chOff x="3498305" y="758"/>
            <a:chExt cx="3030227" cy="923849"/>
          </a:xfrm>
          <a:solidFill>
            <a:srgbClr val="FFFFFF"/>
          </a:solidFill>
        </p:grpSpPr>
        <p:sp>
          <p:nvSpPr>
            <p:cNvPr id="21" name="矩形 20"/>
            <p:cNvSpPr/>
            <p:nvPr>
              <p:custDataLst>
                <p:tags r:id="rId18"/>
              </p:custDataLst>
            </p:nvPr>
          </p:nvSpPr>
          <p:spPr>
            <a:xfrm>
              <a:off x="3498305" y="758"/>
              <a:ext cx="3030227" cy="92384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矩形 21"/>
            <p:cNvSpPr/>
            <p:nvPr>
              <p:custDataLst>
                <p:tags r:id="rId19"/>
              </p:custDataLst>
            </p:nvPr>
          </p:nvSpPr>
          <p:spPr>
            <a:xfrm>
              <a:off x="3498305" y="758"/>
              <a:ext cx="3030227" cy="9238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3200" b="1" kern="1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creativity</a:t>
              </a:r>
              <a:endParaRPr lang="zh-CN" altLang="en-US" sz="32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20"/>
            </p:custDataLst>
          </p:nvPr>
        </p:nvGrpSpPr>
        <p:grpSpPr>
          <a:xfrm>
            <a:off x="4398978" y="2388196"/>
            <a:ext cx="2698255" cy="692887"/>
            <a:chOff x="3498305" y="1155570"/>
            <a:chExt cx="3030227" cy="923849"/>
          </a:xfrm>
        </p:grpSpPr>
        <p:sp>
          <p:nvSpPr>
            <p:cNvPr id="24" name="矩形 23"/>
            <p:cNvSpPr/>
            <p:nvPr>
              <p:custDataLst>
                <p:tags r:id="rId21"/>
              </p:custDataLst>
            </p:nvPr>
          </p:nvSpPr>
          <p:spPr>
            <a:xfrm>
              <a:off x="3498305" y="1155570"/>
              <a:ext cx="3030227" cy="923849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矩形 24"/>
            <p:cNvSpPr/>
            <p:nvPr>
              <p:custDataLst>
                <p:tags r:id="rId22"/>
              </p:custDataLst>
            </p:nvPr>
          </p:nvSpPr>
          <p:spPr>
            <a:xfrm>
              <a:off x="3498305" y="1155570"/>
              <a:ext cx="3030227" cy="923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3200" b="1" kern="1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curiosity</a:t>
              </a:r>
              <a:endParaRPr lang="zh-CN" altLang="en-US" sz="3200" b="1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23"/>
            </p:custDataLst>
          </p:nvPr>
        </p:nvGrpSpPr>
        <p:grpSpPr>
          <a:xfrm>
            <a:off x="4340499" y="3638276"/>
            <a:ext cx="2698255" cy="765305"/>
            <a:chOff x="3498305" y="2310383"/>
            <a:chExt cx="3030227" cy="923849"/>
          </a:xfrm>
          <a:noFill/>
        </p:grpSpPr>
        <p:sp>
          <p:nvSpPr>
            <p:cNvPr id="27" name="矩形 26"/>
            <p:cNvSpPr/>
            <p:nvPr>
              <p:custDataLst>
                <p:tags r:id="rId24"/>
              </p:custDataLst>
            </p:nvPr>
          </p:nvSpPr>
          <p:spPr>
            <a:xfrm>
              <a:off x="3498305" y="2310383"/>
              <a:ext cx="3030227" cy="92384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矩形 27"/>
            <p:cNvSpPr/>
            <p:nvPr>
              <p:custDataLst>
                <p:tags r:id="rId25"/>
              </p:custDataLst>
            </p:nvPr>
          </p:nvSpPr>
          <p:spPr>
            <a:xfrm>
              <a:off x="3498305" y="2310383"/>
              <a:ext cx="3030227" cy="9238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32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perseverance</a:t>
              </a:r>
              <a:endParaRPr lang="zh-CN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26"/>
            </p:custDataLst>
          </p:nvPr>
        </p:nvGrpSpPr>
        <p:grpSpPr>
          <a:xfrm>
            <a:off x="4340499" y="4865505"/>
            <a:ext cx="2698255" cy="692888"/>
            <a:chOff x="3498305" y="3465195"/>
            <a:chExt cx="3030227" cy="923849"/>
          </a:xfrm>
          <a:noFill/>
        </p:grpSpPr>
        <p:sp>
          <p:nvSpPr>
            <p:cNvPr id="30" name="矩形 29"/>
            <p:cNvSpPr/>
            <p:nvPr>
              <p:custDataLst>
                <p:tags r:id="rId27"/>
              </p:custDataLst>
            </p:nvPr>
          </p:nvSpPr>
          <p:spPr>
            <a:xfrm>
              <a:off x="3498305" y="3465195"/>
              <a:ext cx="3030227" cy="92384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矩形 30"/>
            <p:cNvSpPr/>
            <p:nvPr>
              <p:custDataLst>
                <p:tags r:id="rId28"/>
              </p:custDataLst>
            </p:nvPr>
          </p:nvSpPr>
          <p:spPr>
            <a:xfrm>
              <a:off x="3498305" y="3465195"/>
              <a:ext cx="3030227" cy="9238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3200" b="1" kern="1200" dirty="0">
                  <a:solidFill>
                    <a:srgbClr val="FF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devotion</a:t>
              </a:r>
              <a:endParaRPr lang="zh-CN" altLang="en-US" sz="3200" b="1" kern="12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31"/>
          <p:cNvGrpSpPr/>
          <p:nvPr>
            <p:custDataLst>
              <p:tags r:id="rId29"/>
            </p:custDataLst>
          </p:nvPr>
        </p:nvGrpSpPr>
        <p:grpSpPr>
          <a:xfrm>
            <a:off x="4398978" y="5904837"/>
            <a:ext cx="2581296" cy="692888"/>
            <a:chOff x="3498305" y="4620007"/>
            <a:chExt cx="3030227" cy="923849"/>
          </a:xfrm>
          <a:noFill/>
        </p:grpSpPr>
        <p:sp>
          <p:nvSpPr>
            <p:cNvPr id="33" name="矩形 32"/>
            <p:cNvSpPr/>
            <p:nvPr>
              <p:custDataLst>
                <p:tags r:id="rId30"/>
              </p:custDataLst>
            </p:nvPr>
          </p:nvSpPr>
          <p:spPr>
            <a:xfrm>
              <a:off x="3498305" y="4620007"/>
              <a:ext cx="3030227" cy="92384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4" name="矩形 33"/>
            <p:cNvSpPr/>
            <p:nvPr>
              <p:custDataLst>
                <p:tags r:id="rId31"/>
              </p:custDataLst>
            </p:nvPr>
          </p:nvSpPr>
          <p:spPr>
            <a:xfrm>
              <a:off x="3498305" y="4620007"/>
              <a:ext cx="3030227" cy="9238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3200" b="1" kern="1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zh-CN" altLang="en-US" sz="32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2197396" y="260726"/>
            <a:ext cx="40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Pre-reading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394348" y="4672203"/>
            <a:ext cx="2511324" cy="21857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A1E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33805" y="376871"/>
            <a:ext cx="10163810" cy="6104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919335" y="528955"/>
            <a:ext cx="1478280" cy="1377950"/>
            <a:chOff x="15541" y="763"/>
            <a:chExt cx="2328" cy="2170"/>
          </a:xfrm>
        </p:grpSpPr>
        <p:sp>
          <p:nvSpPr>
            <p:cNvPr id="13" name="椭圆 12"/>
            <p:cNvSpPr/>
            <p:nvPr/>
          </p:nvSpPr>
          <p:spPr>
            <a:xfrm>
              <a:off x="15620" y="763"/>
              <a:ext cx="2170" cy="2170"/>
            </a:xfrm>
            <a:prstGeom prst="ellipse">
              <a:avLst/>
            </a:prstGeom>
            <a:solidFill>
              <a:srgbClr val="7F2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  <p:cNvSpPr/>
            <p:nvPr>
              <p:custDataLst>
                <p:tags r:id="rId1"/>
              </p:custDataLst>
            </p:nvPr>
          </p:nvSpPr>
          <p:spPr>
            <a:xfrm>
              <a:off x="15541" y="1103"/>
              <a:ext cx="2328" cy="15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60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思源宋体 CN SemiBold" panose="02020600000000000000" charset="-122"/>
                  <a:ea typeface="思源宋体 CN SemiBold" panose="02020600000000000000" charset="-122"/>
                  <a:cs typeface="Minion Pro Cond" panose="02040706060306020203" charset="0"/>
                </a:rPr>
                <a:t>01.</a:t>
              </a:r>
              <a:endParaRPr lang="en-US" altLang="zh-CN" sz="660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思源宋体 CN SemiBold" panose="02020600000000000000" charset="-122"/>
                <a:ea typeface="思源宋体 CN SemiBold" panose="02020600000000000000" charset="-122"/>
                <a:cs typeface="Minion Pro Cond" panose="02040706060306020203" charset="0"/>
              </a:endParaRPr>
            </a:p>
          </p:txBody>
        </p:sp>
      </p:grpSp>
      <p:pic>
        <p:nvPicPr>
          <p:cNvPr id="7" name="图片 6" descr="1000[1]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764395" y="3298318"/>
            <a:ext cx="2427605" cy="2707640"/>
          </a:xfrm>
          <a:prstGeom prst="rect">
            <a:avLst/>
          </a:prstGeom>
        </p:spPr>
      </p:pic>
      <p:pic>
        <p:nvPicPr>
          <p:cNvPr id="8" name="图片 7" descr="t015c373fb1e0d2116a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349628"/>
            <a:ext cx="3355975" cy="2302510"/>
          </a:xfrm>
          <a:prstGeom prst="rect">
            <a:avLst/>
          </a:prstGeom>
        </p:spPr>
      </p:pic>
      <p:sp>
        <p:nvSpPr>
          <p:cNvPr id="11" name="PA_矩形 4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>
            <p:custDataLst>
              <p:tags r:id="rId5"/>
            </p:custDataLst>
          </p:nvPr>
        </p:nvSpPr>
        <p:spPr>
          <a:xfrm>
            <a:off x="3584575" y="1435082"/>
            <a:ext cx="7949565" cy="3240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>
                <a:ln w="0">
                  <a:noFill/>
                </a:ln>
                <a:solidFill>
                  <a:schemeClr val="bg1"/>
                </a:solidFill>
                <a:effectLst/>
                <a:latin typeface="Adobe Caslon Pro Bold" panose="0205070206050A020403" charset="0"/>
                <a:ea typeface="站酷文艺体" panose="02000603000000000000" charset="-122"/>
                <a:cs typeface="Adobe Caslon Pro Bold" panose="0205070206050A020403" charset="0"/>
              </a:rPr>
              <a:t>The father of </a:t>
            </a:r>
            <a:endParaRPr lang="en-US" altLang="zh-CN" sz="6000" b="1" dirty="0">
              <a:ln w="0">
                <a:noFill/>
              </a:ln>
              <a:solidFill>
                <a:schemeClr val="bg1"/>
              </a:solidFill>
              <a:effectLst/>
              <a:latin typeface="Adobe Caslon Pro Bold" panose="0205070206050A020403" charset="0"/>
              <a:ea typeface="站酷文艺体" panose="02000603000000000000" charset="-122"/>
              <a:cs typeface="Adobe Caslon Pro Bold" panose="0205070206050A020403" charset="0"/>
            </a:endParaRPr>
          </a:p>
          <a:p>
            <a:pPr algn="l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>
                <a:ln w="0">
                  <a:noFill/>
                </a:ln>
                <a:solidFill>
                  <a:schemeClr val="bg1"/>
                </a:solidFill>
                <a:effectLst/>
                <a:latin typeface="Adobe Caslon Pro Bold" panose="0205070206050A020403" charset="0"/>
                <a:ea typeface="站酷文艺体" panose="02000603000000000000" charset="-122"/>
                <a:cs typeface="Adobe Caslon Pro Bold" panose="0205070206050A020403" charset="0"/>
              </a:rPr>
              <a:t>   China's aerospace</a:t>
            </a:r>
            <a:endParaRPr lang="en-US" altLang="zh-CN" sz="6000" b="1" dirty="0">
              <a:ln w="0">
                <a:noFill/>
              </a:ln>
              <a:solidFill>
                <a:schemeClr val="bg1"/>
              </a:solidFill>
              <a:effectLst/>
              <a:latin typeface="Adobe Caslon Pro Bold" panose="0205070206050A020403" charset="0"/>
              <a:ea typeface="站酷文艺体" panose="02000603000000000000" charset="-122"/>
              <a:cs typeface="Adobe Caslon Pro Bold" panose="0205070206050A020403" charset="0"/>
            </a:endParaRPr>
          </a:p>
          <a:p>
            <a:pPr algn="l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>
                <a:ln w="0">
                  <a:noFill/>
                </a:ln>
                <a:solidFill>
                  <a:schemeClr val="bg1"/>
                </a:solidFill>
                <a:effectLst/>
                <a:latin typeface="Adobe Caslon Pro Bold" panose="0205070206050A020403" charset="0"/>
                <a:ea typeface="站酷文艺体" panose="02000603000000000000" charset="-122"/>
                <a:cs typeface="Adobe Caslon Pro Bold" panose="0205070206050A020403" charset="0"/>
              </a:rPr>
              <a:t>   </a:t>
            </a:r>
            <a:endParaRPr lang="en-US" altLang="zh-CN" sz="6000" b="1" dirty="0">
              <a:ln w="0">
                <a:noFill/>
              </a:ln>
              <a:solidFill>
                <a:schemeClr val="bg1"/>
              </a:solidFill>
              <a:effectLst/>
              <a:latin typeface="Adobe Caslon Pro Bold" panose="0205070206050A020403" charset="0"/>
              <a:ea typeface="站酷文艺体" panose="02000603000000000000" charset="-122"/>
              <a:cs typeface="Adobe Caslon Pro Bold" panose="0205070206050A020403" charset="0"/>
            </a:endParaRPr>
          </a:p>
          <a:p>
            <a:pPr algn="l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>
                <a:ln w="0">
                  <a:noFill/>
                </a:ln>
                <a:solidFill>
                  <a:schemeClr val="bg1"/>
                </a:solidFill>
                <a:effectLst/>
                <a:latin typeface="Adobe Caslon Pro Bold" panose="0205070206050A020403" charset="0"/>
                <a:ea typeface="站酷文艺体" panose="02000603000000000000" charset="-122"/>
                <a:cs typeface="Adobe Caslon Pro Bold" panose="0205070206050A020403" charset="0"/>
              </a:rPr>
              <a:t>  Qian </a:t>
            </a:r>
            <a:r>
              <a:rPr lang="en-US" altLang="zh-CN" sz="6000" b="1" dirty="0" err="1">
                <a:ln w="0">
                  <a:noFill/>
                </a:ln>
                <a:solidFill>
                  <a:schemeClr val="bg1"/>
                </a:solidFill>
                <a:effectLst/>
                <a:latin typeface="Adobe Caslon Pro Bold" panose="0205070206050A020403" charset="0"/>
                <a:ea typeface="站酷文艺体" panose="02000603000000000000" charset="-122"/>
                <a:cs typeface="Adobe Caslon Pro Bold" panose="0205070206050A020403" charset="0"/>
              </a:rPr>
              <a:t>Xuesen</a:t>
            </a:r>
            <a:endParaRPr lang="en-US" altLang="zh-CN" sz="6000" b="1" dirty="0">
              <a:ln w="0">
                <a:noFill/>
              </a:ln>
              <a:solidFill>
                <a:schemeClr val="bg1"/>
              </a:solidFill>
              <a:effectLst/>
              <a:latin typeface="Adobe Caslon Pro Bold" panose="0205070206050A020403" charset="0"/>
              <a:ea typeface="站酷文艺体" panose="02000603000000000000" charset="-122"/>
              <a:cs typeface="Adobe Caslon Pro Bold" panose="0205070206050A02040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921154" y="327122"/>
            <a:ext cx="2862580" cy="4394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Fast-r</a:t>
            </a:r>
            <a:r>
              <a:rPr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eading</a:t>
            </a:r>
            <a:endParaRPr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882447" y="996251"/>
            <a:ext cx="9792292" cy="12901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The text is mainly about </a:t>
            </a:r>
            <a:r>
              <a:rPr lang="en-US" altLang="zh-CN" b="1" dirty="0">
                <a:latin typeface="Times New Roman" panose="02020603050405020304" pitchFamily="18" charset="0"/>
              </a:rPr>
              <a:t>_______________________________________________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1469" y="1572868"/>
            <a:ext cx="85980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brief introduction of Qian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Xuesen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Stephen Hawking. </a:t>
            </a:r>
            <a:endParaRPr lang="en-US" altLang="zh-C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Unit 1 Using Language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460994" y="6663"/>
            <a:ext cx="1290168" cy="1290168"/>
          </a:xfrm>
          <a:prstGeom prst="rect">
            <a:avLst/>
          </a:prstGeom>
        </p:spPr>
      </p:pic>
      <p:sp>
        <p:nvSpPr>
          <p:cNvPr id="7" name="标题 1"/>
          <p:cNvSpPr txBox="1"/>
          <p:nvPr>
            <p:custDataLst>
              <p:tags r:id="rId8"/>
            </p:custDataLst>
          </p:nvPr>
        </p:nvSpPr>
        <p:spPr>
          <a:xfrm>
            <a:off x="1069822" y="2067117"/>
            <a:ext cx="5469967" cy="73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Study the structure of the texts: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内容占位符 2"/>
          <p:cNvSpPr txBox="1"/>
          <p:nvPr>
            <p:custDataLst>
              <p:tags r:id="rId9"/>
            </p:custDataLst>
          </p:nvPr>
        </p:nvSpPr>
        <p:spPr>
          <a:xfrm>
            <a:off x="931469" y="2745838"/>
            <a:ext cx="7704531" cy="591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The father of China's aerospace  (Qian </a:t>
            </a:r>
            <a:r>
              <a:rPr lang="en-US" altLang="zh-CN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Xuesen</a:t>
            </a: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endParaRPr lang="en-US" altLang="zh-CN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453627" y="3254264"/>
            <a:ext cx="10496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8F8F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Paragraph 1</a:t>
            </a:r>
            <a:endParaRPr lang="en-US" altLang="zh-CN" sz="2800" b="1" dirty="0">
              <a:solidFill>
                <a:srgbClr val="F8F8F8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F8F8F8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8F8F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Paragraphs 2-5</a:t>
            </a:r>
            <a:endParaRPr lang="en-US" altLang="zh-CN" sz="2800" b="1" dirty="0">
              <a:solidFill>
                <a:srgbClr val="F8F8F8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F8F8F8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8F8F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Paragraph 6</a:t>
            </a:r>
            <a:endParaRPr lang="en-US" altLang="zh-CN" sz="2800" b="1" dirty="0">
              <a:solidFill>
                <a:srgbClr val="F8F8F8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F8F8F8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>
                <a:solidFill>
                  <a:srgbClr val="F8F8F8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Paragraph 7</a:t>
            </a:r>
            <a:endParaRPr lang="en-US" altLang="zh-CN" sz="2800" b="1" dirty="0">
              <a:solidFill>
                <a:srgbClr val="F8F8F8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79193" y="3231758"/>
            <a:ext cx="68960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Introduction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 personal history and accomplishments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 personality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 death and people's appreciation of him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56006" y="2193476"/>
            <a:ext cx="2394171" cy="17948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411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1585" y="963064"/>
            <a:ext cx="9374538" cy="594394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F8F8F8"/>
                </a:solidFill>
                <a:latin typeface="+mn-lt"/>
              </a:rPr>
              <a:t>Read  passage 1 with the following questions.</a:t>
            </a:r>
            <a:endParaRPr lang="en-US" altLang="zh-CN" sz="3200" b="1" dirty="0">
              <a:solidFill>
                <a:srgbClr val="F8F8F8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865" y="1425685"/>
            <a:ext cx="11434813" cy="2402832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I. True or False</a:t>
            </a:r>
            <a:endParaRPr lang="en-US" altLang="zh-CN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FFFF00"/>
                </a:solidFill>
              </a:rPr>
              <a:t>1. </a:t>
            </a:r>
            <a:r>
              <a:rPr lang="zh-CN" altLang="en-US" b="1" dirty="0">
                <a:solidFill>
                  <a:srgbClr val="FFFF00"/>
                </a:solidFill>
              </a:rPr>
              <a:t>Qian changed his major because of a shift in personal interest. （   ）</a:t>
            </a:r>
            <a:endParaRPr lang="zh-CN" alt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FFFF00"/>
                </a:solidFill>
              </a:rPr>
              <a:t>2. </a:t>
            </a:r>
            <a:r>
              <a:rPr lang="zh-CN" altLang="en-US" b="1" dirty="0">
                <a:solidFill>
                  <a:srgbClr val="FFFF00"/>
                </a:solidFill>
              </a:rPr>
              <a:t>Qian's strong interest in art has a positive impact on a scientist's development.  （   ）</a:t>
            </a:r>
            <a:endParaRPr lang="zh-CN" alt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bg1"/>
                </a:solidFill>
                <a:sym typeface="+mn-ea"/>
              </a:rPr>
              <a:t>II. Why was Qian called "the father of China's aerospace"?</a:t>
            </a:r>
            <a:endParaRPr lang="en-US" altLang="zh-CN" b="1" dirty="0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endParaRPr lang="zh-CN" altLang="en-US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1492815" y="1810831"/>
            <a:ext cx="294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F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86466" y="2845435"/>
            <a:ext cx="294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T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1866" y="3777849"/>
            <a:ext cx="11434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sym typeface="+mn-ea"/>
              </a:rPr>
              <a:t>Because n</a:t>
            </a:r>
            <a:r>
              <a:rPr sz="2400" b="1" dirty="0">
                <a:solidFill>
                  <a:srgbClr val="FFFF00"/>
                </a:solidFill>
                <a:sym typeface="+mn-ea"/>
              </a:rPr>
              <a:t>o other scientist has had a greater impact</a:t>
            </a:r>
            <a:r>
              <a:rPr lang="en-US" sz="2400" b="1" dirty="0">
                <a:solidFill>
                  <a:srgbClr val="FFFF00"/>
                </a:solidFill>
                <a:sym typeface="+mn-ea"/>
              </a:rPr>
              <a:t> </a:t>
            </a:r>
            <a:r>
              <a:rPr sz="2400" b="1" dirty="0">
                <a:solidFill>
                  <a:srgbClr val="FFFF00"/>
                </a:solidFill>
                <a:sym typeface="+mn-ea"/>
              </a:rPr>
              <a:t>on China's aerospace science than Qian </a:t>
            </a:r>
            <a:r>
              <a:rPr sz="2400" b="1" dirty="0" err="1">
                <a:solidFill>
                  <a:srgbClr val="FFFF00"/>
                </a:solidFill>
                <a:sym typeface="+mn-ea"/>
              </a:rPr>
              <a:t>Xuesen</a:t>
            </a:r>
            <a:r>
              <a:rPr sz="2400" b="1" dirty="0">
                <a:solidFill>
                  <a:srgbClr val="FFFF00"/>
                </a:solidFill>
                <a:sym typeface="+mn-ea"/>
              </a:rPr>
              <a:t>.</a:t>
            </a:r>
            <a:endParaRPr lang="en-US" altLang="zh-CN" sz="2400" b="1" dirty="0">
              <a:solidFill>
                <a:srgbClr val="FFFF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5706" y="4694784"/>
            <a:ext cx="1961754" cy="21632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35972"/>
          <a:stretch>
            <a:fillRect/>
          </a:stretch>
        </p:blipFill>
        <p:spPr>
          <a:xfrm>
            <a:off x="1963751" y="4694784"/>
            <a:ext cx="5044207" cy="208334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97396" y="260726"/>
            <a:ext cx="40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While-reading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7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18210" y="1105852"/>
            <a:ext cx="10355580" cy="3969385"/>
          </a:xfrm>
          <a:prstGeom prst="rect">
            <a:avLst/>
          </a:prstGeom>
          <a:solidFill>
            <a:srgbClr val="3B574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Name: 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life span: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Keyword summary: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Education: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3960" y="1343025"/>
            <a:ext cx="3529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Qian </a:t>
            </a:r>
            <a:r>
              <a:rPr lang="en-US" altLang="zh-CN" sz="2800" b="1" dirty="0" err="1">
                <a:solidFill>
                  <a:srgbClr val="FFFF00"/>
                </a:solidFill>
              </a:rPr>
              <a:t>Xuesen</a:t>
            </a:r>
            <a:endParaRPr lang="en-US" altLang="zh-CN" sz="2800" b="1" dirty="0">
              <a:solidFill>
                <a:srgbClr val="FFFF0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378585" y="5102225"/>
            <a:ext cx="10160" cy="1703705"/>
          </a:xfrm>
          <a:prstGeom prst="line">
            <a:avLst/>
          </a:prstGeom>
          <a:ln w="698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570480" y="1936115"/>
            <a:ext cx="8295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FF00"/>
                </a:solidFill>
              </a:rPr>
              <a:t>  from  1911   to 31st October 2009 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10335" y="2522855"/>
            <a:ext cx="105378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                                 the father of China's aerospace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r>
              <a:rPr lang="en-US" altLang="zh-CN" sz="2800" b="1" dirty="0">
                <a:solidFill>
                  <a:srgbClr val="FFFF00"/>
                </a:solidFill>
              </a:rPr>
              <a:t>            a man with great scientific thought and scientific spirit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r>
              <a:rPr lang="en-US" altLang="zh-CN" sz="2800" b="1" dirty="0">
                <a:solidFill>
                  <a:srgbClr val="FFFF00"/>
                </a:solidFill>
              </a:rPr>
              <a:t>            be patriotic         serve his homeland with effort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r>
              <a:rPr lang="en-US" altLang="zh-CN" sz="2800" b="1" dirty="0">
                <a:solidFill>
                  <a:srgbClr val="FFFF00"/>
                </a:solidFill>
              </a:rPr>
              <a:t>            be an extremely well-respected man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r>
              <a:rPr lang="en-US" altLang="zh-CN" sz="2800" b="1" dirty="0">
                <a:solidFill>
                  <a:srgbClr val="FFFF00"/>
                </a:solidFill>
              </a:rPr>
              <a:t>            be knowledgeable      a wide range of habits</a:t>
            </a:r>
            <a:endParaRPr lang="en-US" altLang="zh-CN" sz="2800" b="1" dirty="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04645" y="5191760"/>
            <a:ext cx="104247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1. Attend schools in Beijing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endParaRPr lang="en-US" altLang="zh-CN" sz="2800" b="1" dirty="0">
              <a:solidFill>
                <a:srgbClr val="FFFF00"/>
              </a:solidFill>
            </a:endParaRPr>
          </a:p>
          <a:p>
            <a:r>
              <a:rPr lang="en-US" altLang="zh-CN" sz="2800" b="1" dirty="0">
                <a:solidFill>
                  <a:srgbClr val="FFFF00"/>
                </a:solidFill>
              </a:rPr>
              <a:t>2. Then Shanghai Jiao Tong University</a:t>
            </a:r>
            <a:endParaRPr lang="en-US" altLang="zh-CN" sz="2800" b="1" dirty="0">
              <a:solidFill>
                <a:srgbClr val="FFFF00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10123170" y="6268085"/>
            <a:ext cx="456565" cy="537845"/>
          </a:xfrm>
          <a:prstGeom prst="downArrow">
            <a:avLst/>
          </a:prstGeom>
          <a:solidFill>
            <a:schemeClr val="accent6">
              <a:lumMod val="60000"/>
              <a:lumOff val="4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236980" y="5335270"/>
            <a:ext cx="263525" cy="263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36980" y="6156960"/>
            <a:ext cx="263525" cy="263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97396" y="260726"/>
            <a:ext cx="40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While-reading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35513" y="820133"/>
            <a:ext cx="4086447" cy="584774"/>
          </a:xfrm>
          <a:prstGeom prst="rect">
            <a:avLst/>
          </a:prstGeom>
          <a:solidFill>
            <a:srgbClr val="7F2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Personal Resume</a:t>
            </a:r>
            <a:r>
              <a:rPr lang="en-US" altLang="zh-CN" sz="2400" b="1" dirty="0">
                <a:solidFill>
                  <a:schemeClr val="bg1"/>
                </a:solidFill>
              </a:rPr>
              <a:t>/Profile</a:t>
            </a:r>
            <a:r>
              <a:rPr lang="zh-CN" altLang="en-US" sz="2400" b="1" dirty="0">
                <a:solidFill>
                  <a:schemeClr val="bg1"/>
                </a:solidFill>
              </a:rPr>
              <a:t>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repeatCount="indefinite" fill="hold" grpId="8" nodeType="afterEffect"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2"/>
      <p:bldP spid="7" grpId="3"/>
      <p:bldP spid="8" grpId="4"/>
      <p:bldP spid="8" grpId="5"/>
      <p:bldP spid="10" grpId="6"/>
      <p:bldP spid="10" grpId="7"/>
      <p:bldP spid="11" grpId="8" animBg="1"/>
      <p:bldP spid="11" grpId="9"/>
      <p:bldP spid="15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6926" y="1379223"/>
            <a:ext cx="11998325" cy="5355312"/>
          </a:xfrm>
          <a:prstGeom prst="rect">
            <a:avLst/>
          </a:prstGeom>
          <a:solidFill>
            <a:srgbClr val="314A1E">
              <a:alpha val="98000"/>
            </a:srgb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936105" y="836237"/>
            <a:ext cx="4549527" cy="454817"/>
          </a:xfrm>
          <a:prstGeom prst="rect">
            <a:avLst/>
          </a:prstGeom>
          <a:solidFill>
            <a:srgbClr val="7F2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Personal Resume</a:t>
            </a:r>
            <a:r>
              <a:rPr lang="en-US" altLang="zh-CN" sz="2400" b="1">
                <a:solidFill>
                  <a:schemeClr val="bg1"/>
                </a:solidFill>
              </a:rPr>
              <a:t>/Profile</a:t>
            </a:r>
            <a:r>
              <a:rPr lang="zh-CN" altLang="en-US" sz="2400" b="1">
                <a:solidFill>
                  <a:schemeClr val="bg1"/>
                </a:solidFill>
              </a:rPr>
              <a:t> 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5982585" y="1110301"/>
            <a:ext cx="456565" cy="537845"/>
          </a:xfrm>
          <a:prstGeom prst="downArrow">
            <a:avLst/>
          </a:prstGeom>
          <a:solidFill>
            <a:srgbClr val="2E461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02946" y="1304435"/>
            <a:ext cx="803338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Education: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3.  in 1932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4.  in 1935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Experiences: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1. over the course of the 1930sand 1940s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2. As a graduate assistant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3. in the 1940s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4.in 1955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endParaRPr lang="en-US" altLang="zh-CN" sz="2800" b="1" dirty="0">
              <a:solidFill>
                <a:schemeClr val="bg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013460" y="1526222"/>
            <a:ext cx="20320" cy="5395595"/>
          </a:xfrm>
          <a:prstGeom prst="line">
            <a:avLst/>
          </a:prstGeom>
          <a:ln w="698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882015" y="1764665"/>
            <a:ext cx="263525" cy="263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82015" y="2241550"/>
            <a:ext cx="263525" cy="263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871220" y="3484245"/>
            <a:ext cx="263525" cy="263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882015" y="3888740"/>
            <a:ext cx="263525" cy="263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871220" y="4345940"/>
            <a:ext cx="263525" cy="263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71220" y="4761865"/>
            <a:ext cx="263525" cy="263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93122" y="1804453"/>
            <a:ext cx="5922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switch his major to aviation</a:t>
            </a:r>
            <a:endParaRPr lang="en-US" altLang="zh-CN" sz="2800" b="1" dirty="0">
              <a:solidFill>
                <a:srgbClr val="FFFF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89325" y="2250006"/>
            <a:ext cx="47595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went to the United States</a:t>
            </a:r>
            <a:endParaRPr lang="en-US" altLang="zh-CN" sz="2800" b="1" dirty="0">
              <a:solidFill>
                <a:srgbClr val="FFFF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21815" y="4152265"/>
            <a:ext cx="10262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FF00"/>
                </a:solidFill>
              </a:rPr>
              <a:t>become a pioneer in American jet and rocket technology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21815" y="4952365"/>
            <a:ext cx="10111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FF00"/>
                </a:solidFill>
              </a:rPr>
              <a:t>helped conduct important research into rocket propulsion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21815" y="5824855"/>
            <a:ext cx="10111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founded the Jet Propulsion 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Laboratory</a:t>
            </a:r>
            <a:endParaRPr lang="en-US" altLang="zh-CN" sz="2800" b="1" dirty="0">
              <a:solidFill>
                <a:srgbClr val="FFFF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96285" y="6240780"/>
            <a:ext cx="5922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FF00"/>
                </a:solidFill>
              </a:rPr>
              <a:t>returned to China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97396" y="260726"/>
            <a:ext cx="40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While-reading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1" grpId="1"/>
      <p:bldP spid="5" grpId="0"/>
      <p:bldP spid="15" grpId="2"/>
      <p:bldP spid="15" grpId="3"/>
      <p:bldP spid="16" grpId="4"/>
      <p:bldP spid="16" grpId="5"/>
      <p:bldP spid="17" grpId="6"/>
      <p:bldP spid="17" grpId="7"/>
      <p:bldP spid="18" grpId="8"/>
      <p:bldP spid="18" grpId="9"/>
      <p:bldP spid="20" grpId="10"/>
      <p:bldP spid="20" grpId="11"/>
      <p:bldP spid="21" grpId="12"/>
      <p:bldP spid="21" grpId="13"/>
      <p:bldP spid="22" grpId="0"/>
    </p:bldLst>
  </p:timing>
</p:sld>
</file>

<file path=ppt/tags/tag1.xml><?xml version="1.0" encoding="utf-8"?>
<p:tagLst xmlns:p="http://schemas.openxmlformats.org/presentationml/2006/main">
  <p:tag name="AS_UNIQUEID" val="1583"/>
  <p:tag name="KSO_WM_UNIT_PLACING_PICTURE_USER_VIEWPORT" val="{&quot;height&quot;:2838.924409448819,&quot;width&quot;:2838.924409448819}"/>
</p:tagLst>
</file>

<file path=ppt/tags/tag10.xml><?xml version="1.0" encoding="utf-8"?>
<p:tagLst xmlns:p="http://schemas.openxmlformats.org/presentationml/2006/main">
  <p:tag name="AS_UNIQUEID" val="141"/>
</p:tagLst>
</file>

<file path=ppt/tags/tag11.xml><?xml version="1.0" encoding="utf-8"?>
<p:tagLst xmlns:p="http://schemas.openxmlformats.org/presentationml/2006/main">
  <p:tag name="AS_UNIQUEID" val="142"/>
</p:tagLst>
</file>

<file path=ppt/tags/tag12.xml><?xml version="1.0" encoding="utf-8"?>
<p:tagLst xmlns:p="http://schemas.openxmlformats.org/presentationml/2006/main">
  <p:tag name="AS_UNIQUEID" val="143"/>
</p:tagLst>
</file>

<file path=ppt/tags/tag13.xml><?xml version="1.0" encoding="utf-8"?>
<p:tagLst xmlns:p="http://schemas.openxmlformats.org/presentationml/2006/main">
  <p:tag name="AS_UNIQUEID" val="144"/>
</p:tagLst>
</file>

<file path=ppt/tags/tag14.xml><?xml version="1.0" encoding="utf-8"?>
<p:tagLst xmlns:p="http://schemas.openxmlformats.org/presentationml/2006/main">
  <p:tag name="AS_UNIQUEID" val="145"/>
</p:tagLst>
</file>

<file path=ppt/tags/tag15.xml><?xml version="1.0" encoding="utf-8"?>
<p:tagLst xmlns:p="http://schemas.openxmlformats.org/presentationml/2006/main">
  <p:tag name="AS_UNIQUEID" val="146"/>
</p:tagLst>
</file>

<file path=ppt/tags/tag16.xml><?xml version="1.0" encoding="utf-8"?>
<p:tagLst xmlns:p="http://schemas.openxmlformats.org/presentationml/2006/main">
  <p:tag name="AS_UNIQUEID" val="147"/>
</p:tagLst>
</file>

<file path=ppt/tags/tag17.xml><?xml version="1.0" encoding="utf-8"?>
<p:tagLst xmlns:p="http://schemas.openxmlformats.org/presentationml/2006/main">
  <p:tag name="AS_UNIQUEID" val="148"/>
</p:tagLst>
</file>

<file path=ppt/tags/tag18.xml><?xml version="1.0" encoding="utf-8"?>
<p:tagLst xmlns:p="http://schemas.openxmlformats.org/presentationml/2006/main">
  <p:tag name="AS_UNIQUEID" val="149"/>
</p:tagLst>
</file>

<file path=ppt/tags/tag19.xml><?xml version="1.0" encoding="utf-8"?>
<p:tagLst xmlns:p="http://schemas.openxmlformats.org/presentationml/2006/main">
  <p:tag name="AS_UNIQUEID" val="150"/>
</p:tagLst>
</file>

<file path=ppt/tags/tag2.xml><?xml version="1.0" encoding="utf-8"?>
<p:tagLst xmlns:p="http://schemas.openxmlformats.org/presentationml/2006/main">
  <p:tag name="AS_UNIQUEID" val="1590"/>
</p:tagLst>
</file>

<file path=ppt/tags/tag20.xml><?xml version="1.0" encoding="utf-8"?>
<p:tagLst xmlns:p="http://schemas.openxmlformats.org/presentationml/2006/main">
  <p:tag name="AS_UNIQUEID" val="151"/>
</p:tagLst>
</file>

<file path=ppt/tags/tag21.xml><?xml version="1.0" encoding="utf-8"?>
<p:tagLst xmlns:p="http://schemas.openxmlformats.org/presentationml/2006/main">
  <p:tag name="AS_UNIQUEID" val="152"/>
</p:tagLst>
</file>

<file path=ppt/tags/tag22.xml><?xml version="1.0" encoding="utf-8"?>
<p:tagLst xmlns:p="http://schemas.openxmlformats.org/presentationml/2006/main">
  <p:tag name="AS_UNIQUEID" val="153"/>
</p:tagLst>
</file>

<file path=ppt/tags/tag23.xml><?xml version="1.0" encoding="utf-8"?>
<p:tagLst xmlns:p="http://schemas.openxmlformats.org/presentationml/2006/main">
  <p:tag name="AS_UNIQUEID" val="154"/>
</p:tagLst>
</file>

<file path=ppt/tags/tag24.xml><?xml version="1.0" encoding="utf-8"?>
<p:tagLst xmlns:p="http://schemas.openxmlformats.org/presentationml/2006/main">
  <p:tag name="AS_UNIQUEID" val="155"/>
</p:tagLst>
</file>

<file path=ppt/tags/tag25.xml><?xml version="1.0" encoding="utf-8"?>
<p:tagLst xmlns:p="http://schemas.openxmlformats.org/presentationml/2006/main">
  <p:tag name="AS_UNIQUEID" val="156"/>
</p:tagLst>
</file>

<file path=ppt/tags/tag26.xml><?xml version="1.0" encoding="utf-8"?>
<p:tagLst xmlns:p="http://schemas.openxmlformats.org/presentationml/2006/main">
  <p:tag name="AS_UNIQUEID" val="157"/>
</p:tagLst>
</file>

<file path=ppt/tags/tag27.xml><?xml version="1.0" encoding="utf-8"?>
<p:tagLst xmlns:p="http://schemas.openxmlformats.org/presentationml/2006/main">
  <p:tag name="AS_UNIQUEID" val="158"/>
</p:tagLst>
</file>

<file path=ppt/tags/tag28.xml><?xml version="1.0" encoding="utf-8"?>
<p:tagLst xmlns:p="http://schemas.openxmlformats.org/presentationml/2006/main">
  <p:tag name="AS_UNIQUEID" val="159"/>
</p:tagLst>
</file>

<file path=ppt/tags/tag29.xml><?xml version="1.0" encoding="utf-8"?>
<p:tagLst xmlns:p="http://schemas.openxmlformats.org/presentationml/2006/main">
  <p:tag name="AS_UNIQUEID" val="160"/>
</p:tagLst>
</file>

<file path=ppt/tags/tag3.xml><?xml version="1.0" encoding="utf-8"?>
<p:tagLst xmlns:p="http://schemas.openxmlformats.org/presentationml/2006/main">
  <p:tag name="AS_UNIQUEID" val="1591"/>
</p:tagLst>
</file>

<file path=ppt/tags/tag30.xml><?xml version="1.0" encoding="utf-8"?>
<p:tagLst xmlns:p="http://schemas.openxmlformats.org/presentationml/2006/main">
  <p:tag name="AS_UNIQUEID" val="161"/>
</p:tagLst>
</file>

<file path=ppt/tags/tag31.xml><?xml version="1.0" encoding="utf-8"?>
<p:tagLst xmlns:p="http://schemas.openxmlformats.org/presentationml/2006/main">
  <p:tag name="AS_UNIQUEID" val="162"/>
</p:tagLst>
</file>

<file path=ppt/tags/tag32.xml><?xml version="1.0" encoding="utf-8"?>
<p:tagLst xmlns:p="http://schemas.openxmlformats.org/presentationml/2006/main">
  <p:tag name="AS_UNIQUEID" val="163"/>
</p:tagLst>
</file>

<file path=ppt/tags/tag33.xml><?xml version="1.0" encoding="utf-8"?>
<p:tagLst xmlns:p="http://schemas.openxmlformats.org/presentationml/2006/main">
  <p:tag name="AS_UNIQUEID" val="164"/>
</p:tagLst>
</file>

<file path=ppt/tags/tag34.xml><?xml version="1.0" encoding="utf-8"?>
<p:tagLst xmlns:p="http://schemas.openxmlformats.org/presentationml/2006/main">
  <p:tag name="AS_UNIQUEID" val="165"/>
</p:tagLst>
</file>

<file path=ppt/tags/tag35.xml><?xml version="1.0" encoding="utf-8"?>
<p:tagLst xmlns:p="http://schemas.openxmlformats.org/presentationml/2006/main">
  <p:tag name="AS_UNIQUEID" val="166"/>
</p:tagLst>
</file>

<file path=ppt/tags/tag36.xml><?xml version="1.0" encoding="utf-8"?>
<p:tagLst xmlns:p="http://schemas.openxmlformats.org/presentationml/2006/main">
  <p:tag name="AS_UNIQUEID" val="167"/>
</p:tagLst>
</file>

<file path=ppt/tags/tag37.xml><?xml version="1.0" encoding="utf-8"?>
<p:tagLst xmlns:p="http://schemas.openxmlformats.org/presentationml/2006/main">
  <p:tag name="AS_UNIQUEID" val="168"/>
</p:tagLst>
</file>

<file path=ppt/tags/tag38.xml><?xml version="1.0" encoding="utf-8"?>
<p:tagLst xmlns:p="http://schemas.openxmlformats.org/presentationml/2006/main">
  <p:tag name="PA" val="v4.1.3"/>
</p:tagLst>
</file>

<file path=ppt/tags/tag39.xml><?xml version="1.0" encoding="utf-8"?>
<p:tagLst xmlns:p="http://schemas.openxmlformats.org/presentationml/2006/main">
  <p:tag name="KSO_WM_UNIT_PLACING_PICTURE_USER_VIEWPORT" val="{&quot;height&quot;:4872,&quot;width&quot;:3936}"/>
</p:tagLst>
</file>

<file path=ppt/tags/tag4.xml><?xml version="1.0" encoding="utf-8"?>
<p:tagLst xmlns:p="http://schemas.openxmlformats.org/presentationml/2006/main">
  <p:tag name="AS_UNIQUEID" val="13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0.xml><?xml version="1.0" encoding="utf-8"?>
<p:tagLst xmlns:p="http://schemas.openxmlformats.org/presentationml/2006/main">
  <p:tag name="PA" val="v4.1.3"/>
</p:tagLst>
</file>

<file path=ppt/tags/tag41.xml><?xml version="1.0" encoding="utf-8"?>
<p:tagLst xmlns:p="http://schemas.openxmlformats.org/presentationml/2006/main">
  <p:tag name="AS_UNIQUEID" val="11"/>
</p:tagLst>
</file>

<file path=ppt/tags/tag42.xml><?xml version="1.0" encoding="utf-8"?>
<p:tagLst xmlns:p="http://schemas.openxmlformats.org/presentationml/2006/main">
  <p:tag name="AS_UNIQUEID" val="1777"/>
</p:tagLst>
</file>

<file path=ppt/tags/tag43.xml><?xml version="1.0" encoding="utf-8"?>
<p:tagLst xmlns:p="http://schemas.openxmlformats.org/presentationml/2006/main">
  <p:tag name="AS_UNIQUEID" val="1779"/>
</p:tagLst>
</file>

<file path=ppt/tags/tag44.xml><?xml version="1.0" encoding="utf-8"?>
<p:tagLst xmlns:p="http://schemas.openxmlformats.org/presentationml/2006/main">
  <p:tag name="AS_UNIQUEID" val="1780"/>
</p:tagLst>
</file>

<file path=ppt/tags/tag45.xml><?xml version="1.0" encoding="utf-8"?>
<p:tagLst xmlns:p="http://schemas.openxmlformats.org/presentationml/2006/main">
  <p:tag name="AS_UNIQUEID" val="2007"/>
</p:tagLst>
</file>

<file path=ppt/tags/tag46.xml><?xml version="1.0" encoding="utf-8"?>
<p:tagLst xmlns:p="http://schemas.openxmlformats.org/presentationml/2006/main">
  <p:tag name="AS_UNIQUEID" val="2008"/>
</p:tagLst>
</file>

<file path=ppt/tags/tag47.xml><?xml version="1.0" encoding="utf-8"?>
<p:tagLst xmlns:p="http://schemas.openxmlformats.org/presentationml/2006/main">
  <p:tag name="AS_UNIQUEID" val="2009"/>
</p:tagLst>
</file>

<file path=ppt/tags/tag48.xml><?xml version="1.0" encoding="utf-8"?>
<p:tagLst xmlns:p="http://schemas.openxmlformats.org/presentationml/2006/main">
  <p:tag name="AS_UNIQUEID" val="2010"/>
</p:tagLst>
</file>

<file path=ppt/tags/tag49.xml><?xml version="1.0" encoding="utf-8"?>
<p:tagLst xmlns:p="http://schemas.openxmlformats.org/presentationml/2006/main">
  <p:tag name="AS_UNIQUEID" val="1783"/>
</p:tagLst>
</file>

<file path=ppt/tags/tag5.xml><?xml version="1.0" encoding="utf-8"?>
<p:tagLst xmlns:p="http://schemas.openxmlformats.org/presentationml/2006/main">
  <p:tag name="AS_UNIQUEID" val="1760"/>
</p:tagLst>
</file>

<file path=ppt/tags/tag50.xml><?xml version="1.0" encoding="utf-8"?>
<p:tagLst xmlns:p="http://schemas.openxmlformats.org/presentationml/2006/main">
  <p:tag name="PA" val="v4.1.3"/>
</p:tagLst>
</file>

<file path=ppt/tags/tag51.xml><?xml version="1.0" encoding="utf-8"?>
<p:tagLst xmlns:p="http://schemas.openxmlformats.org/presentationml/2006/main">
  <p:tag name="AS_UNIQUEID" val="2017"/>
</p:tagLst>
</file>

<file path=ppt/tags/tag52.xml><?xml version="1.0" encoding="utf-8"?>
<p:tagLst xmlns:p="http://schemas.openxmlformats.org/presentationml/2006/main">
  <p:tag name="AS_UNIQUEID" val="2019"/>
</p:tagLst>
</file>

<file path=ppt/tags/tag53.xml><?xml version="1.0" encoding="utf-8"?>
<p:tagLst xmlns:p="http://schemas.openxmlformats.org/presentationml/2006/main">
  <p:tag name="AS_UNIQUEID" val="2021"/>
</p:tagLst>
</file>

<file path=ppt/tags/tag54.xml><?xml version="1.0" encoding="utf-8"?>
<p:tagLst xmlns:p="http://schemas.openxmlformats.org/presentationml/2006/main">
  <p:tag name="AS_UNIQUEID" val="2022"/>
</p:tagLst>
</file>

<file path=ppt/tags/tag55.xml><?xml version="1.0" encoding="utf-8"?>
<p:tagLst xmlns:p="http://schemas.openxmlformats.org/presentationml/2006/main">
  <p:tag name="AS_UNIQUEID" val="2023"/>
</p:tagLst>
</file>

<file path=ppt/tags/tag56.xml><?xml version="1.0" encoding="utf-8"?>
<p:tagLst xmlns:p="http://schemas.openxmlformats.org/presentationml/2006/main">
  <p:tag name="PA" val="v4.1.3"/>
</p:tagLst>
</file>

<file path=ppt/tags/tag57.xml><?xml version="1.0" encoding="utf-8"?>
<p:tagLst xmlns:p="http://schemas.openxmlformats.org/presentationml/2006/main">
  <p:tag name="PA" val="v4.1.3"/>
</p:tagLst>
</file>

<file path=ppt/tags/tag58.xml><?xml version="1.0" encoding="utf-8"?>
<p:tagLst xmlns:p="http://schemas.openxmlformats.org/presentationml/2006/main">
  <p:tag name="PA" val="v4.1.3"/>
</p:tagLst>
</file>

<file path=ppt/tags/tag59.xml><?xml version="1.0" encoding="utf-8"?>
<p:tagLst xmlns:p="http://schemas.openxmlformats.org/presentationml/2006/main">
  <p:tag name="PA" val="v4.1.3"/>
</p:tagLst>
</file>

<file path=ppt/tags/tag6.xml><?xml version="1.0" encoding="utf-8"?>
<p:tagLst xmlns:p="http://schemas.openxmlformats.org/presentationml/2006/main">
  <p:tag name="AS_UNIQUEID" val="1761"/>
</p:tagLst>
</file>

<file path=ppt/tags/tag60.xml><?xml version="1.0" encoding="utf-8"?>
<p:tagLst xmlns:p="http://schemas.openxmlformats.org/presentationml/2006/main">
  <p:tag name="AS_UNIQUEID" val="2012"/>
</p:tagLst>
</file>

<file path=ppt/tags/tag61.xml><?xml version="1.0" encoding="utf-8"?>
<p:tagLst xmlns:p="http://schemas.openxmlformats.org/presentationml/2006/main">
  <p:tag name="AS_UNIQUEID" val="2013"/>
</p:tagLst>
</file>

<file path=ppt/tags/tag62.xml><?xml version="1.0" encoding="utf-8"?>
<p:tagLst xmlns:p="http://schemas.openxmlformats.org/presentationml/2006/main">
  <p:tag name="AS_UNIQUEID" val="2014"/>
</p:tagLst>
</file>

<file path=ppt/tags/tag63.xml><?xml version="1.0" encoding="utf-8"?>
<p:tagLst xmlns:p="http://schemas.openxmlformats.org/presentationml/2006/main">
  <p:tag name="AS_UNIQUEID" val="2015"/>
</p:tagLst>
</file>

<file path=ppt/tags/tag64.xml><?xml version="1.0" encoding="utf-8"?>
<p:tagLst xmlns:p="http://schemas.openxmlformats.org/presentationml/2006/main">
  <p:tag name="KSO_WM_UNIT_PLACING_PICTURE_USER_VIEWPORT" val="{&quot;height&quot;:7296,&quot;width&quot;:5688}"/>
</p:tagLst>
</file>

<file path=ppt/tags/tag65.xml><?xml version="1.0" encoding="utf-8"?>
<p:tagLst xmlns:p="http://schemas.openxmlformats.org/presentationml/2006/main">
  <p:tag name="KSO_WM_UNIT_PLACING_PICTURE_USER_VIEWPORT" val="{&quot;height&quot;:8064,&quot;width&quot;:7200}"/>
</p:tagLst>
</file>

<file path=ppt/tags/tag66.xml><?xml version="1.0" encoding="utf-8"?>
<p:tagLst xmlns:p="http://schemas.openxmlformats.org/presentationml/2006/main">
  <p:tag name="AS_UNIQUEID" val="23"/>
</p:tagLst>
</file>

<file path=ppt/tags/tag67.xml><?xml version="1.0" encoding="utf-8"?>
<p:tagLst xmlns:p="http://schemas.openxmlformats.org/presentationml/2006/main">
  <p:tag name="AS_UNIQUEID" val="23"/>
</p:tagLst>
</file>

<file path=ppt/tags/tag68.xml><?xml version="1.0" encoding="utf-8"?>
<p:tagLst xmlns:p="http://schemas.openxmlformats.org/presentationml/2006/main">
  <p:tag name="AS_UNIQUEID" val="1714"/>
</p:tagLst>
</file>

<file path=ppt/tags/tag69.xml><?xml version="1.0" encoding="utf-8"?>
<p:tagLst xmlns:p="http://schemas.openxmlformats.org/presentationml/2006/main">
  <p:tag name="AS_UNIQUEID" val="1716"/>
</p:tagLst>
</file>

<file path=ppt/tags/tag7.xml><?xml version="1.0" encoding="utf-8"?>
<p:tagLst xmlns:p="http://schemas.openxmlformats.org/presentationml/2006/main">
  <p:tag name="AS_UNIQUEID" val="137"/>
</p:tagLst>
</file>

<file path=ppt/tags/tag70.xml><?xml version="1.0" encoding="utf-8"?>
<p:tagLst xmlns:p="http://schemas.openxmlformats.org/presentationml/2006/main">
  <p:tag name="PA" val="v4.1.3"/>
</p:tagLst>
</file>

<file path=ppt/tags/tag8.xml><?xml version="1.0" encoding="utf-8"?>
<p:tagLst xmlns:p="http://schemas.openxmlformats.org/presentationml/2006/main">
  <p:tag name="AS_UNIQUEID" val="139"/>
</p:tagLst>
</file>

<file path=ppt/tags/tag9.xml><?xml version="1.0" encoding="utf-8"?>
<p:tagLst xmlns:p="http://schemas.openxmlformats.org/presentationml/2006/main">
  <p:tag name="AS_UNIQUEID" val="140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7245</Words>
  <Application>WPS 演示</Application>
  <PresentationFormat>宽屏</PresentationFormat>
  <Paragraphs>341</Paragraphs>
  <Slides>22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6" baseType="lpstr">
      <vt:lpstr>Arial</vt:lpstr>
      <vt:lpstr>宋体</vt:lpstr>
      <vt:lpstr>Wingdings</vt:lpstr>
      <vt:lpstr>阿里巴巴普惠体</vt:lpstr>
      <vt:lpstr>Arial</vt:lpstr>
      <vt:lpstr>Times New Roman</vt:lpstr>
      <vt:lpstr>Calibri</vt:lpstr>
      <vt:lpstr>黑体</vt:lpstr>
      <vt:lpstr>华文行楷</vt:lpstr>
      <vt:lpstr>Segoe UI</vt:lpstr>
      <vt:lpstr>思源宋体 CN SemiBold</vt:lpstr>
      <vt:lpstr>Minion Pro Cond</vt:lpstr>
      <vt:lpstr>Adobe Caslon Pro Bold</vt:lpstr>
      <vt:lpstr>站酷文艺体</vt:lpstr>
      <vt:lpstr>Segoe Print</vt:lpstr>
      <vt:lpstr>等线</vt:lpstr>
      <vt:lpstr>微软雅黑</vt:lpstr>
      <vt:lpstr>Arial Unicode MS</vt:lpstr>
      <vt:lpstr>等线 Light</vt:lpstr>
      <vt:lpstr>仿宋</vt:lpstr>
      <vt:lpstr>HelveticaNeue</vt:lpstr>
      <vt:lpstr>Corbel</vt:lpstr>
      <vt:lpstr>华文新魏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 passage 1 with the following questions.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24147</cp:lastModifiedBy>
  <cp:revision>24</cp:revision>
  <cp:lastPrinted>2020-10-13T15:39:00Z</cp:lastPrinted>
  <dcterms:created xsi:type="dcterms:W3CDTF">2020-10-13T15:39:00Z</dcterms:created>
  <dcterms:modified xsi:type="dcterms:W3CDTF">2021-12-08T07:48:05Z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9A9243ECBC1243F5ADE7B0202FD5D308</vt:lpwstr>
  </property>
  <property fmtid="{D5CDD505-2E9C-101B-9397-08002B2CF9AE}" pid="7" name="KSOProductBuildVer">
    <vt:lpwstr>2052-11.8.2.8411</vt:lpwstr>
  </property>
</Properties>
</file>