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1134" r:id="rId5"/>
    <p:sldId id="1050" r:id="rId6"/>
    <p:sldId id="981" r:id="rId7"/>
    <p:sldId id="475" r:id="rId8"/>
    <p:sldId id="1073" r:id="rId9"/>
    <p:sldId id="1093" r:id="rId10"/>
    <p:sldId id="1000" r:id="rId11"/>
    <p:sldId id="1001" r:id="rId12"/>
    <p:sldId id="1074" r:id="rId13"/>
    <p:sldId id="1081" r:id="rId14"/>
    <p:sldId id="1094" r:id="rId15"/>
    <p:sldId id="1004" r:id="rId16"/>
    <p:sldId id="1052" r:id="rId17"/>
    <p:sldId id="1095" r:id="rId18"/>
    <p:sldId id="1096" r:id="rId19"/>
    <p:sldId id="1075" r:id="rId20"/>
    <p:sldId id="1083" r:id="rId21"/>
    <p:sldId id="1103" r:id="rId22"/>
    <p:sldId id="1009" r:id="rId23"/>
    <p:sldId id="1098" r:id="rId24"/>
    <p:sldId id="1010" r:id="rId25"/>
    <p:sldId id="1099" r:id="rId26"/>
    <p:sldId id="1100" r:id="rId27"/>
    <p:sldId id="1110" r:id="rId28"/>
    <p:sldId id="1104" r:id="rId29"/>
    <p:sldId id="1013" r:id="rId30"/>
    <p:sldId id="1107" r:id="rId31"/>
    <p:sldId id="1106" r:id="rId32"/>
    <p:sldId id="1105" r:id="rId33"/>
    <p:sldId id="1111" r:id="rId34"/>
    <p:sldId id="1018" r:id="rId35"/>
    <p:sldId id="1019" r:id="rId36"/>
    <p:sldId id="1112" r:id="rId37"/>
    <p:sldId id="1113" r:id="rId38"/>
    <p:sldId id="1114" r:id="rId39"/>
    <p:sldId id="1025" r:id="rId40"/>
    <p:sldId id="528" r:id="rId41"/>
    <p:sldId id="1115" r:id="rId42"/>
    <p:sldId id="1027" r:id="rId43"/>
    <p:sldId id="1117" r:id="rId44"/>
    <p:sldId id="1116" r:id="rId45"/>
    <p:sldId id="1030" r:id="rId46"/>
    <p:sldId id="1033" r:id="rId47"/>
    <p:sldId id="1034" r:id="rId48"/>
    <p:sldId id="1068" r:id="rId49"/>
    <p:sldId id="1047"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dministrator" initials="A" lastIdx="0" clrIdx="3"/>
  <p:cmAuthor id="1" name="10248" initials="1" lastIdx="0" clrIdx="0"/>
  <p:cmAuthor id="8" name="宋洁然" initials="宋" lastIdx="0" clrIdx="1"/>
  <p:cmAuthor id="2" name="作者" initials="作" lastIdx="0" clrIdx="1"/>
  <p:cmAuthor id="9" name="ming qiu" initials="m" lastIdx="0" clrIdx="1"/>
  <p:cmAuthor id="3" name="li jun" initials="l" lastIdx="0" clrIdx="0"/>
  <p:cmAuthor id="4" name="Mia Vida Villanueva" initials="M" lastIdx="0" clrIdx="0"/>
  <p:cmAuthor id="5" name="1206988966@qq.com" initials="1" lastIdx="0" clrIdx="2"/>
  <p:cmAuthor id="6" name="姜伟光" initials="姜"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FF"/>
    <a:srgbClr val="005E00"/>
    <a:srgbClr val="3333FF"/>
    <a:srgbClr val="FFCC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4660"/>
  </p:normalViewPr>
  <p:slideViewPr>
    <p:cSldViewPr snapToGrid="0" showGuides="1">
      <p:cViewPr varScale="1">
        <p:scale>
          <a:sx n="68" d="100"/>
          <a:sy n="68" d="100"/>
        </p:scale>
        <p:origin x="728" y="60"/>
      </p:cViewPr>
      <p:guideLst>
        <p:guide orient="horz" pos="2181"/>
        <p:guide pos="377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1" cy="2387600"/>
          </a:xfrm>
          <a:prstGeom prst="rect">
            <a:avLst/>
          </a:prstGeom>
        </p:spPr>
        <p:txBody>
          <a:bodyPr anchor="b"/>
          <a:lstStyle>
            <a:lvl1pPr algn="ctr">
              <a:defRPr sz="6000"/>
            </a:lvl1pPr>
          </a:lstStyle>
          <a:p>
            <a:pPr fontAlgn="base"/>
            <a:r>
              <a:rPr lang="zh-CN" altLang="en-US" strike="noStrike" noProof="1"/>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1"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130" indent="0" algn="ctr">
              <a:buNone/>
              <a:defRPr sz="1600"/>
            </a:lvl8pPr>
            <a:lvl9pPr marL="3655695" indent="0" algn="ctr">
              <a:buNone/>
              <a:defRPr sz="1600"/>
            </a:lvl9pPr>
          </a:lstStyle>
          <a:p>
            <a:pPr fontAlgn="base"/>
            <a:r>
              <a:rPr lang="zh-CN" altLang="en-US" strike="noStrike" noProof="1"/>
              <a:t>单击此处编辑母版副标题样式</a:t>
            </a:r>
            <a:endParaRPr lang="zh-CN" altLang="en-US" strike="noStrike" noProof="1"/>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879"/>
            <a:ext cx="8230457" cy="114268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457248" y="1599756"/>
            <a:ext cx="8230457" cy="4525023"/>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130" indent="0">
              <a:buNone/>
              <a:defRPr sz="1600">
                <a:solidFill>
                  <a:schemeClr val="tx1">
                    <a:tint val="75000"/>
                  </a:schemeClr>
                </a:solidFill>
              </a:defRPr>
            </a:lvl8pPr>
            <a:lvl9pPr marL="3655695"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879"/>
            <a:ext cx="8230457" cy="114268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0965" indent="0">
              <a:buNone/>
              <a:defRPr sz="1800"/>
            </a:lvl4pPr>
            <a:lvl5pPr marL="1828165" indent="0">
              <a:buNone/>
              <a:defRPr sz="1800"/>
            </a:lvl5pPr>
            <a:lvl6pPr marL="2285365" indent="0">
              <a:buNone/>
              <a:defRPr sz="1800"/>
            </a:lvl6pPr>
            <a:lvl7pPr marL="2742565" indent="0">
              <a:buNone/>
              <a:defRPr sz="1800"/>
            </a:lvl7pPr>
            <a:lvl8pPr marL="3199130" indent="0">
              <a:buNone/>
              <a:defRPr sz="1800"/>
            </a:lvl8pPr>
            <a:lvl9pPr marL="3655695" indent="0">
              <a:buNone/>
              <a:defRPr sz="1800"/>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1186774" y="2665379"/>
            <a:ext cx="4873574" cy="352428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0965" indent="0">
              <a:buNone/>
              <a:defRPr sz="1800"/>
            </a:lvl4pPr>
            <a:lvl5pPr marL="1828165" indent="0">
              <a:buNone/>
              <a:defRPr sz="1800"/>
            </a:lvl5pPr>
            <a:lvl6pPr marL="2285365" indent="0">
              <a:buNone/>
              <a:defRPr sz="1800"/>
            </a:lvl6pPr>
            <a:lvl7pPr marL="2742565" indent="0">
              <a:buNone/>
              <a:defRPr sz="1800"/>
            </a:lvl7pPr>
            <a:lvl8pPr marL="3199130" indent="0">
              <a:buNone/>
              <a:defRPr sz="1800"/>
            </a:lvl8pPr>
            <a:lvl9pPr marL="3655695" indent="0">
              <a:buNone/>
              <a:defRPr sz="1800"/>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879"/>
            <a:ext cx="8230457" cy="1142683"/>
          </a:xfrm>
          <a:prstGeom prst="rect">
            <a:avLst/>
          </a:prstGeom>
        </p:spPr>
        <p:txBody>
          <a:bodyPr/>
          <a:lstStyle/>
          <a:p>
            <a:pPr fontAlgn="base"/>
            <a:r>
              <a:rPr lang="zh-CN" altLang="en-US" strike="noStrike" noProof="1"/>
              <a:t>单击此处编辑母版标题样式</a:t>
            </a:r>
            <a:endParaRPr lang="zh-CN" altLang="en-US" strike="noStrike" noProof="1"/>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5695" indent="0">
              <a:buNone/>
              <a:defRPr sz="100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32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130" indent="0">
              <a:buNone/>
              <a:defRPr sz="2000"/>
            </a:lvl8pPr>
            <a:lvl9pPr marL="3655695"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2000"/>
            </a:lvl1pPr>
            <a:lvl2pPr marL="457200" indent="0">
              <a:buNone/>
              <a:defRPr sz="1800"/>
            </a:lvl2pPr>
            <a:lvl3pPr marL="914400" indent="0">
              <a:buNone/>
              <a:defRPr sz="1600"/>
            </a:lvl3pPr>
            <a:lvl4pPr marL="1370965" indent="0">
              <a:buNone/>
              <a:defRPr sz="1400"/>
            </a:lvl4pPr>
            <a:lvl5pPr marL="1828165" indent="0">
              <a:buNone/>
              <a:defRPr sz="1400"/>
            </a:lvl5pPr>
            <a:lvl6pPr marL="2285365" indent="0">
              <a:buNone/>
              <a:defRPr sz="1400"/>
            </a:lvl6pPr>
            <a:lvl7pPr marL="2742565" indent="0">
              <a:buNone/>
              <a:defRPr sz="1400"/>
            </a:lvl7pPr>
            <a:lvl8pPr marL="3199130" indent="0">
              <a:buNone/>
              <a:defRPr sz="1400"/>
            </a:lvl8pPr>
            <a:lvl9pPr marL="3655695" indent="0">
              <a:buNone/>
              <a:defRPr sz="1400"/>
            </a:lvl9pPr>
          </a:lstStyle>
          <a:p>
            <a:pPr lvl="0" fontAlgn="base"/>
            <a:r>
              <a:rPr lang="zh-CN" altLang="en-US" strike="noStrike" noProof="1"/>
              <a:t>单击此处编辑母版文本样式</a:t>
            </a:r>
            <a:endParaRPr lang="zh-CN" altLang="en-US" strike="noStrike" noProof="1"/>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48" y="274879"/>
            <a:ext cx="8230457" cy="1142683"/>
          </a:xfrm>
          <a:prstGeom prst="rect">
            <a:avLst/>
          </a:prstGeom>
        </p:spPr>
        <p:txBody>
          <a:body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457248" y="1599756"/>
            <a:ext cx="8230457" cy="4525023"/>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FD915BF-78AE-47FD-9F4B-FA9BE02350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B285C0-491D-4C21-BF6B-E40BE1782FA7}" type="slidenum">
              <a:rPr lang="zh-CN" altLang="en-US" smtClean="0"/>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file:///D:\qq&#25991;&#20214;\712321467\Image\C2C\Image2\%7b75232B38-A165-1FB7-499C-2E1C792CACB5%7d.png" TargetMode="Externa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file:///D:\qq&#25991;&#20214;\712321467\Image\C2C\Image2\%7b75232B38-A165-1FB7-499C-2E1C792CACB5%7d.png" TargetMode="Externa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5" Type="http://schemas.openxmlformats.org/officeDocument/2006/relationships/theme" Target="../theme/theme3.xml"/><Relationship Id="rId14" Type="http://schemas.openxmlformats.org/officeDocument/2006/relationships/image" Target="file:///D:\qq&#25991;&#20214;\712321467\Image\C2C\Image2\%7b75232B38-A165-1FB7-499C-2E1C792CACB5%7d.png" TargetMode="Externa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915BF-78AE-47FD-9F4B-FA9BE023503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285C0-491D-4C21-BF6B-E40BE1782FA7}" type="slidenum">
              <a:rPr lang="zh-CN" altLang="en-US" smtClean="0"/>
            </a:fld>
            <a:endParaRPr lang="zh-CN" altLang="en-US"/>
          </a:p>
        </p:txBody>
      </p:sp>
      <p:pic>
        <p:nvPicPr>
          <p:cNvPr id="7" name="图片 1073743875" descr="学科网 zxxk.com"/>
          <p:cNvPicPr>
            <a:picLocks noChangeAspect="1"/>
          </p:cNvPicPr>
          <p:nvPr userDrawn="1"/>
        </p:nvPicPr>
        <p:blipFill>
          <a:blip r:embed="rId13" r:link="rId14"/>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915BF-78AE-47FD-9F4B-FA9BE023503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B285C0-491D-4C21-BF6B-E40BE1782FA7}" type="slidenum">
              <a:rPr lang="zh-CN" altLang="en-US" smtClean="0"/>
            </a:fld>
            <a:endParaRPr lang="zh-CN" altLang="en-US"/>
          </a:p>
        </p:txBody>
      </p:sp>
      <p:pic>
        <p:nvPicPr>
          <p:cNvPr id="7" name="图片 1073743875" descr="学科网 zxxk.com"/>
          <p:cNvPicPr>
            <a:picLocks noChangeAspect="1"/>
          </p:cNvPicPr>
          <p:nvPr userDrawn="1"/>
        </p:nvPicPr>
        <p:blipFill>
          <a:blip r:embed="rId13" r:link="rId14"/>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srcRect/>
          <a:tile tx="0" ty="0" sx="100000" sy="100000" flip="none" algn="tl"/>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userDrawn="1"/>
        </p:nvPicPr>
        <p:blipFill>
          <a:blip r:embed="rId13" r:link="rId14"/>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marL="0" lvl="0" indent="0" algn="l" defTabSz="914400" rtl="0" eaLnBrk="1" fontAlgn="base" latinLnBrk="0" hangingPunct="1">
        <a:lnSpc>
          <a:spcPct val="90000"/>
        </a:lnSpc>
        <a:spcBef>
          <a:spcPct val="0"/>
        </a:spcBef>
        <a:spcAft>
          <a:spcPct val="0"/>
        </a:spcAft>
        <a:buNone/>
        <a:defRPr sz="4400" b="0" i="0" u="none" kern="1200" baseline="0">
          <a:solidFill>
            <a:schemeClr val="tx1"/>
          </a:solidFill>
          <a:latin typeface="+mj-lt"/>
          <a:ea typeface="+mj-ea"/>
          <a:cs typeface="+mj-cs"/>
        </a:defRPr>
      </a:lvl1pPr>
    </p:titleStyle>
    <p:bodyStyle>
      <a:lvl1pPr marL="228600" lvl="0" indent="-228600" algn="l" defTabSz="914400" rtl="0" eaLnBrk="1" fontAlgn="base" latinLnBrk="0" hangingPunct="1">
        <a:lnSpc>
          <a:spcPct val="90000"/>
        </a:lnSpc>
        <a:spcBef>
          <a:spcPts val="990"/>
        </a:spcBef>
        <a:spcAft>
          <a:spcPct val="0"/>
        </a:spcAft>
        <a:buFont typeface="Arial" panose="020B0604020202020204" pitchFamily="34" charset="0"/>
        <a:buChar char="•"/>
        <a:defRPr sz="2900" b="0" i="0" u="none" kern="1200" baseline="0">
          <a:solidFill>
            <a:schemeClr val="tx1"/>
          </a:solidFill>
          <a:latin typeface="+mn-lt"/>
          <a:ea typeface="+mn-ea"/>
          <a:cs typeface="+mn-cs"/>
        </a:defRPr>
      </a:lvl1pPr>
      <a:lvl2pPr marL="685800" lvl="1" indent="-228600" algn="l" defTabSz="914400" rtl="0" eaLnBrk="1" fontAlgn="base" latinLnBrk="0" hangingPunct="1">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defRPr>
      </a:lvl2pPr>
      <a:lvl3pPr marL="1144270" lvl="2" indent="-230505" algn="l" defTabSz="914400" rtl="0" eaLnBrk="1" fontAlgn="base" latinLnBrk="0" hangingPunct="1">
        <a:lnSpc>
          <a:spcPct val="90000"/>
        </a:lnSpc>
        <a:spcBef>
          <a:spcPts val="500"/>
        </a:spcBef>
        <a:spcAft>
          <a:spcPct val="0"/>
        </a:spcAft>
        <a:buFont typeface="Arial" panose="020B0604020202020204" pitchFamily="34" charset="0"/>
        <a:buChar char="•"/>
        <a:defRPr sz="2100" b="0" i="0" u="none" kern="1200" baseline="0">
          <a:solidFill>
            <a:schemeClr val="tx1"/>
          </a:solidFill>
          <a:latin typeface="+mn-lt"/>
          <a:ea typeface="+mn-ea"/>
          <a:cs typeface="+mn-cs"/>
        </a:defRPr>
      </a:lvl3pPr>
      <a:lvl4pPr marL="1599565" lvl="3"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4pPr>
      <a:lvl5pPr marL="2056765" lvl="4" indent="-22987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5pPr>
      <a:lvl6pPr marL="2513965" lvl="5"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6pPr>
      <a:lvl7pPr marL="2971165" lvl="6"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7pPr>
      <a:lvl8pPr marL="3428365" lvl="7"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8pPr>
      <a:lvl9pPr marL="3884930" lvl="8" indent="-228600" algn="l" defTabSz="914400" rtl="0" eaLnBrk="1" fontAlgn="base" latinLnBrk="0" hangingPunct="1">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2pPr>
      <a:lvl3pPr marL="914400" lvl="2"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3pPr>
      <a:lvl4pPr marL="1370965" lvl="3"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4pPr>
      <a:lvl5pPr marL="1828165" lvl="4"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5pPr>
      <a:lvl6pPr marL="2285365" lvl="5"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6pPr>
      <a:lvl7pPr marL="2742565" lvl="6"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7pPr>
      <a:lvl8pPr marL="3199765" lvl="7"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8pPr>
      <a:lvl9pPr marL="3656330" lvl="8" indent="0" algn="just" defTabSz="914400" rtl="0" eaLnBrk="1" fontAlgn="base" latinLnBrk="0" hangingPunct="1">
        <a:lnSpc>
          <a:spcPct val="150000"/>
        </a:lnSpc>
        <a:spcBef>
          <a:spcPct val="0"/>
        </a:spcBef>
        <a:spcAft>
          <a:spcPct val="0"/>
        </a:spcAft>
        <a:buNone/>
        <a:defRPr sz="2600" b="1" i="0" u="none" kern="1200" baseline="0">
          <a:solidFill>
            <a:srgbClr val="000000"/>
          </a:solidFill>
          <a:latin typeface="宋体" panose="02010600030101010101" pitchFamily="2" charset="-122"/>
          <a:ea typeface="Times New Roman" panose="02020603050405020304" pitchFamily="18" charset="0"/>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9.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jpe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jpe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jpe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5.jpe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jpeg"/><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jpeg"/><Relationship Id="rId1"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5.jpeg"/><Relationship Id="rId2" Type="http://schemas.openxmlformats.org/officeDocument/2006/relationships/image" Target="../media/image20.jpeg"/><Relationship Id="rId1" Type="http://schemas.openxmlformats.org/officeDocument/2006/relationships/image" Target="../media/image19.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2.png"/><Relationship Id="rId1" Type="http://schemas.openxmlformats.org/officeDocument/2006/relationships/image" Target="../media/image21.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jpe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a:spLocks noChangeArrowheads="1"/>
          </p:cNvSpPr>
          <p:nvPr/>
        </p:nvSpPr>
        <p:spPr bwMode="auto">
          <a:xfrm>
            <a:off x="432594" y="1512094"/>
            <a:ext cx="6538913"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5pPr>
            <a:lvl6pPr marL="2286000" algn="l" defTabSz="914400" rtl="0" eaLnBrk="1" fontAlgn="base" latinLnBrk="0" hangingPunct="1">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6pPr>
            <a:lvl7pPr marL="2743200" algn="l" defTabSz="914400" rtl="0" eaLnBrk="1" fontAlgn="base" latinLnBrk="0" hangingPunct="1">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7pPr>
            <a:lvl8pPr marL="3200400" algn="l" defTabSz="914400" rtl="0" eaLnBrk="1" fontAlgn="base" latinLnBrk="0" hangingPunct="1">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8pPr>
            <a:lvl9pPr marL="3657600" algn="l" defTabSz="914400" rtl="0" eaLnBrk="1" fontAlgn="base" latinLnBrk="0" hangingPunct="1">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9pPr>
          </a:lstStyle>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a:spLocks noChangeArrowheads="1"/>
          </p:cNvSpPr>
          <p:nvPr/>
        </p:nvSpPr>
        <p:spPr bwMode="auto">
          <a:xfrm>
            <a:off x="7506494" y="2275681"/>
            <a:ext cx="3603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5pPr>
            <a:lvl6pPr marL="2286000" algn="l" defTabSz="914400" rtl="0" eaLnBrk="1" fontAlgn="base" latinLnBrk="0" hangingPunct="1">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6pPr>
            <a:lvl7pPr marL="2743200" algn="l" defTabSz="914400" rtl="0" eaLnBrk="1" fontAlgn="base" latinLnBrk="0" hangingPunct="1">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7pPr>
            <a:lvl8pPr marL="3200400" algn="l" defTabSz="914400" rtl="0" eaLnBrk="1" fontAlgn="base" latinLnBrk="0" hangingPunct="1">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8pPr>
            <a:lvl9pPr marL="3657600" algn="l" defTabSz="914400" rtl="0" eaLnBrk="1" fontAlgn="base" latinLnBrk="0" hangingPunct="1">
              <a:spcBef>
                <a:spcPct val="0"/>
              </a:spcBef>
              <a:spcAft>
                <a:spcPct val="0"/>
              </a:spcAft>
              <a:buFont typeface="Arial" panose="020B0604020202020204" pitchFamily="34" charset="0"/>
              <a:defRPr kern="1200">
                <a:solidFill>
                  <a:schemeClr val="tx1"/>
                </a:solidFill>
                <a:latin typeface="Arial" panose="020B0604020202020204" pitchFamily="34" charset="0"/>
                <a:ea typeface="黑体" panose="02010609060101010101" charset="-122"/>
                <a:cs typeface="+mn-cs"/>
              </a:defRPr>
            </a:lvl9pPr>
          </a:lstStyle>
          <a:p>
            <a:r>
              <a:rPr lang="zh-CN" altLang="en-US" sz="4000" b="1">
                <a:latin typeface="华文新魏" panose="02010800040101010101" pitchFamily="2" charset="-122"/>
                <a:ea typeface="宋体" panose="02010600030101010101" pitchFamily="2" charset="-122"/>
              </a:rPr>
              <a:t>知识产权声明</a:t>
            </a:r>
            <a:endParaRPr lang="zh-CN" altLang="en-US" sz="4000" b="1">
              <a:latin typeface="华文新魏" panose="02010800040101010101" pitchFamily="2" charset="-122"/>
              <a:ea typeface="宋体" panose="02010600030101010101" pitchFamily="2" charset="-122"/>
            </a:endParaRPr>
          </a:p>
        </p:txBody>
      </p:sp>
      <p:pic>
        <p:nvPicPr>
          <p:cNvPr id="5123" name="图片 11" descr="水印"/>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7207" y="329406"/>
            <a:ext cx="4902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图片 1" descr="qrcode_for_gh_3a435f224ccf_12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569" y="2983706"/>
            <a:ext cx="310991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6" descr="logo横版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23349" y="0"/>
            <a:ext cx="586853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bout Yashaswi Group - II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652334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5043341" y="556181"/>
            <a:ext cx="3101418" cy="1200329"/>
          </a:xfrm>
          <a:prstGeom prst="rect">
            <a:avLst/>
          </a:prstGeom>
          <a:solidFill>
            <a:srgbClr val="00B050"/>
          </a:solidFill>
        </p:spPr>
        <p:txBody>
          <a:bodyPr wrap="square" rtlCol="0">
            <a:spAutoFit/>
          </a:bodyPr>
          <a:lstStyle/>
          <a:p>
            <a:r>
              <a:rPr lang="en-US" altLang="zh-CN" sz="3600" b="1" dirty="0">
                <a:solidFill>
                  <a:srgbClr val="CC00FF"/>
                </a:solidFill>
              </a:rPr>
              <a:t>        B </a:t>
            </a:r>
            <a:r>
              <a:rPr lang="zh-CN" altLang="en-US" sz="3600" b="1" dirty="0">
                <a:solidFill>
                  <a:srgbClr val="CC00FF"/>
                </a:solidFill>
              </a:rPr>
              <a:t>篇</a:t>
            </a:r>
            <a:r>
              <a:rPr lang="en-US" altLang="zh-CN" sz="3600" b="1" dirty="0">
                <a:solidFill>
                  <a:srgbClr val="CC00FF"/>
                </a:solidFill>
              </a:rPr>
              <a:t> </a:t>
            </a:r>
            <a:endParaRPr lang="en-US" altLang="zh-CN" sz="3600" b="1" dirty="0">
              <a:solidFill>
                <a:srgbClr val="CC00FF"/>
              </a:solidFill>
            </a:endParaRPr>
          </a:p>
          <a:p>
            <a:r>
              <a:rPr lang="en-US" altLang="zh-CN" sz="3600" dirty="0">
                <a:solidFill>
                  <a:srgbClr val="FF0000"/>
                </a:solidFill>
                <a:effectLst/>
                <a:latin typeface="Times New Roman" panose="02020603050405020304" pitchFamily="18" charset="0"/>
                <a:ea typeface="等线" panose="02010600030101010101" charset="-122"/>
              </a:rPr>
              <a:t>Yashaswi Bista </a:t>
            </a:r>
            <a:r>
              <a:rPr lang="en-US" altLang="zh-CN" sz="3600" dirty="0">
                <a:solidFill>
                  <a:srgbClr val="3333FF"/>
                </a:solidFill>
                <a:effectLst/>
                <a:latin typeface="Times New Roman" panose="02020603050405020304" pitchFamily="18" charset="0"/>
                <a:ea typeface="等线" panose="02010600030101010101" charset="-122"/>
              </a:rPr>
              <a:t> </a:t>
            </a:r>
            <a:endParaRPr lang="zh-CN" altLang="en-US" sz="3600" b="1" dirty="0">
              <a:solidFill>
                <a:srgbClr val="CC00FF"/>
              </a:solidFill>
            </a:endParaRPr>
          </a:p>
        </p:txBody>
      </p:sp>
      <p:pic>
        <p:nvPicPr>
          <p:cNvPr id="5124" name="图片 6" descr="logo横版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6351"/>
            <a:ext cx="12191999" cy="6804876"/>
          </a:xfrm>
          <a:prstGeom prst="rect">
            <a:avLst/>
          </a:prstGeom>
          <a:solidFill>
            <a:schemeClr val="bg1"/>
          </a:solidFill>
        </p:spPr>
        <p:txBody>
          <a:bodyPr wrap="square">
            <a:spAutoFit/>
          </a:bodyPr>
          <a:lstStyle/>
          <a:p>
            <a:pPr indent="304800" algn="just" eaLnBrk="0">
              <a:lnSpc>
                <a:spcPts val="2500"/>
              </a:lnSpc>
              <a:buNone/>
              <a:tabLst>
                <a:tab pos="266700" algn="l"/>
              </a:tabLst>
            </a:pPr>
            <a:r>
              <a:rPr lang="en-US" altLang="zh-CN" sz="2000" dirty="0">
                <a:solidFill>
                  <a:srgbClr val="FF0000"/>
                </a:solidFill>
                <a:effectLst/>
                <a:latin typeface="Times New Roman" panose="02020603050405020304" pitchFamily="18" charset="0"/>
                <a:ea typeface="等线" panose="02010600030101010101" charset="-122"/>
              </a:rPr>
              <a:t>After taking an introductory course in global health last winter, Yashaswi Bista, president of Stanford </a:t>
            </a:r>
            <a:r>
              <a:rPr lang="en-US" altLang="zh-CN" sz="2000" dirty="0" err="1">
                <a:solidFill>
                  <a:srgbClr val="FF0000"/>
                </a:solidFill>
                <a:effectLst/>
                <a:latin typeface="Times New Roman" panose="02020603050405020304" pitchFamily="18" charset="0"/>
                <a:ea typeface="等线" panose="02010600030101010101" charset="-122"/>
              </a:rPr>
              <a:t>SupplyHer</a:t>
            </a:r>
            <a:r>
              <a:rPr lang="en-US" altLang="zh-CN" sz="2000" dirty="0">
                <a:solidFill>
                  <a:srgbClr val="FF0000"/>
                </a:solidFill>
                <a:effectLst/>
                <a:latin typeface="Times New Roman" panose="02020603050405020304" pitchFamily="18" charset="0"/>
                <a:ea typeface="等线" panose="02010600030101010101" charset="-122"/>
              </a:rPr>
              <a:t>, was empowered to take action against malaria —— a disease that has been claiming hundreds of thousands of lives every year for centuries.</a:t>
            </a:r>
            <a:endParaRPr lang="en-US" altLang="zh-CN" sz="2000" dirty="0">
              <a:solidFill>
                <a:srgbClr val="FF0000"/>
              </a:solidFill>
              <a:effectLst/>
              <a:latin typeface="Times New Roman" panose="02020603050405020304" pitchFamily="18" charset="0"/>
              <a:ea typeface="等线" panose="02010600030101010101" charset="-122"/>
            </a:endParaRPr>
          </a:p>
          <a:p>
            <a:pPr indent="304800" algn="just" eaLnBrk="0">
              <a:lnSpc>
                <a:spcPts val="2500"/>
              </a:lnSpc>
              <a:buNone/>
              <a:tabLst>
                <a:tab pos="266700" algn="l"/>
              </a:tabLst>
            </a:pPr>
            <a:r>
              <a:rPr lang="en-US" altLang="zh-CN" sz="2000" dirty="0">
                <a:solidFill>
                  <a:srgbClr val="3333FF"/>
                </a:solidFill>
                <a:effectLst/>
                <a:latin typeface="Times New Roman" panose="02020603050405020304" pitchFamily="18" charset="0"/>
                <a:ea typeface="等线" panose="02010600030101010101" charset="-122"/>
              </a:rPr>
              <a:t>Stanford </a:t>
            </a:r>
            <a:r>
              <a:rPr lang="en-US" altLang="zh-CN" sz="2000" dirty="0" err="1">
                <a:solidFill>
                  <a:srgbClr val="3333FF"/>
                </a:solidFill>
                <a:effectLst/>
                <a:latin typeface="Times New Roman" panose="02020603050405020304" pitchFamily="18" charset="0"/>
                <a:ea typeface="等线" panose="02010600030101010101" charset="-122"/>
              </a:rPr>
              <a:t>SupplyHer</a:t>
            </a:r>
            <a:r>
              <a:rPr lang="en-US" altLang="zh-CN" sz="2000" dirty="0">
                <a:solidFill>
                  <a:srgbClr val="3333FF"/>
                </a:solidFill>
                <a:effectLst/>
                <a:latin typeface="Times New Roman" panose="02020603050405020304" pitchFamily="18" charset="0"/>
                <a:ea typeface="等线" panose="02010600030101010101" charset="-122"/>
              </a:rPr>
              <a:t>, a student group supporting women's health through art, hosted an event in partnership with United to Beat Malaria (UBM) to encourage funding for malaria prevention, treatment and research initiatives while tabling at White Plaza last Monday. “Knowing that malaria is especially dangerous to pregnant individuals and children makes advocacy for malaria funding and research essential for our mission,” said Bista.</a:t>
            </a:r>
            <a:endParaRPr lang="en-US" altLang="zh-CN" sz="2000" dirty="0">
              <a:solidFill>
                <a:srgbClr val="3333FF"/>
              </a:solidFill>
              <a:effectLst/>
              <a:latin typeface="Times New Roman" panose="02020603050405020304" pitchFamily="18" charset="0"/>
              <a:ea typeface="等线" panose="02010600030101010101" charset="-122"/>
            </a:endParaRPr>
          </a:p>
          <a:p>
            <a:pPr indent="304800" algn="just" eaLnBrk="0">
              <a:lnSpc>
                <a:spcPts val="2500"/>
              </a:lnSpc>
              <a:buNone/>
              <a:tabLst>
                <a:tab pos="266700" algn="l"/>
              </a:tabLst>
            </a:pPr>
            <a:r>
              <a:rPr lang="en-US" altLang="zh-CN" sz="2000" dirty="0">
                <a:solidFill>
                  <a:srgbClr val="7030A0"/>
                </a:solidFill>
                <a:effectLst/>
                <a:latin typeface="Times New Roman" panose="02020603050405020304" pitchFamily="18" charset="0"/>
                <a:ea typeface="等线" panose="02010600030101010101" charset="-122"/>
              </a:rPr>
              <a:t>“We in the U. S. need to be aware of the impact of global warming on malaria because less developed countries in other parts of the world are more heavily affected by our emissions,” Bist a said. Last year, the U. S. experienced its first local outbreaks of malaria since 2003. Infectious disease experts have warned that climate change will spread malaria and other diseases carried by mosquitoes to areas that were once free of malaria.</a:t>
            </a:r>
            <a:endParaRPr lang="en-US" altLang="zh-CN" sz="2000" dirty="0">
              <a:solidFill>
                <a:srgbClr val="7030A0"/>
              </a:solidFill>
              <a:effectLst/>
              <a:latin typeface="Times New Roman" panose="02020603050405020304" pitchFamily="18" charset="0"/>
              <a:ea typeface="等线" panose="02010600030101010101" charset="-122"/>
            </a:endParaRPr>
          </a:p>
          <a:p>
            <a:pPr indent="304800" algn="just" eaLnBrk="0">
              <a:lnSpc>
                <a:spcPts val="2500"/>
              </a:lnSpc>
              <a:buNone/>
              <a:tabLst>
                <a:tab pos="266700" algn="l"/>
              </a:tabLst>
            </a:pPr>
            <a:r>
              <a:rPr lang="en-US" altLang="zh-CN" sz="2000" dirty="0">
                <a:solidFill>
                  <a:srgbClr val="7030A0"/>
                </a:solidFill>
                <a:effectLst/>
                <a:latin typeface="Times New Roman" panose="02020603050405020304" pitchFamily="18" charset="0"/>
                <a:ea typeface="等线" panose="02010600030101010101" charset="-122"/>
              </a:rPr>
              <a:t>This summer, after discovering the work of UBM, a global grassroots campaign of the UN Foundation, Bista met with her congressional (</a:t>
            </a:r>
            <a:r>
              <a:rPr lang="zh-CN" altLang="en-US" sz="2000" dirty="0">
                <a:solidFill>
                  <a:srgbClr val="7030A0"/>
                </a:solidFill>
                <a:effectLst/>
                <a:latin typeface="Times New Roman" panose="02020603050405020304" pitchFamily="18" charset="0"/>
                <a:ea typeface="等线" panose="02010600030101010101" charset="-122"/>
              </a:rPr>
              <a:t>国会的</a:t>
            </a:r>
            <a:r>
              <a:rPr lang="en-US" altLang="zh-CN" sz="2000" dirty="0">
                <a:solidFill>
                  <a:srgbClr val="7030A0"/>
                </a:solidFill>
                <a:effectLst/>
                <a:latin typeface="Times New Roman" panose="02020603050405020304" pitchFamily="18" charset="0"/>
                <a:ea typeface="等线" panose="02010600030101010101" charset="-122"/>
              </a:rPr>
              <a:t>) representatives to advocate for malaria treatment and research. To support continued funding for global malaria programs, Bista wrote to officials in Congress. “It's easy for people to feel like they are powerless with issues as big as malaria. But any person can give input to their decision makers on issues as big as these,” wrote Maegan Cross, a senior advocate at UBM. “By sending messages to your elected officials in support of global health funding, you are making sure your voice is heard.”</a:t>
            </a:r>
            <a:endParaRPr lang="en-US" altLang="zh-CN" sz="2000" dirty="0">
              <a:solidFill>
                <a:srgbClr val="7030A0"/>
              </a:solidFill>
              <a:effectLst/>
              <a:latin typeface="Times New Roman" panose="02020603050405020304" pitchFamily="18" charset="0"/>
              <a:ea typeface="等线" panose="02010600030101010101" charset="-122"/>
            </a:endParaRPr>
          </a:p>
          <a:p>
            <a:pPr indent="304800" algn="just" eaLnBrk="0">
              <a:lnSpc>
                <a:spcPts val="2500"/>
              </a:lnSpc>
              <a:buNone/>
              <a:tabLst>
                <a:tab pos="266700" algn="l"/>
              </a:tabLst>
            </a:pPr>
            <a:r>
              <a:rPr lang="en-US" altLang="zh-CN" sz="2000" dirty="0">
                <a:effectLst/>
                <a:latin typeface="Times New Roman" panose="02020603050405020304" pitchFamily="18" charset="0"/>
                <a:ea typeface="等线" panose="02010600030101010101" charset="-122"/>
              </a:rPr>
              <a:t>Bista encouraged students to become involved in initiatives on campus to spread awareness of malaria and other global health issues. “Global health is important to me because there are so many health inequities(</a:t>
            </a:r>
            <a:r>
              <a:rPr lang="zh-CN" altLang="en-US" sz="2000" dirty="0">
                <a:effectLst/>
                <a:latin typeface="Times New Roman" panose="02020603050405020304" pitchFamily="18" charset="0"/>
                <a:ea typeface="等线" panose="02010600030101010101" charset="-122"/>
              </a:rPr>
              <a:t>不平等</a:t>
            </a:r>
            <a:r>
              <a:rPr lang="en-US" altLang="zh-CN" sz="2000" dirty="0">
                <a:effectLst/>
                <a:latin typeface="Times New Roman" panose="02020603050405020304" pitchFamily="18" charset="0"/>
                <a:ea typeface="等线" panose="02010600030101010101" charset="-122"/>
              </a:rPr>
              <a:t>) around the world and health itself is important to live a fulfilling life,” Bista said. “Because there are so many health inequities around the world, I want to raise awareness and help people live fulfilling lives.”</a:t>
            </a:r>
            <a:endParaRPr lang="en-US" altLang="zh-CN" sz="2000" dirty="0">
              <a:effectLst/>
              <a:latin typeface="Times New Roman" panose="02020603050405020304" pitchFamily="18" charset="0"/>
              <a:ea typeface="等线" panose="02010600030101010101" charset="-122"/>
            </a:endParaRPr>
          </a:p>
        </p:txBody>
      </p:sp>
      <p:sp>
        <p:nvSpPr>
          <p:cNvPr id="4" name="矩形 3"/>
          <p:cNvSpPr/>
          <p:nvPr/>
        </p:nvSpPr>
        <p:spPr>
          <a:xfrm>
            <a:off x="7199763" y="569522"/>
            <a:ext cx="3604256" cy="584775"/>
          </a:xfrm>
          <a:prstGeom prst="rect">
            <a:avLst/>
          </a:prstGeom>
          <a:solidFill>
            <a:srgbClr val="92D050"/>
          </a:solidFill>
        </p:spPr>
        <p:txBody>
          <a:bodyPr wrap="none">
            <a:spAutoFit/>
          </a:bodyPr>
          <a:lstStyle/>
          <a:p>
            <a:r>
              <a:rPr lang="en-US" altLang="zh-CN"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Motive &amp; Action</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7218617" y="8299049"/>
            <a:ext cx="5062604" cy="584775"/>
          </a:xfrm>
          <a:prstGeom prst="rect">
            <a:avLst/>
          </a:prstGeom>
          <a:solidFill>
            <a:schemeClr val="bg1"/>
          </a:solidFill>
        </p:spPr>
        <p:txBody>
          <a:bodyPr wrap="none">
            <a:spAutoFit/>
          </a:bodyPr>
          <a:lstStyle/>
          <a:p>
            <a:r>
              <a:rPr lang="en-US" altLang="zh-CN"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Natural Reader </a:t>
            </a:r>
            <a:r>
              <a:rPr lang="zh-CN" altLang="en-US"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程序概述</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6" name="矩形 5"/>
          <p:cNvSpPr/>
          <p:nvPr/>
        </p:nvSpPr>
        <p:spPr>
          <a:xfrm>
            <a:off x="8143098" y="1515539"/>
            <a:ext cx="2660921" cy="584775"/>
          </a:xfrm>
          <a:prstGeom prst="rect">
            <a:avLst/>
          </a:prstGeom>
          <a:solidFill>
            <a:srgbClr val="92D050"/>
          </a:solidFill>
        </p:spPr>
        <p:txBody>
          <a:bodyPr wrap="none">
            <a:spAutoFit/>
          </a:bodyPr>
          <a:lstStyle/>
          <a:p>
            <a:r>
              <a:rPr lang="en-US" altLang="zh-CN" sz="3200" b="1" kern="1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background</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
        <p:nvSpPr>
          <p:cNvPr id="13" name="矩形 12"/>
          <p:cNvSpPr/>
          <p:nvPr/>
        </p:nvSpPr>
        <p:spPr>
          <a:xfrm>
            <a:off x="7199763" y="3136612"/>
            <a:ext cx="4355184" cy="584775"/>
          </a:xfrm>
          <a:prstGeom prst="rect">
            <a:avLst/>
          </a:prstGeom>
          <a:solidFill>
            <a:srgbClr val="92D050"/>
          </a:solidFill>
        </p:spPr>
        <p:txBody>
          <a:bodyPr wrap="square">
            <a:spAutoFit/>
          </a:bodyPr>
          <a:lstStyle/>
          <a:p>
            <a:r>
              <a:rPr lang="en-US" altLang="zh-CN" sz="3200" b="1" kern="100" dirty="0">
                <a:solidFill>
                  <a:srgbClr val="7030A0"/>
                </a:solidFill>
                <a:latin typeface="微软雅黑" panose="020B0503020204020204" pitchFamily="34" charset="-122"/>
                <a:ea typeface="微软雅黑" panose="020B0503020204020204" pitchFamily="34" charset="-122"/>
                <a:cs typeface="Times New Roman" panose="02020603050405020304" pitchFamily="18" charset="0"/>
              </a:rPr>
              <a:t>Analysis of Malaria</a:t>
            </a:r>
            <a:endParaRPr lang="zh-CN" altLang="en-US" sz="3200" b="1" dirty="0">
              <a:solidFill>
                <a:srgbClr val="7030A0"/>
              </a:solidFill>
              <a:latin typeface="微软雅黑" panose="020B0503020204020204" pitchFamily="34" charset="-122"/>
              <a:ea typeface="微软雅黑" panose="020B0503020204020204" pitchFamily="34" charset="-122"/>
            </a:endParaRPr>
          </a:p>
        </p:txBody>
      </p:sp>
      <p:sp>
        <p:nvSpPr>
          <p:cNvPr id="14" name="矩形 13"/>
          <p:cNvSpPr/>
          <p:nvPr/>
        </p:nvSpPr>
        <p:spPr>
          <a:xfrm>
            <a:off x="9059159" y="5655177"/>
            <a:ext cx="2218975" cy="584775"/>
          </a:xfrm>
          <a:prstGeom prst="rect">
            <a:avLst/>
          </a:prstGeom>
          <a:solidFill>
            <a:srgbClr val="92D050"/>
          </a:solidFill>
        </p:spPr>
        <p:txBody>
          <a:bodyPr wrap="square">
            <a:spAutoFit/>
          </a:bodyPr>
          <a:lstStyle/>
          <a:p>
            <a:r>
              <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action</a:t>
            </a:r>
            <a:endParaRPr lang="zh-CN" altLang="en-US" sz="3200" b="1" dirty="0">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篇：记叙文</a:t>
            </a:r>
            <a:endPar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89780" y="147320"/>
            <a:ext cx="10095865" cy="715581"/>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358775" y="1160145"/>
            <a:ext cx="11612245"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solidFill>
                  <a:schemeClr val="tx1"/>
                </a:solidFill>
                <a:latin typeface="Times New Roman" panose="02020603050405020304" pitchFamily="18" charset="0"/>
                <a:cs typeface="Times New Roman" panose="02020603050405020304" pitchFamily="18" charset="0"/>
              </a:rPr>
              <a:t>(Para. 1)</a:t>
            </a:r>
            <a:r>
              <a:rPr lang="en-US" sz="3200" dirty="0">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After taking an introductory course in global health last winter, </a:t>
            </a:r>
            <a:r>
              <a:rPr lang="en-US" sz="3200" dirty="0">
                <a:latin typeface="Times New Roman" panose="02020603050405020304" pitchFamily="18" charset="0"/>
                <a:cs typeface="Times New Roman" panose="02020603050405020304" pitchFamily="18" charset="0"/>
              </a:rPr>
              <a:t>Yashaswi Bista, president of Stanford </a:t>
            </a:r>
            <a:r>
              <a:rPr lang="en-US" sz="3200" dirty="0" err="1">
                <a:latin typeface="Times New Roman" panose="02020603050405020304" pitchFamily="18" charset="0"/>
                <a:cs typeface="Times New Roman" panose="02020603050405020304" pitchFamily="18" charset="0"/>
              </a:rPr>
              <a:t>SupplyHer</a:t>
            </a:r>
            <a:r>
              <a:rPr lang="en-US" sz="3200" dirty="0">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rPr>
              <a:t>was empowered to take action against malaria</a:t>
            </a:r>
            <a:r>
              <a:rPr lang="en-US" sz="3200" dirty="0">
                <a:latin typeface="Times New Roman" panose="02020603050405020304" pitchFamily="18" charset="0"/>
                <a:cs typeface="Times New Roman" panose="02020603050405020304" pitchFamily="18" charset="0"/>
              </a:rPr>
              <a:t> —— a disease that has been claiming hundreds of thousands of lives every year for centuries.</a:t>
            </a:r>
            <a:endParaRPr lang="en-US" sz="3200" dirty="0">
              <a:latin typeface="Times New Roman" panose="02020603050405020304" pitchFamily="18" charset="0"/>
              <a:cs typeface="Times New Roman" panose="02020603050405020304" pitchFamily="18" charset="0"/>
            </a:endParaRPr>
          </a:p>
        </p:txBody>
      </p:sp>
      <p:sp>
        <p:nvSpPr>
          <p:cNvPr id="13" name="矩形 12"/>
          <p:cNvSpPr/>
          <p:nvPr/>
        </p:nvSpPr>
        <p:spPr>
          <a:xfrm>
            <a:off x="0" y="4594225"/>
            <a:ext cx="12118463" cy="1815882"/>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24. </a:t>
            </a:r>
            <a:r>
              <a:rPr lang="en-US" altLang="zh-CN" sz="2800" b="1" dirty="0">
                <a:solidFill>
                  <a:srgbClr val="C00000"/>
                </a:solidFill>
                <a:latin typeface="Times New Roman" panose="02020603050405020304" pitchFamily="18" charset="0"/>
                <a:cs typeface="Times New Roman" panose="02020603050405020304" pitchFamily="18" charset="0"/>
              </a:rPr>
              <a:t>What inspired Bista to engage in </a:t>
            </a:r>
            <a:r>
              <a:rPr lang="en-US" altLang="zh-CN" sz="2800" dirty="0">
                <a:latin typeface="Times New Roman" panose="02020603050405020304" pitchFamily="18" charset="0"/>
                <a:cs typeface="Times New Roman" panose="02020603050405020304" pitchFamily="18" charset="0"/>
              </a:rPr>
              <a:t>actions against malaria?</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A learning experience.                 	B. A health crisis.</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A grassroots campaign.                  	D. A tabling event.</a:t>
            </a:r>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053133" y="5158447"/>
            <a:ext cx="2214880" cy="583565"/>
          </a:xfrm>
          <a:prstGeom prst="rect">
            <a:avLst/>
          </a:prstGeom>
          <a:solidFill>
            <a:srgbClr val="F5C059"/>
          </a:solidFill>
        </p:spPr>
        <p:txBody>
          <a:bodyPr wrap="none">
            <a:spAutoFit/>
          </a:bodyPr>
          <a:lstStyle/>
          <a:p>
            <a:r>
              <a:rPr lang="zh-CN" altLang="zh-CN" sz="3200" b="1" kern="100">
                <a:latin typeface="微软雅黑" panose="020B0503020204020204" pitchFamily="34" charset="-122"/>
                <a:ea typeface="微软雅黑" panose="020B0503020204020204" pitchFamily="34" charset="-122"/>
                <a:cs typeface="Times New Roman" panose="02020603050405020304" pitchFamily="18" charset="0"/>
              </a:rPr>
              <a:t>细节理解题</a:t>
            </a:r>
            <a:endParaRPr lang="zh-CN" altLang="en-US" sz="3200" b="1">
              <a:latin typeface="微软雅黑" panose="020B0503020204020204" pitchFamily="34" charset="-122"/>
              <a:ea typeface="微软雅黑" panose="020B0503020204020204" pitchFamily="34" charset="-122"/>
            </a:endParaRPr>
          </a:p>
        </p:txBody>
      </p:sp>
      <p:sp>
        <p:nvSpPr>
          <p:cNvPr id="6" name="心形 5"/>
          <p:cNvSpPr/>
          <p:nvPr/>
        </p:nvSpPr>
        <p:spPr>
          <a:xfrm>
            <a:off x="73537" y="5034304"/>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4" name="直接箭头连接符 3"/>
          <p:cNvCxnSpPr/>
          <p:nvPr/>
        </p:nvCxnSpPr>
        <p:spPr>
          <a:xfrm flipH="1">
            <a:off x="1828800" y="1640264"/>
            <a:ext cx="5967167" cy="3518183"/>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篇：记叙文</a:t>
            </a:r>
            <a:endParaRPr lang="zh-CN" altLang="en-US" sz="3200" b="1">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89780" y="147320"/>
            <a:ext cx="10095865" cy="829945"/>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人与自我</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0" y="1160145"/>
            <a:ext cx="12113443" cy="35394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solidFill>
                  <a:schemeClr val="tx1"/>
                </a:solidFill>
                <a:latin typeface="Times New Roman" panose="02020603050405020304" pitchFamily="18" charset="0"/>
                <a:cs typeface="Times New Roman" panose="02020603050405020304" pitchFamily="18" charset="0"/>
              </a:rPr>
              <a:t>(Para. 2)</a:t>
            </a:r>
            <a:r>
              <a:rPr lang="en-US" sz="3200" dirty="0">
                <a:latin typeface="Times New Roman" panose="02020603050405020304" pitchFamily="18" charset="0"/>
                <a:cs typeface="Times New Roman" panose="02020603050405020304" pitchFamily="18" charset="0"/>
              </a:rPr>
              <a:t> Stanford </a:t>
            </a:r>
            <a:r>
              <a:rPr lang="en-US" sz="3200" dirty="0" err="1">
                <a:latin typeface="Times New Roman" panose="02020603050405020304" pitchFamily="18" charset="0"/>
                <a:cs typeface="Times New Roman" panose="02020603050405020304" pitchFamily="18" charset="0"/>
              </a:rPr>
              <a:t>SupplyHer</a:t>
            </a:r>
            <a:r>
              <a:rPr lang="en-US" sz="3200" dirty="0">
                <a:latin typeface="Times New Roman" panose="02020603050405020304" pitchFamily="18" charset="0"/>
                <a:cs typeface="Times New Roman" panose="02020603050405020304" pitchFamily="18" charset="0"/>
              </a:rPr>
              <a:t>, a student group supporting women's health through art, </a:t>
            </a:r>
            <a:r>
              <a:rPr lang="en-US" sz="3200" b="1" dirty="0">
                <a:solidFill>
                  <a:srgbClr val="C00000"/>
                </a:solidFill>
                <a:latin typeface="Times New Roman" panose="02020603050405020304" pitchFamily="18" charset="0"/>
                <a:cs typeface="Times New Roman" panose="02020603050405020304" pitchFamily="18" charset="0"/>
              </a:rPr>
              <a:t>hosted an event in partnership with United to Beat Malaria (UBM)</a:t>
            </a:r>
            <a:r>
              <a:rPr lang="en-US" sz="3200" dirty="0">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rPr>
              <a:t>to encourage </a:t>
            </a:r>
            <a:r>
              <a:rPr lang="en-US" sz="3200" b="1" dirty="0">
                <a:solidFill>
                  <a:srgbClr val="C00000"/>
                </a:solidFill>
                <a:latin typeface="Times New Roman" panose="02020603050405020304" pitchFamily="18" charset="0"/>
                <a:cs typeface="Times New Roman" panose="02020603050405020304" pitchFamily="18" charset="0"/>
              </a:rPr>
              <a:t>funding </a:t>
            </a:r>
            <a:r>
              <a:rPr lang="en-US" sz="3200" dirty="0">
                <a:solidFill>
                  <a:srgbClr val="C00000"/>
                </a:solidFill>
                <a:latin typeface="Times New Roman" panose="02020603050405020304" pitchFamily="18" charset="0"/>
                <a:cs typeface="Times New Roman" panose="02020603050405020304" pitchFamily="18" charset="0"/>
              </a:rPr>
              <a:t>for malaria prevention, </a:t>
            </a:r>
            <a:r>
              <a:rPr lang="en-US" sz="3200" dirty="0">
                <a:latin typeface="Times New Roman" panose="02020603050405020304" pitchFamily="18" charset="0"/>
                <a:cs typeface="Times New Roman" panose="02020603050405020304" pitchFamily="18" charset="0"/>
              </a:rPr>
              <a:t>treatment and research initiatives while tabling at White Plaza last Monday. “Knowing that malaria is especially dangerous to pregnant individuals and children makes advocacy for malaria funding and research essential for our mission,” said Bista.</a:t>
            </a:r>
            <a:endParaRPr lang="en-US" sz="3200" dirty="0">
              <a:latin typeface="Times New Roman" panose="02020603050405020304" pitchFamily="18" charset="0"/>
              <a:cs typeface="Times New Roman" panose="02020603050405020304" pitchFamily="18" charset="0"/>
            </a:endParaRPr>
          </a:p>
        </p:txBody>
      </p:sp>
      <p:sp>
        <p:nvSpPr>
          <p:cNvPr id="13" name="矩形 12"/>
          <p:cNvSpPr/>
          <p:nvPr/>
        </p:nvSpPr>
        <p:spPr>
          <a:xfrm>
            <a:off x="78556" y="4996932"/>
            <a:ext cx="12113444"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2800" dirty="0">
                <a:latin typeface="Times New Roman" panose="02020603050405020304" pitchFamily="18" charset="0"/>
                <a:cs typeface="Times New Roman" panose="02020603050405020304" pitchFamily="18" charset="0"/>
              </a:rPr>
              <a:t>25. What did Bista do to support malaria prevention?</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A. She organized a charity sale.            	B. She launched a research project.</a:t>
            </a:r>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C. She campaigned for fundraising.         	D. She budgeted for malaria treatment.</a:t>
            </a:r>
            <a:endParaRPr lang="en-US" altLang="zh-CN" sz="2800" dirty="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245538" y="4607267"/>
            <a:ext cx="2214880" cy="583565"/>
          </a:xfrm>
          <a:prstGeom prst="rect">
            <a:avLst/>
          </a:prstGeom>
          <a:solidFill>
            <a:srgbClr val="F5C059"/>
          </a:solidFill>
        </p:spPr>
        <p:txBody>
          <a:bodyPr wrap="none">
            <a:spAutoFit/>
          </a:bodyPr>
          <a:lstStyle/>
          <a:p>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细节理解题</a:t>
            </a:r>
            <a:endParaRPr lang="zh-CN" altLang="en-US" sz="3200" b="1" dirty="0">
              <a:latin typeface="微软雅黑" panose="020B0503020204020204" pitchFamily="34" charset="-122"/>
              <a:ea typeface="微软雅黑" panose="020B0503020204020204" pitchFamily="34" charset="-122"/>
            </a:endParaRPr>
          </a:p>
        </p:txBody>
      </p:sp>
      <p:sp>
        <p:nvSpPr>
          <p:cNvPr id="8" name="心形 7"/>
          <p:cNvSpPr/>
          <p:nvPr/>
        </p:nvSpPr>
        <p:spPr>
          <a:xfrm>
            <a:off x="549760" y="7204849"/>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3" name="心形 2"/>
          <p:cNvSpPr/>
          <p:nvPr/>
        </p:nvSpPr>
        <p:spPr>
          <a:xfrm>
            <a:off x="164315" y="5969656"/>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rgbClr val="FF0000"/>
              </a:solidFill>
            </a:endParaRPr>
          </a:p>
        </p:txBody>
      </p:sp>
      <p:pic>
        <p:nvPicPr>
          <p:cNvPr id="5124" name="图片 6"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39278" y="0"/>
            <a:ext cx="12152722" cy="501675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r>
              <a:rPr lang="en-US" sz="2800" dirty="0">
                <a:solidFill>
                  <a:schemeClr val="tx1"/>
                </a:solidFill>
                <a:latin typeface="Times New Roman" panose="02020603050405020304" pitchFamily="18" charset="0"/>
                <a:cs typeface="Times New Roman" panose="02020603050405020304" pitchFamily="18" charset="0"/>
              </a:rPr>
              <a:t>(Para. 4)</a:t>
            </a:r>
            <a:r>
              <a:rPr lang="en-US" sz="3200" dirty="0">
                <a:latin typeface="Times New Roman" panose="02020603050405020304" pitchFamily="18" charset="0"/>
                <a:cs typeface="Times New Roman" panose="02020603050405020304" pitchFamily="18" charset="0"/>
              </a:rPr>
              <a:t> This summer, after discovering the work of UBM, a global grassroots campaign of the UN Foundation, Bista met with her congressional (</a:t>
            </a:r>
            <a:r>
              <a:rPr lang="zh-CN" altLang="en-US" sz="3200" dirty="0">
                <a:latin typeface="Times New Roman" panose="02020603050405020304" pitchFamily="18" charset="0"/>
                <a:cs typeface="Times New Roman" panose="02020603050405020304" pitchFamily="18" charset="0"/>
              </a:rPr>
              <a:t>国会的</a:t>
            </a:r>
            <a:r>
              <a:rPr lang="en-US" altLang="zh-C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representatives to advocate for malaria treatment and research. To support continued funding for global malaria programs, Bista wrote to officials in Congress. “It's easy for people to feel like they are powerless with issues as big as malaria. </a:t>
            </a:r>
            <a:r>
              <a:rPr lang="en-US" sz="3200" b="1" dirty="0">
                <a:latin typeface="Times New Roman" panose="02020603050405020304" pitchFamily="18" charset="0"/>
                <a:cs typeface="Times New Roman" panose="02020603050405020304" pitchFamily="18" charset="0"/>
              </a:rPr>
              <a:t>But</a:t>
            </a:r>
            <a:r>
              <a:rPr lang="en-US" sz="3200" dirty="0">
                <a:latin typeface="Times New Roman" panose="02020603050405020304" pitchFamily="18" charset="0"/>
                <a:cs typeface="Times New Roman" panose="02020603050405020304" pitchFamily="18" charset="0"/>
              </a:rPr>
              <a:t> </a:t>
            </a:r>
            <a:r>
              <a:rPr lang="en-US" sz="3200" b="1" dirty="0">
                <a:solidFill>
                  <a:srgbClr val="C00000"/>
                </a:solidFill>
                <a:latin typeface="Times New Roman" panose="02020603050405020304" pitchFamily="18" charset="0"/>
                <a:cs typeface="Times New Roman" panose="02020603050405020304" pitchFamily="18" charset="0"/>
              </a:rPr>
              <a:t>any person can give input to their decision makers </a:t>
            </a:r>
            <a:r>
              <a:rPr lang="en-US" sz="3200" dirty="0">
                <a:latin typeface="Times New Roman" panose="02020603050405020304" pitchFamily="18" charset="0"/>
                <a:cs typeface="Times New Roman" panose="02020603050405020304" pitchFamily="18" charset="0"/>
              </a:rPr>
              <a:t>on issues as big as these,” wrote Maegan Cross, a senior advocate at UBM. “By sending messages to your elected officials in support of global health funding, </a:t>
            </a:r>
            <a:r>
              <a:rPr lang="en-US" sz="3200" b="1" dirty="0">
                <a:solidFill>
                  <a:srgbClr val="C00000"/>
                </a:solidFill>
                <a:latin typeface="Times New Roman" panose="02020603050405020304" pitchFamily="18" charset="0"/>
                <a:cs typeface="Times New Roman" panose="02020603050405020304" pitchFamily="18" charset="0"/>
              </a:rPr>
              <a:t>you are making sure your voice is heard.”</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0" y="4977355"/>
            <a:ext cx="12191999" cy="2446824"/>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pPr>
              <a:lnSpc>
                <a:spcPts val="3000"/>
              </a:lnSpc>
            </a:pPr>
            <a:r>
              <a:rPr lang="en-US" altLang="zh-CN" sz="2800" dirty="0">
                <a:solidFill>
                  <a:srgbClr val="0000FF"/>
                </a:solidFill>
                <a:latin typeface="Times New Roman" panose="02020603050405020304" pitchFamily="18" charset="0"/>
                <a:cs typeface="Times New Roman" panose="02020603050405020304" pitchFamily="18" charset="0"/>
              </a:rPr>
              <a:t>26. What is the message Maegan Cross intends to convey?</a:t>
            </a:r>
            <a:endParaRPr lang="en-US" altLang="zh-CN" sz="2800" dirty="0">
              <a:solidFill>
                <a:srgbClr val="0000FF"/>
              </a:solidFill>
              <a:latin typeface="Times New Roman" panose="02020603050405020304" pitchFamily="18" charset="0"/>
              <a:cs typeface="Times New Roman" panose="02020603050405020304" pitchFamily="18" charset="0"/>
            </a:endParaRPr>
          </a:p>
          <a:p>
            <a:pPr>
              <a:lnSpc>
                <a:spcPts val="3000"/>
              </a:lnSpc>
            </a:pPr>
            <a:r>
              <a:rPr lang="en-US" altLang="zh-CN" sz="2800" dirty="0">
                <a:solidFill>
                  <a:srgbClr val="0000FF"/>
                </a:solidFill>
                <a:latin typeface="Times New Roman" panose="02020603050405020304" pitchFamily="18" charset="0"/>
                <a:cs typeface="Times New Roman" panose="02020603050405020304" pitchFamily="18" charset="0"/>
              </a:rPr>
              <a:t>A. Community voices secure health funding.</a:t>
            </a:r>
            <a:endParaRPr lang="en-US" altLang="zh-CN" sz="2800" dirty="0">
              <a:solidFill>
                <a:srgbClr val="0000FF"/>
              </a:solidFill>
              <a:latin typeface="Times New Roman" panose="02020603050405020304" pitchFamily="18" charset="0"/>
              <a:cs typeface="Times New Roman" panose="02020603050405020304" pitchFamily="18" charset="0"/>
            </a:endParaRPr>
          </a:p>
          <a:p>
            <a:pPr>
              <a:lnSpc>
                <a:spcPts val="3000"/>
              </a:lnSpc>
            </a:pPr>
            <a:r>
              <a:rPr lang="en-US" altLang="zh-CN" sz="2800" dirty="0">
                <a:solidFill>
                  <a:srgbClr val="0000FF"/>
                </a:solidFill>
                <a:latin typeface="Times New Roman" panose="02020603050405020304" pitchFamily="18" charset="0"/>
                <a:cs typeface="Times New Roman" panose="02020603050405020304" pitchFamily="18" charset="0"/>
              </a:rPr>
              <a:t>B. Malaria outbreaks are difficult to prevent.</a:t>
            </a:r>
            <a:endParaRPr lang="en-US" altLang="zh-CN" sz="2800" dirty="0">
              <a:solidFill>
                <a:srgbClr val="0000FF"/>
              </a:solidFill>
              <a:latin typeface="Times New Roman" panose="02020603050405020304" pitchFamily="18" charset="0"/>
              <a:cs typeface="Times New Roman" panose="02020603050405020304" pitchFamily="18" charset="0"/>
            </a:endParaRPr>
          </a:p>
          <a:p>
            <a:pPr>
              <a:lnSpc>
                <a:spcPts val="3000"/>
              </a:lnSpc>
            </a:pPr>
            <a:r>
              <a:rPr lang="en-US" altLang="zh-CN" sz="2800" dirty="0">
                <a:solidFill>
                  <a:srgbClr val="0000FF"/>
                </a:solidFill>
                <a:latin typeface="Times New Roman" panose="02020603050405020304" pitchFamily="18" charset="0"/>
                <a:cs typeface="Times New Roman" panose="02020603050405020304" pitchFamily="18" charset="0"/>
              </a:rPr>
              <a:t>C. The public needs more knowledge about health.	</a:t>
            </a:r>
            <a:endParaRPr lang="en-US" altLang="zh-CN" sz="2800" dirty="0">
              <a:solidFill>
                <a:srgbClr val="0000FF"/>
              </a:solidFill>
              <a:latin typeface="Times New Roman" panose="02020603050405020304" pitchFamily="18" charset="0"/>
              <a:cs typeface="Times New Roman" panose="02020603050405020304" pitchFamily="18" charset="0"/>
            </a:endParaRPr>
          </a:p>
          <a:p>
            <a:pPr>
              <a:lnSpc>
                <a:spcPts val="3000"/>
              </a:lnSpc>
            </a:pPr>
            <a:r>
              <a:rPr lang="en-US" altLang="zh-CN" sz="2800" dirty="0">
                <a:solidFill>
                  <a:srgbClr val="0000FF"/>
                </a:solidFill>
                <a:latin typeface="Times New Roman" panose="02020603050405020304" pitchFamily="18" charset="0"/>
                <a:cs typeface="Times New Roman" panose="02020603050405020304" pitchFamily="18" charset="0"/>
              </a:rPr>
              <a:t>D. Individual efforts</a:t>
            </a:r>
            <a:r>
              <a:rPr lang="en-US" altLang="zh-CN" sz="2800" b="1" dirty="0">
                <a:solidFill>
                  <a:srgbClr val="C00000"/>
                </a:solidFill>
                <a:latin typeface="Times New Roman" panose="02020603050405020304" pitchFamily="18" charset="0"/>
                <a:cs typeface="Times New Roman" panose="02020603050405020304" pitchFamily="18" charset="0"/>
              </a:rPr>
              <a:t> matter </a:t>
            </a:r>
            <a:r>
              <a:rPr lang="en-US" altLang="zh-CN" sz="2800" dirty="0">
                <a:solidFill>
                  <a:srgbClr val="0000FF"/>
                </a:solidFill>
                <a:latin typeface="Times New Roman" panose="02020603050405020304" pitchFamily="18" charset="0"/>
                <a:cs typeface="Times New Roman" panose="02020603050405020304" pitchFamily="18" charset="0"/>
              </a:rPr>
              <a:t>in government decisions.</a:t>
            </a:r>
            <a:endParaRPr lang="en-US" altLang="zh-CN" sz="2800" dirty="0">
              <a:solidFill>
                <a:srgbClr val="0000FF"/>
              </a:solidFill>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245538" y="4607267"/>
            <a:ext cx="2214880" cy="583565"/>
          </a:xfrm>
          <a:prstGeom prst="rect">
            <a:avLst/>
          </a:prstGeom>
          <a:solidFill>
            <a:srgbClr val="F5C059"/>
          </a:solidFill>
        </p:spPr>
        <p:txBody>
          <a:bodyPr wrap="none">
            <a:spAutoFit/>
          </a:bodyPr>
          <a:lstStyle/>
          <a:p>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细节理解题</a:t>
            </a:r>
            <a:endParaRPr lang="zh-CN" altLang="en-US" sz="3200" b="1" dirty="0">
              <a:latin typeface="微软雅黑" panose="020B0503020204020204" pitchFamily="34" charset="-122"/>
              <a:ea typeface="微软雅黑" panose="020B0503020204020204" pitchFamily="34" charset="-122"/>
            </a:endParaRPr>
          </a:p>
        </p:txBody>
      </p:sp>
      <p:sp>
        <p:nvSpPr>
          <p:cNvPr id="3" name="心形 2"/>
          <p:cNvSpPr/>
          <p:nvPr/>
        </p:nvSpPr>
        <p:spPr>
          <a:xfrm>
            <a:off x="39278" y="6442075"/>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rgbClr val="FF0000"/>
              </a:solidFill>
            </a:endParaRPr>
          </a:p>
        </p:txBody>
      </p:sp>
      <p:cxnSp>
        <p:nvCxnSpPr>
          <p:cNvPr id="4" name="直接箭头连接符 3"/>
          <p:cNvCxnSpPr/>
          <p:nvPr/>
        </p:nvCxnSpPr>
        <p:spPr>
          <a:xfrm flipH="1">
            <a:off x="3607039" y="2953903"/>
            <a:ext cx="5837316" cy="360324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31422" y="1682512"/>
            <a:ext cx="12160578" cy="38600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lnSpc>
                <a:spcPts val="3100"/>
              </a:lnSpc>
            </a:pPr>
            <a:r>
              <a:rPr lang="en-US" sz="2800" dirty="0">
                <a:solidFill>
                  <a:schemeClr val="tx1"/>
                </a:solidFill>
                <a:latin typeface="Times New Roman" panose="02020603050405020304" pitchFamily="18" charset="0"/>
                <a:cs typeface="Times New Roman" panose="02020603050405020304" pitchFamily="18" charset="0"/>
              </a:rPr>
              <a:t>(Para. 5)</a:t>
            </a:r>
            <a:r>
              <a:rPr lang="en-US" sz="3200" dirty="0">
                <a:latin typeface="Times New Roman" panose="02020603050405020304" pitchFamily="18" charset="0"/>
                <a:cs typeface="Times New Roman" panose="02020603050405020304" pitchFamily="18" charset="0"/>
              </a:rPr>
              <a:t> Stanford </a:t>
            </a:r>
            <a:r>
              <a:rPr lang="en-US" sz="3200" dirty="0" err="1">
                <a:latin typeface="Times New Roman" panose="02020603050405020304" pitchFamily="18" charset="0"/>
                <a:cs typeface="Times New Roman" panose="02020603050405020304" pitchFamily="18" charset="0"/>
              </a:rPr>
              <a:t>SupplyHer</a:t>
            </a:r>
            <a:r>
              <a:rPr lang="en-US" sz="3200" dirty="0">
                <a:latin typeface="Times New Roman" panose="02020603050405020304" pitchFamily="18" charset="0"/>
                <a:cs typeface="Times New Roman" panose="02020603050405020304" pitchFamily="18" charset="0"/>
              </a:rPr>
              <a:t>, a student group supporting women's </a:t>
            </a:r>
            <a:r>
              <a:rPr lang="en-US" sz="3200" dirty="0">
                <a:solidFill>
                  <a:srgbClr val="FF0000"/>
                </a:solidFill>
                <a:latin typeface="Times New Roman" panose="02020603050405020304" pitchFamily="18" charset="0"/>
                <a:cs typeface="Times New Roman" panose="02020603050405020304" pitchFamily="18" charset="0"/>
              </a:rPr>
              <a:t>Bista encouraged students to become involved in initiatives on campus to spread awareness of malaria and other global </a:t>
            </a:r>
            <a:r>
              <a:rPr lang="en-US" sz="3200" b="1" dirty="0">
                <a:solidFill>
                  <a:srgbClr val="FF0000"/>
                </a:solidFill>
                <a:latin typeface="Times New Roman" panose="02020603050405020304" pitchFamily="18" charset="0"/>
                <a:cs typeface="Times New Roman" panose="02020603050405020304" pitchFamily="18" charset="0"/>
              </a:rPr>
              <a:t>health issues</a:t>
            </a:r>
            <a:r>
              <a:rPr lang="en-US" sz="3200" dirty="0">
                <a:solidFill>
                  <a:srgbClr val="FF0000"/>
                </a:solidFill>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Global health </a:t>
            </a:r>
            <a:r>
              <a:rPr lang="en-US" sz="3200" dirty="0">
                <a:latin typeface="Times New Roman" panose="02020603050405020304" pitchFamily="18" charset="0"/>
                <a:cs typeface="Times New Roman" panose="02020603050405020304" pitchFamily="18" charset="0"/>
              </a:rPr>
              <a:t>is important to me because there are so many health inequities(</a:t>
            </a:r>
            <a:r>
              <a:rPr lang="en-US" sz="3200" dirty="0" err="1">
                <a:latin typeface="Times New Roman" panose="02020603050405020304" pitchFamily="18" charset="0"/>
                <a:cs typeface="Times New Roman" panose="02020603050405020304" pitchFamily="18" charset="0"/>
              </a:rPr>
              <a:t>不平等</a:t>
            </a:r>
            <a:r>
              <a:rPr lang="en-US" sz="3200" dirty="0">
                <a:latin typeface="Times New Roman" panose="02020603050405020304" pitchFamily="18" charset="0"/>
                <a:cs typeface="Times New Roman" panose="02020603050405020304" pitchFamily="18" charset="0"/>
              </a:rPr>
              <a:t>) around the world and health itself is important to live a fulfilling life,” Bista said. “Because there are so many health inequities around the world, I want to raise awareness and help people live fulfilling lives.”</a:t>
            </a:r>
            <a:endParaRPr lang="en-US" sz="3200" dirty="0">
              <a:latin typeface="Times New Roman" panose="02020603050405020304" pitchFamily="18" charset="0"/>
              <a:cs typeface="Times New Roman" panose="02020603050405020304" pitchFamily="18" charset="0"/>
            </a:endParaRPr>
          </a:p>
          <a:p>
            <a:pPr indent="444500"/>
            <a:r>
              <a:rPr lang="en-US"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indent="444500"/>
            <a:endParaRPr lang="en-US" sz="3200" dirty="0">
              <a:latin typeface="Times New Roman" panose="02020603050405020304" pitchFamily="18" charset="0"/>
              <a:cs typeface="Times New Roman" panose="02020603050405020304" pitchFamily="18" charset="0"/>
            </a:endParaRPr>
          </a:p>
        </p:txBody>
      </p:sp>
      <p:sp>
        <p:nvSpPr>
          <p:cNvPr id="13" name="矩形 12"/>
          <p:cNvSpPr/>
          <p:nvPr/>
        </p:nvSpPr>
        <p:spPr>
          <a:xfrm>
            <a:off x="31423" y="4864230"/>
            <a:ext cx="12129156" cy="2000548"/>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solidFill>
                  <a:srgbClr val="0000FF"/>
                </a:solidFill>
                <a:latin typeface="Times New Roman" panose="02020603050405020304" pitchFamily="18" charset="0"/>
                <a:cs typeface="Times New Roman" panose="02020603050405020304" pitchFamily="18" charset="0"/>
              </a:rPr>
              <a:t>27. Which of the following best describes Bista?</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A. A health advocate.                     	B. A club founder.</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C. A woman pioneer.                      	D. A disease specialist.</a:t>
            </a:r>
            <a:endParaRPr lang="en-US" altLang="zh-CN" sz="3200" dirty="0">
              <a:solidFill>
                <a:srgbClr val="0000FF"/>
              </a:solidFill>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p:txBody>
      </p:sp>
      <p:sp>
        <p:nvSpPr>
          <p:cNvPr id="2" name="矩形 1"/>
          <p:cNvSpPr/>
          <p:nvPr/>
        </p:nvSpPr>
        <p:spPr>
          <a:xfrm>
            <a:off x="9245538" y="4607267"/>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归纳概括</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3" name="心形 2"/>
          <p:cNvSpPr/>
          <p:nvPr/>
        </p:nvSpPr>
        <p:spPr>
          <a:xfrm>
            <a:off x="127646" y="5542543"/>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solidFill>
                <a:srgbClr val="FF0000"/>
              </a:solidFill>
            </a:endParaRPr>
          </a:p>
        </p:txBody>
      </p:sp>
      <p:sp>
        <p:nvSpPr>
          <p:cNvPr id="4" name="文本框 3"/>
          <p:cNvSpPr txBox="1"/>
          <p:nvPr/>
        </p:nvSpPr>
        <p:spPr>
          <a:xfrm>
            <a:off x="0" y="0"/>
            <a:ext cx="12191999" cy="168251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444500">
              <a:lnSpc>
                <a:spcPts val="3100"/>
              </a:lnSpc>
            </a:pPr>
            <a:r>
              <a:rPr lang="en-US" sz="2800" dirty="0">
                <a:solidFill>
                  <a:schemeClr val="tx1"/>
                </a:solidFill>
                <a:latin typeface="Times New Roman" panose="02020603050405020304" pitchFamily="18" charset="0"/>
                <a:cs typeface="Times New Roman" panose="02020603050405020304" pitchFamily="18" charset="0"/>
              </a:rPr>
              <a:t>(Para. 1)</a:t>
            </a:r>
            <a:r>
              <a:rPr lang="en-US" sz="3200" dirty="0">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After taking an introductory course in global health last winter, </a:t>
            </a:r>
            <a:r>
              <a:rPr lang="en-US" sz="3200" dirty="0">
                <a:latin typeface="Times New Roman" panose="02020603050405020304" pitchFamily="18" charset="0"/>
                <a:cs typeface="Times New Roman" panose="02020603050405020304" pitchFamily="18" charset="0"/>
              </a:rPr>
              <a:t>Yashaswi Bista, president of Stanford </a:t>
            </a:r>
            <a:r>
              <a:rPr lang="en-US" sz="3200" dirty="0" err="1">
                <a:latin typeface="Times New Roman" panose="02020603050405020304" pitchFamily="18" charset="0"/>
                <a:cs typeface="Times New Roman" panose="02020603050405020304" pitchFamily="18" charset="0"/>
              </a:rPr>
              <a:t>SupplyHer</a:t>
            </a:r>
            <a:r>
              <a:rPr lang="en-US" sz="3200" dirty="0">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rPr>
              <a:t>was empowered to take action against malaria</a:t>
            </a:r>
            <a:r>
              <a:rPr lang="en-US" sz="3200" dirty="0">
                <a:latin typeface="Times New Roman" panose="02020603050405020304" pitchFamily="18" charset="0"/>
                <a:cs typeface="Times New Roman" panose="02020603050405020304" pitchFamily="18" charset="0"/>
              </a:rPr>
              <a:t> —— </a:t>
            </a:r>
            <a:r>
              <a:rPr lang="en-US" sz="3200" b="1" dirty="0">
                <a:solidFill>
                  <a:srgbClr val="FF0000"/>
                </a:solidFill>
                <a:latin typeface="Times New Roman" panose="02020603050405020304" pitchFamily="18" charset="0"/>
                <a:cs typeface="Times New Roman" panose="02020603050405020304" pitchFamily="18" charset="0"/>
              </a:rPr>
              <a:t>a disease </a:t>
            </a:r>
            <a:r>
              <a:rPr lang="en-US" sz="3200" dirty="0">
                <a:latin typeface="Times New Roman" panose="02020603050405020304" pitchFamily="18" charset="0"/>
                <a:cs typeface="Times New Roman" panose="02020603050405020304" pitchFamily="18" charset="0"/>
              </a:rPr>
              <a:t>that has been claiming hundreds of thousands of lives every year for centuries.</a:t>
            </a:r>
            <a:endParaRPr lang="en-US" sz="3200" dirty="0">
              <a:latin typeface="Times New Roman" panose="02020603050405020304" pitchFamily="18" charset="0"/>
              <a:cs typeface="Times New Roman" panose="02020603050405020304" pitchFamily="18" charset="0"/>
            </a:endParaRPr>
          </a:p>
        </p:txBody>
      </p:sp>
      <p:cxnSp>
        <p:nvCxnSpPr>
          <p:cNvPr id="5" name="直接箭头连接符 4"/>
          <p:cNvCxnSpPr/>
          <p:nvPr/>
        </p:nvCxnSpPr>
        <p:spPr>
          <a:xfrm flipH="1">
            <a:off x="1269191" y="1143841"/>
            <a:ext cx="3793003" cy="4381806"/>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1442301" y="2826353"/>
            <a:ext cx="6538663" cy="263176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005205"/>
            <a:ext cx="8738646" cy="5428024"/>
          </a:xfrm>
          <a:prstGeom prst="rect">
            <a:avLst/>
          </a:prstGeom>
          <a:solidFill>
            <a:schemeClr val="bg1"/>
          </a:solidFill>
          <a:ln w="9525">
            <a:noFill/>
          </a:ln>
        </p:spPr>
        <p:txBody>
          <a:bodyPr wrap="square">
            <a:spAutoFit/>
          </a:bodyPr>
          <a:lstStyle/>
          <a:p>
            <a:pPr algn="just">
              <a:lnSpc>
                <a:spcPct val="120000"/>
              </a:lnSpc>
            </a:pPr>
            <a:r>
              <a:rPr lang="en-US" altLang="zh-CN" sz="36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 </a:t>
            </a: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be empowered to do </a:t>
            </a:r>
            <a:r>
              <a:rPr lang="en-US" altLang="zh-CN" sz="3200" b="1" kern="100"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sth</a:t>
            </a: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被授权去做</a:t>
            </a: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 take action against malaria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采取行动对抗疟疾</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 research initiative </a:t>
            </a:r>
            <a:r>
              <a:rPr lang="zh-CN" altLang="en-US"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研究计划</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4.advocacy for </a:t>
            </a: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的宣传</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5.advocate for </a:t>
            </a: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倡导</a:t>
            </a: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be free of</a:t>
            </a: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没有</a:t>
            </a: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 become involved in initiatives on campus</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积极参加校园活动</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8. live a fulfilling life </a:t>
            </a:r>
            <a:r>
              <a:rPr lang="zh-CN" altLang="en-US" sz="32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充实地生活</a:t>
            </a:r>
            <a:endParaRPr lang="en-US" altLang="zh-CN" sz="32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TextBox 237"/>
          <p:cNvSpPr txBox="1"/>
          <p:nvPr/>
        </p:nvSpPr>
        <p:spPr>
          <a:xfrm>
            <a:off x="2305050" y="393700"/>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B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4" name="Picture 2" descr="About Yashaswi Group - IIM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738646" y="0"/>
            <a:ext cx="34533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图片 6"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6495068" y="-52423"/>
            <a:ext cx="6438736" cy="6858000"/>
          </a:xfrm>
          <a:prstGeom prst="rect">
            <a:avLst/>
          </a:prstGeom>
        </p:spPr>
      </p:pic>
      <p:sp>
        <p:nvSpPr>
          <p:cNvPr id="2" name="文本框 1"/>
          <p:cNvSpPr txBox="1"/>
          <p:nvPr/>
        </p:nvSpPr>
        <p:spPr>
          <a:xfrm>
            <a:off x="0" y="433629"/>
            <a:ext cx="6495069" cy="1323439"/>
          </a:xfrm>
          <a:prstGeom prst="rect">
            <a:avLst/>
          </a:prstGeom>
          <a:solidFill>
            <a:schemeClr val="bg1"/>
          </a:solidFill>
        </p:spPr>
        <p:txBody>
          <a:bodyPr wrap="square" rtlCol="0">
            <a:spAutoFit/>
          </a:bodyPr>
          <a:lstStyle/>
          <a:p>
            <a:r>
              <a:rPr lang="en-US" altLang="zh-CN" sz="4000" b="1" dirty="0">
                <a:solidFill>
                  <a:srgbClr val="C00000"/>
                </a:solidFill>
              </a:rPr>
              <a:t>                   C </a:t>
            </a:r>
            <a:r>
              <a:rPr lang="zh-CN" altLang="en-US" sz="4000" b="1" dirty="0">
                <a:solidFill>
                  <a:srgbClr val="C00000"/>
                </a:solidFill>
              </a:rPr>
              <a:t>篇</a:t>
            </a:r>
            <a:endParaRPr lang="en-US" altLang="zh-CN" sz="4000" b="1" dirty="0">
              <a:solidFill>
                <a:srgbClr val="C00000"/>
              </a:solidFill>
            </a:endParaRPr>
          </a:p>
          <a:p>
            <a:r>
              <a:rPr lang="zh-CN" altLang="en-US" sz="4000" b="1" dirty="0">
                <a:solidFill>
                  <a:srgbClr val="C00000"/>
                </a:solidFill>
              </a:rPr>
              <a:t>   </a:t>
            </a:r>
            <a:r>
              <a:rPr lang="zh-CN" altLang="en-US" sz="4000" b="1" dirty="0">
                <a:solidFill>
                  <a:srgbClr val="005E00"/>
                </a:solidFill>
              </a:rPr>
              <a:t>旅游需谨慎！请勿留痕！</a:t>
            </a:r>
            <a:endParaRPr lang="zh-CN" altLang="en-US" sz="4000" b="1" dirty="0">
              <a:solidFill>
                <a:srgbClr val="005E00"/>
              </a:solidFill>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0" y="2000250"/>
            <a:ext cx="2095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a:blip r:embed="rId3"/>
          <a:stretch>
            <a:fillRect/>
          </a:stretch>
        </p:blipFill>
        <p:spPr>
          <a:xfrm>
            <a:off x="0" y="2095500"/>
            <a:ext cx="6495068" cy="4762500"/>
          </a:xfrm>
          <a:prstGeom prst="rect">
            <a:avLst/>
          </a:prstGeom>
        </p:spPr>
      </p:pic>
      <p:pic>
        <p:nvPicPr>
          <p:cNvPr id="3" name="图片 6" descr="logo横版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6351"/>
            <a:ext cx="12191999" cy="7125477"/>
          </a:xfrm>
          <a:prstGeom prst="rect">
            <a:avLst/>
          </a:prstGeom>
          <a:solidFill>
            <a:schemeClr val="bg1"/>
          </a:solidFill>
        </p:spPr>
        <p:txBody>
          <a:bodyPr wrap="square">
            <a:spAutoFit/>
          </a:bodyPr>
          <a:lstStyle/>
          <a:p>
            <a:pPr indent="304800" algn="just" eaLnBrk="0">
              <a:lnSpc>
                <a:spcPts val="2400"/>
              </a:lnSpc>
              <a:buNone/>
              <a:tabLst>
                <a:tab pos="266700" algn="l"/>
              </a:tabLst>
            </a:pPr>
            <a:r>
              <a:rPr lang="en-US" altLang="zh-CN" sz="2000" dirty="0">
                <a:solidFill>
                  <a:srgbClr val="FF0000"/>
                </a:solidFill>
                <a:effectLst/>
                <a:latin typeface="Times New Roman" panose="02020603050405020304" pitchFamily="18" charset="0"/>
                <a:ea typeface="等线" panose="02010600030101010101" charset="-122"/>
              </a:rPr>
              <a:t>A dropped bag of chips disturbed a cave ecosystem in Carlsbad Caverns National </a:t>
            </a:r>
            <a:r>
              <a:rPr lang="en-US" altLang="zh-CN" sz="2000" dirty="0" err="1">
                <a:solidFill>
                  <a:srgbClr val="FF0000"/>
                </a:solidFill>
                <a:effectLst/>
                <a:latin typeface="Times New Roman" panose="02020603050405020304" pitchFamily="18" charset="0"/>
                <a:ea typeface="等线" panose="02010600030101010101" charset="-122"/>
              </a:rPr>
              <a:t>Park,New</a:t>
            </a:r>
            <a:r>
              <a:rPr lang="en-US" altLang="zh-CN" sz="2000" dirty="0">
                <a:solidFill>
                  <a:srgbClr val="FF0000"/>
                </a:solidFill>
                <a:effectLst/>
                <a:latin typeface="Times New Roman" panose="02020603050405020304" pitchFamily="18" charset="0"/>
                <a:ea typeface="等线" panose="02010600030101010101" charset="-122"/>
              </a:rPr>
              <a:t> Mexico. This cave is almost cut off from the outside </a:t>
            </a:r>
            <a:r>
              <a:rPr lang="en-US" altLang="zh-CN" sz="2000" dirty="0" err="1">
                <a:solidFill>
                  <a:srgbClr val="FF0000"/>
                </a:solidFill>
                <a:effectLst/>
                <a:latin typeface="Times New Roman" panose="02020603050405020304" pitchFamily="18" charset="0"/>
                <a:ea typeface="等线" panose="02010600030101010101" charset="-122"/>
              </a:rPr>
              <a:t>world,so</a:t>
            </a:r>
            <a:r>
              <a:rPr lang="en-US" altLang="zh-CN" sz="2000" dirty="0">
                <a:solidFill>
                  <a:srgbClr val="FF0000"/>
                </a:solidFill>
                <a:effectLst/>
                <a:latin typeface="Times New Roman" panose="02020603050405020304" pitchFamily="18" charset="0"/>
                <a:ea typeface="等线" panose="02010600030101010101" charset="-122"/>
              </a:rPr>
              <a:t> introducing anything foreign can be </a:t>
            </a:r>
            <a:r>
              <a:rPr lang="en-US" altLang="zh-CN" sz="2000" dirty="0" err="1">
                <a:solidFill>
                  <a:srgbClr val="FF0000"/>
                </a:solidFill>
                <a:effectLst/>
                <a:latin typeface="Times New Roman" panose="02020603050405020304" pitchFamily="18" charset="0"/>
                <a:ea typeface="等线" panose="02010600030101010101" charset="-122"/>
              </a:rPr>
              <a:t>harmful."Things</a:t>
            </a:r>
            <a:r>
              <a:rPr lang="en-US" altLang="zh-CN" sz="2000" dirty="0">
                <a:solidFill>
                  <a:srgbClr val="FF0000"/>
                </a:solidFill>
                <a:effectLst/>
                <a:latin typeface="Times New Roman" panose="02020603050405020304" pitchFamily="18" charset="0"/>
                <a:ea typeface="等线" panose="02010600030101010101" charset="-122"/>
              </a:rPr>
              <a:t> in the damp cave get wet </a:t>
            </a:r>
            <a:r>
              <a:rPr lang="en-US" altLang="zh-CN" sz="2000" dirty="0" err="1">
                <a:solidFill>
                  <a:srgbClr val="FF0000"/>
                </a:solidFill>
                <a:effectLst/>
                <a:latin typeface="Times New Roman" panose="02020603050405020304" pitchFamily="18" charset="0"/>
                <a:ea typeface="等线" panose="02010600030101010101" charset="-122"/>
              </a:rPr>
              <a:t>quickly,"says</a:t>
            </a:r>
            <a:r>
              <a:rPr lang="en-US" altLang="zh-CN" sz="2000" dirty="0">
                <a:solidFill>
                  <a:srgbClr val="FF0000"/>
                </a:solidFill>
                <a:effectLst/>
                <a:latin typeface="Times New Roman" panose="02020603050405020304" pitchFamily="18" charset="0"/>
                <a:ea typeface="等线" panose="02010600030101010101" charset="-122"/>
              </a:rPr>
              <a:t> park guide </a:t>
            </a:r>
            <a:r>
              <a:rPr lang="en-US" altLang="zh-CN" sz="2000" dirty="0" err="1">
                <a:solidFill>
                  <a:srgbClr val="FF0000"/>
                </a:solidFill>
                <a:effectLst/>
                <a:latin typeface="Times New Roman" panose="02020603050405020304" pitchFamily="18" charset="0"/>
                <a:ea typeface="等线" panose="02010600030101010101" charset="-122"/>
              </a:rPr>
              <a:t>Ashley.The</a:t>
            </a:r>
            <a:r>
              <a:rPr lang="en-US" altLang="zh-CN" sz="2000" dirty="0">
                <a:solidFill>
                  <a:srgbClr val="FF0000"/>
                </a:solidFill>
                <a:effectLst/>
                <a:latin typeface="Times New Roman" panose="02020603050405020304" pitchFamily="18" charset="0"/>
                <a:ea typeface="等线" panose="02010600030101010101" charset="-122"/>
              </a:rPr>
              <a:t> snack attracts tiny </a:t>
            </a:r>
            <a:r>
              <a:rPr lang="en-US" altLang="zh-CN" sz="2000" dirty="0" err="1">
                <a:solidFill>
                  <a:srgbClr val="FF0000"/>
                </a:solidFill>
                <a:effectLst/>
                <a:latin typeface="Times New Roman" panose="02020603050405020304" pitchFamily="18" charset="0"/>
                <a:ea typeface="等线" panose="02010600030101010101" charset="-122"/>
              </a:rPr>
              <a:t>organisms,causing</a:t>
            </a:r>
            <a:r>
              <a:rPr lang="en-US" altLang="zh-CN" sz="2000" dirty="0">
                <a:solidFill>
                  <a:srgbClr val="FF0000"/>
                </a:solidFill>
                <a:effectLst/>
                <a:latin typeface="Times New Roman" panose="02020603050405020304" pitchFamily="18" charset="0"/>
                <a:ea typeface="等线" panose="02010600030101010101" charset="-122"/>
              </a:rPr>
              <a:t> unwanted </a:t>
            </a:r>
            <a:r>
              <a:rPr lang="en-US" altLang="zh-CN" sz="2000" dirty="0" err="1">
                <a:solidFill>
                  <a:srgbClr val="FF0000"/>
                </a:solidFill>
                <a:effectLst/>
                <a:latin typeface="Times New Roman" panose="02020603050405020304" pitchFamily="18" charset="0"/>
                <a:ea typeface="等线" panose="02010600030101010101" charset="-122"/>
              </a:rPr>
              <a:t>growth.Soon</a:t>
            </a:r>
            <a:r>
              <a:rPr lang="en-US" altLang="zh-CN" sz="2000" dirty="0">
                <a:solidFill>
                  <a:srgbClr val="FF0000"/>
                </a:solidFill>
                <a:effectLst/>
                <a:latin typeface="Times New Roman" panose="02020603050405020304" pitchFamily="18" charset="0"/>
                <a:ea typeface="等线" panose="02010600030101010101" charset="-122"/>
              </a:rPr>
              <a:t>, small animals like crickets and spiders came to </a:t>
            </a:r>
            <a:r>
              <a:rPr lang="en-US" altLang="zh-CN" sz="2000" dirty="0" err="1">
                <a:solidFill>
                  <a:srgbClr val="FF0000"/>
                </a:solidFill>
                <a:effectLst/>
                <a:latin typeface="Times New Roman" panose="02020603050405020304" pitchFamily="18" charset="0"/>
                <a:ea typeface="等线" panose="02010600030101010101" charset="-122"/>
              </a:rPr>
              <a:t>eat,spreading</a:t>
            </a:r>
            <a:r>
              <a:rPr lang="en-US" altLang="zh-CN" sz="2000" dirty="0">
                <a:solidFill>
                  <a:srgbClr val="FF0000"/>
                </a:solidFill>
                <a:effectLst/>
                <a:latin typeface="Times New Roman" panose="02020603050405020304" pitchFamily="18" charset="0"/>
                <a:ea typeface="等线" panose="02010600030101010101" charset="-122"/>
              </a:rPr>
              <a:t> the </a:t>
            </a:r>
            <a:r>
              <a:rPr lang="en-US" altLang="zh-CN" sz="2000" dirty="0" err="1">
                <a:solidFill>
                  <a:srgbClr val="FF0000"/>
                </a:solidFill>
                <a:effectLst/>
                <a:latin typeface="Times New Roman" panose="02020603050405020304" pitchFamily="18" charset="0"/>
                <a:ea typeface="等线" panose="02010600030101010101" charset="-122"/>
              </a:rPr>
              <a:t>pollution.Rangers</a:t>
            </a:r>
            <a:r>
              <a:rPr lang="en-US" altLang="zh-CN" sz="2000" dirty="0">
                <a:solidFill>
                  <a:srgbClr val="FF0000"/>
                </a:solidFill>
                <a:effectLst/>
                <a:latin typeface="Times New Roman" panose="02020603050405020304" pitchFamily="18" charset="0"/>
                <a:ea typeface="等线" panose="02010600030101010101" charset="-122"/>
              </a:rPr>
              <a:t> found the bag within hours. "But that can be all it </a:t>
            </a:r>
            <a:r>
              <a:rPr lang="en-US" altLang="zh-CN" sz="2000" dirty="0" err="1">
                <a:solidFill>
                  <a:srgbClr val="FF0000"/>
                </a:solidFill>
                <a:effectLst/>
                <a:latin typeface="Times New Roman" panose="02020603050405020304" pitchFamily="18" charset="0"/>
                <a:ea typeface="等线" panose="02010600030101010101" charset="-122"/>
              </a:rPr>
              <a:t>takes,"says</a:t>
            </a:r>
            <a:r>
              <a:rPr lang="en-US" altLang="zh-CN" sz="2000" dirty="0">
                <a:solidFill>
                  <a:srgbClr val="FF0000"/>
                </a:solidFill>
                <a:effectLst/>
                <a:latin typeface="Times New Roman" panose="02020603050405020304" pitchFamily="18" charset="0"/>
                <a:ea typeface="等线" panose="02010600030101010101" charset="-122"/>
              </a:rPr>
              <a:t> </a:t>
            </a:r>
            <a:r>
              <a:rPr lang="en-US" altLang="zh-CN" sz="2000" dirty="0" err="1">
                <a:solidFill>
                  <a:srgbClr val="FF0000"/>
                </a:solidFill>
                <a:effectLst/>
                <a:latin typeface="Times New Roman" panose="02020603050405020304" pitchFamily="18" charset="0"/>
                <a:ea typeface="等线" panose="02010600030101010101" charset="-122"/>
              </a:rPr>
              <a:t>Ashley."I'm</a:t>
            </a:r>
            <a:r>
              <a:rPr lang="en-US" altLang="zh-CN" sz="2000" dirty="0">
                <a:solidFill>
                  <a:srgbClr val="FF0000"/>
                </a:solidFill>
                <a:effectLst/>
                <a:latin typeface="Times New Roman" panose="02020603050405020304" pitchFamily="18" charset="0"/>
                <a:ea typeface="等线" panose="02010600030101010101" charset="-122"/>
              </a:rPr>
              <a:t> sure some crickets got a bit of the snack."</a:t>
            </a:r>
            <a:endParaRPr lang="en-US" altLang="zh-CN" sz="2000" dirty="0">
              <a:solidFill>
                <a:srgbClr val="FF0000"/>
              </a:solidFill>
              <a:effectLst/>
              <a:latin typeface="Times New Roman" panose="02020603050405020304" pitchFamily="18" charset="0"/>
              <a:ea typeface="等线" panose="02010600030101010101" charset="-122"/>
            </a:endParaRPr>
          </a:p>
          <a:p>
            <a:pPr indent="304800" algn="just" eaLnBrk="0">
              <a:lnSpc>
                <a:spcPts val="2400"/>
              </a:lnSpc>
              <a:buNone/>
              <a:tabLst>
                <a:tab pos="266700" algn="l"/>
              </a:tabLst>
            </a:pPr>
            <a:r>
              <a:rPr lang="en-US" altLang="zh-CN" sz="2000" dirty="0">
                <a:solidFill>
                  <a:srgbClr val="0000FF"/>
                </a:solidFill>
                <a:effectLst/>
                <a:latin typeface="Times New Roman" panose="02020603050405020304" pitchFamily="18" charset="0"/>
                <a:ea typeface="等线" panose="02010600030101010101" charset="-122"/>
              </a:rPr>
              <a:t>Over 500 million people visit American public lands each </a:t>
            </a:r>
            <a:r>
              <a:rPr lang="en-US" altLang="zh-CN" sz="2000" dirty="0" err="1">
                <a:solidFill>
                  <a:srgbClr val="0000FF"/>
                </a:solidFill>
                <a:effectLst/>
                <a:latin typeface="Times New Roman" panose="02020603050405020304" pitchFamily="18" charset="0"/>
                <a:ea typeface="等线" panose="02010600030101010101" charset="-122"/>
              </a:rPr>
              <a:t>year,creating</a:t>
            </a:r>
            <a:r>
              <a:rPr lang="en-US" altLang="zh-CN" sz="2000" dirty="0">
                <a:solidFill>
                  <a:srgbClr val="0000FF"/>
                </a:solidFill>
                <a:effectLst/>
                <a:latin typeface="Times New Roman" panose="02020603050405020304" pitchFamily="18" charset="0"/>
                <a:ea typeface="等线" panose="02010600030101010101" charset="-122"/>
              </a:rPr>
              <a:t> many chances to harm wild </a:t>
            </a:r>
            <a:r>
              <a:rPr lang="en-US" altLang="zh-CN" sz="2000" dirty="0" err="1">
                <a:solidFill>
                  <a:srgbClr val="0000FF"/>
                </a:solidFill>
                <a:effectLst/>
                <a:latin typeface="Times New Roman" panose="02020603050405020304" pitchFamily="18" charset="0"/>
                <a:ea typeface="等线" panose="02010600030101010101" charset="-122"/>
              </a:rPr>
              <a:t>places.“When</a:t>
            </a:r>
            <a:r>
              <a:rPr lang="en-US" altLang="zh-CN" sz="2000" dirty="0">
                <a:solidFill>
                  <a:srgbClr val="0000FF"/>
                </a:solidFill>
                <a:effectLst/>
                <a:latin typeface="Times New Roman" panose="02020603050405020304" pitchFamily="18" charset="0"/>
                <a:ea typeface="等线" panose="02010600030101010101" charset="-122"/>
              </a:rPr>
              <a:t> you look at the </a:t>
            </a:r>
            <a:r>
              <a:rPr lang="en-US" altLang="zh-CN" sz="2000" dirty="0" err="1">
                <a:solidFill>
                  <a:srgbClr val="0000FF"/>
                </a:solidFill>
                <a:effectLst/>
                <a:latin typeface="Times New Roman" panose="02020603050405020304" pitchFamily="18" charset="0"/>
                <a:ea typeface="等线" panose="02010600030101010101" charset="-122"/>
              </a:rPr>
              <a:t>numbers,it's</a:t>
            </a:r>
            <a:r>
              <a:rPr lang="en-US" altLang="zh-CN" sz="2000" dirty="0">
                <a:solidFill>
                  <a:srgbClr val="0000FF"/>
                </a:solidFill>
                <a:effectLst/>
                <a:latin typeface="Times New Roman" panose="02020603050405020304" pitchFamily="18" charset="0"/>
                <a:ea typeface="等线" panose="02010600030101010101" charset="-122"/>
              </a:rPr>
              <a:t> </a:t>
            </a:r>
            <a:r>
              <a:rPr lang="en-US" altLang="zh-CN" sz="2000" dirty="0" err="1">
                <a:solidFill>
                  <a:srgbClr val="0000FF"/>
                </a:solidFill>
                <a:effectLst/>
                <a:latin typeface="Times New Roman" panose="02020603050405020304" pitchFamily="18" charset="0"/>
                <a:ea typeface="等线" panose="02010600030101010101" charset="-122"/>
              </a:rPr>
              <a:t>incredible,”says</a:t>
            </a:r>
            <a:r>
              <a:rPr lang="en-US" altLang="zh-CN" sz="2000" dirty="0">
                <a:solidFill>
                  <a:srgbClr val="0000FF"/>
                </a:solidFill>
                <a:effectLst/>
                <a:latin typeface="Times New Roman" panose="02020603050405020304" pitchFamily="18" charset="0"/>
                <a:ea typeface="等线" panose="02010600030101010101" charset="-122"/>
              </a:rPr>
              <a:t> </a:t>
            </a:r>
            <a:r>
              <a:rPr lang="en-US" altLang="zh-CN" sz="2000" dirty="0" err="1">
                <a:solidFill>
                  <a:srgbClr val="0000FF"/>
                </a:solidFill>
                <a:effectLst/>
                <a:latin typeface="Times New Roman" panose="02020603050405020304" pitchFamily="18" charset="0"/>
                <a:ea typeface="等线" panose="02010600030101010101" charset="-122"/>
              </a:rPr>
              <a:t>Watts,head</a:t>
            </a:r>
            <a:r>
              <a:rPr lang="en-US" altLang="zh-CN" sz="2000" dirty="0">
                <a:solidFill>
                  <a:srgbClr val="0000FF"/>
                </a:solidFill>
                <a:effectLst/>
                <a:latin typeface="Times New Roman" panose="02020603050405020304" pitchFamily="18" charset="0"/>
                <a:ea typeface="等线" panose="02010600030101010101" charset="-122"/>
              </a:rPr>
              <a:t> of the Leave No Trace Center in </a:t>
            </a:r>
            <a:r>
              <a:rPr lang="en-US" altLang="zh-CN" sz="2000" dirty="0" err="1">
                <a:solidFill>
                  <a:srgbClr val="0000FF"/>
                </a:solidFill>
                <a:effectLst/>
                <a:latin typeface="Times New Roman" panose="02020603050405020304" pitchFamily="18" charset="0"/>
                <a:ea typeface="等线" panose="02010600030101010101" charset="-122"/>
              </a:rPr>
              <a:t>Colorado,an</a:t>
            </a:r>
            <a:r>
              <a:rPr lang="en-US" altLang="zh-CN" sz="2000" dirty="0">
                <a:solidFill>
                  <a:srgbClr val="0000FF"/>
                </a:solidFill>
                <a:effectLst/>
                <a:latin typeface="Times New Roman" panose="02020603050405020304" pitchFamily="18" charset="0"/>
                <a:ea typeface="等线" panose="02010600030101010101" charset="-122"/>
              </a:rPr>
              <a:t> organization aimed at minimizing human impact on nature.</a:t>
            </a:r>
            <a:endParaRPr lang="en-US" altLang="zh-CN" sz="2000" dirty="0">
              <a:solidFill>
                <a:srgbClr val="0000FF"/>
              </a:solidFill>
              <a:effectLst/>
              <a:latin typeface="Times New Roman" panose="02020603050405020304" pitchFamily="18" charset="0"/>
              <a:ea typeface="等线" panose="02010600030101010101" charset="-122"/>
            </a:endParaRPr>
          </a:p>
          <a:p>
            <a:pPr indent="304800" algn="just" eaLnBrk="0">
              <a:lnSpc>
                <a:spcPts val="2400"/>
              </a:lnSpc>
              <a:buNone/>
              <a:tabLst>
                <a:tab pos="266700" algn="l"/>
              </a:tabLst>
            </a:pPr>
            <a:r>
              <a:rPr lang="en-US" altLang="zh-CN" sz="2000" dirty="0">
                <a:solidFill>
                  <a:srgbClr val="7030A0"/>
                </a:solidFill>
                <a:effectLst/>
                <a:latin typeface="Times New Roman" panose="02020603050405020304" pitchFamily="18" charset="0"/>
                <a:ea typeface="等线" panose="02010600030101010101" charset="-122"/>
              </a:rPr>
              <a:t>Food waste takes a long time to break down, especially in certain </a:t>
            </a:r>
            <a:r>
              <a:rPr lang="en-US" altLang="zh-CN" sz="2000" dirty="0" err="1">
                <a:solidFill>
                  <a:srgbClr val="7030A0"/>
                </a:solidFill>
                <a:effectLst/>
                <a:latin typeface="Times New Roman" panose="02020603050405020304" pitchFamily="18" charset="0"/>
                <a:ea typeface="等线" panose="02010600030101010101" charset="-122"/>
              </a:rPr>
              <a:t>areas."It</a:t>
            </a:r>
            <a:r>
              <a:rPr lang="en-US" altLang="zh-CN" sz="2000" dirty="0">
                <a:solidFill>
                  <a:srgbClr val="7030A0"/>
                </a:solidFill>
                <a:effectLst/>
                <a:latin typeface="Times New Roman" panose="02020603050405020304" pitchFamily="18" charset="0"/>
                <a:ea typeface="等线" panose="02010600030101010101" charset="-122"/>
              </a:rPr>
              <a:t> takes much longer for an apple core to rot in a desert than in a </a:t>
            </a:r>
            <a:r>
              <a:rPr lang="en-US" altLang="zh-CN" sz="2000" dirty="0" err="1">
                <a:solidFill>
                  <a:srgbClr val="7030A0"/>
                </a:solidFill>
                <a:effectLst/>
                <a:latin typeface="Times New Roman" panose="02020603050405020304" pitchFamily="18" charset="0"/>
                <a:ea typeface="等线" panose="02010600030101010101" charset="-122"/>
              </a:rPr>
              <a:t>forest,"says</a:t>
            </a:r>
            <a:r>
              <a:rPr lang="en-US" altLang="zh-CN" sz="2000" dirty="0">
                <a:solidFill>
                  <a:srgbClr val="7030A0"/>
                </a:solidFill>
                <a:effectLst/>
                <a:latin typeface="Times New Roman" panose="02020603050405020304" pitchFamily="18" charset="0"/>
                <a:ea typeface="等线" panose="02010600030101010101" charset="-122"/>
              </a:rPr>
              <a:t> </a:t>
            </a:r>
            <a:r>
              <a:rPr lang="en-US" altLang="zh-CN" sz="2000" dirty="0" err="1">
                <a:solidFill>
                  <a:srgbClr val="7030A0"/>
                </a:solidFill>
                <a:effectLst/>
                <a:latin typeface="Times New Roman" panose="02020603050405020304" pitchFamily="18" charset="0"/>
                <a:ea typeface="等线" panose="02010600030101010101" charset="-122"/>
              </a:rPr>
              <a:t>Blye,a</a:t>
            </a:r>
            <a:r>
              <a:rPr lang="en-US" altLang="zh-CN" sz="2000" dirty="0">
                <a:solidFill>
                  <a:srgbClr val="7030A0"/>
                </a:solidFill>
                <a:effectLst/>
                <a:latin typeface="Times New Roman" panose="02020603050405020304" pitchFamily="18" charset="0"/>
                <a:ea typeface="等线" panose="02010600030101010101" charset="-122"/>
              </a:rPr>
              <a:t> teacher at the University of </a:t>
            </a:r>
            <a:r>
              <a:rPr lang="en-US" altLang="zh-CN" sz="2000" dirty="0" err="1">
                <a:solidFill>
                  <a:srgbClr val="7030A0"/>
                </a:solidFill>
                <a:effectLst/>
                <a:latin typeface="Times New Roman" panose="02020603050405020304" pitchFamily="18" charset="0"/>
                <a:ea typeface="等线" panose="02010600030101010101" charset="-122"/>
              </a:rPr>
              <a:t>Utah.Leaving</a:t>
            </a:r>
            <a:r>
              <a:rPr lang="en-US" altLang="zh-CN" sz="2000" dirty="0">
                <a:solidFill>
                  <a:srgbClr val="7030A0"/>
                </a:solidFill>
                <a:effectLst/>
                <a:latin typeface="Times New Roman" panose="02020603050405020304" pitchFamily="18" charset="0"/>
                <a:ea typeface="等线" panose="02010600030101010101" charset="-122"/>
              </a:rPr>
              <a:t> waste introduces animals to an unnatural diet and changes their behavior with sometimes disastrous </a:t>
            </a:r>
            <a:r>
              <a:rPr lang="en-US" altLang="zh-CN" sz="2000" dirty="0" err="1">
                <a:solidFill>
                  <a:srgbClr val="7030A0"/>
                </a:solidFill>
                <a:effectLst/>
                <a:latin typeface="Times New Roman" panose="02020603050405020304" pitchFamily="18" charset="0"/>
                <a:ea typeface="等线" panose="02010600030101010101" charset="-122"/>
              </a:rPr>
              <a:t>results.Bears</a:t>
            </a:r>
            <a:r>
              <a:rPr lang="en-US" altLang="zh-CN" sz="2000" dirty="0">
                <a:solidFill>
                  <a:srgbClr val="7030A0"/>
                </a:solidFill>
                <a:effectLst/>
                <a:latin typeface="Times New Roman" panose="02020603050405020304" pitchFamily="18" charset="0"/>
                <a:ea typeface="等线" panose="02010600030101010101" charset="-122"/>
              </a:rPr>
              <a:t> who taste garbage and become a threat to humans may have to be put </a:t>
            </a:r>
            <a:r>
              <a:rPr lang="en-US" altLang="zh-CN" sz="2000" dirty="0" err="1">
                <a:solidFill>
                  <a:srgbClr val="7030A0"/>
                </a:solidFill>
                <a:effectLst/>
                <a:latin typeface="Times New Roman" panose="02020603050405020304" pitchFamily="18" charset="0"/>
                <a:ea typeface="等线" panose="02010600030101010101" charset="-122"/>
              </a:rPr>
              <a:t>down."Bears</a:t>
            </a:r>
            <a:r>
              <a:rPr lang="en-US" altLang="zh-CN" sz="2000" dirty="0">
                <a:solidFill>
                  <a:srgbClr val="7030A0"/>
                </a:solidFill>
                <a:effectLst/>
                <a:latin typeface="Times New Roman" panose="02020603050405020304" pitchFamily="18" charset="0"/>
                <a:ea typeface="等线" panose="02010600030101010101" charset="-122"/>
              </a:rPr>
              <a:t> can get used to unnatural food in three weeks," says </a:t>
            </a:r>
            <a:r>
              <a:rPr lang="en-US" altLang="zh-CN" sz="2000" dirty="0" err="1">
                <a:solidFill>
                  <a:srgbClr val="7030A0"/>
                </a:solidFill>
                <a:effectLst/>
                <a:latin typeface="Times New Roman" panose="02020603050405020304" pitchFamily="18" charset="0"/>
                <a:ea typeface="等线" panose="02010600030101010101" charset="-122"/>
              </a:rPr>
              <a:t>Watts."Everyone</a:t>
            </a:r>
            <a:r>
              <a:rPr lang="en-US" altLang="zh-CN" sz="2000" dirty="0">
                <a:solidFill>
                  <a:srgbClr val="7030A0"/>
                </a:solidFill>
                <a:effectLst/>
                <a:latin typeface="Times New Roman" panose="02020603050405020304" pitchFamily="18" charset="0"/>
                <a:ea typeface="等线" panose="02010600030101010101" charset="-122"/>
              </a:rPr>
              <a:t> loses in this case."</a:t>
            </a:r>
            <a:endParaRPr lang="en-US" altLang="zh-CN" sz="2000" dirty="0">
              <a:solidFill>
                <a:srgbClr val="7030A0"/>
              </a:solidFill>
              <a:effectLst/>
              <a:latin typeface="Times New Roman" panose="02020603050405020304" pitchFamily="18" charset="0"/>
              <a:ea typeface="等线" panose="02010600030101010101" charset="-122"/>
            </a:endParaRPr>
          </a:p>
          <a:p>
            <a:pPr indent="304800" algn="just" eaLnBrk="0">
              <a:lnSpc>
                <a:spcPts val="2400"/>
              </a:lnSpc>
              <a:buNone/>
              <a:tabLst>
                <a:tab pos="266700" algn="l"/>
              </a:tabLst>
            </a:pPr>
            <a:r>
              <a:rPr lang="en-US" altLang="zh-CN" sz="2000" dirty="0">
                <a:effectLst/>
                <a:latin typeface="Times New Roman" panose="02020603050405020304" pitchFamily="18" charset="0"/>
                <a:ea typeface="等线" panose="02010600030101010101" charset="-122"/>
              </a:rPr>
              <a:t>Biological waste is also </a:t>
            </a:r>
            <a:r>
              <a:rPr lang="en-US" altLang="zh-CN" sz="2000" dirty="0" err="1">
                <a:effectLst/>
                <a:latin typeface="Times New Roman" panose="02020603050405020304" pitchFamily="18" charset="0"/>
                <a:ea typeface="等线" panose="02010600030101010101" charset="-122"/>
              </a:rPr>
              <a:t>problematic.Dog</a:t>
            </a:r>
            <a:r>
              <a:rPr lang="en-US" altLang="zh-CN" sz="2000" dirty="0">
                <a:effectLst/>
                <a:latin typeface="Times New Roman" panose="02020603050405020304" pitchFamily="18" charset="0"/>
                <a:ea typeface="等线" panose="02010600030101010101" charset="-122"/>
              </a:rPr>
              <a:t> waste brings new bacteria into the ecosystem and scares away </a:t>
            </a:r>
            <a:r>
              <a:rPr lang="en-US" altLang="zh-CN" sz="2000" dirty="0" err="1">
                <a:effectLst/>
                <a:latin typeface="Times New Roman" panose="02020603050405020304" pitchFamily="18" charset="0"/>
                <a:ea typeface="等线" panose="02010600030101010101" charset="-122"/>
              </a:rPr>
              <a:t>deer.Meanwhile,human</a:t>
            </a:r>
            <a:r>
              <a:rPr lang="en-US" altLang="zh-CN" sz="2000" dirty="0">
                <a:effectLst/>
                <a:latin typeface="Times New Roman" panose="02020603050405020304" pitchFamily="18" charset="0"/>
                <a:ea typeface="等线" panose="02010600030101010101" charset="-122"/>
              </a:rPr>
              <a:t> waste and toilet paper introduces dangerous bacteria into water sources.</a:t>
            </a:r>
            <a:endParaRPr lang="en-US" altLang="zh-CN" sz="2000" dirty="0">
              <a:effectLst/>
              <a:latin typeface="Times New Roman" panose="02020603050405020304" pitchFamily="18" charset="0"/>
              <a:ea typeface="等线" panose="02010600030101010101" charset="-122"/>
            </a:endParaRPr>
          </a:p>
          <a:p>
            <a:pPr indent="304800" algn="just" eaLnBrk="0">
              <a:lnSpc>
                <a:spcPts val="2400"/>
              </a:lnSpc>
              <a:buNone/>
              <a:tabLst>
                <a:tab pos="266700" algn="l"/>
              </a:tabLst>
            </a:pPr>
            <a:r>
              <a:rPr lang="en-US" altLang="zh-CN" sz="2000" dirty="0">
                <a:effectLst/>
                <a:latin typeface="Times New Roman" panose="02020603050405020304" pitchFamily="18" charset="0"/>
                <a:ea typeface="等线" panose="02010600030101010101" charset="-122"/>
              </a:rPr>
              <a:t>In national </a:t>
            </a:r>
            <a:r>
              <a:rPr lang="en-US" altLang="zh-CN" sz="2000" dirty="0" err="1">
                <a:effectLst/>
                <a:latin typeface="Times New Roman" panose="02020603050405020304" pitchFamily="18" charset="0"/>
                <a:ea typeface="等线" panose="02010600030101010101" charset="-122"/>
              </a:rPr>
              <a:t>parks,trails</a:t>
            </a:r>
            <a:r>
              <a:rPr lang="en-US" altLang="zh-CN" sz="2000" dirty="0">
                <a:effectLst/>
                <a:latin typeface="Times New Roman" panose="02020603050405020304" pitchFamily="18" charset="0"/>
                <a:ea typeface="等线" panose="02010600030101010101" charset="-122"/>
              </a:rPr>
              <a:t>(</a:t>
            </a:r>
            <a:r>
              <a:rPr lang="zh-CN" altLang="en-US" sz="2000" dirty="0">
                <a:effectLst/>
                <a:latin typeface="Times New Roman" panose="02020603050405020304" pitchFamily="18" charset="0"/>
                <a:ea typeface="等线" panose="02010600030101010101" charset="-122"/>
              </a:rPr>
              <a:t>小路</a:t>
            </a:r>
            <a:r>
              <a:rPr lang="en-US" altLang="zh-CN" sz="2000" dirty="0">
                <a:effectLst/>
                <a:latin typeface="Times New Roman" panose="02020603050405020304" pitchFamily="18" charset="0"/>
                <a:ea typeface="等线" panose="02010600030101010101" charset="-122"/>
              </a:rPr>
              <a:t>)are designed to avoid sensitive </a:t>
            </a:r>
            <a:r>
              <a:rPr lang="en-US" altLang="zh-CN" sz="2000" dirty="0" err="1">
                <a:effectLst/>
                <a:latin typeface="Times New Roman" panose="02020603050405020304" pitchFamily="18" charset="0"/>
                <a:ea typeface="等线" panose="02010600030101010101" charset="-122"/>
              </a:rPr>
              <a:t>areas.Stepping</a:t>
            </a:r>
            <a:r>
              <a:rPr lang="en-US" altLang="zh-CN" sz="2000" dirty="0">
                <a:effectLst/>
                <a:latin typeface="Times New Roman" panose="02020603050405020304" pitchFamily="18" charset="0"/>
                <a:ea typeface="等线" panose="02010600030101010101" charset="-122"/>
              </a:rPr>
              <a:t> off the </a:t>
            </a:r>
            <a:r>
              <a:rPr lang="en-US" altLang="zh-CN" sz="2000" dirty="0" err="1">
                <a:effectLst/>
                <a:latin typeface="Times New Roman" panose="02020603050405020304" pitchFamily="18" charset="0"/>
                <a:ea typeface="等线" panose="02010600030101010101" charset="-122"/>
              </a:rPr>
              <a:t>trail,even</a:t>
            </a:r>
            <a:r>
              <a:rPr lang="en-US" altLang="zh-CN" sz="2000" dirty="0">
                <a:effectLst/>
                <a:latin typeface="Times New Roman" panose="02020603050405020304" pitchFamily="18" charset="0"/>
                <a:ea typeface="等线" panose="02010600030101010101" charset="-122"/>
              </a:rPr>
              <a:t> for a quick </a:t>
            </a:r>
            <a:r>
              <a:rPr lang="en-US" altLang="zh-CN" sz="2000" dirty="0" err="1">
                <a:effectLst/>
                <a:latin typeface="Times New Roman" panose="02020603050405020304" pitchFamily="18" charset="0"/>
                <a:ea typeface="等线" panose="02010600030101010101" charset="-122"/>
              </a:rPr>
              <a:t>photo,can</a:t>
            </a:r>
            <a:r>
              <a:rPr lang="en-US" altLang="zh-CN" sz="2000" dirty="0">
                <a:effectLst/>
                <a:latin typeface="Times New Roman" panose="02020603050405020304" pitchFamily="18" charset="0"/>
                <a:ea typeface="等线" panose="02010600030101010101" charset="-122"/>
              </a:rPr>
              <a:t> scare wildlife </a:t>
            </a:r>
            <a:r>
              <a:rPr lang="en-US" altLang="zh-CN" sz="2000" dirty="0" err="1">
                <a:effectLst/>
                <a:latin typeface="Times New Roman" panose="02020603050405020304" pitchFamily="18" charset="0"/>
                <a:ea typeface="等线" panose="02010600030101010101" charset="-122"/>
              </a:rPr>
              <a:t>away.Impacts</a:t>
            </a:r>
            <a:r>
              <a:rPr lang="en-US" altLang="zh-CN" sz="2000" dirty="0">
                <a:effectLst/>
                <a:latin typeface="Times New Roman" panose="02020603050405020304" pitchFamily="18" charset="0"/>
                <a:ea typeface="等线" panose="02010600030101010101" charset="-122"/>
              </a:rPr>
              <a:t> from many visitors result in long-term damage to nature and wildlife. But people don't think of that when they see the perfect photo </a:t>
            </a:r>
            <a:r>
              <a:rPr lang="en-US" altLang="zh-CN" sz="2000" dirty="0" err="1">
                <a:effectLst/>
                <a:latin typeface="Times New Roman" panose="02020603050405020304" pitchFamily="18" charset="0"/>
                <a:ea typeface="等线" panose="02010600030101010101" charset="-122"/>
              </a:rPr>
              <a:t>opportunity."It's</a:t>
            </a:r>
            <a:r>
              <a:rPr lang="en-US" altLang="zh-CN" sz="2000" dirty="0">
                <a:effectLst/>
                <a:latin typeface="Times New Roman" panose="02020603050405020304" pitchFamily="18" charset="0"/>
                <a:ea typeface="等线" panose="02010600030101010101" charset="-122"/>
              </a:rPr>
              <a:t> just such a hard thing to </a:t>
            </a:r>
            <a:r>
              <a:rPr lang="en-US" altLang="zh-CN" sz="2000" dirty="0" err="1">
                <a:effectLst/>
                <a:latin typeface="Times New Roman" panose="02020603050405020304" pitchFamily="18" charset="0"/>
                <a:ea typeface="等线" panose="02010600030101010101" charset="-122"/>
              </a:rPr>
              <a:t>resist,"says</a:t>
            </a:r>
            <a:r>
              <a:rPr lang="en-US" altLang="zh-CN" sz="2000" dirty="0">
                <a:effectLst/>
                <a:latin typeface="Times New Roman" panose="02020603050405020304" pitchFamily="18" charset="0"/>
                <a:ea typeface="等线" panose="02010600030101010101" charset="-122"/>
              </a:rPr>
              <a:t> </a:t>
            </a:r>
            <a:r>
              <a:rPr lang="en-US" altLang="zh-CN" sz="2000" dirty="0" err="1">
                <a:effectLst/>
                <a:latin typeface="Times New Roman" panose="02020603050405020304" pitchFamily="18" charset="0"/>
                <a:ea typeface="等线" panose="02010600030101010101" charset="-122"/>
              </a:rPr>
              <a:t>Blye.The</a:t>
            </a:r>
            <a:r>
              <a:rPr lang="en-US" altLang="zh-CN" sz="2000" dirty="0">
                <a:effectLst/>
                <a:latin typeface="Times New Roman" panose="02020603050405020304" pitchFamily="18" charset="0"/>
                <a:ea typeface="等线" panose="02010600030101010101" charset="-122"/>
              </a:rPr>
              <a:t> risk to sensitive ecosystems isn't </a:t>
            </a:r>
            <a:r>
              <a:rPr lang="en-US" altLang="zh-CN" sz="2000" dirty="0" err="1">
                <a:effectLst/>
                <a:latin typeface="Times New Roman" panose="02020603050405020304" pitchFamily="18" charset="0"/>
                <a:ea typeface="等线" panose="02010600030101010101" charset="-122"/>
              </a:rPr>
              <a:t>obvious."It's</a:t>
            </a:r>
            <a:r>
              <a:rPr lang="en-US" altLang="zh-CN" sz="2000" dirty="0">
                <a:effectLst/>
                <a:latin typeface="Times New Roman" panose="02020603050405020304" pitchFamily="18" charset="0"/>
                <a:ea typeface="等线" panose="02010600030101010101" charset="-122"/>
              </a:rPr>
              <a:t> easy to </a:t>
            </a:r>
            <a:r>
              <a:rPr lang="en-US" altLang="zh-CN" sz="2000" dirty="0" err="1">
                <a:effectLst/>
                <a:latin typeface="Times New Roman" panose="02020603050405020304" pitchFamily="18" charset="0"/>
                <a:ea typeface="等线" panose="02010600030101010101" charset="-122"/>
              </a:rPr>
              <a:t>think,oh,there's</a:t>
            </a:r>
            <a:r>
              <a:rPr lang="en-US" altLang="zh-CN" sz="2000" dirty="0">
                <a:effectLst/>
                <a:latin typeface="Times New Roman" panose="02020603050405020304" pitchFamily="18" charset="0"/>
                <a:ea typeface="等线" panose="02010600030101010101" charset="-122"/>
              </a:rPr>
              <a:t> wildflowers over </a:t>
            </a:r>
            <a:r>
              <a:rPr lang="en-US" altLang="zh-CN" sz="2000" dirty="0" err="1">
                <a:effectLst/>
                <a:latin typeface="Times New Roman" panose="02020603050405020304" pitchFamily="18" charset="0"/>
                <a:ea typeface="等线" panose="02010600030101010101" charset="-122"/>
              </a:rPr>
              <a:t>there.I</a:t>
            </a:r>
            <a:r>
              <a:rPr lang="en-US" altLang="zh-CN" sz="2000" dirty="0">
                <a:effectLst/>
                <a:latin typeface="Times New Roman" panose="02020603050405020304" pitchFamily="18" charset="0"/>
                <a:ea typeface="等线" panose="02010600030101010101" charset="-122"/>
              </a:rPr>
              <a:t> shouldn't step on </a:t>
            </a:r>
            <a:r>
              <a:rPr lang="en-US" altLang="zh-CN" sz="2000" dirty="0" err="1">
                <a:effectLst/>
                <a:latin typeface="Times New Roman" panose="02020603050405020304" pitchFamily="18" charset="0"/>
                <a:ea typeface="等线" panose="02010600030101010101" charset="-122"/>
              </a:rPr>
              <a:t>that,"says</a:t>
            </a:r>
            <a:r>
              <a:rPr lang="en-US" altLang="zh-CN" sz="2000" dirty="0">
                <a:effectLst/>
                <a:latin typeface="Times New Roman" panose="02020603050405020304" pitchFamily="18" charset="0"/>
                <a:ea typeface="等线" panose="02010600030101010101" charset="-122"/>
              </a:rPr>
              <a:t> </a:t>
            </a:r>
            <a:r>
              <a:rPr lang="en-US" altLang="zh-CN" sz="2000" dirty="0" err="1">
                <a:effectLst/>
                <a:latin typeface="Times New Roman" panose="02020603050405020304" pitchFamily="18" charset="0"/>
                <a:ea typeface="等线" panose="02010600030101010101" charset="-122"/>
              </a:rPr>
              <a:t>Blye,but</a:t>
            </a:r>
            <a:r>
              <a:rPr lang="en-US" altLang="zh-CN" sz="2000" dirty="0">
                <a:effectLst/>
                <a:latin typeface="Times New Roman" panose="02020603050405020304" pitchFamily="18" charset="0"/>
                <a:ea typeface="等线" panose="02010600030101010101" charset="-122"/>
              </a:rPr>
              <a:t> these tiny ecosystems full of microscopic organisms essential to desert life provide many </a:t>
            </a:r>
            <a:r>
              <a:rPr lang="en-US" altLang="zh-CN" sz="2000" dirty="0" err="1">
                <a:effectLst/>
                <a:latin typeface="Times New Roman" panose="02020603050405020304" pitchFamily="18" charset="0"/>
                <a:ea typeface="等线" panose="02010600030101010101" charset="-122"/>
              </a:rPr>
              <a:t>benefits,including</a:t>
            </a:r>
            <a:r>
              <a:rPr lang="en-US" altLang="zh-CN" sz="2000" dirty="0">
                <a:effectLst/>
                <a:latin typeface="Times New Roman" panose="02020603050405020304" pitchFamily="18" charset="0"/>
                <a:ea typeface="等线" panose="02010600030101010101" charset="-122"/>
              </a:rPr>
              <a:t> reducing the risk of erosion(</a:t>
            </a:r>
            <a:r>
              <a:rPr lang="zh-CN" altLang="en-US" sz="2000" dirty="0">
                <a:effectLst/>
                <a:latin typeface="Times New Roman" panose="02020603050405020304" pitchFamily="18" charset="0"/>
                <a:ea typeface="等线" panose="02010600030101010101" charset="-122"/>
              </a:rPr>
              <a:t>侵蚀</a:t>
            </a:r>
            <a:r>
              <a:rPr lang="en-US" altLang="zh-CN" sz="2000" dirty="0">
                <a:effectLst/>
                <a:latin typeface="Times New Roman" panose="02020603050405020304" pitchFamily="18" charset="0"/>
                <a:ea typeface="等线" panose="02010600030101010101" charset="-122"/>
              </a:rPr>
              <a:t>)and helping absorb </a:t>
            </a:r>
            <a:r>
              <a:rPr lang="en-US" altLang="zh-CN" sz="2000" dirty="0" err="1">
                <a:effectLst/>
                <a:latin typeface="Times New Roman" panose="02020603050405020304" pitchFamily="18" charset="0"/>
                <a:ea typeface="等线" panose="02010600030101010101" charset="-122"/>
              </a:rPr>
              <a:t>rainfall,and</a:t>
            </a:r>
            <a:r>
              <a:rPr lang="en-US" altLang="zh-CN" sz="2000" dirty="0">
                <a:effectLst/>
                <a:latin typeface="Times New Roman" panose="02020603050405020304" pitchFamily="18" charset="0"/>
                <a:ea typeface="等线" panose="02010600030101010101" charset="-122"/>
              </a:rPr>
              <a:t> can take hundreds of years to return to its original state.</a:t>
            </a:r>
            <a:endParaRPr lang="en-US" altLang="zh-CN" sz="2000" dirty="0">
              <a:effectLst/>
              <a:latin typeface="Times New Roman" panose="02020603050405020304" pitchFamily="18" charset="0"/>
              <a:ea typeface="等线" panose="02010600030101010101" charset="-122"/>
            </a:endParaRPr>
          </a:p>
        </p:txBody>
      </p:sp>
      <p:sp>
        <p:nvSpPr>
          <p:cNvPr id="4" name="矩形 3"/>
          <p:cNvSpPr/>
          <p:nvPr/>
        </p:nvSpPr>
        <p:spPr>
          <a:xfrm>
            <a:off x="7360019" y="287937"/>
            <a:ext cx="2449710" cy="584775"/>
          </a:xfrm>
          <a:prstGeom prst="rect">
            <a:avLst/>
          </a:prstGeom>
          <a:solidFill>
            <a:srgbClr val="92D050"/>
          </a:solidFill>
        </p:spPr>
        <p:txBody>
          <a:bodyPr wrap="none">
            <a:spAutoFit/>
          </a:bodyPr>
          <a:lstStyle/>
          <a:p>
            <a:r>
              <a:rPr lang="en-US" altLang="zh-CN"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Leading in </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6330947" y="5286567"/>
            <a:ext cx="4959563" cy="584775"/>
          </a:xfrm>
          <a:prstGeom prst="rect">
            <a:avLst/>
          </a:prstGeom>
          <a:solidFill>
            <a:srgbClr val="92D050"/>
          </a:solidFill>
        </p:spPr>
        <p:txBody>
          <a:bodyPr wrap="none">
            <a:spAutoFit/>
          </a:bodyPr>
          <a:lstStyle/>
          <a:p>
            <a:r>
              <a:rPr lang="en-US" altLang="zh-CN"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People’s unawareness</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6" name="矩形 5"/>
          <p:cNvSpPr/>
          <p:nvPr/>
        </p:nvSpPr>
        <p:spPr>
          <a:xfrm>
            <a:off x="6793782" y="1662367"/>
            <a:ext cx="4947188" cy="584775"/>
          </a:xfrm>
          <a:prstGeom prst="rect">
            <a:avLst/>
          </a:prstGeom>
          <a:solidFill>
            <a:srgbClr val="92D050"/>
          </a:solidFill>
        </p:spPr>
        <p:txBody>
          <a:bodyPr wrap="none">
            <a:spAutoFit/>
          </a:bodyPr>
          <a:lstStyle/>
          <a:p>
            <a:r>
              <a:rPr lang="en-US" altLang="zh-CN" sz="3200" b="1" kern="1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Common phenomenon</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
        <p:nvSpPr>
          <p:cNvPr id="13" name="矩形 12"/>
          <p:cNvSpPr/>
          <p:nvPr/>
        </p:nvSpPr>
        <p:spPr>
          <a:xfrm>
            <a:off x="7089784" y="2844225"/>
            <a:ext cx="4355184" cy="584775"/>
          </a:xfrm>
          <a:prstGeom prst="rect">
            <a:avLst/>
          </a:prstGeom>
          <a:solidFill>
            <a:srgbClr val="92D050"/>
          </a:solidFill>
        </p:spPr>
        <p:txBody>
          <a:bodyPr wrap="square">
            <a:spAutoFit/>
          </a:bodyPr>
          <a:lstStyle/>
          <a:p>
            <a:r>
              <a:rPr lang="en-US" altLang="zh-CN" sz="3200" b="1" kern="100" dirty="0">
                <a:solidFill>
                  <a:srgbClr val="7030A0"/>
                </a:solidFill>
                <a:latin typeface="微软雅黑" panose="020B0503020204020204" pitchFamily="34" charset="-122"/>
                <a:ea typeface="微软雅黑" panose="020B0503020204020204" pitchFamily="34" charset="-122"/>
                <a:cs typeface="Times New Roman" panose="02020603050405020304" pitchFamily="18" charset="0"/>
              </a:rPr>
              <a:t>Impact on animals</a:t>
            </a:r>
            <a:endParaRPr lang="zh-CN" altLang="en-US" sz="3200" b="1" dirty="0">
              <a:solidFill>
                <a:srgbClr val="7030A0"/>
              </a:solidFill>
              <a:latin typeface="微软雅黑" panose="020B0503020204020204" pitchFamily="34" charset="-122"/>
              <a:ea typeface="微软雅黑" panose="020B0503020204020204" pitchFamily="34" charset="-122"/>
            </a:endParaRPr>
          </a:p>
        </p:txBody>
      </p:sp>
      <p:sp>
        <p:nvSpPr>
          <p:cNvPr id="14" name="矩形 13"/>
          <p:cNvSpPr/>
          <p:nvPr/>
        </p:nvSpPr>
        <p:spPr>
          <a:xfrm>
            <a:off x="6330947" y="4026083"/>
            <a:ext cx="4947188" cy="584775"/>
          </a:xfrm>
          <a:prstGeom prst="rect">
            <a:avLst/>
          </a:prstGeom>
          <a:solidFill>
            <a:srgbClr val="92D050"/>
          </a:solidFill>
        </p:spPr>
        <p:txBody>
          <a:bodyPr wrap="square">
            <a:spAutoFit/>
          </a:bodyPr>
          <a:lstStyle/>
          <a:p>
            <a:r>
              <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Impact on ecosystem</a:t>
            </a:r>
            <a:endParaRPr lang="zh-CN" altLang="en-US" sz="3200" b="1" dirty="0">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3612515"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C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篇：夹叙夹议文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00" name="文本框 99"/>
          <p:cNvSpPr txBox="1"/>
          <p:nvPr/>
        </p:nvSpPr>
        <p:spPr>
          <a:xfrm>
            <a:off x="1" y="1363428"/>
            <a:ext cx="12192000" cy="3108543"/>
          </a:xfrm>
          <a:prstGeom prst="rect">
            <a:avLst/>
          </a:prstGeom>
          <a:solidFill>
            <a:schemeClr val="bg1"/>
          </a:solid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mn-ea"/>
              </a:rPr>
              <a:t>(Para. 1)</a:t>
            </a:r>
            <a:r>
              <a:rPr lang="en-US" sz="2800" dirty="0">
                <a:latin typeface="Times New Roman" panose="02020603050405020304" pitchFamily="18" charset="0"/>
                <a:cs typeface="Times New Roman" panose="02020603050405020304" pitchFamily="18" charset="0"/>
              </a:rPr>
              <a:t> A dropped bag of chips disturbed a cave ecosystem in </a:t>
            </a:r>
            <a:r>
              <a:rPr lang="en-US" sz="2800" dirty="0" err="1">
                <a:latin typeface="Times New Roman" panose="02020603050405020304" pitchFamily="18" charset="0"/>
                <a:cs typeface="Times New Roman" panose="02020603050405020304" pitchFamily="18" charset="0"/>
              </a:rPr>
              <a:t>Carisbad</a:t>
            </a:r>
            <a:r>
              <a:rPr lang="en-US" sz="2800" dirty="0">
                <a:latin typeface="Times New Roman" panose="02020603050405020304" pitchFamily="18" charset="0"/>
                <a:cs typeface="Times New Roman" panose="02020603050405020304" pitchFamily="18" charset="0"/>
              </a:rPr>
              <a:t> Caverns National Park, New Mexico. This cave is almost cut off from the outside world, so </a:t>
            </a:r>
            <a:r>
              <a:rPr lang="en-US" sz="2800" b="1" dirty="0">
                <a:solidFill>
                  <a:srgbClr val="C00000"/>
                </a:solidFill>
                <a:latin typeface="Times New Roman" panose="02020603050405020304" pitchFamily="18" charset="0"/>
                <a:cs typeface="Times New Roman" panose="02020603050405020304" pitchFamily="18" charset="0"/>
              </a:rPr>
              <a:t>introducing anything foreign can be harmful</a:t>
            </a:r>
            <a:r>
              <a:rPr lang="en-US" sz="2800" dirty="0">
                <a:latin typeface="Times New Roman" panose="02020603050405020304" pitchFamily="18" charset="0"/>
                <a:cs typeface="Times New Roman" panose="02020603050405020304" pitchFamily="18" charset="0"/>
              </a:rPr>
              <a:t>. “Things in the damp cave get wet quickly,” says park guide Ashley. </a:t>
            </a:r>
            <a:r>
              <a:rPr lang="en-US" sz="2800" dirty="0">
                <a:solidFill>
                  <a:srgbClr val="C00000"/>
                </a:solidFill>
                <a:latin typeface="Times New Roman" panose="02020603050405020304" pitchFamily="18" charset="0"/>
                <a:cs typeface="Times New Roman" panose="02020603050405020304" pitchFamily="18" charset="0"/>
              </a:rPr>
              <a:t>The snack attracts tiny organisms, causing unwanted growth. </a:t>
            </a:r>
            <a:r>
              <a:rPr lang="en-US" sz="2800" dirty="0">
                <a:latin typeface="Times New Roman" panose="02020603050405020304" pitchFamily="18" charset="0"/>
                <a:cs typeface="Times New Roman" panose="02020603050405020304" pitchFamily="18" charset="0"/>
              </a:rPr>
              <a:t>Soon, </a:t>
            </a:r>
            <a:r>
              <a:rPr lang="en-US" sz="2800" dirty="0">
                <a:solidFill>
                  <a:srgbClr val="C00000"/>
                </a:solidFill>
                <a:latin typeface="Times New Roman" panose="02020603050405020304" pitchFamily="18" charset="0"/>
                <a:cs typeface="Times New Roman" panose="02020603050405020304" pitchFamily="18" charset="0"/>
              </a:rPr>
              <a:t>small animals like crickets and spiders came to eat, spreading the pollution.</a:t>
            </a:r>
            <a:r>
              <a:rPr lang="en-US" sz="2800" dirty="0">
                <a:latin typeface="Times New Roman" panose="02020603050405020304" pitchFamily="18" charset="0"/>
                <a:cs typeface="Times New Roman" panose="02020603050405020304" pitchFamily="18" charset="0"/>
              </a:rPr>
              <a:t> Rangers found the bag within hours. “But that can be all it takes,” says </a:t>
            </a:r>
            <a:r>
              <a:rPr lang="en-US" sz="2800" dirty="0" err="1">
                <a:latin typeface="Times New Roman" panose="02020603050405020304" pitchFamily="18" charset="0"/>
                <a:cs typeface="Times New Roman" panose="02020603050405020304" pitchFamily="18" charset="0"/>
              </a:rPr>
              <a:t>Ashley.“I'm</a:t>
            </a:r>
            <a:r>
              <a:rPr lang="en-US" sz="2800" dirty="0">
                <a:latin typeface="Times New Roman" panose="02020603050405020304" pitchFamily="18" charset="0"/>
                <a:cs typeface="Times New Roman" panose="02020603050405020304" pitchFamily="18" charset="0"/>
              </a:rPr>
              <a:t> sure some crickets got a bit of the snack.”</a:t>
            </a:r>
            <a:endParaRPr lang="en-US" sz="2800" dirty="0">
              <a:latin typeface="Times New Roman" panose="02020603050405020304" pitchFamily="18" charset="0"/>
              <a:cs typeface="Times New Roman" panose="02020603050405020304" pitchFamily="18" charset="0"/>
            </a:endParaRPr>
          </a:p>
        </p:txBody>
      </p:sp>
      <p:sp>
        <p:nvSpPr>
          <p:cNvPr id="13" name="矩形 12"/>
          <p:cNvSpPr/>
          <p:nvPr/>
        </p:nvSpPr>
        <p:spPr>
          <a:xfrm>
            <a:off x="0" y="4715006"/>
            <a:ext cx="12031743" cy="156966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solidFill>
                  <a:srgbClr val="0000FF"/>
                </a:solidFill>
                <a:latin typeface="Times New Roman" panose="02020603050405020304" pitchFamily="18" charset="0"/>
                <a:cs typeface="Times New Roman" panose="02020603050405020304" pitchFamily="18" charset="0"/>
              </a:rPr>
              <a:t>28. What does Ashley mean by “But that can be all it takes.”?</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A. The rangers' work is efficient.       B. The damage has been done.</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C. The cleanup takes a long time.      D. The pollution has spread widely.</a:t>
            </a:r>
            <a:endParaRPr lang="en-US" altLang="zh-CN" sz="3200" dirty="0">
              <a:solidFill>
                <a:srgbClr val="0000FF"/>
              </a:solidFill>
              <a:latin typeface="Times New Roman" panose="02020603050405020304" pitchFamily="18" charset="0"/>
              <a:cs typeface="Times New Roman" panose="02020603050405020304" pitchFamily="18" charset="0"/>
            </a:endParaRPr>
          </a:p>
        </p:txBody>
      </p:sp>
      <p:sp>
        <p:nvSpPr>
          <p:cNvPr id="2" name="矩形 1"/>
          <p:cNvSpPr/>
          <p:nvPr/>
        </p:nvSpPr>
        <p:spPr>
          <a:xfrm>
            <a:off x="9144000" y="6122698"/>
            <a:ext cx="2458688" cy="584775"/>
          </a:xfrm>
          <a:prstGeom prst="rect">
            <a:avLst/>
          </a:prstGeom>
          <a:solidFill>
            <a:srgbClr val="F5C059"/>
          </a:solidFill>
        </p:spPr>
        <p:txBody>
          <a:bodyPr wrap="squar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句义猜测</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8" name="心形 7"/>
          <p:cNvSpPr/>
          <p:nvPr/>
        </p:nvSpPr>
        <p:spPr>
          <a:xfrm>
            <a:off x="6047128" y="5316718"/>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3" name="直接箭头连接符 2"/>
          <p:cNvCxnSpPr>
            <a:endCxn id="8" idx="0"/>
          </p:cNvCxnSpPr>
          <p:nvPr/>
        </p:nvCxnSpPr>
        <p:spPr>
          <a:xfrm>
            <a:off x="3163774" y="3429000"/>
            <a:ext cx="3076077" cy="1991699"/>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306218" y="147320"/>
            <a:ext cx="6296470" cy="715581"/>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人与自然</a:t>
            </a:r>
            <a:endParaRPr lang="zh-CN" altLang="en-US" sz="3200" b="1" dirty="0">
              <a:latin typeface="宋体" panose="02010600030101010101" pitchFamily="2" charset="-122"/>
              <a:ea typeface="宋体" panose="02010600030101010101" pitchFamily="2" charset="-122"/>
            </a:endParaRPr>
          </a:p>
        </p:txBody>
      </p:sp>
      <p:cxnSp>
        <p:nvCxnSpPr>
          <p:cNvPr id="7" name="直接箭头连接符 6"/>
          <p:cNvCxnSpPr/>
          <p:nvPr/>
        </p:nvCxnSpPr>
        <p:spPr>
          <a:xfrm flipH="1">
            <a:off x="6432573" y="2583815"/>
            <a:ext cx="1064484" cy="2732903"/>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H="1">
            <a:off x="6432573" y="3544478"/>
            <a:ext cx="2079831" cy="187622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49231"/>
            <a:ext cx="12191999" cy="7128125"/>
          </a:xfrm>
          <a:prstGeom prst="rect">
            <a:avLst/>
          </a:prstGeom>
        </p:spPr>
      </p:pic>
      <p:sp>
        <p:nvSpPr>
          <p:cNvPr id="3075" name="文本框 2"/>
          <p:cNvSpPr txBox="1"/>
          <p:nvPr/>
        </p:nvSpPr>
        <p:spPr>
          <a:xfrm>
            <a:off x="8003457" y="4978605"/>
            <a:ext cx="1469316" cy="584775"/>
          </a:xfrm>
          <a:prstGeom prst="rect">
            <a:avLst/>
          </a:prstGeom>
          <a:solidFill>
            <a:schemeClr val="accent2"/>
          </a:solidFill>
          <a:ln w="9525">
            <a:noFill/>
          </a:ln>
        </p:spPr>
        <p:txBody>
          <a:bodyPr wrap="square" anchor="t" anchorCtr="0">
            <a:spAutoFit/>
          </a:bodyPr>
          <a:lstStyle/>
          <a:p>
            <a:pPr algn="just"/>
            <a:r>
              <a:rPr lang="zh-CN" altLang="en-US" sz="3200" dirty="0">
                <a:solidFill>
                  <a:schemeClr val="bg1"/>
                </a:solidFill>
                <a:latin typeface="微软雅黑" panose="020B0503020204020204" pitchFamily="34" charset="-122"/>
                <a:ea typeface="微软雅黑" panose="020B0503020204020204" pitchFamily="34" charset="-122"/>
              </a:rPr>
              <a:t>郑素红</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980440" y="1476729"/>
            <a:ext cx="10406380" cy="1938992"/>
          </a:xfrm>
          <a:prstGeom prst="rect">
            <a:avLst/>
          </a:prstGeom>
        </p:spPr>
        <p:txBody>
          <a:bodyPr wrap="square">
            <a:spAutoFit/>
            <a:scene3d>
              <a:camera prst="orthographicFront"/>
              <a:lightRig rig="threePt" dir="t"/>
            </a:scene3d>
          </a:bodyPr>
          <a:lstStyle/>
          <a:p>
            <a:pPr algn="dist"/>
            <a:r>
              <a:rPr lang="zh-CN" altLang="en-US" sz="6000" b="1" dirty="0">
                <a:solidFill>
                  <a:srgbClr val="FF0000"/>
                </a:solidFill>
                <a:effectLst>
                  <a:outerShdw blurRad="38100" dist="19050" dir="2700000" algn="tl" rotWithShape="0">
                    <a:schemeClr val="dk1">
                      <a:alpha val="40000"/>
                    </a:schemeClr>
                  </a:outerShdw>
                </a:effectLst>
                <a:cs typeface="+mn-ea"/>
                <a:sym typeface="+mn-lt"/>
              </a:rPr>
              <a:t>202</a:t>
            </a:r>
            <a:r>
              <a:rPr lang="en-US" altLang="zh-CN" sz="6000" b="1" dirty="0">
                <a:solidFill>
                  <a:srgbClr val="FF0000"/>
                </a:solidFill>
                <a:effectLst>
                  <a:outerShdw blurRad="38100" dist="19050" dir="2700000" algn="tl" rotWithShape="0">
                    <a:schemeClr val="dk1">
                      <a:alpha val="40000"/>
                    </a:schemeClr>
                  </a:outerShdw>
                </a:effectLst>
                <a:cs typeface="+mn-ea"/>
                <a:sym typeface="+mn-lt"/>
              </a:rPr>
              <a:t>5</a:t>
            </a:r>
            <a:r>
              <a:rPr lang="zh-CN" altLang="en-US" sz="6000" b="1" dirty="0">
                <a:solidFill>
                  <a:srgbClr val="FF0000"/>
                </a:solidFill>
                <a:effectLst>
                  <a:outerShdw blurRad="38100" dist="19050" dir="2700000" algn="tl" rotWithShape="0">
                    <a:schemeClr val="dk1">
                      <a:alpha val="40000"/>
                    </a:schemeClr>
                  </a:outerShdw>
                </a:effectLst>
                <a:cs typeface="+mn-ea"/>
                <a:sym typeface="+mn-lt"/>
              </a:rPr>
              <a:t>年浙江省温州二模英语</a:t>
            </a:r>
            <a:endParaRPr lang="zh-CN" altLang="en-US" sz="6000" b="1" dirty="0">
              <a:solidFill>
                <a:srgbClr val="FF0000"/>
              </a:solidFill>
              <a:effectLst>
                <a:outerShdw blurRad="38100" dist="19050" dir="2700000" algn="tl" rotWithShape="0">
                  <a:schemeClr val="dk1">
                    <a:alpha val="40000"/>
                  </a:schemeClr>
                </a:outerShdw>
              </a:effectLst>
              <a:cs typeface="+mn-ea"/>
              <a:sym typeface="+mn-lt"/>
            </a:endParaRPr>
          </a:p>
          <a:p>
            <a:pPr algn="dist"/>
            <a:endParaRPr lang="zh-CN" altLang="en-US" sz="6000" b="1" dirty="0">
              <a:solidFill>
                <a:srgbClr val="FF0000"/>
              </a:solidFill>
              <a:effectLst>
                <a:outerShdw blurRad="38100" dist="19050" dir="2700000" algn="tl" rotWithShape="0">
                  <a:schemeClr val="dk1">
                    <a:alpha val="40000"/>
                  </a:schemeClr>
                </a:outerShdw>
              </a:effectLst>
              <a:cs typeface="+mn-ea"/>
              <a:sym typeface="+mn-lt"/>
            </a:endParaRPr>
          </a:p>
        </p:txBody>
      </p:sp>
      <p:sp>
        <p:nvSpPr>
          <p:cNvPr id="14" name="文本框 13"/>
          <p:cNvSpPr txBox="1"/>
          <p:nvPr/>
        </p:nvSpPr>
        <p:spPr>
          <a:xfrm>
            <a:off x="3937635" y="3265726"/>
            <a:ext cx="4316730" cy="922020"/>
          </a:xfrm>
          <a:prstGeom prst="rect">
            <a:avLst/>
          </a:prstGeom>
          <a:noFill/>
        </p:spPr>
        <p:txBody>
          <a:bodyPr wrap="none" rtlCol="0" anchor="t">
            <a:spAutoFit/>
          </a:bodyPr>
          <a:lstStyle/>
          <a:p>
            <a:pPr algn="dist"/>
            <a:r>
              <a:rPr lang="zh-CN" altLang="en-US" sz="5400" b="1" dirty="0">
                <a:solidFill>
                  <a:srgbClr val="FFC000"/>
                </a:solidFill>
                <a:cs typeface="+mn-ea"/>
                <a:sym typeface="+mn-lt"/>
              </a:rPr>
              <a:t>试卷讲评课件</a:t>
            </a:r>
            <a:endParaRPr lang="zh-CN" altLang="en-US" sz="5400" b="1" dirty="0">
              <a:solidFill>
                <a:srgbClr val="FFC000"/>
              </a:solidFill>
              <a:cs typeface="+mn-ea"/>
              <a:sym typeface="+mn-lt"/>
            </a:endParaRPr>
          </a:p>
        </p:txBody>
      </p:sp>
      <p:pic>
        <p:nvPicPr>
          <p:cNvPr id="5124" name="图片 6"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24379"/>
            <a:ext cx="12192000" cy="4031873"/>
          </a:xfrm>
          <a:prstGeom prst="rect">
            <a:avLst/>
          </a:prstGeom>
          <a:solidFill>
            <a:schemeClr val="bg1"/>
          </a:solidFill>
          <a:ln w="9525">
            <a:noFill/>
          </a:ln>
        </p:spPr>
        <p:txBody>
          <a:bodyPr wrap="square">
            <a:spAutoFit/>
          </a:bodyPr>
          <a:lstStyle/>
          <a:p>
            <a:pPr indent="444500"/>
            <a:r>
              <a:rPr lang="zh-CN" altLang="en-US" sz="3200" dirty="0">
                <a:latin typeface="Times New Roman" panose="02020603050405020304" pitchFamily="18" charset="0"/>
                <a:cs typeface="Times New Roman" panose="02020603050405020304" pitchFamily="18" charset="0"/>
              </a:rPr>
              <a:t>（</a:t>
            </a:r>
            <a:r>
              <a:rPr lang="en-US" altLang="zh-C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Para. 3) Food waste takes a long time to break down, especially in certain areas. “It takes much longer for an apple core to rot in a desert than in a forest,” says Blye, a teacher at the University of Utah. </a:t>
            </a:r>
            <a:r>
              <a:rPr lang="en-US" sz="3200" b="1" dirty="0">
                <a:solidFill>
                  <a:srgbClr val="FF0000"/>
                </a:solidFill>
                <a:latin typeface="Times New Roman" panose="02020603050405020304" pitchFamily="18" charset="0"/>
                <a:cs typeface="Times New Roman" panose="02020603050405020304" pitchFamily="18" charset="0"/>
              </a:rPr>
              <a:t>Leaving waste introduces animals to an unnatural diet and changes their behavior with sometimes disastrous results. </a:t>
            </a:r>
            <a:r>
              <a:rPr lang="en-US" sz="3200" dirty="0">
                <a:latin typeface="Times New Roman" panose="02020603050405020304" pitchFamily="18" charset="0"/>
                <a:cs typeface="Times New Roman" panose="02020603050405020304" pitchFamily="18" charset="0"/>
              </a:rPr>
              <a:t>Bears who taste garbage and become a threat to humans may have to be put down. “Bears can get used to unnatural food in three weeks,” says Watts. “Everyone loses in this case.”</a:t>
            </a:r>
            <a:endParaRPr lang="en-US" sz="3200" b="1" u="sng"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1053" y="4913695"/>
            <a:ext cx="11873616" cy="156966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solidFill>
                  <a:srgbClr val="0000FF"/>
                </a:solidFill>
                <a:latin typeface="Times New Roman" panose="02020603050405020304" pitchFamily="18" charset="0"/>
                <a:cs typeface="Times New Roman" panose="02020603050405020304" pitchFamily="18" charset="0"/>
              </a:rPr>
              <a:t>29. What is a result of foreign waste in public lands?</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A. A shift in animal behavior.          B. A shortage of food supplies.</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C. A decline in bacterial species.     D. An increase in regional conflicts.</a:t>
            </a:r>
            <a:endParaRPr lang="en-US" altLang="zh-CN" sz="3200" dirty="0">
              <a:solidFill>
                <a:srgbClr val="0000FF"/>
              </a:solidFill>
              <a:latin typeface="Times New Roman" panose="02020603050405020304" pitchFamily="18" charset="0"/>
              <a:cs typeface="Times New Roman" panose="02020603050405020304" pitchFamily="18" charset="0"/>
            </a:endParaRPr>
          </a:p>
        </p:txBody>
      </p:sp>
      <p:sp>
        <p:nvSpPr>
          <p:cNvPr id="2" name="矩形 1"/>
          <p:cNvSpPr/>
          <p:nvPr/>
        </p:nvSpPr>
        <p:spPr>
          <a:xfrm>
            <a:off x="9229663" y="4253572"/>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5" name="心形 4"/>
          <p:cNvSpPr/>
          <p:nvPr/>
        </p:nvSpPr>
        <p:spPr>
          <a:xfrm>
            <a:off x="0" y="5490562"/>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11" name="直接箭头连接符 10"/>
          <p:cNvCxnSpPr/>
          <p:nvPr/>
        </p:nvCxnSpPr>
        <p:spPr>
          <a:xfrm flipH="1">
            <a:off x="3186260" y="1734532"/>
            <a:ext cx="4619134" cy="3799002"/>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24379"/>
            <a:ext cx="12192000" cy="4401205"/>
          </a:xfrm>
          <a:prstGeom prst="rect">
            <a:avLst/>
          </a:prstGeom>
          <a:solidFill>
            <a:schemeClr val="bg1"/>
          </a:solidFill>
          <a:ln w="9525">
            <a:noFill/>
          </a:ln>
        </p:spPr>
        <p:txBody>
          <a:bodyPr wrap="square">
            <a:spAutoFit/>
          </a:bodyPr>
          <a:lstStyle/>
          <a:p>
            <a:pPr indent="444500"/>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Para. 5) In national parks, trails(</a:t>
            </a:r>
            <a:r>
              <a:rPr lang="zh-CN" altLang="en-US" sz="2800" dirty="0">
                <a:latin typeface="Times New Roman" panose="02020603050405020304" pitchFamily="18" charset="0"/>
                <a:cs typeface="Times New Roman" panose="02020603050405020304" pitchFamily="18" charset="0"/>
              </a:rPr>
              <a:t>小路</a:t>
            </a:r>
            <a:r>
              <a:rPr lang="en-US" altLang="zh-C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are designed to avoid sensitive areas. Stepping off the trail, even for a quick photo, can scare wildlife away. </a:t>
            </a:r>
            <a:r>
              <a:rPr lang="en-US" sz="2800" b="1" dirty="0">
                <a:solidFill>
                  <a:srgbClr val="FF0000"/>
                </a:solidFill>
                <a:latin typeface="Times New Roman" panose="02020603050405020304" pitchFamily="18" charset="0"/>
                <a:cs typeface="Times New Roman" panose="02020603050405020304" pitchFamily="18" charset="0"/>
              </a:rPr>
              <a:t>Impacts from many visitors result in long-term damage to nature and wildlife.</a:t>
            </a:r>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But people don't think of that </a:t>
            </a:r>
            <a:r>
              <a:rPr lang="en-US" sz="2800" dirty="0">
                <a:latin typeface="Times New Roman" panose="02020603050405020304" pitchFamily="18" charset="0"/>
                <a:cs typeface="Times New Roman" panose="02020603050405020304" pitchFamily="18" charset="0"/>
              </a:rPr>
              <a:t>when they see the perfect photo opportunity. “It's just such a hard thing to resist,” says Blye. The risk to sensitive ecosystems isn't obvious. “It's easy to think, oh, there's wildflowers over there. I shouldn't step on that,” says Blye, but these tiny ecosystems full of microscopic organisms essential to desert life provide many benefits, including reducing the risk of erosion(</a:t>
            </a:r>
            <a:r>
              <a:rPr lang="zh-CN" altLang="en-US" sz="2800" dirty="0">
                <a:latin typeface="Times New Roman" panose="02020603050405020304" pitchFamily="18" charset="0"/>
                <a:cs typeface="Times New Roman" panose="02020603050405020304" pitchFamily="18" charset="0"/>
              </a:rPr>
              <a:t>侵蚀</a:t>
            </a:r>
            <a:r>
              <a:rPr lang="en-US" altLang="zh-C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and helping absorb rainfall, and can take hundreds of years to return to its original state.</a:t>
            </a:r>
            <a:endParaRPr lang="en-US" sz="2800" b="1" u="sng"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1054" y="4274050"/>
            <a:ext cx="12191999" cy="2554545"/>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solidFill>
                  <a:srgbClr val="0000FF"/>
                </a:solidFill>
                <a:latin typeface="Times New Roman" panose="02020603050405020304" pitchFamily="18" charset="0"/>
                <a:cs typeface="Times New Roman" panose="02020603050405020304" pitchFamily="18" charset="0"/>
              </a:rPr>
              <a:t>30. Why does the writer mention wildflowers in paragraph 5?</a:t>
            </a:r>
            <a:endParaRPr lang="en-US" altLang="zh-CN" sz="3200" dirty="0">
              <a:solidFill>
                <a:srgbClr val="0000FF"/>
              </a:solidFill>
              <a:latin typeface="Times New Roman" panose="02020603050405020304" pitchFamily="18" charset="0"/>
              <a:cs typeface="Times New Roman" panose="02020603050405020304" pitchFamily="18" charset="0"/>
            </a:endParaRPr>
          </a:p>
          <a:p>
            <a:pPr marL="514350" indent="-514350">
              <a:buAutoNum type="alphaUcPeriod"/>
            </a:pPr>
            <a:r>
              <a:rPr lang="en-US" altLang="zh-CN" sz="3200" dirty="0">
                <a:solidFill>
                  <a:srgbClr val="0000FF"/>
                </a:solidFill>
                <a:latin typeface="Times New Roman" panose="02020603050405020304" pitchFamily="18" charset="0"/>
                <a:cs typeface="Times New Roman" panose="02020603050405020304" pitchFamily="18" charset="0"/>
              </a:rPr>
              <a:t>To praise their benefits to desert life.			</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B. To highlight our damage to ecosystems.</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C. To stress their significance for photography.		</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D. To show our </a:t>
            </a:r>
            <a:r>
              <a:rPr lang="en-US" altLang="zh-CN" sz="3200" dirty="0">
                <a:solidFill>
                  <a:srgbClr val="FF0000"/>
                </a:solidFill>
                <a:latin typeface="Times New Roman" panose="02020603050405020304" pitchFamily="18" charset="0"/>
                <a:cs typeface="Times New Roman" panose="02020603050405020304" pitchFamily="18" charset="0"/>
              </a:rPr>
              <a:t>unawareness </a:t>
            </a:r>
            <a:r>
              <a:rPr lang="en-US" altLang="zh-CN" sz="3200" dirty="0">
                <a:solidFill>
                  <a:srgbClr val="0000FF"/>
                </a:solidFill>
                <a:latin typeface="Times New Roman" panose="02020603050405020304" pitchFamily="18" charset="0"/>
                <a:cs typeface="Times New Roman" panose="02020603050405020304" pitchFamily="18" charset="0"/>
              </a:rPr>
              <a:t>of nature's </a:t>
            </a:r>
            <a:r>
              <a:rPr lang="en-US" altLang="zh-CN" sz="3200" dirty="0">
                <a:solidFill>
                  <a:srgbClr val="FF0000"/>
                </a:solidFill>
                <a:latin typeface="Times New Roman" panose="02020603050405020304" pitchFamily="18" charset="0"/>
                <a:cs typeface="Times New Roman" panose="02020603050405020304" pitchFamily="18" charset="0"/>
              </a:rPr>
              <a:t>sensitivity.</a:t>
            </a:r>
            <a:endParaRPr lang="en-US" altLang="zh-CN" sz="3200" dirty="0">
              <a:solidFill>
                <a:srgbClr val="FF0000"/>
              </a:solidFill>
              <a:latin typeface="Times New Roman" panose="02020603050405020304" pitchFamily="18" charset="0"/>
              <a:cs typeface="Times New Roman" panose="02020603050405020304" pitchFamily="18" charset="0"/>
            </a:endParaRPr>
          </a:p>
        </p:txBody>
      </p:sp>
      <p:sp>
        <p:nvSpPr>
          <p:cNvPr id="2" name="矩形 1"/>
          <p:cNvSpPr/>
          <p:nvPr/>
        </p:nvSpPr>
        <p:spPr>
          <a:xfrm>
            <a:off x="9832979" y="4833130"/>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推理判断</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5" name="心形 4"/>
          <p:cNvSpPr/>
          <p:nvPr/>
        </p:nvSpPr>
        <p:spPr>
          <a:xfrm>
            <a:off x="83788" y="6331484"/>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11" name="直接箭头连接符 10"/>
          <p:cNvCxnSpPr/>
          <p:nvPr/>
        </p:nvCxnSpPr>
        <p:spPr>
          <a:xfrm>
            <a:off x="1866545" y="1762812"/>
            <a:ext cx="1583665" cy="4647415"/>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3280528" y="1375671"/>
            <a:ext cx="735291" cy="398780"/>
          </a:xfrm>
          <a:prstGeom prst="rect">
            <a:avLst/>
          </a:prstGeom>
          <a:noFill/>
          <a:ln w="57150">
            <a:solidFill>
              <a:srgbClr val="FFC000"/>
            </a:solidFill>
          </a:ln>
        </p:spPr>
        <p:txBody>
          <a:bodyPr wrap="square" rtlCol="0">
            <a:spAutoFit/>
          </a:bodyPr>
          <a:lstStyle/>
          <a:p>
            <a:endParaRPr lang="zh-CN" altLang="en-US" sz="2000"/>
          </a:p>
        </p:txBody>
      </p:sp>
      <p:sp>
        <p:nvSpPr>
          <p:cNvPr id="14" name="文本框 13"/>
          <p:cNvSpPr txBox="1"/>
          <p:nvPr/>
        </p:nvSpPr>
        <p:spPr>
          <a:xfrm>
            <a:off x="83788" y="970961"/>
            <a:ext cx="10511940" cy="369570"/>
          </a:xfrm>
          <a:prstGeom prst="rect">
            <a:avLst/>
          </a:prstGeom>
          <a:noFill/>
          <a:ln w="57150">
            <a:solidFill>
              <a:schemeClr val="tx1"/>
            </a:solidFill>
          </a:ln>
        </p:spPr>
        <p:txBody>
          <a:bodyPr wrap="square" rtlCol="0">
            <a:spAutoFit/>
          </a:bodyPr>
          <a:lstStyle/>
          <a:p>
            <a:endParaRPr lang="zh-CN" altLang="en-US" sz="2000"/>
          </a:p>
        </p:txBody>
      </p:sp>
      <p:sp>
        <p:nvSpPr>
          <p:cNvPr id="15" name="文本框 14"/>
          <p:cNvSpPr txBox="1"/>
          <p:nvPr/>
        </p:nvSpPr>
        <p:spPr>
          <a:xfrm>
            <a:off x="9980272" y="518066"/>
            <a:ext cx="1605270" cy="398780"/>
          </a:xfrm>
          <a:prstGeom prst="rect">
            <a:avLst/>
          </a:prstGeom>
          <a:noFill/>
          <a:ln w="57150">
            <a:solidFill>
              <a:schemeClr val="tx1"/>
            </a:solidFill>
          </a:ln>
        </p:spPr>
        <p:txBody>
          <a:bodyPr wrap="square" rtlCol="0">
            <a:spAutoFit/>
          </a:bodyPr>
          <a:lstStyle/>
          <a:p>
            <a:endParaRPr lang="zh-CN" altLang="en-US" sz="2000"/>
          </a:p>
        </p:txBody>
      </p: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31058"/>
            <a:ext cx="12192000" cy="4401205"/>
          </a:xfrm>
          <a:prstGeom prst="rect">
            <a:avLst/>
          </a:prstGeom>
          <a:solidFill>
            <a:schemeClr val="bg1"/>
          </a:solidFill>
          <a:ln w="9525">
            <a:noFill/>
          </a:ln>
        </p:spPr>
        <p:txBody>
          <a:bodyPr wrap="square">
            <a:spAutoFit/>
          </a:bodyPr>
          <a:lstStyle/>
          <a:p>
            <a:pPr indent="444500"/>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Para. 5) In national parks, trails(</a:t>
            </a:r>
            <a:r>
              <a:rPr lang="zh-CN" altLang="en-US" sz="2800" dirty="0">
                <a:latin typeface="Times New Roman" panose="02020603050405020304" pitchFamily="18" charset="0"/>
                <a:cs typeface="Times New Roman" panose="02020603050405020304" pitchFamily="18" charset="0"/>
              </a:rPr>
              <a:t>小路</a:t>
            </a:r>
            <a:r>
              <a:rPr lang="en-US" altLang="zh-C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are designed to avoid sensitive areas. Stepping off the trail, even for a quick photo, can scare wildlife away. Impacts from many visitors result in long-term damage to nature and wildlife. But people don't think of that when they see the perfect photo opportunity. “It's just such a hard thing to resist,” says Blye. The risk to sensitive ecosystems isn't obvious. “It's easy to think, oh, there's wildflowers over there. I shouldn't step on that,” says Blye, but </a:t>
            </a:r>
            <a:r>
              <a:rPr lang="en-US" sz="2800" b="1" dirty="0">
                <a:solidFill>
                  <a:srgbClr val="FF0000"/>
                </a:solidFill>
                <a:latin typeface="Times New Roman" panose="02020603050405020304" pitchFamily="18" charset="0"/>
                <a:cs typeface="Times New Roman" panose="02020603050405020304" pitchFamily="18" charset="0"/>
              </a:rPr>
              <a:t>these tiny ecosystems full of microscopic organisms essential to desert life provide many benefits, including reducing the risk of erosion(</a:t>
            </a:r>
            <a:r>
              <a:rPr lang="zh-CN" altLang="en-US" sz="2800" b="1" dirty="0">
                <a:solidFill>
                  <a:srgbClr val="FF0000"/>
                </a:solidFill>
                <a:latin typeface="Times New Roman" panose="02020603050405020304" pitchFamily="18" charset="0"/>
                <a:cs typeface="Times New Roman" panose="02020603050405020304" pitchFamily="18" charset="0"/>
              </a:rPr>
              <a:t>侵蚀</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and helping absorb rainfall, and can take hundreds of years to return to its original state.</a:t>
            </a:r>
            <a:endParaRPr lang="en-US" sz="2800" b="1" u="sng"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1053" y="4913695"/>
            <a:ext cx="11873616" cy="156966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solidFill>
                  <a:srgbClr val="0000FF"/>
                </a:solidFill>
                <a:latin typeface="Times New Roman" panose="02020603050405020304" pitchFamily="18" charset="0"/>
                <a:cs typeface="Times New Roman" panose="02020603050405020304" pitchFamily="18" charset="0"/>
              </a:rPr>
              <a:t>31. It is conveyed in this passage that we should  </a:t>
            </a:r>
            <a:r>
              <a:rPr lang="en-US" altLang="zh-CN" sz="3200" u="sng" dirty="0">
                <a:solidFill>
                  <a:srgbClr val="0000FF"/>
                </a:solidFill>
                <a:latin typeface="Times New Roman" panose="02020603050405020304" pitchFamily="18" charset="0"/>
                <a:cs typeface="Times New Roman" panose="02020603050405020304" pitchFamily="18" charset="0"/>
              </a:rPr>
              <a:t>               </a:t>
            </a:r>
            <a:r>
              <a:rPr lang="en-US" altLang="zh-CN" sz="3200" dirty="0">
                <a:solidFill>
                  <a:srgbClr val="0000FF"/>
                </a:solidFill>
                <a:latin typeface="Times New Roman" panose="02020603050405020304" pitchFamily="18" charset="0"/>
                <a:cs typeface="Times New Roman" panose="02020603050405020304" pitchFamily="18" charset="0"/>
              </a:rPr>
              <a:t> .</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A. encourage wildlife 	                    B. leave no trace in the wild</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C. promote national park tourism   D. restore ecological damage</a:t>
            </a:r>
            <a:endParaRPr lang="en-US" altLang="zh-CN" sz="3200" dirty="0">
              <a:solidFill>
                <a:srgbClr val="0000FF"/>
              </a:solidFill>
              <a:latin typeface="Times New Roman" panose="02020603050405020304" pitchFamily="18" charset="0"/>
              <a:cs typeface="Times New Roman" panose="02020603050405020304" pitchFamily="18" charset="0"/>
            </a:endParaRPr>
          </a:p>
        </p:txBody>
      </p:sp>
      <p:sp>
        <p:nvSpPr>
          <p:cNvPr id="2" name="矩形 1"/>
          <p:cNvSpPr/>
          <p:nvPr/>
        </p:nvSpPr>
        <p:spPr>
          <a:xfrm>
            <a:off x="9275735" y="4574920"/>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推理判断</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5" name="心形 4"/>
          <p:cNvSpPr/>
          <p:nvPr/>
        </p:nvSpPr>
        <p:spPr>
          <a:xfrm>
            <a:off x="5743032" y="5603684"/>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7" name="文本框 6"/>
          <p:cNvSpPr txBox="1"/>
          <p:nvPr/>
        </p:nvSpPr>
        <p:spPr>
          <a:xfrm>
            <a:off x="32477" y="1446989"/>
            <a:ext cx="12192000" cy="3108543"/>
          </a:xfrm>
          <a:prstGeom prst="rect">
            <a:avLst/>
          </a:prstGeom>
          <a:solidFill>
            <a:schemeClr val="bg1"/>
          </a:solid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mn-ea"/>
              </a:rPr>
              <a:t>(Para. 1)</a:t>
            </a:r>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A dropped bag of chips disturbed a cave ecosystem in </a:t>
            </a:r>
            <a:r>
              <a:rPr lang="en-US" sz="2800" b="1" dirty="0" err="1">
                <a:solidFill>
                  <a:srgbClr val="FF0000"/>
                </a:solidFill>
                <a:latin typeface="Times New Roman" panose="02020603050405020304" pitchFamily="18" charset="0"/>
                <a:cs typeface="Times New Roman" panose="02020603050405020304" pitchFamily="18" charset="0"/>
              </a:rPr>
              <a:t>Carisbad</a:t>
            </a:r>
            <a:r>
              <a:rPr lang="en-US" sz="2800" b="1" dirty="0">
                <a:solidFill>
                  <a:srgbClr val="FF0000"/>
                </a:solidFill>
                <a:latin typeface="Times New Roman" panose="02020603050405020304" pitchFamily="18" charset="0"/>
                <a:cs typeface="Times New Roman" panose="02020603050405020304" pitchFamily="18" charset="0"/>
              </a:rPr>
              <a:t> Caverns National Park, New Mexico. This cave is almost cut off from the outside world, so introducing anything foreign can be harmful. </a:t>
            </a:r>
            <a:r>
              <a:rPr lang="en-US" sz="2800" dirty="0">
                <a:latin typeface="Times New Roman" panose="02020603050405020304" pitchFamily="18" charset="0"/>
                <a:cs typeface="Times New Roman" panose="02020603050405020304" pitchFamily="18" charset="0"/>
              </a:rPr>
              <a:t>“Things in the damp cave get wet quickly,” says park guide Ashley. </a:t>
            </a:r>
            <a:r>
              <a:rPr lang="en-US" sz="2800" dirty="0">
                <a:solidFill>
                  <a:srgbClr val="C00000"/>
                </a:solidFill>
                <a:latin typeface="Times New Roman" panose="02020603050405020304" pitchFamily="18" charset="0"/>
                <a:cs typeface="Times New Roman" panose="02020603050405020304" pitchFamily="18" charset="0"/>
              </a:rPr>
              <a:t>The snack attracts tiny organisms, causing unwanted growth. </a:t>
            </a:r>
            <a:r>
              <a:rPr lang="en-US" sz="2800" dirty="0">
                <a:latin typeface="Times New Roman" panose="02020603050405020304" pitchFamily="18" charset="0"/>
                <a:cs typeface="Times New Roman" panose="02020603050405020304" pitchFamily="18" charset="0"/>
              </a:rPr>
              <a:t>Soon, </a:t>
            </a:r>
            <a:r>
              <a:rPr lang="en-US" sz="2800" dirty="0">
                <a:solidFill>
                  <a:srgbClr val="C00000"/>
                </a:solidFill>
                <a:latin typeface="Times New Roman" panose="02020603050405020304" pitchFamily="18" charset="0"/>
                <a:cs typeface="Times New Roman" panose="02020603050405020304" pitchFamily="18" charset="0"/>
              </a:rPr>
              <a:t>small animals like crickets and spiders came to eat, spreading the pollution.</a:t>
            </a:r>
            <a:r>
              <a:rPr lang="en-US" sz="2800" dirty="0">
                <a:latin typeface="Times New Roman" panose="02020603050405020304" pitchFamily="18" charset="0"/>
                <a:cs typeface="Times New Roman" panose="02020603050405020304" pitchFamily="18" charset="0"/>
              </a:rPr>
              <a:t> Rangers found the bag within hours. “But that can be all it takes,” says </a:t>
            </a:r>
            <a:r>
              <a:rPr lang="en-US" sz="2800" dirty="0" err="1">
                <a:latin typeface="Times New Roman" panose="02020603050405020304" pitchFamily="18" charset="0"/>
                <a:cs typeface="Times New Roman" panose="02020603050405020304" pitchFamily="18" charset="0"/>
              </a:rPr>
              <a:t>Ashley.“I'm</a:t>
            </a:r>
            <a:r>
              <a:rPr lang="en-US" sz="2800" dirty="0">
                <a:latin typeface="Times New Roman" panose="02020603050405020304" pitchFamily="18" charset="0"/>
                <a:cs typeface="Times New Roman" panose="02020603050405020304" pitchFamily="18" charset="0"/>
              </a:rPr>
              <a:t> sure some crickets got a bit of the snack.”</a:t>
            </a:r>
            <a:endParaRPr lang="en-US" sz="28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0" y="2541778"/>
            <a:ext cx="12192000" cy="2246769"/>
          </a:xfrm>
          <a:prstGeom prst="rect">
            <a:avLst/>
          </a:prstGeom>
          <a:solidFill>
            <a:schemeClr val="bg1"/>
          </a:solidFill>
          <a:ln w="9525">
            <a:noFill/>
          </a:ln>
        </p:spPr>
        <p:txBody>
          <a:bodyPr wrap="square">
            <a:spAutoFit/>
          </a:bodyPr>
          <a:lstStyle/>
          <a:p>
            <a:pPr indent="444500"/>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mn-ea"/>
              </a:rPr>
              <a:t>(Para. 2)</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Over 500 million people visit American public lands each year, creating many chances to harm wild places. “When you look at the </a:t>
            </a:r>
            <a:r>
              <a:rPr lang="en-US" sz="2800" b="1" dirty="0" err="1">
                <a:latin typeface="Times New Roman" panose="02020603050405020304" pitchFamily="18" charset="0"/>
                <a:cs typeface="Times New Roman" panose="02020603050405020304" pitchFamily="18" charset="0"/>
              </a:rPr>
              <a:t>numbers,it's</a:t>
            </a:r>
            <a:r>
              <a:rPr lang="en-US" sz="2800" b="1" dirty="0">
                <a:latin typeface="Times New Roman" panose="02020603050405020304" pitchFamily="18" charset="0"/>
                <a:cs typeface="Times New Roman" panose="02020603050405020304" pitchFamily="18" charset="0"/>
              </a:rPr>
              <a:t> incredible,” says Watts, head of the </a:t>
            </a:r>
            <a:r>
              <a:rPr lang="en-US" sz="2800" b="1" dirty="0">
                <a:solidFill>
                  <a:srgbClr val="FF0000"/>
                </a:solidFill>
                <a:latin typeface="Times New Roman" panose="02020603050405020304" pitchFamily="18" charset="0"/>
                <a:cs typeface="Times New Roman" panose="02020603050405020304" pitchFamily="18" charset="0"/>
              </a:rPr>
              <a:t>Leave No Trace Center </a:t>
            </a:r>
            <a:r>
              <a:rPr lang="en-US" sz="2800" b="1" dirty="0">
                <a:latin typeface="Times New Roman" panose="02020603050405020304" pitchFamily="18" charset="0"/>
                <a:cs typeface="Times New Roman" panose="02020603050405020304" pitchFamily="18" charset="0"/>
              </a:rPr>
              <a:t>in </a:t>
            </a:r>
            <a:r>
              <a:rPr lang="en-US" sz="2800" b="1" dirty="0" err="1">
                <a:latin typeface="Times New Roman" panose="02020603050405020304" pitchFamily="18" charset="0"/>
                <a:cs typeface="Times New Roman" panose="02020603050405020304" pitchFamily="18" charset="0"/>
              </a:rPr>
              <a:t>Colorado,an</a:t>
            </a:r>
            <a:r>
              <a:rPr lang="en-US" sz="2800" b="1" dirty="0">
                <a:latin typeface="Times New Roman" panose="02020603050405020304" pitchFamily="18" charset="0"/>
                <a:cs typeface="Times New Roman" panose="02020603050405020304" pitchFamily="18" charset="0"/>
              </a:rPr>
              <a:t> organization aimed at minimizing human impact on nature.</a:t>
            </a:r>
            <a:endParaRPr lang="en-US" sz="2800" b="1" dirty="0">
              <a:latin typeface="Times New Roman" panose="02020603050405020304" pitchFamily="18" charset="0"/>
              <a:cs typeface="Times New Roman" panose="02020603050405020304" pitchFamily="18" charset="0"/>
            </a:endParaRPr>
          </a:p>
          <a:p>
            <a:pPr indent="444500"/>
            <a:endParaRPr lang="en-US" sz="2800" dirty="0">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28166" y="0"/>
            <a:ext cx="4694663" cy="6858000"/>
          </a:xfrm>
          <a:prstGeom prst="rect">
            <a:avLst/>
          </a:prstGeom>
        </p:spPr>
      </p:pic>
      <p:sp>
        <p:nvSpPr>
          <p:cNvPr id="2" name="文本框 1"/>
          <p:cNvSpPr txBox="1"/>
          <p:nvPr/>
        </p:nvSpPr>
        <p:spPr>
          <a:xfrm>
            <a:off x="0" y="433629"/>
            <a:ext cx="4694663" cy="707886"/>
          </a:xfrm>
          <a:prstGeom prst="rect">
            <a:avLst/>
          </a:prstGeom>
          <a:solidFill>
            <a:schemeClr val="bg1"/>
          </a:solidFill>
        </p:spPr>
        <p:txBody>
          <a:bodyPr wrap="square" rtlCol="0">
            <a:spAutoFit/>
          </a:bodyPr>
          <a:lstStyle/>
          <a:p>
            <a:r>
              <a:rPr lang="en-US" altLang="zh-CN" sz="4000" b="1" dirty="0">
                <a:solidFill>
                  <a:srgbClr val="C00000"/>
                </a:solidFill>
              </a:rPr>
              <a:t>   C </a:t>
            </a:r>
            <a:r>
              <a:rPr lang="zh-CN" altLang="en-US" sz="4000" b="1" dirty="0">
                <a:solidFill>
                  <a:srgbClr val="C00000"/>
                </a:solidFill>
              </a:rPr>
              <a:t>篇   </a:t>
            </a:r>
            <a:r>
              <a:rPr lang="zh-CN" altLang="en-US" sz="4000" b="1" dirty="0">
                <a:solidFill>
                  <a:srgbClr val="005E00"/>
                </a:solidFill>
              </a:rPr>
              <a:t>语料库</a:t>
            </a:r>
            <a:endParaRPr lang="zh-CN" altLang="en-US" sz="4000" b="1" dirty="0">
              <a:solidFill>
                <a:srgbClr val="005E00"/>
              </a:solidFill>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0" y="2000250"/>
            <a:ext cx="2095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4750996" y="56563"/>
            <a:ext cx="6985376" cy="6764672"/>
          </a:xfrm>
          <a:prstGeom prst="rect">
            <a:avLst/>
          </a:prstGeom>
          <a:solidFill>
            <a:schemeClr val="bg1"/>
          </a:solidFill>
          <a:ln w="9525">
            <a:noFill/>
          </a:ln>
        </p:spPr>
        <p:txBody>
          <a:bodyPr wrap="square">
            <a:spAutoFit/>
          </a:bodyPr>
          <a:lstStyle/>
          <a:p>
            <a:pPr marL="514350" indent="-514350" algn="just">
              <a:lnSpc>
                <a:spcPct val="120000"/>
              </a:lnSpc>
              <a:buAutoNum type="arabicPeriod"/>
            </a:pP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disturb  a cave ecosystem </a:t>
            </a:r>
            <a:endPar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扰乱洞穴生态系统</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 is cut off from the outside world</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与外界隔绝</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 minimize human impact on nature</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减少人类对自然的影响</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 break down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分解</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rot   vi.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腐烂</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problematic</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 scare away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吓走</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8. bacteria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细菌</a:t>
            </a:r>
            <a:endPar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lnSpc>
                <a:spcPct val="120000"/>
              </a:lnSpc>
              <a:buAutoNum type="arabicPeriod" startAt="9"/>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absorb rainfall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吸收降雨</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marL="514350" indent="-514350" algn="just">
              <a:lnSpc>
                <a:spcPct val="120000"/>
              </a:lnSpc>
              <a:buAutoNum type="arabicPeriod" startAt="9"/>
            </a:pP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leave no trace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不留痕迹</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图片 6" descr="logo横版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rotWithShape="1">
          <a:blip r:embed="rId1">
            <a:extLst>
              <a:ext uri="{28A0092B-C50C-407E-A947-70E740481C1C}">
                <a14:useLocalDpi xmlns:a14="http://schemas.microsoft.com/office/drawing/2010/main" val="0"/>
              </a:ext>
            </a:extLst>
          </a:blip>
          <a:srcRect l="-10480" r="22676" b="8952"/>
          <a:stretch>
            <a:fillRect/>
          </a:stretch>
        </p:blipFill>
        <p:spPr bwMode="auto">
          <a:xfrm>
            <a:off x="4054458" y="0"/>
            <a:ext cx="813754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 y="3009900"/>
            <a:ext cx="5005633" cy="1323439"/>
          </a:xfrm>
          <a:prstGeom prst="rect">
            <a:avLst/>
          </a:prstGeom>
          <a:solidFill>
            <a:schemeClr val="bg1"/>
          </a:solidFill>
        </p:spPr>
        <p:txBody>
          <a:bodyPr wrap="square" rtlCol="0">
            <a:spAutoFit/>
          </a:bodyPr>
          <a:lstStyle/>
          <a:p>
            <a:r>
              <a:rPr lang="en-US" altLang="zh-CN" sz="4000" b="1" dirty="0">
                <a:solidFill>
                  <a:srgbClr val="C00000"/>
                </a:solidFill>
              </a:rPr>
              <a:t>                D </a:t>
            </a:r>
            <a:r>
              <a:rPr lang="zh-CN" altLang="en-US" sz="4000" b="1" dirty="0">
                <a:solidFill>
                  <a:srgbClr val="C00000"/>
                </a:solidFill>
              </a:rPr>
              <a:t>篇</a:t>
            </a:r>
            <a:endParaRPr lang="en-US" altLang="zh-CN" sz="4000" b="1" dirty="0">
              <a:solidFill>
                <a:srgbClr val="C00000"/>
              </a:solidFill>
            </a:endParaRPr>
          </a:p>
          <a:p>
            <a:r>
              <a:rPr lang="zh-CN" altLang="en-US" sz="4000" b="1" dirty="0">
                <a:solidFill>
                  <a:srgbClr val="005E00"/>
                </a:solidFill>
              </a:rPr>
              <a:t>检查核武器的机器人</a:t>
            </a:r>
            <a:endParaRPr lang="zh-CN" altLang="en-US" sz="4000" b="1" dirty="0">
              <a:solidFill>
                <a:srgbClr val="005E00"/>
              </a:solidFill>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90" y="463680"/>
            <a:ext cx="2095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解密核电应急机器人：强核辐射环境下的“孤胆英雄”_能见度_澎湃新闻-The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005633" cy="30099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4333340"/>
            <a:ext cx="5005633" cy="252466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6" descr="logo横版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5414" y="0"/>
            <a:ext cx="12267413" cy="6829755"/>
          </a:xfrm>
          <a:prstGeom prst="rect">
            <a:avLst/>
          </a:prstGeom>
          <a:solidFill>
            <a:schemeClr val="bg1"/>
          </a:solidFill>
        </p:spPr>
        <p:txBody>
          <a:bodyPr wrap="square">
            <a:spAutoFit/>
          </a:bodyPr>
          <a:lstStyle/>
          <a:p>
            <a:pPr indent="304800" algn="just" eaLnBrk="0">
              <a:lnSpc>
                <a:spcPts val="2100"/>
              </a:lnSpc>
              <a:buNone/>
              <a:tabLst>
                <a:tab pos="266700" algn="l"/>
              </a:tabLst>
            </a:pPr>
            <a:r>
              <a:rPr lang="en-US" altLang="zh-CN" sz="2400" dirty="0">
                <a:solidFill>
                  <a:srgbClr val="FF0000"/>
                </a:solidFill>
                <a:effectLst/>
                <a:latin typeface="Times New Roman" panose="02020603050405020304" pitchFamily="18" charset="0"/>
                <a:ea typeface="等线" panose="02010600030101010101" charset="-122"/>
              </a:rPr>
              <a:t>In the risky world of nuclear arms control, Princeton student </a:t>
            </a:r>
            <a:r>
              <a:rPr lang="en-US" altLang="zh-CN" sz="2400" dirty="0" err="1">
                <a:solidFill>
                  <a:srgbClr val="FF0000"/>
                </a:solidFill>
                <a:effectLst/>
                <a:latin typeface="Times New Roman" panose="02020603050405020304" pitchFamily="18" charset="0"/>
                <a:ea typeface="等线" panose="02010600030101010101" charset="-122"/>
              </a:rPr>
              <a:t>Lepowsky</a:t>
            </a:r>
            <a:r>
              <a:rPr lang="en-US" altLang="zh-CN" sz="2400" dirty="0">
                <a:solidFill>
                  <a:srgbClr val="FF0000"/>
                </a:solidFill>
                <a:effectLst/>
                <a:latin typeface="Times New Roman" panose="02020603050405020304" pitchFamily="18" charset="0"/>
                <a:ea typeface="等线" panose="02010600030101010101" charset="-122"/>
              </a:rPr>
              <a:t> is exploring how robots can make inspections more accurate and acceptable to host nations worried about invasive (</a:t>
            </a:r>
            <a:r>
              <a:rPr lang="zh-CN" altLang="en-US" sz="2400" dirty="0">
                <a:solidFill>
                  <a:srgbClr val="FF0000"/>
                </a:solidFill>
                <a:effectLst/>
                <a:latin typeface="Times New Roman" panose="02020603050405020304" pitchFamily="18" charset="0"/>
                <a:ea typeface="等线" panose="02010600030101010101" charset="-122"/>
              </a:rPr>
              <a:t>侵入的</a:t>
            </a:r>
            <a:r>
              <a:rPr lang="en-US" altLang="zh-CN" sz="2400" dirty="0">
                <a:solidFill>
                  <a:srgbClr val="FF0000"/>
                </a:solidFill>
                <a:effectLst/>
                <a:latin typeface="Times New Roman" panose="02020603050405020304" pitchFamily="18" charset="0"/>
                <a:ea typeface="等线" panose="02010600030101010101" charset="-122"/>
              </a:rPr>
              <a:t>)traditional methods. His latest research has led to a robot performing inspections without saving sensitive information.</a:t>
            </a:r>
            <a:endParaRPr lang="en-US" altLang="zh-CN" sz="2400" dirty="0">
              <a:solidFill>
                <a:srgbClr val="FF0000"/>
              </a:solidFill>
              <a:effectLst/>
              <a:latin typeface="Times New Roman" panose="02020603050405020304" pitchFamily="18" charset="0"/>
              <a:ea typeface="等线" panose="02010600030101010101" charset="-122"/>
            </a:endParaRPr>
          </a:p>
          <a:p>
            <a:pPr indent="304800" algn="just" eaLnBrk="0">
              <a:lnSpc>
                <a:spcPts val="2100"/>
              </a:lnSpc>
              <a:buNone/>
              <a:tabLst>
                <a:tab pos="266700" algn="l"/>
              </a:tabLst>
            </a:pPr>
            <a:r>
              <a:rPr lang="en-US" altLang="zh-CN" sz="2400" dirty="0">
                <a:solidFill>
                  <a:srgbClr val="0000FF"/>
                </a:solidFill>
                <a:effectLst/>
                <a:latin typeface="Times New Roman" panose="02020603050405020304" pitchFamily="18" charset="0"/>
                <a:ea typeface="等线" panose="02010600030101010101" charset="-122"/>
              </a:rPr>
              <a:t>“The host nation likely won't want a human inspector poking their nose around,” said </a:t>
            </a:r>
            <a:r>
              <a:rPr lang="en-US" altLang="zh-CN" sz="2400" dirty="0" err="1">
                <a:solidFill>
                  <a:srgbClr val="0000FF"/>
                </a:solidFill>
                <a:effectLst/>
                <a:latin typeface="Times New Roman" panose="02020603050405020304" pitchFamily="18" charset="0"/>
                <a:ea typeface="等线" panose="02010600030101010101" charset="-122"/>
              </a:rPr>
              <a:t>Lepowsky</a:t>
            </a:r>
            <a:r>
              <a:rPr lang="en-US" altLang="zh-CN" sz="2400" dirty="0">
                <a:solidFill>
                  <a:srgbClr val="0000FF"/>
                </a:solidFill>
                <a:effectLst/>
                <a:latin typeface="Times New Roman" panose="02020603050405020304" pitchFamily="18" charset="0"/>
                <a:ea typeface="等线" panose="02010600030101010101" charset="-122"/>
              </a:rPr>
              <a:t>.“But even a robot has memory and sensors acquiring data.” The goal is to have high-confidence inspections without the robot saving information. For example, the robot would not save radiation measurements or create floor plans of sensitive areas.</a:t>
            </a:r>
            <a:endParaRPr lang="en-US" altLang="zh-CN" sz="2400" dirty="0">
              <a:solidFill>
                <a:srgbClr val="0000FF"/>
              </a:solidFill>
              <a:effectLst/>
              <a:latin typeface="Times New Roman" panose="02020603050405020304" pitchFamily="18" charset="0"/>
              <a:ea typeface="等线" panose="02010600030101010101" charset="-122"/>
            </a:endParaRPr>
          </a:p>
          <a:p>
            <a:pPr indent="304800" algn="just" eaLnBrk="0">
              <a:lnSpc>
                <a:spcPts val="2100"/>
              </a:lnSpc>
              <a:buNone/>
              <a:tabLst>
                <a:tab pos="266700" algn="l"/>
              </a:tabLst>
            </a:pPr>
            <a:r>
              <a:rPr lang="en-US" altLang="zh-CN" sz="2400" dirty="0">
                <a:solidFill>
                  <a:srgbClr val="7030A0"/>
                </a:solidFill>
                <a:effectLst/>
                <a:latin typeface="Times New Roman" panose="02020603050405020304" pitchFamily="18" charset="0"/>
                <a:ea typeface="等线" panose="02010600030101010101" charset="-122"/>
              </a:rPr>
              <a:t>The new prototype(</a:t>
            </a:r>
            <a:r>
              <a:rPr lang="zh-CN" altLang="en-US" sz="2400" dirty="0">
                <a:solidFill>
                  <a:srgbClr val="7030A0"/>
                </a:solidFill>
                <a:effectLst/>
                <a:latin typeface="Times New Roman" panose="02020603050405020304" pitchFamily="18" charset="0"/>
                <a:ea typeface="等线" panose="02010600030101010101" charset="-122"/>
              </a:rPr>
              <a:t>样机</a:t>
            </a:r>
            <a:r>
              <a:rPr lang="en-US" altLang="zh-CN" sz="2400" dirty="0">
                <a:solidFill>
                  <a:srgbClr val="7030A0"/>
                </a:solidFill>
                <a:effectLst/>
                <a:latin typeface="Times New Roman" panose="02020603050405020304" pitchFamily="18" charset="0"/>
                <a:ea typeface="等线" panose="02010600030101010101" charset="-122"/>
              </a:rPr>
              <a:t>) is built on an iRobot Create 3 platform, an educational robot. Robots offer advantages over human inspectors: they can tolerate higher radiation levels, are more consistent, and can be cheaper. They also can be programmed to generate trust, such as not using cameras to avoid seeing unwanted details. The idea for the robot started with </a:t>
            </a:r>
            <a:r>
              <a:rPr lang="en-US" altLang="zh-CN" sz="2400" dirty="0" err="1">
                <a:solidFill>
                  <a:srgbClr val="7030A0"/>
                </a:solidFill>
                <a:effectLst/>
                <a:latin typeface="Times New Roman" panose="02020603050405020304" pitchFamily="18" charset="0"/>
                <a:ea typeface="等线" panose="02010600030101010101" charset="-122"/>
              </a:rPr>
              <a:t>Lepowsky's</a:t>
            </a:r>
            <a:r>
              <a:rPr lang="en-US" altLang="zh-CN" sz="2400" dirty="0">
                <a:solidFill>
                  <a:srgbClr val="7030A0"/>
                </a:solidFill>
                <a:effectLst/>
                <a:latin typeface="Times New Roman" panose="02020603050405020304" pitchFamily="18" charset="0"/>
                <a:ea typeface="等线" panose="02010600030101010101" charset="-122"/>
              </a:rPr>
              <a:t> adviser, Glaser, who was curious about creating a “forgetful robot” that could perform highly accurate nuclear arms inspections but forget everything afterward. This led to an even more interesting idea: “Rather than forgetting, we' re not even remembering in the first place,” </a:t>
            </a:r>
            <a:r>
              <a:rPr lang="en-US" altLang="zh-CN" sz="2400" dirty="0" err="1">
                <a:solidFill>
                  <a:srgbClr val="7030A0"/>
                </a:solidFill>
                <a:effectLst/>
                <a:latin typeface="Times New Roman" panose="02020603050405020304" pitchFamily="18" charset="0"/>
                <a:ea typeface="等线" panose="02010600030101010101" charset="-122"/>
              </a:rPr>
              <a:t>Lepowsky</a:t>
            </a:r>
            <a:r>
              <a:rPr lang="en-US" altLang="zh-CN" sz="2400" dirty="0">
                <a:solidFill>
                  <a:srgbClr val="7030A0"/>
                </a:solidFill>
                <a:effectLst/>
                <a:latin typeface="Times New Roman" panose="02020603050405020304" pitchFamily="18" charset="0"/>
                <a:ea typeface="等线" panose="02010600030101010101" charset="-122"/>
              </a:rPr>
              <a:t> said. He believes this feature can reassure hosts concerned about privacy.</a:t>
            </a:r>
            <a:endParaRPr lang="en-US" altLang="zh-CN" sz="2400" dirty="0">
              <a:solidFill>
                <a:srgbClr val="7030A0"/>
              </a:solidFill>
              <a:effectLst/>
              <a:latin typeface="Times New Roman" panose="02020603050405020304" pitchFamily="18" charset="0"/>
              <a:ea typeface="等线" panose="02010600030101010101" charset="-122"/>
            </a:endParaRPr>
          </a:p>
          <a:p>
            <a:pPr indent="304800" algn="just" eaLnBrk="0">
              <a:lnSpc>
                <a:spcPts val="2100"/>
              </a:lnSpc>
              <a:buNone/>
              <a:tabLst>
                <a:tab pos="266700" algn="l"/>
              </a:tabLst>
            </a:pPr>
            <a:r>
              <a:rPr lang="en-US" altLang="zh-CN" sz="2400" dirty="0" err="1">
                <a:effectLst/>
                <a:latin typeface="Times New Roman" panose="02020603050405020304" pitchFamily="18" charset="0"/>
                <a:ea typeface="等线" panose="02010600030101010101" charset="-122"/>
              </a:rPr>
              <a:t>Lepowsky</a:t>
            </a:r>
            <a:r>
              <a:rPr lang="en-US" altLang="zh-CN" sz="2400" dirty="0">
                <a:effectLst/>
                <a:latin typeface="Times New Roman" panose="02020603050405020304" pitchFamily="18" charset="0"/>
                <a:ea typeface="等线" panose="02010600030101010101" charset="-122"/>
              </a:rPr>
              <a:t> likes the interdisciplinary nature of his work - - - drawing on both his robotics and policy expertise —— and he likes that it requires a breadth of knowledge, not just depth. He values that his research is grounded in real-life applications for global security and nuclear nonproliferation(</a:t>
            </a:r>
            <a:r>
              <a:rPr lang="zh-CN" altLang="en-US" sz="2400" dirty="0">
                <a:effectLst/>
                <a:latin typeface="Times New Roman" panose="02020603050405020304" pitchFamily="18" charset="0"/>
                <a:ea typeface="等线" panose="02010600030101010101" charset="-122"/>
              </a:rPr>
              <a:t>防扩散</a:t>
            </a:r>
            <a:r>
              <a:rPr lang="en-US" altLang="zh-CN" sz="2400" dirty="0">
                <a:effectLst/>
                <a:latin typeface="Times New Roman" panose="02020603050405020304" pitchFamily="18" charset="0"/>
                <a:ea typeface="等线" panose="02010600030101010101" charset="-122"/>
              </a:rPr>
              <a:t>).</a:t>
            </a:r>
            <a:endParaRPr lang="en-US" altLang="zh-CN" sz="2400" dirty="0">
              <a:effectLst/>
              <a:latin typeface="Times New Roman" panose="02020603050405020304" pitchFamily="18" charset="0"/>
              <a:ea typeface="等线" panose="02010600030101010101" charset="-122"/>
            </a:endParaRPr>
          </a:p>
          <a:p>
            <a:pPr indent="304800" algn="just" eaLnBrk="0">
              <a:lnSpc>
                <a:spcPts val="2100"/>
              </a:lnSpc>
              <a:buNone/>
              <a:tabLst>
                <a:tab pos="266700" algn="l"/>
              </a:tabLst>
            </a:pPr>
            <a:r>
              <a:rPr lang="en-US" altLang="zh-CN" sz="2400" dirty="0">
                <a:solidFill>
                  <a:srgbClr val="FF0000"/>
                </a:solidFill>
                <a:effectLst/>
                <a:latin typeface="Times New Roman" panose="02020603050405020304" pitchFamily="18" charset="0"/>
                <a:ea typeface="等线" panose="02010600030101010101" charset="-122"/>
              </a:rPr>
              <a:t>Predicting when the robot might be used in the field is difficult. “It's easy to say, today, it's not very realistic, but you have to be ready for if and when it becomes possible,” said </a:t>
            </a:r>
            <a:r>
              <a:rPr lang="en-US" altLang="zh-CN" sz="2400" dirty="0" err="1">
                <a:solidFill>
                  <a:srgbClr val="FF0000"/>
                </a:solidFill>
                <a:effectLst/>
                <a:latin typeface="Times New Roman" panose="02020603050405020304" pitchFamily="18" charset="0"/>
                <a:ea typeface="等线" panose="02010600030101010101" charset="-122"/>
              </a:rPr>
              <a:t>Lepowsky</a:t>
            </a:r>
            <a:r>
              <a:rPr lang="en-US" altLang="zh-CN" sz="2400" dirty="0">
                <a:solidFill>
                  <a:srgbClr val="FF0000"/>
                </a:solidFill>
                <a:effectLst/>
                <a:latin typeface="Times New Roman" panose="02020603050405020304" pitchFamily="18" charset="0"/>
                <a:ea typeface="等线" panose="02010600030101010101" charset="-122"/>
              </a:rPr>
              <a:t>. Research into this problem is very active. Because arms control is changing, the specific objectives of future agreements are hard to predict. “But we can hope they will be positive, and we need to be ready, technically.”</a:t>
            </a:r>
            <a:endParaRPr lang="en-US" altLang="zh-CN" sz="2400" dirty="0">
              <a:solidFill>
                <a:srgbClr val="FF0000"/>
              </a:solidFill>
              <a:effectLst/>
              <a:latin typeface="Times New Roman" panose="02020603050405020304" pitchFamily="18" charset="0"/>
              <a:ea typeface="等线" panose="02010600030101010101" charset="-122"/>
            </a:endParaRPr>
          </a:p>
        </p:txBody>
      </p:sp>
      <p:sp>
        <p:nvSpPr>
          <p:cNvPr id="4" name="矩形 3"/>
          <p:cNvSpPr/>
          <p:nvPr/>
        </p:nvSpPr>
        <p:spPr>
          <a:xfrm>
            <a:off x="7360019" y="287937"/>
            <a:ext cx="3614131" cy="584775"/>
          </a:xfrm>
          <a:prstGeom prst="rect">
            <a:avLst/>
          </a:prstGeom>
          <a:solidFill>
            <a:srgbClr val="92D050"/>
          </a:solidFill>
        </p:spPr>
        <p:txBody>
          <a:bodyPr wrap="none">
            <a:spAutoFit/>
          </a:bodyPr>
          <a:lstStyle/>
          <a:p>
            <a:r>
              <a:rPr lang="en-US" altLang="zh-CN"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A latest research</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6330947" y="5286567"/>
            <a:ext cx="5283434" cy="584775"/>
          </a:xfrm>
          <a:prstGeom prst="rect">
            <a:avLst/>
          </a:prstGeom>
          <a:solidFill>
            <a:srgbClr val="92D050"/>
          </a:solidFill>
        </p:spPr>
        <p:txBody>
          <a:bodyPr wrap="none">
            <a:spAutoFit/>
          </a:bodyPr>
          <a:lstStyle/>
          <a:p>
            <a:r>
              <a:rPr lang="en-US" altLang="zh-CN"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 challenges and </a:t>
            </a:r>
            <a:r>
              <a:rPr lang="en-US" altLang="zh-CN" sz="3200" b="1" kern="100" dirty="0" err="1">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prespect</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6" name="矩形 5"/>
          <p:cNvSpPr/>
          <p:nvPr/>
        </p:nvSpPr>
        <p:spPr>
          <a:xfrm>
            <a:off x="7670475" y="1216720"/>
            <a:ext cx="2346733" cy="584775"/>
          </a:xfrm>
          <a:prstGeom prst="rect">
            <a:avLst/>
          </a:prstGeom>
          <a:solidFill>
            <a:srgbClr val="92D050"/>
          </a:solidFill>
        </p:spPr>
        <p:txBody>
          <a:bodyPr wrap="none">
            <a:spAutoFit/>
          </a:bodyPr>
          <a:lstStyle/>
          <a:p>
            <a:r>
              <a:rPr lang="en-US" altLang="zh-CN" sz="3200" b="1" kern="1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advantage</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
        <p:nvSpPr>
          <p:cNvPr id="13" name="矩形 12"/>
          <p:cNvSpPr/>
          <p:nvPr/>
        </p:nvSpPr>
        <p:spPr>
          <a:xfrm>
            <a:off x="6806153" y="2844225"/>
            <a:ext cx="4959563" cy="584775"/>
          </a:xfrm>
          <a:prstGeom prst="rect">
            <a:avLst/>
          </a:prstGeom>
          <a:solidFill>
            <a:srgbClr val="92D050"/>
          </a:solidFill>
        </p:spPr>
        <p:txBody>
          <a:bodyPr wrap="square">
            <a:spAutoFit/>
          </a:bodyPr>
          <a:lstStyle/>
          <a:p>
            <a:r>
              <a:rPr lang="en-US" altLang="zh-CN" sz="3200" b="1" kern="100" dirty="0">
                <a:solidFill>
                  <a:srgbClr val="7030A0"/>
                </a:solidFill>
                <a:latin typeface="微软雅黑" panose="020B0503020204020204" pitchFamily="34" charset="-122"/>
                <a:ea typeface="微软雅黑" panose="020B0503020204020204" pitchFamily="34" charset="-122"/>
                <a:cs typeface="Times New Roman" panose="02020603050405020304" pitchFamily="18" charset="0"/>
              </a:rPr>
              <a:t>design mechanism</a:t>
            </a:r>
            <a:endParaRPr lang="zh-CN" altLang="en-US" sz="3200" b="1" dirty="0">
              <a:solidFill>
                <a:srgbClr val="7030A0"/>
              </a:solidFill>
              <a:latin typeface="微软雅黑" panose="020B0503020204020204" pitchFamily="34" charset="-122"/>
              <a:ea typeface="微软雅黑" panose="020B0503020204020204" pitchFamily="34" charset="-122"/>
            </a:endParaRPr>
          </a:p>
        </p:txBody>
      </p:sp>
      <p:sp>
        <p:nvSpPr>
          <p:cNvPr id="14" name="矩形 13"/>
          <p:cNvSpPr/>
          <p:nvPr/>
        </p:nvSpPr>
        <p:spPr>
          <a:xfrm>
            <a:off x="6806153" y="4353332"/>
            <a:ext cx="4947188" cy="584775"/>
          </a:xfrm>
          <a:prstGeom prst="rect">
            <a:avLst/>
          </a:prstGeom>
          <a:solidFill>
            <a:srgbClr val="92D050"/>
          </a:solidFill>
        </p:spPr>
        <p:txBody>
          <a:bodyPr wrap="square">
            <a:spAutoFit/>
          </a:bodyPr>
          <a:lstStyle/>
          <a:p>
            <a:r>
              <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3200" b="1" kern="100" dirty="0" err="1">
                <a:latin typeface="微软雅黑" panose="020B0503020204020204" pitchFamily="34" charset="-122"/>
                <a:ea typeface="微软雅黑" panose="020B0503020204020204" pitchFamily="34" charset="-122"/>
                <a:cs typeface="Times New Roman" panose="02020603050405020304" pitchFamily="18" charset="0"/>
              </a:rPr>
              <a:t>Lepowsky’s</a:t>
            </a:r>
            <a:r>
              <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 opinion</a:t>
            </a:r>
            <a:endParaRPr lang="zh-CN" altLang="en-US" sz="3200" b="1" dirty="0">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49335" y="20618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74046" y="8528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12206" y="352675"/>
            <a:ext cx="1474140" cy="733610"/>
          </a:xfrm>
          <a:prstGeom prst="rect">
            <a:avLst/>
          </a:prstGeom>
        </p:spPr>
      </p:pic>
      <p:sp>
        <p:nvSpPr>
          <p:cNvPr id="18" name="TextBox 237"/>
          <p:cNvSpPr txBox="1"/>
          <p:nvPr/>
        </p:nvSpPr>
        <p:spPr>
          <a:xfrm>
            <a:off x="2294890" y="241300"/>
            <a:ext cx="3744595"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D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篇：说明文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998085" y="118110"/>
            <a:ext cx="7002237" cy="715581"/>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23177" y="1029335"/>
            <a:ext cx="12145645" cy="3970318"/>
          </a:xfrm>
          <a:prstGeom prst="rect">
            <a:avLst/>
          </a:prstGeom>
          <a:solidFill>
            <a:schemeClr val="bg1"/>
          </a:solidFill>
          <a:ln w="9525">
            <a:noFill/>
          </a:ln>
        </p:spPr>
        <p:txBody>
          <a:bodyPr wrap="square">
            <a:spAutoFit/>
          </a:bodyPr>
          <a:lstStyle/>
          <a:p>
            <a:pPr indent="444500"/>
            <a:r>
              <a:rPr lang="en-US" sz="3600" dirty="0">
                <a:latin typeface="Times New Roman" panose="02020603050405020304" pitchFamily="18" charset="0"/>
                <a:cs typeface="Times New Roman" panose="02020603050405020304" pitchFamily="18" charset="0"/>
              </a:rPr>
              <a:t>(Para. 2) “The host nation likely won't want </a:t>
            </a:r>
            <a:r>
              <a:rPr lang="en-US" sz="3600" b="1" dirty="0">
                <a:solidFill>
                  <a:srgbClr val="FF0000"/>
                </a:solidFill>
                <a:latin typeface="Times New Roman" panose="02020603050405020304" pitchFamily="18" charset="0"/>
                <a:cs typeface="Times New Roman" panose="02020603050405020304" pitchFamily="18" charset="0"/>
              </a:rPr>
              <a:t>a human inspector </a:t>
            </a:r>
            <a:r>
              <a:rPr lang="en-US" sz="3600" i="1" dirty="0">
                <a:solidFill>
                  <a:srgbClr val="0000FF"/>
                </a:solidFill>
                <a:latin typeface="Times New Roman" panose="02020603050405020304" pitchFamily="18" charset="0"/>
                <a:cs typeface="Times New Roman" panose="02020603050405020304" pitchFamily="18" charset="0"/>
              </a:rPr>
              <a:t>poking their nose around,” </a:t>
            </a:r>
            <a:r>
              <a:rPr lang="en-US" sz="3600" dirty="0">
                <a:latin typeface="Times New Roman" panose="02020603050405020304" pitchFamily="18" charset="0"/>
                <a:cs typeface="Times New Roman" panose="02020603050405020304" pitchFamily="18" charset="0"/>
              </a:rPr>
              <a:t>said </a:t>
            </a:r>
            <a:r>
              <a:rPr lang="en-US" sz="3600" dirty="0" err="1">
                <a:latin typeface="Times New Roman" panose="02020603050405020304" pitchFamily="18" charset="0"/>
                <a:cs typeface="Times New Roman" panose="02020603050405020304" pitchFamily="18" charset="0"/>
              </a:rPr>
              <a:t>Lepowsky</a:t>
            </a:r>
            <a:r>
              <a:rPr lang="en-US" sz="3600" dirty="0">
                <a:latin typeface="Times New Roman" panose="02020603050405020304" pitchFamily="18" charset="0"/>
                <a:cs typeface="Times New Roman" panose="02020603050405020304" pitchFamily="18" charset="0"/>
              </a:rPr>
              <a:t>.“But even a robot has memory and sensors acquiring data.” </a:t>
            </a:r>
            <a:r>
              <a:rPr lang="en-US" sz="3600" b="1" dirty="0">
                <a:latin typeface="Times New Roman" panose="02020603050405020304" pitchFamily="18" charset="0"/>
                <a:cs typeface="Times New Roman" panose="02020603050405020304" pitchFamily="18" charset="0"/>
              </a:rPr>
              <a:t>The goal is to have high-confidence inspections </a:t>
            </a:r>
            <a:r>
              <a:rPr lang="en-US" sz="3600" dirty="0">
                <a:solidFill>
                  <a:srgbClr val="FF0000"/>
                </a:solidFill>
                <a:latin typeface="Times New Roman" panose="02020603050405020304" pitchFamily="18" charset="0"/>
                <a:cs typeface="Times New Roman" panose="02020603050405020304" pitchFamily="18" charset="0"/>
              </a:rPr>
              <a:t>without the robot saving information.</a:t>
            </a:r>
            <a:r>
              <a:rPr lang="en-US" sz="3600" dirty="0">
                <a:latin typeface="Times New Roman" panose="02020603050405020304" pitchFamily="18" charset="0"/>
                <a:cs typeface="Times New Roman" panose="02020603050405020304" pitchFamily="18" charset="0"/>
              </a:rPr>
              <a:t> For example, the robot would not save radiation measurements or create floor plans of sensitive areas.</a:t>
            </a:r>
            <a:endParaRPr lang="en-US" sz="3600" dirty="0">
              <a:latin typeface="Times New Roman" panose="02020603050405020304" pitchFamily="18" charset="0"/>
              <a:cs typeface="Times New Roman" panose="02020603050405020304" pitchFamily="18" charset="0"/>
            </a:endParaRPr>
          </a:p>
          <a:p>
            <a:pPr indent="444500"/>
            <a:endParaRPr lang="en-US" sz="3600" u="sng"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23178" y="4935665"/>
            <a:ext cx="12168822" cy="156966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solidFill>
                  <a:srgbClr val="0000FF"/>
                </a:solidFill>
                <a:latin typeface="Times New Roman" panose="02020603050405020304" pitchFamily="18" charset="0"/>
                <a:cs typeface="Times New Roman" panose="02020603050405020304" pitchFamily="18" charset="0"/>
              </a:rPr>
              <a:t>32. In which aspect is </a:t>
            </a:r>
            <a:r>
              <a:rPr lang="en-US" altLang="zh-CN" sz="3200" dirty="0" err="1">
                <a:solidFill>
                  <a:srgbClr val="0000FF"/>
                </a:solidFill>
                <a:latin typeface="Times New Roman" panose="02020603050405020304" pitchFamily="18" charset="0"/>
                <a:cs typeface="Times New Roman" panose="02020603050405020304" pitchFamily="18" charset="0"/>
              </a:rPr>
              <a:t>Lepowsky's</a:t>
            </a:r>
            <a:r>
              <a:rPr lang="en-US" altLang="zh-CN" sz="3200" dirty="0">
                <a:solidFill>
                  <a:srgbClr val="0000FF"/>
                </a:solidFill>
                <a:latin typeface="Times New Roman" panose="02020603050405020304" pitchFamily="18" charset="0"/>
                <a:cs typeface="Times New Roman" panose="02020603050405020304" pitchFamily="18" charset="0"/>
              </a:rPr>
              <a:t> robot different from human inspectors?</a:t>
            </a:r>
            <a:endParaRPr lang="en-US" altLang="zh-CN" sz="3200" dirty="0">
              <a:solidFill>
                <a:srgbClr val="0000FF"/>
              </a:solidFill>
              <a:latin typeface="Times New Roman" panose="02020603050405020304" pitchFamily="18" charset="0"/>
              <a:cs typeface="Times New Roman" panose="02020603050405020304" pitchFamily="18" charset="0"/>
            </a:endParaRPr>
          </a:p>
          <a:p>
            <a:pPr marL="514350" indent="-514350">
              <a:buAutoNum type="alphaUcPeriod"/>
            </a:pPr>
            <a:r>
              <a:rPr lang="en-US" altLang="zh-CN" sz="3200" dirty="0">
                <a:solidFill>
                  <a:srgbClr val="0000FF"/>
                </a:solidFill>
                <a:latin typeface="Times New Roman" panose="02020603050405020304" pitchFamily="18" charset="0"/>
                <a:cs typeface="Times New Roman" panose="02020603050405020304" pitchFamily="18" charset="0"/>
              </a:rPr>
              <a:t>Data security.                 B. Memory capacity.     </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C. Social acceptance.          D. User friendliness. </a:t>
            </a:r>
            <a:endParaRPr lang="en-US" altLang="zh-CN" sz="3200" dirty="0">
              <a:solidFill>
                <a:srgbClr val="0000FF"/>
              </a:solidFill>
              <a:latin typeface="Times New Roman" panose="02020603050405020304" pitchFamily="18" charset="0"/>
              <a:cs typeface="Times New Roman" panose="02020603050405020304" pitchFamily="18" charset="0"/>
            </a:endParaRPr>
          </a:p>
        </p:txBody>
      </p:sp>
      <p:sp>
        <p:nvSpPr>
          <p:cNvPr id="5" name="矩形 4"/>
          <p:cNvSpPr/>
          <p:nvPr/>
        </p:nvSpPr>
        <p:spPr>
          <a:xfrm>
            <a:off x="9121987" y="5620702"/>
            <a:ext cx="2236510" cy="584775"/>
          </a:xfrm>
          <a:prstGeom prst="rect">
            <a:avLst/>
          </a:prstGeom>
          <a:gradFill>
            <a:gsLst>
              <a:gs pos="50000">
                <a:srgbClr val="F186AB"/>
              </a:gs>
              <a:gs pos="0">
                <a:srgbClr val="F4ADC5"/>
              </a:gs>
              <a:gs pos="100000">
                <a:srgbClr val="EE5F90"/>
              </a:gs>
            </a:gsLst>
            <a:lin scaled="1"/>
          </a:gradFill>
        </p:spPr>
        <p:txBody>
          <a:bodyPr wrap="none">
            <a:spAutoFit/>
          </a:bodyPr>
          <a:lstStyle/>
          <a:p>
            <a:pPr algn="l"/>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rPr>
              <a:t>题</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2" name="心形 1"/>
          <p:cNvSpPr/>
          <p:nvPr/>
        </p:nvSpPr>
        <p:spPr>
          <a:xfrm>
            <a:off x="23177" y="5620702"/>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3" name="直接箭头连接符 2"/>
          <p:cNvCxnSpPr/>
          <p:nvPr/>
        </p:nvCxnSpPr>
        <p:spPr>
          <a:xfrm>
            <a:off x="1734531" y="3747460"/>
            <a:ext cx="470227" cy="1909596"/>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5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1000"/>
                                        <p:tgtEl>
                                          <p:spTgt spid="18"/>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24379"/>
            <a:ext cx="12192000" cy="4401205"/>
          </a:xfrm>
          <a:prstGeom prst="rect">
            <a:avLst/>
          </a:prstGeom>
          <a:solidFill>
            <a:schemeClr val="bg1"/>
          </a:solidFill>
          <a:ln w="9525">
            <a:noFill/>
          </a:ln>
        </p:spPr>
        <p:txBody>
          <a:bodyPr wrap="square">
            <a:spAutoFit/>
          </a:bodyPr>
          <a:lstStyle/>
          <a:p>
            <a:pPr indent="444500"/>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Para. 3) The new prototype(</a:t>
            </a:r>
            <a:r>
              <a:rPr lang="zh-CN" altLang="en-US" sz="2800" dirty="0">
                <a:latin typeface="Times New Roman" panose="02020603050405020304" pitchFamily="18" charset="0"/>
                <a:cs typeface="Times New Roman" panose="02020603050405020304" pitchFamily="18" charset="0"/>
              </a:rPr>
              <a:t>样机</a:t>
            </a:r>
            <a:r>
              <a:rPr lang="en-US" altLang="zh-CN"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is built on an iRobot Create 3 platform, </a:t>
            </a:r>
            <a:r>
              <a:rPr lang="en-US" sz="2800" dirty="0">
                <a:latin typeface="Times New Roman" panose="02020603050405020304" pitchFamily="18" charset="0"/>
                <a:cs typeface="Times New Roman" panose="02020603050405020304" pitchFamily="18" charset="0"/>
              </a:rPr>
              <a:t>an educational robot. </a:t>
            </a:r>
            <a:r>
              <a:rPr lang="en-US" sz="2800" dirty="0">
                <a:solidFill>
                  <a:srgbClr val="FF0000"/>
                </a:solidFill>
                <a:latin typeface="Times New Roman" panose="02020603050405020304" pitchFamily="18" charset="0"/>
                <a:cs typeface="Times New Roman" panose="02020603050405020304" pitchFamily="18" charset="0"/>
              </a:rPr>
              <a:t>Robots offer </a:t>
            </a:r>
            <a:r>
              <a:rPr lang="en-US" sz="2800" b="1" dirty="0">
                <a:solidFill>
                  <a:srgbClr val="0000FF"/>
                </a:solidFill>
                <a:latin typeface="Times New Roman" panose="02020603050405020304" pitchFamily="18" charset="0"/>
                <a:cs typeface="Times New Roman" panose="02020603050405020304" pitchFamily="18" charset="0"/>
              </a:rPr>
              <a:t>advantages </a:t>
            </a:r>
            <a:r>
              <a:rPr lang="en-US" sz="2800" dirty="0">
                <a:solidFill>
                  <a:srgbClr val="FF0000"/>
                </a:solidFill>
                <a:latin typeface="Times New Roman" panose="02020603050405020304" pitchFamily="18" charset="0"/>
                <a:cs typeface="Times New Roman" panose="02020603050405020304" pitchFamily="18" charset="0"/>
              </a:rPr>
              <a:t>over human inspectors: </a:t>
            </a:r>
            <a:r>
              <a:rPr lang="en-US" sz="2800" b="1" dirty="0">
                <a:solidFill>
                  <a:srgbClr val="FF0000"/>
                </a:solidFill>
                <a:latin typeface="Times New Roman" panose="02020603050405020304" pitchFamily="18" charset="0"/>
                <a:cs typeface="Times New Roman" panose="02020603050405020304" pitchFamily="18" charset="0"/>
              </a:rPr>
              <a:t>they can tolerate higher radiation levels, are more consistent, and can be cheaper. They also can be programmed to generate trust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such as not using cameras to avoid seeing unwanted details. The idea for the robot started with </a:t>
            </a:r>
            <a:r>
              <a:rPr lang="en-US" sz="2800" dirty="0" err="1">
                <a:latin typeface="Times New Roman" panose="02020603050405020304" pitchFamily="18" charset="0"/>
                <a:cs typeface="Times New Roman" panose="02020603050405020304" pitchFamily="18" charset="0"/>
              </a:rPr>
              <a:t>Lepowsky's</a:t>
            </a:r>
            <a:r>
              <a:rPr lang="en-US" sz="2800" dirty="0">
                <a:latin typeface="Times New Roman" panose="02020603050405020304" pitchFamily="18" charset="0"/>
                <a:cs typeface="Times New Roman" panose="02020603050405020304" pitchFamily="18" charset="0"/>
              </a:rPr>
              <a:t> adviser, Glaser, who was curious about creating a “forgetful robot” that could perform highly accurate nuclear arms inspections but forget everything afterward. This led to an even more interesting idea: “Rather than forgetting, we' re not even remembering in the first place,” </a:t>
            </a:r>
            <a:r>
              <a:rPr lang="en-US" sz="2800" dirty="0" err="1">
                <a:latin typeface="Times New Roman" panose="02020603050405020304" pitchFamily="18" charset="0"/>
                <a:cs typeface="Times New Roman" panose="02020603050405020304" pitchFamily="18" charset="0"/>
              </a:rPr>
              <a:t>Lepowsky</a:t>
            </a:r>
            <a:r>
              <a:rPr lang="en-US" sz="2800" dirty="0">
                <a:latin typeface="Times New Roman" panose="02020603050405020304" pitchFamily="18" charset="0"/>
                <a:cs typeface="Times New Roman" panose="02020603050405020304" pitchFamily="18" charset="0"/>
              </a:rPr>
              <a:t> said. He believes this feature can reassure hosts concerned about privacy.</a:t>
            </a:r>
            <a:endParaRPr lang="en-US" sz="2800" b="1" u="sng"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1054" y="4913695"/>
            <a:ext cx="12191999" cy="156966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solidFill>
                  <a:srgbClr val="0000FF"/>
                </a:solidFill>
                <a:latin typeface="Times New Roman" panose="02020603050405020304" pitchFamily="18" charset="0"/>
                <a:cs typeface="Times New Roman" panose="02020603050405020304" pitchFamily="18" charset="0"/>
              </a:rPr>
              <a:t>33. What is said about the robot in paragraph 3?</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A. Its accurate system.                    		B. Its privacy risks.</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C. Its design mechanism.                 		D. Its operational problems.</a:t>
            </a:r>
            <a:endParaRPr lang="en-US" altLang="zh-CN" sz="3200" dirty="0">
              <a:solidFill>
                <a:srgbClr val="0000FF"/>
              </a:solidFill>
              <a:latin typeface="Times New Roman" panose="02020603050405020304" pitchFamily="18" charset="0"/>
              <a:cs typeface="Times New Roman" panose="02020603050405020304" pitchFamily="18" charset="0"/>
            </a:endParaRPr>
          </a:p>
        </p:txBody>
      </p:sp>
      <p:sp>
        <p:nvSpPr>
          <p:cNvPr id="2" name="矩形 1"/>
          <p:cNvSpPr/>
          <p:nvPr/>
        </p:nvSpPr>
        <p:spPr>
          <a:xfrm>
            <a:off x="9110960" y="4886615"/>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归纳概括题</a:t>
            </a:r>
            <a:endParaRPr lang="zh-CN" altLang="en-US" sz="3200" b="1" dirty="0">
              <a:latin typeface="微软雅黑" panose="020B0503020204020204" pitchFamily="34" charset="-122"/>
              <a:ea typeface="微软雅黑" panose="020B0503020204020204" pitchFamily="34" charset="-122"/>
            </a:endParaRPr>
          </a:p>
        </p:txBody>
      </p:sp>
      <p:sp>
        <p:nvSpPr>
          <p:cNvPr id="5" name="心形 4"/>
          <p:cNvSpPr/>
          <p:nvPr/>
        </p:nvSpPr>
        <p:spPr>
          <a:xfrm>
            <a:off x="65988" y="6067430"/>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11" name="直接箭头连接符 10"/>
          <p:cNvCxnSpPr/>
          <p:nvPr/>
        </p:nvCxnSpPr>
        <p:spPr>
          <a:xfrm flipH="1">
            <a:off x="3081041" y="374645"/>
            <a:ext cx="5120279" cy="5692785"/>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a:off x="3081041" y="876693"/>
            <a:ext cx="2461920" cy="519073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24379"/>
            <a:ext cx="12192000" cy="3416320"/>
          </a:xfrm>
          <a:prstGeom prst="rect">
            <a:avLst/>
          </a:prstGeom>
          <a:solidFill>
            <a:schemeClr val="bg1"/>
          </a:solidFill>
          <a:ln w="9525">
            <a:noFill/>
          </a:ln>
        </p:spPr>
        <p:txBody>
          <a:bodyPr wrap="square">
            <a:spAutoFit/>
          </a:bodyPr>
          <a:lstStyle/>
          <a:p>
            <a:pPr indent="444500"/>
            <a:r>
              <a:rPr lang="zh-CN" altLang="en-US" sz="3600" dirty="0">
                <a:latin typeface="Times New Roman" panose="02020603050405020304" pitchFamily="18" charset="0"/>
                <a:cs typeface="Times New Roman" panose="02020603050405020304" pitchFamily="18" charset="0"/>
              </a:rPr>
              <a:t>（</a:t>
            </a:r>
            <a:r>
              <a:rPr lang="en-US" altLang="zh-CN"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Para. 4) </a:t>
            </a:r>
            <a:r>
              <a:rPr lang="en-US" sz="3600" dirty="0" err="1">
                <a:latin typeface="Times New Roman" panose="02020603050405020304" pitchFamily="18" charset="0"/>
                <a:cs typeface="Times New Roman" panose="02020603050405020304" pitchFamily="18" charset="0"/>
              </a:rPr>
              <a:t>Lepowsky</a:t>
            </a:r>
            <a:r>
              <a:rPr lang="en-US" sz="3600" dirty="0">
                <a:latin typeface="Times New Roman" panose="02020603050405020304" pitchFamily="18" charset="0"/>
                <a:cs typeface="Times New Roman" panose="02020603050405020304" pitchFamily="18" charset="0"/>
              </a:rPr>
              <a:t> likes </a:t>
            </a:r>
            <a:r>
              <a:rPr lang="en-US" sz="3600" b="1" dirty="0">
                <a:solidFill>
                  <a:srgbClr val="FF0000"/>
                </a:solidFill>
                <a:latin typeface="Times New Roman" panose="02020603050405020304" pitchFamily="18" charset="0"/>
                <a:cs typeface="Times New Roman" panose="02020603050405020304" pitchFamily="18" charset="0"/>
              </a:rPr>
              <a:t>the interdisciplinary nature </a:t>
            </a:r>
            <a:r>
              <a:rPr lang="en-US" sz="3600" dirty="0">
                <a:latin typeface="Times New Roman" panose="02020603050405020304" pitchFamily="18" charset="0"/>
                <a:cs typeface="Times New Roman" panose="02020603050405020304" pitchFamily="18" charset="0"/>
              </a:rPr>
              <a:t>of his work - - - drawing </a:t>
            </a:r>
            <a:r>
              <a:rPr lang="en-US" sz="3600" b="1" dirty="0">
                <a:solidFill>
                  <a:srgbClr val="FF0000"/>
                </a:solidFill>
                <a:latin typeface="Times New Roman" panose="02020603050405020304" pitchFamily="18" charset="0"/>
                <a:cs typeface="Times New Roman" panose="02020603050405020304" pitchFamily="18" charset="0"/>
              </a:rPr>
              <a:t>on both his robotics and policy expertise </a:t>
            </a:r>
            <a:r>
              <a:rPr lang="en-US" sz="3600" dirty="0">
                <a:latin typeface="Times New Roman" panose="02020603050405020304" pitchFamily="18" charset="0"/>
                <a:cs typeface="Times New Roman" panose="02020603050405020304" pitchFamily="18" charset="0"/>
              </a:rPr>
              <a:t>—— and he likes that </a:t>
            </a:r>
            <a:r>
              <a:rPr lang="en-US" sz="3600" b="1" dirty="0">
                <a:latin typeface="Times New Roman" panose="02020603050405020304" pitchFamily="18" charset="0"/>
                <a:cs typeface="Times New Roman" panose="02020603050405020304" pitchFamily="18" charset="0"/>
              </a:rPr>
              <a:t>it requires a breadth of knowledge, not just depth. </a:t>
            </a:r>
            <a:r>
              <a:rPr lang="en-US" sz="3600" dirty="0">
                <a:latin typeface="Times New Roman" panose="02020603050405020304" pitchFamily="18" charset="0"/>
                <a:cs typeface="Times New Roman" panose="02020603050405020304" pitchFamily="18" charset="0"/>
              </a:rPr>
              <a:t>He values that his research is grounded in real-life applications for global security and nuclear nonproliferation(</a:t>
            </a:r>
            <a:r>
              <a:rPr lang="zh-CN" altLang="en-US" sz="3600" dirty="0">
                <a:latin typeface="Times New Roman" panose="02020603050405020304" pitchFamily="18" charset="0"/>
                <a:cs typeface="Times New Roman" panose="02020603050405020304" pitchFamily="18" charset="0"/>
              </a:rPr>
              <a:t>防扩散</a:t>
            </a:r>
            <a:r>
              <a:rPr lang="en-US" altLang="zh-CN" sz="3600" dirty="0">
                <a:latin typeface="Times New Roman" panose="02020603050405020304" pitchFamily="18" charset="0"/>
                <a:cs typeface="Times New Roman" panose="02020603050405020304" pitchFamily="18" charset="0"/>
              </a:rPr>
              <a:t>).</a:t>
            </a:r>
            <a:endParaRPr lang="en-US" sz="3600" b="1" u="sng" dirty="0">
              <a:solidFill>
                <a:srgbClr val="FF0000"/>
              </a:solidFill>
              <a:latin typeface="Times New Roman" panose="02020603050405020304" pitchFamily="18" charset="0"/>
              <a:cs typeface="Times New Roman" panose="02020603050405020304" pitchFamily="18" charset="0"/>
            </a:endParaRPr>
          </a:p>
        </p:txBody>
      </p:sp>
      <p:sp>
        <p:nvSpPr>
          <p:cNvPr id="13" name="矩形 12"/>
          <p:cNvSpPr/>
          <p:nvPr/>
        </p:nvSpPr>
        <p:spPr>
          <a:xfrm>
            <a:off x="0" y="4253572"/>
            <a:ext cx="12284179" cy="2554545"/>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solidFill>
                  <a:srgbClr val="0000FF"/>
                </a:solidFill>
                <a:latin typeface="Times New Roman" panose="02020603050405020304" pitchFamily="18" charset="0"/>
                <a:cs typeface="Times New Roman" panose="02020603050405020304" pitchFamily="18" charset="0"/>
              </a:rPr>
              <a:t>34. What does </a:t>
            </a:r>
            <a:r>
              <a:rPr lang="en-US" altLang="zh-CN" sz="3200" dirty="0" err="1">
                <a:solidFill>
                  <a:srgbClr val="0000FF"/>
                </a:solidFill>
                <a:latin typeface="Times New Roman" panose="02020603050405020304" pitchFamily="18" charset="0"/>
                <a:cs typeface="Times New Roman" panose="02020603050405020304" pitchFamily="18" charset="0"/>
              </a:rPr>
              <a:t>Lepowsky</a:t>
            </a:r>
            <a:r>
              <a:rPr lang="en-US" altLang="zh-CN" sz="3200" dirty="0">
                <a:solidFill>
                  <a:srgbClr val="0000FF"/>
                </a:solidFill>
                <a:latin typeface="Times New Roman" panose="02020603050405020304" pitchFamily="18" charset="0"/>
                <a:cs typeface="Times New Roman" panose="02020603050405020304" pitchFamily="18" charset="0"/>
              </a:rPr>
              <a:t> like about his work?</a:t>
            </a:r>
            <a:endParaRPr lang="en-US" altLang="zh-CN" sz="3200" dirty="0">
              <a:solidFill>
                <a:srgbClr val="0000FF"/>
              </a:solidFill>
              <a:latin typeface="Times New Roman" panose="02020603050405020304" pitchFamily="18" charset="0"/>
              <a:cs typeface="Times New Roman" panose="02020603050405020304" pitchFamily="18" charset="0"/>
            </a:endParaRPr>
          </a:p>
          <a:p>
            <a:pPr marL="514350" indent="-514350">
              <a:buAutoNum type="alphaUcPeriod"/>
            </a:pPr>
            <a:r>
              <a:rPr lang="en-US" altLang="zh-CN" sz="3200" dirty="0">
                <a:solidFill>
                  <a:srgbClr val="0000FF"/>
                </a:solidFill>
                <a:latin typeface="Times New Roman" panose="02020603050405020304" pitchFamily="18" charset="0"/>
                <a:cs typeface="Times New Roman" panose="02020603050405020304" pitchFamily="18" charset="0"/>
              </a:rPr>
              <a:t>Scientific research data.              		</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B. Real-time technical cooperation.</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C. In-depth theoretical studies.           		</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D. Integrated knowledge across fields.</a:t>
            </a:r>
            <a:endParaRPr lang="en-US" altLang="zh-CN" sz="3200" dirty="0">
              <a:solidFill>
                <a:srgbClr val="0000FF"/>
              </a:solidFill>
              <a:latin typeface="Times New Roman" panose="02020603050405020304" pitchFamily="18" charset="0"/>
              <a:cs typeface="Times New Roman" panose="02020603050405020304" pitchFamily="18" charset="0"/>
            </a:endParaRPr>
          </a:p>
        </p:txBody>
      </p:sp>
      <p:sp>
        <p:nvSpPr>
          <p:cNvPr id="2" name="矩形 1"/>
          <p:cNvSpPr/>
          <p:nvPr/>
        </p:nvSpPr>
        <p:spPr>
          <a:xfrm>
            <a:off x="9229663" y="4253572"/>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5" name="心形 4"/>
          <p:cNvSpPr/>
          <p:nvPr/>
        </p:nvSpPr>
        <p:spPr>
          <a:xfrm>
            <a:off x="75415" y="6282413"/>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11" name="直接箭头连接符 10"/>
          <p:cNvCxnSpPr/>
          <p:nvPr/>
        </p:nvCxnSpPr>
        <p:spPr>
          <a:xfrm flipH="1">
            <a:off x="2809188" y="612742"/>
            <a:ext cx="4487158" cy="575977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0"/>
            <a:ext cx="12192000" cy="3416320"/>
          </a:xfrm>
          <a:prstGeom prst="rect">
            <a:avLst/>
          </a:prstGeom>
          <a:solidFill>
            <a:schemeClr val="bg1"/>
          </a:solidFill>
          <a:ln w="9525">
            <a:noFill/>
          </a:ln>
        </p:spPr>
        <p:txBody>
          <a:bodyPr wrap="square">
            <a:spAutoFit/>
          </a:bodyPr>
          <a:lstStyle/>
          <a:p>
            <a:pPr indent="444500"/>
            <a:r>
              <a:rPr lang="zh-CN" altLang="en-US" sz="3600" dirty="0">
                <a:latin typeface="Times New Roman" panose="02020603050405020304" pitchFamily="18" charset="0"/>
                <a:cs typeface="Times New Roman" panose="02020603050405020304" pitchFamily="18" charset="0"/>
              </a:rPr>
              <a:t>（</a:t>
            </a:r>
            <a:r>
              <a:rPr lang="en-US" altLang="zh-CN" sz="36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Para. 1) In the risky world of </a:t>
            </a:r>
            <a:r>
              <a:rPr lang="en-US" sz="3600" b="1" dirty="0">
                <a:solidFill>
                  <a:srgbClr val="FF0000"/>
                </a:solidFill>
                <a:latin typeface="Times New Roman" panose="02020603050405020304" pitchFamily="18" charset="0"/>
                <a:cs typeface="Times New Roman" panose="02020603050405020304" pitchFamily="18" charset="0"/>
              </a:rPr>
              <a:t>nuclear arms control, </a:t>
            </a:r>
            <a:r>
              <a:rPr lang="en-US" sz="3600" dirty="0">
                <a:latin typeface="Times New Roman" panose="02020603050405020304" pitchFamily="18" charset="0"/>
                <a:cs typeface="Times New Roman" panose="02020603050405020304" pitchFamily="18" charset="0"/>
              </a:rPr>
              <a:t>Princeton student </a:t>
            </a:r>
            <a:r>
              <a:rPr lang="en-US" sz="3600" dirty="0" err="1">
                <a:latin typeface="Times New Roman" panose="02020603050405020304" pitchFamily="18" charset="0"/>
                <a:cs typeface="Times New Roman" panose="02020603050405020304" pitchFamily="18" charset="0"/>
              </a:rPr>
              <a:t>Lepowsky</a:t>
            </a:r>
            <a:r>
              <a:rPr lang="en-US" sz="3600" dirty="0">
                <a:latin typeface="Times New Roman" panose="02020603050405020304" pitchFamily="18" charset="0"/>
                <a:cs typeface="Times New Roman" panose="02020603050405020304" pitchFamily="18" charset="0"/>
              </a:rPr>
              <a:t> is </a:t>
            </a:r>
            <a:r>
              <a:rPr lang="en-US" sz="3600" b="1" dirty="0">
                <a:solidFill>
                  <a:srgbClr val="FF0000"/>
                </a:solidFill>
                <a:latin typeface="Times New Roman" panose="02020603050405020304" pitchFamily="18" charset="0"/>
                <a:cs typeface="Times New Roman" panose="02020603050405020304" pitchFamily="18" charset="0"/>
              </a:rPr>
              <a:t>exploring how robots can make inspections</a:t>
            </a:r>
            <a:r>
              <a:rPr lang="en-US" sz="3600" dirty="0">
                <a:latin typeface="Times New Roman" panose="02020603050405020304" pitchFamily="18" charset="0"/>
                <a:cs typeface="Times New Roman" panose="02020603050405020304" pitchFamily="18" charset="0"/>
              </a:rPr>
              <a:t> more accurate and acceptable to host nations worried about invasive(</a:t>
            </a:r>
            <a:r>
              <a:rPr lang="en-US" sz="3600" dirty="0" err="1">
                <a:latin typeface="Times New Roman" panose="02020603050405020304" pitchFamily="18" charset="0"/>
                <a:cs typeface="Times New Roman" panose="02020603050405020304" pitchFamily="18" charset="0"/>
              </a:rPr>
              <a:t>侵入的</a:t>
            </a:r>
            <a:r>
              <a:rPr lang="en-US" sz="3600" dirty="0">
                <a:latin typeface="Times New Roman" panose="02020603050405020304" pitchFamily="18" charset="0"/>
                <a:cs typeface="Times New Roman" panose="02020603050405020304" pitchFamily="18" charset="0"/>
              </a:rPr>
              <a:t>)traditional methods. </a:t>
            </a:r>
            <a:r>
              <a:rPr lang="en-US" sz="3600" dirty="0">
                <a:solidFill>
                  <a:srgbClr val="FF0000"/>
                </a:solidFill>
                <a:latin typeface="Times New Roman" panose="02020603050405020304" pitchFamily="18" charset="0"/>
                <a:cs typeface="Times New Roman" panose="02020603050405020304" pitchFamily="18" charset="0"/>
              </a:rPr>
              <a:t>His latest research has led to </a:t>
            </a:r>
            <a:r>
              <a:rPr lang="en-US" sz="3600" b="1" dirty="0">
                <a:solidFill>
                  <a:srgbClr val="FF0000"/>
                </a:solidFill>
                <a:latin typeface="Times New Roman" panose="02020603050405020304" pitchFamily="18" charset="0"/>
                <a:cs typeface="Times New Roman" panose="02020603050405020304" pitchFamily="18" charset="0"/>
              </a:rPr>
              <a:t>a robot </a:t>
            </a:r>
            <a:r>
              <a:rPr lang="en-US" sz="3600" i="1" dirty="0">
                <a:solidFill>
                  <a:srgbClr val="0000FF"/>
                </a:solidFill>
                <a:latin typeface="Times New Roman" panose="02020603050405020304" pitchFamily="18" charset="0"/>
                <a:cs typeface="Times New Roman" panose="02020603050405020304" pitchFamily="18" charset="0"/>
              </a:rPr>
              <a:t>performing inspections without saving sensitive information.</a:t>
            </a:r>
            <a:endParaRPr lang="en-US" sz="3600" b="1" i="1" u="sng" dirty="0">
              <a:solidFill>
                <a:srgbClr val="0000FF"/>
              </a:solidFill>
              <a:latin typeface="Times New Roman" panose="02020603050405020304" pitchFamily="18" charset="0"/>
              <a:cs typeface="Times New Roman" panose="02020603050405020304" pitchFamily="18" charset="0"/>
            </a:endParaRPr>
          </a:p>
        </p:txBody>
      </p:sp>
      <p:sp>
        <p:nvSpPr>
          <p:cNvPr id="13" name="矩形 12"/>
          <p:cNvSpPr/>
          <p:nvPr/>
        </p:nvSpPr>
        <p:spPr>
          <a:xfrm>
            <a:off x="0" y="4256261"/>
            <a:ext cx="12192000" cy="2554545"/>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altLang="zh-CN" sz="3200" dirty="0">
                <a:solidFill>
                  <a:srgbClr val="0000FF"/>
                </a:solidFill>
                <a:latin typeface="Times New Roman" panose="02020603050405020304" pitchFamily="18" charset="0"/>
                <a:cs typeface="Times New Roman" panose="02020603050405020304" pitchFamily="18" charset="0"/>
              </a:rPr>
              <a:t>35. Which would be the best title for this passage?</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A. Princeton's “Forgetful” Robots in Global Security</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B. No-Memory Robots: The Future of Nuclear Checks?</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C. Nuclear Arms Control: Robots or Human Inspectors?</a:t>
            </a:r>
            <a:endParaRPr lang="en-US" altLang="zh-CN" sz="3200" dirty="0">
              <a:solidFill>
                <a:srgbClr val="0000FF"/>
              </a:solidFill>
              <a:latin typeface="Times New Roman" panose="02020603050405020304" pitchFamily="18" charset="0"/>
              <a:cs typeface="Times New Roman" panose="02020603050405020304" pitchFamily="18" charset="0"/>
            </a:endParaRPr>
          </a:p>
          <a:p>
            <a:r>
              <a:rPr lang="en-US" altLang="zh-CN" sz="3200" dirty="0">
                <a:solidFill>
                  <a:srgbClr val="0000FF"/>
                </a:solidFill>
                <a:latin typeface="Times New Roman" panose="02020603050405020304" pitchFamily="18" charset="0"/>
                <a:cs typeface="Times New Roman" panose="02020603050405020304" pitchFamily="18" charset="0"/>
              </a:rPr>
              <a:t>D. </a:t>
            </a:r>
            <a:r>
              <a:rPr lang="en-US" altLang="zh-CN" sz="3200" dirty="0" err="1">
                <a:solidFill>
                  <a:srgbClr val="0000FF"/>
                </a:solidFill>
                <a:latin typeface="Times New Roman" panose="02020603050405020304" pitchFamily="18" charset="0"/>
                <a:cs typeface="Times New Roman" panose="02020603050405020304" pitchFamily="18" charset="0"/>
              </a:rPr>
              <a:t>Lepowsky's</a:t>
            </a:r>
            <a:r>
              <a:rPr lang="en-US" altLang="zh-CN" sz="3200" dirty="0">
                <a:solidFill>
                  <a:srgbClr val="0000FF"/>
                </a:solidFill>
                <a:latin typeface="Times New Roman" panose="02020603050405020304" pitchFamily="18" charset="0"/>
                <a:cs typeface="Times New Roman" panose="02020603050405020304" pitchFamily="18" charset="0"/>
              </a:rPr>
              <a:t> “Curious” Robots for Radiation Detection</a:t>
            </a:r>
            <a:endParaRPr lang="en-US" altLang="zh-CN" sz="3200" dirty="0">
              <a:solidFill>
                <a:srgbClr val="0000FF"/>
              </a:solidFill>
              <a:latin typeface="Times New Roman" panose="02020603050405020304" pitchFamily="18" charset="0"/>
              <a:cs typeface="Times New Roman" panose="02020603050405020304" pitchFamily="18" charset="0"/>
            </a:endParaRPr>
          </a:p>
        </p:txBody>
      </p:sp>
      <p:sp>
        <p:nvSpPr>
          <p:cNvPr id="2" name="矩形 1"/>
          <p:cNvSpPr/>
          <p:nvPr/>
        </p:nvSpPr>
        <p:spPr>
          <a:xfrm>
            <a:off x="9321144" y="3581150"/>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主旨概括</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5" name="心形 4"/>
          <p:cNvSpPr/>
          <p:nvPr/>
        </p:nvSpPr>
        <p:spPr>
          <a:xfrm>
            <a:off x="0" y="5325570"/>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11" name="直接箭头连接符 10"/>
          <p:cNvCxnSpPr/>
          <p:nvPr/>
        </p:nvCxnSpPr>
        <p:spPr>
          <a:xfrm>
            <a:off x="2762054" y="2752627"/>
            <a:ext cx="424206" cy="2780907"/>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a:off x="6671474" y="556181"/>
            <a:ext cx="351495" cy="4960071"/>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1375875" y="1704181"/>
            <a:ext cx="6797164" cy="3753939"/>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152789" y="2833776"/>
            <a:ext cx="5887691"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阅读理解</a:t>
            </a:r>
            <a:endPar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1</a:t>
            </a:r>
            <a:endPar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29293"/>
            <a:ext cx="4750996" cy="707886"/>
          </a:xfrm>
          <a:prstGeom prst="rect">
            <a:avLst/>
          </a:prstGeom>
          <a:solidFill>
            <a:schemeClr val="bg1"/>
          </a:solidFill>
        </p:spPr>
        <p:txBody>
          <a:bodyPr wrap="square" rtlCol="0">
            <a:spAutoFit/>
          </a:bodyPr>
          <a:lstStyle/>
          <a:p>
            <a:r>
              <a:rPr lang="en-US" altLang="zh-CN" sz="4000" b="1" dirty="0">
                <a:solidFill>
                  <a:srgbClr val="C00000"/>
                </a:solidFill>
              </a:rPr>
              <a:t>D </a:t>
            </a:r>
            <a:r>
              <a:rPr lang="zh-CN" altLang="en-US" sz="4000" b="1" dirty="0">
                <a:solidFill>
                  <a:srgbClr val="C00000"/>
                </a:solidFill>
              </a:rPr>
              <a:t>篇   </a:t>
            </a:r>
            <a:r>
              <a:rPr lang="zh-CN" altLang="en-US" sz="4000" b="1" dirty="0">
                <a:solidFill>
                  <a:srgbClr val="005E00"/>
                </a:solidFill>
              </a:rPr>
              <a:t>语料库</a:t>
            </a:r>
            <a:endParaRPr lang="zh-CN" altLang="en-US" sz="4000" b="1" dirty="0">
              <a:solidFill>
                <a:srgbClr val="005E00"/>
              </a:solidFill>
            </a:endParaRPr>
          </a:p>
        </p:txBody>
      </p:sp>
      <p:pic>
        <p:nvPicPr>
          <p:cNvPr id="9222"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 y="1137180"/>
            <a:ext cx="4750998" cy="572082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4750996" y="56563"/>
            <a:ext cx="7441004" cy="6740307"/>
          </a:xfrm>
          <a:prstGeom prst="rect">
            <a:avLst/>
          </a:prstGeom>
          <a:solidFill>
            <a:schemeClr val="bg1"/>
          </a:solidFill>
          <a:ln w="9525">
            <a:noFill/>
          </a:ln>
        </p:spPr>
        <p:txBody>
          <a:bodyPr wrap="square">
            <a:spAutoFit/>
          </a:bodyPr>
          <a:lstStyle/>
          <a:p>
            <a:pPr algn="just">
              <a:lnSpc>
                <a:spcPct val="120000"/>
              </a:lnSpc>
            </a:pP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1. nuclear arms    </a:t>
            </a:r>
            <a:r>
              <a:rPr lang="zh-CN" altLang="en-US"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核武器</a:t>
            </a:r>
            <a:endPar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 inspector  </a:t>
            </a:r>
            <a:r>
              <a:rPr lang="zh-CN" altLang="en-US"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检查员</a:t>
            </a:r>
            <a:r>
              <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inspection </a:t>
            </a:r>
            <a:r>
              <a:rPr lang="zh-CN" altLang="en-US"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检查</a:t>
            </a:r>
            <a:endPar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3. </a:t>
            </a:r>
            <a:r>
              <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create floor plans of sensitive areas</a:t>
            </a:r>
            <a:endPar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绘制敏感区域的平面图</a:t>
            </a:r>
            <a:endPar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tolerate higher radiation levels</a:t>
            </a:r>
            <a:endPar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容忍较高的辐射水平</a:t>
            </a:r>
            <a:endPar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5</a:t>
            </a:r>
            <a:r>
              <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generate trust  </a:t>
            </a:r>
            <a:r>
              <a:rPr lang="zh-CN" altLang="en-US"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产生信任</a:t>
            </a:r>
            <a:endPar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robotics and policy expertise </a:t>
            </a:r>
            <a:endPar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机器人技术和政策专业知识</a:t>
            </a:r>
            <a:endPar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7</a:t>
            </a:r>
            <a:r>
              <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 breadth of knowledge  </a:t>
            </a:r>
            <a:r>
              <a:rPr lang="zh-CN" altLang="en-US"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广博的知识</a:t>
            </a:r>
            <a:endPar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8. be grounded in real-life applications</a:t>
            </a:r>
            <a:endPar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以实际应用为基础</a:t>
            </a:r>
            <a:endPar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9</a:t>
            </a: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the specific objectives </a:t>
            </a:r>
            <a:r>
              <a:rPr lang="zh-CN" altLang="en-US"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具体目标</a:t>
            </a:r>
            <a:endPar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10. Memory capacity </a:t>
            </a:r>
            <a:r>
              <a:rPr lang="zh-CN" altLang="en-US"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存储容量</a:t>
            </a:r>
            <a:endPar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11. design mechanism </a:t>
            </a:r>
            <a:r>
              <a:rPr lang="zh-CN" altLang="en-US" sz="24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设计机制</a:t>
            </a:r>
            <a:endParaRPr lang="en-US" altLang="zh-CN" sz="24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124" name="图片 6"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七选五</a:t>
            </a:r>
            <a:endPar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2</a:t>
            </a:r>
            <a:endPar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17880" y="990708"/>
            <a:ext cx="10515600" cy="1325563"/>
          </a:xfrm>
        </p:spPr>
        <p:txBody>
          <a:bodyPr>
            <a:normAutofit/>
          </a:bodyPr>
          <a:lstStyle/>
          <a:p>
            <a:r>
              <a:rPr lang="zh-CN" altLang="en-US" sz="3200" b="1" dirty="0">
                <a:solidFill>
                  <a:srgbClr val="AC0000"/>
                </a:solidFill>
                <a:latin typeface="微软雅黑" panose="020B0503020204020204" pitchFamily="34" charset="-122"/>
                <a:ea typeface="微软雅黑" panose="020B0503020204020204" pitchFamily="34" charset="-122"/>
              </a:rPr>
              <a:t>首先观察选项设置的特点：</a:t>
            </a:r>
            <a:endParaRPr lang="zh-CN" altLang="en-US" sz="3200" b="1" dirty="0">
              <a:solidFill>
                <a:srgbClr val="AC0000"/>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45019" y="1892935"/>
            <a:ext cx="11968424" cy="4651375"/>
          </a:xfrm>
          <a:solidFill>
            <a:schemeClr val="bg1"/>
          </a:solidFill>
          <a:ln>
            <a:solidFill>
              <a:schemeClr val="accent6">
                <a:lumMod val="75000"/>
              </a:schemeClr>
            </a:solidFill>
          </a:ln>
        </p:spPr>
        <p:txBody>
          <a:bodyPr>
            <a:noAutofit/>
          </a:bodyPr>
          <a:lstStyle/>
          <a:p>
            <a:pPr fontAlgn="auto">
              <a:lnSpc>
                <a:spcPts val="3340"/>
              </a:lnSpc>
            </a:pPr>
            <a:r>
              <a:rPr lang="en-US" altLang="zh-CN" dirty="0">
                <a:latin typeface="Times New Roman" panose="02020603050405020304" pitchFamily="18" charset="0"/>
                <a:cs typeface="Times New Roman" panose="02020603050405020304" pitchFamily="18" charset="0"/>
              </a:rPr>
              <a:t>A. Decide acceptable purchases.</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solidFill>
                  <a:srgbClr val="FF0000"/>
                </a:solidFill>
                <a:latin typeface="Times New Roman" panose="02020603050405020304" pitchFamily="18" charset="0"/>
                <a:cs typeface="Times New Roman" panose="02020603050405020304" pitchFamily="18" charset="0"/>
              </a:rPr>
              <a:t>B. What is a no-spend challenge?</a:t>
            </a:r>
            <a:endParaRPr lang="en-US" altLang="zh-CN" dirty="0">
              <a:solidFill>
                <a:srgbClr val="FF0000"/>
              </a:solidFill>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C. There should be no </a:t>
            </a:r>
            <a:r>
              <a:rPr lang="en-US" altLang="zh-CN" b="1" dirty="0">
                <a:solidFill>
                  <a:srgbClr val="7030A0"/>
                </a:solidFill>
                <a:latin typeface="Times New Roman" panose="02020603050405020304" pitchFamily="18" charset="0"/>
                <a:cs typeface="Times New Roman" panose="02020603050405020304" pitchFamily="18" charset="0"/>
              </a:rPr>
              <a:t>quick-fix approach</a:t>
            </a:r>
            <a:r>
              <a:rPr lang="en-US" altLang="zh-CN"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fontAlgn="auto">
              <a:lnSpc>
                <a:spcPts val="3340"/>
              </a:lnSpc>
            </a:pPr>
            <a:r>
              <a:rPr lang="en-US" altLang="zh-CN" dirty="0">
                <a:solidFill>
                  <a:srgbClr val="FF0000"/>
                </a:solidFill>
                <a:latin typeface="Times New Roman" panose="02020603050405020304" pitchFamily="18" charset="0"/>
                <a:cs typeface="Times New Roman" panose="02020603050405020304" pitchFamily="18" charset="0"/>
              </a:rPr>
              <a:t>D. When will you start your no-spend challenge?</a:t>
            </a:r>
            <a:endParaRPr lang="en-US" altLang="zh-CN" dirty="0">
              <a:solidFill>
                <a:srgbClr val="FF0000"/>
              </a:solidFill>
              <a:latin typeface="Times New Roman" panose="02020603050405020304" pitchFamily="18" charset="0"/>
              <a:cs typeface="Times New Roman" panose="02020603050405020304" pitchFamily="18" charset="0"/>
            </a:endParaRPr>
          </a:p>
          <a:p>
            <a:pPr fontAlgn="auto">
              <a:lnSpc>
                <a:spcPts val="3340"/>
              </a:lnSpc>
            </a:pPr>
            <a:r>
              <a:rPr lang="en-US" altLang="zh-CN" dirty="0">
                <a:solidFill>
                  <a:srgbClr val="FF0000"/>
                </a:solidFill>
                <a:latin typeface="Times New Roman" panose="02020603050405020304" pitchFamily="18" charset="0"/>
                <a:cs typeface="Times New Roman" panose="02020603050405020304" pitchFamily="18" charset="0"/>
              </a:rPr>
              <a:t>E. Why not treat it as more of a lifestyle change?</a:t>
            </a:r>
            <a:endParaRPr lang="en-US" altLang="zh-CN" dirty="0">
              <a:solidFill>
                <a:srgbClr val="FF0000"/>
              </a:solidFill>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F. Sometimes</a:t>
            </a:r>
            <a:r>
              <a:rPr lang="en-US" altLang="zh-CN" b="1" dirty="0">
                <a:latin typeface="Times New Roman" panose="02020603050405020304" pitchFamily="18" charset="0"/>
                <a:cs typeface="Times New Roman" panose="02020603050405020304" pitchFamily="18" charset="0"/>
              </a:rPr>
              <a:t> the best way </a:t>
            </a:r>
            <a:r>
              <a:rPr lang="en-US" altLang="zh-CN" dirty="0">
                <a:latin typeface="Times New Roman" panose="02020603050405020304" pitchFamily="18" charset="0"/>
                <a:cs typeface="Times New Roman" panose="02020603050405020304" pitchFamily="18" charset="0"/>
              </a:rPr>
              <a:t>is to go on </a:t>
            </a:r>
            <a:r>
              <a:rPr lang="en-US" altLang="zh-CN" dirty="0">
                <a:solidFill>
                  <a:srgbClr val="FF0000"/>
                </a:solidFill>
                <a:latin typeface="Times New Roman" panose="02020603050405020304" pitchFamily="18" charset="0"/>
                <a:cs typeface="Times New Roman" panose="02020603050405020304" pitchFamily="18" charset="0"/>
              </a:rPr>
              <a:t>a spending freeze.</a:t>
            </a:r>
            <a:endParaRPr lang="en-US" altLang="zh-CN" dirty="0">
              <a:solidFill>
                <a:srgbClr val="FF0000"/>
              </a:solidFill>
              <a:latin typeface="Times New Roman" panose="02020603050405020304" pitchFamily="18" charset="0"/>
              <a:cs typeface="Times New Roman" panose="02020603050405020304" pitchFamily="18" charset="0"/>
            </a:endParaRPr>
          </a:p>
          <a:p>
            <a:pPr fontAlgn="auto">
              <a:lnSpc>
                <a:spcPts val="3340"/>
              </a:lnSpc>
            </a:pPr>
            <a:r>
              <a:rPr lang="en-US" altLang="zh-CN" dirty="0">
                <a:latin typeface="Times New Roman" panose="02020603050405020304" pitchFamily="18" charset="0"/>
                <a:cs typeface="Times New Roman" panose="02020603050405020304" pitchFamily="18" charset="0"/>
              </a:rPr>
              <a:t>G. A no-spend challenge can be </a:t>
            </a:r>
            <a:r>
              <a:rPr lang="en-US" altLang="zh-CN" dirty="0">
                <a:solidFill>
                  <a:srgbClr val="FF0000"/>
                </a:solidFill>
                <a:latin typeface="Times New Roman" panose="02020603050405020304" pitchFamily="18" charset="0"/>
                <a:cs typeface="Times New Roman" panose="02020603050405020304" pitchFamily="18" charset="0"/>
              </a:rPr>
              <a:t>a boost to your financial situation.</a:t>
            </a:r>
            <a:endParaRPr lang="en-US" altLang="zh-CN" dirty="0">
              <a:solidFill>
                <a:srgbClr val="FF0000"/>
              </a:solidFill>
              <a:latin typeface="Times New Roman" panose="02020603050405020304" pitchFamily="18" charset="0"/>
              <a:cs typeface="Times New Roman" panose="02020603050405020304" pitchFamily="18" charset="0"/>
            </a:endParaRPr>
          </a:p>
          <a:p>
            <a:pPr fontAlgn="auto">
              <a:lnSpc>
                <a:spcPts val="3340"/>
              </a:lnSpc>
            </a:pPr>
            <a:endParaRPr lang="en-US" altLang="zh-CN" dirty="0">
              <a:latin typeface="Times New Roman" panose="02020603050405020304" pitchFamily="18" charset="0"/>
              <a:cs typeface="Times New Roman" panose="02020603050405020304" pitchFamily="18" charset="0"/>
            </a:endParaRPr>
          </a:p>
        </p:txBody>
      </p:sp>
      <p:cxnSp>
        <p:nvCxnSpPr>
          <p:cNvPr id="42" name="直接连接符 41"/>
          <p:cNvCxnSpPr/>
          <p:nvPr/>
        </p:nvCxnSpPr>
        <p:spPr>
          <a:xfrm flipV="1">
            <a:off x="638777" y="990644"/>
            <a:ext cx="10705589" cy="74252"/>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2189480" y="420370"/>
            <a:ext cx="9991090" cy="570230"/>
          </a:xfrm>
          <a:prstGeom prst="rect">
            <a:avLst/>
          </a:prstGeom>
        </p:spPr>
        <p:txBody>
          <a:bodyPr wrap="square">
            <a:spAutoFit/>
          </a:bodyPr>
          <a:lstStyle/>
          <a:p>
            <a:pPr algn="just">
              <a:lnSpc>
                <a:spcPts val="3735"/>
              </a:lnSpc>
            </a:pPr>
            <a:r>
              <a:rPr lang="en-US" altLang="zh-CN" sz="2800" b="1" kern="100" dirty="0">
                <a:solidFill>
                  <a:srgbClr val="A50021"/>
                </a:solidFill>
                <a:latin typeface="微软雅黑" panose="020B0503020204020204" pitchFamily="34" charset="-122"/>
                <a:cs typeface="+mn-ea"/>
                <a:sym typeface="Times New Roman" panose="02020603050405020304" pitchFamily="18" charset="0"/>
              </a:rPr>
              <a:t> </a:t>
            </a:r>
            <a:r>
              <a:rPr lang="zh-CN" altLang="en-US" sz="3600" b="1" kern="100" dirty="0">
                <a:solidFill>
                  <a:srgbClr val="A50021"/>
                </a:solidFill>
                <a:latin typeface="微软雅黑" panose="020B0503020204020204" pitchFamily="34" charset="-122"/>
                <a:cs typeface="+mn-ea"/>
                <a:sym typeface="Times New Roman" panose="02020603050405020304" pitchFamily="18" charset="0"/>
              </a:rPr>
              <a:t>主题语境与语篇分析</a:t>
            </a:r>
            <a:r>
              <a:rPr lang="en-US" altLang="zh-CN" sz="3600" b="1" kern="100" dirty="0">
                <a:solidFill>
                  <a:srgbClr val="A50021"/>
                </a:solidFill>
                <a:latin typeface="微软雅黑" panose="020B0503020204020204" pitchFamily="34" charset="-122"/>
                <a:cs typeface="+mn-ea"/>
                <a:sym typeface="Times New Roman" panose="02020603050405020304" pitchFamily="18" charset="0"/>
              </a:rPr>
              <a:t>-- </a:t>
            </a:r>
            <a:r>
              <a:rPr lang="zh-CN" altLang="en-US" sz="3600" b="1" kern="100" dirty="0">
                <a:solidFill>
                  <a:srgbClr val="A50021"/>
                </a:solidFill>
                <a:latin typeface="微软雅黑" panose="020B0503020204020204" pitchFamily="34" charset="-122"/>
                <a:cs typeface="+mn-ea"/>
                <a:sym typeface="Times New Roman" panose="02020603050405020304" pitchFamily="18" charset="0"/>
              </a:rPr>
              <a:t>七选五</a:t>
            </a:r>
            <a:endParaRPr lang="zh-CN" altLang="en-US" sz="3600" b="1" kern="100" dirty="0">
              <a:solidFill>
                <a:srgbClr val="A50021"/>
              </a:solidFill>
              <a:latin typeface="微软雅黑" panose="020B0503020204020204" pitchFamily="34" charset="-122"/>
              <a:cs typeface="+mn-ea"/>
              <a:sym typeface="Times New Roman" panose="02020603050405020304" pitchFamily="18" charset="0"/>
            </a:endParaRPr>
          </a:p>
        </p:txBody>
      </p:sp>
      <p:pic>
        <p:nvPicPr>
          <p:cNvPr id="43" name="图片 4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93803" y="631851"/>
            <a:ext cx="1295467" cy="717587"/>
          </a:xfrm>
          <a:prstGeom prst="rect">
            <a:avLst/>
          </a:prstGeom>
        </p:spPr>
      </p:pic>
      <p:sp>
        <p:nvSpPr>
          <p:cNvPr id="4" name="矩形 3"/>
          <p:cNvSpPr/>
          <p:nvPr/>
        </p:nvSpPr>
        <p:spPr>
          <a:xfrm>
            <a:off x="145019" y="5887589"/>
            <a:ext cx="11968424" cy="52322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en-US" sz="2800" b="1" dirty="0">
                <a:solidFill>
                  <a:srgbClr val="0000FF"/>
                </a:solidFill>
                <a:latin typeface="Times New Roman" panose="02020603050405020304" pitchFamily="18" charset="0"/>
                <a:cs typeface="Times New Roman" panose="02020603050405020304" pitchFamily="18" charset="0"/>
              </a:rPr>
              <a:t> </a:t>
            </a:r>
            <a:r>
              <a:rPr lang="en-US" altLang="zh-CN" sz="2800" b="1" dirty="0">
                <a:solidFill>
                  <a:srgbClr val="0000FF"/>
                </a:solidFill>
                <a:latin typeface="Times New Roman" panose="02020603050405020304" pitchFamily="18" charset="0"/>
                <a:cs typeface="Times New Roman" panose="02020603050405020304" pitchFamily="18" charset="0"/>
              </a:rPr>
              <a:t>B</a:t>
            </a:r>
            <a:r>
              <a:rPr lang="zh-CN" altLang="en-US" sz="2800" b="1" dirty="0">
                <a:solidFill>
                  <a:srgbClr val="0000FF"/>
                </a:solidFill>
                <a:latin typeface="Times New Roman" panose="02020603050405020304" pitchFamily="18" charset="0"/>
                <a:cs typeface="Times New Roman" panose="02020603050405020304" pitchFamily="18" charset="0"/>
              </a:rPr>
              <a:t>、 </a:t>
            </a:r>
            <a:r>
              <a:rPr lang="en-US" altLang="zh-CN" sz="2800" b="1" dirty="0">
                <a:solidFill>
                  <a:srgbClr val="0000FF"/>
                </a:solidFill>
                <a:latin typeface="Times New Roman" panose="02020603050405020304" pitchFamily="18" charset="0"/>
                <a:cs typeface="Times New Roman" panose="02020603050405020304" pitchFamily="18" charset="0"/>
              </a:rPr>
              <a:t>D</a:t>
            </a:r>
            <a:r>
              <a:rPr lang="zh-CN" altLang="en-US" sz="2800" b="1" dirty="0">
                <a:solidFill>
                  <a:srgbClr val="0000FF"/>
                </a:solidFill>
                <a:latin typeface="Times New Roman" panose="02020603050405020304" pitchFamily="18" charset="0"/>
                <a:cs typeface="Times New Roman" panose="02020603050405020304" pitchFamily="18" charset="0"/>
              </a:rPr>
              <a:t>两个选项句式一致，都是问句且均有消费冻结，可能会产生冗余选项；</a:t>
            </a:r>
            <a:r>
              <a:rPr lang="en-US" altLang="zh-CN" sz="2800" b="1" dirty="0">
                <a:solidFill>
                  <a:srgbClr val="0000FF"/>
                </a:solidFill>
                <a:latin typeface="Times New Roman" panose="02020603050405020304" pitchFamily="18" charset="0"/>
                <a:cs typeface="Times New Roman" panose="02020603050405020304" pitchFamily="18" charset="0"/>
              </a:rPr>
              <a:t> </a:t>
            </a:r>
            <a:endParaRPr lang="en-US" altLang="zh-CN" sz="2800" b="1" dirty="0">
              <a:solidFill>
                <a:srgbClr val="0000FF"/>
              </a:solidFill>
              <a:latin typeface="Times New Roman" panose="02020603050405020304" pitchFamily="18" charset="0"/>
              <a:cs typeface="Times New Roman" panose="02020603050405020304" pitchFamily="18" charset="0"/>
            </a:endParaRPr>
          </a:p>
        </p:txBody>
      </p:sp>
      <p:sp>
        <p:nvSpPr>
          <p:cNvPr id="8" name="矩形 7"/>
          <p:cNvSpPr/>
          <p:nvPr/>
        </p:nvSpPr>
        <p:spPr>
          <a:xfrm>
            <a:off x="6968578" y="2956996"/>
            <a:ext cx="1788923" cy="52322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en-US" sz="2800" b="1" dirty="0">
                <a:solidFill>
                  <a:srgbClr val="0000FF"/>
                </a:solidFill>
                <a:latin typeface="Times New Roman" panose="02020603050405020304" pitchFamily="18" charset="0"/>
                <a:cs typeface="Times New Roman" panose="02020603050405020304" pitchFamily="18" charset="0"/>
              </a:rPr>
              <a:t> </a:t>
            </a:r>
            <a:r>
              <a:rPr lang="zh-CN" altLang="en-US" sz="2800" b="1" dirty="0">
                <a:solidFill>
                  <a:srgbClr val="7030A0"/>
                </a:solidFill>
                <a:latin typeface="Times New Roman" panose="02020603050405020304" pitchFamily="18" charset="0"/>
                <a:cs typeface="Times New Roman" panose="02020603050405020304" pitchFamily="18" charset="0"/>
              </a:rPr>
              <a:t>应急方法</a:t>
            </a:r>
            <a:endParaRPr lang="en-US" altLang="zh-CN" sz="2800" b="1" dirty="0">
              <a:solidFill>
                <a:srgbClr val="7030A0"/>
              </a:solidFill>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5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1020" y="5"/>
            <a:ext cx="12192000" cy="6786473"/>
          </a:xfrm>
          <a:prstGeom prst="rect">
            <a:avLst/>
          </a:prstGeom>
          <a:solidFill>
            <a:schemeClr val="bg1"/>
          </a:solidFill>
        </p:spPr>
        <p:txBody>
          <a:bodyPr wrap="square">
            <a:spAutoFit/>
          </a:bodyPr>
          <a:lstStyle/>
          <a:p>
            <a:pPr indent="177800" algn="just">
              <a:lnSpc>
                <a:spcPts val="2900"/>
              </a:lnSpc>
            </a:pPr>
            <a:r>
              <a:rPr lang="en-US" altLang="zh-CN" sz="2800" kern="100" dirty="0">
                <a:solidFill>
                  <a:srgbClr val="000000"/>
                </a:solidFill>
                <a:latin typeface="Times New Roman" panose="02020603050405020304" pitchFamily="18" charset="0"/>
                <a:ea typeface="宋体" panose="02010600030101010101" pitchFamily="2" charset="-122"/>
              </a:rPr>
              <a:t>    The less you spend, the more you save. It sounds simple in theory, but in practice, it's much more complicated. Spending is built into our daily habits, which sometimes can get us addicted to buying stuff.</a:t>
            </a:r>
            <a:r>
              <a:rPr lang="en-US" altLang="zh-CN" sz="2800" u="sng" kern="100" dirty="0">
                <a:solidFill>
                  <a:srgbClr val="000000"/>
                </a:solidFill>
                <a:latin typeface="Times New Roman" panose="02020603050405020304" pitchFamily="18" charset="0"/>
                <a:ea typeface="宋体" panose="02010600030101010101" pitchFamily="2" charset="-122"/>
              </a:rPr>
              <a:t>    </a:t>
            </a:r>
            <a:r>
              <a:rPr lang="en-US" altLang="zh-CN" sz="2800" b="1" u="sng" kern="100" dirty="0">
                <a:solidFill>
                  <a:srgbClr val="0000FF"/>
                </a:solidFill>
                <a:latin typeface="Times New Roman" panose="02020603050405020304" pitchFamily="18" charset="0"/>
                <a:ea typeface="宋体" panose="02010600030101010101" pitchFamily="2" charset="-122"/>
              </a:rPr>
              <a:t>F</a:t>
            </a:r>
            <a:r>
              <a:rPr lang="en-US" altLang="zh-CN" sz="2800" u="sng" kern="100" dirty="0">
                <a:solidFill>
                  <a:srgbClr val="000000"/>
                </a:solidFill>
                <a:latin typeface="Times New Roman" panose="02020603050405020304" pitchFamily="18" charset="0"/>
                <a:ea typeface="宋体" panose="02010600030101010101" pitchFamily="2" charset="-122"/>
              </a:rPr>
              <a:t>36   </a:t>
            </a:r>
            <a:r>
              <a:rPr lang="en-US" altLang="zh-CN" sz="2800" b="1" kern="100" dirty="0">
                <a:solidFill>
                  <a:srgbClr val="FF0000"/>
                </a:solidFill>
                <a:latin typeface="Times New Roman" panose="02020603050405020304" pitchFamily="18" charset="0"/>
                <a:ea typeface="宋体" panose="02010600030101010101" pitchFamily="2" charset="-122"/>
              </a:rPr>
              <a:t>It</a:t>
            </a:r>
            <a:r>
              <a:rPr lang="en-US" altLang="zh-CN" sz="2800" kern="100" dirty="0">
                <a:solidFill>
                  <a:srgbClr val="000000"/>
                </a:solidFill>
                <a:latin typeface="Times New Roman" panose="02020603050405020304" pitchFamily="18" charset="0"/>
                <a:ea typeface="宋体" panose="02010600030101010101" pitchFamily="2" charset="-122"/>
              </a:rPr>
              <a:t>'s kind of like a crash diet, but in </a:t>
            </a:r>
            <a:r>
              <a:rPr lang="en-US" altLang="zh-CN" sz="2800" b="1" kern="100" dirty="0">
                <a:solidFill>
                  <a:srgbClr val="7030A0"/>
                </a:solidFill>
                <a:latin typeface="Times New Roman" panose="02020603050405020304" pitchFamily="18" charset="0"/>
                <a:ea typeface="宋体" panose="02010600030101010101" pitchFamily="2" charset="-122"/>
              </a:rPr>
              <a:t>a good way!</a:t>
            </a:r>
            <a:endParaRPr lang="en-US" altLang="zh-CN" sz="2800" b="1" kern="100" dirty="0">
              <a:solidFill>
                <a:srgbClr val="7030A0"/>
              </a:solidFill>
              <a:latin typeface="Times New Roman" panose="02020603050405020304" pitchFamily="18" charset="0"/>
              <a:ea typeface="宋体" panose="02010600030101010101" pitchFamily="2" charset="-122"/>
            </a:endParaRPr>
          </a:p>
          <a:p>
            <a:pPr indent="177800" algn="just">
              <a:lnSpc>
                <a:spcPts val="2900"/>
              </a:lnSpc>
            </a:pPr>
            <a:r>
              <a:rPr lang="en-US" altLang="zh-CN" sz="2800" u="sng" kern="100" dirty="0">
                <a:solidFill>
                  <a:srgbClr val="000000"/>
                </a:solidFill>
                <a:latin typeface="Times New Roman" panose="02020603050405020304" pitchFamily="18" charset="0"/>
                <a:ea typeface="宋体" panose="02010600030101010101" pitchFamily="2" charset="-122"/>
              </a:rPr>
              <a:t>       </a:t>
            </a:r>
            <a:r>
              <a:rPr lang="en-US" altLang="zh-CN" sz="2800" b="1" u="sng" kern="100" dirty="0">
                <a:solidFill>
                  <a:srgbClr val="0000FF"/>
                </a:solidFill>
                <a:latin typeface="Times New Roman" panose="02020603050405020304" pitchFamily="18" charset="0"/>
                <a:ea typeface="宋体" panose="02010600030101010101" pitchFamily="2" charset="-122"/>
              </a:rPr>
              <a:t>B</a:t>
            </a:r>
            <a:r>
              <a:rPr lang="en-US" altLang="zh-CN" sz="2800" u="sng" kern="100" dirty="0">
                <a:solidFill>
                  <a:srgbClr val="000000"/>
                </a:solidFill>
                <a:latin typeface="Times New Roman" panose="02020603050405020304" pitchFamily="18" charset="0"/>
                <a:ea typeface="宋体" panose="02010600030101010101" pitchFamily="2" charset="-122"/>
              </a:rPr>
              <a:t>37 </a:t>
            </a:r>
            <a:endParaRPr lang="en-US" altLang="zh-CN" sz="2800" u="sng" kern="100" dirty="0">
              <a:solidFill>
                <a:srgbClr val="000000"/>
              </a:solidFill>
              <a:latin typeface="Times New Roman" panose="02020603050405020304" pitchFamily="18" charset="0"/>
              <a:ea typeface="宋体" panose="02010600030101010101" pitchFamily="2" charset="-122"/>
            </a:endParaRPr>
          </a:p>
          <a:p>
            <a:pPr indent="177800" algn="just">
              <a:lnSpc>
                <a:spcPts val="2900"/>
              </a:lnSpc>
            </a:pPr>
            <a:r>
              <a:rPr lang="en-US" altLang="zh-CN" sz="2800" kern="100" dirty="0">
                <a:solidFill>
                  <a:srgbClr val="000000"/>
                </a:solidFill>
                <a:latin typeface="Times New Roman" panose="02020603050405020304" pitchFamily="18" charset="0"/>
                <a:ea typeface="宋体" panose="02010600030101010101" pitchFamily="2" charset="-122"/>
              </a:rPr>
              <a:t>    Despite the name, a no-spend challenge </a:t>
            </a:r>
            <a:r>
              <a:rPr lang="en-US" altLang="zh-CN" sz="2800" b="1" kern="100" dirty="0">
                <a:solidFill>
                  <a:srgbClr val="FF0000"/>
                </a:solidFill>
                <a:latin typeface="Times New Roman" panose="02020603050405020304" pitchFamily="18" charset="0"/>
                <a:ea typeface="宋体" panose="02010600030101010101" pitchFamily="2" charset="-122"/>
              </a:rPr>
              <a:t>doesn't mean </a:t>
            </a:r>
            <a:r>
              <a:rPr lang="en-US" altLang="zh-CN" sz="2800" kern="100" dirty="0">
                <a:solidFill>
                  <a:srgbClr val="000000"/>
                </a:solidFill>
                <a:latin typeface="Times New Roman" panose="02020603050405020304" pitchFamily="18" charset="0"/>
                <a:ea typeface="宋体" panose="02010600030101010101" pitchFamily="2" charset="-122"/>
              </a:rPr>
              <a:t>you sit on your hands and spend no money whatsoever. After all, you don't want to fall behind on your bills, and there are some necessities you simply can't do without</a:t>
            </a:r>
            <a:r>
              <a:rPr lang="en-US" altLang="zh-CN" sz="2800" kern="100" dirty="0">
                <a:solidFill>
                  <a:srgbClr val="FF0000"/>
                </a:solidFill>
                <a:latin typeface="Times New Roman" panose="02020603050405020304" pitchFamily="18" charset="0"/>
                <a:ea typeface="宋体" panose="02010600030101010101" pitchFamily="2" charset="-122"/>
              </a:rPr>
              <a:t>. The basic premise(</a:t>
            </a:r>
            <a:r>
              <a:rPr lang="zh-CN" altLang="en-US" sz="2800" kern="100" dirty="0">
                <a:solidFill>
                  <a:srgbClr val="FF0000"/>
                </a:solidFill>
                <a:latin typeface="Times New Roman" panose="02020603050405020304" pitchFamily="18" charset="0"/>
                <a:ea typeface="宋体" panose="02010600030101010101" pitchFamily="2" charset="-122"/>
              </a:rPr>
              <a:t>前提</a:t>
            </a:r>
            <a:r>
              <a:rPr lang="en-US" altLang="zh-CN" sz="2800" kern="100" dirty="0">
                <a:solidFill>
                  <a:srgbClr val="FF0000"/>
                </a:solidFill>
                <a:latin typeface="Times New Roman" panose="02020603050405020304" pitchFamily="18" charset="0"/>
                <a:ea typeface="宋体" panose="02010600030101010101" pitchFamily="2" charset="-122"/>
              </a:rPr>
              <a:t>) of a no-spend challenge is to cut out non-essential spending for a certain amount of time. It could be for a week, a month or even an entire year.</a:t>
            </a:r>
            <a:endParaRPr lang="en-US" altLang="zh-CN" sz="2800" kern="100" dirty="0">
              <a:solidFill>
                <a:srgbClr val="FF0000"/>
              </a:solidFill>
              <a:latin typeface="Times New Roman" panose="02020603050405020304" pitchFamily="18" charset="0"/>
              <a:ea typeface="宋体" panose="02010600030101010101" pitchFamily="2" charset="-122"/>
            </a:endParaRPr>
          </a:p>
          <a:p>
            <a:pPr indent="177800" algn="just">
              <a:lnSpc>
                <a:spcPts val="2900"/>
              </a:lnSpc>
            </a:pPr>
            <a:r>
              <a:rPr lang="en-US" altLang="zh-CN" sz="2800" kern="100" dirty="0">
                <a:solidFill>
                  <a:srgbClr val="000000"/>
                </a:solidFill>
                <a:latin typeface="Times New Roman" panose="02020603050405020304" pitchFamily="18" charset="0"/>
                <a:ea typeface="宋体" panose="02010600030101010101" pitchFamily="2" charset="-122"/>
              </a:rPr>
              <a:t>    </a:t>
            </a:r>
            <a:r>
              <a:rPr lang="en-US" altLang="zh-CN" sz="2800" b="1" kern="100" dirty="0">
                <a:solidFill>
                  <a:srgbClr val="0070C0"/>
                </a:solidFill>
                <a:latin typeface="Times New Roman" panose="02020603050405020304" pitchFamily="18" charset="0"/>
                <a:ea typeface="宋体" panose="02010600030101010101" pitchFamily="2" charset="-122"/>
              </a:rPr>
              <a:t>What can you spend money on during a no-spend challenge?</a:t>
            </a:r>
            <a:endParaRPr lang="en-US" altLang="zh-CN" sz="2800" b="1" kern="100" dirty="0">
              <a:solidFill>
                <a:srgbClr val="0070C0"/>
              </a:solidFill>
              <a:latin typeface="Times New Roman" panose="02020603050405020304" pitchFamily="18" charset="0"/>
              <a:ea typeface="宋体" panose="02010600030101010101" pitchFamily="2" charset="-122"/>
            </a:endParaRPr>
          </a:p>
          <a:p>
            <a:pPr indent="177800" algn="just">
              <a:lnSpc>
                <a:spcPts val="2900"/>
              </a:lnSpc>
            </a:pPr>
            <a:r>
              <a:rPr lang="en-US" altLang="zh-CN" sz="2800" kern="100" dirty="0">
                <a:solidFill>
                  <a:srgbClr val="000000"/>
                </a:solidFill>
                <a:latin typeface="Times New Roman" panose="02020603050405020304" pitchFamily="18" charset="0"/>
                <a:ea typeface="宋体" panose="02010600030101010101" pitchFamily="2" charset="-122"/>
              </a:rPr>
              <a:t>    If you need to purchase something during your no-spend challenge, it should be something that's necessary and you absolutely can't do without. So groceries, yes. Candy bar in the checkout line, </a:t>
            </a:r>
            <a:r>
              <a:rPr lang="en-US" altLang="zh-CN" sz="2800" kern="100" dirty="0" err="1">
                <a:solidFill>
                  <a:srgbClr val="000000"/>
                </a:solidFill>
                <a:latin typeface="Times New Roman" panose="02020603050405020304" pitchFamily="18" charset="0"/>
                <a:ea typeface="宋体" panose="02010600030101010101" pitchFamily="2" charset="-122"/>
              </a:rPr>
              <a:t>no.Also</a:t>
            </a:r>
            <a:r>
              <a:rPr lang="en-US" altLang="zh-CN" sz="2800" kern="100" dirty="0">
                <a:solidFill>
                  <a:srgbClr val="000000"/>
                </a:solidFill>
                <a:latin typeface="Times New Roman" panose="02020603050405020304" pitchFamily="18" charset="0"/>
                <a:ea typeface="宋体" panose="02010600030101010101" pitchFamily="2" charset="-122"/>
              </a:rPr>
              <a:t>, no new iPhone, even if you' </a:t>
            </a:r>
            <a:r>
              <a:rPr lang="en-US" altLang="zh-CN" sz="2800" kern="100" dirty="0" err="1">
                <a:solidFill>
                  <a:srgbClr val="000000"/>
                </a:solidFill>
                <a:latin typeface="Times New Roman" panose="02020603050405020304" pitchFamily="18" charset="0"/>
                <a:ea typeface="宋体" panose="02010600030101010101" pitchFamily="2" charset="-122"/>
              </a:rPr>
              <a:t>ve</a:t>
            </a:r>
            <a:r>
              <a:rPr lang="en-US" altLang="zh-CN" sz="2800" kern="100" dirty="0">
                <a:solidFill>
                  <a:srgbClr val="000000"/>
                </a:solidFill>
                <a:latin typeface="Times New Roman" panose="02020603050405020304" pitchFamily="18" charset="0"/>
                <a:ea typeface="宋体" panose="02010600030101010101" pitchFamily="2" charset="-122"/>
              </a:rPr>
              <a:t> been dreaming about an upgrade. No new shoes, even if they' re on a huge sale. This is not the time to make excuses to buy staff you don't really need</a:t>
            </a:r>
            <a:r>
              <a:rPr lang="en-US" altLang="zh-CN" sz="2800" u="sng" kern="100" dirty="0">
                <a:solidFill>
                  <a:srgbClr val="000000"/>
                </a:solidFill>
                <a:latin typeface="Times New Roman" panose="02020603050405020304" pitchFamily="18" charset="0"/>
                <a:ea typeface="宋体" panose="02010600030101010101" pitchFamily="2" charset="-122"/>
              </a:rPr>
              <a:t>.   3</a:t>
            </a:r>
            <a:r>
              <a:rPr lang="en-US" altLang="zh-CN" sz="2800" kern="100" dirty="0">
                <a:solidFill>
                  <a:srgbClr val="000000"/>
                </a:solidFill>
                <a:latin typeface="Times New Roman" panose="02020603050405020304" pitchFamily="18" charset="0"/>
                <a:ea typeface="宋体" panose="02010600030101010101" pitchFamily="2" charset="-122"/>
              </a:rPr>
              <a:t>8    The goal of this challenge isn't to make life harder on yourself by cutting out spending on essential expenses.</a:t>
            </a:r>
            <a:endParaRPr lang="en-US" altLang="zh-CN" sz="2800" kern="100" dirty="0">
              <a:solidFill>
                <a:srgbClr val="000000"/>
              </a:solidFill>
              <a:latin typeface="Times New Roman" panose="02020603050405020304" pitchFamily="18" charset="0"/>
              <a:ea typeface="宋体" panose="02010600030101010101" pitchFamily="2" charset="-122"/>
            </a:endParaRPr>
          </a:p>
        </p:txBody>
      </p:sp>
      <p:sp>
        <p:nvSpPr>
          <p:cNvPr id="2" name="文本框 1"/>
          <p:cNvSpPr txBox="1"/>
          <p:nvPr/>
        </p:nvSpPr>
        <p:spPr>
          <a:xfrm>
            <a:off x="150829" y="2765188"/>
            <a:ext cx="12020151" cy="954107"/>
          </a:xfrm>
          <a:prstGeom prst="rect">
            <a:avLst/>
          </a:prstGeom>
          <a:solidFill>
            <a:schemeClr val="accent1">
              <a:lumMod val="20000"/>
              <a:lumOff val="80000"/>
            </a:schemeClr>
          </a:solidFill>
        </p:spPr>
        <p:txBody>
          <a:bodyPr wrap="square">
            <a:spAutoFit/>
          </a:bodyPr>
          <a:lstStyle/>
          <a:p>
            <a:pPr algn="just">
              <a:buNone/>
            </a:pPr>
            <a:r>
              <a:rPr lang="en-US" altLang="zh-CN" sz="2800" kern="100" dirty="0">
                <a:solidFill>
                  <a:srgbClr val="000000"/>
                </a:solidFill>
                <a:latin typeface="Times New Roman" panose="02020603050405020304" pitchFamily="18" charset="0"/>
                <a:ea typeface="宋体" panose="02010600030101010101" pitchFamily="2" charset="-122"/>
              </a:rPr>
              <a:t>36 F. Sometimes</a:t>
            </a:r>
            <a:r>
              <a:rPr lang="en-US" altLang="zh-CN" sz="2800" b="1" kern="100" dirty="0">
                <a:solidFill>
                  <a:srgbClr val="7030A0"/>
                </a:solidFill>
                <a:latin typeface="Times New Roman" panose="02020603050405020304" pitchFamily="18" charset="0"/>
                <a:ea typeface="宋体" panose="02010600030101010101" pitchFamily="2" charset="-122"/>
              </a:rPr>
              <a:t> the best way </a:t>
            </a:r>
            <a:r>
              <a:rPr lang="en-US" altLang="zh-CN" sz="2800" kern="100" dirty="0">
                <a:solidFill>
                  <a:srgbClr val="000000"/>
                </a:solidFill>
                <a:latin typeface="Times New Roman" panose="02020603050405020304" pitchFamily="18" charset="0"/>
                <a:ea typeface="宋体" panose="02010600030101010101" pitchFamily="2" charset="-122"/>
              </a:rPr>
              <a:t>is to go on </a:t>
            </a:r>
            <a:r>
              <a:rPr lang="en-US" altLang="zh-CN" sz="2800" b="1" kern="100" dirty="0">
                <a:solidFill>
                  <a:srgbClr val="FF0000"/>
                </a:solidFill>
                <a:latin typeface="Times New Roman" panose="02020603050405020304" pitchFamily="18" charset="0"/>
                <a:ea typeface="宋体" panose="02010600030101010101" pitchFamily="2" charset="-122"/>
              </a:rPr>
              <a:t>a spending freeze. </a:t>
            </a:r>
            <a:endParaRPr lang="en-US" altLang="zh-CN" sz="2800" b="1" kern="100" dirty="0">
              <a:solidFill>
                <a:srgbClr val="FF0000"/>
              </a:solidFill>
              <a:latin typeface="Times New Roman" panose="02020603050405020304" pitchFamily="18" charset="0"/>
              <a:ea typeface="宋体" panose="02010600030101010101" pitchFamily="2" charset="-122"/>
            </a:endParaRPr>
          </a:p>
          <a:p>
            <a:pPr algn="just">
              <a:buNone/>
            </a:pPr>
            <a:r>
              <a:rPr lang="en-US" altLang="zh-CN" sz="2800" b="1" kern="100" dirty="0">
                <a:solidFill>
                  <a:srgbClr val="FF0000"/>
                </a:solidFill>
                <a:latin typeface="Times New Roman" panose="02020603050405020304" pitchFamily="18" charset="0"/>
                <a:ea typeface="宋体" panose="02010600030101010101" pitchFamily="2" charset="-122"/>
              </a:rPr>
              <a:t>    ( </a:t>
            </a:r>
            <a:r>
              <a:rPr lang="zh-CN" altLang="en-US" sz="2800" b="1" kern="100" dirty="0">
                <a:solidFill>
                  <a:srgbClr val="FF0000"/>
                </a:solidFill>
                <a:latin typeface="Times New Roman" panose="02020603050405020304" pitchFamily="18" charset="0"/>
                <a:ea typeface="宋体" panose="02010600030101010101" pitchFamily="2" charset="-122"/>
              </a:rPr>
              <a:t>空格后</a:t>
            </a:r>
            <a:r>
              <a:rPr lang="en-US" altLang="zh-CN" sz="2800" b="1" kern="100" dirty="0">
                <a:solidFill>
                  <a:srgbClr val="FF0000"/>
                </a:solidFill>
                <a:latin typeface="Times New Roman" panose="02020603050405020304" pitchFamily="18" charset="0"/>
                <a:ea typeface="宋体" panose="02010600030101010101" pitchFamily="2" charset="-122"/>
              </a:rPr>
              <a:t>it = a spending freeze. </a:t>
            </a:r>
            <a:r>
              <a:rPr lang="zh-CN" altLang="en-US" sz="2800" b="1" kern="100" dirty="0">
                <a:solidFill>
                  <a:srgbClr val="FF0000"/>
                </a:solidFill>
                <a:latin typeface="Times New Roman" panose="02020603050405020304" pitchFamily="18" charset="0"/>
                <a:ea typeface="宋体" panose="02010600030101010101" pitchFamily="2" charset="-122"/>
              </a:rPr>
              <a:t>且</a:t>
            </a:r>
            <a:r>
              <a:rPr lang="en-US" altLang="zh-CN" sz="2800" b="1" kern="100" dirty="0">
                <a:solidFill>
                  <a:srgbClr val="FF0000"/>
                </a:solidFill>
                <a:latin typeface="Times New Roman" panose="02020603050405020304" pitchFamily="18" charset="0"/>
                <a:ea typeface="宋体" panose="02010600030101010101" pitchFamily="2" charset="-122"/>
              </a:rPr>
              <a:t>the best way = a good way )  </a:t>
            </a:r>
            <a:endParaRPr lang="zh-CN" altLang="zh-CN" sz="2800" b="1" kern="100" dirty="0">
              <a:solidFill>
                <a:srgbClr val="FF0000"/>
              </a:solidFill>
              <a:latin typeface="Times New Roman" panose="02020603050405020304" pitchFamily="18" charset="0"/>
              <a:ea typeface="宋体" panose="02010600030101010101" pitchFamily="2" charset="-122"/>
            </a:endParaRPr>
          </a:p>
        </p:txBody>
      </p:sp>
      <p:sp>
        <p:nvSpPr>
          <p:cNvPr id="4" name="文本框 3"/>
          <p:cNvSpPr txBox="1"/>
          <p:nvPr/>
        </p:nvSpPr>
        <p:spPr>
          <a:xfrm>
            <a:off x="3579044" y="1294502"/>
            <a:ext cx="5844618" cy="523220"/>
          </a:xfrm>
          <a:prstGeom prst="rect">
            <a:avLst/>
          </a:prstGeom>
          <a:solidFill>
            <a:schemeClr val="accent6">
              <a:lumMod val="20000"/>
              <a:lumOff val="80000"/>
            </a:schemeClr>
          </a:solidFill>
        </p:spPr>
        <p:txBody>
          <a:bodyPr wrap="square">
            <a:spAutoFit/>
          </a:bodyPr>
          <a:lstStyle/>
          <a:p>
            <a:pPr algn="just">
              <a:buNone/>
            </a:pPr>
            <a:r>
              <a:rPr lang="zh-CN" altLang="en-US" sz="2800" kern="100" dirty="0">
                <a:solidFill>
                  <a:srgbClr val="FF0000"/>
                </a:solidFill>
                <a:latin typeface="Times New Roman" panose="02020603050405020304" pitchFamily="18" charset="0"/>
                <a:ea typeface="宋体" panose="02010600030101010101" pitchFamily="2" charset="-122"/>
              </a:rPr>
              <a:t>解释说明</a:t>
            </a:r>
            <a:r>
              <a:rPr lang="en-US" altLang="zh-CN" sz="2800" kern="100" dirty="0">
                <a:solidFill>
                  <a:srgbClr val="FF0000"/>
                </a:solidFill>
                <a:latin typeface="Times New Roman" panose="02020603050405020304" pitchFamily="18" charset="0"/>
                <a:ea typeface="宋体" panose="02010600030101010101" pitchFamily="2" charset="-122"/>
              </a:rPr>
              <a:t>no-spend challenge</a:t>
            </a:r>
            <a:r>
              <a:rPr lang="zh-CN" altLang="en-US" sz="2800" kern="100" dirty="0">
                <a:solidFill>
                  <a:srgbClr val="FF0000"/>
                </a:solidFill>
                <a:latin typeface="Times New Roman" panose="02020603050405020304" pitchFamily="18" charset="0"/>
                <a:ea typeface="宋体" panose="02010600030101010101" pitchFamily="2" charset="-122"/>
              </a:rPr>
              <a:t>的含义</a:t>
            </a:r>
            <a:endParaRPr lang="en-US" altLang="zh-CN" sz="2800" kern="100" dirty="0">
              <a:solidFill>
                <a:srgbClr val="FF0000"/>
              </a:solidFill>
              <a:latin typeface="Times New Roman" panose="02020603050405020304" pitchFamily="18" charset="0"/>
              <a:ea typeface="宋体" panose="02010600030101010101" pitchFamily="2" charset="-122"/>
            </a:endParaRPr>
          </a:p>
        </p:txBody>
      </p:sp>
      <p:sp>
        <p:nvSpPr>
          <p:cNvPr id="7" name="文本框 6"/>
          <p:cNvSpPr txBox="1"/>
          <p:nvPr/>
        </p:nvSpPr>
        <p:spPr>
          <a:xfrm>
            <a:off x="150829" y="301005"/>
            <a:ext cx="12020151" cy="954107"/>
          </a:xfrm>
          <a:prstGeom prst="rect">
            <a:avLst/>
          </a:prstGeom>
          <a:solidFill>
            <a:schemeClr val="accent1">
              <a:lumMod val="20000"/>
              <a:lumOff val="80000"/>
            </a:schemeClr>
          </a:solidFill>
        </p:spPr>
        <p:txBody>
          <a:bodyPr wrap="square">
            <a:spAutoFit/>
          </a:bodyPr>
          <a:lstStyle/>
          <a:p>
            <a:pPr algn="just">
              <a:buNone/>
            </a:pPr>
            <a:r>
              <a:rPr lang="en-US" altLang="zh-CN" sz="2800" kern="100" dirty="0">
                <a:solidFill>
                  <a:srgbClr val="0000FF"/>
                </a:solidFill>
                <a:latin typeface="Times New Roman" panose="02020603050405020304" pitchFamily="18" charset="0"/>
                <a:ea typeface="宋体" panose="02010600030101010101" pitchFamily="2" charset="-122"/>
              </a:rPr>
              <a:t>37 B. What is a no-spend challenge?</a:t>
            </a:r>
            <a:endParaRPr lang="en-US" altLang="zh-CN" sz="2800" kern="100" dirty="0">
              <a:solidFill>
                <a:srgbClr val="0000FF"/>
              </a:solidFill>
              <a:latin typeface="Times New Roman" panose="02020603050405020304" pitchFamily="18" charset="0"/>
              <a:ea typeface="宋体" panose="02010600030101010101" pitchFamily="2" charset="-122"/>
            </a:endParaRPr>
          </a:p>
          <a:p>
            <a:pPr algn="just">
              <a:buNone/>
            </a:pPr>
            <a:r>
              <a:rPr lang="en-US" altLang="zh-CN" sz="2800" strike="sngStrike" kern="100" dirty="0">
                <a:solidFill>
                  <a:srgbClr val="000000"/>
                </a:solidFill>
                <a:latin typeface="Times New Roman" panose="02020603050405020304" pitchFamily="18" charset="0"/>
                <a:ea typeface="宋体" panose="02010600030101010101" pitchFamily="2" charset="-122"/>
              </a:rPr>
              <a:t>    D</a:t>
            </a:r>
            <a:r>
              <a:rPr lang="en-US" altLang="zh-CN" sz="2800" kern="100" dirty="0">
                <a:solidFill>
                  <a:srgbClr val="000000"/>
                </a:solidFill>
                <a:latin typeface="Times New Roman" panose="02020603050405020304" pitchFamily="18" charset="0"/>
                <a:ea typeface="宋体" panose="02010600030101010101" pitchFamily="2" charset="-122"/>
              </a:rPr>
              <a:t>. </a:t>
            </a:r>
            <a:r>
              <a:rPr lang="en-US" altLang="zh-CN" sz="2800" strike="sngStrike" kern="100" dirty="0">
                <a:solidFill>
                  <a:srgbClr val="000000"/>
                </a:solidFill>
                <a:latin typeface="Times New Roman" panose="02020603050405020304" pitchFamily="18" charset="0"/>
                <a:ea typeface="宋体" panose="02010600030101010101" pitchFamily="2" charset="-122"/>
              </a:rPr>
              <a:t>When will you start your no-spend challenge?    </a:t>
            </a:r>
            <a:r>
              <a:rPr lang="zh-CN" altLang="en-US" sz="2800" strike="sngStrike" kern="100" dirty="0">
                <a:solidFill>
                  <a:srgbClr val="000000"/>
                </a:solidFill>
                <a:latin typeface="Times New Roman" panose="02020603050405020304" pitchFamily="18" charset="0"/>
                <a:ea typeface="宋体" panose="02010600030101010101" pitchFamily="2" charset="-122"/>
              </a:rPr>
              <a:t>（该选项为冗余选项）</a:t>
            </a:r>
            <a:r>
              <a:rPr lang="en-US" altLang="zh-CN" sz="2800" kern="100" dirty="0">
                <a:solidFill>
                  <a:srgbClr val="000000"/>
                </a:solidFill>
                <a:latin typeface="Times New Roman" panose="02020603050405020304" pitchFamily="18" charset="0"/>
                <a:ea typeface="宋体" panose="02010600030101010101" pitchFamily="2" charset="-122"/>
              </a:rPr>
              <a:t>     </a:t>
            </a:r>
            <a:endParaRPr lang="en-US" altLang="zh-CN" sz="2800" kern="100" dirty="0">
              <a:solidFill>
                <a:srgbClr val="000000"/>
              </a:solidFill>
              <a:latin typeface="Times New Roman" panose="02020603050405020304" pitchFamily="18" charset="0"/>
              <a:ea typeface="宋体" panose="02010600030101010101" pitchFamily="2" charset="-122"/>
            </a:endParaRPr>
          </a:p>
        </p:txBody>
      </p: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1020" y="5"/>
            <a:ext cx="12192000" cy="6048259"/>
          </a:xfrm>
          <a:prstGeom prst="rect">
            <a:avLst/>
          </a:prstGeom>
          <a:solidFill>
            <a:schemeClr val="bg1"/>
          </a:solidFill>
        </p:spPr>
        <p:txBody>
          <a:bodyPr wrap="square">
            <a:spAutoFit/>
          </a:bodyPr>
          <a:lstStyle/>
          <a:p>
            <a:pPr indent="177800" algn="just"/>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b="1" kern="100" dirty="0">
                <a:solidFill>
                  <a:srgbClr val="0000FF"/>
                </a:solidFill>
                <a:latin typeface="Times New Roman" panose="02020603050405020304" pitchFamily="18" charset="0"/>
                <a:ea typeface="宋体" panose="02010600030101010101" pitchFamily="2" charset="-122"/>
              </a:rPr>
              <a:t>What can you spend money on </a:t>
            </a:r>
            <a:r>
              <a:rPr lang="en-US" altLang="zh-CN" sz="3600" kern="100" dirty="0">
                <a:solidFill>
                  <a:srgbClr val="000000"/>
                </a:solidFill>
                <a:latin typeface="Times New Roman" panose="02020603050405020304" pitchFamily="18" charset="0"/>
                <a:ea typeface="宋体" panose="02010600030101010101" pitchFamily="2" charset="-122"/>
              </a:rPr>
              <a:t>during a no-spend challenge?</a:t>
            </a:r>
            <a:endParaRPr lang="en-US" altLang="zh-CN" sz="3600" kern="100" dirty="0">
              <a:solidFill>
                <a:srgbClr val="000000"/>
              </a:solidFill>
              <a:latin typeface="Times New Roman" panose="02020603050405020304" pitchFamily="18" charset="0"/>
              <a:ea typeface="宋体" panose="02010600030101010101" pitchFamily="2" charset="-122"/>
            </a:endParaRPr>
          </a:p>
          <a:p>
            <a:pPr indent="177800" algn="just"/>
            <a:r>
              <a:rPr lang="en-US" altLang="zh-CN" sz="3600" kern="100" dirty="0">
                <a:solidFill>
                  <a:srgbClr val="000000"/>
                </a:solidFill>
                <a:latin typeface="Times New Roman" panose="02020603050405020304" pitchFamily="18" charset="0"/>
                <a:ea typeface="宋体" panose="02010600030101010101" pitchFamily="2" charset="-122"/>
              </a:rPr>
              <a:t>    If you need to purchase something during your no-spend challenge, </a:t>
            </a:r>
            <a:r>
              <a:rPr lang="en-US" altLang="zh-CN" sz="3600" b="1" kern="100" dirty="0">
                <a:solidFill>
                  <a:srgbClr val="FF0000"/>
                </a:solidFill>
                <a:latin typeface="Times New Roman" panose="02020603050405020304" pitchFamily="18" charset="0"/>
                <a:ea typeface="宋体" panose="02010600030101010101" pitchFamily="2" charset="-122"/>
              </a:rPr>
              <a:t>it should be something that's necessary and you absolutely can't do without. </a:t>
            </a:r>
            <a:r>
              <a:rPr lang="en-US" altLang="zh-CN" sz="3600" kern="100" dirty="0">
                <a:solidFill>
                  <a:srgbClr val="000000"/>
                </a:solidFill>
                <a:latin typeface="Times New Roman" panose="02020603050405020304" pitchFamily="18" charset="0"/>
                <a:ea typeface="宋体" panose="02010600030101010101" pitchFamily="2" charset="-122"/>
              </a:rPr>
              <a:t>So groceries, yes. </a:t>
            </a:r>
            <a:r>
              <a:rPr lang="en-US" altLang="zh-CN" sz="3600" kern="100" dirty="0">
                <a:solidFill>
                  <a:schemeClr val="accent1"/>
                </a:solidFill>
                <a:latin typeface="Times New Roman" panose="02020603050405020304" pitchFamily="18" charset="0"/>
                <a:ea typeface="宋体" panose="02010600030101010101" pitchFamily="2" charset="-122"/>
              </a:rPr>
              <a:t>Candy bar in the checkout line, no. </a:t>
            </a:r>
            <a:r>
              <a:rPr lang="en-US" altLang="zh-CN" sz="3600" kern="100" dirty="0">
                <a:solidFill>
                  <a:srgbClr val="000000"/>
                </a:solidFill>
                <a:latin typeface="Times New Roman" panose="02020603050405020304" pitchFamily="18" charset="0"/>
                <a:ea typeface="宋体" panose="02010600030101010101" pitchFamily="2" charset="-122"/>
              </a:rPr>
              <a:t>Also, </a:t>
            </a:r>
            <a:r>
              <a:rPr lang="en-US" altLang="zh-CN" sz="3600" kern="100" dirty="0">
                <a:solidFill>
                  <a:srgbClr val="FF0000"/>
                </a:solidFill>
                <a:latin typeface="Times New Roman" panose="02020603050405020304" pitchFamily="18" charset="0"/>
                <a:ea typeface="宋体" panose="02010600030101010101" pitchFamily="2" charset="-122"/>
              </a:rPr>
              <a:t>n</a:t>
            </a:r>
            <a:r>
              <a:rPr lang="en-US" altLang="zh-CN" sz="3600" kern="100" dirty="0">
                <a:solidFill>
                  <a:schemeClr val="accent1"/>
                </a:solidFill>
                <a:latin typeface="Times New Roman" panose="02020603050405020304" pitchFamily="18" charset="0"/>
                <a:ea typeface="宋体" panose="02010600030101010101" pitchFamily="2" charset="-122"/>
              </a:rPr>
              <a:t>o new iPhone, </a:t>
            </a:r>
            <a:r>
              <a:rPr lang="en-US" altLang="zh-CN" sz="3600" kern="100" dirty="0">
                <a:solidFill>
                  <a:srgbClr val="000000"/>
                </a:solidFill>
                <a:latin typeface="Times New Roman" panose="02020603050405020304" pitchFamily="18" charset="0"/>
                <a:ea typeface="宋体" panose="02010600030101010101" pitchFamily="2" charset="-122"/>
              </a:rPr>
              <a:t>even if you' </a:t>
            </a:r>
            <a:r>
              <a:rPr lang="en-US" altLang="zh-CN" sz="3600" kern="100" dirty="0" err="1">
                <a:solidFill>
                  <a:srgbClr val="000000"/>
                </a:solidFill>
                <a:latin typeface="Times New Roman" panose="02020603050405020304" pitchFamily="18" charset="0"/>
                <a:ea typeface="宋体" panose="02010600030101010101" pitchFamily="2" charset="-122"/>
              </a:rPr>
              <a:t>ve</a:t>
            </a:r>
            <a:r>
              <a:rPr lang="en-US" altLang="zh-CN" sz="3600" kern="100" dirty="0">
                <a:solidFill>
                  <a:srgbClr val="000000"/>
                </a:solidFill>
                <a:latin typeface="Times New Roman" panose="02020603050405020304" pitchFamily="18" charset="0"/>
                <a:ea typeface="宋体" panose="02010600030101010101" pitchFamily="2" charset="-122"/>
              </a:rPr>
              <a:t> been dreaming about an upgrade. </a:t>
            </a:r>
            <a:r>
              <a:rPr lang="en-US" altLang="zh-CN" sz="3600" kern="100" dirty="0">
                <a:solidFill>
                  <a:schemeClr val="accent1"/>
                </a:solidFill>
                <a:latin typeface="Times New Roman" panose="02020603050405020304" pitchFamily="18" charset="0"/>
                <a:ea typeface="宋体" panose="02010600030101010101" pitchFamily="2" charset="-122"/>
              </a:rPr>
              <a:t>No new shoes, </a:t>
            </a:r>
            <a:r>
              <a:rPr lang="en-US" altLang="zh-CN" sz="3600" kern="100" dirty="0">
                <a:solidFill>
                  <a:srgbClr val="000000"/>
                </a:solidFill>
                <a:latin typeface="Times New Roman" panose="02020603050405020304" pitchFamily="18" charset="0"/>
                <a:ea typeface="宋体" panose="02010600030101010101" pitchFamily="2" charset="-122"/>
              </a:rPr>
              <a:t>even if they' re on a huge sale. </a:t>
            </a:r>
            <a:r>
              <a:rPr lang="en-US" altLang="zh-CN" sz="3600" b="1" kern="100" dirty="0">
                <a:solidFill>
                  <a:srgbClr val="FF0000"/>
                </a:solidFill>
                <a:latin typeface="Times New Roman" panose="02020603050405020304" pitchFamily="18" charset="0"/>
                <a:ea typeface="宋体" panose="02010600030101010101" pitchFamily="2" charset="-122"/>
              </a:rPr>
              <a:t>This is not the time to make excuses to buy stuff you don't really need</a:t>
            </a:r>
            <a:r>
              <a:rPr lang="en-US" altLang="zh-CN" sz="3600" b="1" u="sng" kern="100" dirty="0">
                <a:solidFill>
                  <a:srgbClr val="FF0000"/>
                </a:solidFill>
                <a:latin typeface="Times New Roman" panose="02020603050405020304" pitchFamily="18" charset="0"/>
                <a:ea typeface="宋体" panose="02010600030101010101" pitchFamily="2" charset="-122"/>
              </a:rPr>
              <a:t>.</a:t>
            </a:r>
            <a:r>
              <a:rPr lang="en-US" altLang="zh-CN" sz="3600" u="sng" kern="100" dirty="0">
                <a:solidFill>
                  <a:srgbClr val="000000"/>
                </a:solidFill>
                <a:latin typeface="Times New Roman" panose="02020603050405020304" pitchFamily="18" charset="0"/>
                <a:ea typeface="宋体" panose="02010600030101010101" pitchFamily="2" charset="-122"/>
              </a:rPr>
              <a:t>   38    </a:t>
            </a:r>
            <a:r>
              <a:rPr lang="en-US" altLang="zh-CN" sz="3600" kern="100" dirty="0">
                <a:solidFill>
                  <a:srgbClr val="000000"/>
                </a:solidFill>
                <a:latin typeface="Times New Roman" panose="02020603050405020304" pitchFamily="18" charset="0"/>
                <a:ea typeface="宋体" panose="02010600030101010101" pitchFamily="2" charset="-122"/>
              </a:rPr>
              <a:t>The goal of this challenge isn't to make life harder on yourself by cutting out spending on essential expenses.</a:t>
            </a:r>
            <a:endParaRPr lang="en-US" altLang="zh-CN" sz="3600" kern="100" dirty="0">
              <a:solidFill>
                <a:srgbClr val="000000"/>
              </a:solidFill>
              <a:latin typeface="Times New Roman" panose="02020603050405020304" pitchFamily="18" charset="0"/>
              <a:ea typeface="宋体" panose="02010600030101010101" pitchFamily="2" charset="-122"/>
            </a:endParaRPr>
          </a:p>
          <a:p>
            <a:pPr indent="177800" algn="just">
              <a:lnSpc>
                <a:spcPts val="3200"/>
              </a:lnSpc>
            </a:pPr>
            <a:r>
              <a:rPr lang="en-US" altLang="zh-CN" sz="3600" kern="100" dirty="0">
                <a:solidFill>
                  <a:srgbClr val="000000"/>
                </a:solidFill>
                <a:latin typeface="Times New Roman" panose="02020603050405020304" pitchFamily="18" charset="0"/>
                <a:ea typeface="宋体" panose="02010600030101010101" pitchFamily="2" charset="-122"/>
              </a:rPr>
              <a:t>    </a:t>
            </a:r>
            <a:endParaRPr lang="en-US" altLang="zh-CN" sz="3600" u="sng" kern="100" dirty="0">
              <a:solidFill>
                <a:srgbClr val="000000"/>
              </a:solidFill>
              <a:latin typeface="Times New Roman" panose="02020603050405020304" pitchFamily="18" charset="0"/>
              <a:ea typeface="宋体" panose="02010600030101010101" pitchFamily="2" charset="-122"/>
            </a:endParaRPr>
          </a:p>
        </p:txBody>
      </p:sp>
      <p:sp>
        <p:nvSpPr>
          <p:cNvPr id="2" name="文本框 1"/>
          <p:cNvSpPr txBox="1"/>
          <p:nvPr/>
        </p:nvSpPr>
        <p:spPr>
          <a:xfrm>
            <a:off x="63060" y="5689337"/>
            <a:ext cx="12149960" cy="584775"/>
          </a:xfrm>
          <a:prstGeom prst="rect">
            <a:avLst/>
          </a:prstGeom>
          <a:solidFill>
            <a:schemeClr val="accent1">
              <a:lumMod val="20000"/>
              <a:lumOff val="80000"/>
            </a:schemeClr>
          </a:solidFill>
        </p:spPr>
        <p:txBody>
          <a:bodyPr wrap="square">
            <a:spAutoFit/>
          </a:bodyPr>
          <a:lstStyle/>
          <a:p>
            <a:pPr algn="just">
              <a:buNone/>
            </a:pPr>
            <a:r>
              <a:rPr lang="en-US" altLang="zh-CN" sz="3200" kern="100" dirty="0">
                <a:solidFill>
                  <a:srgbClr val="000000"/>
                </a:solidFill>
                <a:latin typeface="Times New Roman" panose="02020603050405020304" pitchFamily="18" charset="0"/>
                <a:ea typeface="宋体" panose="02010600030101010101" pitchFamily="2" charset="-122"/>
              </a:rPr>
              <a:t>39. G. </a:t>
            </a:r>
            <a:r>
              <a:rPr lang="en-US" altLang="zh-CN" sz="3200" kern="100" dirty="0">
                <a:solidFill>
                  <a:srgbClr val="7030A0"/>
                </a:solidFill>
                <a:latin typeface="Times New Roman" panose="02020603050405020304" pitchFamily="18" charset="0"/>
                <a:ea typeface="宋体" panose="02010600030101010101" pitchFamily="2" charset="-122"/>
              </a:rPr>
              <a:t>A no-spend challenge can be </a:t>
            </a:r>
            <a:r>
              <a:rPr lang="en-US" altLang="zh-CN" sz="3200" b="1" kern="100" dirty="0">
                <a:solidFill>
                  <a:srgbClr val="FF0000"/>
                </a:solidFill>
                <a:latin typeface="Times New Roman" panose="02020603050405020304" pitchFamily="18" charset="0"/>
                <a:ea typeface="宋体" panose="02010600030101010101" pitchFamily="2" charset="-122"/>
              </a:rPr>
              <a:t>a boost to your financial situation.</a:t>
            </a:r>
            <a:endParaRPr lang="zh-CN" altLang="zh-CN" sz="3200" b="1" kern="100" dirty="0">
              <a:solidFill>
                <a:srgbClr val="FF0000"/>
              </a:solidFill>
              <a:latin typeface="Times New Roman" panose="02020603050405020304" pitchFamily="18" charset="0"/>
              <a:ea typeface="宋体" panose="02010600030101010101" pitchFamily="2" charset="-122"/>
            </a:endParaRPr>
          </a:p>
        </p:txBody>
      </p:sp>
      <p:sp>
        <p:nvSpPr>
          <p:cNvPr id="5" name="文本框 4"/>
          <p:cNvSpPr txBox="1"/>
          <p:nvPr/>
        </p:nvSpPr>
        <p:spPr>
          <a:xfrm>
            <a:off x="5495761" y="1285020"/>
            <a:ext cx="5448430" cy="523220"/>
          </a:xfrm>
          <a:prstGeom prst="rect">
            <a:avLst/>
          </a:prstGeom>
          <a:solidFill>
            <a:schemeClr val="accent1">
              <a:lumMod val="20000"/>
              <a:lumOff val="80000"/>
            </a:schemeClr>
          </a:solidFill>
        </p:spPr>
        <p:txBody>
          <a:bodyPr wrap="square">
            <a:spAutoFit/>
          </a:bodyPr>
          <a:lstStyle/>
          <a:p>
            <a:pPr algn="just"/>
            <a:r>
              <a:rPr lang="en-US" altLang="zh-CN" sz="2800" kern="100" dirty="0">
                <a:solidFill>
                  <a:srgbClr val="0000FF"/>
                </a:solidFill>
                <a:latin typeface="Times New Roman" panose="02020603050405020304" pitchFamily="18" charset="0"/>
                <a:ea typeface="宋体" panose="02010600030101010101" pitchFamily="2" charset="-122"/>
              </a:rPr>
              <a:t>38 A. Decide acceptable purchases.</a:t>
            </a:r>
            <a:endParaRPr lang="zh-CN" altLang="zh-CN" sz="2800" kern="100" dirty="0">
              <a:solidFill>
                <a:srgbClr val="0000FF"/>
              </a:solidFill>
              <a:latin typeface="Times New Roman" panose="02020603050405020304" pitchFamily="18" charset="0"/>
              <a:ea typeface="宋体" panose="02010600030101010101" pitchFamily="2" charset="-122"/>
            </a:endParaRPr>
          </a:p>
        </p:txBody>
      </p:sp>
      <p:sp>
        <p:nvSpPr>
          <p:cNvPr id="10" name="文本框 9"/>
          <p:cNvSpPr txBox="1"/>
          <p:nvPr/>
        </p:nvSpPr>
        <p:spPr>
          <a:xfrm>
            <a:off x="3862653" y="1904450"/>
            <a:ext cx="5752687" cy="523220"/>
          </a:xfrm>
          <a:prstGeom prst="rect">
            <a:avLst/>
          </a:prstGeom>
          <a:solidFill>
            <a:schemeClr val="accent1">
              <a:lumMod val="20000"/>
              <a:lumOff val="80000"/>
            </a:schemeClr>
          </a:solidFill>
          <a:ln w="38100">
            <a:solidFill>
              <a:schemeClr val="tx1"/>
            </a:solidFill>
          </a:ln>
        </p:spPr>
        <p:txBody>
          <a:bodyPr wrap="square">
            <a:spAutoFit/>
          </a:bodyPr>
          <a:lstStyle/>
          <a:p>
            <a:r>
              <a:rPr lang="en-US" altLang="zh-CN" sz="2800" kern="100" dirty="0">
                <a:solidFill>
                  <a:srgbClr val="000000"/>
                </a:solidFill>
                <a:latin typeface="Times New Roman" panose="02020603050405020304" pitchFamily="18" charset="0"/>
                <a:ea typeface="宋体" panose="02010600030101010101" pitchFamily="2" charset="-122"/>
              </a:rPr>
              <a:t>acceptable purchases </a:t>
            </a:r>
            <a:r>
              <a:rPr lang="zh-CN" altLang="en-US" sz="2800" kern="100" dirty="0">
                <a:solidFill>
                  <a:srgbClr val="000000"/>
                </a:solidFill>
                <a:latin typeface="Times New Roman" panose="02020603050405020304" pitchFamily="18" charset="0"/>
                <a:ea typeface="宋体" panose="02010600030101010101" pitchFamily="2" charset="-122"/>
              </a:rPr>
              <a:t>可接受的购买物</a:t>
            </a:r>
            <a:endParaRPr lang="en-US" altLang="zh-CN" sz="2800" kern="100" dirty="0">
              <a:solidFill>
                <a:srgbClr val="000000"/>
              </a:solidFill>
              <a:latin typeface="Times New Roman" panose="02020603050405020304" pitchFamily="18" charset="0"/>
              <a:ea typeface="宋体" panose="02010600030101010101" pitchFamily="2" charset="-122"/>
            </a:endParaRPr>
          </a:p>
        </p:txBody>
      </p: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1020" y="5"/>
            <a:ext cx="12192000" cy="3970318"/>
          </a:xfrm>
          <a:prstGeom prst="rect">
            <a:avLst/>
          </a:prstGeom>
          <a:solidFill>
            <a:schemeClr val="bg1"/>
          </a:solidFill>
        </p:spPr>
        <p:txBody>
          <a:bodyPr wrap="square">
            <a:spAutoFit/>
          </a:bodyPr>
          <a:lstStyle/>
          <a:p>
            <a:pPr indent="177800" algn="just"/>
            <a:r>
              <a:rPr lang="en-US" altLang="zh-CN" sz="3600" b="1" kern="100" dirty="0">
                <a:solidFill>
                  <a:srgbClr val="FF0000"/>
                </a:solidFill>
                <a:latin typeface="Times New Roman" panose="02020603050405020304" pitchFamily="18" charset="0"/>
                <a:ea typeface="宋体" panose="02010600030101010101" pitchFamily="2" charset="-122"/>
              </a:rPr>
              <a:t>    The financial benefits </a:t>
            </a:r>
            <a:r>
              <a:rPr lang="en-US" altLang="zh-CN" sz="3600" kern="100" dirty="0">
                <a:solidFill>
                  <a:srgbClr val="7030A0"/>
                </a:solidFill>
                <a:latin typeface="Times New Roman" panose="02020603050405020304" pitchFamily="18" charset="0"/>
                <a:ea typeface="宋体" panose="02010600030101010101" pitchFamily="2" charset="-122"/>
              </a:rPr>
              <a:t>of a no-spend challenge</a:t>
            </a:r>
            <a:endParaRPr lang="en-US" altLang="zh-CN" sz="3600" kern="100" dirty="0">
              <a:solidFill>
                <a:srgbClr val="7030A0"/>
              </a:solidFill>
              <a:latin typeface="Times New Roman" panose="02020603050405020304" pitchFamily="18" charset="0"/>
              <a:ea typeface="宋体" panose="02010600030101010101" pitchFamily="2" charset="-122"/>
            </a:endParaRPr>
          </a:p>
          <a:p>
            <a:pPr indent="177800" algn="just"/>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u="sng" kern="100" dirty="0">
                <a:solidFill>
                  <a:srgbClr val="000000"/>
                </a:solidFill>
                <a:latin typeface="Times New Roman" panose="02020603050405020304" pitchFamily="18" charset="0"/>
                <a:ea typeface="宋体" panose="02010600030101010101" pitchFamily="2" charset="-122"/>
              </a:rPr>
              <a:t>39 </a:t>
            </a:r>
            <a:r>
              <a:rPr lang="en-US" altLang="zh-CN" sz="3600" u="sng" kern="100" dirty="0">
                <a:solidFill>
                  <a:srgbClr val="0000FF"/>
                </a:solidFill>
                <a:latin typeface="Times New Roman" panose="02020603050405020304" pitchFamily="18" charset="0"/>
                <a:ea typeface="宋体" panose="02010600030101010101" pitchFamily="2" charset="-122"/>
              </a:rPr>
              <a:t>G</a:t>
            </a:r>
            <a:r>
              <a:rPr lang="en-US" altLang="zh-CN" sz="3600" u="sng" kern="100" dirty="0">
                <a:solidFill>
                  <a:srgbClr val="000000"/>
                </a:solidFill>
                <a:latin typeface="Times New Roman" panose="02020603050405020304" pitchFamily="18" charset="0"/>
                <a:ea typeface="宋体" panose="02010600030101010101" pitchFamily="2" charset="-122"/>
              </a:rPr>
              <a:t>    </a:t>
            </a:r>
            <a:r>
              <a:rPr lang="en-US" altLang="zh-CN" sz="3600" kern="100" dirty="0">
                <a:solidFill>
                  <a:srgbClr val="000000"/>
                </a:solidFill>
                <a:latin typeface="Times New Roman" panose="02020603050405020304" pitchFamily="18" charset="0"/>
                <a:ea typeface="宋体" panose="02010600030101010101" pitchFamily="2" charset="-122"/>
              </a:rPr>
              <a:t>You can use the extra money you normally would have spent to build up your emergency fund. Or you might want to put the money toward other financial goals, like saving for a new car or an upcoming vacation.</a:t>
            </a:r>
            <a:endParaRPr lang="en-US" altLang="zh-CN" sz="3600" kern="100" dirty="0">
              <a:solidFill>
                <a:srgbClr val="000000"/>
              </a:solidFill>
              <a:latin typeface="Times New Roman" panose="02020603050405020304" pitchFamily="18" charset="0"/>
              <a:ea typeface="宋体" panose="02010600030101010101" pitchFamily="2" charset="-122"/>
            </a:endParaRPr>
          </a:p>
          <a:p>
            <a:pPr indent="177800" algn="just"/>
            <a:r>
              <a:rPr lang="en-US" altLang="zh-CN" sz="3600" kern="100" dirty="0">
                <a:solidFill>
                  <a:srgbClr val="000000"/>
                </a:solidFill>
                <a:latin typeface="Times New Roman" panose="02020603050405020304" pitchFamily="18" charset="0"/>
                <a:ea typeface="宋体" panose="02010600030101010101" pitchFamily="2" charset="-122"/>
              </a:rPr>
              <a:t>    While no-spend challenges are designed to be temporary, you can always </a:t>
            </a:r>
            <a:r>
              <a:rPr lang="en-US" altLang="zh-CN" sz="3600" b="1" u="sng" kern="100" dirty="0">
                <a:solidFill>
                  <a:srgbClr val="FF0000"/>
                </a:solidFill>
                <a:latin typeface="Times New Roman" panose="02020603050405020304" pitchFamily="18" charset="0"/>
                <a:ea typeface="宋体" panose="02010600030101010101" pitchFamily="2" charset="-122"/>
              </a:rPr>
              <a:t>extend your challenge</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u="sng" kern="100" dirty="0">
                <a:solidFill>
                  <a:srgbClr val="000000"/>
                </a:solidFill>
                <a:latin typeface="Times New Roman" panose="02020603050405020304" pitchFamily="18" charset="0"/>
                <a:ea typeface="宋体" panose="02010600030101010101" pitchFamily="2" charset="-122"/>
              </a:rPr>
              <a:t>40  </a:t>
            </a:r>
            <a:r>
              <a:rPr lang="en-US" altLang="zh-CN" sz="3600" u="sng" kern="100" dirty="0">
                <a:solidFill>
                  <a:srgbClr val="0000FF"/>
                </a:solidFill>
                <a:latin typeface="Times New Roman" panose="02020603050405020304" pitchFamily="18" charset="0"/>
                <a:ea typeface="宋体" panose="02010600030101010101" pitchFamily="2" charset="-122"/>
              </a:rPr>
              <a:t>E </a:t>
            </a:r>
            <a:r>
              <a:rPr lang="en-US" altLang="zh-CN" sz="3600" u="sng" kern="100" dirty="0">
                <a:solidFill>
                  <a:srgbClr val="000000"/>
                </a:solidFill>
                <a:latin typeface="Times New Roman" panose="02020603050405020304" pitchFamily="18" charset="0"/>
                <a:ea typeface="宋体" panose="02010600030101010101" pitchFamily="2" charset="-122"/>
              </a:rPr>
              <a:t>          </a:t>
            </a:r>
            <a:endParaRPr lang="en-US" altLang="zh-CN" sz="3600" u="sng" kern="100" dirty="0">
              <a:solidFill>
                <a:srgbClr val="000000"/>
              </a:solidFill>
              <a:latin typeface="Times New Roman" panose="02020603050405020304" pitchFamily="18" charset="0"/>
              <a:ea typeface="宋体" panose="02010600030101010101" pitchFamily="2" charset="-122"/>
            </a:endParaRPr>
          </a:p>
        </p:txBody>
      </p:sp>
      <p:sp>
        <p:nvSpPr>
          <p:cNvPr id="7" name="文本框 6"/>
          <p:cNvSpPr txBox="1"/>
          <p:nvPr/>
        </p:nvSpPr>
        <p:spPr>
          <a:xfrm>
            <a:off x="-14521" y="4303451"/>
            <a:ext cx="12149960" cy="2308324"/>
          </a:xfrm>
          <a:prstGeom prst="rect">
            <a:avLst/>
          </a:prstGeom>
          <a:solidFill>
            <a:schemeClr val="accent1">
              <a:lumMod val="20000"/>
              <a:lumOff val="80000"/>
            </a:schemeClr>
          </a:solidFill>
        </p:spPr>
        <p:txBody>
          <a:bodyPr wrap="square">
            <a:spAutoFit/>
          </a:bodyPr>
          <a:lstStyle/>
          <a:p>
            <a:pPr algn="just">
              <a:buNone/>
            </a:pPr>
            <a:r>
              <a:rPr lang="en-US" altLang="zh-CN" sz="3600" kern="100" dirty="0">
                <a:solidFill>
                  <a:srgbClr val="0000FF"/>
                </a:solidFill>
                <a:latin typeface="Times New Roman" panose="02020603050405020304" pitchFamily="18" charset="0"/>
                <a:ea typeface="宋体" panose="02010600030101010101" pitchFamily="2" charset="-122"/>
              </a:rPr>
              <a:t>40. </a:t>
            </a:r>
            <a:r>
              <a:rPr lang="en-US" altLang="zh-CN" sz="3600" strike="sngStrike" kern="100" dirty="0">
                <a:solidFill>
                  <a:srgbClr val="000000"/>
                </a:solidFill>
                <a:latin typeface="Times New Roman" panose="02020603050405020304" pitchFamily="18" charset="0"/>
                <a:ea typeface="宋体" panose="02010600030101010101" pitchFamily="2" charset="-122"/>
              </a:rPr>
              <a:t>C</a:t>
            </a:r>
            <a:r>
              <a:rPr lang="en-US" altLang="zh-CN" sz="3600" kern="100" dirty="0">
                <a:solidFill>
                  <a:srgbClr val="000000"/>
                </a:solidFill>
                <a:latin typeface="Times New Roman" panose="02020603050405020304" pitchFamily="18" charset="0"/>
                <a:ea typeface="宋体" panose="02010600030101010101" pitchFamily="2" charset="-122"/>
              </a:rPr>
              <a:t>. </a:t>
            </a:r>
            <a:r>
              <a:rPr lang="en-US" altLang="zh-CN" sz="3600" strike="sngStrike" kern="100" dirty="0">
                <a:solidFill>
                  <a:srgbClr val="000000"/>
                </a:solidFill>
                <a:latin typeface="Times New Roman" panose="02020603050405020304" pitchFamily="18" charset="0"/>
                <a:ea typeface="宋体" panose="02010600030101010101" pitchFamily="2" charset="-122"/>
              </a:rPr>
              <a:t>There should be no quick-fix approach. </a:t>
            </a:r>
            <a:r>
              <a:rPr lang="zh-CN" altLang="en-US" sz="3600" kern="100" dirty="0">
                <a:solidFill>
                  <a:srgbClr val="000000"/>
                </a:solidFill>
                <a:latin typeface="Times New Roman" panose="02020603050405020304" pitchFamily="18" charset="0"/>
                <a:ea typeface="宋体" panose="02010600030101010101" pitchFamily="2" charset="-122"/>
              </a:rPr>
              <a:t>（</a:t>
            </a:r>
            <a:r>
              <a:rPr lang="en-US" altLang="zh-CN" sz="3600" kern="100" dirty="0">
                <a:solidFill>
                  <a:srgbClr val="000000"/>
                </a:solidFill>
                <a:latin typeface="Times New Roman" panose="02020603050405020304" pitchFamily="18" charset="0"/>
                <a:ea typeface="宋体" panose="02010600030101010101" pitchFamily="2" charset="-122"/>
              </a:rPr>
              <a:t> </a:t>
            </a:r>
            <a:r>
              <a:rPr lang="zh-CN" altLang="en-US" sz="3600" kern="100" dirty="0">
                <a:solidFill>
                  <a:srgbClr val="000000"/>
                </a:solidFill>
                <a:latin typeface="Times New Roman" panose="02020603050405020304" pitchFamily="18" charset="0"/>
                <a:ea typeface="宋体" panose="02010600030101010101" pitchFamily="2" charset="-122"/>
              </a:rPr>
              <a:t>提出消费冻结的做法来达到攒钱的目的，可见该选项与文章主旨背离；故为冗余选项。）</a:t>
            </a:r>
            <a:endParaRPr lang="en-US" altLang="zh-CN" sz="3600" kern="100" dirty="0">
              <a:solidFill>
                <a:srgbClr val="000000"/>
              </a:solidFill>
              <a:latin typeface="Times New Roman" panose="02020603050405020304" pitchFamily="18" charset="0"/>
              <a:ea typeface="宋体" panose="02010600030101010101" pitchFamily="2" charset="-122"/>
            </a:endParaRPr>
          </a:p>
          <a:p>
            <a:pPr algn="just">
              <a:buNone/>
            </a:pPr>
            <a:r>
              <a:rPr lang="en-US" altLang="zh-CN" sz="3600" kern="100" dirty="0">
                <a:solidFill>
                  <a:srgbClr val="000000"/>
                </a:solidFill>
                <a:latin typeface="Times New Roman" panose="02020603050405020304" pitchFamily="18" charset="0"/>
                <a:ea typeface="宋体" panose="02010600030101010101" pitchFamily="2" charset="-122"/>
              </a:rPr>
              <a:t>      E. Why not treat </a:t>
            </a:r>
            <a:r>
              <a:rPr lang="en-US" altLang="zh-CN" sz="3600" b="1" u="sng" kern="100" dirty="0">
                <a:solidFill>
                  <a:srgbClr val="FF0000"/>
                </a:solidFill>
                <a:latin typeface="Times New Roman" panose="02020603050405020304" pitchFamily="18" charset="0"/>
                <a:ea typeface="宋体" panose="02010600030101010101" pitchFamily="2" charset="-122"/>
              </a:rPr>
              <a:t>it</a:t>
            </a:r>
            <a:r>
              <a:rPr lang="en-US" altLang="zh-CN" sz="3600" b="1" kern="100" dirty="0">
                <a:solidFill>
                  <a:srgbClr val="FF0000"/>
                </a:solidFill>
                <a:latin typeface="Times New Roman" panose="02020603050405020304" pitchFamily="18" charset="0"/>
                <a:ea typeface="宋体" panose="02010600030101010101" pitchFamily="2" charset="-122"/>
              </a:rPr>
              <a:t> </a:t>
            </a:r>
            <a:r>
              <a:rPr lang="en-US" altLang="zh-CN" sz="3600" kern="100" dirty="0">
                <a:solidFill>
                  <a:srgbClr val="000000"/>
                </a:solidFill>
                <a:latin typeface="Times New Roman" panose="02020603050405020304" pitchFamily="18" charset="0"/>
                <a:ea typeface="宋体" panose="02010600030101010101" pitchFamily="2" charset="-122"/>
              </a:rPr>
              <a:t>as more of a lifestyle change?</a:t>
            </a:r>
            <a:endParaRPr lang="en-US" altLang="zh-CN" sz="3600" kern="100" dirty="0">
              <a:solidFill>
                <a:srgbClr val="000000"/>
              </a:solidFill>
              <a:latin typeface="Times New Roman" panose="02020603050405020304" pitchFamily="18" charset="0"/>
              <a:ea typeface="宋体" panose="02010600030101010101" pitchFamily="2" charset="-122"/>
            </a:endParaRPr>
          </a:p>
        </p:txBody>
      </p:sp>
      <p:sp>
        <p:nvSpPr>
          <p:cNvPr id="4" name="文本框 3"/>
          <p:cNvSpPr txBox="1"/>
          <p:nvPr/>
        </p:nvSpPr>
        <p:spPr>
          <a:xfrm>
            <a:off x="63060" y="1692776"/>
            <a:ext cx="12149960" cy="584775"/>
          </a:xfrm>
          <a:prstGeom prst="rect">
            <a:avLst/>
          </a:prstGeom>
          <a:solidFill>
            <a:schemeClr val="accent1">
              <a:lumMod val="20000"/>
              <a:lumOff val="80000"/>
            </a:schemeClr>
          </a:solidFill>
        </p:spPr>
        <p:txBody>
          <a:bodyPr wrap="square">
            <a:spAutoFit/>
          </a:bodyPr>
          <a:lstStyle/>
          <a:p>
            <a:pPr algn="just">
              <a:buNone/>
            </a:pPr>
            <a:r>
              <a:rPr lang="en-US" altLang="zh-CN" sz="3200" kern="100" dirty="0">
                <a:solidFill>
                  <a:srgbClr val="000000"/>
                </a:solidFill>
                <a:latin typeface="Times New Roman" panose="02020603050405020304" pitchFamily="18" charset="0"/>
                <a:ea typeface="宋体" panose="02010600030101010101" pitchFamily="2" charset="-122"/>
              </a:rPr>
              <a:t>39. G. </a:t>
            </a:r>
            <a:r>
              <a:rPr lang="en-US" altLang="zh-CN" sz="3200" kern="100" dirty="0">
                <a:solidFill>
                  <a:srgbClr val="7030A0"/>
                </a:solidFill>
                <a:latin typeface="Times New Roman" panose="02020603050405020304" pitchFamily="18" charset="0"/>
                <a:ea typeface="宋体" panose="02010600030101010101" pitchFamily="2" charset="-122"/>
              </a:rPr>
              <a:t>A no-spend challenge can be </a:t>
            </a:r>
            <a:r>
              <a:rPr lang="en-US" altLang="zh-CN" sz="3200" b="1" kern="100" dirty="0">
                <a:solidFill>
                  <a:srgbClr val="FF0000"/>
                </a:solidFill>
                <a:latin typeface="Times New Roman" panose="02020603050405020304" pitchFamily="18" charset="0"/>
                <a:ea typeface="宋体" panose="02010600030101010101" pitchFamily="2" charset="-122"/>
              </a:rPr>
              <a:t>a boost to your financial situation.</a:t>
            </a:r>
            <a:endParaRPr lang="zh-CN" altLang="zh-CN" sz="3200" b="1" kern="100" dirty="0">
              <a:solidFill>
                <a:srgbClr val="FF0000"/>
              </a:solidFill>
              <a:latin typeface="Times New Roman" panose="02020603050405020304" pitchFamily="18" charset="0"/>
              <a:ea typeface="宋体" panose="02010600030101010101" pitchFamily="2" charset="-122"/>
            </a:endParaRPr>
          </a:p>
        </p:txBody>
      </p:sp>
      <p:cxnSp>
        <p:nvCxnSpPr>
          <p:cNvPr id="6" name="直接箭头连接符 5"/>
          <p:cNvCxnSpPr/>
          <p:nvPr/>
        </p:nvCxnSpPr>
        <p:spPr>
          <a:xfrm>
            <a:off x="3817856" y="3830868"/>
            <a:ext cx="245097" cy="2192860"/>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完形填空</a:t>
            </a:r>
            <a:endParaRPr kumimoji="0" lang="zh-CN" altLang="en-US" sz="7200" b="1" i="0" u="none" strike="noStrike" kern="1200" cap="none" spc="0" normalizeH="0" baseline="0" noProof="0" dirty="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3</a:t>
            </a:r>
            <a:endPar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
        <p:nvSpPr>
          <p:cNvPr id="4" name="文本框 3"/>
          <p:cNvSpPr txBox="1"/>
          <p:nvPr/>
        </p:nvSpPr>
        <p:spPr>
          <a:xfrm>
            <a:off x="5106645" y="4514477"/>
            <a:ext cx="5996447" cy="1200329"/>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FF0000"/>
                </a:solidFill>
                <a:effectLst/>
                <a:uLnTx/>
                <a:uFillTx/>
                <a:latin typeface="等线" panose="02010600030101010101" charset="-122"/>
                <a:ea typeface="等线" panose="02010600030101010101" charset="-122"/>
                <a:cs typeface="+mn-ea"/>
                <a:sym typeface="+mn-lt"/>
              </a:rPr>
              <a:t>父亲带我去爷爷曾经带他去游泳的冰水里游泳</a:t>
            </a:r>
            <a:endParaRPr kumimoji="0" lang="zh-CN" altLang="en-US" sz="3600" b="1" i="0" u="none" strike="noStrike" kern="1200" cap="none" spc="0" normalizeH="0" baseline="0" noProof="0" dirty="0">
              <a:ln>
                <a:noFill/>
              </a:ln>
              <a:solidFill>
                <a:srgbClr val="FF0000"/>
              </a:solidFill>
              <a:effectLst/>
              <a:uLnTx/>
              <a:uFillTx/>
              <a:latin typeface="等线" panose="02010600030101010101" charset="-122"/>
              <a:ea typeface="等线" panose="02010600030101010101" charset="-122"/>
              <a:cs typeface="+mn-ea"/>
              <a:sym typeface="+mn-lt"/>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65988"/>
            <a:ext cx="12192000" cy="6847772"/>
          </a:xfrm>
          <a:prstGeom prst="rect">
            <a:avLst/>
          </a:prstGeom>
          <a:solidFill>
            <a:schemeClr val="bg1"/>
          </a:solidFill>
        </p:spPr>
        <p:txBody>
          <a:bodyPr wrap="square">
            <a:spAutoFit/>
          </a:bodyPr>
          <a:lstStyle/>
          <a:p>
            <a:pPr indent="304800" algn="just">
              <a:lnSpc>
                <a:spcPts val="2600"/>
              </a:lnSpc>
              <a:spcAft>
                <a:spcPts val="800"/>
              </a:spcAft>
              <a:buNone/>
            </a:pPr>
            <a:r>
              <a:rPr lang="en-US" altLang="zh-CN" sz="2800" kern="100" dirty="0">
                <a:solidFill>
                  <a:srgbClr val="000000"/>
                </a:solidFill>
                <a:latin typeface="Times New Roman" panose="02020603050405020304" pitchFamily="18" charset="0"/>
                <a:ea typeface="宋体" panose="02010600030101010101" pitchFamily="2" charset="-122"/>
              </a:rPr>
              <a:t>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When my dad planned out a trip to La Mina Falls in the El Yunque National Rainforest, I was not really into it, and I went along   </a:t>
            </a:r>
            <a:r>
              <a:rPr lang="en-US" altLang="zh-CN" sz="2800"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41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等线" panose="02010600030101010101" charset="-122"/>
              <a:ea typeface="等线" panose="02010600030101010101" charset="-122"/>
              <a:cs typeface="Times New Roman" panose="02020603050405020304" pitchFamily="18" charset="0"/>
            </a:endParaRPr>
          </a:p>
          <a:p>
            <a:pPr indent="304800" algn="just">
              <a:lnSpc>
                <a:spcPts val="2600"/>
              </a:lnSpc>
              <a:spcAft>
                <a:spcPts val="800"/>
              </a:spcAft>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I've never been fond of cold water. If the </a:t>
            </a:r>
            <a:r>
              <a:rPr lang="en-US" altLang="zh-CN" sz="2800"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42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isn't to my liking, I'm not going to  </a:t>
            </a:r>
            <a:r>
              <a:rPr lang="en-US" altLang="zh-CN" sz="2800"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43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myself from the pool's edge like a missile(</a:t>
            </a:r>
            <a:r>
              <a:rPr lang="zh-CN"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导弹</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I'm the type of person who </a:t>
            </a:r>
            <a:r>
              <a:rPr lang="en-US" altLang="zh-CN" sz="2800"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44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their time easing into the water, lowering myself step-by-step, and</a:t>
            </a:r>
            <a:r>
              <a:rPr lang="en-US" altLang="zh-CN" sz="2800"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45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my body to get used to the icy depths.</a:t>
            </a:r>
            <a:endParaRPr lang="zh-CN" altLang="zh-CN" sz="2800" kern="100" dirty="0">
              <a:effectLst/>
              <a:latin typeface="等线" panose="02010600030101010101" charset="-122"/>
              <a:ea typeface="等线" panose="02010600030101010101" charset="-122"/>
              <a:cs typeface="Times New Roman" panose="02020603050405020304" pitchFamily="18" charset="0"/>
            </a:endParaRPr>
          </a:p>
          <a:p>
            <a:pPr indent="304800" algn="just">
              <a:lnSpc>
                <a:spcPts val="2600"/>
              </a:lnSpc>
              <a:spcAft>
                <a:spcPts val="800"/>
              </a:spcAft>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My complicated relationship with water is  </a:t>
            </a:r>
            <a:r>
              <a:rPr lang="en-US" altLang="zh-CN" sz="2800"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46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my dad, who I don't think has ever looked  </a:t>
            </a:r>
            <a:r>
              <a:rPr lang="en-US" altLang="zh-CN" sz="2800"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47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he dived. I wasn't raised on the river like he was. Shortly after I was born, we </a:t>
            </a:r>
            <a:r>
              <a:rPr lang="en-US" altLang="zh-CN" sz="2800"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48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 central Florida, far away from the rapids of my father's youth.</a:t>
            </a:r>
            <a:endParaRPr lang="zh-CN" altLang="zh-CN" sz="2800" kern="100" dirty="0">
              <a:effectLst/>
              <a:latin typeface="等线" panose="02010600030101010101" charset="-122"/>
              <a:ea typeface="等线" panose="02010600030101010101" charset="-122"/>
              <a:cs typeface="Times New Roman" panose="02020603050405020304" pitchFamily="18" charset="0"/>
            </a:endParaRPr>
          </a:p>
          <a:p>
            <a:pPr indent="304800" algn="just">
              <a:lnSpc>
                <a:spcPts val="2600"/>
              </a:lnSpc>
              <a:spcAft>
                <a:spcPts val="800"/>
              </a:spcAft>
              <a:buNone/>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When we finally made it to the La Mina Fails, I was worn out. My dad was already knee-deep in the water and </a:t>
            </a:r>
            <a:r>
              <a:rPr lang="en-US" altLang="zh-CN" sz="2800"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49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fast, while I was resting on a rock: He paused, looking over at me and      </a:t>
            </a:r>
            <a:r>
              <a:rPr lang="en-US" altLang="zh-CN" sz="2800"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50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.perhaps for the first time, that I had </a:t>
            </a:r>
            <a:r>
              <a:rPr lang="en-US" altLang="zh-CN" sz="2800"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51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him into the forest. He waved his hand at me, and I </a:t>
            </a:r>
            <a:r>
              <a:rPr lang="en-US" altLang="zh-CN" sz="2800"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52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my shoes. I knew if I touched the water with my toe in the first place, I wouldn't get in. So, I jumped into the </a:t>
            </a:r>
            <a:r>
              <a:rPr lang="en-US" altLang="zh-CN" sz="2800"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53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water, not completely without hesitation, where a </a:t>
            </a:r>
            <a:r>
              <a:rPr lang="en-US" altLang="zh-CN" sz="2800"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54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combination of accomplishment and regret washed over me.</a:t>
            </a:r>
            <a:endParaRPr lang="zh-CN" altLang="zh-CN" sz="2800" kern="100" dirty="0">
              <a:effectLst/>
              <a:latin typeface="等线" panose="02010600030101010101" charset="-122"/>
              <a:ea typeface="等线" panose="02010600030101010101" charset="-122"/>
              <a:cs typeface="Times New Roman" panose="02020603050405020304" pitchFamily="18" charset="0"/>
            </a:endParaRPr>
          </a:p>
          <a:p>
            <a:pPr indent="304800" algn="just">
              <a:lnSpc>
                <a:spcPts val="2600"/>
              </a:lnSpc>
              <a:spcAft>
                <a:spcPts val="80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When I broke the surface, I </a:t>
            </a:r>
            <a:r>
              <a:rPr lang="en-US" altLang="zh-CN" sz="2800"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55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my dad staring at me. “Your grandfather brought me here once when I was a kid.” His voice faded away into the water.</a:t>
            </a:r>
            <a:endParaRPr lang="zh-CN" altLang="zh-CN" sz="2800" kern="100" dirty="0">
              <a:effectLst/>
              <a:latin typeface="等线" panose="02010600030101010101" charset="-122"/>
              <a:ea typeface="等线" panose="02010600030101010101" charset="-122"/>
              <a:cs typeface="Times New Roman" panose="02020603050405020304" pitchFamily="18" charset="0"/>
            </a:endParaRPr>
          </a:p>
        </p:txBody>
      </p:sp>
      <p:sp>
        <p:nvSpPr>
          <p:cNvPr id="2" name="文本框 1"/>
          <p:cNvSpPr txBox="1"/>
          <p:nvPr/>
        </p:nvSpPr>
        <p:spPr>
          <a:xfrm>
            <a:off x="8201320" y="384660"/>
            <a:ext cx="3657598" cy="420564"/>
          </a:xfrm>
          <a:prstGeom prst="rect">
            <a:avLst/>
          </a:prstGeom>
          <a:solidFill>
            <a:schemeClr val="accent4">
              <a:lumMod val="40000"/>
              <a:lumOff val="60000"/>
            </a:schemeClr>
          </a:solidFill>
        </p:spPr>
        <p:txBody>
          <a:bodyPr wrap="square" rtlCol="0">
            <a:spAutoFit/>
          </a:bodyPr>
          <a:lstStyle/>
          <a:p>
            <a:pPr algn="ctr"/>
            <a:r>
              <a:rPr lang="en-US" altLang="zh-CN" sz="2135" b="1" dirty="0">
                <a:latin typeface="Times New Roman" panose="02020603050405020304" pitchFamily="18" charset="0"/>
                <a:cs typeface="Times New Roman" panose="02020603050405020304" pitchFamily="18" charset="0"/>
              </a:rPr>
              <a:t>Dad’s plan</a:t>
            </a:r>
            <a:endParaRPr lang="zh-CN" altLang="en-US" sz="2135" b="1"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8201320" y="1200078"/>
            <a:ext cx="3657598" cy="420564"/>
          </a:xfrm>
          <a:prstGeom prst="rect">
            <a:avLst/>
          </a:prstGeom>
          <a:solidFill>
            <a:schemeClr val="accent4">
              <a:lumMod val="40000"/>
              <a:lumOff val="60000"/>
            </a:schemeClr>
          </a:solidFill>
        </p:spPr>
        <p:txBody>
          <a:bodyPr wrap="square" rtlCol="0">
            <a:spAutoFit/>
          </a:bodyPr>
          <a:lstStyle/>
          <a:p>
            <a:pPr algn="ctr"/>
            <a:r>
              <a:rPr lang="en-US" altLang="zh-CN" sz="2135" b="1" dirty="0">
                <a:latin typeface="Times New Roman" panose="02020603050405020304" pitchFamily="18" charset="0"/>
                <a:cs typeface="Times New Roman" panose="02020603050405020304" pitchFamily="18" charset="0"/>
              </a:rPr>
              <a:t>My feeling for cold water</a:t>
            </a:r>
            <a:endParaRPr lang="zh-CN" altLang="en-US" sz="2135" b="1"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8201318" y="2334168"/>
            <a:ext cx="3657601" cy="748795"/>
          </a:xfrm>
          <a:prstGeom prst="rect">
            <a:avLst/>
          </a:prstGeom>
          <a:solidFill>
            <a:schemeClr val="accent4">
              <a:lumMod val="40000"/>
              <a:lumOff val="60000"/>
            </a:schemeClr>
          </a:solidFill>
        </p:spPr>
        <p:txBody>
          <a:bodyPr wrap="square" rtlCol="0">
            <a:spAutoFit/>
          </a:bodyPr>
          <a:lstStyle/>
          <a:p>
            <a:pPr algn="ctr"/>
            <a:r>
              <a:rPr lang="en-US" altLang="zh-CN" sz="2135" b="1" dirty="0">
                <a:latin typeface="Times New Roman" panose="02020603050405020304" pitchFamily="18" charset="0"/>
                <a:cs typeface="Times New Roman" panose="02020603050405020304" pitchFamily="18" charset="0"/>
              </a:rPr>
              <a:t> reason &amp; my dad’s different feeling for cold water</a:t>
            </a:r>
            <a:endParaRPr lang="zh-CN" altLang="en-US" sz="2135" b="1"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8201318" y="4120126"/>
            <a:ext cx="3657601" cy="748795"/>
          </a:xfrm>
          <a:prstGeom prst="rect">
            <a:avLst/>
          </a:prstGeom>
          <a:solidFill>
            <a:schemeClr val="accent4">
              <a:lumMod val="40000"/>
              <a:lumOff val="60000"/>
            </a:schemeClr>
          </a:solidFill>
        </p:spPr>
        <p:txBody>
          <a:bodyPr wrap="square" rtlCol="0">
            <a:spAutoFit/>
          </a:bodyPr>
          <a:lstStyle/>
          <a:p>
            <a:pPr algn="ctr"/>
            <a:r>
              <a:rPr lang="en-US" altLang="zh-CN" sz="2135" b="1" dirty="0">
                <a:latin typeface="Times New Roman" panose="02020603050405020304" pitchFamily="18" charset="0"/>
                <a:cs typeface="Times New Roman" panose="02020603050405020304" pitchFamily="18" charset="0"/>
              </a:rPr>
              <a:t>My first experience in the freezing water</a:t>
            </a:r>
            <a:endParaRPr lang="zh-CN" altLang="en-US" sz="2135" b="1"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8201317" y="6098048"/>
            <a:ext cx="3657601" cy="420564"/>
          </a:xfrm>
          <a:prstGeom prst="rect">
            <a:avLst/>
          </a:prstGeom>
          <a:solidFill>
            <a:schemeClr val="accent4">
              <a:lumMod val="40000"/>
              <a:lumOff val="60000"/>
            </a:schemeClr>
          </a:solidFill>
        </p:spPr>
        <p:txBody>
          <a:bodyPr wrap="square" rtlCol="0">
            <a:spAutoFit/>
          </a:bodyPr>
          <a:lstStyle/>
          <a:p>
            <a:pPr algn="ctr"/>
            <a:r>
              <a:rPr lang="en-US" altLang="zh-CN" sz="2135" b="1" dirty="0">
                <a:latin typeface="Times New Roman" panose="02020603050405020304" pitchFamily="18" charset="0"/>
                <a:cs typeface="Times New Roman" panose="02020603050405020304" pitchFamily="18" charset="0"/>
              </a:rPr>
              <a:t>Significance for my Dad</a:t>
            </a:r>
            <a:endParaRPr lang="zh-CN" altLang="en-US" sz="2135" b="1" dirty="0">
              <a:latin typeface="Times New Roman" panose="02020603050405020304" pitchFamily="18" charset="0"/>
              <a:cs typeface="Times New Roman" panose="02020603050405020304" pitchFamily="18" charset="0"/>
            </a:endParaRPr>
          </a:p>
        </p:txBody>
      </p: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0" y="-282804"/>
            <a:ext cx="12192000" cy="7215469"/>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40"/>
              </a:lnSpc>
              <a:buNone/>
            </a:pPr>
            <a:r>
              <a:rPr lang="en-US" altLang="zh-CN" sz="3200" b="1" dirty="0">
                <a:solidFill>
                  <a:schemeClr val="tx1"/>
                </a:solidFill>
                <a:latin typeface="Times New Roman" panose="02020603050405020304" pitchFamily="18" charset="0"/>
                <a:cs typeface="Times New Roman" panose="02020603050405020304" pitchFamily="18" charset="0"/>
              </a:rPr>
              <a:t>     </a:t>
            </a:r>
            <a:endParaRPr lang="en-US" altLang="zh-CN" sz="3200" b="1" dirty="0">
              <a:solidFill>
                <a:schemeClr val="tx1"/>
              </a:solidFill>
              <a:latin typeface="Times New Roman" panose="02020603050405020304" pitchFamily="18" charset="0"/>
              <a:cs typeface="Times New Roman" panose="02020603050405020304" pitchFamily="18" charset="0"/>
            </a:endParaRPr>
          </a:p>
          <a:p>
            <a:pPr marL="0" indent="0">
              <a:lnSpc>
                <a:spcPts val="3640"/>
              </a:lnSpc>
              <a:buNone/>
            </a:pP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dirty="0">
                <a:solidFill>
                  <a:schemeClr val="tx1"/>
                </a:solidFill>
                <a:latin typeface="Times New Roman" panose="02020603050405020304" pitchFamily="18" charset="0"/>
                <a:cs typeface="Times New Roman" panose="02020603050405020304" pitchFamily="18" charset="0"/>
              </a:rPr>
              <a:t>When my dad planned out a trip to La Mina Falls in the El Yunque National Rainforest, </a:t>
            </a:r>
            <a:r>
              <a:rPr lang="en-US" altLang="zh-CN" sz="3200" dirty="0">
                <a:solidFill>
                  <a:srgbClr val="CC00FF"/>
                </a:solidFill>
                <a:latin typeface="Times New Roman" panose="02020603050405020304" pitchFamily="18" charset="0"/>
                <a:cs typeface="Times New Roman" panose="02020603050405020304" pitchFamily="18" charset="0"/>
              </a:rPr>
              <a:t>I was not really into it, </a:t>
            </a:r>
            <a:r>
              <a:rPr lang="en-US" altLang="zh-CN" sz="3200" dirty="0">
                <a:solidFill>
                  <a:schemeClr val="tx1"/>
                </a:solidFill>
                <a:latin typeface="Times New Roman" panose="02020603050405020304" pitchFamily="18" charset="0"/>
                <a:cs typeface="Times New Roman" panose="02020603050405020304" pitchFamily="18" charset="0"/>
              </a:rPr>
              <a:t>and I went along  </a:t>
            </a:r>
            <a:r>
              <a:rPr lang="en-US" altLang="zh-CN" sz="3200" u="sng" dirty="0">
                <a:solidFill>
                  <a:schemeClr val="tx1"/>
                </a:solidFill>
                <a:latin typeface="Times New Roman" panose="02020603050405020304" pitchFamily="18" charset="0"/>
                <a:cs typeface="Times New Roman" panose="02020603050405020304" pitchFamily="18" charset="0"/>
              </a:rPr>
              <a:t>    41      </a:t>
            </a:r>
            <a:r>
              <a:rPr lang="en-US" altLang="zh-CN" sz="3200" dirty="0">
                <a:solidFill>
                  <a:schemeClr val="tx1"/>
                </a:solidFill>
                <a:latin typeface="Times New Roman" panose="02020603050405020304" pitchFamily="18" charset="0"/>
                <a:cs typeface="Times New Roman" panose="02020603050405020304" pitchFamily="18" charset="0"/>
              </a:rPr>
              <a:t>.</a:t>
            </a:r>
            <a:endParaRPr lang="en-US" altLang="zh-CN" sz="3200" dirty="0">
              <a:solidFill>
                <a:schemeClr val="tx1"/>
              </a:solidFill>
              <a:latin typeface="Times New Roman" panose="02020603050405020304" pitchFamily="18" charset="0"/>
              <a:cs typeface="Times New Roman" panose="02020603050405020304" pitchFamily="18" charset="0"/>
            </a:endParaRPr>
          </a:p>
          <a:p>
            <a:pPr marL="0" indent="0">
              <a:lnSpc>
                <a:spcPts val="3640"/>
              </a:lnSpc>
              <a:buNone/>
            </a:pP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dirty="0">
                <a:solidFill>
                  <a:srgbClr val="FF0000"/>
                </a:solidFill>
                <a:latin typeface="Times New Roman" panose="02020603050405020304" pitchFamily="18" charset="0"/>
                <a:cs typeface="Times New Roman" panose="02020603050405020304" pitchFamily="18" charset="0"/>
              </a:rPr>
              <a:t>I've never been fond of cold water. </a:t>
            </a:r>
            <a:r>
              <a:rPr lang="en-US" altLang="zh-CN" sz="3200" dirty="0">
                <a:solidFill>
                  <a:schemeClr val="tx1"/>
                </a:solidFill>
                <a:latin typeface="Times New Roman" panose="02020603050405020304" pitchFamily="18" charset="0"/>
                <a:cs typeface="Times New Roman" panose="02020603050405020304" pitchFamily="18" charset="0"/>
              </a:rPr>
              <a:t>If the  </a:t>
            </a:r>
            <a:r>
              <a:rPr lang="en-US" altLang="zh-CN" sz="3200" u="sng" dirty="0">
                <a:solidFill>
                  <a:schemeClr val="tx1"/>
                </a:solidFill>
                <a:latin typeface="Times New Roman" panose="02020603050405020304" pitchFamily="18" charset="0"/>
                <a:cs typeface="Times New Roman" panose="02020603050405020304" pitchFamily="18" charset="0"/>
              </a:rPr>
              <a:t>    42      </a:t>
            </a:r>
            <a:r>
              <a:rPr lang="en-US" altLang="zh-CN" sz="3200" dirty="0">
                <a:solidFill>
                  <a:schemeClr val="tx1"/>
                </a:solidFill>
                <a:latin typeface="Times New Roman" panose="02020603050405020304" pitchFamily="18" charset="0"/>
                <a:cs typeface="Times New Roman" panose="02020603050405020304" pitchFamily="18" charset="0"/>
              </a:rPr>
              <a:t>isn't to my liking, I'm not going </a:t>
            </a:r>
            <a:r>
              <a:rPr lang="en-US" altLang="zh-CN" sz="3200" u="sng" dirty="0">
                <a:solidFill>
                  <a:schemeClr val="tx1"/>
                </a:solidFill>
                <a:latin typeface="Times New Roman" panose="02020603050405020304" pitchFamily="18" charset="0"/>
                <a:cs typeface="Times New Roman" panose="02020603050405020304" pitchFamily="18" charset="0"/>
              </a:rPr>
              <a:t>to   43  </a:t>
            </a:r>
            <a:r>
              <a:rPr lang="en-US" altLang="zh-CN" sz="3200" dirty="0">
                <a:solidFill>
                  <a:schemeClr val="tx1"/>
                </a:solidFill>
                <a:latin typeface="Times New Roman" panose="02020603050405020304" pitchFamily="18" charset="0"/>
                <a:cs typeface="Times New Roman" panose="02020603050405020304" pitchFamily="18" charset="0"/>
              </a:rPr>
              <a:t>myself from the pool's edge </a:t>
            </a:r>
            <a:r>
              <a:rPr lang="en-US" altLang="zh-CN" sz="3200" dirty="0">
                <a:solidFill>
                  <a:srgbClr val="CC00FF"/>
                </a:solidFill>
                <a:latin typeface="Times New Roman" panose="02020603050405020304" pitchFamily="18" charset="0"/>
                <a:cs typeface="Times New Roman" panose="02020603050405020304" pitchFamily="18" charset="0"/>
              </a:rPr>
              <a:t>like a missile(</a:t>
            </a:r>
            <a:r>
              <a:rPr lang="zh-CN" altLang="en-US" sz="3200" dirty="0">
                <a:solidFill>
                  <a:srgbClr val="CC00FF"/>
                </a:solidFill>
                <a:latin typeface="Times New Roman" panose="02020603050405020304" pitchFamily="18" charset="0"/>
                <a:cs typeface="Times New Roman" panose="02020603050405020304" pitchFamily="18" charset="0"/>
              </a:rPr>
              <a:t>导弹</a:t>
            </a:r>
            <a:r>
              <a:rPr lang="en-US" altLang="zh-CN" sz="3200" dirty="0">
                <a:solidFill>
                  <a:srgbClr val="CC00FF"/>
                </a:solidFill>
                <a:latin typeface="Times New Roman" panose="02020603050405020304" pitchFamily="18" charset="0"/>
                <a:cs typeface="Times New Roman" panose="02020603050405020304" pitchFamily="18" charset="0"/>
              </a:rPr>
              <a:t>). </a:t>
            </a:r>
            <a:r>
              <a:rPr lang="en-US" altLang="zh-CN" sz="3200" dirty="0">
                <a:solidFill>
                  <a:schemeClr val="tx1"/>
                </a:solidFill>
                <a:latin typeface="Times New Roman" panose="02020603050405020304" pitchFamily="18" charset="0"/>
                <a:cs typeface="Times New Roman" panose="02020603050405020304" pitchFamily="18" charset="0"/>
              </a:rPr>
              <a:t>I'm the type of person </a:t>
            </a:r>
            <a:r>
              <a:rPr lang="en-US" altLang="zh-CN" sz="3200" i="1" dirty="0">
                <a:solidFill>
                  <a:srgbClr val="0070C0"/>
                </a:solidFill>
                <a:latin typeface="Times New Roman" panose="02020603050405020304" pitchFamily="18" charset="0"/>
                <a:cs typeface="Times New Roman" panose="02020603050405020304" pitchFamily="18" charset="0"/>
              </a:rPr>
              <a:t>who </a:t>
            </a:r>
            <a:r>
              <a:rPr lang="en-US" altLang="zh-CN" sz="3200" i="1" u="sng" dirty="0">
                <a:solidFill>
                  <a:srgbClr val="0070C0"/>
                </a:solidFill>
                <a:latin typeface="Times New Roman" panose="02020603050405020304" pitchFamily="18" charset="0"/>
                <a:cs typeface="Times New Roman" panose="02020603050405020304" pitchFamily="18" charset="0"/>
              </a:rPr>
              <a:t>     44      </a:t>
            </a:r>
            <a:r>
              <a:rPr lang="en-US" altLang="zh-CN" sz="3200" i="1" dirty="0">
                <a:solidFill>
                  <a:srgbClr val="0070C0"/>
                </a:solidFill>
                <a:latin typeface="Times New Roman" panose="02020603050405020304" pitchFamily="18" charset="0"/>
                <a:cs typeface="Times New Roman" panose="02020603050405020304" pitchFamily="18" charset="0"/>
              </a:rPr>
              <a:t>their </a:t>
            </a:r>
            <a:r>
              <a:rPr lang="en-US" altLang="zh-CN" sz="3200" i="1" dirty="0">
                <a:solidFill>
                  <a:srgbClr val="FF0000"/>
                </a:solidFill>
                <a:latin typeface="Times New Roman" panose="02020603050405020304" pitchFamily="18" charset="0"/>
                <a:cs typeface="Times New Roman" panose="02020603050405020304" pitchFamily="18" charset="0"/>
              </a:rPr>
              <a:t>time</a:t>
            </a:r>
            <a:r>
              <a:rPr lang="en-US" altLang="zh-CN" sz="3200" i="1" dirty="0">
                <a:solidFill>
                  <a:srgbClr val="0070C0"/>
                </a:solidFill>
                <a:latin typeface="Times New Roman" panose="02020603050405020304" pitchFamily="18" charset="0"/>
                <a:cs typeface="Times New Roman" panose="02020603050405020304" pitchFamily="18" charset="0"/>
              </a:rPr>
              <a:t> easing into the water, lowering myself step-by-step, and   </a:t>
            </a:r>
            <a:r>
              <a:rPr lang="en-US" altLang="zh-CN" sz="3200" i="1" u="sng" dirty="0">
                <a:solidFill>
                  <a:srgbClr val="0070C0"/>
                </a:solidFill>
                <a:latin typeface="Times New Roman" panose="02020603050405020304" pitchFamily="18" charset="0"/>
                <a:cs typeface="Times New Roman" panose="02020603050405020304" pitchFamily="18" charset="0"/>
              </a:rPr>
              <a:t>      45      </a:t>
            </a:r>
            <a:r>
              <a:rPr lang="en-US" altLang="zh-CN" sz="3200" i="1" dirty="0">
                <a:solidFill>
                  <a:srgbClr val="0070C0"/>
                </a:solidFill>
                <a:latin typeface="Times New Roman" panose="02020603050405020304" pitchFamily="18" charset="0"/>
                <a:cs typeface="Times New Roman" panose="02020603050405020304" pitchFamily="18" charset="0"/>
              </a:rPr>
              <a:t>my body to get used to the icy depths.</a:t>
            </a:r>
            <a:endParaRPr lang="en-US" altLang="zh-CN" sz="3200" i="1" dirty="0">
              <a:solidFill>
                <a:srgbClr val="0070C0"/>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21320" y="4404689"/>
            <a:ext cx="11720044" cy="2246769"/>
          </a:xfrm>
          <a:prstGeom prst="rect">
            <a:avLst/>
          </a:prstGeom>
          <a:noFill/>
          <a:ln w="9525">
            <a:noFill/>
          </a:ln>
        </p:spPr>
        <p:txBody>
          <a:bodyPr wrap="square">
            <a:spAutoFit/>
          </a:bodyPr>
          <a:lstStyle/>
          <a:p>
            <a:pPr indent="0"/>
            <a:r>
              <a:rPr lang="en-US" sz="2800" b="0" dirty="0">
                <a:latin typeface="Times New Roman" panose="02020603050405020304" pitchFamily="18" charset="0"/>
                <a:ea typeface="宋体" panose="02010600030101010101" pitchFamily="2" charset="-122"/>
              </a:rPr>
              <a:t>41. A. anxiously 	</a:t>
            </a:r>
            <a:r>
              <a:rPr lang="en-US" sz="2800" b="0" dirty="0">
                <a:solidFill>
                  <a:srgbClr val="0000FF"/>
                </a:solidFill>
                <a:latin typeface="Times New Roman" panose="02020603050405020304" pitchFamily="18" charset="0"/>
                <a:ea typeface="宋体" panose="02010600030101010101" pitchFamily="2" charset="-122"/>
              </a:rPr>
              <a:t>B. hesitantly</a:t>
            </a:r>
            <a:r>
              <a:rPr lang="en-US" sz="2800" b="0" dirty="0">
                <a:latin typeface="Times New Roman" panose="02020603050405020304" pitchFamily="18" charset="0"/>
                <a:ea typeface="宋体" panose="02010600030101010101" pitchFamily="2" charset="-122"/>
              </a:rPr>
              <a:t>		C. curiously		D. enthusiastically</a:t>
            </a:r>
            <a:endParaRPr lang="en-US" sz="2800" b="0" dirty="0">
              <a:latin typeface="Times New Roman" panose="02020603050405020304" pitchFamily="18" charset="0"/>
              <a:ea typeface="宋体" panose="02010600030101010101" pitchFamily="2" charset="-122"/>
            </a:endParaRPr>
          </a:p>
          <a:p>
            <a:pPr indent="0"/>
            <a:r>
              <a:rPr lang="en-US" sz="2800" b="0" dirty="0">
                <a:latin typeface="Times New Roman" panose="02020603050405020304" pitchFamily="18" charset="0"/>
                <a:ea typeface="宋体" panose="02010600030101010101" pitchFamily="2" charset="-122"/>
              </a:rPr>
              <a:t>42.A. time 		B. Coach 		C. Sport 		</a:t>
            </a:r>
            <a:r>
              <a:rPr lang="en-US" sz="2800" b="0" dirty="0">
                <a:solidFill>
                  <a:srgbClr val="0000FF"/>
                </a:solidFill>
                <a:latin typeface="Times New Roman" panose="02020603050405020304" pitchFamily="18" charset="0"/>
                <a:ea typeface="宋体" panose="02010600030101010101" pitchFamily="2" charset="-122"/>
              </a:rPr>
              <a:t>D. temperature</a:t>
            </a:r>
            <a:endParaRPr lang="en-US" sz="2800" b="0" dirty="0">
              <a:solidFill>
                <a:srgbClr val="0000FF"/>
              </a:solidFill>
              <a:latin typeface="Times New Roman" panose="02020603050405020304" pitchFamily="18" charset="0"/>
              <a:ea typeface="宋体" panose="02010600030101010101" pitchFamily="2" charset="-122"/>
            </a:endParaRPr>
          </a:p>
          <a:p>
            <a:pPr indent="0"/>
            <a:r>
              <a:rPr lang="en-US" sz="2800" b="0" dirty="0">
                <a:latin typeface="Times New Roman" panose="02020603050405020304" pitchFamily="18" charset="0"/>
                <a:ea typeface="宋体" panose="02010600030101010101" pitchFamily="2" charset="-122"/>
              </a:rPr>
              <a:t>43.A. keep		</a:t>
            </a:r>
            <a:r>
              <a:rPr lang="en-US" sz="2800" b="0" dirty="0">
                <a:solidFill>
                  <a:srgbClr val="0000FF"/>
                </a:solidFill>
                <a:latin typeface="Times New Roman" panose="02020603050405020304" pitchFamily="18" charset="0"/>
                <a:ea typeface="宋体" panose="02010600030101010101" pitchFamily="2" charset="-122"/>
              </a:rPr>
              <a:t>B. launch</a:t>
            </a:r>
            <a:r>
              <a:rPr lang="en-US" sz="2800" b="0" dirty="0">
                <a:latin typeface="Times New Roman" panose="02020603050405020304" pitchFamily="18" charset="0"/>
                <a:ea typeface="宋体" panose="02010600030101010101" pitchFamily="2" charset="-122"/>
              </a:rPr>
              <a:t>		C. excuse		D. rescue</a:t>
            </a:r>
            <a:endParaRPr lang="en-US" sz="2800" b="0" dirty="0">
              <a:latin typeface="Times New Roman" panose="02020603050405020304" pitchFamily="18" charset="0"/>
              <a:ea typeface="宋体" panose="02010600030101010101" pitchFamily="2" charset="-122"/>
            </a:endParaRPr>
          </a:p>
          <a:p>
            <a:pPr indent="0"/>
            <a:r>
              <a:rPr lang="en-US" sz="2800" b="0" dirty="0">
                <a:latin typeface="Times New Roman" panose="02020603050405020304" pitchFamily="18" charset="0"/>
                <a:ea typeface="宋体" panose="02010600030101010101" pitchFamily="2" charset="-122"/>
              </a:rPr>
              <a:t>44.A. measures 	B. saves 		</a:t>
            </a:r>
            <a:r>
              <a:rPr lang="en-US" sz="2800" b="0" dirty="0">
                <a:solidFill>
                  <a:srgbClr val="0000FF"/>
                </a:solidFill>
                <a:latin typeface="Times New Roman" panose="02020603050405020304" pitchFamily="18" charset="0"/>
                <a:ea typeface="宋体" panose="02010600030101010101" pitchFamily="2" charset="-122"/>
              </a:rPr>
              <a:t>C. takes </a:t>
            </a:r>
            <a:r>
              <a:rPr lang="en-US" sz="2800" b="0" dirty="0">
                <a:latin typeface="Times New Roman" panose="02020603050405020304" pitchFamily="18" charset="0"/>
                <a:ea typeface="宋体" panose="02010600030101010101" pitchFamily="2" charset="-122"/>
              </a:rPr>
              <a:t>		D. kills</a:t>
            </a:r>
            <a:endParaRPr lang="en-US" sz="2800" b="0" dirty="0">
              <a:latin typeface="Times New Roman" panose="02020603050405020304" pitchFamily="18" charset="0"/>
              <a:ea typeface="宋体" panose="02010600030101010101" pitchFamily="2" charset="-122"/>
            </a:endParaRPr>
          </a:p>
          <a:p>
            <a:pPr indent="0"/>
            <a:r>
              <a:rPr lang="en-US" sz="2800" b="0" dirty="0">
                <a:latin typeface="Times New Roman" panose="02020603050405020304" pitchFamily="18" charset="0"/>
                <a:ea typeface="宋体" panose="02010600030101010101" pitchFamily="2" charset="-122"/>
              </a:rPr>
              <a:t>45.</a:t>
            </a:r>
            <a:r>
              <a:rPr lang="en-US" sz="2800" b="0" dirty="0">
                <a:solidFill>
                  <a:srgbClr val="0000FF"/>
                </a:solidFill>
                <a:latin typeface="Times New Roman" panose="02020603050405020304" pitchFamily="18" charset="0"/>
                <a:ea typeface="宋体" panose="02010600030101010101" pitchFamily="2" charset="-122"/>
              </a:rPr>
              <a:t>A. allowing </a:t>
            </a:r>
            <a:r>
              <a:rPr lang="en-US" sz="2800" b="0" dirty="0">
                <a:latin typeface="Times New Roman" panose="02020603050405020304" pitchFamily="18" charset="0"/>
                <a:ea typeface="宋体" panose="02010600030101010101" pitchFamily="2" charset="-122"/>
              </a:rPr>
              <a:t>	B. controlling 	C. examining 	D. risking</a:t>
            </a:r>
            <a:endParaRPr lang="en-US" altLang="en-US" sz="2800" b="0" dirty="0">
              <a:latin typeface="Times New Roman" panose="02020603050405020304" pitchFamily="18" charset="0"/>
              <a:ea typeface="宋体" panose="02010600030101010101" pitchFamily="2" charset="-122"/>
            </a:endParaRPr>
          </a:p>
        </p:txBody>
      </p:sp>
      <p:cxnSp>
        <p:nvCxnSpPr>
          <p:cNvPr id="7" name="直接箭头连接符 6"/>
          <p:cNvCxnSpPr/>
          <p:nvPr/>
        </p:nvCxnSpPr>
        <p:spPr>
          <a:xfrm flipH="1">
            <a:off x="3770722" y="678730"/>
            <a:ext cx="3035431" cy="385556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5435011" y="2181235"/>
            <a:ext cx="4180329" cy="277726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3079881" y="3016057"/>
            <a:ext cx="605999" cy="238737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477731" y="5307291"/>
            <a:ext cx="2168165" cy="523220"/>
          </a:xfrm>
          <a:prstGeom prst="rect">
            <a:avLst/>
          </a:prstGeom>
          <a:solidFill>
            <a:schemeClr val="accent1">
              <a:lumMod val="20000"/>
              <a:lumOff val="80000"/>
            </a:schemeClr>
          </a:solidFill>
          <a:ln w="38100">
            <a:solidFill>
              <a:schemeClr val="tx1"/>
            </a:solidFill>
          </a:ln>
        </p:spPr>
        <p:txBody>
          <a:bodyPr wrap="square">
            <a:spAutoFit/>
          </a:bodyPr>
          <a:lstStyle/>
          <a:p>
            <a:r>
              <a:rPr lang="en-US" altLang="zh-CN" sz="2800" kern="100" dirty="0">
                <a:solidFill>
                  <a:srgbClr val="FF0000"/>
                </a:solidFill>
                <a:latin typeface="Times New Roman" panose="02020603050405020304" pitchFamily="18" charset="0"/>
                <a:ea typeface="宋体" panose="02010600030101010101" pitchFamily="2" charset="-122"/>
              </a:rPr>
              <a:t>launch</a:t>
            </a:r>
            <a:r>
              <a:rPr lang="zh-CN" altLang="en-US" sz="2800" kern="100" dirty="0">
                <a:solidFill>
                  <a:srgbClr val="FF0000"/>
                </a:solidFill>
                <a:latin typeface="Times New Roman" panose="02020603050405020304" pitchFamily="18" charset="0"/>
                <a:ea typeface="宋体" panose="02010600030101010101" pitchFamily="2" charset="-122"/>
              </a:rPr>
              <a:t>发射</a:t>
            </a:r>
            <a:endParaRPr lang="en-US" altLang="zh-CN" sz="2800" kern="100" dirty="0">
              <a:solidFill>
                <a:srgbClr val="FF0000"/>
              </a:solidFill>
              <a:latin typeface="Times New Roman" panose="02020603050405020304" pitchFamily="18" charset="0"/>
              <a:ea typeface="宋体" panose="02010600030101010101" pitchFamily="2" charset="-122"/>
            </a:endParaRPr>
          </a:p>
        </p:txBody>
      </p:sp>
      <p:sp>
        <p:nvSpPr>
          <p:cNvPr id="20" name="文本框 19"/>
          <p:cNvSpPr txBox="1"/>
          <p:nvPr/>
        </p:nvSpPr>
        <p:spPr>
          <a:xfrm>
            <a:off x="7176384" y="5673082"/>
            <a:ext cx="3871831" cy="523220"/>
          </a:xfrm>
          <a:prstGeom prst="rect">
            <a:avLst/>
          </a:prstGeom>
          <a:solidFill>
            <a:schemeClr val="accent1">
              <a:lumMod val="20000"/>
              <a:lumOff val="80000"/>
            </a:schemeClr>
          </a:solidFill>
          <a:ln w="38100">
            <a:solidFill>
              <a:schemeClr val="tx1"/>
            </a:solidFill>
          </a:ln>
        </p:spPr>
        <p:txBody>
          <a:bodyPr wrap="square">
            <a:spAutoFit/>
          </a:bodyPr>
          <a:lstStyle/>
          <a:p>
            <a:r>
              <a:rPr lang="en-US" altLang="zh-CN" sz="2800" b="1" kern="100" dirty="0">
                <a:solidFill>
                  <a:srgbClr val="FF0000"/>
                </a:solidFill>
                <a:latin typeface="Times New Roman" panose="02020603050405020304" pitchFamily="18" charset="0"/>
                <a:ea typeface="宋体" panose="02010600030101010101" pitchFamily="2" charset="-122"/>
              </a:rPr>
              <a:t>take one’s time </a:t>
            </a:r>
            <a:r>
              <a:rPr lang="zh-CN" altLang="en-US" sz="2800" kern="100" dirty="0">
                <a:solidFill>
                  <a:srgbClr val="000000"/>
                </a:solidFill>
                <a:latin typeface="Times New Roman" panose="02020603050405020304" pitchFamily="18" charset="0"/>
                <a:ea typeface="宋体" panose="02010600030101010101" pitchFamily="2" charset="-122"/>
              </a:rPr>
              <a:t>慢慢来</a:t>
            </a:r>
            <a:endParaRPr lang="en-US" altLang="zh-CN" sz="2800" kern="100" dirty="0">
              <a:solidFill>
                <a:srgbClr val="000000"/>
              </a:solidFill>
              <a:latin typeface="Times New Roman" panose="02020603050405020304" pitchFamily="18" charset="0"/>
              <a:ea typeface="宋体" panose="02010600030101010101" pitchFamily="2" charset="-122"/>
            </a:endParaRPr>
          </a:p>
        </p:txBody>
      </p:sp>
      <p:cxnSp>
        <p:nvCxnSpPr>
          <p:cNvPr id="22" name="直接箭头连接符 21"/>
          <p:cNvCxnSpPr/>
          <p:nvPr/>
        </p:nvCxnSpPr>
        <p:spPr>
          <a:xfrm>
            <a:off x="853857" y="3545892"/>
            <a:ext cx="5594077" cy="228461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251037"/>
            <a:ext cx="11940239" cy="504126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Aft>
                <a:spcPts val="800"/>
              </a:spcAft>
              <a:buNone/>
            </a:pP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My complicated relationship with water </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is</a:t>
            </a:r>
            <a:r>
              <a:rPr lang="en-US" altLang="zh-CN" sz="3200"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46      </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my dad, </a:t>
            </a:r>
            <a:r>
              <a:rPr lang="en-US" altLang="zh-CN" sz="3200"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who </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 </a:t>
            </a:r>
            <a:r>
              <a:rPr lang="en-US" altLang="zh-CN" sz="3200"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don't</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think </a:t>
            </a:r>
            <a:r>
              <a:rPr lang="en-US" altLang="zh-CN" sz="3200" b="1"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has ever looked</a:t>
            </a:r>
            <a:r>
              <a:rPr lang="en-US" altLang="zh-CN" sz="3200" b="1" u="sng"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      47     </a:t>
            </a:r>
            <a:r>
              <a:rPr lang="en-US" altLang="zh-CN" sz="3200" b="1" kern="100" dirty="0">
                <a:solidFill>
                  <a:srgbClr val="7030A0"/>
                </a:solidFill>
                <a:effectLst/>
                <a:latin typeface="Times New Roman" panose="02020603050405020304" pitchFamily="18" charset="0"/>
                <a:ea typeface="宋体" panose="02010600030101010101" pitchFamily="2" charset="-122"/>
                <a:cs typeface="Times New Roman" panose="02020603050405020304" pitchFamily="18" charset="0"/>
              </a:rPr>
              <a:t>he dived.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I wasn't raised on the river like he was</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Shortly after I was born, we</a:t>
            </a:r>
            <a:r>
              <a:rPr lang="en-US" altLang="zh-CN" sz="3200" u="sng"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48      </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 central Florida,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far away from the rapids of my father's youth. </a:t>
            </a:r>
            <a:endParaRPr lang="zh-CN" altLang="zh-CN" sz="2800" kern="100" dirty="0">
              <a:solidFill>
                <a:srgbClr val="FF0000"/>
              </a:solidFill>
              <a:effectLst/>
              <a:latin typeface="等线" panose="02010600030101010101" charset="-122"/>
              <a:ea typeface="等线" panose="02010600030101010101" charset="-122"/>
              <a:cs typeface="Times New Roman" panose="02020603050405020304" pitchFamily="18" charset="0"/>
            </a:endParaRPr>
          </a:p>
          <a:p>
            <a:pPr>
              <a:lnSpc>
                <a:spcPts val="3640"/>
              </a:lnSpc>
            </a:pPr>
            <a:endParaRPr lang="en-US" altLang="zh-CN" sz="3200" u="sng" dirty="0">
              <a:solidFill>
                <a:srgbClr val="00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35497" y="4468575"/>
            <a:ext cx="12056503" cy="1953868"/>
          </a:xfrm>
          <a:prstGeom prst="rect">
            <a:avLst/>
          </a:prstGeom>
          <a:solidFill>
            <a:schemeClr val="bg1"/>
          </a:solidFill>
          <a:ln w="9525">
            <a:noFill/>
          </a:ln>
        </p:spPr>
        <p:txBody>
          <a:bodyPr wrap="square">
            <a:spAutoFit/>
          </a:bodyPr>
          <a:lstStyle/>
          <a:p>
            <a:pPr indent="0">
              <a:lnSpc>
                <a:spcPct val="150000"/>
              </a:lnSpc>
            </a:pPr>
            <a:r>
              <a:rPr lang="en-US" sz="2800" b="0" dirty="0">
                <a:latin typeface="Times New Roman" panose="02020603050405020304" pitchFamily="18" charset="0"/>
                <a:ea typeface="宋体" panose="02010600030101010101" pitchFamily="2" charset="-122"/>
              </a:rPr>
              <a:t>46. </a:t>
            </a:r>
            <a:r>
              <a:rPr lang="en-US" sz="2800" dirty="0">
                <a:solidFill>
                  <a:srgbClr val="FF0000"/>
                </a:solidFill>
                <a:latin typeface="Times New Roman" panose="02020603050405020304" pitchFamily="18" charset="0"/>
                <a:ea typeface="宋体" panose="02010600030101010101" pitchFamily="2" charset="-122"/>
              </a:rPr>
              <a:t>A. in opposition to</a:t>
            </a:r>
            <a:r>
              <a:rPr lang="en-US" sz="2800" dirty="0">
                <a:latin typeface="Times New Roman" panose="02020603050405020304" pitchFamily="18" charset="0"/>
                <a:ea typeface="宋体" panose="02010600030101010101" pitchFamily="2" charset="-122"/>
              </a:rPr>
              <a:t>	B. in response to	C. at the mercy of	D. on behalf of</a:t>
            </a:r>
            <a:endParaRPr lang="en-US" sz="2800" dirty="0">
              <a:latin typeface="Times New Roman" panose="02020603050405020304" pitchFamily="18" charset="0"/>
              <a:ea typeface="宋体" panose="02010600030101010101" pitchFamily="2" charset="-122"/>
            </a:endParaRPr>
          </a:p>
          <a:p>
            <a:pPr>
              <a:lnSpc>
                <a:spcPct val="150000"/>
              </a:lnSpc>
            </a:pPr>
            <a:r>
              <a:rPr lang="en-US" sz="2800" b="0" dirty="0">
                <a:latin typeface="Times New Roman" panose="02020603050405020304" pitchFamily="18" charset="0"/>
                <a:ea typeface="宋体" panose="02010600030101010101" pitchFamily="2" charset="-122"/>
              </a:rPr>
              <a:t>47. </a:t>
            </a:r>
            <a:r>
              <a:rPr lang="en-US" altLang="zh-CN" sz="2800" dirty="0">
                <a:latin typeface="Times New Roman" panose="02020603050405020304" pitchFamily="18" charset="0"/>
                <a:ea typeface="宋体" panose="02010600030101010101" pitchFamily="2" charset="-122"/>
              </a:rPr>
              <a:t> A. once			</a:t>
            </a:r>
            <a:r>
              <a:rPr lang="en-US" altLang="zh-CN" sz="2800" b="1" dirty="0">
                <a:solidFill>
                  <a:srgbClr val="FF0000"/>
                </a:solidFill>
                <a:latin typeface="Times New Roman" panose="02020603050405020304" pitchFamily="18" charset="0"/>
                <a:ea typeface="宋体" panose="02010600030101010101" pitchFamily="2" charset="-122"/>
              </a:rPr>
              <a:t>B. before</a:t>
            </a:r>
            <a:r>
              <a:rPr lang="en-US" altLang="zh-CN" sz="2800" dirty="0">
                <a:solidFill>
                  <a:srgbClr val="FF0000"/>
                </a:solidFill>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	C. because		D. if</a:t>
            </a:r>
            <a:endParaRPr lang="en-US" altLang="zh-CN" sz="2800" dirty="0">
              <a:latin typeface="Times New Roman" panose="02020603050405020304" pitchFamily="18" charset="0"/>
              <a:ea typeface="宋体" panose="02010600030101010101" pitchFamily="2" charset="-122"/>
            </a:endParaRPr>
          </a:p>
          <a:p>
            <a:pPr>
              <a:lnSpc>
                <a:spcPct val="150000"/>
              </a:lnSpc>
            </a:pPr>
            <a:r>
              <a:rPr lang="en-US" altLang="zh-CN" sz="2800" dirty="0">
                <a:latin typeface="Times New Roman" panose="02020603050405020304" pitchFamily="18" charset="0"/>
                <a:ea typeface="宋体" panose="02010600030101010101" pitchFamily="2" charset="-122"/>
              </a:rPr>
              <a:t>48. A. escaped  		B. journeyed  	</a:t>
            </a:r>
            <a:r>
              <a:rPr lang="en-US" altLang="zh-CN" sz="2800" dirty="0">
                <a:solidFill>
                  <a:srgbClr val="FF0000"/>
                </a:solidFill>
                <a:latin typeface="Times New Roman" panose="02020603050405020304" pitchFamily="18" charset="0"/>
                <a:ea typeface="宋体" panose="02010600030101010101" pitchFamily="2" charset="-122"/>
              </a:rPr>
              <a:t>C. relocated  </a:t>
            </a:r>
            <a:r>
              <a:rPr lang="en-US" altLang="zh-CN" sz="2800" dirty="0">
                <a:latin typeface="Times New Roman" panose="02020603050405020304" pitchFamily="18" charset="0"/>
                <a:ea typeface="宋体" panose="02010600030101010101" pitchFamily="2" charset="-122"/>
              </a:rPr>
              <a:t>	D. returned</a:t>
            </a:r>
            <a:endParaRPr lang="en-US" altLang="zh-CN" sz="2800" dirty="0">
              <a:latin typeface="Times New Roman" panose="02020603050405020304" pitchFamily="18" charset="0"/>
              <a:ea typeface="宋体" panose="02010600030101010101" pitchFamily="2" charset="-122"/>
            </a:endParaRPr>
          </a:p>
        </p:txBody>
      </p:sp>
      <p:cxnSp>
        <p:nvCxnSpPr>
          <p:cNvPr id="5" name="直接箭头连接符 4"/>
          <p:cNvCxnSpPr/>
          <p:nvPr/>
        </p:nvCxnSpPr>
        <p:spPr>
          <a:xfrm flipH="1">
            <a:off x="2432115" y="914400"/>
            <a:ext cx="3663885" cy="381785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a:off x="4421171" y="1688839"/>
            <a:ext cx="3374797" cy="37067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1244338" y="3091992"/>
            <a:ext cx="5439266" cy="286367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8427562" y="6345353"/>
            <a:ext cx="2582945" cy="523220"/>
          </a:xfrm>
          <a:prstGeom prst="rect">
            <a:avLst/>
          </a:prstGeom>
          <a:solidFill>
            <a:schemeClr val="accent1">
              <a:lumMod val="20000"/>
              <a:lumOff val="80000"/>
            </a:schemeClr>
          </a:solidFill>
          <a:ln w="38100">
            <a:solidFill>
              <a:schemeClr val="tx1"/>
            </a:solidFill>
          </a:ln>
        </p:spPr>
        <p:txBody>
          <a:bodyPr wrap="square">
            <a:spAutoFit/>
          </a:bodyPr>
          <a:lstStyle/>
          <a:p>
            <a:r>
              <a:rPr lang="en-US" altLang="zh-CN" sz="2800" kern="100" dirty="0">
                <a:solidFill>
                  <a:srgbClr val="FF0000"/>
                </a:solidFill>
                <a:latin typeface="Times New Roman" panose="02020603050405020304" pitchFamily="18" charset="0"/>
                <a:ea typeface="宋体" panose="02010600030101010101" pitchFamily="2" charset="-122"/>
              </a:rPr>
              <a:t>relocate </a:t>
            </a:r>
            <a:r>
              <a:rPr lang="zh-CN" altLang="en-US" sz="2800" kern="100" dirty="0">
                <a:solidFill>
                  <a:srgbClr val="FF0000"/>
                </a:solidFill>
                <a:latin typeface="Times New Roman" panose="02020603050405020304" pitchFamily="18" charset="0"/>
                <a:ea typeface="宋体" panose="02010600030101010101" pitchFamily="2" charset="-122"/>
              </a:rPr>
              <a:t>搬迁</a:t>
            </a:r>
            <a:endParaRPr lang="en-US" altLang="zh-CN" sz="2800" kern="100" dirty="0">
              <a:solidFill>
                <a:srgbClr val="FF0000"/>
              </a:solidFill>
              <a:latin typeface="Times New Roman" panose="02020603050405020304" pitchFamily="18" charset="0"/>
              <a:ea typeface="宋体" panose="02010600030101010101" pitchFamily="2" charset="-122"/>
            </a:endParaRPr>
          </a:p>
        </p:txBody>
      </p:sp>
      <p:sp>
        <p:nvSpPr>
          <p:cNvPr id="19" name="文本框 18"/>
          <p:cNvSpPr txBox="1"/>
          <p:nvPr/>
        </p:nvSpPr>
        <p:spPr>
          <a:xfrm>
            <a:off x="4421171" y="3083580"/>
            <a:ext cx="5882326" cy="1815882"/>
          </a:xfrm>
          <a:prstGeom prst="rect">
            <a:avLst/>
          </a:prstGeom>
          <a:solidFill>
            <a:schemeClr val="accent1">
              <a:lumMod val="20000"/>
              <a:lumOff val="80000"/>
            </a:schemeClr>
          </a:solidFill>
          <a:ln w="38100">
            <a:solidFill>
              <a:schemeClr val="tx1"/>
            </a:solidFill>
          </a:ln>
        </p:spPr>
        <p:txBody>
          <a:bodyPr wrap="square">
            <a:spAutoFit/>
          </a:bodyPr>
          <a:lstStyle/>
          <a:p>
            <a:r>
              <a:rPr lang="en-US" altLang="zh-CN" sz="2800" kern="100" dirty="0">
                <a:solidFill>
                  <a:srgbClr val="FF0000"/>
                </a:solidFill>
                <a:latin typeface="Times New Roman" panose="02020603050405020304" pitchFamily="18" charset="0"/>
                <a:ea typeface="宋体" panose="02010600030101010101" pitchFamily="2" charset="-122"/>
              </a:rPr>
              <a:t>in opposition to = contrary to</a:t>
            </a:r>
            <a:endParaRPr lang="en-US" altLang="zh-CN" sz="2800" kern="100" dirty="0">
              <a:solidFill>
                <a:srgbClr val="FF0000"/>
              </a:solidFill>
              <a:latin typeface="Times New Roman" panose="02020603050405020304" pitchFamily="18" charset="0"/>
              <a:ea typeface="宋体" panose="02010600030101010101" pitchFamily="2" charset="-122"/>
            </a:endParaRPr>
          </a:p>
          <a:p>
            <a:r>
              <a:rPr lang="en-US" altLang="zh-CN" sz="2800" kern="100" dirty="0">
                <a:solidFill>
                  <a:srgbClr val="FF0000"/>
                </a:solidFill>
                <a:latin typeface="Times New Roman" panose="02020603050405020304" pitchFamily="18" charset="0"/>
                <a:ea typeface="宋体" panose="02010600030101010101" pitchFamily="2" charset="-122"/>
              </a:rPr>
              <a:t>in response to </a:t>
            </a:r>
            <a:r>
              <a:rPr lang="zh-CN" altLang="en-US" sz="2800" kern="100" dirty="0">
                <a:solidFill>
                  <a:srgbClr val="FF0000"/>
                </a:solidFill>
                <a:latin typeface="Times New Roman" panose="02020603050405020304" pitchFamily="18" charset="0"/>
                <a:ea typeface="宋体" panose="02010600030101010101" pitchFamily="2" charset="-122"/>
              </a:rPr>
              <a:t>响应</a:t>
            </a:r>
            <a:r>
              <a:rPr lang="en-US" altLang="zh-CN" sz="2800" kern="100" dirty="0">
                <a:solidFill>
                  <a:srgbClr val="FF0000"/>
                </a:solidFill>
                <a:latin typeface="Times New Roman" panose="02020603050405020304" pitchFamily="18" charset="0"/>
                <a:ea typeface="宋体" panose="02010600030101010101" pitchFamily="2" charset="-122"/>
              </a:rPr>
              <a:t>…</a:t>
            </a:r>
            <a:endParaRPr lang="en-US" altLang="zh-CN" sz="2800" kern="100" dirty="0">
              <a:solidFill>
                <a:srgbClr val="FF0000"/>
              </a:solidFill>
              <a:latin typeface="Times New Roman" panose="02020603050405020304" pitchFamily="18" charset="0"/>
              <a:ea typeface="宋体" panose="02010600030101010101" pitchFamily="2" charset="-122"/>
            </a:endParaRPr>
          </a:p>
          <a:p>
            <a:r>
              <a:rPr lang="en-US" altLang="zh-CN" sz="2800" kern="100" dirty="0">
                <a:solidFill>
                  <a:srgbClr val="FF0000"/>
                </a:solidFill>
                <a:latin typeface="Times New Roman" panose="02020603050405020304" pitchFamily="18" charset="0"/>
                <a:ea typeface="宋体" panose="02010600030101010101" pitchFamily="2" charset="-122"/>
              </a:rPr>
              <a:t>at the mercy of…</a:t>
            </a:r>
            <a:r>
              <a:rPr lang="zh-CN" altLang="en-US" sz="2800" kern="100" dirty="0">
                <a:solidFill>
                  <a:srgbClr val="FF0000"/>
                </a:solidFill>
                <a:latin typeface="Times New Roman" panose="02020603050405020304" pitchFamily="18" charset="0"/>
                <a:ea typeface="宋体" panose="02010600030101010101" pitchFamily="2" charset="-122"/>
              </a:rPr>
              <a:t>任凭</a:t>
            </a:r>
            <a:r>
              <a:rPr lang="en-US" altLang="zh-CN" sz="2800" kern="100" dirty="0">
                <a:solidFill>
                  <a:srgbClr val="FF0000"/>
                </a:solidFill>
                <a:latin typeface="Times New Roman" panose="02020603050405020304" pitchFamily="18" charset="0"/>
                <a:ea typeface="宋体" panose="02010600030101010101" pitchFamily="2" charset="-122"/>
              </a:rPr>
              <a:t>…</a:t>
            </a:r>
            <a:r>
              <a:rPr lang="zh-CN" altLang="en-US" sz="2800" kern="100" dirty="0">
                <a:solidFill>
                  <a:srgbClr val="FF0000"/>
                </a:solidFill>
                <a:latin typeface="Times New Roman" panose="02020603050405020304" pitchFamily="18" charset="0"/>
                <a:ea typeface="宋体" panose="02010600030101010101" pitchFamily="2" charset="-122"/>
              </a:rPr>
              <a:t>摆布</a:t>
            </a:r>
            <a:endParaRPr lang="en-US" altLang="zh-CN" sz="2800" kern="100" dirty="0">
              <a:solidFill>
                <a:srgbClr val="FF0000"/>
              </a:solidFill>
              <a:latin typeface="Times New Roman" panose="02020603050405020304" pitchFamily="18" charset="0"/>
              <a:ea typeface="宋体" panose="02010600030101010101" pitchFamily="2" charset="-122"/>
            </a:endParaRPr>
          </a:p>
          <a:p>
            <a:r>
              <a:rPr lang="en-US" altLang="zh-CN" sz="2800" kern="100" dirty="0">
                <a:solidFill>
                  <a:srgbClr val="FF0000"/>
                </a:solidFill>
                <a:latin typeface="Times New Roman" panose="02020603050405020304" pitchFamily="18" charset="0"/>
                <a:ea typeface="宋体" panose="02010600030101010101" pitchFamily="2" charset="-122"/>
              </a:rPr>
              <a:t>on behalf of </a:t>
            </a:r>
            <a:r>
              <a:rPr lang="zh-CN" altLang="en-US" sz="2800" kern="100" dirty="0">
                <a:solidFill>
                  <a:srgbClr val="FF0000"/>
                </a:solidFill>
                <a:latin typeface="Times New Roman" panose="02020603050405020304" pitchFamily="18" charset="0"/>
                <a:ea typeface="宋体" panose="02010600030101010101" pitchFamily="2" charset="-122"/>
              </a:rPr>
              <a:t>代表</a:t>
            </a:r>
            <a:endParaRPr lang="en-US" altLang="zh-CN" sz="2800" kern="100" dirty="0">
              <a:solidFill>
                <a:srgbClr val="FF0000"/>
              </a:solidFill>
              <a:latin typeface="Times New Roman" panose="02020603050405020304" pitchFamily="18" charset="0"/>
              <a:ea typeface="宋体" panose="02010600030101010101" pitchFamily="2" charset="-122"/>
            </a:endParaRPr>
          </a:p>
        </p:txBody>
      </p: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88537" y="199814"/>
          <a:ext cx="11890856" cy="6658186"/>
        </p:xfrm>
        <a:graphic>
          <a:graphicData uri="http://schemas.openxmlformats.org/drawingml/2006/table">
            <a:tbl>
              <a:tblPr firstRow="1" bandRow="1">
                <a:tableStyleId>{F2DE63D5-997A-4646-A377-4702673A728D}</a:tableStyleId>
              </a:tblPr>
              <a:tblGrid>
                <a:gridCol w="1179664"/>
                <a:gridCol w="1530170"/>
                <a:gridCol w="2585460"/>
                <a:gridCol w="6595562"/>
              </a:tblGrid>
              <a:tr h="499266">
                <a:tc>
                  <a:txBody>
                    <a:bodyPr/>
                    <a:lstStyle/>
                    <a:p>
                      <a:pPr algn="ctr"/>
                      <a:r>
                        <a:rPr lang="zh-CN" altLang="en-US" sz="2400" dirty="0"/>
                        <a:t>语篇</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dirty="0"/>
                        <a:t>体裁</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dirty="0">
                          <a:latin typeface="Times New Roman" panose="02020603050405020304" pitchFamily="18" charset="0"/>
                          <a:cs typeface="Times New Roman" panose="02020603050405020304" pitchFamily="18" charset="0"/>
                        </a:rPr>
                        <a:t>话题</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dirty="0"/>
                        <a:t>主要内容</a:t>
                      </a:r>
                      <a:endParaRPr lang="zh-CN" altLang="en-US" sz="2400" dirty="0">
                        <a:latin typeface="Times New Roman" panose="02020603050405020304" pitchFamily="18" charset="0"/>
                        <a:cs typeface="Times New Roman" panose="02020603050405020304" pitchFamily="18" charset="0"/>
                      </a:endParaRPr>
                    </a:p>
                  </a:txBody>
                  <a:tcPr/>
                </a:tc>
              </a:tr>
              <a:tr h="1007030">
                <a:tc>
                  <a:txBody>
                    <a:bodyPr/>
                    <a:lstStyle/>
                    <a:p>
                      <a:pPr algn="ct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dirty="0"/>
                        <a:t>应用文</a:t>
                      </a:r>
                      <a:endParaRPr lang="zh-CN" alt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altLang="zh-CN" sz="2100" dirty="0">
                          <a:latin typeface="Times New Roman" panose="02020603050405020304" pitchFamily="18" charset="0"/>
                          <a:cs typeface="Times New Roman" panose="02020603050405020304" pitchFamily="18" charset="0"/>
                        </a:rPr>
                        <a:t>Natural Reader</a:t>
                      </a:r>
                      <a:endParaRPr lang="zh-CN" altLang="en-US" sz="21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zh-CN" altLang="en-US" sz="2000" dirty="0">
                          <a:latin typeface="Times New Roman" panose="02020603050405020304" pitchFamily="18" charset="0"/>
                          <a:cs typeface="Times New Roman" panose="02020603050405020304" pitchFamily="18" charset="0"/>
                        </a:rPr>
                        <a:t>介绍该程序的功能以及订阅方案，应用场景和拓展程序等。</a:t>
                      </a:r>
                      <a:endParaRPr lang="zh-CN" altLang="en-US" sz="2000" dirty="0">
                        <a:latin typeface="Times New Roman" panose="02020603050405020304" pitchFamily="18" charset="0"/>
                        <a:cs typeface="Times New Roman" panose="02020603050405020304" pitchFamily="18" charset="0"/>
                      </a:endParaRPr>
                    </a:p>
                  </a:txBody>
                  <a:tcPr>
                    <a:solidFill>
                      <a:schemeClr val="bg1"/>
                    </a:solidFill>
                  </a:tcPr>
                </a:tc>
              </a:tr>
              <a:tr h="1231521">
                <a:tc>
                  <a:txBody>
                    <a:bodyPr/>
                    <a:lstStyle/>
                    <a:p>
                      <a:pPr algn="ct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dirty="0"/>
                        <a:t>记叙文</a:t>
                      </a:r>
                      <a:endParaRPr lang="zh-CN" alt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altLang="zh-CN" sz="2100" dirty="0">
                          <a:latin typeface="Times New Roman" panose="02020603050405020304" pitchFamily="18" charset="0"/>
                          <a:cs typeface="Times New Roman" panose="02020603050405020304" pitchFamily="18" charset="0"/>
                        </a:rPr>
                        <a:t> </a:t>
                      </a:r>
                      <a:r>
                        <a:rPr lang="en-US" altLang="zh-CN" sz="2400" dirty="0"/>
                        <a:t>Yashaswi Bista</a:t>
                      </a:r>
                      <a:r>
                        <a:rPr lang="zh-CN" altLang="en-US" sz="2400" dirty="0"/>
                        <a:t>‘</a:t>
                      </a:r>
                      <a:r>
                        <a:rPr lang="en-US" altLang="zh-CN" sz="2400" dirty="0"/>
                        <a:t>s action against malaria</a:t>
                      </a:r>
                      <a:endParaRPr lang="en-US" altLang="zh-CN" sz="21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zh-CN" altLang="en-US" sz="2000" dirty="0"/>
                        <a:t>斯坦福学生组织</a:t>
                      </a:r>
                      <a:r>
                        <a:rPr lang="en-US" altLang="zh-CN" sz="2000" dirty="0"/>
                        <a:t>Stanford </a:t>
                      </a:r>
                      <a:r>
                        <a:rPr lang="en-US" altLang="zh-CN" sz="2000" dirty="0" err="1"/>
                        <a:t>SupplyHer</a:t>
                      </a:r>
                      <a:r>
                        <a:rPr lang="zh-CN" altLang="en-US" sz="2000" dirty="0"/>
                        <a:t>主席</a:t>
                      </a:r>
                      <a:r>
                        <a:rPr lang="en-US" altLang="zh-CN" sz="2000" dirty="0"/>
                        <a:t>Yashaswi Bista</a:t>
                      </a:r>
                      <a:r>
                        <a:rPr lang="zh-CN" altLang="en-US" sz="2000" dirty="0"/>
                        <a:t>在参与全球健康课程后，积极投身抗疟疾倡导行动的故事。</a:t>
                      </a:r>
                      <a:endParaRPr lang="zh-CN" altLang="en-US" sz="2000" dirty="0">
                        <a:latin typeface="Times New Roman" panose="02020603050405020304" pitchFamily="18" charset="0"/>
                        <a:cs typeface="Times New Roman" panose="02020603050405020304" pitchFamily="18" charset="0"/>
                      </a:endParaRPr>
                    </a:p>
                  </a:txBody>
                  <a:tcPr>
                    <a:solidFill>
                      <a:schemeClr val="bg1"/>
                    </a:solidFill>
                  </a:tcPr>
                </a:tc>
              </a:tr>
              <a:tr h="1078628">
                <a:tc>
                  <a:txBody>
                    <a:bodyPr/>
                    <a:lstStyle/>
                    <a:p>
                      <a:pPr algn="ct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dirty="0"/>
                        <a:t>说明文</a:t>
                      </a:r>
                      <a:endParaRPr lang="zh-CN" alt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altLang="zh-CN" sz="2100" dirty="0">
                          <a:latin typeface="Times New Roman" panose="02020603050405020304" pitchFamily="18" charset="0"/>
                          <a:cs typeface="Times New Roman" panose="02020603050405020304" pitchFamily="18" charset="0"/>
                        </a:rPr>
                        <a:t>Impact of food waste and from visitors on ecosystem</a:t>
                      </a:r>
                      <a:endParaRPr lang="zh-CN" altLang="en-US" sz="2100" i="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zh-CN" altLang="en-US" sz="2000" dirty="0">
                          <a:latin typeface="Times New Roman" panose="02020603050405020304" pitchFamily="18" charset="0"/>
                          <a:cs typeface="Times New Roman" panose="02020603050405020304" pitchFamily="18" charset="0"/>
                        </a:rPr>
                        <a:t>食物残渣或垃圾以及公共土地的游客的累积效应都会对生态造成长期的影响，呼吁公众提高环保意识，关注生态。</a:t>
                      </a:r>
                      <a:endParaRPr lang="zh-CN" altLang="en-US" sz="2000" dirty="0">
                        <a:latin typeface="Times New Roman" panose="02020603050405020304" pitchFamily="18" charset="0"/>
                        <a:cs typeface="Times New Roman" panose="02020603050405020304" pitchFamily="18" charset="0"/>
                      </a:endParaRPr>
                    </a:p>
                  </a:txBody>
                  <a:tcPr>
                    <a:solidFill>
                      <a:schemeClr val="bg1"/>
                    </a:solidFill>
                  </a:tcPr>
                </a:tc>
              </a:tr>
              <a:tr h="1431227">
                <a:tc>
                  <a:txBody>
                    <a:bodyPr/>
                    <a:lstStyle/>
                    <a:p>
                      <a:pPr algn="ct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dirty="0">
                          <a:latin typeface="Times New Roman" panose="02020603050405020304" pitchFamily="18" charset="0"/>
                          <a:cs typeface="Times New Roman" panose="02020603050405020304" pitchFamily="18" charset="0"/>
                        </a:rPr>
                        <a:t>说明文</a:t>
                      </a:r>
                      <a:endParaRPr lang="zh-CN" alt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altLang="zh-CN" sz="2100" dirty="0">
                          <a:latin typeface="Times New Roman" panose="02020603050405020304" pitchFamily="18" charset="0"/>
                          <a:cs typeface="Times New Roman" panose="02020603050405020304" pitchFamily="18" charset="0"/>
                        </a:rPr>
                        <a:t>A robot performing inspections without saving sensitive information.</a:t>
                      </a:r>
                      <a:endParaRPr lang="zh-CN" altLang="en-US" sz="21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zh-CN" altLang="en-US" sz="2000" dirty="0"/>
                        <a:t>介绍了普林斯顿学生</a:t>
                      </a:r>
                      <a:r>
                        <a:rPr lang="en-US" altLang="zh-CN" sz="2000" dirty="0" err="1"/>
                        <a:t>Lepowsky</a:t>
                      </a:r>
                      <a:r>
                        <a:rPr lang="zh-CN" altLang="en-US" sz="2000" dirty="0"/>
                        <a:t>研发的核武器检查机器人，旨在通过非侵入式、零数据存储的方式解决传统核军控检查中的信任危机。</a:t>
                      </a:r>
                      <a:endParaRPr lang="en-US" altLang="zh-CN" sz="2000" dirty="0">
                        <a:latin typeface="Times New Roman" panose="02020603050405020304" pitchFamily="18" charset="0"/>
                        <a:cs typeface="Times New Roman" panose="02020603050405020304" pitchFamily="18" charset="0"/>
                      </a:endParaRPr>
                    </a:p>
                  </a:txBody>
                  <a:tcPr>
                    <a:solidFill>
                      <a:schemeClr val="bg1"/>
                    </a:solidFill>
                  </a:tcPr>
                </a:tc>
              </a:tr>
              <a:tr h="1410514">
                <a:tc>
                  <a:txBody>
                    <a:bodyPr/>
                    <a:lstStyle/>
                    <a:p>
                      <a:pPr algn="ctr"/>
                      <a:r>
                        <a:rPr lang="zh-CN" altLang="en-US" sz="2400" dirty="0"/>
                        <a:t>七选五</a:t>
                      </a:r>
                      <a:endParaRPr lang="zh-CN" altLang="en-US" sz="2400" dirty="0">
                        <a:latin typeface="Times New Roman" panose="02020603050405020304" pitchFamily="18" charset="0"/>
                        <a:cs typeface="Times New Roman" panose="02020603050405020304" pitchFamily="18" charset="0"/>
                      </a:endParaRPr>
                    </a:p>
                  </a:txBody>
                  <a:tcPr/>
                </a:tc>
                <a:tc>
                  <a:txBody>
                    <a:bodyPr/>
                    <a:lstStyle/>
                    <a:p>
                      <a:pPr algn="ctr"/>
                      <a:r>
                        <a:rPr lang="zh-CN" altLang="en-US" sz="2400" dirty="0">
                          <a:latin typeface="Times New Roman" panose="02020603050405020304" pitchFamily="18" charset="0"/>
                          <a:cs typeface="Times New Roman" panose="02020603050405020304" pitchFamily="18" charset="0"/>
                        </a:rPr>
                        <a:t>议论文</a:t>
                      </a:r>
                      <a:endParaRPr lang="zh-CN" altLang="en-US" sz="24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altLang="zh-CN" sz="2100" dirty="0">
                          <a:latin typeface="Times New Roman" panose="02020603050405020304" pitchFamily="18" charset="0"/>
                          <a:cs typeface="Times New Roman" panose="02020603050405020304" pitchFamily="18" charset="0"/>
                        </a:rPr>
                        <a:t>No –spend challenge</a:t>
                      </a:r>
                      <a:endParaRPr lang="zh-CN" altLang="en-US" sz="21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zh-CN" altLang="en-US" sz="2000" dirty="0"/>
                        <a:t>介绍了“无消费挑战”的理财理念：通过暂停非必要开支来控制消费习惯，核心并非完全禁止消费，而是区分“必需品”和“消费欲望”，培养理性消费习惯而非压抑消费需求。</a:t>
                      </a:r>
                      <a:endParaRPr lang="en-US" altLang="zh-CN" sz="2000" dirty="0"/>
                    </a:p>
                  </a:txBody>
                  <a:tcPr>
                    <a:solidFill>
                      <a:schemeClr val="bg1"/>
                    </a:solidFill>
                  </a:tcPr>
                </a:tc>
              </a:tr>
            </a:tbl>
          </a:graphicData>
        </a:graphic>
      </p:graphicFrame>
      <p:pic>
        <p:nvPicPr>
          <p:cNvPr id="9" name="图片 8" descr="logo横版 png"/>
          <p:cNvPicPr>
            <a:picLocks noChangeAspect="1" noChangeArrowheads="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11449473" y="199814"/>
            <a:ext cx="629920" cy="66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405353" y="865717"/>
            <a:ext cx="846736" cy="769441"/>
          </a:xfrm>
          <a:prstGeom prst="rect">
            <a:avLst/>
          </a:prstGeom>
          <a:noFill/>
        </p:spPr>
        <p:txBody>
          <a:bodyPr wrap="square" rtlCol="0">
            <a:spAutoFit/>
          </a:bodyPr>
          <a:lstStyle/>
          <a:p>
            <a:r>
              <a:rPr lang="en-US" altLang="zh-CN" sz="4400" dirty="0"/>
              <a:t> </a:t>
            </a:r>
            <a:r>
              <a:rPr lang="en-US" altLang="zh-CN" sz="4400" b="1" dirty="0">
                <a:solidFill>
                  <a:srgbClr val="C00000"/>
                </a:solidFill>
                <a:latin typeface="ADLaM Display" panose="02010000000000000000" pitchFamily="2" charset="0"/>
                <a:ea typeface="ADLaM Display" panose="02010000000000000000" pitchFamily="2" charset="0"/>
                <a:cs typeface="ADLaM Display" panose="02010000000000000000" pitchFamily="2" charset="0"/>
              </a:rPr>
              <a:t>A</a:t>
            </a:r>
            <a:endParaRPr lang="zh-CN" altLang="en-US" sz="4400" b="1" dirty="0">
              <a:solidFill>
                <a:srgbClr val="C00000"/>
              </a:solidFill>
              <a:latin typeface="ADLaM Display" panose="02010000000000000000" pitchFamily="2" charset="0"/>
              <a:cs typeface="ADLaM Display" panose="02010000000000000000" pitchFamily="2" charset="0"/>
            </a:endParaRPr>
          </a:p>
        </p:txBody>
      </p:sp>
      <p:sp>
        <p:nvSpPr>
          <p:cNvPr id="8" name="文本框 7"/>
          <p:cNvSpPr txBox="1"/>
          <p:nvPr/>
        </p:nvSpPr>
        <p:spPr>
          <a:xfrm>
            <a:off x="405353" y="1916340"/>
            <a:ext cx="846736" cy="769441"/>
          </a:xfrm>
          <a:prstGeom prst="rect">
            <a:avLst/>
          </a:prstGeom>
          <a:noFill/>
        </p:spPr>
        <p:txBody>
          <a:bodyPr wrap="square" rtlCol="0">
            <a:spAutoFit/>
          </a:bodyPr>
          <a:lstStyle/>
          <a:p>
            <a:r>
              <a:rPr lang="en-US" altLang="zh-CN" sz="4400" dirty="0"/>
              <a:t> </a:t>
            </a:r>
            <a:r>
              <a:rPr lang="en-US" altLang="zh-CN" sz="4400" b="1" dirty="0">
                <a:solidFill>
                  <a:srgbClr val="C00000"/>
                </a:solidFill>
                <a:latin typeface="ADLaM Display" panose="02010000000000000000" pitchFamily="2" charset="0"/>
                <a:ea typeface="ADLaM Display" panose="02010000000000000000" pitchFamily="2" charset="0"/>
                <a:cs typeface="ADLaM Display" panose="02010000000000000000" pitchFamily="2" charset="0"/>
              </a:rPr>
              <a:t>B</a:t>
            </a:r>
            <a:endParaRPr lang="zh-CN" altLang="en-US" sz="4400" b="1" dirty="0">
              <a:solidFill>
                <a:srgbClr val="C00000"/>
              </a:solidFill>
              <a:latin typeface="ADLaM Display" panose="02010000000000000000" pitchFamily="2" charset="0"/>
              <a:cs typeface="ADLaM Display" panose="02010000000000000000" pitchFamily="2" charset="0"/>
            </a:endParaRPr>
          </a:p>
        </p:txBody>
      </p:sp>
      <p:sp>
        <p:nvSpPr>
          <p:cNvPr id="10" name="文本框 9"/>
          <p:cNvSpPr txBox="1"/>
          <p:nvPr/>
        </p:nvSpPr>
        <p:spPr>
          <a:xfrm>
            <a:off x="405353" y="3044279"/>
            <a:ext cx="846736" cy="923330"/>
          </a:xfrm>
          <a:prstGeom prst="rect">
            <a:avLst/>
          </a:prstGeom>
          <a:noFill/>
        </p:spPr>
        <p:txBody>
          <a:bodyPr wrap="square" rtlCol="0">
            <a:spAutoFit/>
          </a:bodyPr>
          <a:lstStyle/>
          <a:p>
            <a:r>
              <a:rPr lang="en-US" altLang="zh-CN" sz="5400" dirty="0"/>
              <a:t> </a:t>
            </a:r>
            <a:r>
              <a:rPr lang="en-US" altLang="zh-CN" sz="5400" b="1" dirty="0">
                <a:solidFill>
                  <a:srgbClr val="C00000"/>
                </a:solidFill>
                <a:latin typeface="ADLaM Display" panose="02010000000000000000" pitchFamily="2" charset="0"/>
                <a:ea typeface="ADLaM Display" panose="02010000000000000000" pitchFamily="2" charset="0"/>
                <a:cs typeface="ADLaM Display" panose="02010000000000000000" pitchFamily="2" charset="0"/>
              </a:rPr>
              <a:t>c</a:t>
            </a:r>
            <a:endParaRPr lang="zh-CN" altLang="en-US" sz="5400" b="1" dirty="0">
              <a:solidFill>
                <a:srgbClr val="C00000"/>
              </a:solidFill>
              <a:latin typeface="ADLaM Display" panose="02010000000000000000" pitchFamily="2" charset="0"/>
              <a:cs typeface="ADLaM Display" panose="02010000000000000000" pitchFamily="2" charset="0"/>
            </a:endParaRPr>
          </a:p>
        </p:txBody>
      </p:sp>
      <p:sp>
        <p:nvSpPr>
          <p:cNvPr id="11" name="文本框 10"/>
          <p:cNvSpPr txBox="1"/>
          <p:nvPr/>
        </p:nvSpPr>
        <p:spPr>
          <a:xfrm>
            <a:off x="405353" y="4172218"/>
            <a:ext cx="846736" cy="769441"/>
          </a:xfrm>
          <a:prstGeom prst="rect">
            <a:avLst/>
          </a:prstGeom>
          <a:noFill/>
        </p:spPr>
        <p:txBody>
          <a:bodyPr wrap="square" rtlCol="0">
            <a:spAutoFit/>
          </a:bodyPr>
          <a:lstStyle/>
          <a:p>
            <a:r>
              <a:rPr lang="en-US" altLang="zh-CN" sz="4400" dirty="0"/>
              <a:t> </a:t>
            </a:r>
            <a:r>
              <a:rPr lang="en-US" altLang="zh-CN" sz="4400" b="1" dirty="0">
                <a:solidFill>
                  <a:srgbClr val="C00000"/>
                </a:solidFill>
                <a:latin typeface="ADLaM Display" panose="02010000000000000000" pitchFamily="2" charset="0"/>
                <a:ea typeface="ADLaM Display" panose="02010000000000000000" pitchFamily="2" charset="0"/>
                <a:cs typeface="ADLaM Display" panose="02010000000000000000" pitchFamily="2" charset="0"/>
              </a:rPr>
              <a:t>D</a:t>
            </a:r>
            <a:endParaRPr lang="zh-CN" altLang="en-US" sz="4400" b="1" dirty="0">
              <a:solidFill>
                <a:srgbClr val="C00000"/>
              </a:solidFill>
              <a:latin typeface="ADLaM Display" panose="02010000000000000000" pitchFamily="2" charset="0"/>
              <a:cs typeface="ADLaM Display" panose="02010000000000000000" pitchFamily="2" charset="0"/>
            </a:endParaRPr>
          </a:p>
        </p:txBody>
      </p: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 y="75414"/>
            <a:ext cx="12226565" cy="6857251"/>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640"/>
              </a:lnSpc>
              <a:buNone/>
            </a:pPr>
            <a:r>
              <a:rPr lang="en-US" altLang="zh-CN" sz="3200" dirty="0">
                <a:solidFill>
                  <a:schemeClr val="tx1"/>
                </a:solidFill>
                <a:latin typeface="Times New Roman" panose="02020603050405020304" pitchFamily="18" charset="0"/>
                <a:cs typeface="Times New Roman" panose="02020603050405020304" pitchFamily="18" charset="0"/>
              </a:rPr>
              <a:t>      When we finally made it to the La Mina Falls, I was worn out. My dad </a:t>
            </a:r>
            <a:r>
              <a:rPr lang="en-US" altLang="zh-CN" sz="3200" dirty="0">
                <a:solidFill>
                  <a:srgbClr val="FF0000"/>
                </a:solidFill>
                <a:latin typeface="Times New Roman" panose="02020603050405020304" pitchFamily="18" charset="0"/>
                <a:cs typeface="Times New Roman" panose="02020603050405020304" pitchFamily="18" charset="0"/>
              </a:rPr>
              <a:t>was already knee-deep in the water </a:t>
            </a:r>
            <a:r>
              <a:rPr lang="en-US" altLang="zh-CN" sz="3200" dirty="0">
                <a:solidFill>
                  <a:schemeClr val="tx1"/>
                </a:solidFill>
                <a:latin typeface="Times New Roman" panose="02020603050405020304" pitchFamily="18" charset="0"/>
                <a:cs typeface="Times New Roman" panose="02020603050405020304" pitchFamily="18" charset="0"/>
              </a:rPr>
              <a:t>and</a:t>
            </a:r>
            <a:r>
              <a:rPr lang="en-US" altLang="zh-CN" sz="3200" u="sng" dirty="0">
                <a:solidFill>
                  <a:schemeClr val="tx1"/>
                </a:solidFill>
                <a:latin typeface="Times New Roman" panose="02020603050405020304" pitchFamily="18" charset="0"/>
                <a:cs typeface="Times New Roman" panose="02020603050405020304" pitchFamily="18" charset="0"/>
              </a:rPr>
              <a:t>      49     </a:t>
            </a:r>
            <a:r>
              <a:rPr lang="en-US" altLang="zh-CN" sz="3200" dirty="0">
                <a:solidFill>
                  <a:schemeClr val="tx1"/>
                </a:solidFill>
                <a:latin typeface="Times New Roman" panose="02020603050405020304" pitchFamily="18" charset="0"/>
                <a:cs typeface="Times New Roman" panose="02020603050405020304" pitchFamily="18" charset="0"/>
              </a:rPr>
              <a:t> fast, </a:t>
            </a:r>
            <a:r>
              <a:rPr lang="en-US" altLang="zh-CN" sz="3200" dirty="0">
                <a:solidFill>
                  <a:srgbClr val="FF0000"/>
                </a:solidFill>
                <a:latin typeface="Times New Roman" panose="02020603050405020304" pitchFamily="18" charset="0"/>
                <a:cs typeface="Times New Roman" panose="02020603050405020304" pitchFamily="18" charset="0"/>
              </a:rPr>
              <a:t>while I was resting on a rock. </a:t>
            </a:r>
            <a:r>
              <a:rPr lang="en-US" altLang="zh-CN" sz="3200" dirty="0">
                <a:solidFill>
                  <a:schemeClr val="tx1"/>
                </a:solidFill>
                <a:latin typeface="Times New Roman" panose="02020603050405020304" pitchFamily="18" charset="0"/>
                <a:cs typeface="Times New Roman" panose="02020603050405020304" pitchFamily="18" charset="0"/>
              </a:rPr>
              <a:t>He paused, looking over at me and</a:t>
            </a:r>
            <a:r>
              <a:rPr lang="en-US" altLang="zh-CN" sz="3200" u="sng" dirty="0">
                <a:solidFill>
                  <a:schemeClr val="tx1"/>
                </a:solidFill>
                <a:latin typeface="Times New Roman" panose="02020603050405020304" pitchFamily="18" charset="0"/>
                <a:cs typeface="Times New Roman" panose="02020603050405020304" pitchFamily="18" charset="0"/>
              </a:rPr>
              <a:t>      50      </a:t>
            </a:r>
            <a:r>
              <a:rPr lang="en-US" altLang="zh-CN" sz="3200" dirty="0">
                <a:solidFill>
                  <a:schemeClr val="tx1"/>
                </a:solidFill>
                <a:latin typeface="Times New Roman" panose="02020603050405020304" pitchFamily="18" charset="0"/>
                <a:cs typeface="Times New Roman" panose="02020603050405020304" pitchFamily="18" charset="0"/>
              </a:rPr>
              <a:t>perhaps </a:t>
            </a:r>
            <a:r>
              <a:rPr lang="en-US" altLang="zh-CN" sz="3200" dirty="0">
                <a:solidFill>
                  <a:srgbClr val="CC00FF"/>
                </a:solidFill>
                <a:latin typeface="Times New Roman" panose="02020603050405020304" pitchFamily="18" charset="0"/>
                <a:cs typeface="Times New Roman" panose="02020603050405020304" pitchFamily="18" charset="0"/>
              </a:rPr>
              <a:t>for the first time, </a:t>
            </a:r>
            <a:r>
              <a:rPr lang="en-US" altLang="zh-CN" sz="3200" dirty="0">
                <a:solidFill>
                  <a:schemeClr val="tx1"/>
                </a:solidFill>
                <a:latin typeface="Times New Roman" panose="02020603050405020304" pitchFamily="18" charset="0"/>
                <a:cs typeface="Times New Roman" panose="02020603050405020304" pitchFamily="18" charset="0"/>
              </a:rPr>
              <a:t>that </a:t>
            </a:r>
            <a:r>
              <a:rPr lang="en-US" altLang="zh-CN" sz="3200" dirty="0">
                <a:solidFill>
                  <a:srgbClr val="CC00FF"/>
                </a:solidFill>
                <a:latin typeface="Times New Roman" panose="02020603050405020304" pitchFamily="18" charset="0"/>
                <a:cs typeface="Times New Roman" panose="02020603050405020304" pitchFamily="18" charset="0"/>
              </a:rPr>
              <a:t>I had </a:t>
            </a:r>
            <a:r>
              <a:rPr lang="en-US" altLang="zh-CN" sz="3200" u="sng" dirty="0">
                <a:solidFill>
                  <a:srgbClr val="CC00FF"/>
                </a:solidFill>
                <a:latin typeface="Times New Roman" panose="02020603050405020304" pitchFamily="18" charset="0"/>
                <a:cs typeface="Times New Roman" panose="02020603050405020304" pitchFamily="18" charset="0"/>
              </a:rPr>
              <a:t>     51      </a:t>
            </a:r>
            <a:r>
              <a:rPr lang="en-US" altLang="zh-CN" sz="3200" dirty="0">
                <a:solidFill>
                  <a:srgbClr val="CC00FF"/>
                </a:solidFill>
                <a:latin typeface="Times New Roman" panose="02020603050405020304" pitchFamily="18" charset="0"/>
                <a:cs typeface="Times New Roman" panose="02020603050405020304" pitchFamily="18" charset="0"/>
              </a:rPr>
              <a:t>him into the forest.</a:t>
            </a:r>
            <a:r>
              <a:rPr lang="en-US" altLang="zh-CN" sz="3200" dirty="0">
                <a:solidFill>
                  <a:schemeClr val="tx1"/>
                </a:solidFill>
                <a:latin typeface="Times New Roman" panose="02020603050405020304" pitchFamily="18" charset="0"/>
                <a:cs typeface="Times New Roman" panose="02020603050405020304" pitchFamily="18" charset="0"/>
              </a:rPr>
              <a:t> He waved his hand at me, and </a:t>
            </a:r>
            <a:r>
              <a:rPr lang="en-US" altLang="zh-CN" sz="3200" dirty="0">
                <a:solidFill>
                  <a:srgbClr val="C00000"/>
                </a:solidFill>
                <a:latin typeface="Times New Roman" panose="02020603050405020304" pitchFamily="18" charset="0"/>
                <a:cs typeface="Times New Roman" panose="02020603050405020304" pitchFamily="18" charset="0"/>
              </a:rPr>
              <a:t>I</a:t>
            </a:r>
            <a:r>
              <a:rPr lang="en-US" altLang="zh-CN" sz="3200" u="sng" dirty="0">
                <a:solidFill>
                  <a:srgbClr val="C00000"/>
                </a:solidFill>
                <a:latin typeface="Times New Roman" panose="02020603050405020304" pitchFamily="18" charset="0"/>
                <a:cs typeface="Times New Roman" panose="02020603050405020304" pitchFamily="18" charset="0"/>
              </a:rPr>
              <a:t>      52     </a:t>
            </a:r>
            <a:r>
              <a:rPr lang="en-US" altLang="zh-CN" sz="3200" dirty="0">
                <a:solidFill>
                  <a:srgbClr val="C00000"/>
                </a:solidFill>
                <a:latin typeface="Times New Roman" panose="02020603050405020304" pitchFamily="18" charset="0"/>
                <a:cs typeface="Times New Roman" panose="02020603050405020304" pitchFamily="18" charset="0"/>
              </a:rPr>
              <a:t>my shoes. </a:t>
            </a:r>
            <a:r>
              <a:rPr lang="en-US" altLang="zh-CN" sz="3200" dirty="0">
                <a:solidFill>
                  <a:schemeClr val="tx1"/>
                </a:solidFill>
                <a:latin typeface="Times New Roman" panose="02020603050405020304" pitchFamily="18" charset="0"/>
                <a:cs typeface="Times New Roman" panose="02020603050405020304" pitchFamily="18" charset="0"/>
              </a:rPr>
              <a:t>I knew if I touched the water with my toe in the first place, I wouldn't get in. So, I jumped into the</a:t>
            </a:r>
            <a:r>
              <a:rPr lang="en-US" altLang="zh-CN" sz="3200" u="sng" dirty="0">
                <a:solidFill>
                  <a:schemeClr val="tx1"/>
                </a:solidFill>
                <a:latin typeface="Times New Roman" panose="02020603050405020304" pitchFamily="18" charset="0"/>
                <a:cs typeface="Times New Roman" panose="02020603050405020304" pitchFamily="18" charset="0"/>
              </a:rPr>
              <a:t>       53       </a:t>
            </a:r>
            <a:r>
              <a:rPr lang="en-US" altLang="zh-CN" sz="3200" dirty="0">
                <a:solidFill>
                  <a:schemeClr val="tx1"/>
                </a:solidFill>
                <a:latin typeface="Times New Roman" panose="02020603050405020304" pitchFamily="18" charset="0"/>
                <a:cs typeface="Times New Roman" panose="02020603050405020304" pitchFamily="18" charset="0"/>
              </a:rPr>
              <a:t>water, </a:t>
            </a:r>
            <a:r>
              <a:rPr lang="en-US" altLang="zh-CN" sz="3200" dirty="0">
                <a:solidFill>
                  <a:srgbClr val="7030A0"/>
                </a:solidFill>
                <a:latin typeface="Times New Roman" panose="02020603050405020304" pitchFamily="18" charset="0"/>
                <a:cs typeface="Times New Roman" panose="02020603050405020304" pitchFamily="18" charset="0"/>
              </a:rPr>
              <a:t>not completely without hesitation,</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i="1" dirty="0">
                <a:solidFill>
                  <a:srgbClr val="0000FF"/>
                </a:solidFill>
                <a:latin typeface="Times New Roman" panose="02020603050405020304" pitchFamily="18" charset="0"/>
                <a:cs typeface="Times New Roman" panose="02020603050405020304" pitchFamily="18" charset="0"/>
              </a:rPr>
              <a:t>where a</a:t>
            </a:r>
            <a:r>
              <a:rPr lang="en-US" altLang="zh-CN" sz="3200" i="1" u="sng" dirty="0">
                <a:solidFill>
                  <a:srgbClr val="0000FF"/>
                </a:solidFill>
                <a:latin typeface="Times New Roman" panose="02020603050405020304" pitchFamily="18" charset="0"/>
                <a:cs typeface="Times New Roman" panose="02020603050405020304" pitchFamily="18" charset="0"/>
              </a:rPr>
              <a:t>      54       </a:t>
            </a:r>
            <a:r>
              <a:rPr lang="en-US" altLang="zh-CN" sz="3200" i="1" dirty="0">
                <a:solidFill>
                  <a:srgbClr val="0000FF"/>
                </a:solidFill>
                <a:latin typeface="Times New Roman" panose="02020603050405020304" pitchFamily="18" charset="0"/>
                <a:cs typeface="Times New Roman" panose="02020603050405020304" pitchFamily="18" charset="0"/>
              </a:rPr>
              <a:t>combination of accomplishment and regret washed over me.</a:t>
            </a:r>
            <a:endParaRPr lang="en-US" altLang="zh-CN" sz="3200" i="1" dirty="0">
              <a:solidFill>
                <a:srgbClr val="0000FF"/>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59703" y="4210811"/>
            <a:ext cx="12072594" cy="2777264"/>
          </a:xfrm>
          <a:prstGeom prst="rect">
            <a:avLst/>
          </a:prstGeom>
          <a:noFill/>
          <a:ln w="9525">
            <a:noFill/>
          </a:ln>
        </p:spPr>
        <p:txBody>
          <a:bodyPr wrap="square">
            <a:spAutoFit/>
          </a:bodyPr>
          <a:lstStyle/>
          <a:p>
            <a:pPr indent="0"/>
            <a:r>
              <a:rPr lang="en-US" sz="2800" b="0" dirty="0">
                <a:latin typeface="Times New Roman" panose="02020603050405020304" pitchFamily="18" charset="0"/>
                <a:ea typeface="宋体" panose="02010600030101010101" pitchFamily="2" charset="-122"/>
              </a:rPr>
              <a:t>49. A. floating 	B. withdrawing	C. breathing 	</a:t>
            </a:r>
            <a:r>
              <a:rPr lang="en-US" sz="2800" b="0" dirty="0">
                <a:solidFill>
                  <a:srgbClr val="FF0000"/>
                </a:solidFill>
                <a:latin typeface="Times New Roman" panose="02020603050405020304" pitchFamily="18" charset="0"/>
                <a:ea typeface="宋体" panose="02010600030101010101" pitchFamily="2" charset="-122"/>
              </a:rPr>
              <a:t>D. sinking</a:t>
            </a:r>
            <a:endParaRPr lang="en-US" sz="2800" b="0" dirty="0">
              <a:solidFill>
                <a:srgbClr val="FF0000"/>
              </a:solidFill>
              <a:latin typeface="Times New Roman" panose="02020603050405020304" pitchFamily="18" charset="0"/>
              <a:ea typeface="宋体" panose="02010600030101010101" pitchFamily="2" charset="-122"/>
            </a:endParaRPr>
          </a:p>
          <a:p>
            <a:pPr indent="0"/>
            <a:r>
              <a:rPr lang="en-US" sz="2800" b="0" dirty="0">
                <a:latin typeface="Times New Roman" panose="02020603050405020304" pitchFamily="18" charset="0"/>
                <a:ea typeface="宋体" panose="02010600030101010101" pitchFamily="2" charset="-122"/>
              </a:rPr>
              <a:t>50.</a:t>
            </a:r>
            <a:r>
              <a:rPr lang="en-US" sz="2800" b="0" dirty="0">
                <a:solidFill>
                  <a:srgbClr val="FF0000"/>
                </a:solidFill>
                <a:latin typeface="Times New Roman" panose="02020603050405020304" pitchFamily="18" charset="0"/>
                <a:ea typeface="宋体" panose="02010600030101010101" pitchFamily="2" charset="-122"/>
              </a:rPr>
              <a:t>A. realizing </a:t>
            </a:r>
            <a:r>
              <a:rPr lang="en-US" sz="2800" b="0" dirty="0">
                <a:latin typeface="Times New Roman" panose="02020603050405020304" pitchFamily="18" charset="0"/>
                <a:ea typeface="宋体" panose="02010600030101010101" pitchFamily="2" charset="-122"/>
              </a:rPr>
              <a:t>	B. regretting 	C. admitting 	D. agreeing</a:t>
            </a:r>
            <a:endParaRPr lang="en-US" sz="2800" b="0" dirty="0">
              <a:latin typeface="Times New Roman" panose="02020603050405020304" pitchFamily="18" charset="0"/>
              <a:ea typeface="宋体" panose="02010600030101010101" pitchFamily="2" charset="-122"/>
            </a:endParaRPr>
          </a:p>
          <a:p>
            <a:pPr indent="0"/>
            <a:r>
              <a:rPr lang="en-US" sz="2800" b="0" dirty="0">
                <a:latin typeface="Times New Roman" panose="02020603050405020304" pitchFamily="18" charset="0"/>
                <a:ea typeface="宋体" panose="02010600030101010101" pitchFamily="2" charset="-122"/>
              </a:rPr>
              <a:t>51. A. challenged 	B. forced		</a:t>
            </a:r>
            <a:r>
              <a:rPr lang="en-US" sz="2800" b="0" dirty="0">
                <a:solidFill>
                  <a:srgbClr val="FF0000"/>
                </a:solidFill>
                <a:latin typeface="Times New Roman" panose="02020603050405020304" pitchFamily="18" charset="0"/>
                <a:ea typeface="宋体" panose="02010600030101010101" pitchFamily="2" charset="-122"/>
              </a:rPr>
              <a:t>C. accompanied </a:t>
            </a:r>
            <a:r>
              <a:rPr lang="en-US" sz="2800" b="0" dirty="0">
                <a:latin typeface="Times New Roman" panose="02020603050405020304" pitchFamily="18" charset="0"/>
                <a:ea typeface="宋体" panose="02010600030101010101" pitchFamily="2" charset="-122"/>
              </a:rPr>
              <a:t>	D. guided</a:t>
            </a:r>
            <a:endParaRPr lang="en-US" sz="2800" b="0" dirty="0">
              <a:latin typeface="Times New Roman" panose="02020603050405020304" pitchFamily="18" charset="0"/>
              <a:ea typeface="宋体" panose="02010600030101010101" pitchFamily="2" charset="-122"/>
            </a:endParaRPr>
          </a:p>
          <a:p>
            <a:pPr indent="0"/>
            <a:r>
              <a:rPr lang="en-US" sz="2800" b="0" dirty="0">
                <a:latin typeface="Times New Roman" panose="02020603050405020304" pitchFamily="18" charset="0"/>
                <a:ea typeface="宋体" panose="02010600030101010101" pitchFamily="2" charset="-122"/>
              </a:rPr>
              <a:t>52. A. stared at 	B. reached for 	</a:t>
            </a:r>
            <a:r>
              <a:rPr lang="en-US" sz="2800" b="0" dirty="0">
                <a:solidFill>
                  <a:srgbClr val="FF0000"/>
                </a:solidFill>
                <a:latin typeface="Times New Roman" panose="02020603050405020304" pitchFamily="18" charset="0"/>
                <a:ea typeface="宋体" panose="02010600030101010101" pitchFamily="2" charset="-122"/>
              </a:rPr>
              <a:t>C. kicked off </a:t>
            </a:r>
            <a:r>
              <a:rPr lang="en-US" sz="2800" b="0" dirty="0">
                <a:latin typeface="Times New Roman" panose="02020603050405020304" pitchFamily="18" charset="0"/>
                <a:ea typeface="宋体" panose="02010600030101010101" pitchFamily="2" charset="-122"/>
              </a:rPr>
              <a:t>	D. dusted down</a:t>
            </a:r>
            <a:endParaRPr lang="en-US" sz="2800" b="0" dirty="0">
              <a:latin typeface="Times New Roman" panose="02020603050405020304" pitchFamily="18" charset="0"/>
              <a:ea typeface="宋体" panose="02010600030101010101" pitchFamily="2" charset="-122"/>
            </a:endParaRPr>
          </a:p>
          <a:p>
            <a:pPr indent="0"/>
            <a:r>
              <a:rPr lang="en-US" sz="2800" b="0" dirty="0">
                <a:latin typeface="Times New Roman" panose="02020603050405020304" pitchFamily="18" charset="0"/>
                <a:ea typeface="宋体" panose="02010600030101010101" pitchFamily="2" charset="-122"/>
              </a:rPr>
              <a:t>53. A. flooding 	B. appealing 	C. flowing </a:t>
            </a:r>
            <a:r>
              <a:rPr lang="en-US" sz="2800" b="0" dirty="0">
                <a:solidFill>
                  <a:srgbClr val="0000FF"/>
                </a:solidFill>
                <a:latin typeface="Times New Roman" panose="02020603050405020304" pitchFamily="18" charset="0"/>
                <a:ea typeface="宋体" panose="02010600030101010101" pitchFamily="2" charset="-122"/>
              </a:rPr>
              <a:t>		</a:t>
            </a:r>
            <a:r>
              <a:rPr lang="en-US" sz="2800" b="0" dirty="0">
                <a:solidFill>
                  <a:srgbClr val="FF0000"/>
                </a:solidFill>
                <a:latin typeface="Times New Roman" panose="02020603050405020304" pitchFamily="18" charset="0"/>
                <a:ea typeface="宋体" panose="02010600030101010101" pitchFamily="2" charset="-122"/>
              </a:rPr>
              <a:t>D. freezing</a:t>
            </a:r>
            <a:endParaRPr lang="en-US" sz="2800" b="0" dirty="0">
              <a:solidFill>
                <a:srgbClr val="FF0000"/>
              </a:solidFill>
              <a:latin typeface="Times New Roman" panose="02020603050405020304" pitchFamily="18" charset="0"/>
              <a:ea typeface="宋体" panose="02010600030101010101" pitchFamily="2" charset="-122"/>
            </a:endParaRPr>
          </a:p>
          <a:p>
            <a:pPr indent="0"/>
            <a:r>
              <a:rPr lang="en-US" altLang="en-US" sz="2800" dirty="0">
                <a:latin typeface="Times New Roman" panose="02020603050405020304" pitchFamily="18" charset="0"/>
                <a:ea typeface="宋体" panose="02010600030101010101" pitchFamily="2" charset="-122"/>
              </a:rPr>
              <a:t>54. </a:t>
            </a:r>
            <a:r>
              <a:rPr lang="en-US" altLang="en-US" sz="2800" dirty="0">
                <a:solidFill>
                  <a:srgbClr val="FF0000"/>
                </a:solidFill>
                <a:latin typeface="Times New Roman" panose="02020603050405020304" pitchFamily="18" charset="0"/>
                <a:ea typeface="宋体" panose="02010600030101010101" pitchFamily="2" charset="-122"/>
              </a:rPr>
              <a:t>A. confusing</a:t>
            </a:r>
            <a:r>
              <a:rPr lang="en-US" altLang="en-US" sz="2800" dirty="0">
                <a:solidFill>
                  <a:srgbClr val="0000FF"/>
                </a:solidFill>
                <a:latin typeface="Times New Roman" panose="02020603050405020304" pitchFamily="18" charset="0"/>
                <a:ea typeface="宋体" panose="02010600030101010101" pitchFamily="2" charset="-122"/>
              </a:rPr>
              <a:t>	</a:t>
            </a:r>
            <a:r>
              <a:rPr lang="en-US" altLang="en-US" sz="2800" dirty="0">
                <a:latin typeface="Times New Roman" panose="02020603050405020304" pitchFamily="18" charset="0"/>
                <a:ea typeface="宋体" panose="02010600030101010101" pitchFamily="2" charset="-122"/>
              </a:rPr>
              <a:t>B. regular 		C. similar		D. simple</a:t>
            </a:r>
            <a:endParaRPr lang="en-US" altLang="en-US" sz="2800" b="0" dirty="0">
              <a:latin typeface="Times New Roman" panose="02020603050405020304" pitchFamily="18" charset="0"/>
              <a:ea typeface="宋体" panose="02010600030101010101" pitchFamily="2" charset="-122"/>
            </a:endParaRPr>
          </a:p>
        </p:txBody>
      </p:sp>
      <p:cxnSp>
        <p:nvCxnSpPr>
          <p:cNvPr id="7" name="直接箭头连接符 6"/>
          <p:cNvCxnSpPr/>
          <p:nvPr/>
        </p:nvCxnSpPr>
        <p:spPr>
          <a:xfrm>
            <a:off x="9332536" y="1017401"/>
            <a:ext cx="0" cy="328122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759590" y="1932495"/>
            <a:ext cx="880674" cy="292230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7070103" y="1932495"/>
            <a:ext cx="1706252" cy="328122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748833" y="4562108"/>
            <a:ext cx="4477732" cy="523220"/>
          </a:xfrm>
          <a:prstGeom prst="rect">
            <a:avLst/>
          </a:prstGeom>
          <a:solidFill>
            <a:schemeClr val="accent1">
              <a:lumMod val="20000"/>
              <a:lumOff val="80000"/>
            </a:schemeClr>
          </a:solidFill>
          <a:ln w="38100">
            <a:solidFill>
              <a:schemeClr val="tx1"/>
            </a:solidFill>
          </a:ln>
        </p:spPr>
        <p:txBody>
          <a:bodyPr wrap="square">
            <a:spAutoFit/>
          </a:bodyPr>
          <a:lstStyle/>
          <a:p>
            <a:r>
              <a:rPr lang="en-US" altLang="zh-CN" sz="2800" kern="100" dirty="0">
                <a:solidFill>
                  <a:srgbClr val="FF0000"/>
                </a:solidFill>
                <a:latin typeface="Times New Roman" panose="02020603050405020304" pitchFamily="18" charset="0"/>
                <a:ea typeface="宋体" panose="02010600030101010101" pitchFamily="2" charset="-122"/>
              </a:rPr>
              <a:t>kick off </a:t>
            </a:r>
            <a:r>
              <a:rPr lang="zh-CN" altLang="en-US" sz="2800" kern="100" dirty="0">
                <a:solidFill>
                  <a:srgbClr val="FF0000"/>
                </a:solidFill>
                <a:latin typeface="Times New Roman" panose="02020603050405020304" pitchFamily="18" charset="0"/>
                <a:ea typeface="宋体" panose="02010600030101010101" pitchFamily="2" charset="-122"/>
              </a:rPr>
              <a:t>踹掉、踢掉；  开始</a:t>
            </a:r>
            <a:endParaRPr lang="en-US" altLang="zh-CN" sz="2800" kern="100" dirty="0">
              <a:solidFill>
                <a:srgbClr val="FF0000"/>
              </a:solidFill>
              <a:latin typeface="Times New Roman" panose="02020603050405020304" pitchFamily="18" charset="0"/>
              <a:ea typeface="宋体" panose="02010600030101010101" pitchFamily="2" charset="-122"/>
            </a:endParaRPr>
          </a:p>
        </p:txBody>
      </p:sp>
      <p:sp>
        <p:nvSpPr>
          <p:cNvPr id="20" name="文本框 19"/>
          <p:cNvSpPr txBox="1"/>
          <p:nvPr/>
        </p:nvSpPr>
        <p:spPr>
          <a:xfrm>
            <a:off x="8276732" y="5317379"/>
            <a:ext cx="4075523" cy="523220"/>
          </a:xfrm>
          <a:prstGeom prst="rect">
            <a:avLst/>
          </a:prstGeom>
          <a:solidFill>
            <a:schemeClr val="accent1">
              <a:lumMod val="20000"/>
              <a:lumOff val="80000"/>
            </a:schemeClr>
          </a:solidFill>
          <a:ln w="38100">
            <a:solidFill>
              <a:schemeClr val="tx1"/>
            </a:solidFill>
          </a:ln>
        </p:spPr>
        <p:txBody>
          <a:bodyPr wrap="square">
            <a:spAutoFit/>
          </a:bodyPr>
          <a:lstStyle/>
          <a:p>
            <a:r>
              <a:rPr lang="en-US" altLang="zh-CN" sz="2800" b="1" kern="100" dirty="0">
                <a:solidFill>
                  <a:srgbClr val="FF0000"/>
                </a:solidFill>
                <a:latin typeface="Times New Roman" panose="02020603050405020304" pitchFamily="18" charset="0"/>
                <a:ea typeface="宋体" panose="02010600030101010101" pitchFamily="2" charset="-122"/>
              </a:rPr>
              <a:t>dust down </a:t>
            </a:r>
            <a:r>
              <a:rPr lang="zh-CN" altLang="en-US" sz="2800" b="1" kern="100" dirty="0">
                <a:solidFill>
                  <a:srgbClr val="FF0000"/>
                </a:solidFill>
                <a:latin typeface="Times New Roman" panose="02020603050405020304" pitchFamily="18" charset="0"/>
                <a:ea typeface="宋体" panose="02010600030101010101" pitchFamily="2" charset="-122"/>
              </a:rPr>
              <a:t>清楚灰尘</a:t>
            </a:r>
            <a:r>
              <a:rPr lang="zh-CN" altLang="en-US" sz="2800" kern="100" dirty="0">
                <a:solidFill>
                  <a:srgbClr val="000000"/>
                </a:solidFill>
                <a:latin typeface="Times New Roman" panose="02020603050405020304" pitchFamily="18" charset="0"/>
                <a:ea typeface="宋体" panose="02010600030101010101" pitchFamily="2" charset="-122"/>
              </a:rPr>
              <a:t> </a:t>
            </a:r>
            <a:endParaRPr lang="en-US" altLang="zh-CN" sz="2800" kern="100" dirty="0">
              <a:solidFill>
                <a:srgbClr val="000000"/>
              </a:solidFill>
              <a:latin typeface="Times New Roman" panose="02020603050405020304" pitchFamily="18" charset="0"/>
              <a:ea typeface="宋体" panose="02010600030101010101" pitchFamily="2" charset="-122"/>
            </a:endParaRPr>
          </a:p>
        </p:txBody>
      </p:sp>
      <p:cxnSp>
        <p:nvCxnSpPr>
          <p:cNvPr id="22" name="直接箭头连接符 21"/>
          <p:cNvCxnSpPr/>
          <p:nvPr/>
        </p:nvCxnSpPr>
        <p:spPr>
          <a:xfrm flipH="1">
            <a:off x="6447934" y="2309567"/>
            <a:ext cx="1206632" cy="352094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5121898" y="3214540"/>
            <a:ext cx="3758151" cy="29505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1640264" y="3695307"/>
            <a:ext cx="3308808" cy="286574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nvSpPr>
        <p:spPr>
          <a:xfrm>
            <a:off x="135497" y="251037"/>
            <a:ext cx="11940239" cy="5041265"/>
          </a:xfrm>
          <a:prstGeom prst="rect">
            <a:avLst/>
          </a:prstGeom>
          <a:solidFill>
            <a:schemeClr val="bg1"/>
          </a:solidFill>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spcAft>
                <a:spcPts val="800"/>
              </a:spcAft>
              <a:buNone/>
            </a:pPr>
            <a:r>
              <a:rPr lang="en-US" altLang="zh-CN" sz="3200" b="1" dirty="0">
                <a:solidFill>
                  <a:schemeClr val="tx1"/>
                </a:solidFill>
                <a:latin typeface="Times New Roman" panose="02020603050405020304" pitchFamily="18" charset="0"/>
                <a:cs typeface="Times New Roman" panose="02020603050405020304" pitchFamily="18" charset="0"/>
              </a:rPr>
              <a:t> </a:t>
            </a:r>
            <a:r>
              <a:rPr lang="en-US" altLang="zh-CN" sz="3200" dirty="0">
                <a:solidFill>
                  <a:schemeClr val="tx1"/>
                </a:solidFill>
                <a:latin typeface="Times New Roman" panose="02020603050405020304" pitchFamily="18" charset="0"/>
                <a:cs typeface="Times New Roman" panose="02020603050405020304" pitchFamily="18" charset="0"/>
              </a:rPr>
              <a:t>    </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When I broke the surface, I </a:t>
            </a:r>
            <a:r>
              <a:rPr lang="en-US" altLang="zh-CN" sz="3200" u="sng"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55      </a:t>
            </a:r>
            <a:r>
              <a:rPr lang="en-US" altLang="zh-CN" sz="32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my dad staring at me. “Your grandfather brought me here once when I was a kid.” His voice faded away into the water.</a:t>
            </a:r>
            <a:endParaRPr lang="en-US" altLang="zh-CN" sz="3200" u="sng" dirty="0">
              <a:solidFill>
                <a:schemeClr val="tx1"/>
              </a:solidFill>
              <a:latin typeface="Times New Roman" panose="02020603050405020304" pitchFamily="18" charset="0"/>
              <a:cs typeface="Times New Roman" panose="02020603050405020304" pitchFamily="18" charset="0"/>
            </a:endParaRPr>
          </a:p>
        </p:txBody>
      </p:sp>
      <p:sp>
        <p:nvSpPr>
          <p:cNvPr id="100" name="文本框 99"/>
          <p:cNvSpPr txBox="1"/>
          <p:nvPr/>
        </p:nvSpPr>
        <p:spPr>
          <a:xfrm>
            <a:off x="135497" y="4468575"/>
            <a:ext cx="12056503" cy="661207"/>
          </a:xfrm>
          <a:prstGeom prst="rect">
            <a:avLst/>
          </a:prstGeom>
          <a:solidFill>
            <a:schemeClr val="bg1"/>
          </a:solidFill>
          <a:ln w="9525">
            <a:noFill/>
          </a:ln>
        </p:spPr>
        <p:txBody>
          <a:bodyPr wrap="square">
            <a:spAutoFit/>
          </a:bodyPr>
          <a:lstStyle/>
          <a:p>
            <a:pPr algn="just">
              <a:lnSpc>
                <a:spcPct val="150000"/>
              </a:lnSpc>
              <a:spcAft>
                <a:spcPts val="800"/>
              </a:spcAft>
              <a:buNone/>
            </a:pPr>
            <a:r>
              <a:rPr lang="en-US" sz="2800" b="0" dirty="0">
                <a:latin typeface="Times New Roman" panose="02020603050405020304" pitchFamily="18" charset="0"/>
                <a:ea typeface="宋体" panose="02010600030101010101" pitchFamily="2" charset="-122"/>
              </a:rPr>
              <a:t>55.</a:t>
            </a:r>
            <a:r>
              <a:rPr lang="en-US" altLang="zh-CN" sz="2800"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 left		B. pictured		C. stopped		</a:t>
            </a:r>
            <a:r>
              <a:rPr lang="en-US" altLang="zh-CN" sz="28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 caught</a:t>
            </a:r>
            <a:endParaRPr lang="en-US" altLang="zh-CN" sz="2800" dirty="0">
              <a:solidFill>
                <a:srgbClr val="FF0000"/>
              </a:solidFill>
              <a:latin typeface="Times New Roman" panose="02020603050405020304" pitchFamily="18" charset="0"/>
              <a:ea typeface="宋体" panose="02010600030101010101" pitchFamily="2" charset="-122"/>
            </a:endParaRPr>
          </a:p>
        </p:txBody>
      </p:sp>
      <p:cxnSp>
        <p:nvCxnSpPr>
          <p:cNvPr id="12" name="直接箭头连接符 11"/>
          <p:cNvCxnSpPr/>
          <p:nvPr/>
        </p:nvCxnSpPr>
        <p:spPr>
          <a:xfrm>
            <a:off x="6909847" y="810705"/>
            <a:ext cx="2441543" cy="389327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563278" y="3136612"/>
            <a:ext cx="8532829" cy="584775"/>
          </a:xfrm>
          <a:prstGeom prst="rect">
            <a:avLst/>
          </a:prstGeom>
          <a:solidFill>
            <a:schemeClr val="accent1">
              <a:lumMod val="20000"/>
              <a:lumOff val="80000"/>
            </a:schemeClr>
          </a:solidFill>
          <a:ln w="38100">
            <a:solidFill>
              <a:schemeClr val="tx1"/>
            </a:solidFill>
          </a:ln>
        </p:spPr>
        <p:txBody>
          <a:bodyPr wrap="square">
            <a:spAutoFit/>
          </a:bodyPr>
          <a:lstStyle/>
          <a:p>
            <a:r>
              <a:rPr lang="en-US" altLang="zh-CN" sz="3200" kern="100" dirty="0">
                <a:solidFill>
                  <a:srgbClr val="FF0000"/>
                </a:solidFill>
                <a:latin typeface="Times New Roman" panose="02020603050405020304" pitchFamily="18" charset="0"/>
                <a:ea typeface="宋体" panose="02010600030101010101" pitchFamily="2" charset="-122"/>
              </a:rPr>
              <a:t>catch sb doing </a:t>
            </a:r>
            <a:r>
              <a:rPr lang="en-US" altLang="zh-CN" sz="3200" kern="100" dirty="0" err="1">
                <a:solidFill>
                  <a:srgbClr val="FF0000"/>
                </a:solidFill>
                <a:latin typeface="Times New Roman" panose="02020603050405020304" pitchFamily="18" charset="0"/>
                <a:ea typeface="宋体" panose="02010600030101010101" pitchFamily="2" charset="-122"/>
              </a:rPr>
              <a:t>sth</a:t>
            </a:r>
            <a:r>
              <a:rPr lang="en-US" altLang="zh-CN" sz="3200" kern="100" dirty="0">
                <a:solidFill>
                  <a:srgbClr val="FF0000"/>
                </a:solidFill>
                <a:latin typeface="Times New Roman" panose="02020603050405020304" pitchFamily="18" charset="0"/>
                <a:ea typeface="宋体" panose="02010600030101010101" pitchFamily="2" charset="-122"/>
              </a:rPr>
              <a:t> </a:t>
            </a:r>
            <a:r>
              <a:rPr lang="zh-CN" altLang="en-US" sz="3200" kern="100" dirty="0">
                <a:solidFill>
                  <a:srgbClr val="FF0000"/>
                </a:solidFill>
                <a:latin typeface="Times New Roman" panose="02020603050405020304" pitchFamily="18" charset="0"/>
                <a:ea typeface="宋体" panose="02010600030101010101" pitchFamily="2" charset="-122"/>
              </a:rPr>
              <a:t>发现某人正在做某事</a:t>
            </a:r>
            <a:endParaRPr lang="en-US" altLang="zh-CN" sz="3200" kern="100" dirty="0">
              <a:solidFill>
                <a:srgbClr val="FF0000"/>
              </a:solidFill>
              <a:latin typeface="Times New Roman" panose="02020603050405020304" pitchFamily="18" charset="0"/>
              <a:ea typeface="宋体" panose="02010600030101010101" pitchFamily="2" charset="-122"/>
            </a:endParaRPr>
          </a:p>
        </p:txBody>
      </p: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arn(inVertic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4963" y="333375"/>
            <a:ext cx="11522075" cy="6199547"/>
          </a:xfrm>
          <a:prstGeom prst="rect">
            <a:avLst/>
          </a:prstGeom>
          <a:noFill/>
          <a:ln w="38100">
            <a:solidFill>
              <a:srgbClr val="33335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198744" y="2863363"/>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549650" y="2863215"/>
            <a:ext cx="5091430" cy="1198880"/>
          </a:xfrm>
          <a:prstGeom prst="rect">
            <a:avLst/>
          </a:prstGeom>
          <a:noFill/>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rPr>
              <a:t>语法填空</a:t>
            </a:r>
            <a:endParaRPr kumimoji="0" lang="zh-CN" altLang="en-US" sz="7200" b="1" i="0" u="none" strike="noStrike" kern="1200" cap="none" spc="0" normalizeH="0" baseline="0" noProof="0">
              <a:ln>
                <a:noFill/>
              </a:ln>
              <a:solidFill>
                <a:schemeClr val="tx1">
                  <a:lumMod val="75000"/>
                  <a:lumOff val="25000"/>
                </a:schemeClr>
              </a:solidFill>
              <a:effectLst/>
              <a:uLnTx/>
              <a:uFillTx/>
              <a:latin typeface="等线" panose="02010600030101010101" charset="-122"/>
              <a:ea typeface="等线" panose="02010600030101010101" charset="-122"/>
              <a:cs typeface="+mn-ea"/>
              <a:sym typeface="+mn-lt"/>
            </a:endParaRPr>
          </a:p>
        </p:txBody>
      </p:sp>
      <p:cxnSp>
        <p:nvCxnSpPr>
          <p:cNvPr id="36" name="直接连接符 35"/>
          <p:cNvCxnSpPr/>
          <p:nvPr/>
        </p:nvCxnSpPr>
        <p:spPr>
          <a:xfrm>
            <a:off x="3198744" y="3986484"/>
            <a:ext cx="579451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400194" y="1847700"/>
            <a:ext cx="3391612" cy="101473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rPr>
              <a:t>PART 4</a:t>
            </a:r>
            <a:endParaRPr kumimoji="0" lang="en-US" altLang="zh-CN" sz="6000" b="1" i="0" u="none" strike="noStrike" kern="1200" cap="none" spc="0" normalizeH="0" baseline="0" noProof="0">
              <a:ln w="0"/>
              <a:solidFill>
                <a:prstClr val="black">
                  <a:lumMod val="75000"/>
                  <a:lumOff val="25000"/>
                </a:prstClr>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9" name="平行四边形 8"/>
          <p:cNvSpPr/>
          <p:nvPr/>
        </p:nvSpPr>
        <p:spPr>
          <a:xfrm rot="20756560">
            <a:off x="10175377" y="691127"/>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nvGrpSpPr>
          <p:cNvPr id="12" name="组合 11"/>
          <p:cNvGrpSpPr/>
          <p:nvPr/>
        </p:nvGrpSpPr>
        <p:grpSpPr>
          <a:xfrm flipH="1" flipV="1">
            <a:off x="-93229" y="5734017"/>
            <a:ext cx="2110749" cy="1015024"/>
            <a:chOff x="1178522" y="5593172"/>
            <a:chExt cx="2110749" cy="1015024"/>
          </a:xfrm>
        </p:grpSpPr>
        <p:sp>
          <p:nvSpPr>
            <p:cNvPr id="10" name="平行四边形 9"/>
            <p:cNvSpPr/>
            <p:nvPr/>
          </p:nvSpPr>
          <p:spPr>
            <a:xfrm rot="20756560">
              <a:off x="2289750" y="5593172"/>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1" name="平行四边形 10"/>
            <p:cNvSpPr/>
            <p:nvPr/>
          </p:nvSpPr>
          <p:spPr>
            <a:xfrm rot="20756560">
              <a:off x="1178522" y="6171500"/>
              <a:ext cx="2110749"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
        <p:nvSpPr>
          <p:cNvPr id="17" name="平行四边形 16"/>
          <p:cNvSpPr/>
          <p:nvPr/>
        </p:nvSpPr>
        <p:spPr>
          <a:xfrm rot="20756560">
            <a:off x="10175377" y="3174139"/>
            <a:ext cx="2110749" cy="436696"/>
          </a:xfrm>
          <a:prstGeom prst="parallelogram">
            <a:avLst/>
          </a:prstGeom>
          <a:solidFill>
            <a:srgbClr val="E6EC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8" name="平行四边形 17"/>
          <p:cNvSpPr/>
          <p:nvPr/>
        </p:nvSpPr>
        <p:spPr>
          <a:xfrm rot="20756560">
            <a:off x="11139174" y="3493037"/>
            <a:ext cx="1132302" cy="436696"/>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9" name="平行四边形 18"/>
          <p:cNvSpPr/>
          <p:nvPr/>
        </p:nvSpPr>
        <p:spPr>
          <a:xfrm rot="20756560">
            <a:off x="-63870" y="2987931"/>
            <a:ext cx="570195" cy="377474"/>
          </a:xfrm>
          <a:prstGeom prst="parallelogram">
            <a:avLst/>
          </a:prstGeom>
          <a:solidFill>
            <a:srgbClr val="F5C0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cxnSp>
        <p:nvCxnSpPr>
          <p:cNvPr id="13" name="直接连接符 12"/>
          <p:cNvCxnSpPr/>
          <p:nvPr/>
        </p:nvCxnSpPr>
        <p:spPr>
          <a:xfrm flipV="1">
            <a:off x="-1" y="5219700"/>
            <a:ext cx="2305051" cy="596900"/>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1248283" y="3912934"/>
            <a:ext cx="948405" cy="245592"/>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10346635" y="977223"/>
            <a:ext cx="1832521" cy="474536"/>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690" y="2722030"/>
            <a:ext cx="811052" cy="210024"/>
          </a:xfrm>
          <a:prstGeom prst="line">
            <a:avLst/>
          </a:prstGeom>
          <a:ln>
            <a:solidFill>
              <a:srgbClr val="F5C059"/>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21227" y="220295"/>
            <a:ext cx="11915205" cy="2554545"/>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4000" b="1" dirty="0">
                <a:sym typeface="+mn-ea"/>
              </a:rPr>
              <a:t>主题语境：</a:t>
            </a:r>
            <a:r>
              <a:rPr lang="zh-CN" altLang="en-US" sz="4000" b="1" dirty="0">
                <a:solidFill>
                  <a:srgbClr val="FF0000"/>
                </a:solidFill>
                <a:sym typeface="+mn-ea"/>
              </a:rPr>
              <a:t>人与社会</a:t>
            </a:r>
            <a:r>
              <a:rPr lang="en-US" altLang="zh-CN" sz="4000" b="1" dirty="0">
                <a:solidFill>
                  <a:srgbClr val="FF0000"/>
                </a:solidFill>
                <a:sym typeface="+mn-ea"/>
              </a:rPr>
              <a:t> </a:t>
            </a:r>
            <a:endParaRPr lang="zh-CN" altLang="en-US" sz="4000" b="1" dirty="0">
              <a:solidFill>
                <a:srgbClr val="FF0000"/>
              </a:solidFill>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4000" b="1" dirty="0">
                <a:sym typeface="+mn-ea"/>
              </a:rPr>
              <a:t>主旨大意：中国室内滑雪市场的爆发式增长以及相关装备的销售激增</a:t>
            </a:r>
            <a:endParaRPr lang="en-US" altLang="zh-CN" sz="4000" b="1" dirty="0">
              <a:sym typeface="+mn-ea"/>
            </a:endParaRP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4000" b="1" dirty="0">
                <a:sym typeface="+mn-ea"/>
              </a:rPr>
              <a:t>设空类型：</a:t>
            </a:r>
            <a:r>
              <a:rPr lang="zh-CN" altLang="en-US" sz="4000" b="1" dirty="0">
                <a:solidFill>
                  <a:srgbClr val="FF0000"/>
                </a:solidFill>
                <a:sym typeface="+mn-ea"/>
              </a:rPr>
              <a:t>有提示词</a:t>
            </a:r>
            <a:r>
              <a:rPr lang="en-US" altLang="zh-CN" sz="4000" b="1" dirty="0">
                <a:solidFill>
                  <a:srgbClr val="FF0000"/>
                </a:solidFill>
                <a:sym typeface="+mn-ea"/>
              </a:rPr>
              <a:t>6</a:t>
            </a:r>
            <a:r>
              <a:rPr lang="zh-CN" altLang="en-US" sz="4000" b="1" dirty="0">
                <a:solidFill>
                  <a:srgbClr val="FF0000"/>
                </a:solidFill>
                <a:sym typeface="+mn-ea"/>
              </a:rPr>
              <a:t>，无提示词</a:t>
            </a:r>
            <a:r>
              <a:rPr lang="en-US" altLang="zh-CN" sz="4000" b="1" dirty="0">
                <a:solidFill>
                  <a:srgbClr val="FF0000"/>
                </a:solidFill>
                <a:sym typeface="+mn-ea"/>
              </a:rPr>
              <a:t>4</a:t>
            </a:r>
            <a:endParaRPr kumimoji="0" lang="en-US" altLang="zh-CN" sz="4000" b="1"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等线" panose="02010600030101010101" charset="-122"/>
              <a:ea typeface="等线" panose="02010600030101010101" charset="-122"/>
              <a:cs typeface="+mn-cs"/>
              <a:sym typeface="+mn-ea"/>
            </a:endParaRPr>
          </a:p>
        </p:txBody>
      </p:sp>
      <p:pic>
        <p:nvPicPr>
          <p:cNvPr id="3074" name="Picture 2" descr="室内滑雪 的图像结果"/>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27042"/>
            <a:ext cx="8055278" cy="40309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室内滑雪】38元畅玩雪乐山室内滑雪，4岁以上儿童及成人均可，14场馆通用！-掌心亲子"/>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5278" y="1451759"/>
            <a:ext cx="4197336" cy="60007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图片 6" descr="logo横版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48310"/>
            <a:ext cx="12077700" cy="5016758"/>
          </a:xfrm>
          <a:prstGeom prst="rect">
            <a:avLst/>
          </a:prstGeom>
          <a:solidFill>
            <a:schemeClr val="bg1"/>
          </a:solidFill>
        </p:spPr>
        <p:txBody>
          <a:bodyPr wrap="square">
            <a:spAutoFit/>
          </a:bodyPr>
          <a:lstStyle/>
          <a:p>
            <a:pPr indent="304800" algn="just" fontAlgn="auto">
              <a:lnSpc>
                <a:spcPct val="100000"/>
              </a:lnSpc>
              <a:spcAft>
                <a:spcPct val="0"/>
              </a:spcAft>
            </a:pPr>
            <a:r>
              <a:rPr lang="en-US" sz="3200" kern="100" dirty="0">
                <a:latin typeface="Times New Roman" panose="02020603050405020304" pitchFamily="18" charset="0"/>
                <a:ea typeface="宋体" panose="02010600030101010101" pitchFamily="2" charset="-122"/>
                <a:cs typeface="Times New Roman" panose="02020603050405020304" pitchFamily="18" charset="0"/>
              </a:rPr>
              <a:t>    At the National Alpine Skiing Center of China, ski instructor Xin Dawei is welcoming the busiest snow season in his 9-year career. “My schedule</a:t>
            </a:r>
            <a:r>
              <a:rPr lang="en-US" sz="3200" u="sng" kern="100" dirty="0">
                <a:latin typeface="Times New Roman" panose="02020603050405020304" pitchFamily="18" charset="0"/>
                <a:ea typeface="宋体" panose="02010600030101010101" pitchFamily="2" charset="-122"/>
                <a:cs typeface="Times New Roman" panose="02020603050405020304" pitchFamily="18" charset="0"/>
              </a:rPr>
              <a:t>               56     </a:t>
            </a:r>
            <a:r>
              <a:rPr lang="en-US" sz="3200" kern="100" dirty="0">
                <a:latin typeface="Times New Roman" panose="02020603050405020304" pitchFamily="18" charset="0"/>
                <a:ea typeface="宋体" panose="02010600030101010101" pitchFamily="2" charset="-122"/>
                <a:cs typeface="Times New Roman" panose="02020603050405020304" pitchFamily="18" charset="0"/>
              </a:rPr>
              <a:t>(pack) </a:t>
            </a:r>
            <a:r>
              <a:rPr lang="en-US" sz="3200"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with </a:t>
            </a:r>
            <a:r>
              <a:rPr lang="en-US" sz="3200" kern="100" dirty="0">
                <a:latin typeface="Times New Roman" panose="02020603050405020304" pitchFamily="18" charset="0"/>
                <a:ea typeface="宋体" panose="02010600030101010101" pitchFamily="2" charset="-122"/>
                <a:cs typeface="Times New Roman" panose="02020603050405020304" pitchFamily="18" charset="0"/>
              </a:rPr>
              <a:t>classes each day. The number of instructors here has grown by about a third this year to meet the fast-rising demand</a:t>
            </a:r>
            <a:r>
              <a:rPr lang="en-US" sz="3200" u="sng" kern="100" dirty="0">
                <a:latin typeface="Times New Roman" panose="02020603050405020304" pitchFamily="18" charset="0"/>
                <a:ea typeface="宋体" panose="02010600030101010101" pitchFamily="2" charset="-122"/>
                <a:cs typeface="Times New Roman" panose="02020603050405020304" pitchFamily="18" charset="0"/>
              </a:rPr>
              <a:t>,       57 </a:t>
            </a:r>
            <a:r>
              <a:rPr lang="en-US" sz="3200" kern="100" dirty="0">
                <a:latin typeface="Times New Roman" panose="02020603050405020304" pitchFamily="18" charset="0"/>
                <a:ea typeface="宋体" panose="02010600030101010101" pitchFamily="2" charset="-122"/>
                <a:cs typeface="Times New Roman" panose="02020603050405020304" pitchFamily="18" charset="0"/>
              </a:rPr>
              <a:t>hiring is still going on,” he told China Economic Net (CEN) reporter.</a:t>
            </a:r>
            <a:endParaRPr lang="en-US" sz="3200"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gn="just" fontAlgn="auto">
              <a:lnSpc>
                <a:spcPct val="100000"/>
              </a:lnSpc>
              <a:spcAft>
                <a:spcPct val="0"/>
              </a:spcAft>
            </a:pPr>
            <a:r>
              <a:rPr lang="en-US" sz="3200" kern="100" dirty="0">
                <a:latin typeface="Times New Roman" panose="02020603050405020304" pitchFamily="18" charset="0"/>
                <a:ea typeface="宋体" panose="02010600030101010101" pitchFamily="2" charset="-122"/>
                <a:cs typeface="Times New Roman" panose="02020603050405020304" pitchFamily="18" charset="0"/>
              </a:rPr>
              <a:t>In 2024, on JD.com </a:t>
            </a:r>
            <a:r>
              <a:rPr lang="en-US" sz="3200"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a:t>
            </a:r>
            <a:r>
              <a:rPr lang="en-US" sz="3200" u="sng"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      58           </a:t>
            </a:r>
            <a:r>
              <a:rPr lang="en-US" sz="3200" kern="100" dirty="0">
                <a:solidFill>
                  <a:srgbClr val="7030A0"/>
                </a:solidFill>
                <a:latin typeface="Times New Roman" panose="02020603050405020304" pitchFamily="18" charset="0"/>
                <a:ea typeface="宋体" panose="02010600030101010101" pitchFamily="2" charset="-122"/>
                <a:cs typeface="Times New Roman" panose="02020603050405020304" pitchFamily="18" charset="0"/>
              </a:rPr>
              <a:t>go-to e-commerce platform for Chinese device buyers,</a:t>
            </a:r>
            <a:r>
              <a:rPr lang="en-US" sz="3200" kern="100" dirty="0">
                <a:latin typeface="Times New Roman" panose="02020603050405020304" pitchFamily="18" charset="0"/>
                <a:ea typeface="宋体" panose="02010600030101010101" pitchFamily="2" charset="-122"/>
                <a:cs typeface="Times New Roman" panose="02020603050405020304" pitchFamily="18" charset="0"/>
              </a:rPr>
              <a:t> sales of ski-related equipment</a:t>
            </a:r>
            <a:r>
              <a:rPr lang="en-US" sz="3200" u="sng" kern="100" dirty="0">
                <a:latin typeface="Times New Roman" panose="02020603050405020304" pitchFamily="18" charset="0"/>
                <a:ea typeface="宋体" panose="02010600030101010101" pitchFamily="2" charset="-122"/>
                <a:cs typeface="Times New Roman" panose="02020603050405020304" pitchFamily="18" charset="0"/>
              </a:rPr>
              <a:t>         59     </a:t>
            </a:r>
            <a:r>
              <a:rPr lang="en-US" sz="3200" kern="100" dirty="0">
                <a:latin typeface="Times New Roman" panose="02020603050405020304" pitchFamily="18" charset="0"/>
                <a:ea typeface="宋体" panose="02010600030101010101" pitchFamily="2" charset="-122"/>
                <a:cs typeface="Times New Roman" panose="02020603050405020304" pitchFamily="18" charset="0"/>
              </a:rPr>
              <a:t>(record) impressive growth, with sales of ski goggles(</a:t>
            </a:r>
            <a:r>
              <a:rPr lang="zh-CN" altLang="en-US" sz="3200" kern="100" dirty="0">
                <a:latin typeface="Times New Roman" panose="02020603050405020304" pitchFamily="18" charset="0"/>
                <a:ea typeface="宋体" panose="02010600030101010101" pitchFamily="2" charset="-122"/>
                <a:cs typeface="Times New Roman" panose="02020603050405020304" pitchFamily="18" charset="0"/>
              </a:rPr>
              <a:t>护目镜</a:t>
            </a:r>
            <a:r>
              <a:rPr lang="en-US" altLang="zh-CN" sz="3200" kern="100" dirty="0">
                <a:latin typeface="Times New Roman" panose="02020603050405020304" pitchFamily="18" charset="0"/>
                <a:ea typeface="宋体" panose="02010600030101010101" pitchFamily="2" charset="-122"/>
                <a:cs typeface="Times New Roman" panose="02020603050405020304" pitchFamily="18" charset="0"/>
              </a:rPr>
              <a:t>),</a:t>
            </a:r>
            <a:r>
              <a:rPr lang="en-US" sz="3200" kern="100" dirty="0">
                <a:latin typeface="Times New Roman" panose="02020603050405020304" pitchFamily="18" charset="0"/>
                <a:ea typeface="宋体" panose="02010600030101010101" pitchFamily="2" charset="-122"/>
                <a:cs typeface="Times New Roman" panose="02020603050405020304" pitchFamily="18" charset="0"/>
              </a:rPr>
              <a:t>snowshoes and snowboards all  </a:t>
            </a:r>
            <a:r>
              <a:rPr lang="en-US" sz="3200" u="sng" kern="100" dirty="0">
                <a:latin typeface="Times New Roman" panose="02020603050405020304" pitchFamily="18" charset="0"/>
                <a:ea typeface="宋体" panose="02010600030101010101" pitchFamily="2" charset="-122"/>
                <a:cs typeface="Times New Roman" panose="02020603050405020304" pitchFamily="18" charset="0"/>
              </a:rPr>
              <a:t>           60            </a:t>
            </a:r>
            <a:r>
              <a:rPr lang="en-US" sz="3200" kern="100" dirty="0">
                <a:latin typeface="Times New Roman" panose="02020603050405020304" pitchFamily="18" charset="0"/>
                <a:ea typeface="宋体" panose="02010600030101010101" pitchFamily="2" charset="-122"/>
                <a:cs typeface="Times New Roman" panose="02020603050405020304" pitchFamily="18" charset="0"/>
              </a:rPr>
              <a:t>(rise) by more than 80% year-on-year.</a:t>
            </a:r>
            <a:endParaRPr lang="en-US" sz="32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2234153" y="1420593"/>
            <a:ext cx="3346514" cy="519566"/>
          </a:xfrm>
          <a:prstGeom prst="rect">
            <a:avLst/>
          </a:prstGeom>
          <a:solidFill>
            <a:schemeClr val="bg1"/>
          </a:solidFill>
        </p:spPr>
        <p:txBody>
          <a:bodyPr wrap="square" rtlCol="0">
            <a:spAutoFit/>
          </a:bodyPr>
          <a:lstStyle/>
          <a:p>
            <a:pPr>
              <a:lnSpc>
                <a:spcPts val="3300"/>
              </a:lnSpc>
            </a:pPr>
            <a:r>
              <a:rPr lang="en-US" sz="3200" b="1" dirty="0">
                <a:solidFill>
                  <a:srgbClr val="FF0000"/>
                </a:solidFill>
                <a:latin typeface="微软雅黑" panose="020B0503020204020204" pitchFamily="34" charset="-122"/>
                <a:ea typeface="微软雅黑" panose="020B0503020204020204" pitchFamily="34" charset="-122"/>
              </a:rPr>
              <a:t> </a:t>
            </a:r>
            <a:r>
              <a:rPr lang="en-US" altLang="zh-CN" sz="3200" b="1" dirty="0">
                <a:solidFill>
                  <a:srgbClr val="FF0000"/>
                </a:solidFill>
                <a:latin typeface="微软雅黑" panose="020B0503020204020204" pitchFamily="34" charset="-122"/>
                <a:ea typeface="微软雅黑" panose="020B0503020204020204" pitchFamily="34" charset="-122"/>
              </a:rPr>
              <a:t>be packed</a:t>
            </a:r>
            <a:endParaRPr lang="en-US" sz="3200" b="1" dirty="0">
              <a:solidFill>
                <a:srgbClr val="FF0000"/>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4747404" y="1911467"/>
            <a:ext cx="2336165" cy="523220"/>
          </a:xfrm>
          <a:prstGeom prst="rect">
            <a:avLst/>
          </a:prstGeom>
          <a:solidFill>
            <a:srgbClr val="92D050"/>
          </a:solid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sym typeface="+mn-ea"/>
              </a:rPr>
              <a:t>考查并列句</a:t>
            </a:r>
            <a:endParaRPr lang="zh-CN" altLang="en-US" sz="2800" b="1" dirty="0">
              <a:solidFill>
                <a:schemeClr val="tx1"/>
              </a:solidFill>
            </a:endParaRPr>
          </a:p>
        </p:txBody>
      </p:sp>
      <p:sp>
        <p:nvSpPr>
          <p:cNvPr id="5" name="文本框 4"/>
          <p:cNvSpPr txBox="1"/>
          <p:nvPr/>
        </p:nvSpPr>
        <p:spPr>
          <a:xfrm>
            <a:off x="3073270" y="2421798"/>
            <a:ext cx="1352334" cy="519566"/>
          </a:xfrm>
          <a:prstGeom prst="rect">
            <a:avLst/>
          </a:prstGeom>
          <a:solidFill>
            <a:schemeClr val="bg1"/>
          </a:solidFill>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and</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66694" y="3346003"/>
            <a:ext cx="697583"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a</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739469" y="59579"/>
            <a:ext cx="6598762" cy="461665"/>
          </a:xfrm>
          <a:prstGeom prst="rect">
            <a:avLst/>
          </a:prstGeom>
          <a:solidFill>
            <a:srgbClr val="5EF1DA"/>
          </a:solidFill>
        </p:spPr>
        <p:txBody>
          <a:bodyPr wrap="square" rtlCol="0">
            <a:spAutoFit/>
          </a:bodyPr>
          <a:lstStyle/>
          <a:p>
            <a:r>
              <a:rPr lang="zh-CN" altLang="en-US" sz="2400" b="1" dirty="0">
                <a:solidFill>
                  <a:schemeClr val="tx1"/>
                </a:solidFill>
              </a:rPr>
              <a:t>考查</a:t>
            </a:r>
            <a:r>
              <a:rPr lang="zh-CN" altLang="en-US" sz="2400" b="1" dirty="0"/>
              <a:t>时态，一般现在时 </a:t>
            </a:r>
            <a:r>
              <a:rPr lang="en-US" altLang="zh-CN" sz="2400" b="1" dirty="0"/>
              <a:t>be packed with </a:t>
            </a:r>
            <a:r>
              <a:rPr lang="zh-CN" altLang="en-US" sz="2400" b="1" dirty="0"/>
              <a:t>表状态</a:t>
            </a:r>
            <a:r>
              <a:rPr lang="en-US" altLang="zh-CN" sz="2400" b="1" dirty="0"/>
              <a:t>:</a:t>
            </a:r>
            <a:endParaRPr lang="zh-CN" altLang="en-US" sz="2400" b="1" dirty="0">
              <a:solidFill>
                <a:schemeClr val="tx1"/>
              </a:solidFill>
            </a:endParaRPr>
          </a:p>
        </p:txBody>
      </p:sp>
      <p:sp>
        <p:nvSpPr>
          <p:cNvPr id="10" name="文本框 9"/>
          <p:cNvSpPr txBox="1"/>
          <p:nvPr/>
        </p:nvSpPr>
        <p:spPr>
          <a:xfrm>
            <a:off x="3356553" y="4867856"/>
            <a:ext cx="2181860"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rising</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173798" y="3326368"/>
            <a:ext cx="5291187" cy="523220"/>
          </a:xfrm>
          <a:prstGeom prst="rect">
            <a:avLst/>
          </a:prstGeom>
          <a:solidFill>
            <a:srgbClr val="92D050"/>
          </a:solid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sym typeface="+mn-ea"/>
              </a:rPr>
              <a:t>考查时态，</a:t>
            </a:r>
            <a:r>
              <a:rPr lang="en-US" altLang="zh-CN" sz="2800" b="1" dirty="0">
                <a:latin typeface="Times New Roman" panose="02020603050405020304" pitchFamily="18" charset="0"/>
                <a:cs typeface="Times New Roman" panose="02020603050405020304" pitchFamily="18" charset="0"/>
                <a:sym typeface="+mn-ea"/>
              </a:rPr>
              <a:t>in 2024</a:t>
            </a:r>
            <a:r>
              <a:rPr lang="zh-CN" altLang="en-US" sz="2800" b="1" dirty="0">
                <a:latin typeface="Times New Roman" panose="02020603050405020304" pitchFamily="18" charset="0"/>
                <a:cs typeface="Times New Roman" panose="02020603050405020304" pitchFamily="18" charset="0"/>
                <a:sym typeface="+mn-ea"/>
              </a:rPr>
              <a:t> 一般过去时</a:t>
            </a:r>
            <a:endParaRPr lang="zh-CN" altLang="en-US" sz="2800" b="1" dirty="0">
              <a:solidFill>
                <a:schemeClr val="tx1"/>
              </a:solidFill>
            </a:endParaRPr>
          </a:p>
        </p:txBody>
      </p:sp>
      <p:sp>
        <p:nvSpPr>
          <p:cNvPr id="11" name="文本框 10"/>
          <p:cNvSpPr txBox="1"/>
          <p:nvPr/>
        </p:nvSpPr>
        <p:spPr>
          <a:xfrm>
            <a:off x="114299" y="2898161"/>
            <a:ext cx="10990475" cy="523220"/>
          </a:xfrm>
          <a:prstGeom prst="rect">
            <a:avLst/>
          </a:prstGeom>
          <a:solidFill>
            <a:srgbClr val="FFC000"/>
          </a:solidFill>
        </p:spPr>
        <p:txBody>
          <a:bodyPr wrap="square" rtlCol="0">
            <a:spAutoFit/>
          </a:bodyPr>
          <a:lstStyle/>
          <a:p>
            <a:r>
              <a:rPr lang="zh-CN" altLang="en-US" sz="2800" b="1" dirty="0">
                <a:solidFill>
                  <a:schemeClr val="tx1"/>
                </a:solidFill>
              </a:rPr>
              <a:t>考查</a:t>
            </a:r>
            <a:r>
              <a:rPr lang="zh-CN" altLang="en-US" sz="2800" b="1" dirty="0"/>
              <a:t>定冠词，表初次提及某物</a:t>
            </a:r>
            <a:r>
              <a:rPr lang="en-US" altLang="zh-CN" sz="2800" b="1" dirty="0"/>
              <a:t>,</a:t>
            </a:r>
            <a:r>
              <a:rPr lang="zh-CN" altLang="en-US" sz="2800" b="1" dirty="0"/>
              <a:t>其后整个名词短语为</a:t>
            </a:r>
            <a:r>
              <a:rPr lang="en-US" altLang="zh-CN" sz="2800" b="1" dirty="0"/>
              <a:t>JD.com</a:t>
            </a:r>
            <a:r>
              <a:rPr lang="zh-CN" altLang="en-US" sz="2800" b="1" dirty="0"/>
              <a:t>的同位语</a:t>
            </a:r>
            <a:endParaRPr lang="en-US" altLang="zh-CN" sz="2800" b="1" dirty="0">
              <a:solidFill>
                <a:schemeClr val="tx1"/>
              </a:solidFill>
            </a:endParaRPr>
          </a:p>
        </p:txBody>
      </p:sp>
      <p:sp>
        <p:nvSpPr>
          <p:cNvPr id="6" name="文本框 5"/>
          <p:cNvSpPr txBox="1"/>
          <p:nvPr/>
        </p:nvSpPr>
        <p:spPr>
          <a:xfrm>
            <a:off x="2903588" y="5494277"/>
            <a:ext cx="4864100" cy="461665"/>
          </a:xfrm>
          <a:prstGeom prst="rect">
            <a:avLst/>
          </a:prstGeom>
          <a:solidFill>
            <a:srgbClr val="5EF1DA"/>
          </a:solidFill>
        </p:spPr>
        <p:txBody>
          <a:bodyPr wrap="square" rtlCol="0">
            <a:spAutoFit/>
          </a:bodyPr>
          <a:lstStyle/>
          <a:p>
            <a:r>
              <a:rPr lang="zh-CN" altLang="en-US" sz="2400" b="1" dirty="0">
                <a:solidFill>
                  <a:schemeClr val="tx1"/>
                </a:solidFill>
              </a:rPr>
              <a:t>考查</a:t>
            </a:r>
            <a:r>
              <a:rPr lang="zh-CN" altLang="en-US" sz="2400" b="1" dirty="0"/>
              <a:t>非谓语</a:t>
            </a:r>
            <a:r>
              <a:rPr lang="en-US" altLang="zh-CN" sz="2400" b="1" dirty="0"/>
              <a:t>with </a:t>
            </a:r>
            <a:r>
              <a:rPr lang="zh-CN" altLang="en-US" sz="2400" b="1" dirty="0"/>
              <a:t>结构表伴随状态</a:t>
            </a:r>
            <a:endParaRPr lang="en-US" altLang="zh-CN" sz="2400" b="1" dirty="0">
              <a:solidFill>
                <a:schemeClr val="tx1"/>
              </a:solidFill>
            </a:endParaRPr>
          </a:p>
        </p:txBody>
      </p:sp>
      <p:sp>
        <p:nvSpPr>
          <p:cNvPr id="12" name="文本框 11"/>
          <p:cNvSpPr txBox="1"/>
          <p:nvPr/>
        </p:nvSpPr>
        <p:spPr>
          <a:xfrm>
            <a:off x="8788936" y="3772545"/>
            <a:ext cx="2315838"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recorded</a:t>
            </a:r>
            <a:endParaRPr lang="en-US" sz="3600" b="1" dirty="0">
              <a:solidFill>
                <a:srgbClr val="FF0000"/>
              </a:solidFill>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ox(in)">
                                      <p:cBhvr>
                                        <p:cTn id="37" dur="20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ox(in)">
                                      <p:cBhvr>
                                        <p:cTn id="42" dur="2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box(in)">
                                      <p:cBhvr>
                                        <p:cTn id="47" dur="20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ox(in)">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5" grpId="0" animBg="1"/>
      <p:bldP spid="8" grpId="0"/>
      <p:bldP spid="9" grpId="0" animBg="1"/>
      <p:bldP spid="10" grpId="0"/>
      <p:bldP spid="4" grpId="0" animBg="1"/>
      <p:bldP spid="11" grpId="0" animBg="1"/>
      <p:bldP spid="6" grpId="0" animBg="1"/>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740307"/>
          </a:xfrm>
          <a:prstGeom prst="rect">
            <a:avLst/>
          </a:prstGeom>
          <a:solidFill>
            <a:schemeClr val="bg1"/>
          </a:solidFill>
        </p:spPr>
        <p:txBody>
          <a:bodyPr wrap="square">
            <a:spAutoFit/>
          </a:bodyPr>
          <a:lstStyle/>
          <a:p>
            <a:pPr indent="304800" algn="just" fontAlgn="auto">
              <a:lnSpc>
                <a:spcPct val="100000"/>
              </a:lnSpc>
              <a:spcAft>
                <a:spcPct val="0"/>
              </a:spcAft>
            </a:pPr>
            <a:r>
              <a:rPr lang="en-US" sz="3600" kern="100" dirty="0">
                <a:latin typeface="Times New Roman" panose="02020603050405020304" pitchFamily="18" charset="0"/>
                <a:ea typeface="宋体" panose="02010600030101010101" pitchFamily="2" charset="-122"/>
                <a:cs typeface="Times New Roman" panose="02020603050405020304" pitchFamily="18" charset="0"/>
              </a:rPr>
              <a:t>    Out of the top ten most rapidly growing ski related equipment markets in China over the past year, eight are southern cities. In these warm regions, enthusiasts turn indoors to experience</a:t>
            </a:r>
            <a:r>
              <a:rPr lang="en-US" sz="3600" u="sng" kern="100" dirty="0">
                <a:latin typeface="Times New Roman" panose="02020603050405020304" pitchFamily="18" charset="0"/>
                <a:ea typeface="宋体" panose="02010600030101010101" pitchFamily="2" charset="-122"/>
                <a:cs typeface="Times New Roman" panose="02020603050405020304" pitchFamily="18" charset="0"/>
              </a:rPr>
              <a:t>          61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(familiar) snow fields </a:t>
            </a:r>
            <a:r>
              <a:rPr lang="en-US" sz="3600"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they rarely saw before,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or even make</a:t>
            </a:r>
            <a:r>
              <a:rPr lang="en-US" sz="3600" u="sng" kern="100" dirty="0">
                <a:latin typeface="Times New Roman" panose="02020603050405020304" pitchFamily="18" charset="0"/>
                <a:ea typeface="宋体" panose="02010600030101010101" pitchFamily="2" charset="-122"/>
                <a:cs typeface="Times New Roman" panose="02020603050405020304" pitchFamily="18" charset="0"/>
              </a:rPr>
              <a:t>       62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part of their post-work fitness routine.</a:t>
            </a:r>
            <a:endParaRPr lang="en-US" sz="3600" kern="100" dirty="0">
              <a:latin typeface="Times New Roman" panose="02020603050405020304" pitchFamily="18" charset="0"/>
              <a:ea typeface="宋体" panose="02010600030101010101" pitchFamily="2" charset="-122"/>
              <a:cs typeface="Times New Roman" panose="02020603050405020304" pitchFamily="18" charset="0"/>
            </a:endParaRPr>
          </a:p>
          <a:p>
            <a:pPr indent="304800" algn="just" fontAlgn="auto">
              <a:lnSpc>
                <a:spcPct val="100000"/>
              </a:lnSpc>
              <a:spcAft>
                <a:spcPct val="0"/>
              </a:spcAft>
            </a:pPr>
            <a:r>
              <a:rPr lang="en-US" sz="3600" kern="100" dirty="0">
                <a:latin typeface="Times New Roman" panose="02020603050405020304" pitchFamily="18" charset="0"/>
                <a:ea typeface="宋体" panose="02010600030101010101" pitchFamily="2" charset="-122"/>
                <a:cs typeface="Times New Roman" panose="02020603050405020304" pitchFamily="18" charset="0"/>
              </a:rPr>
              <a:t>   China has become the world's largest indoor ski market, home to over half of world's total and six out of the ten biggest ones </a:t>
            </a:r>
            <a:r>
              <a:rPr lang="en-US" sz="3600" u="sng" kern="100" dirty="0">
                <a:latin typeface="Times New Roman" panose="02020603050405020304" pitchFamily="18" charset="0"/>
                <a:ea typeface="宋体" panose="02010600030101010101" pitchFamily="2" charset="-122"/>
                <a:cs typeface="Times New Roman" panose="02020603050405020304" pitchFamily="18" charset="0"/>
              </a:rPr>
              <a:t>         63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(global). Daniel, Founder of </a:t>
            </a:r>
            <a:r>
              <a:rPr lang="en-US" sz="3600" kern="100" dirty="0" err="1">
                <a:latin typeface="Times New Roman" panose="02020603050405020304" pitchFamily="18" charset="0"/>
                <a:ea typeface="宋体" panose="02010600030101010101" pitchFamily="2" charset="-122"/>
                <a:cs typeface="Times New Roman" panose="02020603050405020304" pitchFamily="18" charset="0"/>
              </a:rPr>
              <a:t>iCeMonster</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 a startup high-tech snow goggles seller, said that he is shifting his focus </a:t>
            </a:r>
            <a:r>
              <a:rPr lang="en-US" sz="3600" u="sng" kern="100" dirty="0">
                <a:latin typeface="Times New Roman" panose="02020603050405020304" pitchFamily="18" charset="0"/>
                <a:ea typeface="宋体" panose="02010600030101010101" pitchFamily="2" charset="-122"/>
                <a:cs typeface="Times New Roman" panose="02020603050405020304" pitchFamily="18" charset="0"/>
              </a:rPr>
              <a:t>     64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international market to China. “We' re a late</a:t>
            </a:r>
            <a:r>
              <a:rPr lang="en-US" sz="3600" u="sng" kern="100" dirty="0">
                <a:latin typeface="Times New Roman" panose="02020603050405020304" pitchFamily="18" charset="0"/>
                <a:ea typeface="宋体" panose="02010600030101010101" pitchFamily="2" charset="-122"/>
                <a:cs typeface="Times New Roman" panose="02020603050405020304" pitchFamily="18" charset="0"/>
              </a:rPr>
              <a:t>           65               </a:t>
            </a:r>
            <a:r>
              <a:rPr lang="en-US" sz="3600" kern="100" dirty="0">
                <a:latin typeface="Times New Roman" panose="02020603050405020304" pitchFamily="18" charset="0"/>
                <a:ea typeface="宋体" panose="02010600030101010101" pitchFamily="2" charset="-122"/>
                <a:cs typeface="Times New Roman" panose="02020603050405020304" pitchFamily="18" charset="0"/>
              </a:rPr>
              <a:t>(come), but business is going on well,” he said.</a:t>
            </a:r>
            <a:endParaRPr lang="en-US" sz="3600" kern="1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nvSpPr>
        <p:spPr>
          <a:xfrm>
            <a:off x="2479249" y="2808520"/>
            <a:ext cx="7938013" cy="523220"/>
          </a:xfrm>
          <a:prstGeom prst="rect">
            <a:avLst/>
          </a:prstGeom>
          <a:solidFill>
            <a:srgbClr val="92D050"/>
          </a:solidFill>
        </p:spPr>
        <p:txBody>
          <a:bodyPr wrap="square" rtlCol="0">
            <a:spAutoFit/>
          </a:bodyPr>
          <a:lstStyle/>
          <a:p>
            <a:r>
              <a:rPr lang="zh-CN" altLang="en-US" sz="2800" b="1" dirty="0">
                <a:latin typeface="Times New Roman" panose="02020603050405020304" pitchFamily="18" charset="0"/>
                <a:cs typeface="Times New Roman" panose="02020603050405020304" pitchFamily="18" charset="0"/>
                <a:sym typeface="+mn-ea"/>
              </a:rPr>
              <a:t>考查代词 </a:t>
            </a:r>
            <a:r>
              <a:rPr lang="en-US" altLang="zh-CN" sz="2800" b="1" dirty="0">
                <a:latin typeface="Times New Roman" panose="02020603050405020304" pitchFamily="18" charset="0"/>
                <a:cs typeface="Times New Roman" panose="02020603050405020304" pitchFamily="18" charset="0"/>
                <a:sym typeface="+mn-ea"/>
              </a:rPr>
              <a:t>it </a:t>
            </a:r>
            <a:r>
              <a:rPr lang="zh-CN" altLang="en-US" sz="2800" b="1" dirty="0">
                <a:latin typeface="Times New Roman" panose="02020603050405020304" pitchFamily="18" charset="0"/>
                <a:cs typeface="Times New Roman" panose="02020603050405020304" pitchFamily="18" charset="0"/>
                <a:sym typeface="+mn-ea"/>
              </a:rPr>
              <a:t>指代</a:t>
            </a:r>
            <a:r>
              <a:rPr lang="en-US" altLang="zh-CN" sz="2800" b="1" dirty="0">
                <a:latin typeface="Times New Roman" panose="02020603050405020304" pitchFamily="18" charset="0"/>
                <a:cs typeface="Times New Roman" panose="02020603050405020304" pitchFamily="18" charset="0"/>
                <a:sym typeface="+mn-ea"/>
              </a:rPr>
              <a:t>ski </a:t>
            </a:r>
            <a:r>
              <a:rPr lang="zh-CN" altLang="en-US" sz="2800" b="1" dirty="0">
                <a:latin typeface="Times New Roman" panose="02020603050405020304" pitchFamily="18" charset="0"/>
                <a:cs typeface="Times New Roman" panose="02020603050405020304" pitchFamily="18" charset="0"/>
                <a:sym typeface="+mn-ea"/>
              </a:rPr>
              <a:t>需要考生理解上下文的意思。</a:t>
            </a:r>
            <a:endParaRPr lang="zh-CN" altLang="en-US" sz="2800" b="1" dirty="0">
              <a:solidFill>
                <a:schemeClr val="tx1"/>
              </a:solidFill>
            </a:endParaRPr>
          </a:p>
        </p:txBody>
      </p:sp>
      <p:sp>
        <p:nvSpPr>
          <p:cNvPr id="5" name="文本框 4"/>
          <p:cNvSpPr txBox="1"/>
          <p:nvPr/>
        </p:nvSpPr>
        <p:spPr>
          <a:xfrm>
            <a:off x="2667479" y="1786972"/>
            <a:ext cx="2941955"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unfamiliar</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742830" y="2299573"/>
            <a:ext cx="658501"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it</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468657" y="1072489"/>
            <a:ext cx="7938012" cy="461665"/>
          </a:xfrm>
          <a:prstGeom prst="rect">
            <a:avLst/>
          </a:prstGeom>
          <a:solidFill>
            <a:srgbClr val="5EF1DA"/>
          </a:solidFill>
        </p:spPr>
        <p:txBody>
          <a:bodyPr wrap="square" rtlCol="0">
            <a:spAutoFit/>
          </a:bodyPr>
          <a:lstStyle/>
          <a:p>
            <a:r>
              <a:rPr lang="zh-CN" altLang="en-US" sz="2400" b="1" dirty="0">
                <a:solidFill>
                  <a:schemeClr val="tx1"/>
                </a:solidFill>
              </a:rPr>
              <a:t>考查词的变形，需要根据下文的定语从句来确定逻辑意义</a:t>
            </a:r>
            <a:endParaRPr lang="en-US" altLang="zh-CN" sz="2400" b="1" dirty="0">
              <a:solidFill>
                <a:schemeClr val="tx1"/>
              </a:solidFill>
            </a:endParaRPr>
          </a:p>
        </p:txBody>
      </p:sp>
      <p:sp>
        <p:nvSpPr>
          <p:cNvPr id="4" name="文本框 3"/>
          <p:cNvSpPr txBox="1"/>
          <p:nvPr/>
        </p:nvSpPr>
        <p:spPr>
          <a:xfrm>
            <a:off x="71542" y="2905780"/>
            <a:ext cx="2336165"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a:t>
            </a:r>
            <a:r>
              <a:rPr lang="zh-CN" altLang="en-US" sz="2800" b="1" dirty="0">
                <a:latin typeface="Times New Roman" panose="02020603050405020304" pitchFamily="18" charset="0"/>
                <a:cs typeface="Times New Roman" panose="02020603050405020304" pitchFamily="18" charset="0"/>
                <a:sym typeface="+mn-ea"/>
              </a:rPr>
              <a:t>词的变形</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sp>
        <p:nvSpPr>
          <p:cNvPr id="6" name="文本框 5"/>
          <p:cNvSpPr txBox="1"/>
          <p:nvPr/>
        </p:nvSpPr>
        <p:spPr>
          <a:xfrm>
            <a:off x="1468657" y="4384468"/>
            <a:ext cx="2336165"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globally</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437663" y="4624943"/>
            <a:ext cx="5525710"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a:t>
            </a:r>
            <a:r>
              <a:rPr lang="zh-CN" altLang="en-US" sz="2800" b="1" dirty="0">
                <a:latin typeface="Times New Roman" panose="02020603050405020304" pitchFamily="18" charset="0"/>
                <a:cs typeface="Times New Roman" panose="02020603050405020304" pitchFamily="18" charset="0"/>
                <a:sym typeface="+mn-ea"/>
              </a:rPr>
              <a:t>介词 </a:t>
            </a:r>
            <a:r>
              <a:rPr lang="en-US" altLang="zh-CN" sz="2800" b="1" dirty="0">
                <a:latin typeface="Times New Roman" panose="02020603050405020304" pitchFamily="18" charset="0"/>
                <a:cs typeface="Times New Roman" panose="02020603050405020304" pitchFamily="18" charset="0"/>
                <a:sym typeface="+mn-ea"/>
              </a:rPr>
              <a:t>  from A to B </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1499396" y="5452432"/>
            <a:ext cx="2336165"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from</a:t>
            </a:r>
            <a:endParaRPr lang="en-US" sz="3600" b="1" dirty="0">
              <a:solidFill>
                <a:srgbClr val="FF000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654540" y="5990835"/>
            <a:ext cx="2336165" cy="523220"/>
          </a:xfrm>
          <a:prstGeom prst="rect">
            <a:avLst/>
          </a:prstGeom>
          <a:solidFill>
            <a:srgbClr val="92D050"/>
          </a:solidFill>
        </p:spPr>
        <p:txBody>
          <a:bodyPr wrap="square" rtlCol="0">
            <a:spAutoFit/>
          </a:bodyPr>
          <a:lstStyle/>
          <a:p>
            <a:r>
              <a:rPr lang="zh-CN" altLang="en-US" sz="2800" b="1" dirty="0">
                <a:solidFill>
                  <a:schemeClr val="tx1"/>
                </a:solidFill>
                <a:latin typeface="Times New Roman" panose="02020603050405020304" pitchFamily="18" charset="0"/>
                <a:cs typeface="Times New Roman" panose="02020603050405020304" pitchFamily="18" charset="0"/>
                <a:sym typeface="+mn-ea"/>
              </a:rPr>
              <a:t>考查</a:t>
            </a:r>
            <a:r>
              <a:rPr lang="zh-CN" altLang="en-US" sz="2800" b="1" dirty="0">
                <a:latin typeface="Times New Roman" panose="02020603050405020304" pitchFamily="18" charset="0"/>
                <a:cs typeface="Times New Roman" panose="02020603050405020304" pitchFamily="18" charset="0"/>
                <a:sym typeface="+mn-ea"/>
              </a:rPr>
              <a:t>词的变形</a:t>
            </a:r>
            <a:endParaRPr lang="zh-CN" altLang="en-US" sz="2800" b="1" dirty="0">
              <a:solidFill>
                <a:schemeClr val="tx1"/>
              </a:solidFill>
              <a:latin typeface="Times New Roman" panose="02020603050405020304" pitchFamily="18" charset="0"/>
              <a:cs typeface="Times New Roman" panose="02020603050405020304" pitchFamily="18" charset="0"/>
              <a:sym typeface="+mn-ea"/>
            </a:endParaRPr>
          </a:p>
        </p:txBody>
      </p:sp>
      <p:sp>
        <p:nvSpPr>
          <p:cNvPr id="13" name="文本框 12"/>
          <p:cNvSpPr txBox="1"/>
          <p:nvPr/>
        </p:nvSpPr>
        <p:spPr>
          <a:xfrm>
            <a:off x="671408" y="6172199"/>
            <a:ext cx="2336165" cy="519566"/>
          </a:xfrm>
          <a:prstGeom prst="rect">
            <a:avLst/>
          </a:prstGeom>
          <a:noFill/>
          <a:extLst>
            <a:ext uri="{909E8E84-426E-40DD-AFC4-6F175D3DCCD1}">
              <a14:hiddenFill xmlns:a14="http://schemas.microsoft.com/office/drawing/2010/main">
                <a:solidFill>
                  <a:schemeClr val="accent2">
                    <a:lumMod val="75000"/>
                  </a:schemeClr>
                </a:solidFill>
              </a14:hiddenFill>
            </a:ext>
          </a:extLst>
        </p:spPr>
        <p:txBody>
          <a:bodyPr wrap="square" rtlCol="0">
            <a:spAutoFit/>
          </a:bodyPr>
          <a:lstStyle/>
          <a:p>
            <a:pPr>
              <a:lnSpc>
                <a:spcPts val="3300"/>
              </a:lnSpc>
            </a:pPr>
            <a:r>
              <a:rPr lang="en-US" altLang="zh-CN" sz="3600" b="1" dirty="0">
                <a:solidFill>
                  <a:srgbClr val="FF0000"/>
                </a:solidFill>
                <a:latin typeface="微软雅黑" panose="020B0503020204020204" pitchFamily="34" charset="-122"/>
                <a:ea typeface="微软雅黑" panose="020B0503020204020204" pitchFamily="34" charset="-122"/>
              </a:rPr>
              <a:t>comer</a:t>
            </a:r>
            <a:endParaRPr lang="en-US" sz="3600" b="1" dirty="0">
              <a:solidFill>
                <a:srgbClr val="FF0000"/>
              </a:solidFill>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ox(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ox(in)">
                                      <p:cBhvr>
                                        <p:cTn id="5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8" grpId="0"/>
      <p:bldP spid="9" grpId="0" animBg="1"/>
      <p:bldP spid="4" grpId="0" animBg="1"/>
      <p:bldP spid="6" grpId="0"/>
      <p:bldP spid="10" grpId="0" animBg="1"/>
      <p:bldP spid="11" grpId="0"/>
      <p:bldP spid="12" grpId="0" animBg="1"/>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在中国这片辽阔的土地之上 到底蕴藏着多少的美景和神奇|虫|旅行地|美景_新浪新闻"/>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66675"/>
            <a:ext cx="12192000" cy="6991351"/>
          </a:xfrm>
          <a:prstGeom prst="rect">
            <a:avLst/>
          </a:prstGeom>
          <a:noFill/>
          <a:extLst>
            <a:ext uri="{909E8E84-426E-40DD-AFC4-6F175D3DCCD1}">
              <a14:hiddenFill xmlns:a14="http://schemas.microsoft.com/office/drawing/2010/main">
                <a:solidFill>
                  <a:srgbClr val="FFFFFF"/>
                </a:solidFill>
              </a14:hiddenFill>
            </a:ext>
          </a:extLst>
        </p:spPr>
      </p:pic>
      <p:sp>
        <p:nvSpPr>
          <p:cNvPr id="6" name="平行四边形 5"/>
          <p:cNvSpPr/>
          <p:nvPr/>
        </p:nvSpPr>
        <p:spPr>
          <a:xfrm rot="20756560">
            <a:off x="11286605" y="112799"/>
            <a:ext cx="982630" cy="436696"/>
          </a:xfrm>
          <a:prstGeom prst="parallelogram">
            <a:avLst/>
          </a:prstGeom>
          <a:solidFill>
            <a:srgbClr val="3333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14" name="文本框 13"/>
          <p:cNvSpPr txBox="1"/>
          <p:nvPr/>
        </p:nvSpPr>
        <p:spPr>
          <a:xfrm>
            <a:off x="3299703" y="2841587"/>
            <a:ext cx="5315879" cy="1015663"/>
          </a:xfrm>
          <a:prstGeom prst="rect">
            <a:avLst/>
          </a:prstGeom>
          <a:solidFill>
            <a:schemeClr val="bg1"/>
          </a:solidFill>
        </p:spPr>
        <p:txBody>
          <a:bodyPr wrap="none" rtlCol="0" anchor="t">
            <a:spAutoFit/>
          </a:bodyPr>
          <a:lstStyle/>
          <a:p>
            <a:pPr algn="dist"/>
            <a:r>
              <a:rPr lang="en-US" altLang="zh-CN" sz="6000" b="1" dirty="0">
                <a:solidFill>
                  <a:srgbClr val="FF0000"/>
                </a:solidFill>
                <a:cs typeface="+mn-ea"/>
                <a:sym typeface="+mn-lt"/>
              </a:rPr>
              <a:t> BEST WISHES!</a:t>
            </a:r>
            <a:endParaRPr lang="zh-CN" altLang="zh-CN" sz="6000" b="1" dirty="0">
              <a:solidFill>
                <a:srgbClr val="FF0000"/>
              </a:solidFill>
              <a:cs typeface="+mn-ea"/>
              <a:sym typeface="+mn-lt"/>
            </a:endParaRPr>
          </a:p>
        </p:txBody>
      </p:sp>
      <p:pic>
        <p:nvPicPr>
          <p:cNvPr id="31" name="New picture"/>
          <p:cNvPicPr/>
          <p:nvPr/>
        </p:nvPicPr>
        <p:blipFill>
          <a:blip r:embed="rId2"/>
          <a:stretch>
            <a:fillRect/>
          </a:stretch>
        </p:blipFill>
        <p:spPr>
          <a:xfrm>
            <a:off x="10693400" y="12585700"/>
            <a:ext cx="355600" cy="266700"/>
          </a:xfrm>
          <a:prstGeom prst="cube">
            <a:avLst/>
          </a:prstGeom>
        </p:spPr>
      </p:pic>
    </p:spTree>
  </p:cSld>
  <p:clrMapOvr>
    <a:masterClrMapping/>
  </p:clrMapOvr>
  <p:transition>
    <p:push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8220" y="4180344"/>
            <a:ext cx="11909511" cy="1815882"/>
          </a:xfrm>
          <a:prstGeom prst="rect">
            <a:avLst/>
          </a:prstGeom>
          <a:solidFill>
            <a:schemeClr val="bg2"/>
          </a:solidFill>
        </p:spPr>
        <p:txBody>
          <a:bodyPr wrap="square" rtlCol="0">
            <a:spAutoFit/>
          </a:bodyPr>
          <a:lstStyle/>
          <a:p>
            <a:r>
              <a:rPr lang="en-US" altLang="zh-CN" sz="2800" b="1" dirty="0">
                <a:solidFill>
                  <a:schemeClr val="bg1"/>
                </a:solidFill>
              </a:rPr>
              <a:t>                                               </a:t>
            </a:r>
            <a:r>
              <a:rPr lang="en-US" altLang="zh-CN" sz="2800" b="1" dirty="0">
                <a:solidFill>
                  <a:srgbClr val="FF0000"/>
                </a:solidFill>
              </a:rPr>
              <a:t>A </a:t>
            </a:r>
            <a:r>
              <a:rPr lang="zh-CN" altLang="en-US" sz="2800" b="1" dirty="0">
                <a:solidFill>
                  <a:srgbClr val="FF0000"/>
                </a:solidFill>
              </a:rPr>
              <a:t>篇</a:t>
            </a:r>
            <a:endParaRPr lang="en-US" altLang="zh-CN" sz="2800" b="1" dirty="0">
              <a:solidFill>
                <a:srgbClr val="FF0000"/>
              </a:solidFill>
            </a:endParaRPr>
          </a:p>
          <a:p>
            <a:r>
              <a:rPr lang="zh-CN" altLang="en-US" sz="2800" b="1" dirty="0">
                <a:solidFill>
                  <a:srgbClr val="FF0000"/>
                </a:solidFill>
              </a:rPr>
              <a:t>     </a:t>
            </a:r>
            <a:r>
              <a:rPr lang="en-US" altLang="zh-CN" sz="2800" b="1" dirty="0">
                <a:solidFill>
                  <a:srgbClr val="FF0000"/>
                </a:solidFill>
              </a:rPr>
              <a:t>Natural Reader </a:t>
            </a:r>
            <a:r>
              <a:rPr lang="zh-CN" altLang="en-US" sz="2800" b="1" dirty="0">
                <a:solidFill>
                  <a:srgbClr val="FF0000"/>
                </a:solidFill>
              </a:rPr>
              <a:t>，是一款高性价比的</a:t>
            </a:r>
            <a:r>
              <a:rPr lang="en-US" altLang="zh-CN" sz="2800" b="1" dirty="0">
                <a:solidFill>
                  <a:srgbClr val="FF0000"/>
                </a:solidFill>
              </a:rPr>
              <a:t>AI</a:t>
            </a:r>
            <a:r>
              <a:rPr lang="zh-CN" altLang="en-US" sz="2800" b="1" dirty="0">
                <a:solidFill>
                  <a:srgbClr val="FF0000"/>
                </a:solidFill>
              </a:rPr>
              <a:t>文本转语音工具，主打声音克隆与多格式兼容，免费版满足基础需求，</a:t>
            </a:r>
            <a:r>
              <a:rPr lang="en-US" altLang="zh-CN" sz="2800" b="1" dirty="0">
                <a:solidFill>
                  <a:srgbClr val="FF0000"/>
                </a:solidFill>
              </a:rPr>
              <a:t>Plus</a:t>
            </a:r>
            <a:r>
              <a:rPr lang="zh-CN" altLang="en-US" sz="2800" b="1" dirty="0">
                <a:solidFill>
                  <a:srgbClr val="FF0000"/>
                </a:solidFill>
              </a:rPr>
              <a:t>版适合进阶用户与商业场景，助力打造个性化语音内容。向用户介绍如何使用。</a:t>
            </a:r>
            <a:endParaRPr lang="zh-CN" altLang="en-US" sz="2800" b="1" dirty="0">
              <a:solidFill>
                <a:srgbClr val="FF0000"/>
              </a:solidFill>
            </a:endParaRPr>
          </a:p>
        </p:txBody>
      </p:sp>
      <p:pic>
        <p:nvPicPr>
          <p:cNvPr id="3" name="Picture 2" descr="NaturalReader: Text to speech tool | Scarfe Digital Sandbox"/>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777872" y="0"/>
            <a:ext cx="5319860" cy="39898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ext-to-Voice Apps: A Powerful Ally Content Creato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1" y="0"/>
            <a:ext cx="6637100" cy="41481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图片 6" descr="logo横版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19475"/>
            <a:ext cx="12191999" cy="6504345"/>
          </a:xfrm>
          <a:prstGeom prst="rect">
            <a:avLst/>
          </a:prstGeom>
          <a:solidFill>
            <a:schemeClr val="bg1"/>
          </a:solidFill>
        </p:spPr>
        <p:txBody>
          <a:bodyPr wrap="square">
            <a:spAutoFit/>
          </a:bodyPr>
          <a:lstStyle/>
          <a:p>
            <a:pPr indent="304800" algn="just" eaLnBrk="0">
              <a:lnSpc>
                <a:spcPts val="2500"/>
              </a:lnSpc>
              <a:buNone/>
              <a:tabLst>
                <a:tab pos="266700" algn="l"/>
              </a:tabLst>
            </a:pPr>
            <a:r>
              <a:rPr lang="en-US" altLang="zh-CN" sz="2400" dirty="0">
                <a:solidFill>
                  <a:srgbClr val="FF0000"/>
                </a:solidFill>
                <a:effectLst/>
                <a:latin typeface="Times New Roman" panose="02020603050405020304" pitchFamily="18" charset="0"/>
                <a:ea typeface="等线" panose="02010600030101010101" charset="-122"/>
              </a:rPr>
              <a:t>Drag and drop your files, or type, paste, and edit text here.</a:t>
            </a:r>
            <a:endParaRPr lang="zh-CN" altLang="zh-CN" sz="2400" dirty="0">
              <a:solidFill>
                <a:srgbClr val="FF0000"/>
              </a:solidFill>
              <a:effectLst/>
              <a:latin typeface="Times New Roman" panose="02020603050405020304" pitchFamily="18" charset="0"/>
              <a:ea typeface="等线" panose="02010600030101010101" charset="-122"/>
            </a:endParaRPr>
          </a:p>
          <a:p>
            <a:pPr indent="304800" algn="just" eaLnBrk="0">
              <a:lnSpc>
                <a:spcPts val="2500"/>
              </a:lnSpc>
              <a:buNone/>
              <a:tabLst>
                <a:tab pos="266700" algn="l"/>
              </a:tabLst>
            </a:pPr>
            <a:r>
              <a:rPr lang="en-US" altLang="zh-CN" sz="2400" dirty="0">
                <a:solidFill>
                  <a:srgbClr val="FF0000"/>
                </a:solidFill>
                <a:effectLst/>
                <a:latin typeface="Times New Roman" panose="02020603050405020304" pitchFamily="18" charset="0"/>
                <a:ea typeface="等线" panose="02010600030101010101" charset="-122"/>
              </a:rPr>
              <a:t>Natural Reader is a professional text-to-speech program that changes any text, PDF, image, webpage and physical book into natural-sounding audio(</a:t>
            </a:r>
            <a:r>
              <a:rPr lang="en-US" altLang="zh-CN" sz="2400" dirty="0" err="1">
                <a:solidFill>
                  <a:srgbClr val="FF0000"/>
                </a:solidFill>
                <a:effectLst/>
                <a:latin typeface="等线" panose="02010600030101010101" charset="-122"/>
                <a:ea typeface="等线" panose="02010600030101010101" charset="-122"/>
              </a:rPr>
              <a:t>音频</a:t>
            </a:r>
            <a:r>
              <a:rPr lang="en-US" altLang="zh-CN" sz="2400" dirty="0">
                <a:solidFill>
                  <a:srgbClr val="FF0000"/>
                </a:solidFill>
                <a:effectLst/>
                <a:latin typeface="Times New Roman" panose="02020603050405020304" pitchFamily="18" charset="0"/>
                <a:ea typeface="等线" panose="02010600030101010101" charset="-122"/>
              </a:rPr>
              <a:t>) featuring the newest and highest AI voice technology.</a:t>
            </a:r>
            <a:endParaRPr lang="zh-CN" altLang="zh-CN" sz="2400" dirty="0">
              <a:solidFill>
                <a:srgbClr val="FF0000"/>
              </a:solidFill>
              <a:effectLst/>
              <a:latin typeface="Times New Roman" panose="02020603050405020304" pitchFamily="18" charset="0"/>
              <a:ea typeface="等线" panose="02010600030101010101" charset="-122"/>
            </a:endParaRPr>
          </a:p>
          <a:p>
            <a:pPr indent="304800" algn="just" eaLnBrk="0">
              <a:lnSpc>
                <a:spcPts val="2500"/>
              </a:lnSpc>
              <a:buNone/>
              <a:tabLst>
                <a:tab pos="266700" algn="l"/>
              </a:tabLst>
            </a:pPr>
            <a:r>
              <a:rPr lang="en-US" altLang="zh-CN" sz="2400" dirty="0">
                <a:solidFill>
                  <a:srgbClr val="0000FF"/>
                </a:solidFill>
                <a:effectLst/>
                <a:latin typeface="Times New Roman" panose="02020603050405020304" pitchFamily="18" charset="0"/>
                <a:ea typeface="等线" panose="02010600030101010101" charset="-122"/>
              </a:rPr>
              <a:t>We have both free and paid subscriptions to our applications to meet different users' needs on different budgets.</a:t>
            </a:r>
            <a:endParaRPr lang="zh-CN" altLang="zh-CN" sz="2400" dirty="0">
              <a:solidFill>
                <a:srgbClr val="0000FF"/>
              </a:solidFill>
              <a:effectLst/>
              <a:latin typeface="Times New Roman" panose="02020603050405020304" pitchFamily="18" charset="0"/>
              <a:ea typeface="等线" panose="02010600030101010101" charset="-122"/>
            </a:endParaRPr>
          </a:p>
          <a:p>
            <a:pPr indent="304800" algn="just" eaLnBrk="0">
              <a:lnSpc>
                <a:spcPts val="2500"/>
              </a:lnSpc>
              <a:buNone/>
              <a:tabLst>
                <a:tab pos="266700" algn="l"/>
              </a:tabLst>
            </a:pPr>
            <a:r>
              <a:rPr lang="en-US" altLang="zh-CN" sz="2400" b="1" u="sng" dirty="0">
                <a:solidFill>
                  <a:srgbClr val="0000FF"/>
                </a:solidFill>
                <a:effectLst/>
                <a:latin typeface="Times New Roman" panose="02020603050405020304" pitchFamily="18" charset="0"/>
                <a:ea typeface="等线" panose="02010600030101010101" charset="-122"/>
              </a:rPr>
              <a:t>Free users </a:t>
            </a:r>
            <a:r>
              <a:rPr lang="en-US" altLang="zh-CN" sz="2400" dirty="0">
                <a:solidFill>
                  <a:srgbClr val="0000FF"/>
                </a:solidFill>
                <a:effectLst/>
                <a:latin typeface="Times New Roman" panose="02020603050405020304" pitchFamily="18" charset="0"/>
                <a:ea typeface="等线" panose="02010600030101010101" charset="-122"/>
              </a:rPr>
              <a:t>can use any available Free Voices unlimitedly, sample Premium Voices for 20 minutes per day, and Plus Voices for 5 minutes per day.</a:t>
            </a:r>
            <a:endParaRPr lang="zh-CN" altLang="zh-CN" sz="2400" dirty="0">
              <a:solidFill>
                <a:srgbClr val="0000FF"/>
              </a:solidFill>
              <a:effectLst/>
              <a:latin typeface="Times New Roman" panose="02020603050405020304" pitchFamily="18" charset="0"/>
              <a:ea typeface="等线" panose="02010600030101010101" charset="-122"/>
            </a:endParaRPr>
          </a:p>
          <a:p>
            <a:pPr indent="304800" algn="just" eaLnBrk="0">
              <a:lnSpc>
                <a:spcPts val="2500"/>
              </a:lnSpc>
              <a:buNone/>
              <a:tabLst>
                <a:tab pos="266700" algn="l"/>
              </a:tabLst>
            </a:pPr>
            <a:r>
              <a:rPr lang="en-US" altLang="zh-CN" sz="2400" b="1" u="sng" dirty="0">
                <a:solidFill>
                  <a:srgbClr val="0000FF"/>
                </a:solidFill>
                <a:effectLst/>
                <a:latin typeface="Times New Roman" panose="02020603050405020304" pitchFamily="18" charset="0"/>
                <a:ea typeface="等线" panose="02010600030101010101" charset="-122"/>
              </a:rPr>
              <a:t>Our Plus subscription </a:t>
            </a:r>
            <a:r>
              <a:rPr lang="en-US" altLang="zh-CN" sz="2400" dirty="0">
                <a:solidFill>
                  <a:srgbClr val="0000FF"/>
                </a:solidFill>
                <a:effectLst/>
                <a:latin typeface="Times New Roman" panose="02020603050405020304" pitchFamily="18" charset="0"/>
                <a:ea typeface="等线" panose="02010600030101010101" charset="-122"/>
              </a:rPr>
              <a:t>includes exclusive(</a:t>
            </a:r>
            <a:r>
              <a:rPr lang="en-US" altLang="zh-CN" sz="2400" dirty="0" err="1">
                <a:solidFill>
                  <a:srgbClr val="0000FF"/>
                </a:solidFill>
                <a:effectLst/>
                <a:latin typeface="等线" panose="02010600030101010101" charset="-122"/>
                <a:ea typeface="等线" panose="02010600030101010101" charset="-122"/>
              </a:rPr>
              <a:t>专有的</a:t>
            </a:r>
            <a:r>
              <a:rPr lang="en-US" altLang="zh-CN" sz="2400" dirty="0">
                <a:solidFill>
                  <a:srgbClr val="0000FF"/>
                </a:solidFill>
                <a:effectLst/>
                <a:latin typeface="Times New Roman" panose="02020603050405020304" pitchFamily="18" charset="0"/>
                <a:ea typeface="等线" panose="02010600030101010101" charset="-122"/>
              </a:rPr>
              <a:t>) features such as access to Plus and LLM(Large Language Model)Voices, which are our newest and most advanced voices. Using LLM technology, you can even clone your own voice in minutes and make it speak in over 100 languages. You can also listen on the go with our mobile app. By using your phone's camera, you can scan physical books and notes and change them into speech. Offline listening is also supported, making it convenient for travel or other situations where internet access is limited.</a:t>
            </a:r>
            <a:endParaRPr lang="zh-CN" altLang="zh-CN" sz="2400" dirty="0">
              <a:solidFill>
                <a:srgbClr val="0000FF"/>
              </a:solidFill>
              <a:effectLst/>
              <a:latin typeface="Times New Roman" panose="02020603050405020304" pitchFamily="18" charset="0"/>
              <a:ea typeface="等线" panose="02010600030101010101" charset="-122"/>
            </a:endParaRPr>
          </a:p>
          <a:p>
            <a:pPr indent="304800" algn="just" eaLnBrk="0">
              <a:lnSpc>
                <a:spcPts val="2500"/>
              </a:lnSpc>
              <a:buNone/>
              <a:tabLst>
                <a:tab pos="266700" algn="l"/>
              </a:tabLst>
            </a:pPr>
            <a:r>
              <a:rPr lang="en-US" altLang="zh-CN" sz="2400" dirty="0">
                <a:solidFill>
                  <a:srgbClr val="7030A0"/>
                </a:solidFill>
                <a:effectLst/>
                <a:latin typeface="Times New Roman" panose="02020603050405020304" pitchFamily="18" charset="0"/>
                <a:ea typeface="等线" panose="02010600030101010101" charset="-122"/>
              </a:rPr>
              <a:t>If you are interested in using our voices for non-personal purposes, such as YouTube </a:t>
            </a:r>
            <a:r>
              <a:rPr lang="en-US" altLang="zh-CN" sz="2400" dirty="0" err="1">
                <a:solidFill>
                  <a:srgbClr val="7030A0"/>
                </a:solidFill>
                <a:effectLst/>
                <a:latin typeface="Times New Roman" panose="02020603050405020304" pitchFamily="18" charset="0"/>
                <a:ea typeface="等线" panose="02010600030101010101" charset="-122"/>
              </a:rPr>
              <a:t>videos,e</a:t>
            </a:r>
            <a:r>
              <a:rPr lang="en-US" altLang="zh-CN" sz="2400" dirty="0">
                <a:solidFill>
                  <a:srgbClr val="7030A0"/>
                </a:solidFill>
                <a:effectLst/>
                <a:latin typeface="Times New Roman" panose="02020603050405020304" pitchFamily="18" charset="0"/>
                <a:ea typeface="等线" panose="02010600030101010101" charset="-122"/>
              </a:rPr>
              <a:t>-learning, or other commercial or public projects, please check out our Natural Reader AI Voice Generator web application for more information and licensing options.</a:t>
            </a:r>
            <a:endParaRPr lang="zh-CN" altLang="zh-CN" sz="2400" dirty="0">
              <a:solidFill>
                <a:srgbClr val="7030A0"/>
              </a:solidFill>
              <a:effectLst/>
              <a:latin typeface="Times New Roman" panose="02020603050405020304" pitchFamily="18" charset="0"/>
              <a:ea typeface="等线" panose="02010600030101010101" charset="-122"/>
            </a:endParaRPr>
          </a:p>
          <a:p>
            <a:pPr indent="304800" algn="just" eaLnBrk="0">
              <a:lnSpc>
                <a:spcPts val="2500"/>
              </a:lnSpc>
              <a:tabLst>
                <a:tab pos="266700" algn="l"/>
              </a:tabLst>
            </a:pPr>
            <a:r>
              <a:rPr lang="en-US" altLang="zh-CN" sz="2400" dirty="0">
                <a:solidFill>
                  <a:srgbClr val="000000"/>
                </a:solidFill>
                <a:effectLst/>
                <a:latin typeface="Times New Roman" panose="02020603050405020304" pitchFamily="18" charset="0"/>
                <a:ea typeface="等线" panose="02010600030101010101" charset="-122"/>
              </a:rPr>
              <a:t>Our Chrome extension allows you to listen to webpages, Google Docs, online Kindle books, and emails directly from your browser. The extension supports both free and subscription voices, depending on your plan.</a:t>
            </a:r>
            <a:endParaRPr lang="zh-CN" altLang="zh-CN" sz="2400" dirty="0">
              <a:solidFill>
                <a:srgbClr val="000000"/>
              </a:solidFill>
              <a:effectLst/>
              <a:latin typeface="Times New Roman" panose="02020603050405020304" pitchFamily="18" charset="0"/>
              <a:ea typeface="等线" panose="02010600030101010101" charset="-122"/>
            </a:endParaRPr>
          </a:p>
        </p:txBody>
      </p:sp>
      <p:sp>
        <p:nvSpPr>
          <p:cNvPr id="4" name="矩形 3"/>
          <p:cNvSpPr/>
          <p:nvPr/>
        </p:nvSpPr>
        <p:spPr>
          <a:xfrm>
            <a:off x="7129396" y="828068"/>
            <a:ext cx="5062604" cy="584775"/>
          </a:xfrm>
          <a:prstGeom prst="rect">
            <a:avLst/>
          </a:prstGeom>
          <a:solidFill>
            <a:srgbClr val="92D050"/>
          </a:solidFill>
        </p:spPr>
        <p:txBody>
          <a:bodyPr wrap="none">
            <a:spAutoFit/>
          </a:bodyPr>
          <a:lstStyle/>
          <a:p>
            <a:r>
              <a:rPr lang="en-US" altLang="zh-CN"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Natural Reader </a:t>
            </a:r>
            <a:r>
              <a:rPr lang="zh-CN" altLang="en-US"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程序概述</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7218617" y="8299049"/>
            <a:ext cx="5062604" cy="584775"/>
          </a:xfrm>
          <a:prstGeom prst="rect">
            <a:avLst/>
          </a:prstGeom>
          <a:solidFill>
            <a:schemeClr val="bg1"/>
          </a:solidFill>
        </p:spPr>
        <p:txBody>
          <a:bodyPr wrap="none">
            <a:spAutoFit/>
          </a:bodyPr>
          <a:lstStyle/>
          <a:p>
            <a:r>
              <a:rPr lang="en-US" altLang="zh-CN"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Natural Reader </a:t>
            </a:r>
            <a:r>
              <a:rPr lang="zh-CN" altLang="en-US" sz="32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程序概述</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6" name="矩形 5"/>
          <p:cNvSpPr/>
          <p:nvPr/>
        </p:nvSpPr>
        <p:spPr>
          <a:xfrm>
            <a:off x="9587060" y="1941764"/>
            <a:ext cx="1826141" cy="584775"/>
          </a:xfrm>
          <a:prstGeom prst="rect">
            <a:avLst/>
          </a:prstGeom>
          <a:solidFill>
            <a:srgbClr val="92D050"/>
          </a:solidFill>
        </p:spPr>
        <p:txBody>
          <a:bodyPr wrap="none">
            <a:spAutoFit/>
          </a:bodyPr>
          <a:lstStyle/>
          <a:p>
            <a:r>
              <a:rPr lang="zh-CN" altLang="en-US" sz="3200" b="1" kern="1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订阅方案</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cxnSp>
        <p:nvCxnSpPr>
          <p:cNvPr id="7" name="直接箭头连接符 6"/>
          <p:cNvCxnSpPr/>
          <p:nvPr/>
        </p:nvCxnSpPr>
        <p:spPr>
          <a:xfrm flipH="1">
            <a:off x="1979629" y="2234153"/>
            <a:ext cx="7607431"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3506771" y="2234153"/>
            <a:ext cx="6080289" cy="63159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9749919" y="4686535"/>
            <a:ext cx="1826141" cy="584775"/>
          </a:xfrm>
          <a:prstGeom prst="rect">
            <a:avLst/>
          </a:prstGeom>
          <a:solidFill>
            <a:srgbClr val="92D050"/>
          </a:solidFill>
        </p:spPr>
        <p:txBody>
          <a:bodyPr wrap="none">
            <a:spAutoFit/>
          </a:bodyPr>
          <a:lstStyle/>
          <a:p>
            <a:r>
              <a:rPr lang="zh-CN" altLang="en-US" sz="3200" b="1" kern="100" dirty="0">
                <a:solidFill>
                  <a:srgbClr val="7030A0"/>
                </a:solidFill>
                <a:latin typeface="微软雅黑" panose="020B0503020204020204" pitchFamily="34" charset="-122"/>
                <a:ea typeface="微软雅黑" panose="020B0503020204020204" pitchFamily="34" charset="-122"/>
                <a:cs typeface="Times New Roman" panose="02020603050405020304" pitchFamily="18" charset="0"/>
              </a:rPr>
              <a:t>应用场景</a:t>
            </a:r>
            <a:endParaRPr lang="zh-CN" altLang="en-US" sz="3200" b="1" dirty="0">
              <a:solidFill>
                <a:srgbClr val="7030A0"/>
              </a:solidFill>
              <a:latin typeface="微软雅黑" panose="020B0503020204020204" pitchFamily="34" charset="-122"/>
              <a:ea typeface="微软雅黑" panose="020B0503020204020204" pitchFamily="34" charset="-122"/>
            </a:endParaRPr>
          </a:p>
        </p:txBody>
      </p:sp>
      <p:sp>
        <p:nvSpPr>
          <p:cNvPr id="14" name="矩形 13"/>
          <p:cNvSpPr/>
          <p:nvPr/>
        </p:nvSpPr>
        <p:spPr>
          <a:xfrm>
            <a:off x="9817478" y="5655177"/>
            <a:ext cx="1826141" cy="584775"/>
          </a:xfrm>
          <a:prstGeom prst="rect">
            <a:avLst/>
          </a:prstGeom>
          <a:solidFill>
            <a:srgbClr val="92D050"/>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程序拓展</a:t>
            </a:r>
            <a:endParaRPr lang="zh-CN" altLang="en-US" sz="3200" b="1" dirty="0">
              <a:latin typeface="微软雅黑" panose="020B0503020204020204" pitchFamily="34" charset="-122"/>
              <a:ea typeface="微软雅黑" panose="020B0503020204020204" pitchFamily="34" charset="-122"/>
            </a:endParaRPr>
          </a:p>
        </p:txBody>
      </p:sp>
      <p:sp>
        <p:nvSpPr>
          <p:cNvPr id="15" name="矩形 14"/>
          <p:cNvSpPr/>
          <p:nvPr/>
        </p:nvSpPr>
        <p:spPr>
          <a:xfrm>
            <a:off x="42088" y="4869495"/>
            <a:ext cx="12191999" cy="1754326"/>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CN" sz="3600" dirty="0">
                <a:latin typeface="Times New Roman" panose="02020603050405020304" pitchFamily="18" charset="0"/>
                <a:cs typeface="Times New Roman" panose="02020603050405020304" pitchFamily="18" charset="0"/>
              </a:rPr>
              <a:t>23. What is the text?</a:t>
            </a:r>
            <a:endParaRPr lang="en-US" altLang="zh-CN" sz="3600" dirty="0">
              <a:latin typeface="Times New Roman" panose="02020603050405020304" pitchFamily="18" charset="0"/>
              <a:cs typeface="Times New Roman" panose="02020603050405020304" pitchFamily="18" charset="0"/>
            </a:endParaRPr>
          </a:p>
          <a:p>
            <a:r>
              <a:rPr lang="en-US" altLang="zh-CN" sz="3600" dirty="0">
                <a:latin typeface="Times New Roman" panose="02020603050405020304" pitchFamily="18" charset="0"/>
                <a:cs typeface="Times New Roman" panose="02020603050405020304" pitchFamily="18" charset="0"/>
              </a:rPr>
              <a:t>A. A subscription plan.                 B. A program user guide.</a:t>
            </a:r>
            <a:endParaRPr lang="en-US" altLang="zh-CN" sz="3600" dirty="0">
              <a:latin typeface="Times New Roman" panose="02020603050405020304" pitchFamily="18" charset="0"/>
              <a:cs typeface="Times New Roman" panose="02020603050405020304" pitchFamily="18" charset="0"/>
            </a:endParaRPr>
          </a:p>
          <a:p>
            <a:r>
              <a:rPr lang="en-US" altLang="zh-CN" sz="3600" dirty="0">
                <a:latin typeface="Times New Roman" panose="02020603050405020304" pitchFamily="18" charset="0"/>
                <a:cs typeface="Times New Roman" panose="02020603050405020304" pitchFamily="18" charset="0"/>
              </a:rPr>
              <a:t>C. A job advertisement.                D. A mobile app review.</a:t>
            </a:r>
            <a:endParaRPr lang="en-US" altLang="zh-CN" sz="3600" dirty="0">
              <a:latin typeface="Times New Roman" panose="02020603050405020304" pitchFamily="18" charset="0"/>
              <a:cs typeface="Times New Roman" panose="02020603050405020304" pitchFamily="18" charset="0"/>
            </a:endParaRPr>
          </a:p>
        </p:txBody>
      </p:sp>
      <p:sp>
        <p:nvSpPr>
          <p:cNvPr id="16" name="心形 15"/>
          <p:cNvSpPr/>
          <p:nvPr/>
        </p:nvSpPr>
        <p:spPr>
          <a:xfrm>
            <a:off x="6161470" y="5531639"/>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sp>
        <p:nvSpPr>
          <p:cNvPr id="17" name="矩形 16"/>
          <p:cNvSpPr/>
          <p:nvPr/>
        </p:nvSpPr>
        <p:spPr>
          <a:xfrm>
            <a:off x="8468805" y="4842624"/>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推理判断</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linds(horizontal)">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cxnSp>
        <p:nvCxnSpPr>
          <p:cNvPr id="10" name="直接连接符 9"/>
          <p:cNvCxnSpPr/>
          <p:nvPr/>
        </p:nvCxnSpPr>
        <p:spPr>
          <a:xfrm flipV="1">
            <a:off x="184206" y="1005277"/>
            <a:ext cx="10066196" cy="1"/>
          </a:xfrm>
          <a:prstGeom prst="line">
            <a:avLst/>
          </a:prstGeom>
          <a:ln w="76200">
            <a:solidFill>
              <a:srgbClr val="9B000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2366" y="505075"/>
            <a:ext cx="1474140" cy="733610"/>
          </a:xfrm>
          <a:prstGeom prst="rect">
            <a:avLst/>
          </a:prstGeom>
        </p:spPr>
      </p:pic>
      <p:sp>
        <p:nvSpPr>
          <p:cNvPr id="18" name="TextBox 237"/>
          <p:cNvSpPr txBox="1"/>
          <p:nvPr/>
        </p:nvSpPr>
        <p:spPr>
          <a:xfrm>
            <a:off x="2305050" y="393700"/>
            <a:ext cx="2933700" cy="58356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A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篇：应用文</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sp>
        <p:nvSpPr>
          <p:cNvPr id="19" name="文本框 18"/>
          <p:cNvSpPr txBox="1"/>
          <p:nvPr/>
        </p:nvSpPr>
        <p:spPr>
          <a:xfrm>
            <a:off x="4579621" y="147320"/>
            <a:ext cx="7496116" cy="715581"/>
          </a:xfrm>
          <a:prstGeom prst="rect">
            <a:avLst/>
          </a:prstGeom>
          <a:noFill/>
        </p:spPr>
        <p:txBody>
          <a:bodyPr wrap="square" rtlCol="0" anchor="t">
            <a:spAutoFit/>
          </a:bodyPr>
          <a:lstStyle/>
          <a:p>
            <a:pPr indent="609600" algn="just" fontAlgn="auto">
              <a:lnSpc>
                <a:spcPct val="150000"/>
              </a:lnSpc>
            </a:pPr>
            <a:r>
              <a:rPr lang="zh-CN" altLang="en-US" sz="3200" b="1" dirty="0">
                <a:latin typeface="宋体" panose="02010600030101010101" pitchFamily="2" charset="-122"/>
                <a:ea typeface="宋体" panose="02010600030101010101" pitchFamily="2" charset="-122"/>
              </a:rPr>
              <a:t>主题语境</a:t>
            </a:r>
            <a:r>
              <a:rPr lang="en-US" altLang="zh-CN" sz="3200" b="1" dirty="0">
                <a:latin typeface="宋体" panose="02010600030101010101" pitchFamily="2" charset="-122"/>
                <a:ea typeface="宋体" panose="02010600030101010101" pitchFamily="2" charset="-122"/>
              </a:rPr>
              <a:t>--</a:t>
            </a:r>
            <a:r>
              <a:rPr lang="zh-CN" altLang="en-US" sz="3200" b="1" dirty="0">
                <a:latin typeface="宋体" panose="02010600030101010101" pitchFamily="2" charset="-122"/>
                <a:ea typeface="宋体" panose="02010600030101010101" pitchFamily="2" charset="-122"/>
              </a:rPr>
              <a:t>人与社会 </a:t>
            </a:r>
            <a:endParaRPr lang="zh-CN" altLang="en-US" sz="3200" b="1" dirty="0">
              <a:latin typeface="宋体" panose="02010600030101010101" pitchFamily="2" charset="-122"/>
              <a:ea typeface="宋体" panose="02010600030101010101" pitchFamily="2" charset="-122"/>
            </a:endParaRPr>
          </a:p>
        </p:txBody>
      </p:sp>
      <p:sp>
        <p:nvSpPr>
          <p:cNvPr id="100" name="文本框 99"/>
          <p:cNvSpPr txBox="1"/>
          <p:nvPr/>
        </p:nvSpPr>
        <p:spPr>
          <a:xfrm>
            <a:off x="358775" y="1005205"/>
            <a:ext cx="11268710" cy="3539430"/>
          </a:xfrm>
          <a:prstGeom prst="rect">
            <a:avLst/>
          </a:prstGeom>
          <a:solidFill>
            <a:schemeClr val="bg1"/>
          </a:solidFill>
          <a:ln w="9525">
            <a:noFill/>
          </a:ln>
        </p:spPr>
        <p:txBody>
          <a:bodyPr wrap="square">
            <a:spAutoFit/>
          </a:bodyPr>
          <a:lstStyle/>
          <a:p>
            <a:pPr algn="just">
              <a:lnSpc>
                <a:spcPct val="120000"/>
              </a:lnSpc>
            </a:pPr>
            <a:r>
              <a:rPr lang="en-US" altLang="zh-CN" sz="3200" b="1" dirty="0">
                <a:solidFill>
                  <a:srgbClr val="000000"/>
                </a:solidFill>
                <a:cs typeface="Times New Roman" panose="02020603050405020304" pitchFamily="18" charset="0"/>
              </a:rPr>
              <a:t>      </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Drag and drop your files, or type, paste, and edit text here.</a:t>
            </a:r>
            <a:endPar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Natural Reader is a professional text-to-speech program </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that changes any text, PDF, image, webpage and physical book into natural-sounding audio(</a:t>
            </a:r>
            <a:r>
              <a:rPr lang="zh-CN" altLang="en-US"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音频</a:t>
            </a:r>
            <a:r>
              <a:rPr lang="en-US" altLang="zh-CN" sz="3200" b="1"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featuring the newest and highest AI voice technology.</a:t>
            </a:r>
            <a:endParaRPr lang="en-US" altLang="zh-CN" sz="32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444500"/>
            <a:endParaRPr sz="3200" b="1" dirty="0">
              <a:solidFill>
                <a:srgbClr val="000000"/>
              </a:solidFill>
              <a:cs typeface="Times New Roman" panose="02020603050405020304" pitchFamily="18" charset="0"/>
            </a:endParaRPr>
          </a:p>
        </p:txBody>
      </p:sp>
      <p:sp>
        <p:nvSpPr>
          <p:cNvPr id="13" name="矩形 12"/>
          <p:cNvSpPr/>
          <p:nvPr/>
        </p:nvSpPr>
        <p:spPr>
          <a:xfrm>
            <a:off x="358775" y="4599176"/>
            <a:ext cx="11197590" cy="20286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20000"/>
              </a:lnSpc>
            </a:pPr>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21. What is </a:t>
            </a:r>
            <a:r>
              <a:rPr lang="en-US" altLang="zh-CN" sz="36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the major function </a:t>
            </a:r>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of Natural Reader?</a:t>
            </a:r>
            <a:endPar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A. Create videos.                           B. Write a speech.</a:t>
            </a:r>
            <a:endPar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rPr>
              <a:t>C. Generate images.                      	D. Turn text into audio.</a:t>
            </a:r>
            <a:endParaRPr lang="en-US" altLang="zh-CN" sz="36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矩形 1"/>
          <p:cNvSpPr/>
          <p:nvPr/>
        </p:nvSpPr>
        <p:spPr>
          <a:xfrm>
            <a:off x="8953307" y="4271956"/>
            <a:ext cx="2270173"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细节理解题</a:t>
            </a:r>
            <a:endParaRPr lang="zh-CN" altLang="en-US" sz="3200" b="1" dirty="0">
              <a:latin typeface="微软雅黑" panose="020B0503020204020204" pitchFamily="34" charset="-122"/>
              <a:ea typeface="微软雅黑" panose="020B0503020204020204" pitchFamily="34" charset="-122"/>
            </a:endParaRPr>
          </a:p>
        </p:txBody>
      </p:sp>
      <p:sp>
        <p:nvSpPr>
          <p:cNvPr id="8" name="心形 7"/>
          <p:cNvSpPr/>
          <p:nvPr/>
        </p:nvSpPr>
        <p:spPr>
          <a:xfrm>
            <a:off x="6845361" y="6190720"/>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4" name="直接箭头连接符 3"/>
          <p:cNvCxnSpPr/>
          <p:nvPr/>
        </p:nvCxnSpPr>
        <p:spPr>
          <a:xfrm flipH="1">
            <a:off x="4920649" y="2667786"/>
            <a:ext cx="1924712" cy="2181815"/>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1"/>
          <p:cNvSpPr txBox="1"/>
          <p:nvPr/>
        </p:nvSpPr>
        <p:spPr>
          <a:xfrm>
            <a:off x="8659495" y="2214245"/>
            <a:ext cx="1569720" cy="369570"/>
          </a:xfrm>
          <a:prstGeom prst="rect">
            <a:avLst/>
          </a:prstGeom>
          <a:noFill/>
        </p:spPr>
        <p:txBody>
          <a:bodyPr wrap="none" rtlCol="0">
            <a:spAutoFit/>
          </a:bodyPr>
          <a:lstStyle/>
          <a:p>
            <a:pPr marR="0" indent="0" defTabSz="914400" fontAlgn="auto">
              <a:lnSpc>
                <a:spcPct val="100000"/>
              </a:lnSpc>
              <a:spcBef>
                <a:spcPct val="0"/>
              </a:spcBef>
              <a:spcAft>
                <a:spcPct val="0"/>
              </a:spcAft>
              <a:buClrTx/>
              <a:buSzTx/>
              <a:buFontTx/>
              <a:buNone/>
              <a:defRPr/>
            </a:pPr>
            <a:r>
              <a:rPr kumimoji="0" lang="zh-CN" altLang="en-US"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rPr>
              <a:t>点击添加标题</a:t>
            </a:r>
            <a:endParaRPr kumimoji="0" lang="id-ID" b="1" i="0" kern="1200" cap="none" spc="0" normalizeH="0" baseline="0" noProof="0">
              <a:solidFill>
                <a:prstClr val="white"/>
              </a:solidFill>
              <a:latin typeface="思源黑体 CN Bold" panose="020B0800000000000000" pitchFamily="34" charset="-122"/>
              <a:ea typeface="思源黑体 CN Bold" panose="020B0800000000000000" pitchFamily="34" charset="-122"/>
              <a:cs typeface="+mn-cs"/>
            </a:endParaRPr>
          </a:p>
        </p:txBody>
      </p:sp>
      <p:sp>
        <p:nvSpPr>
          <p:cNvPr id="100" name="文本框 99"/>
          <p:cNvSpPr txBox="1"/>
          <p:nvPr/>
        </p:nvSpPr>
        <p:spPr>
          <a:xfrm>
            <a:off x="0" y="60049"/>
            <a:ext cx="12267413" cy="5632311"/>
          </a:xfrm>
          <a:prstGeom prst="rect">
            <a:avLst/>
          </a:prstGeom>
          <a:solidFill>
            <a:schemeClr val="bg1"/>
          </a:solidFill>
          <a:ln w="9525">
            <a:noFill/>
          </a:ln>
        </p:spPr>
        <p:txBody>
          <a:bodyPr wrap="square">
            <a:spAutoFit/>
          </a:bodyPr>
          <a:lstStyle/>
          <a:p>
            <a:pPr indent="444500"/>
            <a:r>
              <a:rPr lang="en-US" altLang="zh-CN" sz="3600" b="1" dirty="0">
                <a:latin typeface="Times New Roman" panose="02020603050405020304" pitchFamily="18" charset="0"/>
                <a:cs typeface="Times New Roman" panose="02020603050405020304" pitchFamily="18" charset="0"/>
              </a:rPr>
              <a:t>Our Plus subscription includes exclusive(</a:t>
            </a:r>
            <a:r>
              <a:rPr lang="zh-CN" altLang="en-US" sz="3600" b="1" dirty="0">
                <a:latin typeface="Times New Roman" panose="02020603050405020304" pitchFamily="18" charset="0"/>
                <a:cs typeface="Times New Roman" panose="02020603050405020304" pitchFamily="18" charset="0"/>
              </a:rPr>
              <a:t>专有的</a:t>
            </a:r>
            <a:r>
              <a:rPr lang="en-US" altLang="zh-CN" sz="3600" b="1" dirty="0">
                <a:latin typeface="Times New Roman" panose="02020603050405020304" pitchFamily="18" charset="0"/>
                <a:cs typeface="Times New Roman" panose="02020603050405020304" pitchFamily="18" charset="0"/>
              </a:rPr>
              <a:t>) features such as access to Plus and LLM (Large Language Model) Voices, which are our newest and most advanced voices. </a:t>
            </a:r>
            <a:r>
              <a:rPr lang="en-US" altLang="zh-CN" sz="3600" b="1" dirty="0">
                <a:solidFill>
                  <a:srgbClr val="FF0000"/>
                </a:solidFill>
                <a:latin typeface="Times New Roman" panose="02020603050405020304" pitchFamily="18" charset="0"/>
                <a:cs typeface="Times New Roman" panose="02020603050405020304" pitchFamily="18" charset="0"/>
              </a:rPr>
              <a:t>Using LLM technology, you can even clone your own voice in minutes and make it speak in over 100 languages. </a:t>
            </a:r>
            <a:r>
              <a:rPr lang="en-US" altLang="zh-CN" sz="3600" b="1" dirty="0">
                <a:latin typeface="Times New Roman" panose="02020603050405020304" pitchFamily="18" charset="0"/>
                <a:cs typeface="Times New Roman" panose="02020603050405020304" pitchFamily="18" charset="0"/>
              </a:rPr>
              <a:t>You can also listen on the go with our mobile app. By using your phone's camera, you can scan physical books and notes and change them into speech. Offline listening is also supported, making it convenient for travel or other situations where internet access is limited.</a:t>
            </a:r>
            <a:endParaRPr lang="zh-CN" sz="3600" b="1" dirty="0">
              <a:latin typeface="Times New Roman" panose="02020603050405020304" pitchFamily="18" charset="0"/>
              <a:cs typeface="Times New Roman" panose="02020603050405020304" pitchFamily="18" charset="0"/>
            </a:endParaRPr>
          </a:p>
        </p:txBody>
      </p:sp>
      <p:sp>
        <p:nvSpPr>
          <p:cNvPr id="13" name="矩形 12"/>
          <p:cNvSpPr/>
          <p:nvPr/>
        </p:nvSpPr>
        <p:spPr>
          <a:xfrm>
            <a:off x="0" y="5065882"/>
            <a:ext cx="12267414" cy="1754326"/>
          </a:xfrm>
          <a:prstGeom prst="rect">
            <a:avLst/>
          </a:prstGeom>
          <a:solidFill>
            <a:schemeClr val="bg2"/>
          </a:solidFill>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CN" sz="3600" dirty="0">
                <a:latin typeface="Times New Roman" panose="02020603050405020304" pitchFamily="18" charset="0"/>
                <a:cs typeface="Times New Roman" panose="02020603050405020304" pitchFamily="18" charset="0"/>
              </a:rPr>
              <a:t>22. What is only available for </a:t>
            </a:r>
            <a:r>
              <a:rPr lang="en-US" altLang="zh-CN" sz="3600" dirty="0">
                <a:solidFill>
                  <a:srgbClr val="FF0000"/>
                </a:solidFill>
                <a:latin typeface="Times New Roman" panose="02020603050405020304" pitchFamily="18" charset="0"/>
                <a:cs typeface="Times New Roman" panose="02020603050405020304" pitchFamily="18" charset="0"/>
              </a:rPr>
              <a:t>paid subscription</a:t>
            </a:r>
            <a:r>
              <a:rPr lang="en-US" altLang="zh-CN" sz="3600" dirty="0">
                <a:latin typeface="Times New Roman" panose="02020603050405020304" pitchFamily="18" charset="0"/>
                <a:cs typeface="Times New Roman" panose="02020603050405020304" pitchFamily="18" charset="0"/>
              </a:rPr>
              <a:t>?</a:t>
            </a:r>
            <a:endParaRPr lang="en-US" altLang="zh-CN" sz="3600" dirty="0">
              <a:latin typeface="Times New Roman" panose="02020603050405020304" pitchFamily="18" charset="0"/>
              <a:cs typeface="Times New Roman" panose="02020603050405020304" pitchFamily="18" charset="0"/>
            </a:endParaRPr>
          </a:p>
          <a:p>
            <a:r>
              <a:rPr lang="en-US" altLang="zh-CN" sz="3600" dirty="0">
                <a:latin typeface="Times New Roman" panose="02020603050405020304" pitchFamily="18" charset="0"/>
                <a:cs typeface="Times New Roman" panose="02020603050405020304" pitchFamily="18" charset="0"/>
              </a:rPr>
              <a:t>A. Offline use of LLM.            B. Automatic text translation.</a:t>
            </a:r>
            <a:endParaRPr lang="en-US" altLang="zh-CN" sz="3600" dirty="0">
              <a:latin typeface="Times New Roman" panose="02020603050405020304" pitchFamily="18" charset="0"/>
              <a:cs typeface="Times New Roman" panose="02020603050405020304" pitchFamily="18" charset="0"/>
            </a:endParaRPr>
          </a:p>
          <a:p>
            <a:r>
              <a:rPr lang="en-US" altLang="zh-CN" sz="3600" dirty="0">
                <a:latin typeface="Times New Roman" panose="02020603050405020304" pitchFamily="18" charset="0"/>
                <a:cs typeface="Times New Roman" panose="02020603050405020304" pitchFamily="18" charset="0"/>
              </a:rPr>
              <a:t>C. Efficient voice cloning.       D. Access to digitalized books.</a:t>
            </a:r>
            <a:endParaRPr lang="en-US" altLang="zh-CN" sz="3600" dirty="0">
              <a:latin typeface="Times New Roman" panose="02020603050405020304" pitchFamily="18" charset="0"/>
              <a:cs typeface="Times New Roman" panose="02020603050405020304" pitchFamily="18" charset="0"/>
            </a:endParaRPr>
          </a:p>
        </p:txBody>
      </p:sp>
      <p:sp>
        <p:nvSpPr>
          <p:cNvPr id="2" name="矩形 1"/>
          <p:cNvSpPr/>
          <p:nvPr/>
        </p:nvSpPr>
        <p:spPr>
          <a:xfrm>
            <a:off x="9571253" y="5017523"/>
            <a:ext cx="2236510" cy="584775"/>
          </a:xfrm>
          <a:prstGeom prst="rect">
            <a:avLst/>
          </a:prstGeom>
          <a:solidFill>
            <a:srgbClr val="F5C059"/>
          </a:solidFill>
        </p:spPr>
        <p:txBody>
          <a:bodyPr wrap="none">
            <a:spAutoFit/>
          </a:bodyPr>
          <a:lstStyle/>
          <a:p>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细节理解</a:t>
            </a:r>
            <a:r>
              <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rPr>
              <a:t>题</a:t>
            </a:r>
            <a:endParaRPr lang="zh-CN" altLang="en-US" sz="3200" b="1" dirty="0">
              <a:latin typeface="微软雅黑" panose="020B0503020204020204" pitchFamily="34" charset="-122"/>
              <a:ea typeface="微软雅黑" panose="020B0503020204020204" pitchFamily="34" charset="-122"/>
            </a:endParaRPr>
          </a:p>
        </p:txBody>
      </p:sp>
      <p:sp>
        <p:nvSpPr>
          <p:cNvPr id="8" name="心形 7"/>
          <p:cNvSpPr/>
          <p:nvPr/>
        </p:nvSpPr>
        <p:spPr>
          <a:xfrm>
            <a:off x="39053" y="6297598"/>
            <a:ext cx="385445" cy="41592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zh-CN" altLang="en-US"/>
          </a:p>
        </p:txBody>
      </p:sp>
      <p:cxnSp>
        <p:nvCxnSpPr>
          <p:cNvPr id="5" name="直接箭头连接符 4"/>
          <p:cNvCxnSpPr/>
          <p:nvPr/>
        </p:nvCxnSpPr>
        <p:spPr>
          <a:xfrm flipH="1">
            <a:off x="4572000" y="2214245"/>
            <a:ext cx="3327662" cy="4177128"/>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5124" name="图片 6" descr="logo横版 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260916" y="1502936"/>
            <a:ext cx="7931084" cy="3675878"/>
          </a:xfrm>
          <a:prstGeom prst="rect">
            <a:avLst/>
          </a:prstGeom>
          <a:solidFill>
            <a:schemeClr val="bg1"/>
          </a:solidFill>
          <a:ln w="9525">
            <a:noFill/>
          </a:ln>
        </p:spPr>
        <p:txBody>
          <a:bodyPr wrap="square">
            <a:spAutoFit/>
          </a:bodyPr>
          <a:lstStyle/>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1. edit text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编辑文本</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2. p</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aid subscription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付费订阅</a:t>
            </a:r>
            <a:endPar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3. </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on different budgets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依据不同的预算</a:t>
            </a:r>
            <a:endPar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4. </a:t>
            </a:r>
            <a:r>
              <a:rPr lang="en-US" altLang="zh-CN"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clone  </a:t>
            </a:r>
            <a:r>
              <a:rPr lang="en-US" altLang="zh-CN" sz="2800" b="1" i="1" kern="100" dirty="0" err="1">
                <a:solidFill>
                  <a:srgbClr val="0000FF"/>
                </a:solidFill>
                <a:latin typeface="Times New Roman" panose="02020603050405020304" pitchFamily="18" charset="0"/>
                <a:ea typeface="宋体" panose="02010600030101010101" pitchFamily="2" charset="-122"/>
                <a:cs typeface="Times New Roman" panose="02020603050405020304" pitchFamily="18" charset="0"/>
              </a:rPr>
              <a:t>vt.</a:t>
            </a:r>
            <a:r>
              <a:rPr lang="en-US" altLang="zh-CN" sz="2800" b="1" i="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克隆</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5. offline listening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离线收听</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6. Voice Generator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语音生成器</a:t>
            </a:r>
            <a:endPar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0000"/>
              </a:lnSpc>
            </a:pPr>
            <a:r>
              <a:rPr lang="en-US" altLang="zh-CN"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7.  browser   </a:t>
            </a:r>
            <a:r>
              <a:rPr lang="zh-CN" altLang="en-US" sz="2800" b="1"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浏览器</a:t>
            </a:r>
            <a:endParaRPr sz="3200" b="1" dirty="0">
              <a:solidFill>
                <a:srgbClr val="0000FF"/>
              </a:solidFill>
              <a:cs typeface="Times New Roman" panose="02020603050405020304" pitchFamily="18" charset="0"/>
            </a:endParaRPr>
          </a:p>
        </p:txBody>
      </p:sp>
      <p:sp>
        <p:nvSpPr>
          <p:cNvPr id="3" name="TextBox 237"/>
          <p:cNvSpPr txBox="1"/>
          <p:nvPr/>
        </p:nvSpPr>
        <p:spPr>
          <a:xfrm>
            <a:off x="4007627" y="201881"/>
            <a:ext cx="2933700" cy="584775"/>
          </a:xfrm>
          <a:prstGeom prst="rect">
            <a:avLst/>
          </a:prstGeom>
          <a:noFill/>
        </p:spPr>
        <p:txBody>
          <a:bodyPr wrap="square" rtlCol="0">
            <a:spAutoFit/>
          </a:bodyPr>
          <a:lstStyle/>
          <a:p>
            <a:r>
              <a:rPr lang="en-US" altLang="zh-CN"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A  </a:t>
            </a:r>
            <a:r>
              <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rPr>
              <a:t>篇：语料库</a:t>
            </a:r>
            <a:endParaRPr lang="zh-CN" altLang="en-US" sz="3200" b="1" dirty="0">
              <a:solidFill>
                <a:srgbClr val="A50021"/>
              </a:solidFill>
              <a:latin typeface="Times New Roman" panose="02020603050405020304" pitchFamily="18" charset="0"/>
              <a:ea typeface="黑体" panose="02010609060101010101" charset="-122"/>
              <a:cs typeface="+mn-ea"/>
              <a:sym typeface="Times New Roman" panose="02020603050405020304" pitchFamily="18" charset="0"/>
            </a:endParaRPr>
          </a:p>
        </p:txBody>
      </p:sp>
      <p:pic>
        <p:nvPicPr>
          <p:cNvPr id="8" name="Picture 2" descr="NaturalReader: Text to speech tool | Scarfe Digital Sandbox"/>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723700"/>
            <a:ext cx="2875175" cy="2959992"/>
          </a:xfrm>
          <a:prstGeom prst="rect">
            <a:avLst/>
          </a:prstGeom>
          <a:noFill/>
          <a:extLst>
            <a:ext uri="{909E8E84-426E-40DD-AFC4-6F175D3DCCD1}">
              <a14:hiddenFill xmlns:a14="http://schemas.microsoft.com/office/drawing/2010/main">
                <a:solidFill>
                  <a:srgbClr val="FFFFFF"/>
                </a:solidFill>
              </a14:hiddenFill>
            </a:ext>
          </a:extLst>
        </p:spPr>
      </p:pic>
      <p:pic>
        <p:nvPicPr>
          <p:cNvPr id="5124" name="图片 6" descr="logo横版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8219" y="348456"/>
            <a:ext cx="60801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等线 Light"/>
        <a:ea typeface="宋体"/>
        <a:cs typeface="Arial"/>
      </a:majorFont>
      <a:minorFont>
        <a:latin typeface="等线"/>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30500</Words>
  <Application>WPS 演示</Application>
  <PresentationFormat>宽屏</PresentationFormat>
  <Paragraphs>567</Paragraphs>
  <Slides>46</Slides>
  <Notes>0</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46</vt:i4>
      </vt:variant>
    </vt:vector>
  </HeadingPairs>
  <TitlesOfParts>
    <vt:vector size="65" baseType="lpstr">
      <vt:lpstr>Arial</vt:lpstr>
      <vt:lpstr>宋体</vt:lpstr>
      <vt:lpstr>Wingdings</vt:lpstr>
      <vt:lpstr>Times New Roman</vt:lpstr>
      <vt:lpstr>微软雅黑</vt:lpstr>
      <vt:lpstr>等线</vt:lpstr>
      <vt:lpstr>ADLaM Display</vt:lpstr>
      <vt:lpstr>思源黑体 CN Bold</vt:lpstr>
      <vt:lpstr>黑体</vt:lpstr>
      <vt:lpstr>Arial Unicode MS</vt:lpstr>
      <vt:lpstr>Calibri</vt:lpstr>
      <vt:lpstr>Verdana</vt:lpstr>
      <vt:lpstr>HelveticaNeue</vt:lpstr>
      <vt:lpstr>华文新魏</vt:lpstr>
      <vt:lpstr>Segoe Print</vt:lpstr>
      <vt:lpstr>等线 Light</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首先观察选项设置的特点：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Wiesen</cp:lastModifiedBy>
  <cp:revision>199</cp:revision>
  <cp:lastPrinted>2022-03-31T10:07:00Z</cp:lastPrinted>
  <dcterms:created xsi:type="dcterms:W3CDTF">2022-03-31T10:07:00Z</dcterms:created>
  <dcterms:modified xsi:type="dcterms:W3CDTF">2025-03-23T10:36:01Z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2052-10.8.2.6613</vt:lpwstr>
  </property>
</Properties>
</file>