
<file path=[Content_Types].xml><?xml version="1.0" encoding="utf-8"?>
<Types xmlns="http://schemas.openxmlformats.org/package/2006/content-types">
  <Default Extension="wdp" ContentType="image/vnd.ms-photo"/>
  <Default Extension="png" ContentType="image/png"/>
  <Default Extension="gif" ContentType="image/gif"/>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 id="2147483673" r:id="rId4"/>
    <p:sldMasterId id="2147483684" r:id="rId5"/>
  </p:sldMasterIdLst>
  <p:notesMasterIdLst>
    <p:notesMasterId r:id="rId9"/>
  </p:notesMasterIdLst>
  <p:sldIdLst>
    <p:sldId id="995" r:id="rId6"/>
    <p:sldId id="972" r:id="rId7"/>
    <p:sldId id="844" r:id="rId8"/>
    <p:sldId id="925" r:id="rId10"/>
    <p:sldId id="846" r:id="rId11"/>
    <p:sldId id="926" r:id="rId12"/>
    <p:sldId id="931" r:id="rId13"/>
    <p:sldId id="947" r:id="rId14"/>
    <p:sldId id="948" r:id="rId15"/>
    <p:sldId id="950" r:id="rId16"/>
    <p:sldId id="949" r:id="rId17"/>
    <p:sldId id="946" r:id="rId18"/>
    <p:sldId id="936" r:id="rId19"/>
    <p:sldId id="958" r:id="rId20"/>
    <p:sldId id="935" r:id="rId21"/>
    <p:sldId id="951" r:id="rId22"/>
    <p:sldId id="959" r:id="rId23"/>
    <p:sldId id="964" r:id="rId24"/>
    <p:sldId id="965" r:id="rId25"/>
    <p:sldId id="966" r:id="rId26"/>
    <p:sldId id="967" r:id="rId27"/>
    <p:sldId id="968" r:id="rId28"/>
    <p:sldId id="969" r:id="rId29"/>
    <p:sldId id="973" r:id="rId30"/>
  </p:sldIdLst>
  <p:sldSz cx="12192000" cy="6858000"/>
  <p:notesSz cx="6858000" cy="9144000"/>
  <p:embeddedFontLst>
    <p:embeddedFont>
      <p:font typeface="微软雅黑" panose="020B0503020204020204" charset="-122"/>
      <p:regular r:id="rId35"/>
    </p:embeddedFont>
    <p:embeddedFont>
      <p:font typeface="黑体" panose="02010609060101010101" charset="-122"/>
      <p:regular r:id="rId36"/>
    </p:embeddedFont>
    <p:embeddedFont>
      <p:font typeface="华文新魏" panose="02010800040101010101" pitchFamily="2" charset="-122"/>
      <p:regular r:id="rId37"/>
    </p:embeddedFont>
    <p:embeddedFont>
      <p:font typeface="Calibri" panose="020F0502020204030204" charset="0"/>
      <p:regular r:id="rId38"/>
      <p:bold r:id="rId39"/>
      <p:italic r:id="rId40"/>
      <p:boldItalic r:id="rId41"/>
    </p:embeddedFont>
    <p:embeddedFont>
      <p:font typeface="Tahoma" panose="020B0604030504040204" pitchFamily="34" charset="0"/>
      <p:regular r:id="rId42"/>
      <p:bold r:id="rId43"/>
    </p:embeddedFont>
    <p:embeddedFont>
      <p:font typeface="Calibri Light" panose="020F0302020204030204" charset="0"/>
      <p:regular r:id="rId44"/>
      <p:italic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0248" initials="1" lastIdx="0" clrIdx="0"/>
  <p:cmAuthor id="2" name="作者" initials="作" lastIdx="0" clrIdx="1"/>
  <p:cmAuthor id="3" name="li jun" initials="l" lastIdx="0" clrIdx="0"/>
  <p:cmAuthor id="4" name="Mia Vida Villanueva" initials="M" lastIdx="0" clrIdx="0"/>
  <p:cmAuthor id="5" name="1206988966@qq.com" initials="1" lastIdx="0" clrIdx="2"/>
  <p:cmAuthor id="6" name="姜伟光" initials="姜" lastIdx="0" clrIdx="0"/>
  <p:cmAuthor id="7" name="Administrator" initials="A" lastIdx="0" clrIdx="3"/>
  <p:cmAuthor id="8" name="宋洁然" initials="宋" lastIdx="0" clrIdx="1"/>
  <p:cmAuthor id="9" name="ming qiu" initials="m" lastIdx="0" clrIdx="1"/>
  <p:cmAuthor id="0" name="user" initials=""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 id="12" name="12279" initials="1" lastIdx="1" clrIdx="11"/>
  <p:cmAuthor id="1483810881" name="WPS_1679281038" initials="W" lastIdx="0" clrIdx="2"/>
  <p:cmAuthor id="2001" name="骆倩怡_Znauj26B" initials="authorId_382814100" lastIdx="0" clrIdx="0"/>
  <p:cmAuthor id="387601735" name="Woodpecker" initials="W" lastIdx="1" clrIdx="1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EE6"/>
    <a:srgbClr val="FFFFFF"/>
    <a:srgbClr val="FF6565"/>
    <a:srgbClr val="DCA600"/>
    <a:srgbClr val="6FE6FF"/>
    <a:srgbClr val="59DEFF"/>
    <a:srgbClr val="78B531"/>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346"/>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Master" Target="slideMasters/slideMaster3.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0"/>
            <a:ext cx="9144000" cy="2388017"/>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668"/>
            <a:ext cx="9144000" cy="165605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10037"/>
            <a:ext cx="10515600" cy="2853236"/>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90267"/>
            <a:ext cx="10515600" cy="150044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944"/>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944"/>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5" y="1778749"/>
            <a:ext cx="4873575" cy="824056"/>
          </a:xfrm>
        </p:spPr>
        <p:txBody>
          <a:bodyPr anchor="ctr" anchorCtr="0"/>
          <a:lstStyle>
            <a:lvl1pPr marL="0" indent="0">
              <a:buNone/>
              <a:defRPr sz="2800"/>
            </a:lvl1pPr>
            <a:lvl2pPr marL="457200" indent="0">
              <a:buNone/>
              <a:defRPr sz="2400"/>
            </a:lvl2pPr>
            <a:lvl3pPr marL="914400" indent="0">
              <a:buNone/>
              <a:defRPr sz="2000"/>
            </a:lvl3pPr>
            <a:lvl4pPr marL="1370965" indent="0">
              <a:buNone/>
              <a:defRPr sz="1800"/>
            </a:lvl4pPr>
            <a:lvl5pPr marL="1828165" indent="0">
              <a:buNone/>
              <a:defRPr sz="1800"/>
            </a:lvl5pPr>
            <a:lvl6pPr marL="2285365"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5" y="2665845"/>
            <a:ext cx="4873575"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749"/>
            <a:ext cx="4897576" cy="824056"/>
          </a:xfrm>
        </p:spPr>
        <p:txBody>
          <a:bodyPr anchor="ctr" anchorCtr="0"/>
          <a:lstStyle>
            <a:lvl1pPr marL="0" indent="0">
              <a:buNone/>
              <a:defRPr sz="2800"/>
            </a:lvl1pPr>
            <a:lvl2pPr marL="457200" indent="0">
              <a:buNone/>
              <a:defRPr sz="2400"/>
            </a:lvl2pPr>
            <a:lvl3pPr marL="914400" indent="0">
              <a:buNone/>
              <a:defRPr sz="2000"/>
            </a:lvl3pPr>
            <a:lvl4pPr marL="1370965" indent="0">
              <a:buNone/>
              <a:defRPr sz="1800"/>
            </a:lvl4pPr>
            <a:lvl5pPr marL="1828165" indent="0">
              <a:buNone/>
              <a:defRPr sz="1800"/>
            </a:lvl5pPr>
            <a:lvl6pPr marL="2285365"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845"/>
            <a:ext cx="4897576"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4165349" cy="160048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81"/>
            <a:ext cx="6172200" cy="5404796"/>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760"/>
            <a:ext cx="4165349" cy="3812255"/>
          </a:xfrm>
        </p:spPr>
        <p:txBody>
          <a:bodyPr/>
          <a:lstStyle>
            <a:lvl1pPr marL="0" indent="0">
              <a:buNone/>
              <a:defRPr sz="2000"/>
            </a:lvl1pPr>
            <a:lvl2pPr marL="457200" indent="0">
              <a:buNone/>
              <a:defRPr sz="1800"/>
            </a:lvl2pPr>
            <a:lvl3pPr marL="914400" indent="0">
              <a:buNone/>
              <a:defRPr sz="1600"/>
            </a:lvl3pPr>
            <a:lvl4pPr marL="1370965" indent="0">
              <a:buNone/>
              <a:defRPr sz="1400"/>
            </a:lvl4pPr>
            <a:lvl5pPr marL="1828165" indent="0">
              <a:buNone/>
              <a:defRPr sz="1400"/>
            </a:lvl5pPr>
            <a:lvl6pPr marL="2285365"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89"/>
            <a:ext cx="2628900" cy="581285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89"/>
            <a:ext cx="7734300" cy="581285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89"/>
            <a:ext cx="10515600" cy="581285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15"/>
            <a:ext cx="4368800" cy="3083945"/>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5" y="3801920"/>
            <a:ext cx="4511964" cy="431833"/>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5" y="4385792"/>
            <a:ext cx="4511964" cy="228480"/>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420"/>
            <a:ext cx="4488038" cy="1537057"/>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charset="-122"/>
              <a:ea typeface="微软雅黑" panose="020B050302020402020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charset="-122"/>
              <a:ea typeface="微软雅黑" panose="020B050302020402020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charset="-122"/>
              <a:ea typeface="微软雅黑" panose="020B050302020402020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charset="-122"/>
              <a:ea typeface="微软雅黑" panose="020B050302020402020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121917" tIns="60958" rIns="121917" bIns="60958"/>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lIns="121917" tIns="60958" rIns="121917" bIns="60958"/>
          <a:lstStyle>
            <a:lvl1pPr>
              <a:defRPr/>
            </a:lvl1pPr>
          </a:lstStyle>
          <a:p>
            <a:fld id="{80F42DC0-2E3F-F440-A3AA-64F0AA1F84F2}" type="datetime1">
              <a:rPr lang="zh-CN" altLang="en-US"/>
            </a:fld>
            <a:endParaRPr lang="zh-CN" altLang="en-US" sz="1900">
              <a:solidFill>
                <a:schemeClr val="tx1"/>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121917" tIns="60958" rIns="121917" bIns="60958"/>
          <a:lstStyle>
            <a:lvl1pPr>
              <a:defRPr/>
            </a:lvl1pPr>
          </a:lstStyle>
          <a:p>
            <a:endParaRPr lang="zh-CN" altLang="zh-CN"/>
          </a:p>
        </p:txBody>
      </p:sp>
      <p:sp>
        <p:nvSpPr>
          <p:cNvPr id="5" name="幻灯片编号占位符 4"/>
          <p:cNvSpPr>
            <a:spLocks noGrp="1"/>
          </p:cNvSpPr>
          <p:nvPr>
            <p:ph type="sldNum" sz="quarter" idx="12"/>
          </p:nvPr>
        </p:nvSpPr>
        <p:spPr>
          <a:xfrm>
            <a:off x="8610600" y="6356351"/>
            <a:ext cx="2743200" cy="365125"/>
          </a:xfrm>
          <a:prstGeom prst="rect">
            <a:avLst/>
          </a:prstGeom>
        </p:spPr>
        <p:txBody>
          <a:bodyPr lIns="121917" tIns="60958" rIns="121917" bIns="60958"/>
          <a:lstStyle>
            <a:lvl1pPr>
              <a:defRPr/>
            </a:lvl1pPr>
          </a:lstStyle>
          <a:p>
            <a:fld id="{C5FC99A0-26D8-5E4B-82FB-70809BCEE9F6}" type="slidenum">
              <a:rPr lang="zh-CN" altLang="en-US"/>
            </a:fld>
            <a:endParaRPr lang="zh-CN" altLang="en-US" sz="19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6146" name="标题 6145"/>
          <p:cNvSpPr/>
          <p:nvPr>
            <p:ph type="ctrTitle"/>
          </p:nvPr>
        </p:nvSpPr>
        <p:spPr>
          <a:xfrm>
            <a:off x="912284" y="3068639"/>
            <a:ext cx="10363200" cy="1252537"/>
          </a:xfrm>
          <a:prstGeom prst="rect">
            <a:avLst/>
          </a:prstGeom>
          <a:noFill/>
          <a:ln w="9525">
            <a:noFill/>
          </a:ln>
        </p:spPr>
        <p:txBody>
          <a:bodyPr anchor="ctr"/>
          <a:lstStyle>
            <a:lvl1pPr lvl="0" algn="ctr">
              <a:buClrTx/>
              <a:buSzTx/>
              <a:buFontTx/>
              <a:defRPr sz="4000"/>
            </a:lvl1pPr>
          </a:lstStyle>
          <a:p>
            <a:pPr lvl="0"/>
            <a:r>
              <a:rPr lang="zh-CN" altLang="en-US"/>
              <a:t>单击此处编辑母版标题样式</a:t>
            </a:r>
            <a:endParaRPr lang="zh-CN" altLang="en-US"/>
          </a:p>
        </p:txBody>
      </p:sp>
      <p:sp>
        <p:nvSpPr>
          <p:cNvPr id="6147" name="副标题 6146"/>
          <p:cNvSpPr/>
          <p:nvPr>
            <p:ph type="subTitle" idx="1"/>
          </p:nvPr>
        </p:nvSpPr>
        <p:spPr>
          <a:xfrm>
            <a:off x="1871135" y="4437063"/>
            <a:ext cx="8534400" cy="1223963"/>
          </a:xfrm>
          <a:prstGeom prst="rect">
            <a:avLst/>
          </a:prstGeom>
          <a:noFill/>
          <a:ln w="9525">
            <a:noFill/>
          </a:ln>
        </p:spPr>
        <p:txBody>
          <a:bodyPr anchor="t"/>
          <a:lstStyle>
            <a:lvl1pPr marL="0" lvl="0" indent="0" algn="ctr">
              <a:buClrTx/>
              <a:buSzTx/>
              <a:buFont typeface="Arial" panose="020B0604020202020204" pitchFamily="34" charset="0"/>
              <a:buNone/>
              <a:defRPr sz="3000"/>
            </a:lvl1pPr>
            <a:lvl2pPr marL="457200" lvl="1" indent="0" algn="ctr">
              <a:buClrTx/>
              <a:buSzTx/>
              <a:buFont typeface="Arial" panose="020B0604020202020204" pitchFamily="34" charset="0"/>
              <a:buNone/>
              <a:defRPr sz="2000"/>
            </a:lvl2pPr>
            <a:lvl3pPr marL="914400" lvl="2" indent="0" algn="ctr">
              <a:buClrTx/>
              <a:buSzTx/>
              <a:buFont typeface="Arial" panose="020B0604020202020204" pitchFamily="34" charset="0"/>
              <a:buNone/>
              <a:defRPr sz="2000"/>
            </a:lvl3pPr>
            <a:lvl4pPr marL="1370965" lvl="3" indent="0" algn="ctr">
              <a:buClrTx/>
              <a:buSzTx/>
              <a:buFont typeface="Arial" panose="020B0604020202020204" pitchFamily="34" charset="0"/>
              <a:buNone/>
              <a:defRPr sz="2000"/>
            </a:lvl4pPr>
            <a:lvl5pPr marL="1828165" lvl="4" indent="0" algn="ctr">
              <a:buClrTx/>
              <a:buSzTx/>
              <a:buFont typeface="Arial" panose="020B0604020202020204" pitchFamily="34" charset="0"/>
              <a:buNone/>
              <a:defRPr sz="2000"/>
            </a:lvl5pPr>
          </a:lstStyle>
          <a:p>
            <a:pPr lvl="0"/>
            <a:r>
              <a:rPr lang="zh-CN" altLang="en-US"/>
              <a:t>单击此处编辑母版副标题样式</a:t>
            </a:r>
            <a:endParaRPr lang="zh-CN" altLang="en-US"/>
          </a:p>
        </p:txBody>
      </p:sp>
    </p:spTree>
  </p:cSld>
  <p:clrMapOvr>
    <a:masterClrMapping/>
  </p:clrMapOvr>
  <p:transition>
    <p:dissolve/>
  </p:transition>
  <p:hf sldNum="0" hdr="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0965" indent="0">
              <a:buNone/>
              <a:defRPr sz="755"/>
            </a:lvl5pPr>
            <a:lvl6pPr marL="1713865" indent="0">
              <a:buNone/>
              <a:defRPr sz="755"/>
            </a:lvl6pPr>
            <a:lvl7pPr marL="2056765" indent="0">
              <a:buNone/>
              <a:defRPr sz="755"/>
            </a:lvl7pPr>
            <a:lvl8pPr marL="2399665" indent="0">
              <a:buNone/>
              <a:defRPr sz="755"/>
            </a:lvl8pPr>
            <a:lvl9pPr marL="2742565" indent="0">
              <a:buNone/>
              <a:defRPr sz="7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0965" indent="0">
              <a:buNone/>
              <a:defRPr sz="1055"/>
            </a:lvl5pPr>
            <a:lvl6pPr marL="1713865" indent="0">
              <a:buNone/>
              <a:defRPr sz="1055"/>
            </a:lvl6pPr>
            <a:lvl7pPr marL="2056765" indent="0">
              <a:buNone/>
              <a:defRPr sz="1055"/>
            </a:lvl7pPr>
            <a:lvl8pPr marL="2399665" indent="0">
              <a:buNone/>
              <a:defRPr sz="1055"/>
            </a:lvl8pPr>
            <a:lvl9pPr marL="2742565" indent="0">
              <a:buNone/>
              <a:defRPr sz="10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39826D-3D35-43DB-AC13-7FE6D50F14CD}" type="slidenum">
              <a:rPr lang="zh-CN" altLang="en-US" smtClean="0"/>
            </a:fld>
            <a:endParaRPr lang="zh-CN" altLang="en-US"/>
          </a:p>
        </p:txBody>
      </p:sp>
      <p:sp>
        <p:nvSpPr>
          <p:cNvPr id="5" name="文本框 4"/>
          <p:cNvSpPr txBox="1"/>
          <p:nvPr userDrawn="1"/>
        </p:nvSpPr>
        <p:spPr>
          <a:xfrm>
            <a:off x="6101715" y="1697990"/>
            <a:ext cx="4064000" cy="368300"/>
          </a:xfrm>
          <a:prstGeom prst="rect">
            <a:avLst/>
          </a:prstGeom>
          <a:noFill/>
        </p:spPr>
        <p:txBody>
          <a:bodyPr wrap="square" rtlCol="0">
            <a:spAutoFit/>
          </a:bodyPr>
          <a:lstStyle/>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1" Type="http://schemas.openxmlformats.org/officeDocument/2006/relationships/theme" Target="../theme/theme3.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2.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39618-264D-40B7-BFFC-7899F4CDF68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9826D-3D35-43DB-AC13-7FE6D50F14C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89"/>
            <a:ext cx="10515600" cy="132579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944"/>
            <a:ext cx="10515600" cy="43521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7463"/>
            <a:ext cx="2743200" cy="365189"/>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7463"/>
            <a:ext cx="4114800" cy="3651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7463"/>
            <a:ext cx="2743200" cy="365189"/>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5122" name="标题 5121"/>
          <p:cNvSpPr/>
          <p:nvPr>
            <p:ph type="title"/>
          </p:nvPr>
        </p:nvSpPr>
        <p:spPr>
          <a:xfrm>
            <a:off x="609600" y="274639"/>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5123" name="文本占位符 5122"/>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dissolve/>
  </p:transition>
  <p:hf sldNum="0" hdr="0"/>
  <p:txStyles>
    <p:titleStyle>
      <a:lvl1pPr marL="0" lvl="0" indent="0" algn="l" defTabSz="914400" eaLnBrk="0" fontAlgn="base" latinLnBrk="0" hangingPunct="0">
        <a:lnSpc>
          <a:spcPct val="100000"/>
        </a:lnSpc>
        <a:spcBef>
          <a:spcPct val="0"/>
        </a:spcBef>
        <a:spcAft>
          <a:spcPct val="0"/>
        </a:spcAft>
        <a:buNone/>
        <a:defRPr sz="3200" b="1" u="none" kern="1200" baseline="0">
          <a:solidFill>
            <a:schemeClr val="tx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400" u="none" kern="1200" baseline="0">
          <a:solidFill>
            <a:schemeClr val="tx1"/>
          </a:solidFill>
          <a:latin typeface="+mn-lt"/>
          <a:ea typeface="+mn-ea"/>
          <a:cs typeface="+mn-cs"/>
        </a:defRPr>
      </a:lvl1pPr>
      <a:lvl2pPr marL="743585" lvl="1" indent="-285115" algn="l" defTabSz="914400" eaLnBrk="0" fontAlgn="base" latinLnBrk="0" hangingPunct="0">
        <a:lnSpc>
          <a:spcPct val="100000"/>
        </a:lnSpc>
        <a:spcBef>
          <a:spcPct val="20000"/>
        </a:spcBef>
        <a:spcAft>
          <a:spcPct val="0"/>
        </a:spcAft>
        <a:buFont typeface="Arial" panose="020B0604020202020204" pitchFamily="34" charset="0"/>
        <a:buChar char="–"/>
        <a:defRPr sz="20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1800" u="none" kern="1200" baseline="0">
          <a:solidFill>
            <a:schemeClr val="tx1"/>
          </a:solidFill>
          <a:latin typeface="+mn-lt"/>
          <a:ea typeface="+mn-ea"/>
          <a:cs typeface="+mn-cs"/>
        </a:defRPr>
      </a:lvl3pPr>
      <a:lvl4pPr marL="1599565" lvl="3"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4pPr>
      <a:lvl5pPr marL="2056765" lvl="4"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5pPr>
      <a:lvl6pPr marL="2513965" lvl="5"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6pPr>
      <a:lvl7pPr marL="2971165" lvl="6"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7pPr>
      <a:lvl8pPr marL="3428365" lvl="7"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8pPr>
      <a:lvl9pPr marL="3885565" lvl="8"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5pPr>
      <a:lvl6pPr marL="2285365" lvl="5"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6pPr>
      <a:lvl7pPr marL="2742565" lvl="6"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7pPr>
      <a:lvl8pPr marL="3199765" lvl="7"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microsoft.com/office/2007/relationships/hdphoto" Target="../media/hdphoto1.wdp"/><Relationship Id="rId8" Type="http://schemas.openxmlformats.org/officeDocument/2006/relationships/image" Target="../media/image7.png"/><Relationship Id="rId7" Type="http://schemas.openxmlformats.org/officeDocument/2006/relationships/image" Target="../media/image16.png"/><Relationship Id="rId6" Type="http://schemas.openxmlformats.org/officeDocument/2006/relationships/tags" Target="../tags/tag50.xml"/><Relationship Id="rId5" Type="http://schemas.openxmlformats.org/officeDocument/2006/relationships/image" Target="../media/image15.jpeg"/><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9" Type="http://schemas.microsoft.com/office/2007/relationships/hdphoto" Target="../media/hdphoto1.wdp"/><Relationship Id="rId8" Type="http://schemas.openxmlformats.org/officeDocument/2006/relationships/image" Target="../media/image7.png"/><Relationship Id="rId7" Type="http://schemas.openxmlformats.org/officeDocument/2006/relationships/image" Target="../media/image16.png"/><Relationship Id="rId6" Type="http://schemas.openxmlformats.org/officeDocument/2006/relationships/tags" Target="../tags/tag54.xml"/><Relationship Id="rId5" Type="http://schemas.openxmlformats.org/officeDocument/2006/relationships/image" Target="../media/image15.jpeg"/><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image" Target="../media/image8.GIF"/><Relationship Id="rId1" Type="http://schemas.openxmlformats.org/officeDocument/2006/relationships/tags" Target="../tags/tag55.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hdphoto1.wdp"/><Relationship Id="rId7" Type="http://schemas.openxmlformats.org/officeDocument/2006/relationships/image" Target="../media/image7.png"/><Relationship Id="rId6" Type="http://schemas.openxmlformats.org/officeDocument/2006/relationships/image" Target="../media/image17.GIF"/><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0" Type="http://schemas.openxmlformats.org/officeDocument/2006/relationships/notesSlide" Target="../notesSlides/notesSlide11.xml"/><Relationship Id="rId1" Type="http://schemas.openxmlformats.org/officeDocument/2006/relationships/tags" Target="../tags/tag56.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tags" Target="../tags/tag62.xml"/><Relationship Id="rId1" Type="http://schemas.openxmlformats.org/officeDocument/2006/relationships/tags" Target="../tags/tag61.xml"/></Relationships>
</file>

<file path=ppt/slides/_rels/slide15.xml.rels><?xml version="1.0" encoding="UTF-8" standalone="yes"?>
<Relationships xmlns="http://schemas.openxmlformats.org/package/2006/relationships"><Relationship Id="rId9" Type="http://schemas.microsoft.com/office/2007/relationships/hdphoto" Target="../media/hdphoto1.wdp"/><Relationship Id="rId8" Type="http://schemas.openxmlformats.org/officeDocument/2006/relationships/image" Target="../media/image7.png"/><Relationship Id="rId7" Type="http://schemas.openxmlformats.org/officeDocument/2006/relationships/tags" Target="../tags/tag67.xml"/><Relationship Id="rId6" Type="http://schemas.openxmlformats.org/officeDocument/2006/relationships/image" Target="../media/image17.GIF"/><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tags" Target="../tags/tag69.xml"/><Relationship Id="rId1" Type="http://schemas.openxmlformats.org/officeDocument/2006/relationships/tags" Target="../tags/tag68.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tags" Target="../tags/tag71.xml"/><Relationship Id="rId1" Type="http://schemas.openxmlformats.org/officeDocument/2006/relationships/tags" Target="../tags/tag70.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tags" Target="../tags/tag73.xml"/><Relationship Id="rId1" Type="http://schemas.openxmlformats.org/officeDocument/2006/relationships/tags" Target="../tags/tag72.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tags" Target="../tags/tag75.xml"/><Relationship Id="rId1" Type="http://schemas.openxmlformats.org/officeDocument/2006/relationships/tags" Target="../tags/tag74.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tags" Target="../tags/tag77.xml"/><Relationship Id="rId1" Type="http://schemas.openxmlformats.org/officeDocument/2006/relationships/tags" Target="../tags/tag76.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tags" Target="../tags/tag79.xml"/><Relationship Id="rId1" Type="http://schemas.openxmlformats.org/officeDocument/2006/relationships/tags" Target="../tags/tag78.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tags" Target="../tags/tag81.xml"/><Relationship Id="rId1" Type="http://schemas.openxmlformats.org/officeDocument/2006/relationships/tags" Target="../tags/tag80.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tags" Target="../tags/tag83.xml"/><Relationship Id="rId1" Type="http://schemas.openxmlformats.org/officeDocument/2006/relationships/tags" Target="../tags/tag82.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microsoft.com/office/2007/relationships/hdphoto" Target="../media/hdphoto1.wdp"/><Relationship Id="rId7" Type="http://schemas.openxmlformats.org/officeDocument/2006/relationships/image" Target="../media/image7.png"/><Relationship Id="rId6" Type="http://schemas.openxmlformats.org/officeDocument/2006/relationships/tags" Target="../tags/tag86.xml"/><Relationship Id="rId5" Type="http://schemas.openxmlformats.org/officeDocument/2006/relationships/image" Target="../media/image21.GIF"/><Relationship Id="rId4" Type="http://schemas.openxmlformats.org/officeDocument/2006/relationships/tags" Target="../tags/tag85.xml"/><Relationship Id="rId3" Type="http://schemas.openxmlformats.org/officeDocument/2006/relationships/image" Target="../media/image20.png"/><Relationship Id="rId2" Type="http://schemas.openxmlformats.org/officeDocument/2006/relationships/tags" Target="../tags/tag84.xml"/><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image" Target="../media/image8.GIF"/><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9" Type="http://schemas.microsoft.com/office/2007/relationships/hdphoto" Target="../media/hdphoto1.wdp"/><Relationship Id="rId8" Type="http://schemas.openxmlformats.org/officeDocument/2006/relationships/image" Target="../media/image7.png"/><Relationship Id="rId7"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 Id="rId3" Type="http://schemas.openxmlformats.org/officeDocument/2006/relationships/image" Target="../media/image9.png"/><Relationship Id="rId2" Type="http://schemas.microsoft.com/office/2007/relationships/media" Target="../media/media1.mp4"/><Relationship Id="rId11" Type="http://schemas.openxmlformats.org/officeDocument/2006/relationships/notesSlide" Target="../notesSlides/notesSlide2.xml"/><Relationship Id="rId10" Type="http://schemas.openxmlformats.org/officeDocument/2006/relationships/slideLayout" Target="../slideLayouts/slideLayout2.xml"/><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image" Target="../media/image10.GIF"/><Relationship Id="rId5" Type="http://schemas.openxmlformats.org/officeDocument/2006/relationships/tags" Target="../tags/tag7.xml"/><Relationship Id="rId4" Type="http://schemas.openxmlformats.org/officeDocument/2006/relationships/tags" Target="../tags/tag6.xml"/><Relationship Id="rId35" Type="http://schemas.openxmlformats.org/officeDocument/2006/relationships/notesSlide" Target="../notesSlides/notesSlide3.xml"/><Relationship Id="rId34" Type="http://schemas.openxmlformats.org/officeDocument/2006/relationships/slideLayout" Target="../slideLayouts/slideLayout2.xml"/><Relationship Id="rId33" Type="http://schemas.microsoft.com/office/2007/relationships/hdphoto" Target="../media/hdphoto1.wdp"/><Relationship Id="rId32" Type="http://schemas.openxmlformats.org/officeDocument/2006/relationships/image" Target="../media/image7.png"/><Relationship Id="rId31" Type="http://schemas.openxmlformats.org/officeDocument/2006/relationships/tags" Target="../tags/tag32.xml"/><Relationship Id="rId30" Type="http://schemas.openxmlformats.org/officeDocument/2006/relationships/tags" Target="../tags/tag31.xml"/><Relationship Id="rId3" Type="http://schemas.openxmlformats.org/officeDocument/2006/relationships/tags" Target="../tags/tag5.xml"/><Relationship Id="rId29" Type="http://schemas.openxmlformats.org/officeDocument/2006/relationships/tags" Target="../tags/tag30.xml"/><Relationship Id="rId28" Type="http://schemas.openxmlformats.org/officeDocument/2006/relationships/tags" Target="../tags/tag29.xml"/><Relationship Id="rId27" Type="http://schemas.openxmlformats.org/officeDocument/2006/relationships/tags" Target="../tags/tag28.xml"/><Relationship Id="rId26" Type="http://schemas.openxmlformats.org/officeDocument/2006/relationships/tags" Target="../tags/tag27.xml"/><Relationship Id="rId25" Type="http://schemas.openxmlformats.org/officeDocument/2006/relationships/tags" Target="../tags/tag26.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4.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9" Type="http://schemas.microsoft.com/office/2007/relationships/hdphoto" Target="../media/hdphoto1.wdp"/><Relationship Id="rId8" Type="http://schemas.openxmlformats.org/officeDocument/2006/relationships/image" Target="../media/image7.png"/><Relationship Id="rId7" Type="http://schemas.openxmlformats.org/officeDocument/2006/relationships/image" Target="../media/image10.GIF"/><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microsoft.com/office/2007/relationships/hdphoto" Target="../media/hdphoto1.wdp"/><Relationship Id="rId3" Type="http://schemas.openxmlformats.org/officeDocument/2006/relationships/image" Target="../media/image7.png"/><Relationship Id="rId2" Type="http://schemas.openxmlformats.org/officeDocument/2006/relationships/image" Target="../media/image8.GIF"/><Relationship Id="rId1" Type="http://schemas.openxmlformats.org/officeDocument/2006/relationships/tags" Target="../tags/tag38.xml"/></Relationships>
</file>

<file path=ppt/slides/_rels/slide8.xml.rels><?xml version="1.0" encoding="UTF-8" standalone="yes"?>
<Relationships xmlns="http://schemas.openxmlformats.org/package/2006/relationships"><Relationship Id="rId9" Type="http://schemas.microsoft.com/office/2007/relationships/hdphoto" Target="../media/hdphoto1.wdp"/><Relationship Id="rId8" Type="http://schemas.openxmlformats.org/officeDocument/2006/relationships/image" Target="../media/image7.png"/><Relationship Id="rId7" Type="http://schemas.openxmlformats.org/officeDocument/2006/relationships/image" Target="../media/image16.png"/><Relationship Id="rId6" Type="http://schemas.openxmlformats.org/officeDocument/2006/relationships/tags" Target="../tags/tag42.xml"/><Relationship Id="rId5" Type="http://schemas.openxmlformats.org/officeDocument/2006/relationships/image" Target="../media/image15.jpeg"/><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9" Type="http://schemas.microsoft.com/office/2007/relationships/hdphoto" Target="../media/hdphoto1.wdp"/><Relationship Id="rId8" Type="http://schemas.openxmlformats.org/officeDocument/2006/relationships/image" Target="../media/image7.png"/><Relationship Id="rId7" Type="http://schemas.openxmlformats.org/officeDocument/2006/relationships/image" Target="../media/image16.png"/><Relationship Id="rId6" Type="http://schemas.openxmlformats.org/officeDocument/2006/relationships/tags" Target="../tags/tag46.xml"/><Relationship Id="rId5" Type="http://schemas.openxmlformats.org/officeDocument/2006/relationships/image" Target="../media/image15.jpe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5pPr>
            <a:lvl6pPr marL="22860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6pPr>
            <a:lvl7pPr marL="27432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7pPr>
            <a:lvl8pPr marL="32004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8pPr>
            <a:lvl9pPr marL="36576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9pPr>
          </a:lstStyle>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a:spLocks noChangeArrowheads="1"/>
          </p:cNvSpPr>
          <p:nvPr/>
        </p:nvSpPr>
        <p:spPr bwMode="auto">
          <a:xfrm>
            <a:off x="7506494" y="2275681"/>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5pPr>
            <a:lvl6pPr marL="22860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6pPr>
            <a:lvl7pPr marL="27432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7pPr>
            <a:lvl8pPr marL="32004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8pPr>
            <a:lvl9pPr marL="36576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9pPr>
          </a:lstStyle>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3"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 descr="qrcode_for_gh_3a435f224ccf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569" y="2983706"/>
            <a:ext cx="31099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5956300" y="826135"/>
            <a:ext cx="6178550" cy="5790565"/>
          </a:xfrm>
          <a:prstGeom prst="rect">
            <a:avLst/>
          </a:prstGeom>
          <a:effectLst>
            <a:outerShdw blurRad="50800" dist="38100" dir="16200000" rotWithShape="0">
              <a:prstClr val="black">
                <a:alpha val="40000"/>
              </a:prstClr>
            </a:outerShdw>
          </a:effectLst>
        </p:spPr>
      </p:pic>
      <p:sp>
        <p:nvSpPr>
          <p:cNvPr id="11272" name="AutoShape 36"/>
          <p:cNvSpPr/>
          <p:nvPr>
            <p:custDataLst>
              <p:tags r:id="rId2"/>
            </p:custDataLst>
          </p:nvPr>
        </p:nvSpPr>
        <p:spPr>
          <a:xfrm>
            <a:off x="111125" y="826135"/>
            <a:ext cx="5662930" cy="5765165"/>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sp>
        <p:nvSpPr>
          <p:cNvPr id="2" name="出自【趣你的PPT】(微信:qunideppt)：最优质的PPT资源库"/>
          <p:cNvSpPr txBox="1"/>
          <p:nvPr>
            <p:custDataLst>
              <p:tags r:id="rId3"/>
            </p:custDataLst>
          </p:nvPr>
        </p:nvSpPr>
        <p:spPr>
          <a:xfrm>
            <a:off x="1160145" y="116840"/>
            <a:ext cx="8768080" cy="542290"/>
          </a:xfrm>
          <a:prstGeom prst="rect">
            <a:avLst/>
          </a:prstGeom>
          <a:noFill/>
        </p:spPr>
        <p:txBody>
          <a:bodyPr wrap="square" rtlCol="0">
            <a:noAutofit/>
          </a:bodyPr>
          <a:lstStyle/>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2025高考押题</a:t>
            </a:r>
            <a:r>
              <a:rPr lang="en-US" altLang="zh-CN" sz="2400" b="1" dirty="0">
                <a:solidFill>
                  <a:srgbClr val="C00000"/>
                </a:solidFill>
                <a:latin typeface="微软雅黑" panose="020B0503020204020204" charset="-122"/>
                <a:ea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rPr>
              <a:t>社区行善</a:t>
            </a:r>
            <a:r>
              <a:rPr lang="zh-CN" altLang="en-US" sz="2400" b="1" baseline="30000" dirty="0">
                <a:solidFill>
                  <a:srgbClr val="C00000"/>
                </a:solidFill>
                <a:latin typeface="微软雅黑" panose="020B0503020204020204" charset="-122"/>
                <a:ea typeface="微软雅黑" panose="020B0503020204020204" charset="-122"/>
                <a:sym typeface="+mn-ea"/>
              </a:rPr>
              <a:t>+网络创意</a:t>
            </a:r>
            <a:r>
              <a:rPr lang="en-US" altLang="zh-CN" sz="2400" b="1" baseline="30000" dirty="0">
                <a:solidFill>
                  <a:srgbClr val="C00000"/>
                </a:solidFill>
                <a:latin typeface="微软雅黑" panose="020B0503020204020204" charset="-122"/>
                <a:ea typeface="微软雅黑" panose="020B0503020204020204" charset="-122"/>
                <a:sym typeface="+mn-ea"/>
              </a:rPr>
              <a:t>/</a:t>
            </a:r>
            <a:r>
              <a:rPr lang="zh-CN" altLang="en-US" sz="2400" b="1" baseline="30000" dirty="0">
                <a:solidFill>
                  <a:srgbClr val="C00000"/>
                </a:solidFill>
                <a:latin typeface="微软雅黑" panose="020B0503020204020204" charset="-122"/>
                <a:ea typeface="微软雅黑" panose="020B0503020204020204" charset="-122"/>
                <a:sym typeface="+mn-ea"/>
              </a:rPr>
              <a:t>劳动实践</a:t>
            </a:r>
            <a:endParaRPr lang="zh-CN" altLang="en-US" sz="2400" b="1" baseline="30000" dirty="0">
              <a:solidFill>
                <a:srgbClr val="C00000"/>
              </a:solidFill>
              <a:latin typeface="微软雅黑" panose="020B0503020204020204" charset="-122"/>
              <a:ea typeface="微软雅黑" panose="020B0503020204020204" charset="-122"/>
              <a:sym typeface="+mn-ea"/>
            </a:endParaRPr>
          </a:p>
        </p:txBody>
      </p:sp>
      <p:pic>
        <p:nvPicPr>
          <p:cNvPr id="27" name="图片 26"/>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flipH="1">
            <a:off x="-60325" y="5960745"/>
            <a:ext cx="1266190" cy="773430"/>
          </a:xfrm>
          <a:prstGeom prst="rect">
            <a:avLst/>
          </a:prstGeom>
        </p:spPr>
      </p:pic>
      <p:pic>
        <p:nvPicPr>
          <p:cNvPr id="14" name="图片 13"/>
          <p:cNvPicPr>
            <a:picLocks noChangeAspect="1"/>
          </p:cNvPicPr>
          <p:nvPr>
            <p:custDataLst>
              <p:tags r:id="rId6"/>
            </p:custDataLst>
          </p:nvPr>
        </p:nvPicPr>
        <p:blipFill>
          <a:blip r:embed="rId7">
            <a:clrChange>
              <a:clrFrom>
                <a:srgbClr val="F6F6F6">
                  <a:alpha val="100000"/>
                </a:srgbClr>
              </a:clrFrom>
              <a:clrTo>
                <a:srgbClr val="F6F6F6">
                  <a:alpha val="100000"/>
                  <a:alpha val="0"/>
                </a:srgbClr>
              </a:clrTo>
            </a:clrChange>
          </a:blip>
          <a:srcRect l="53828" t="27524" r="2757" b="58507"/>
          <a:stretch>
            <a:fillRect/>
          </a:stretch>
        </p:blipFill>
        <p:spPr>
          <a:xfrm>
            <a:off x="9264438" y="34290"/>
            <a:ext cx="2929467" cy="698500"/>
          </a:xfrm>
          <a:prstGeom prst="rect">
            <a:avLst/>
          </a:prstGeom>
        </p:spPr>
      </p:pic>
      <p:sp>
        <p:nvSpPr>
          <p:cNvPr id="4" name="文本框 3"/>
          <p:cNvSpPr txBox="1"/>
          <p:nvPr/>
        </p:nvSpPr>
        <p:spPr>
          <a:xfrm>
            <a:off x="289560" y="1497330"/>
            <a:ext cx="5306060" cy="4192270"/>
          </a:xfrm>
          <a:prstGeom prst="rect">
            <a:avLst/>
          </a:prstGeom>
          <a:noFill/>
        </p:spPr>
        <p:txBody>
          <a:bodyPr wrap="square" rtlCol="0" anchor="t">
            <a:spAutoFit/>
          </a:bodyPr>
          <a:p>
            <a:pPr fontAlgn="auto">
              <a:lnSpc>
                <a:spcPts val="2460"/>
              </a:lnSpc>
            </a:pPr>
            <a:r>
              <a:rPr lang="zh-CN" altLang="en-US"/>
              <a:t>12.你是我需要的天使。上帝听了我的祷告，就在合宜的时候差遣你来。</a:t>
            </a:r>
            <a:endParaRPr lang="zh-CN" altLang="en-US"/>
          </a:p>
          <a:p>
            <a:pPr fontAlgn="auto">
              <a:lnSpc>
                <a:spcPts val="2460"/>
              </a:lnSpc>
            </a:pPr>
            <a:endParaRPr lang="zh-CN" altLang="en-US"/>
          </a:p>
          <a:p>
            <a:pPr fontAlgn="auto">
              <a:lnSpc>
                <a:spcPts val="2460"/>
              </a:lnSpc>
            </a:pPr>
            <a:r>
              <a:rPr lang="zh-CN" altLang="en-US"/>
              <a:t>13.“熊掌之家”呈现火爆的样子。耀眼的彩带在微风中舞动。桌子上摆放着捐赠的宠物用品、烘焙食品和急于拍卖的艺术品。在舞台上，兴奋的宠物们渴望展示自己的才华。在附近，杰克和格蕾丝在温暖的阳光下穿梭在人群中。</a:t>
            </a:r>
            <a:endParaRPr lang="zh-CN" altLang="en-US"/>
          </a:p>
          <a:p>
            <a:pPr fontAlgn="auto">
              <a:lnSpc>
                <a:spcPts val="2460"/>
              </a:lnSpc>
            </a:pPr>
            <a:endParaRPr lang="zh-CN" altLang="en-US"/>
          </a:p>
          <a:p>
            <a:pPr fontAlgn="auto">
              <a:lnSpc>
                <a:spcPts val="2460"/>
              </a:lnSpc>
            </a:pPr>
            <a:r>
              <a:rPr lang="zh-CN" altLang="en-US"/>
              <a:t>14. 他们的困境在我的脑海中回响</a:t>
            </a:r>
            <a:endParaRPr lang="zh-CN" altLang="en-US"/>
          </a:p>
          <a:p>
            <a:pPr fontAlgn="auto">
              <a:lnSpc>
                <a:spcPts val="2460"/>
              </a:lnSpc>
            </a:pPr>
            <a:endParaRPr lang="zh-CN" altLang="en-US"/>
          </a:p>
          <a:p>
            <a:pPr fontAlgn="auto">
              <a:lnSpc>
                <a:spcPts val="2460"/>
              </a:lnSpc>
            </a:pPr>
            <a:r>
              <a:rPr lang="zh-CN" altLang="en-US"/>
              <a:t>15.我甚至联系了附近的一个慈善组织，解释了她的情况，并请求他们的帮助。反响强烈。</a:t>
            </a:r>
            <a:endParaRPr lang="zh-CN" altLang="en-US"/>
          </a:p>
        </p:txBody>
      </p:sp>
      <p:sp>
        <p:nvSpPr>
          <p:cNvPr id="12" name="文本框 11"/>
          <p:cNvSpPr txBox="1"/>
          <p:nvPr/>
        </p:nvSpPr>
        <p:spPr>
          <a:xfrm>
            <a:off x="6158865" y="1075690"/>
            <a:ext cx="5772785" cy="5400675"/>
          </a:xfrm>
          <a:prstGeom prst="rect">
            <a:avLst/>
          </a:prstGeom>
          <a:noFill/>
        </p:spPr>
        <p:txBody>
          <a:bodyPr wrap="square" rtlCol="0" anchor="t">
            <a:spAutoFit/>
          </a:bodyPr>
          <a:p>
            <a:pPr algn="l" fontAlgn="auto">
              <a:lnSpc>
                <a:spcPts val="2760"/>
              </a:lnSpc>
            </a:pPr>
            <a:r>
              <a:rPr lang="zh-CN" altLang="en-US">
                <a:latin typeface="Times New Roman" panose="02020603050405020304" charset="0"/>
                <a:cs typeface="Times New Roman" panose="02020603050405020304" charset="0"/>
              </a:rPr>
              <a:t>12.You were the angel I needed. God heard my prayer and sent you at just the right time.</a:t>
            </a:r>
            <a:endParaRPr lang="zh-CN" altLang="en-US">
              <a:latin typeface="Times New Roman" panose="02020603050405020304" charset="0"/>
              <a:cs typeface="Times New Roman" panose="02020603050405020304" charset="0"/>
            </a:endParaRPr>
          </a:p>
          <a:p>
            <a:pPr algn="l" fontAlgn="auto">
              <a:lnSpc>
                <a:spcPts val="2760"/>
              </a:lnSpc>
            </a:pPr>
            <a:endParaRPr lang="zh-CN" altLang="en-US">
              <a:latin typeface="Times New Roman" panose="02020603050405020304" charset="0"/>
              <a:cs typeface="Times New Roman" panose="02020603050405020304" charset="0"/>
            </a:endParaRPr>
          </a:p>
          <a:p>
            <a:pPr algn="l" fontAlgn="auto">
              <a:lnSpc>
                <a:spcPts val="2760"/>
              </a:lnSpc>
            </a:pPr>
            <a:r>
              <a:rPr lang="zh-CN" altLang="en-US">
                <a:latin typeface="Times New Roman" panose="02020603050405020304" charset="0"/>
                <a:cs typeface="Times New Roman" panose="02020603050405020304" charset="0"/>
              </a:rPr>
              <a:t>13.The Paws Home took on an electric look. In the breeze </a:t>
            </a:r>
            <a:r>
              <a:rPr lang="zh-CN" altLang="en-US" u="sng">
                <a:latin typeface="Times New Roman" panose="02020603050405020304" charset="0"/>
                <a:cs typeface="Times New Roman" panose="02020603050405020304" charset="0"/>
              </a:rPr>
              <a:t>danced</a:t>
            </a:r>
            <a:r>
              <a:rPr lang="zh-CN" altLang="en-US">
                <a:latin typeface="Times New Roman" panose="02020603050405020304" charset="0"/>
                <a:cs typeface="Times New Roman" panose="02020603050405020304" charset="0"/>
              </a:rPr>
              <a:t> </a:t>
            </a:r>
            <a:r>
              <a:rPr lang="zh-CN" altLang="en-US">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the dazzling streamers</a:t>
            </a:r>
            <a:r>
              <a:rPr lang="zh-CN" altLang="en-US">
                <a:latin typeface="Times New Roman" panose="02020603050405020304" charset="0"/>
                <a:cs typeface="Times New Roman" panose="02020603050405020304" charset="0"/>
              </a:rPr>
              <a:t>. On the tables </a:t>
            </a:r>
            <a:r>
              <a:rPr lang="zh-CN" altLang="en-US" u="sng">
                <a:latin typeface="Times New Roman" panose="02020603050405020304" charset="0"/>
                <a:cs typeface="Times New Roman" panose="02020603050405020304" charset="0"/>
              </a:rPr>
              <a:t>lay</a:t>
            </a:r>
            <a:r>
              <a:rPr lang="zh-CN" altLang="en-US">
                <a:latin typeface="Times New Roman" panose="02020603050405020304" charset="0"/>
                <a:cs typeface="Times New Roman" panose="02020603050405020304" charset="0"/>
              </a:rPr>
              <a:t> </a:t>
            </a:r>
            <a:r>
              <a:rPr lang="zh-CN" altLang="en-US">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the donated pet supplies, baked goods and art works </a:t>
            </a:r>
            <a:r>
              <a:rPr lang="zh-CN" altLang="en-US">
                <a:latin typeface="Times New Roman" panose="02020603050405020304" charset="0"/>
                <a:cs typeface="Times New Roman" panose="02020603050405020304" charset="0"/>
              </a:rPr>
              <a:t>eager to be auctioned. On the stage </a:t>
            </a:r>
            <a:r>
              <a:rPr lang="zh-CN" altLang="en-US" u="sng">
                <a:latin typeface="Times New Roman" panose="02020603050405020304" charset="0"/>
                <a:cs typeface="Times New Roman" panose="02020603050405020304" charset="0"/>
              </a:rPr>
              <a:t>stayed</a:t>
            </a:r>
            <a:r>
              <a:rPr lang="zh-CN" altLang="en-US">
                <a:latin typeface="Times New Roman" panose="02020603050405020304" charset="0"/>
                <a:cs typeface="Times New Roman" panose="02020603050405020304" charset="0"/>
              </a:rPr>
              <a:t> </a:t>
            </a:r>
            <a:r>
              <a:rPr lang="zh-CN" altLang="en-US">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the excited pet animals</a:t>
            </a:r>
            <a:r>
              <a:rPr lang="zh-CN" altLang="en-US">
                <a:latin typeface="Times New Roman" panose="02020603050405020304" charset="0"/>
                <a:cs typeface="Times New Roman" panose="02020603050405020304" charset="0"/>
              </a:rPr>
              <a:t> eager to show talents. In the neighborhood </a:t>
            </a:r>
            <a:r>
              <a:rPr lang="zh-CN" altLang="en-US" u="sng">
                <a:latin typeface="Times New Roman" panose="02020603050405020304" charset="0"/>
                <a:cs typeface="Times New Roman" panose="02020603050405020304" charset="0"/>
              </a:rPr>
              <a:t>shuttled</a:t>
            </a:r>
            <a:r>
              <a:rPr lang="zh-CN" altLang="en-US">
                <a:latin typeface="Times New Roman" panose="02020603050405020304" charset="0"/>
                <a:cs typeface="Times New Roman" panose="02020603050405020304" charset="0"/>
              </a:rPr>
              <a:t> </a:t>
            </a:r>
            <a:r>
              <a:rPr lang="zh-CN" altLang="en-US">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Jack and Grace</a:t>
            </a:r>
            <a:r>
              <a:rPr lang="zh-CN" altLang="en-US">
                <a:latin typeface="Times New Roman" panose="02020603050405020304" charset="0"/>
                <a:cs typeface="Times New Roman" panose="02020603050405020304" charset="0"/>
              </a:rPr>
              <a:t> among the crowd in the warm sunshine. （4个完全倒装句）</a:t>
            </a:r>
            <a:endParaRPr lang="zh-CN" altLang="en-US">
              <a:latin typeface="Times New Roman" panose="02020603050405020304" charset="0"/>
              <a:cs typeface="Times New Roman" panose="02020603050405020304" charset="0"/>
            </a:endParaRPr>
          </a:p>
          <a:p>
            <a:pPr algn="l" fontAlgn="auto">
              <a:lnSpc>
                <a:spcPts val="2760"/>
              </a:lnSpc>
            </a:pPr>
            <a:endParaRPr lang="zh-CN" altLang="en-US">
              <a:latin typeface="Times New Roman" panose="02020603050405020304" charset="0"/>
              <a:cs typeface="Times New Roman" panose="02020603050405020304" charset="0"/>
            </a:endParaRPr>
          </a:p>
          <a:p>
            <a:pPr algn="l" fontAlgn="auto">
              <a:lnSpc>
                <a:spcPts val="2760"/>
              </a:lnSpc>
            </a:pPr>
            <a:r>
              <a:rPr lang="zh-CN" altLang="en-US">
                <a:latin typeface="Times New Roman" panose="02020603050405020304" charset="0"/>
                <a:cs typeface="Times New Roman" panose="02020603050405020304" charset="0"/>
              </a:rPr>
              <a:t>14. their plight echoing in my thoughts(独立主格结构)</a:t>
            </a:r>
            <a:endParaRPr lang="zh-CN" altLang="en-US">
              <a:latin typeface="Times New Roman" panose="02020603050405020304" charset="0"/>
              <a:cs typeface="Times New Roman" panose="02020603050405020304" charset="0"/>
            </a:endParaRPr>
          </a:p>
          <a:p>
            <a:pPr algn="l" fontAlgn="auto">
              <a:lnSpc>
                <a:spcPts val="2760"/>
              </a:lnSpc>
            </a:pPr>
            <a:endParaRPr lang="zh-CN" altLang="en-US">
              <a:latin typeface="Times New Roman" panose="02020603050405020304" charset="0"/>
              <a:cs typeface="Times New Roman" panose="02020603050405020304" charset="0"/>
            </a:endParaRPr>
          </a:p>
          <a:p>
            <a:pPr algn="l" fontAlgn="auto">
              <a:lnSpc>
                <a:spcPts val="2760"/>
              </a:lnSpc>
            </a:pPr>
            <a:r>
              <a:rPr lang="zh-CN" altLang="en-US">
                <a:latin typeface="Times New Roman" panose="02020603050405020304" charset="0"/>
                <a:cs typeface="Times New Roman" panose="02020603050405020304" charset="0"/>
              </a:rPr>
              <a:t>15. I even reached out to a nearby charity organization, explaining her situation and pleading for their help. The response was overwhelming. </a:t>
            </a:r>
            <a:endParaRPr lang="zh-CN" altLang="en-US">
              <a:latin typeface="Times New Roman" panose="02020603050405020304" charset="0"/>
              <a:cs typeface="Times New Roman" panose="02020603050405020304" charset="0"/>
            </a:endParaRPr>
          </a:p>
        </p:txBody>
      </p:sp>
      <p:sp>
        <p:nvSpPr>
          <p:cNvPr id="8" name="矩形 7"/>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8">
            <a:extLst>
              <a:ext uri="{BEBA8EAE-BF5A-486C-A8C5-ECC9F3942E4B}">
                <a14:imgProps xmlns:a14="http://schemas.microsoft.com/office/drawing/2010/main">
                  <a14:imgLayer r:embed="rId9">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linds(horizont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blinds(horizontal)">
                                      <p:cBhvr>
                                        <p:cTn id="19" dur="5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blinds(horizontal)">
                                      <p:cBhvr>
                                        <p:cTn id="24" dur="500"/>
                                        <p:tgtEl>
                                          <p:spTgt spid="1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animEffect transition="in" filter="blinds(horizontal)">
                                      <p:cBhvr>
                                        <p:cTn id="29" dur="500"/>
                                        <p:tgtEl>
                                          <p:spTgt spid="12">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5956300" y="826135"/>
            <a:ext cx="6178550" cy="5790565"/>
          </a:xfrm>
          <a:prstGeom prst="rect">
            <a:avLst/>
          </a:prstGeom>
          <a:effectLst>
            <a:outerShdw blurRad="50800" dist="38100" dir="16200000" rotWithShape="0">
              <a:prstClr val="black">
                <a:alpha val="40000"/>
              </a:prstClr>
            </a:outerShdw>
          </a:effectLst>
        </p:spPr>
      </p:pic>
      <p:sp>
        <p:nvSpPr>
          <p:cNvPr id="11272" name="AutoShape 36"/>
          <p:cNvSpPr/>
          <p:nvPr>
            <p:custDataLst>
              <p:tags r:id="rId2"/>
            </p:custDataLst>
          </p:nvPr>
        </p:nvSpPr>
        <p:spPr>
          <a:xfrm>
            <a:off x="111125" y="826135"/>
            <a:ext cx="5662930" cy="5765165"/>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sp>
        <p:nvSpPr>
          <p:cNvPr id="2" name="出自【趣你的PPT】(微信:qunideppt)：最优质的PPT资源库"/>
          <p:cNvSpPr txBox="1"/>
          <p:nvPr>
            <p:custDataLst>
              <p:tags r:id="rId3"/>
            </p:custDataLst>
          </p:nvPr>
        </p:nvSpPr>
        <p:spPr>
          <a:xfrm>
            <a:off x="1160145" y="116840"/>
            <a:ext cx="8768080" cy="542290"/>
          </a:xfrm>
          <a:prstGeom prst="rect">
            <a:avLst/>
          </a:prstGeom>
          <a:noFill/>
        </p:spPr>
        <p:txBody>
          <a:bodyPr wrap="square" rtlCol="0">
            <a:noAutofit/>
          </a:bodyPr>
          <a:lstStyle/>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2025高考押题</a:t>
            </a:r>
            <a:r>
              <a:rPr lang="en-US" altLang="zh-CN" sz="2400" b="1" dirty="0">
                <a:solidFill>
                  <a:srgbClr val="C00000"/>
                </a:solidFill>
                <a:latin typeface="微软雅黑" panose="020B0503020204020204" charset="-122"/>
                <a:ea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rPr>
              <a:t>社区行善</a:t>
            </a:r>
            <a:r>
              <a:rPr lang="zh-CN" altLang="en-US" sz="2400" b="1" baseline="30000" dirty="0">
                <a:solidFill>
                  <a:srgbClr val="C00000"/>
                </a:solidFill>
                <a:latin typeface="微软雅黑" panose="020B0503020204020204" charset="-122"/>
                <a:ea typeface="微软雅黑" panose="020B0503020204020204" charset="-122"/>
                <a:sym typeface="+mn-ea"/>
              </a:rPr>
              <a:t>+网络创意</a:t>
            </a:r>
            <a:r>
              <a:rPr lang="en-US" altLang="zh-CN" sz="2400" b="1" baseline="30000" dirty="0">
                <a:solidFill>
                  <a:srgbClr val="C00000"/>
                </a:solidFill>
                <a:latin typeface="微软雅黑" panose="020B0503020204020204" charset="-122"/>
                <a:ea typeface="微软雅黑" panose="020B0503020204020204" charset="-122"/>
                <a:sym typeface="+mn-ea"/>
              </a:rPr>
              <a:t>/</a:t>
            </a:r>
            <a:r>
              <a:rPr lang="zh-CN" altLang="en-US" sz="2400" b="1" baseline="30000" dirty="0">
                <a:solidFill>
                  <a:srgbClr val="C00000"/>
                </a:solidFill>
                <a:latin typeface="微软雅黑" panose="020B0503020204020204" charset="-122"/>
                <a:ea typeface="微软雅黑" panose="020B0503020204020204" charset="-122"/>
                <a:sym typeface="+mn-ea"/>
              </a:rPr>
              <a:t>劳动实践</a:t>
            </a:r>
            <a:endParaRPr lang="zh-CN" altLang="en-US" sz="2400" b="1" baseline="30000" dirty="0">
              <a:solidFill>
                <a:srgbClr val="C00000"/>
              </a:solidFill>
              <a:latin typeface="微软雅黑" panose="020B0503020204020204" charset="-122"/>
              <a:ea typeface="微软雅黑" panose="020B0503020204020204" charset="-122"/>
              <a:sym typeface="+mn-ea"/>
            </a:endParaRPr>
          </a:p>
        </p:txBody>
      </p:sp>
      <p:pic>
        <p:nvPicPr>
          <p:cNvPr id="27" name="图片 26"/>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flipH="1">
            <a:off x="-60325" y="5960745"/>
            <a:ext cx="1266190" cy="773430"/>
          </a:xfrm>
          <a:prstGeom prst="rect">
            <a:avLst/>
          </a:prstGeom>
        </p:spPr>
      </p:pic>
      <p:pic>
        <p:nvPicPr>
          <p:cNvPr id="14" name="图片 13"/>
          <p:cNvPicPr>
            <a:picLocks noChangeAspect="1"/>
          </p:cNvPicPr>
          <p:nvPr>
            <p:custDataLst>
              <p:tags r:id="rId6"/>
            </p:custDataLst>
          </p:nvPr>
        </p:nvPicPr>
        <p:blipFill>
          <a:blip r:embed="rId7">
            <a:clrChange>
              <a:clrFrom>
                <a:srgbClr val="F6F6F6">
                  <a:alpha val="100000"/>
                </a:srgbClr>
              </a:clrFrom>
              <a:clrTo>
                <a:srgbClr val="F6F6F6">
                  <a:alpha val="100000"/>
                  <a:alpha val="0"/>
                </a:srgbClr>
              </a:clrTo>
            </a:clrChange>
          </a:blip>
          <a:srcRect l="53828" t="27524" r="2757" b="58507"/>
          <a:stretch>
            <a:fillRect/>
          </a:stretch>
        </p:blipFill>
        <p:spPr>
          <a:xfrm>
            <a:off x="9264438" y="34290"/>
            <a:ext cx="2929467" cy="698500"/>
          </a:xfrm>
          <a:prstGeom prst="rect">
            <a:avLst/>
          </a:prstGeom>
        </p:spPr>
      </p:pic>
      <p:sp>
        <p:nvSpPr>
          <p:cNvPr id="4" name="文本框 3"/>
          <p:cNvSpPr txBox="1"/>
          <p:nvPr/>
        </p:nvSpPr>
        <p:spPr>
          <a:xfrm>
            <a:off x="289560" y="1344930"/>
            <a:ext cx="5306060" cy="4192270"/>
          </a:xfrm>
          <a:prstGeom prst="rect">
            <a:avLst/>
          </a:prstGeom>
          <a:noFill/>
        </p:spPr>
        <p:txBody>
          <a:bodyPr wrap="square" rtlCol="0" anchor="t">
            <a:spAutoFit/>
          </a:bodyPr>
          <a:p>
            <a:pPr fontAlgn="auto">
              <a:lnSpc>
                <a:spcPts val="2460"/>
              </a:lnSpc>
            </a:pPr>
            <a:r>
              <a:rPr lang="zh-CN" altLang="en-US"/>
              <a:t>16. “谢谢你恢复了我们对人性的信心。你的善良给了我们继续前进的力量。” 她的声音里充满了感激。</a:t>
            </a:r>
            <a:endParaRPr lang="zh-CN" altLang="en-US"/>
          </a:p>
          <a:p>
            <a:pPr fontAlgn="auto">
              <a:lnSpc>
                <a:spcPts val="2460"/>
              </a:lnSpc>
            </a:pPr>
            <a:endParaRPr lang="zh-CN" altLang="en-US"/>
          </a:p>
          <a:p>
            <a:pPr fontAlgn="auto">
              <a:lnSpc>
                <a:spcPts val="2460"/>
              </a:lnSpc>
            </a:pPr>
            <a:r>
              <a:rPr lang="zh-CN" altLang="en-US"/>
              <a:t>17.看到她身上的积极转变，我感到一种满足感，并加强我对善良和社区支持的力量的信念。</a:t>
            </a:r>
            <a:endParaRPr lang="zh-CN" altLang="en-US"/>
          </a:p>
          <a:p>
            <a:pPr fontAlgn="auto">
              <a:lnSpc>
                <a:spcPts val="2460"/>
              </a:lnSpc>
            </a:pPr>
            <a:endParaRPr lang="zh-CN" altLang="en-US"/>
          </a:p>
          <a:p>
            <a:pPr fontAlgn="auto">
              <a:lnSpc>
                <a:spcPts val="2460"/>
              </a:lnSpc>
            </a:pPr>
            <a:r>
              <a:rPr lang="en-US" altLang="zh-CN"/>
              <a:t>18.</a:t>
            </a:r>
            <a:r>
              <a:rPr lang="zh-CN" altLang="en-US"/>
              <a:t>看到这块地，一片凹凸不平、光秃秃、荒无人烟、杂草丛生的地方，他们拍了拍别人的肩膀，这有力地鼓舞了每个人。烈日炙烤着人们的脸，他们铺了草，搬了混凝土。汗珠模糊了视线，但他们仍然精力充沛。这些不平凡的梦想家给平凡的生活注入了新的活力。最终，一个规范的足球场建成了。</a:t>
            </a:r>
            <a:endParaRPr lang="zh-CN" altLang="en-US"/>
          </a:p>
        </p:txBody>
      </p:sp>
      <p:sp>
        <p:nvSpPr>
          <p:cNvPr id="12" name="文本框 11"/>
          <p:cNvSpPr txBox="1"/>
          <p:nvPr/>
        </p:nvSpPr>
        <p:spPr>
          <a:xfrm>
            <a:off x="6115685" y="937260"/>
            <a:ext cx="5772785" cy="5400675"/>
          </a:xfrm>
          <a:prstGeom prst="rect">
            <a:avLst/>
          </a:prstGeom>
          <a:noFill/>
        </p:spPr>
        <p:txBody>
          <a:bodyPr wrap="square" rtlCol="0" anchor="t">
            <a:spAutoFit/>
          </a:bodyPr>
          <a:p>
            <a:pPr algn="l" fontAlgn="auto">
              <a:lnSpc>
                <a:spcPts val="2760"/>
              </a:lnSpc>
            </a:pPr>
            <a:r>
              <a:rPr lang="zh-CN" altLang="en-US">
                <a:latin typeface="Times New Roman" panose="02020603050405020304" charset="0"/>
                <a:cs typeface="Times New Roman" panose="02020603050405020304" charset="0"/>
              </a:rPr>
              <a:t>16.“Thank you for restoring our faith in humanity. Your kindness has given us strength to keep going.” her voice filled with gratitude. </a:t>
            </a:r>
            <a:endParaRPr lang="zh-CN" altLang="en-US">
              <a:latin typeface="Times New Roman" panose="02020603050405020304" charset="0"/>
              <a:cs typeface="Times New Roman" panose="02020603050405020304" charset="0"/>
            </a:endParaRPr>
          </a:p>
          <a:p>
            <a:pPr algn="l" fontAlgn="auto">
              <a:lnSpc>
                <a:spcPts val="2760"/>
              </a:lnSpc>
            </a:pPr>
            <a:endParaRPr lang="zh-CN" altLang="en-US">
              <a:latin typeface="Times New Roman" panose="02020603050405020304" charset="0"/>
              <a:cs typeface="Times New Roman" panose="02020603050405020304" charset="0"/>
            </a:endParaRPr>
          </a:p>
          <a:p>
            <a:pPr algn="l" fontAlgn="auto">
              <a:lnSpc>
                <a:spcPts val="2760"/>
              </a:lnSpc>
            </a:pPr>
            <a:r>
              <a:rPr lang="zh-CN" altLang="en-US">
                <a:latin typeface="Times New Roman" panose="02020603050405020304" charset="0"/>
                <a:cs typeface="Times New Roman" panose="02020603050405020304" charset="0"/>
              </a:rPr>
              <a:t>17. Observing the positive transformation in her bestowed upon me a sense of gratification and strengthed my belief in the power of kindness and community backing.</a:t>
            </a:r>
            <a:endParaRPr lang="zh-CN" altLang="en-US">
              <a:latin typeface="Times New Roman" panose="02020603050405020304" charset="0"/>
              <a:cs typeface="Times New Roman" panose="02020603050405020304" charset="0"/>
            </a:endParaRPr>
          </a:p>
          <a:p>
            <a:pPr algn="l" fontAlgn="auto">
              <a:lnSpc>
                <a:spcPts val="2760"/>
              </a:lnSpc>
            </a:pPr>
            <a:endParaRPr lang="zh-CN" altLang="en-US">
              <a:latin typeface="Times New Roman" panose="02020603050405020304" charset="0"/>
              <a:cs typeface="Times New Roman" panose="02020603050405020304" charset="0"/>
            </a:endParaRPr>
          </a:p>
          <a:p>
            <a:pPr algn="l" fontAlgn="auto">
              <a:lnSpc>
                <a:spcPts val="2760"/>
              </a:lnSpc>
            </a:pPr>
            <a:r>
              <a:rPr lang="en-US" altLang="zh-CN">
                <a:latin typeface="Times New Roman" panose="02020603050405020304" charset="0"/>
                <a:cs typeface="Times New Roman" panose="02020603050405020304" charset="0"/>
              </a:rPr>
              <a:t>18.</a:t>
            </a:r>
            <a:r>
              <a:rPr lang="zh-CN" altLang="en-US">
                <a:latin typeface="Times New Roman" panose="02020603050405020304" charset="0"/>
                <a:cs typeface="Times New Roman" panose="02020603050405020304" charset="0"/>
              </a:rPr>
              <a:t>Seeing the lot, an uneven, bare and abandoned place with unraveled grass, they tapped others' shoulders, which inspired everyone powerfully. The scorching sun baking people's face, they paved the grass, and moved the concrete. Beads of sweats blurring vision, they were still brimful of energy. These uncommon dreamer breathed new life into a common lot. Ultimately, a regulation soccer fieid was built. </a:t>
            </a:r>
            <a:endParaRPr lang="zh-CN" altLang="en-US">
              <a:latin typeface="Times New Roman" panose="02020603050405020304" charset="0"/>
              <a:cs typeface="Times New Roman" panose="02020603050405020304" charset="0"/>
            </a:endParaRPr>
          </a:p>
        </p:txBody>
      </p:sp>
      <p:sp>
        <p:nvSpPr>
          <p:cNvPr id="8" name="矩形 7"/>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8">
            <a:extLst>
              <a:ext uri="{BEBA8EAE-BF5A-486C-A8C5-ECC9F3942E4B}">
                <a14:imgProps xmlns:a14="http://schemas.microsoft.com/office/drawing/2010/main">
                  <a14:imgLayer r:embed="rId9">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linds(horizont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blinds(horizontal)">
                                      <p:cBhvr>
                                        <p:cTn id="19" dur="5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blinds(horizontal)">
                                      <p:cBhvr>
                                        <p:cTn id="24" dur="500"/>
                                        <p:tgtEl>
                                          <p:spTgt spid="12">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588" y="2074587"/>
            <a:ext cx="10726103" cy="29805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C00000"/>
          </a:solidFill>
          <a:ln>
            <a:noFill/>
          </a:ln>
        </p:spPr>
        <p:txBody>
          <a:bodyPr lIns="91392" tIns="45696" rIns="91392" bIns="45696"/>
          <a:lstStyle/>
          <a:p>
            <a:endParaRPr lang="zh-CN" altLang="en-US" sz="2400">
              <a:solidFill>
                <a:srgbClr val="002060"/>
              </a:solidFill>
            </a:endParaRPr>
          </a:p>
        </p:txBody>
      </p:sp>
      <p:sp>
        <p:nvSpPr>
          <p:cNvPr id="55" name="Freeform 8"/>
          <p:cNvSpPr/>
          <p:nvPr/>
        </p:nvSpPr>
        <p:spPr bwMode="auto">
          <a:xfrm>
            <a:off x="11225842" y="1908571"/>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8" name="TextBox 11"/>
          <p:cNvSpPr txBox="1">
            <a:spLocks noChangeArrowheads="1"/>
          </p:cNvSpPr>
          <p:nvPr/>
        </p:nvSpPr>
        <p:spPr bwMode="auto">
          <a:xfrm>
            <a:off x="2378710" y="2606675"/>
            <a:ext cx="8161655" cy="205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zh-CN" altLang="en-US" sz="4000" b="1" dirty="0">
                <a:solidFill>
                  <a:srgbClr val="FFFFFF"/>
                </a:solidFill>
                <a:latin typeface="微软雅黑" panose="020B0503020204020204" charset="-122"/>
                <a:ea typeface="微软雅黑" panose="020B0503020204020204" charset="-122"/>
              </a:rPr>
              <a:t>考前回看</a:t>
            </a:r>
            <a:r>
              <a:rPr lang="en-US" altLang="zh-CN" sz="4000" b="1" dirty="0">
                <a:solidFill>
                  <a:srgbClr val="FFFFFF"/>
                </a:solidFill>
                <a:latin typeface="微软雅黑" panose="020B0503020204020204" charset="-122"/>
                <a:ea typeface="微软雅黑" panose="020B0503020204020204" charset="-122"/>
              </a:rPr>
              <a:t>2025</a:t>
            </a:r>
            <a:r>
              <a:rPr lang="zh-CN" altLang="en-US" sz="4000" b="1" dirty="0">
                <a:solidFill>
                  <a:srgbClr val="FFFFFF"/>
                </a:solidFill>
                <a:latin typeface="微软雅黑" panose="020B0503020204020204" charset="-122"/>
                <a:ea typeface="微软雅黑" panose="020B0503020204020204" charset="-122"/>
              </a:rPr>
              <a:t>届高三做过的语篇</a:t>
            </a:r>
            <a:r>
              <a:rPr lang="en-US" altLang="zh-CN" sz="4000" b="1" dirty="0">
                <a:solidFill>
                  <a:srgbClr val="FFFFFF"/>
                </a:solidFill>
                <a:latin typeface="微软雅黑" panose="020B0503020204020204" charset="-122"/>
                <a:ea typeface="微软雅黑" panose="020B0503020204020204" charset="-122"/>
              </a:rPr>
              <a:t>      </a:t>
            </a:r>
            <a:endParaRPr lang="en-US" altLang="zh-CN" sz="4000" b="1" dirty="0">
              <a:solidFill>
                <a:srgbClr val="FFFFFF"/>
              </a:solidFill>
              <a:latin typeface="微软雅黑" panose="020B0503020204020204" charset="-122"/>
              <a:ea typeface="微软雅黑" panose="020B0503020204020204" charset="-122"/>
            </a:endParaRPr>
          </a:p>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以语篇为依托，</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zh-CN" altLang="en-US" sz="2400" b="1" dirty="0">
                <a:solidFill>
                  <a:srgbClr val="FFFF00"/>
                </a:solidFill>
                <a:latin typeface="微软雅黑" panose="020B0503020204020204" charset="-122"/>
                <a:ea typeface="微软雅黑" panose="020B0503020204020204" charset="-122"/>
              </a:rPr>
              <a:t>                以素养为立意，</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zh-CN" altLang="en-US" sz="2400" b="1" dirty="0">
                <a:solidFill>
                  <a:srgbClr val="FFFF00"/>
                </a:solidFill>
                <a:latin typeface="微软雅黑" panose="020B0503020204020204" charset="-122"/>
                <a:ea typeface="微软雅黑" panose="020B0503020204020204" charset="-122"/>
              </a:rPr>
              <a:t>                重视学生思维的运用与创新</a:t>
            </a:r>
            <a:endParaRPr lang="zh-CN" altLang="en-US" sz="2400" b="1" dirty="0">
              <a:solidFill>
                <a:srgbClr val="FFFF00"/>
              </a:solidFill>
              <a:latin typeface="微软雅黑" panose="020B0503020204020204" charset="-122"/>
              <a:ea typeface="微软雅黑" panose="020B0503020204020204" charset="-122"/>
            </a:endParaRPr>
          </a:p>
        </p:txBody>
      </p:sp>
      <p:sp>
        <p:nvSpPr>
          <p:cNvPr id="59" name="TextBox 12"/>
          <p:cNvSpPr txBox="1">
            <a:spLocks noChangeArrowheads="1"/>
          </p:cNvSpPr>
          <p:nvPr/>
        </p:nvSpPr>
        <p:spPr bwMode="auto">
          <a:xfrm>
            <a:off x="1346911" y="2464051"/>
            <a:ext cx="1256665" cy="22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0" b="1">
                <a:solidFill>
                  <a:srgbClr val="FFFFFF"/>
                </a:solidFill>
                <a:latin typeface="微软雅黑" panose="020B0503020204020204" charset="-122"/>
                <a:ea typeface="微软雅黑" panose="020B0503020204020204" charset="-122"/>
              </a:rPr>
              <a:t>3</a:t>
            </a:r>
            <a:endParaRPr lang="en-US" altLang="zh-CN" sz="13730" b="1">
              <a:solidFill>
                <a:srgbClr val="FFFFFF"/>
              </a:solidFill>
              <a:latin typeface="微软雅黑" panose="020B0503020204020204" charset="-122"/>
              <a:ea typeface="微软雅黑" panose="020B0503020204020204" charset="-122"/>
            </a:endParaRPr>
          </a:p>
        </p:txBody>
      </p:sp>
      <p:sp>
        <p:nvSpPr>
          <p:cNvPr id="61" name="TextBox 2"/>
          <p:cNvSpPr txBox="1">
            <a:spLocks noChangeArrowheads="1"/>
          </p:cNvSpPr>
          <p:nvPr/>
        </p:nvSpPr>
        <p:spPr bwMode="auto">
          <a:xfrm>
            <a:off x="491806" y="38130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1" name="图片 100"/>
          <p:cNvPicPr/>
          <p:nvPr>
            <p:custDataLst>
              <p:tags r:id="rId1"/>
            </p:custDataLst>
          </p:nvPr>
        </p:nvPicPr>
        <p:blipFill>
          <a:blip r:embed="rId2"/>
          <a:stretch>
            <a:fillRect/>
          </a:stretch>
        </p:blipFill>
        <p:spPr>
          <a:xfrm>
            <a:off x="387350" y="93980"/>
            <a:ext cx="5412105" cy="2052955"/>
          </a:xfrm>
          <a:prstGeom prst="rect">
            <a:avLst/>
          </a:prstGeom>
          <a:noFill/>
          <a:ln w="9525">
            <a:noFill/>
          </a:ln>
        </p:spPr>
      </p:pic>
      <p:sp>
        <p:nvSpPr>
          <p:cNvPr id="2" name="Freeform 9"/>
          <p:cNvSpPr/>
          <p:nvPr/>
        </p:nvSpPr>
        <p:spPr bwMode="auto">
          <a:xfrm>
            <a:off x="10377170" y="5650230"/>
            <a:ext cx="1813560" cy="1206500"/>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p>
            <a:endParaRPr lang="zh-CN" altLang="en-US" sz="2400"/>
          </a:p>
        </p:txBody>
      </p:sp>
      <p:sp>
        <p:nvSpPr>
          <p:cNvPr id="3" name="Freeform 10"/>
          <p:cNvSpPr/>
          <p:nvPr/>
        </p:nvSpPr>
        <p:spPr bwMode="auto">
          <a:xfrm>
            <a:off x="10296525" y="5932170"/>
            <a:ext cx="1894205" cy="924560"/>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p>
            <a:endParaRPr lang="zh-CN" altLang="en-US" sz="2400"/>
          </a:p>
        </p:txBody>
      </p:sp>
      <p:pic>
        <p:nvPicPr>
          <p:cNvPr id="5" name="图片 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10527363" y="5170730"/>
            <a:ext cx="1826937" cy="1685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anim calcmode="lin" valueType="num">
                                      <p:cBhvr>
                                        <p:cTn id="27" dur="500" fill="hold"/>
                                        <p:tgtEl>
                                          <p:spTgt spid="61"/>
                                        </p:tgtEl>
                                        <p:attrNameLst>
                                          <p:attrName>ppt_x</p:attrName>
                                        </p:attrNameLst>
                                      </p:cBhvr>
                                      <p:tavLst>
                                        <p:tav tm="0">
                                          <p:val>
                                            <p:strVal val="#ppt_x"/>
                                          </p:val>
                                        </p:tav>
                                        <p:tav tm="100000">
                                          <p:val>
                                            <p:strVal val="#ppt_x"/>
                                          </p:val>
                                        </p:tav>
                                      </p:tavLst>
                                    </p:anim>
                                    <p:anim calcmode="lin" valueType="num">
                                      <p:cBhvr>
                                        <p:cTn id="28" dur="500" fill="hold"/>
                                        <p:tgtEl>
                                          <p:spTgt spid="61"/>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 calcmode="lin" valueType="num">
                                      <p:cBhvr>
                                        <p:cTn id="34" dur="500" fill="hold"/>
                                        <p:tgtEl>
                                          <p:spTgt spid="59"/>
                                        </p:tgtEl>
                                        <p:attrNameLst>
                                          <p:attrName>style.rotation</p:attrName>
                                        </p:attrNameLst>
                                      </p:cBhvr>
                                      <p:tavLst>
                                        <p:tav tm="0">
                                          <p:val>
                                            <p:fltVal val="90"/>
                                          </p:val>
                                        </p:tav>
                                        <p:tav tm="100000">
                                          <p:val>
                                            <p:fltVal val="0"/>
                                          </p:val>
                                        </p:tav>
                                      </p:tavLst>
                                    </p:anim>
                                    <p:animEffect transition="in" filter="fade">
                                      <p:cBhvr>
                                        <p:cTn id="35" dur="500"/>
                                        <p:tgtEl>
                                          <p:spTgt spid="59"/>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400"/>
                                        <p:tgtEl>
                                          <p:spTgt spid="2"/>
                                        </p:tgtEl>
                                      </p:cBhvr>
                                    </p:animEffect>
                                    <p:anim calcmode="lin" valueType="num">
                                      <p:cBhvr>
                                        <p:cTn id="44" dur="400" fill="hold"/>
                                        <p:tgtEl>
                                          <p:spTgt spid="2"/>
                                        </p:tgtEl>
                                        <p:attrNameLst>
                                          <p:attrName>ppt_x</p:attrName>
                                        </p:attrNameLst>
                                      </p:cBhvr>
                                      <p:tavLst>
                                        <p:tav tm="0">
                                          <p:val>
                                            <p:strVal val="#ppt_x"/>
                                          </p:val>
                                        </p:tav>
                                        <p:tav tm="100000">
                                          <p:val>
                                            <p:strVal val="#ppt_x"/>
                                          </p:val>
                                        </p:tav>
                                      </p:tavLst>
                                    </p:anim>
                                    <p:anim calcmode="lin" valueType="num">
                                      <p:cBhvr>
                                        <p:cTn id="45" dur="4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400"/>
                                        <p:tgtEl>
                                          <p:spTgt spid="3"/>
                                        </p:tgtEl>
                                      </p:cBhvr>
                                    </p:animEffect>
                                    <p:anim calcmode="lin" valueType="num">
                                      <p:cBhvr>
                                        <p:cTn id="49" dur="400" fill="hold"/>
                                        <p:tgtEl>
                                          <p:spTgt spid="3"/>
                                        </p:tgtEl>
                                        <p:attrNameLst>
                                          <p:attrName>ppt_x</p:attrName>
                                        </p:attrNameLst>
                                      </p:cBhvr>
                                      <p:tavLst>
                                        <p:tav tm="0">
                                          <p:val>
                                            <p:strVal val="#ppt_x"/>
                                          </p:val>
                                        </p:tav>
                                        <p:tav tm="100000">
                                          <p:val>
                                            <p:strVal val="#ppt_x"/>
                                          </p:val>
                                        </p:tav>
                                      </p:tavLst>
                                    </p:anim>
                                    <p:anim calcmode="lin" valueType="num">
                                      <p:cBhvr>
                                        <p:cTn id="50" dur="400" fill="hold"/>
                                        <p:tgtEl>
                                          <p:spTgt spid="3"/>
                                        </p:tgtEl>
                                        <p:attrNameLst>
                                          <p:attrName>ppt_y</p:attrName>
                                        </p:attrNameLst>
                                      </p:cBhvr>
                                      <p:tavLst>
                                        <p:tav tm="0">
                                          <p:val>
                                            <p:strVal val="#ppt_y+.1"/>
                                          </p:val>
                                        </p:tav>
                                        <p:tav tm="100000">
                                          <p:val>
                                            <p:strVal val="#ppt_y"/>
                                          </p:val>
                                        </p:tav>
                                      </p:tavLst>
                                    </p:anim>
                                  </p:childTnLst>
                                </p:cTn>
                              </p:par>
                              <p:par>
                                <p:cTn id="51" presetID="3" presetClass="entr" presetSubtype="1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58" grpId="0" autoUpdateAnimBg="0"/>
      <p:bldP spid="59" grpId="0" autoUpdateAnimBg="0"/>
      <p:bldP spid="61" grpId="0" autoUpdateAnimBg="0"/>
      <p:bldP spid="2" grpId="0" bldLvl="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2" name="出自【趣你的PPT】(微信:qunideppt)：最优质的PPT资源库"/>
          <p:cNvSpPr txBox="1"/>
          <p:nvPr>
            <p:custDataLst>
              <p:tags r:id="rId1"/>
            </p:custDataLst>
          </p:nvPr>
        </p:nvSpPr>
        <p:spPr>
          <a:xfrm>
            <a:off x="1160145" y="114935"/>
            <a:ext cx="8768080" cy="542290"/>
          </a:xfrm>
          <a:prstGeom prst="rect">
            <a:avLst/>
          </a:prstGeom>
          <a:noFill/>
        </p:spPr>
        <p:txBody>
          <a:bodyPr wrap="square" rtlCol="0">
            <a:noAutofit/>
          </a:bodyPr>
          <a:lstStyle/>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-1——</a:t>
            </a:r>
            <a:r>
              <a:rPr lang="en-US" altLang="zh-CN" sz="2400" b="1" dirty="0">
                <a:solidFill>
                  <a:srgbClr val="0070C0"/>
                </a:solidFill>
                <a:latin typeface="微软雅黑" panose="020B0503020204020204" charset="-122"/>
                <a:ea typeface="微软雅黑" panose="020B0503020204020204" charset="-122"/>
              </a:rPr>
              <a:t> </a:t>
            </a:r>
            <a:r>
              <a:rPr lang="zh-CN" altLang="en-US" sz="2400" b="1" dirty="0">
                <a:solidFill>
                  <a:schemeClr val="accent5">
                    <a:lumMod val="75000"/>
                  </a:schemeClr>
                </a:solidFill>
                <a:latin typeface="微软雅黑" panose="020B0503020204020204" charset="-122"/>
                <a:ea typeface="微软雅黑" panose="020B0503020204020204" charset="-122"/>
              </a:rPr>
              <a:t>生本课堂</a:t>
            </a:r>
            <a:r>
              <a:rPr lang="zh-CN" altLang="en-US" sz="2400" b="1" baseline="30000" dirty="0">
                <a:solidFill>
                  <a:schemeClr val="accent5">
                    <a:lumMod val="75000"/>
                  </a:schemeClr>
                </a:solidFill>
                <a:latin typeface="微软雅黑" panose="020B0503020204020204" charset="-122"/>
                <a:ea typeface="微软雅黑" panose="020B0503020204020204" charset="-122"/>
                <a:sym typeface="+mn-ea"/>
              </a:rPr>
              <a:t>+鼓励学生想象力和创造力</a:t>
            </a:r>
            <a:endParaRPr lang="zh-CN" altLang="en-US" sz="2400" b="1" baseline="30000" dirty="0">
              <a:solidFill>
                <a:schemeClr val="accent5">
                  <a:lumMod val="75000"/>
                </a:schemeClr>
              </a:solidFill>
              <a:latin typeface="微软雅黑" panose="020B0503020204020204" charset="-122"/>
              <a:ea typeface="微软雅黑" panose="020B0503020204020204" charset="-122"/>
              <a:sym typeface="+mn-ea"/>
            </a:endParaRPr>
          </a:p>
        </p:txBody>
      </p:sp>
      <p:grpSp>
        <p:nvGrpSpPr>
          <p:cNvPr id="11" name="千图PPT彼岸天：ID 8661124库_组合 1"/>
          <p:cNvGrpSpPr/>
          <p:nvPr>
            <p:custDataLst>
              <p:tags r:id="rId2"/>
            </p:custDataLst>
          </p:nvPr>
        </p:nvGrpSpPr>
        <p:grpSpPr>
          <a:xfrm>
            <a:off x="8246424" y="761685"/>
            <a:ext cx="3722373" cy="5919150"/>
            <a:chOff x="771301" y="1916670"/>
            <a:chExt cx="2346039" cy="3024498"/>
          </a:xfrm>
        </p:grpSpPr>
        <p:sp>
          <p:nvSpPr>
            <p:cNvPr id="14" name="Rectangle 3"/>
            <p:cNvSpPr/>
            <p:nvPr>
              <p:custDataLst>
                <p:tags r:id="rId3"/>
              </p:custDataLst>
            </p:nvPr>
          </p:nvSpPr>
          <p:spPr>
            <a:xfrm>
              <a:off x="771301" y="1916832"/>
              <a:ext cx="2345839" cy="3024336"/>
            </a:xfrm>
            <a:prstGeom prst="rect">
              <a:avLst/>
            </a:prstGeom>
            <a:noFill/>
            <a:ln w="38100">
              <a:solidFill>
                <a:srgbClr val="268F9C"/>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15" name="Right Triangle 4"/>
            <p:cNvSpPr/>
            <p:nvPr>
              <p:custDataLst>
                <p:tags r:id="rId4"/>
              </p:custDataLst>
            </p:nvPr>
          </p:nvSpPr>
          <p:spPr>
            <a:xfrm rot="5400000">
              <a:off x="720914" y="1967057"/>
              <a:ext cx="610643" cy="509869"/>
            </a:xfrm>
            <a:prstGeom prst="rtTriangle">
              <a:avLst/>
            </a:prstGeom>
            <a:solidFill>
              <a:srgbClr val="268F9C"/>
            </a:solidFill>
            <a:ln w="38100">
              <a:solidFill>
                <a:srgbClr val="268F9C"/>
              </a:solidFill>
            </a:ln>
          </p:spPr>
          <p:style>
            <a:lnRef idx="2">
              <a:srgbClr val="268F9C">
                <a:shade val="50000"/>
              </a:srgbClr>
            </a:lnRef>
            <a:fillRef idx="1">
              <a:srgbClr val="268F9C"/>
            </a:fillRef>
            <a:effectRef idx="0">
              <a:srgbClr val="268F9C"/>
            </a:effectRef>
            <a:fontRef idx="minor">
              <a:srgbClr val="FFFFFF"/>
            </a:fontRef>
          </p:style>
          <p:txBody>
            <a:bodyPr anchor="ctr"/>
            <a:p>
              <a:pPr algn="ctr"/>
            </a:p>
          </p:txBody>
        </p:sp>
        <p:sp>
          <p:nvSpPr>
            <p:cNvPr id="16" name="Right Triangle 5"/>
            <p:cNvSpPr/>
            <p:nvPr>
              <p:custDataLst>
                <p:tags r:id="rId5"/>
              </p:custDataLst>
            </p:nvPr>
          </p:nvSpPr>
          <p:spPr>
            <a:xfrm rot="16200000">
              <a:off x="2489097" y="4312764"/>
              <a:ext cx="609345" cy="647141"/>
            </a:xfrm>
            <a:prstGeom prst="rtTriangle">
              <a:avLst/>
            </a:prstGeom>
            <a:solidFill>
              <a:srgbClr val="268F9C"/>
            </a:solidFill>
            <a:ln w="38100">
              <a:solidFill>
                <a:srgbClr val="268F9C"/>
              </a:solidFill>
            </a:ln>
          </p:spPr>
          <p:style>
            <a:lnRef idx="2">
              <a:srgbClr val="268F9C">
                <a:shade val="50000"/>
              </a:srgbClr>
            </a:lnRef>
            <a:fillRef idx="1">
              <a:srgbClr val="268F9C"/>
            </a:fillRef>
            <a:effectRef idx="0">
              <a:srgbClr val="268F9C"/>
            </a:effectRef>
            <a:fontRef idx="minor">
              <a:srgbClr val="FFFFFF"/>
            </a:fontRef>
          </p:style>
          <p:txBody>
            <a:bodyPr anchor="ctr"/>
            <a:p>
              <a:pPr algn="ctr"/>
            </a:p>
          </p:txBody>
        </p:sp>
      </p:grpSp>
      <p:pic>
        <p:nvPicPr>
          <p:cNvPr id="17" name="图片 16"/>
          <p:cNvPicPr/>
          <p:nvPr/>
        </p:nvPicPr>
        <p:blipFill>
          <a:blip r:embed="rId6"/>
          <a:stretch>
            <a:fillRect/>
          </a:stretch>
        </p:blipFill>
        <p:spPr>
          <a:xfrm>
            <a:off x="11202670" y="5688965"/>
            <a:ext cx="989330" cy="959485"/>
          </a:xfrm>
          <a:prstGeom prst="rect">
            <a:avLst/>
          </a:prstGeom>
        </p:spPr>
      </p:pic>
      <p:sp>
        <p:nvSpPr>
          <p:cNvPr id="20" name="文本框 19"/>
          <p:cNvSpPr txBox="1"/>
          <p:nvPr/>
        </p:nvSpPr>
        <p:spPr>
          <a:xfrm>
            <a:off x="8639810" y="1036320"/>
            <a:ext cx="3375660" cy="534035"/>
          </a:xfrm>
          <a:prstGeom prst="rect">
            <a:avLst/>
          </a:prstGeom>
          <a:noFill/>
        </p:spPr>
        <p:txBody>
          <a:bodyPr wrap="square" rtlCol="0" anchor="t">
            <a:spAutoFit/>
          </a:bodyPr>
          <a:p>
            <a:pPr>
              <a:lnSpc>
                <a:spcPct val="120000"/>
              </a:lnSpc>
            </a:pPr>
            <a:r>
              <a:rPr lang="zh-CN" altLang="en-US" sz="2400" b="1" dirty="0" smtClean="0">
                <a:solidFill>
                  <a:srgbClr val="268F9C">
                    <a:lumMod val="75000"/>
                  </a:srgbClr>
                </a:solidFill>
              </a:rPr>
              <a:t>找准语义链形成逻辑链</a:t>
            </a:r>
            <a:endParaRPr lang="zh-CN" altLang="en-US" sz="2400" b="1" dirty="0" smtClean="0">
              <a:solidFill>
                <a:srgbClr val="268F9C">
                  <a:lumMod val="75000"/>
                </a:srgbClr>
              </a:solidFill>
            </a:endParaRPr>
          </a:p>
        </p:txBody>
      </p:sp>
      <p:sp>
        <p:nvSpPr>
          <p:cNvPr id="22" name="文本框 21"/>
          <p:cNvSpPr txBox="1"/>
          <p:nvPr/>
        </p:nvSpPr>
        <p:spPr>
          <a:xfrm>
            <a:off x="97790" y="657225"/>
            <a:ext cx="8148955" cy="6134735"/>
          </a:xfrm>
          <a:prstGeom prst="rect">
            <a:avLst/>
          </a:prstGeom>
          <a:noFill/>
        </p:spPr>
        <p:txBody>
          <a:bodyPr wrap="square" rtlCol="0" anchor="t">
            <a:noAutofit/>
          </a:bodyPr>
          <a:p>
            <a:pPr indent="0" algn="just" fontAlgn="auto">
              <a:lnSpc>
                <a:spcPts val="1820"/>
              </a:lnSpc>
            </a:pPr>
            <a:r>
              <a:rPr lang="en-US" altLang="zh-CN" sz="14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Mary was the art teacher for primary school students. On this particular day, she was guiding them through the process of drawing a scenic landscape. Akila yawned (打哈欠), clearly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disinterested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 drawing wasn’t her thing. A small group of students gathered around Tina, laughing at her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unusual drawing</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 sun sporting sunglasses and trees topped with ice cream cones.</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Mary instructed Tina firmly but with unease, “Draw it the way I showed you.” As the lesson continued, doubt crept into Mary’s mind. Had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the joy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of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creativity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been overshadowed by</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 the pressure to fit in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She scanned the room, observing her students’ faces — some concentrated, others uncertain. Akila’s disinterest was clear, and Tina’s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imaginative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drawing had been met with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ridicule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instead of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praise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After class, Mary sat down with Tina, her tone softening. “Why did you draw the sun with sunglasses and the trees with ice creams?” she asked gently.</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Tina’s eyes sparkled with a touch of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rebellion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(叛逆). “I love ice cream, and I thought the sun would look cool with sunglasses. Why do we always have to draw like everyone else?”</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Mary paused, her thoughts racing. Tina’s drawings weren’t just curious —— they were a window into a world where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imagination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ruled, where</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 rules</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could be bent into</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 delightful chaos</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Was she, by </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enforcing a rigid style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killing</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that very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creativity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 next morning, Mary walked into the classroom with a renewed sense of purpose. She placed a large sheet of paper in front of the class and announced a new project: they would create a collective (集体的) artwork titled “</a:t>
            </a:r>
            <a:r>
              <a:rPr lang="en-US" altLang="zh-CN" sz="1600" b="1" kern="100" noProof="0" dirty="0">
                <a:ln>
                  <a:noFill/>
                </a:ln>
                <a:solidFill>
                  <a:srgbClr val="FF0000"/>
                </a:solidFill>
                <a:effectLst/>
                <a:uLnTx/>
                <a:uFillTx/>
                <a:latin typeface="Times New Roman" panose="02020603050405020304" charset="0"/>
                <a:ea typeface="Tahoma" panose="020B0604030504040204" pitchFamily="34" charset="0"/>
                <a:cs typeface="Times New Roman" panose="02020603050405020304" charset="0"/>
              </a:rPr>
              <a:t>Our Dream World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with</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 no rules</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They were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free </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to use colors, shapes, and patterns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however they wished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first, the students hesitated, unsure of this newfound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freedom</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Akila leaned back, skeptical of what seemed like another pointless exercise. But Tina, her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creativity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no longer restricted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eagerly grabbed her crayons and began to draw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with abandon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Then, Maya joined in. And then Michael…</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As the students worked, Mary observed them with curiosity.   </a:t>
            </a:r>
            <a:endPar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         Mary stood back and surveyed the creation. </a:t>
            </a:r>
            <a:endPar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endParaRPr>
          </a:p>
        </p:txBody>
      </p:sp>
      <p:sp>
        <p:nvSpPr>
          <p:cNvPr id="23" name="文本框 22"/>
          <p:cNvSpPr txBox="1"/>
          <p:nvPr/>
        </p:nvSpPr>
        <p:spPr>
          <a:xfrm>
            <a:off x="8246110" y="1570355"/>
            <a:ext cx="3722370" cy="5017770"/>
          </a:xfrm>
          <a:prstGeom prst="rect">
            <a:avLst/>
          </a:prstGeom>
          <a:noFill/>
        </p:spPr>
        <p:txBody>
          <a:bodyPr wrap="square" rtlCol="0" anchor="t">
            <a:noAutofit/>
          </a:bodyPr>
          <a:p>
            <a:pPr>
              <a:lnSpc>
                <a:spcPct val="120000"/>
              </a:lnSpc>
            </a:pPr>
            <a:r>
              <a:rPr lang="en-US" altLang="zh-CN" dirty="0" smtClean="0">
                <a:solidFill>
                  <a:srgbClr val="000000">
                    <a:lumMod val="75000"/>
                    <a:lumOff val="25000"/>
                  </a:srgbClr>
                </a:solidFill>
              </a:rPr>
              <a:t>      </a:t>
            </a:r>
            <a:r>
              <a:rPr lang="zh-CN" altLang="en-US" sz="1600" dirty="0" smtClean="0">
                <a:solidFill>
                  <a:srgbClr val="000000">
                    <a:lumMod val="75000"/>
                    <a:lumOff val="25000"/>
                  </a:srgbClr>
                </a:solidFill>
              </a:rPr>
              <a:t>本文两条语义链，形成矛盾冲突：</a:t>
            </a:r>
            <a:r>
              <a:rPr lang="en-US" altLang="zh-CN" sz="1600" b="1" dirty="0" smtClean="0">
                <a:solidFill>
                  <a:srgbClr val="0070C0"/>
                </a:solidFill>
                <a:latin typeface="Times New Roman" panose="02020603050405020304" charset="0"/>
                <a:cs typeface="Times New Roman" panose="02020603050405020304" charset="0"/>
                <a:sym typeface="微软雅黑" panose="020B0503020204020204" charset="-122"/>
              </a:rPr>
              <a:t>pressure to fit in </a:t>
            </a:r>
            <a:r>
              <a:rPr lang="en-US" altLang="zh-CN" sz="1600" b="1" dirty="0" smtClean="0">
                <a:solidFill>
                  <a:srgbClr val="0070C0"/>
                </a:solidFill>
                <a:latin typeface="Times New Roman" panose="02020603050405020304" charset="0"/>
                <a:ea typeface="微软雅黑" panose="020B0503020204020204" charset="-122"/>
                <a:cs typeface="Times New Roman" panose="02020603050405020304" charset="0"/>
                <a:sym typeface="微软雅黑" panose="020B0503020204020204" charset="-122"/>
              </a:rPr>
              <a:t>→ rules→</a:t>
            </a:r>
            <a:r>
              <a:rPr lang="en-US" altLang="zh-CN" sz="1600" b="1" dirty="0" smtClean="0">
                <a:solidFill>
                  <a:srgbClr val="0070C0"/>
                </a:solidFill>
                <a:latin typeface="Times New Roman" panose="02020603050405020304" charset="0"/>
                <a:cs typeface="Times New Roman" panose="02020603050405020304" charset="0"/>
                <a:sym typeface="微软雅黑" panose="020B0503020204020204" charset="-122"/>
              </a:rPr>
              <a:t> enforcing a rigid style</a:t>
            </a:r>
            <a:r>
              <a:rPr lang="en-US" altLang="zh-CN" sz="1600" b="1" dirty="0" smtClean="0">
                <a:solidFill>
                  <a:srgbClr val="0070C0"/>
                </a:solidFill>
                <a:latin typeface="Times New Roman" panose="02020603050405020304" charset="0"/>
                <a:ea typeface="微软雅黑" panose="020B0503020204020204" charset="-122"/>
                <a:cs typeface="Times New Roman" panose="02020603050405020304" charset="0"/>
                <a:sym typeface="微软雅黑" panose="020B0503020204020204" charset="-122"/>
              </a:rPr>
              <a:t> </a:t>
            </a:r>
            <a:r>
              <a:rPr lang="en-US" altLang="en-US" sz="1600" b="1" dirty="0" smtClean="0">
                <a:solidFill>
                  <a:srgbClr val="0070C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en-US" sz="1600" b="1" dirty="0" smtClean="0">
                <a:solidFill>
                  <a:srgbClr val="0070C0"/>
                </a:solidFill>
                <a:latin typeface="Times New Roman" panose="02020603050405020304" charset="0"/>
                <a:cs typeface="Times New Roman" panose="02020603050405020304" charset="0"/>
                <a:sym typeface="微软雅黑" panose="020B0503020204020204" charset="-122"/>
              </a:rPr>
              <a:t> </a:t>
            </a:r>
            <a:r>
              <a:rPr lang="en-US" altLang="zh-CN" sz="1600" b="1" dirty="0" smtClean="0">
                <a:solidFill>
                  <a:srgbClr val="0070C0"/>
                </a:solidFill>
                <a:latin typeface="Times New Roman" panose="02020603050405020304" charset="0"/>
                <a:cs typeface="Times New Roman" panose="02020603050405020304" charset="0"/>
                <a:sym typeface="微软雅黑" panose="020B0503020204020204" charset="-122"/>
              </a:rPr>
              <a:t>killing</a:t>
            </a:r>
            <a:r>
              <a:rPr lang="en-US" altLang="en-US" sz="1600" b="1" dirty="0" smtClean="0">
                <a:solidFill>
                  <a:srgbClr val="0070C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en-US" sz="1600" b="1" dirty="0" smtClean="0">
                <a:solidFill>
                  <a:srgbClr val="0070C0"/>
                </a:solidFill>
                <a:latin typeface="Times New Roman" panose="02020603050405020304" charset="0"/>
                <a:cs typeface="Times New Roman" panose="02020603050405020304" charset="0"/>
                <a:sym typeface="微软雅黑" panose="020B0503020204020204" charset="-122"/>
              </a:rPr>
              <a:t> </a:t>
            </a:r>
            <a:r>
              <a:rPr lang="en-US" altLang="zh-CN" sz="1600" b="1" dirty="0" smtClean="0">
                <a:solidFill>
                  <a:srgbClr val="0070C0"/>
                </a:solidFill>
                <a:latin typeface="Times New Roman" panose="02020603050405020304" charset="0"/>
                <a:cs typeface="Times New Roman" panose="02020603050405020304" charset="0"/>
                <a:sym typeface="微软雅黑" panose="020B0503020204020204" charset="-122"/>
              </a:rPr>
              <a:t>rules </a:t>
            </a:r>
            <a:r>
              <a:rPr lang="en-US" altLang="en-US" sz="1600" b="1" dirty="0" smtClean="0">
                <a:solidFill>
                  <a:srgbClr val="0070C0"/>
                </a:solidFill>
                <a:latin typeface="Times New Roman" panose="02020603050405020304" charset="0"/>
                <a:ea typeface="微软雅黑" panose="020B0503020204020204" charset="-122"/>
                <a:cs typeface="Times New Roman" panose="02020603050405020304" charset="0"/>
                <a:sym typeface="微软雅黑" panose="020B0503020204020204" charset="-122"/>
              </a:rPr>
              <a:t>→  </a:t>
            </a:r>
            <a:r>
              <a:rPr lang="en-US" altLang="zh-CN" sz="1600" b="1" dirty="0" smtClean="0">
                <a:solidFill>
                  <a:srgbClr val="0070C0"/>
                </a:solidFill>
                <a:latin typeface="Times New Roman" panose="02020603050405020304" charset="0"/>
                <a:cs typeface="Times New Roman" panose="02020603050405020304" charset="0"/>
                <a:sym typeface="微软雅黑" panose="020B0503020204020204" charset="-122"/>
              </a:rPr>
              <a:t>restricted</a:t>
            </a:r>
            <a:r>
              <a:rPr lang="en-US" altLang="en-US" sz="1600" b="1" dirty="0" smtClean="0">
                <a:solidFill>
                  <a:srgbClr val="0070C0"/>
                </a:solidFill>
                <a:latin typeface="Times New Roman" panose="02020603050405020304" charset="0"/>
                <a:cs typeface="Times New Roman" panose="02020603050405020304" charset="0"/>
                <a:sym typeface="微软雅黑" panose="020B0503020204020204" charset="-122"/>
              </a:rPr>
              <a:t> </a:t>
            </a:r>
            <a:r>
              <a:rPr lang="zh-CN" altLang="en-US" sz="1600" b="1" dirty="0" smtClean="0">
                <a:solidFill>
                  <a:srgbClr val="000000">
                    <a:lumMod val="75000"/>
                    <a:lumOff val="25000"/>
                  </a:srgbClr>
                </a:solidFill>
                <a:latin typeface="Times New Roman" panose="02020603050405020304" charset="0"/>
                <a:cs typeface="Times New Roman" panose="02020603050405020304" charset="0"/>
                <a:sym typeface="微软雅黑" panose="020B0503020204020204" charset="-122"/>
              </a:rPr>
              <a:t>；</a:t>
            </a:r>
            <a:r>
              <a:rPr lang="zh-CN" altLang="en-US" sz="1600" dirty="0" smtClean="0">
                <a:solidFill>
                  <a:srgbClr val="000000">
                    <a:lumMod val="75000"/>
                    <a:lumOff val="25000"/>
                  </a:srgbClr>
                </a:solidFill>
                <a:latin typeface="Times New Roman" panose="02020603050405020304" charset="0"/>
                <a:cs typeface="Times New Roman" panose="02020603050405020304" charset="0"/>
                <a:sym typeface="微软雅黑" panose="020B0503020204020204" charset="-122"/>
              </a:rPr>
              <a:t>以及</a:t>
            </a:r>
            <a:r>
              <a:rPr lang="en-US" altLang="zh-CN" sz="1600" b="1" dirty="0" smtClean="0">
                <a:solidFill>
                  <a:srgbClr val="C00000"/>
                </a:solidFill>
                <a:latin typeface="Times New Roman" panose="02020603050405020304" charset="0"/>
                <a:cs typeface="Times New Roman" panose="02020603050405020304" charset="0"/>
                <a:sym typeface="微软雅黑" panose="020B0503020204020204" charset="-122"/>
              </a:rPr>
              <a:t>unusual drawing </a:t>
            </a:r>
            <a:r>
              <a:rPr lang="en-US" altLang="zh-CN" sz="1600"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zh-CN" sz="1600" b="1" dirty="0" smtClean="0">
                <a:solidFill>
                  <a:srgbClr val="C00000"/>
                </a:solidFill>
                <a:latin typeface="Times New Roman" panose="02020603050405020304" charset="0"/>
                <a:cs typeface="Times New Roman" panose="02020603050405020304" charset="0"/>
                <a:sym typeface="微软雅黑" panose="020B0503020204020204" charset="-122"/>
              </a:rPr>
              <a:t>creativity</a:t>
            </a:r>
            <a:r>
              <a:rPr lang="en-US" altLang="zh-CN" sz="1600"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zh-CN" sz="1600" b="1" dirty="0" smtClean="0">
                <a:solidFill>
                  <a:srgbClr val="C00000"/>
                </a:solidFill>
                <a:latin typeface="Times New Roman" panose="02020603050405020304" charset="0"/>
                <a:cs typeface="Times New Roman" panose="02020603050405020304" charset="0"/>
                <a:sym typeface="微软雅黑" panose="020B0503020204020204" charset="-122"/>
              </a:rPr>
              <a:t>imaginative</a:t>
            </a:r>
            <a:r>
              <a:rPr lang="en-US" altLang="zh-CN" sz="1600"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 </a:t>
            </a:r>
            <a:r>
              <a:rPr lang="en-US" altLang="en-US" sz="1600"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en-US" sz="1600" b="1" dirty="0" smtClean="0">
                <a:solidFill>
                  <a:srgbClr val="C00000"/>
                </a:solidFill>
                <a:latin typeface="Times New Roman" panose="02020603050405020304" charset="0"/>
                <a:cs typeface="Times New Roman" panose="02020603050405020304" charset="0"/>
                <a:sym typeface="微软雅黑" panose="020B0503020204020204" charset="-122"/>
              </a:rPr>
              <a:t> </a:t>
            </a:r>
            <a:r>
              <a:rPr lang="en-US" altLang="zh-CN" sz="1600" b="1" dirty="0" smtClean="0">
                <a:solidFill>
                  <a:srgbClr val="C00000"/>
                </a:solidFill>
                <a:latin typeface="Times New Roman" panose="02020603050405020304" charset="0"/>
                <a:cs typeface="Times New Roman" panose="02020603050405020304" charset="0"/>
                <a:sym typeface="微软雅黑" panose="020B0503020204020204" charset="-122"/>
              </a:rPr>
              <a:t>however they wished</a:t>
            </a:r>
            <a:r>
              <a:rPr lang="en-US" altLang="en-US" sz="1600"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en-US" sz="1600" b="1" dirty="0" smtClean="0">
                <a:solidFill>
                  <a:srgbClr val="C00000"/>
                </a:solidFill>
                <a:latin typeface="Times New Roman" panose="02020603050405020304" charset="0"/>
                <a:cs typeface="Times New Roman" panose="02020603050405020304" charset="0"/>
                <a:sym typeface="微软雅黑" panose="020B0503020204020204" charset="-122"/>
              </a:rPr>
              <a:t> </a:t>
            </a:r>
            <a:r>
              <a:rPr lang="en-US" altLang="zh-CN" sz="1600"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freedom</a:t>
            </a:r>
            <a:r>
              <a:rPr lang="en-US" altLang="en-US" sz="1600"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zh-CN" sz="1600" b="1" dirty="0" smtClean="0">
                <a:solidFill>
                  <a:srgbClr val="C00000"/>
                </a:solidFill>
                <a:latin typeface="Times New Roman" panose="02020603050405020304" charset="0"/>
                <a:cs typeface="Times New Roman" panose="02020603050405020304" charset="0"/>
              </a:rPr>
              <a:t>with abandon</a:t>
            </a:r>
            <a:endParaRPr lang="en-US" altLang="zh-CN" sz="1600" b="1" dirty="0" smtClean="0">
              <a:solidFill>
                <a:srgbClr val="C00000"/>
              </a:solidFill>
              <a:latin typeface="Times New Roman" panose="02020603050405020304" charset="0"/>
              <a:cs typeface="Times New Roman" panose="02020603050405020304" charset="0"/>
            </a:endParaRPr>
          </a:p>
          <a:p>
            <a:pPr>
              <a:lnSpc>
                <a:spcPct val="120000"/>
              </a:lnSpc>
            </a:pPr>
            <a:r>
              <a:rPr lang="zh-CN" altLang="en-US" sz="1600" dirty="0" smtClean="0">
                <a:solidFill>
                  <a:srgbClr val="000000">
                    <a:lumMod val="75000"/>
                    <a:lumOff val="25000"/>
                  </a:srgbClr>
                </a:solidFill>
                <a:latin typeface="Times New Roman" panose="02020603050405020304" charset="0"/>
                <a:cs typeface="Times New Roman" panose="02020603050405020304" charset="0"/>
              </a:rPr>
              <a:t>对孩子两张不同的教学法的描述，同时也产生不同的情绪价值</a:t>
            </a:r>
            <a:r>
              <a:rPr lang="en-US" altLang="zh-CN" sz="1600" b="1" dirty="0" smtClean="0">
                <a:solidFill>
                  <a:srgbClr val="7030A0"/>
                </a:solidFill>
                <a:latin typeface="Times New Roman" panose="02020603050405020304" charset="0"/>
                <a:cs typeface="Times New Roman" panose="02020603050405020304" charset="0"/>
                <a:sym typeface="微软雅黑" panose="020B0503020204020204" charset="-122"/>
              </a:rPr>
              <a:t>disinterested </a:t>
            </a:r>
            <a:r>
              <a:rPr lang="en-US" altLang="zh-CN" sz="1600" b="1" dirty="0" smtClean="0">
                <a:solidFill>
                  <a:srgbClr val="7030A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zh-CN" sz="1600" b="1" dirty="0" smtClean="0">
                <a:solidFill>
                  <a:srgbClr val="7030A0"/>
                </a:solidFill>
                <a:latin typeface="Times New Roman" panose="02020603050405020304" charset="0"/>
                <a:cs typeface="Times New Roman" panose="02020603050405020304" charset="0"/>
                <a:sym typeface="微软雅黑" panose="020B0503020204020204" charset="-122"/>
              </a:rPr>
              <a:t> joy</a:t>
            </a:r>
            <a:r>
              <a:rPr lang="en-US" altLang="zh-CN" sz="1600" b="1" dirty="0" smtClean="0">
                <a:solidFill>
                  <a:srgbClr val="7030A0"/>
                </a:solidFill>
                <a:latin typeface="Times New Roman" panose="02020603050405020304" charset="0"/>
                <a:ea typeface="微软雅黑" panose="020B0503020204020204" charset="-122"/>
                <a:cs typeface="Times New Roman" panose="02020603050405020304" charset="0"/>
                <a:sym typeface="微软雅黑" panose="020B0503020204020204" charset="-122"/>
              </a:rPr>
              <a:t>→ </a:t>
            </a:r>
            <a:r>
              <a:rPr lang="en-US" altLang="zh-CN" sz="1600" b="1" dirty="0" smtClean="0">
                <a:solidFill>
                  <a:srgbClr val="7030A0"/>
                </a:solidFill>
                <a:latin typeface="Times New Roman" panose="02020603050405020304" charset="0"/>
                <a:cs typeface="Times New Roman" panose="02020603050405020304" charset="0"/>
                <a:sym typeface="微软雅黑" panose="020B0503020204020204" charset="-122"/>
              </a:rPr>
              <a:t>delightful chaos</a:t>
            </a:r>
            <a:r>
              <a:rPr lang="en-US" altLang="zh-CN" sz="1600" b="1" dirty="0" smtClean="0">
                <a:solidFill>
                  <a:srgbClr val="7030A0"/>
                </a:solidFill>
                <a:latin typeface="Times New Roman" panose="02020603050405020304" charset="0"/>
                <a:ea typeface="微软雅黑" panose="020B0503020204020204" charset="-122"/>
                <a:cs typeface="Times New Roman" panose="02020603050405020304" charset="0"/>
                <a:sym typeface="微软雅黑" panose="020B0503020204020204" charset="-122"/>
              </a:rPr>
              <a:t> </a:t>
            </a:r>
            <a:r>
              <a:rPr lang="en-US" altLang="en-US" sz="1600" b="1" dirty="0" smtClean="0">
                <a:solidFill>
                  <a:srgbClr val="7030A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en-US" sz="1600" b="1" dirty="0" smtClean="0">
                <a:solidFill>
                  <a:srgbClr val="7030A0"/>
                </a:solidFill>
                <a:latin typeface="Times New Roman" panose="02020603050405020304" charset="0"/>
                <a:cs typeface="Times New Roman" panose="02020603050405020304" charset="0"/>
                <a:sym typeface="微软雅黑" panose="020B0503020204020204" charset="-122"/>
              </a:rPr>
              <a:t> </a:t>
            </a:r>
            <a:r>
              <a:rPr lang="en-US" altLang="zh-CN" sz="1600" b="1" dirty="0" smtClean="0">
                <a:solidFill>
                  <a:srgbClr val="7030A0"/>
                </a:solidFill>
                <a:latin typeface="Times New Roman" panose="02020603050405020304" charset="0"/>
                <a:cs typeface="Times New Roman" panose="02020603050405020304" charset="0"/>
                <a:sym typeface="微软雅黑" panose="020B0503020204020204" charset="-122"/>
              </a:rPr>
              <a:t>ridicule instead of praise </a:t>
            </a:r>
            <a:r>
              <a:rPr lang="en-US" altLang="en-US" sz="1600" b="1" dirty="0" smtClean="0">
                <a:solidFill>
                  <a:srgbClr val="7030A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en-US" sz="1600" b="1" dirty="0" smtClean="0">
                <a:solidFill>
                  <a:srgbClr val="7030A0"/>
                </a:solidFill>
                <a:latin typeface="Times New Roman" panose="02020603050405020304" charset="0"/>
                <a:cs typeface="Times New Roman" panose="02020603050405020304" charset="0"/>
                <a:sym typeface="微软雅黑" panose="020B0503020204020204" charset="-122"/>
              </a:rPr>
              <a:t> </a:t>
            </a:r>
            <a:r>
              <a:rPr lang="en-US" altLang="zh-CN" sz="1600" b="1" dirty="0" smtClean="0">
                <a:solidFill>
                  <a:srgbClr val="7030A0"/>
                </a:solidFill>
                <a:latin typeface="Times New Roman" panose="02020603050405020304" charset="0"/>
                <a:ea typeface="微软雅黑" panose="020B0503020204020204" charset="-122"/>
                <a:cs typeface="Times New Roman" panose="02020603050405020304" charset="0"/>
                <a:sym typeface="微软雅黑" panose="020B0503020204020204" charset="-122"/>
              </a:rPr>
              <a:t>rebellion</a:t>
            </a:r>
            <a:r>
              <a:rPr lang="en-US" altLang="en-US" sz="1600" b="1" dirty="0" smtClean="0">
                <a:solidFill>
                  <a:srgbClr val="7030A0"/>
                </a:solidFill>
                <a:latin typeface="Times New Roman" panose="02020603050405020304" charset="0"/>
                <a:cs typeface="Times New Roman" panose="02020603050405020304" charset="0"/>
                <a:sym typeface="微软雅黑" panose="020B0503020204020204" charset="-122"/>
              </a:rPr>
              <a:t> </a:t>
            </a:r>
            <a:r>
              <a:rPr lang="zh-CN" altLang="en-US" sz="1600" dirty="0" smtClean="0">
                <a:solidFill>
                  <a:srgbClr val="000000">
                    <a:lumMod val="75000"/>
                    <a:lumOff val="25000"/>
                  </a:srgbClr>
                </a:solidFill>
                <a:latin typeface="Times New Roman" panose="02020603050405020304" charset="0"/>
                <a:cs typeface="Times New Roman" panose="02020603050405020304" charset="0"/>
                <a:sym typeface="微软雅黑" panose="020B0503020204020204" charset="-122"/>
              </a:rPr>
              <a:t>。</a:t>
            </a:r>
            <a:endParaRPr lang="zh-CN" altLang="en-US" sz="1600" dirty="0" smtClean="0">
              <a:solidFill>
                <a:srgbClr val="000000">
                  <a:lumMod val="75000"/>
                  <a:lumOff val="25000"/>
                </a:srgbClr>
              </a:solidFill>
              <a:latin typeface="Times New Roman" panose="02020603050405020304" charset="0"/>
              <a:cs typeface="Times New Roman" panose="02020603050405020304" charset="0"/>
            </a:endParaRPr>
          </a:p>
          <a:p>
            <a:pPr>
              <a:lnSpc>
                <a:spcPct val="120000"/>
              </a:lnSpc>
            </a:pPr>
            <a:r>
              <a:rPr lang="en-US" altLang="zh-CN" sz="1600" dirty="0" smtClean="0">
                <a:solidFill>
                  <a:srgbClr val="000000">
                    <a:lumMod val="75000"/>
                    <a:lumOff val="25000"/>
                  </a:srgbClr>
                </a:solidFill>
                <a:latin typeface="Times New Roman" panose="02020603050405020304" charset="0"/>
                <a:cs typeface="Times New Roman" panose="02020603050405020304" charset="0"/>
              </a:rPr>
              <a:t>      </a:t>
            </a:r>
            <a:r>
              <a:rPr lang="zh-CN" altLang="en-US" sz="1600" dirty="0" smtClean="0">
                <a:solidFill>
                  <a:srgbClr val="000000">
                    <a:lumMod val="75000"/>
                    <a:lumOff val="25000"/>
                  </a:srgbClr>
                </a:solidFill>
                <a:latin typeface="Times New Roman" panose="02020603050405020304" charset="0"/>
                <a:cs typeface="Times New Roman" panose="02020603050405020304" charset="0"/>
              </a:rPr>
              <a:t>基于以上语义链的分析，可以促成逻辑的合情合理产生，精准而快速地深度解读文意和理解作者写作意图。</a:t>
            </a:r>
            <a:endParaRPr lang="zh-CN" altLang="en-US" sz="1600" dirty="0" smtClean="0">
              <a:solidFill>
                <a:srgbClr val="000000">
                  <a:lumMod val="75000"/>
                  <a:lumOff val="25000"/>
                </a:srgbClr>
              </a:solidFill>
              <a:latin typeface="Times New Roman" panose="02020603050405020304" charset="0"/>
              <a:cs typeface="Times New Roman" panose="02020603050405020304" charset="0"/>
            </a:endParaRPr>
          </a:p>
          <a:p>
            <a:pPr>
              <a:lnSpc>
                <a:spcPct val="120000"/>
              </a:lnSpc>
            </a:pPr>
            <a:r>
              <a:rPr lang="en-US" altLang="zh-CN" sz="1600" dirty="0" smtClean="0">
                <a:solidFill>
                  <a:srgbClr val="000000">
                    <a:lumMod val="75000"/>
                    <a:lumOff val="25000"/>
                  </a:srgbClr>
                </a:solidFill>
                <a:latin typeface="Times New Roman" panose="02020603050405020304" charset="0"/>
                <a:cs typeface="Times New Roman" panose="02020603050405020304" charset="0"/>
              </a:rPr>
              <a:t>       </a:t>
            </a:r>
            <a:r>
              <a:rPr lang="zh-CN" altLang="en-US" sz="1600" dirty="0" smtClean="0">
                <a:solidFill>
                  <a:srgbClr val="000000">
                    <a:lumMod val="75000"/>
                    <a:lumOff val="25000"/>
                  </a:srgbClr>
                </a:solidFill>
                <a:latin typeface="Times New Roman" panose="02020603050405020304" charset="0"/>
                <a:cs typeface="Times New Roman" panose="02020603050405020304" charset="0"/>
              </a:rPr>
              <a:t>同时抓住核心词</a:t>
            </a:r>
            <a:r>
              <a:rPr lang="en-US" altLang="zh-CN" sz="1600" b="1" dirty="0" smtClean="0">
                <a:solidFill>
                  <a:srgbClr val="000000">
                    <a:lumMod val="75000"/>
                    <a:lumOff val="25000"/>
                  </a:srgbClr>
                </a:solidFill>
                <a:latin typeface="Times New Roman" panose="02020603050405020304" charset="0"/>
                <a:cs typeface="Times New Roman" panose="02020603050405020304" charset="0"/>
              </a:rPr>
              <a:t>“</a:t>
            </a:r>
            <a:r>
              <a:rPr lang="en-US" altLang="zh-CN" sz="1600" b="1" dirty="0" smtClean="0">
                <a:solidFill>
                  <a:srgbClr val="CB8611"/>
                </a:solidFill>
                <a:latin typeface="Times New Roman" panose="02020603050405020304" charset="0"/>
                <a:cs typeface="Times New Roman" panose="02020603050405020304" charset="0"/>
              </a:rPr>
              <a:t>Our Dream World</a:t>
            </a:r>
            <a:r>
              <a:rPr lang="en-US" altLang="zh-CN" sz="1600" b="1" dirty="0" smtClean="0">
                <a:solidFill>
                  <a:srgbClr val="000000">
                    <a:lumMod val="75000"/>
                    <a:lumOff val="25000"/>
                  </a:srgbClr>
                </a:solidFill>
                <a:latin typeface="Times New Roman" panose="02020603050405020304" charset="0"/>
                <a:cs typeface="Times New Roman" panose="02020603050405020304" charset="0"/>
              </a:rPr>
              <a:t>”</a:t>
            </a:r>
            <a:r>
              <a:rPr lang="zh-CN" altLang="en-US" sz="1600" dirty="0" smtClean="0">
                <a:solidFill>
                  <a:srgbClr val="000000">
                    <a:lumMod val="75000"/>
                    <a:lumOff val="25000"/>
                  </a:srgbClr>
                </a:solidFill>
                <a:latin typeface="Times New Roman" panose="02020603050405020304" charset="0"/>
                <a:cs typeface="Times New Roman" panose="02020603050405020304" charset="0"/>
              </a:rPr>
              <a:t>统领全文，主题升华</a:t>
            </a:r>
            <a:r>
              <a:rPr lang="en-US" altLang="zh-CN" sz="1600" dirty="0" smtClean="0">
                <a:solidFill>
                  <a:srgbClr val="000000">
                    <a:lumMod val="75000"/>
                    <a:lumOff val="25000"/>
                  </a:srgbClr>
                </a:solidFill>
                <a:latin typeface="Times New Roman" panose="02020603050405020304" charset="0"/>
                <a:cs typeface="Times New Roman" panose="02020603050405020304" charset="0"/>
              </a:rPr>
              <a:t>——</a:t>
            </a:r>
            <a:r>
              <a:rPr lang="en-US" altLang="zh-CN" sz="1600" b="1" dirty="0" smtClean="0">
                <a:solidFill>
                  <a:srgbClr val="000000">
                    <a:lumMod val="75000"/>
                    <a:lumOff val="25000"/>
                  </a:srgbClr>
                </a:solidFill>
                <a:latin typeface="Times New Roman" panose="02020603050405020304" charset="0"/>
                <a:cs typeface="Times New Roman" panose="02020603050405020304" charset="0"/>
              </a:rPr>
              <a:t>“</a:t>
            </a:r>
            <a:r>
              <a:rPr lang="zh-CN" altLang="en-US" sz="1600" b="1" dirty="0" smtClean="0">
                <a:solidFill>
                  <a:srgbClr val="CB8611"/>
                </a:solidFill>
                <a:latin typeface="Times New Roman" panose="02020603050405020304" charset="0"/>
                <a:cs typeface="Times New Roman" panose="02020603050405020304" charset="0"/>
              </a:rPr>
              <a:t>我们理想世界的</a:t>
            </a:r>
            <a:r>
              <a:rPr lang="en-US" altLang="zh-CN" sz="1600" b="1" dirty="0" smtClean="0">
                <a:solidFill>
                  <a:srgbClr val="CB8611"/>
                </a:solidFill>
                <a:latin typeface="Times New Roman" panose="02020603050405020304" charset="0"/>
                <a:cs typeface="Times New Roman" panose="02020603050405020304" charset="0"/>
              </a:rPr>
              <a:t>What-How-Why?</a:t>
            </a:r>
            <a:r>
              <a:rPr lang="en-US" altLang="zh-CN" sz="1600" b="1" dirty="0" smtClean="0">
                <a:solidFill>
                  <a:srgbClr val="000000">
                    <a:lumMod val="75000"/>
                    <a:lumOff val="25000"/>
                  </a:srgbClr>
                </a:solidFill>
                <a:latin typeface="Times New Roman" panose="02020603050405020304" charset="0"/>
                <a:cs typeface="Times New Roman" panose="02020603050405020304" charset="0"/>
              </a:rPr>
              <a:t>”.</a:t>
            </a:r>
            <a:endParaRPr lang="en-US" altLang="zh-CN" sz="1600" b="1" dirty="0" smtClean="0">
              <a:solidFill>
                <a:srgbClr val="000000">
                  <a:lumMod val="75000"/>
                  <a:lumOff val="25000"/>
                </a:srgbClr>
              </a:solidFill>
              <a:latin typeface="Times New Roman" panose="02020603050405020304" charset="0"/>
              <a:cs typeface="Times New Roman" panose="02020603050405020304" charset="0"/>
            </a:endParaRPr>
          </a:p>
        </p:txBody>
      </p:sp>
      <p:sp>
        <p:nvSpPr>
          <p:cNvPr id="24" name="文本框 23"/>
          <p:cNvSpPr txBox="1"/>
          <p:nvPr/>
        </p:nvSpPr>
        <p:spPr>
          <a:xfrm>
            <a:off x="4987290" y="6616700"/>
            <a:ext cx="2797175" cy="275590"/>
          </a:xfrm>
          <a:prstGeom prst="rect">
            <a:avLst/>
          </a:prstGeom>
          <a:noFill/>
        </p:spPr>
        <p:txBody>
          <a:bodyPr wrap="none" rtlCol="0" anchor="t">
            <a:spAutoFit/>
          </a:bodyPr>
          <a:p>
            <a:r>
              <a:rPr lang="en-US" altLang="zh-CN" sz="1200" b="1" dirty="0">
                <a:solidFill>
                  <a:schemeClr val="bg1"/>
                </a:solidFill>
                <a:latin typeface="微软雅黑" panose="020B0503020204020204" charset="-122"/>
                <a:ea typeface="微软雅黑" panose="020B0503020204020204" charset="-122"/>
                <a:cs typeface="+mn-ea"/>
                <a:sym typeface="+mn-ea"/>
              </a:rPr>
              <a:t>—— </a:t>
            </a:r>
            <a:r>
              <a:rPr lang="zh-CN" altLang="en-US" sz="1200" b="1" dirty="0">
                <a:solidFill>
                  <a:schemeClr val="bg1"/>
                </a:solidFill>
                <a:latin typeface="微软雅黑" panose="020B0503020204020204" charset="-122"/>
                <a:ea typeface="微软雅黑" panose="020B0503020204020204" charset="-122"/>
                <a:cs typeface="+mn-ea"/>
                <a:sym typeface="+mn-ea"/>
              </a:rPr>
              <a:t>以</a:t>
            </a:r>
            <a:r>
              <a:rPr lang="en-US" altLang="zh-CN" sz="1200" b="1" dirty="0">
                <a:solidFill>
                  <a:schemeClr val="bg1"/>
                </a:solidFill>
                <a:latin typeface="微软雅黑" panose="020B0503020204020204" charset="-122"/>
                <a:ea typeface="微软雅黑" panose="020B0503020204020204" charset="-122"/>
                <a:cs typeface="+mn-ea"/>
                <a:sym typeface="+mn-ea"/>
              </a:rPr>
              <a:t>2024</a:t>
            </a:r>
            <a:r>
              <a:rPr lang="zh-CN" altLang="en-US" sz="1200" b="1" dirty="0">
                <a:solidFill>
                  <a:schemeClr val="bg1"/>
                </a:solidFill>
                <a:latin typeface="微软雅黑" panose="020B0503020204020204" charset="-122"/>
                <a:ea typeface="微软雅黑" panose="020B0503020204020204" charset="-122"/>
                <a:cs typeface="+mn-ea"/>
                <a:sym typeface="+mn-ea"/>
              </a:rPr>
              <a:t>年</a:t>
            </a:r>
            <a:r>
              <a:rPr lang="en-US" altLang="zh-CN" sz="1200" b="1" dirty="0">
                <a:solidFill>
                  <a:schemeClr val="bg1"/>
                </a:solidFill>
                <a:latin typeface="微软雅黑" panose="020B0503020204020204" charset="-122"/>
                <a:ea typeface="微软雅黑" panose="020B0503020204020204" charset="-122"/>
                <a:cs typeface="+mn-ea"/>
                <a:sym typeface="+mn-ea"/>
              </a:rPr>
              <a:t>11</a:t>
            </a:r>
            <a:r>
              <a:rPr lang="zh-CN" altLang="en-US" sz="1200" b="1" dirty="0">
                <a:solidFill>
                  <a:schemeClr val="bg1"/>
                </a:solidFill>
                <a:latin typeface="微软雅黑" panose="020B0503020204020204" charset="-122"/>
                <a:ea typeface="微软雅黑" panose="020B0503020204020204" charset="-122"/>
                <a:cs typeface="+mn-ea"/>
                <a:sym typeface="+mn-ea"/>
              </a:rPr>
              <a:t>月浙江杭州一模为例</a:t>
            </a:r>
            <a:endParaRPr lang="zh-CN" altLang="en-US" sz="1200" b="1" dirty="0">
              <a:solidFill>
                <a:schemeClr val="bg1"/>
              </a:solidFill>
              <a:latin typeface="微软雅黑" panose="020B0503020204020204" charset="-122"/>
              <a:ea typeface="微软雅黑" panose="020B0503020204020204" charset="-122"/>
              <a:cs typeface="+mn-ea"/>
              <a:sym typeface="+mn-ea"/>
            </a:endParaRPr>
          </a:p>
        </p:txBody>
      </p:sp>
      <p:sp>
        <p:nvSpPr>
          <p:cNvPr id="8" name="矩形 7"/>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7">
            <a:extLst>
              <a:ext uri="{BEBA8EAE-BF5A-486C-A8C5-ECC9F3942E4B}">
                <a14:imgProps xmlns:a14="http://schemas.microsoft.com/office/drawing/2010/main">
                  <a14:imgLayer r:embed="rId8">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800" decel="100000"/>
                                        <p:tgtEl>
                                          <p:spTgt spid="23"/>
                                        </p:tgtEl>
                                      </p:cBhvr>
                                    </p:animEffect>
                                    <p:anim calcmode="lin" valueType="num">
                                      <p:cBhvr>
                                        <p:cTn id="8" dur="800" decel="100000" fill="hold"/>
                                        <p:tgtEl>
                                          <p:spTgt spid="23"/>
                                        </p:tgtEl>
                                        <p:attrNameLst>
                                          <p:attrName>style.rotation</p:attrName>
                                        </p:attrNameLst>
                                      </p:cBhvr>
                                      <p:tavLst>
                                        <p:tav tm="0">
                                          <p:val>
                                            <p:fltVal val="-90"/>
                                          </p:val>
                                        </p:tav>
                                        <p:tav tm="100000">
                                          <p:val>
                                            <p:fltVal val="0"/>
                                          </p:val>
                                        </p:tav>
                                      </p:tavLst>
                                    </p:anim>
                                    <p:anim calcmode="lin" valueType="num">
                                      <p:cBhvr>
                                        <p:cTn id="9" dur="800" decel="100000" fill="hold"/>
                                        <p:tgtEl>
                                          <p:spTgt spid="23"/>
                                        </p:tgtEl>
                                        <p:attrNameLst>
                                          <p:attrName>ppt_x</p:attrName>
                                        </p:attrNameLst>
                                      </p:cBhvr>
                                      <p:tavLst>
                                        <p:tav tm="0">
                                          <p:val>
                                            <p:strVal val="#ppt_x+0.4"/>
                                          </p:val>
                                        </p:tav>
                                        <p:tav tm="100000">
                                          <p:val>
                                            <p:strVal val="#ppt_x-0.05"/>
                                          </p:val>
                                        </p:tav>
                                      </p:tavLst>
                                    </p:anim>
                                    <p:anim calcmode="lin" valueType="num">
                                      <p:cBhvr>
                                        <p:cTn id="10" dur="800" decel="100000" fill="hold"/>
                                        <p:tgtEl>
                                          <p:spTgt spid="2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13" presetID="3"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linds(horizont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2" name="出自【趣你的PPT】(微信:qunideppt)：最优质的PPT资源库"/>
          <p:cNvSpPr txBox="1"/>
          <p:nvPr>
            <p:custDataLst>
              <p:tags r:id="rId1"/>
            </p:custDataLst>
          </p:nvPr>
        </p:nvSpPr>
        <p:spPr>
          <a:xfrm>
            <a:off x="1160145" y="114935"/>
            <a:ext cx="8768080" cy="542290"/>
          </a:xfrm>
          <a:prstGeom prst="rect">
            <a:avLst/>
          </a:prstGeom>
          <a:noFill/>
        </p:spPr>
        <p:txBody>
          <a:bodyPr wrap="square" rtlCol="0">
            <a:noAutofit/>
          </a:bodyPr>
          <a:lstStyle/>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-1——</a:t>
            </a:r>
            <a:r>
              <a:rPr lang="en-US" altLang="zh-CN" sz="2400" b="1" dirty="0">
                <a:solidFill>
                  <a:srgbClr val="0070C0"/>
                </a:solidFill>
                <a:latin typeface="微软雅黑" panose="020B0503020204020204" charset="-122"/>
                <a:ea typeface="微软雅黑" panose="020B0503020204020204" charset="-122"/>
              </a:rPr>
              <a:t> </a:t>
            </a:r>
            <a:r>
              <a:rPr lang="zh-CN" altLang="en-US" sz="2400" b="1" dirty="0">
                <a:solidFill>
                  <a:schemeClr val="accent5">
                    <a:lumMod val="75000"/>
                  </a:schemeClr>
                </a:solidFill>
                <a:latin typeface="微软雅黑" panose="020B0503020204020204" charset="-122"/>
                <a:ea typeface="微软雅黑" panose="020B0503020204020204" charset="-122"/>
              </a:rPr>
              <a:t>生本课堂</a:t>
            </a:r>
            <a:r>
              <a:rPr lang="zh-CN" altLang="en-US" sz="2400" b="1" baseline="30000" dirty="0">
                <a:solidFill>
                  <a:schemeClr val="accent5">
                    <a:lumMod val="75000"/>
                  </a:schemeClr>
                </a:solidFill>
                <a:latin typeface="微软雅黑" panose="020B0503020204020204" charset="-122"/>
                <a:ea typeface="微软雅黑" panose="020B0503020204020204" charset="-122"/>
                <a:sym typeface="+mn-ea"/>
              </a:rPr>
              <a:t>+鼓励学生想象力和创造力</a:t>
            </a:r>
            <a:endParaRPr lang="zh-CN" altLang="en-US" sz="2400" b="1" baseline="30000" dirty="0">
              <a:solidFill>
                <a:schemeClr val="accent5">
                  <a:lumMod val="75000"/>
                </a:schemeClr>
              </a:solidFill>
              <a:latin typeface="微软雅黑" panose="020B0503020204020204" charset="-122"/>
              <a:ea typeface="微软雅黑" panose="020B0503020204020204" charset="-122"/>
              <a:sym typeface="+mn-ea"/>
            </a:endParaRPr>
          </a:p>
        </p:txBody>
      </p:sp>
      <p:sp>
        <p:nvSpPr>
          <p:cNvPr id="14" name="Rectangle 3"/>
          <p:cNvSpPr/>
          <p:nvPr>
            <p:custDataLst>
              <p:tags r:id="rId2"/>
            </p:custDataLst>
          </p:nvPr>
        </p:nvSpPr>
        <p:spPr>
          <a:xfrm>
            <a:off x="8246110" y="762000"/>
            <a:ext cx="3835400" cy="5918835"/>
          </a:xfrm>
          <a:prstGeom prst="rect">
            <a:avLst/>
          </a:prstGeom>
          <a:noFill/>
          <a:ln w="38100">
            <a:solidFill>
              <a:srgbClr val="268F9C"/>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22" name="文本框 21"/>
          <p:cNvSpPr txBox="1"/>
          <p:nvPr/>
        </p:nvSpPr>
        <p:spPr>
          <a:xfrm>
            <a:off x="97790" y="657225"/>
            <a:ext cx="8148955" cy="6134735"/>
          </a:xfrm>
          <a:prstGeom prst="rect">
            <a:avLst/>
          </a:prstGeom>
          <a:noFill/>
        </p:spPr>
        <p:txBody>
          <a:bodyPr wrap="square" rtlCol="0" anchor="t">
            <a:noAutofit/>
          </a:bodyPr>
          <a:p>
            <a:pPr indent="0" algn="just" fontAlgn="auto">
              <a:lnSpc>
                <a:spcPts val="1820"/>
              </a:lnSpc>
            </a:pPr>
            <a:r>
              <a:rPr lang="en-US" altLang="zh-CN" sz="14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Mary was the art teacher for primary school students. On this particular day, she was guiding them through the process of drawing a scenic landscape. Akila yawned (打哈欠), clearly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disinterested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 drawing wasn’t her thing. A small group of students gathered around Tina, laughing at her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unusual drawing</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 sun sporting sunglasses and trees topped with ice cream cones.</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Mary instructed Tina firmly but with unease, “Draw it the way I showed you.” As the lesson continued, doubt crept into Mary’s mind. Had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the joy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of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creativity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been overshadowed by</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 the pressure to fit in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She scanned the room, observing her students’ faces — some concentrated, others uncertain. Akila’s disinterest was clear, and Tina’s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imaginative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drawing had been met with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ridicule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instead of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praise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After class, Mary sat down with Tina, her tone softening. “Why did you draw the sun with sunglasses and the trees with ice creams?” she asked gently.</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Tina’s eyes sparkled with a touch of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rebellion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(叛逆). “I love ice cream, and I thought the sun would look cool with sunglasses. Why do we always have to draw like everyone else?”</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Mary paused, her thoughts racing. Tina’s drawings weren’t just curious —— they were a window into a world where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imagination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ruled, where</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 rules</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could be bent into</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 delightful chaos</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Was she, by </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enforcing a rigid style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killing</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that very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creativity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 next morning, Mary walked into the classroom with a renewed sense of purpose. She placed a large sheet of paper in front of the class and announced a new project: they would create a collective (集体的) artwork titled “</a:t>
            </a:r>
            <a:r>
              <a:rPr lang="en-US" altLang="zh-CN" sz="1600" b="1" kern="100" noProof="0" dirty="0">
                <a:ln>
                  <a:noFill/>
                </a:ln>
                <a:solidFill>
                  <a:srgbClr val="FF0000"/>
                </a:solidFill>
                <a:effectLst/>
                <a:uLnTx/>
                <a:uFillTx/>
                <a:latin typeface="Times New Roman" panose="02020603050405020304" charset="0"/>
                <a:ea typeface="Tahoma" panose="020B0604030504040204" pitchFamily="34" charset="0"/>
                <a:cs typeface="Times New Roman" panose="02020603050405020304" charset="0"/>
              </a:rPr>
              <a:t>Our Dream World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with</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 no rules</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They were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free </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to use colors, shapes, and patterns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however they wished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first, the students hesitated, unsure of this newfound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freedom</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Akila leaned back, skeptical of what seemed like another pointless exercise. But Tina, her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creativity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no longer restricted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eagerly grabbed her crayons and began to draw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with abandon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Then, Maya joined in. And then Michael…</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As the students worked, Mary observed them with curiosity.   </a:t>
            </a:r>
            <a:endPar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         Mary stood back and surveyed the creation. </a:t>
            </a:r>
            <a:endPar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endParaRPr>
          </a:p>
        </p:txBody>
      </p:sp>
      <p:sp>
        <p:nvSpPr>
          <p:cNvPr id="24" name="文本框 23"/>
          <p:cNvSpPr txBox="1"/>
          <p:nvPr/>
        </p:nvSpPr>
        <p:spPr>
          <a:xfrm>
            <a:off x="4987290" y="6616700"/>
            <a:ext cx="2797175" cy="275590"/>
          </a:xfrm>
          <a:prstGeom prst="rect">
            <a:avLst/>
          </a:prstGeom>
          <a:noFill/>
        </p:spPr>
        <p:txBody>
          <a:bodyPr wrap="none" rtlCol="0" anchor="t">
            <a:spAutoFit/>
          </a:bodyPr>
          <a:p>
            <a:r>
              <a:rPr lang="en-US" altLang="zh-CN" sz="1200" b="1" dirty="0">
                <a:solidFill>
                  <a:schemeClr val="bg1"/>
                </a:solidFill>
                <a:latin typeface="微软雅黑" panose="020B0503020204020204" charset="-122"/>
                <a:ea typeface="微软雅黑" panose="020B0503020204020204" charset="-122"/>
                <a:cs typeface="+mn-ea"/>
                <a:sym typeface="+mn-ea"/>
              </a:rPr>
              <a:t>—— </a:t>
            </a:r>
            <a:r>
              <a:rPr lang="zh-CN" altLang="en-US" sz="1200" b="1" dirty="0">
                <a:solidFill>
                  <a:schemeClr val="bg1"/>
                </a:solidFill>
                <a:latin typeface="微软雅黑" panose="020B0503020204020204" charset="-122"/>
                <a:ea typeface="微软雅黑" panose="020B0503020204020204" charset="-122"/>
                <a:cs typeface="+mn-ea"/>
                <a:sym typeface="+mn-ea"/>
              </a:rPr>
              <a:t>以</a:t>
            </a:r>
            <a:r>
              <a:rPr lang="en-US" altLang="zh-CN" sz="1200" b="1" dirty="0">
                <a:solidFill>
                  <a:schemeClr val="bg1"/>
                </a:solidFill>
                <a:latin typeface="微软雅黑" panose="020B0503020204020204" charset="-122"/>
                <a:ea typeface="微软雅黑" panose="020B0503020204020204" charset="-122"/>
                <a:cs typeface="+mn-ea"/>
                <a:sym typeface="+mn-ea"/>
              </a:rPr>
              <a:t>2024</a:t>
            </a:r>
            <a:r>
              <a:rPr lang="zh-CN" altLang="en-US" sz="1200" b="1" dirty="0">
                <a:solidFill>
                  <a:schemeClr val="bg1"/>
                </a:solidFill>
                <a:latin typeface="微软雅黑" panose="020B0503020204020204" charset="-122"/>
                <a:ea typeface="微软雅黑" panose="020B0503020204020204" charset="-122"/>
                <a:cs typeface="+mn-ea"/>
                <a:sym typeface="+mn-ea"/>
              </a:rPr>
              <a:t>年</a:t>
            </a:r>
            <a:r>
              <a:rPr lang="en-US" altLang="zh-CN" sz="1200" b="1" dirty="0">
                <a:solidFill>
                  <a:schemeClr val="bg1"/>
                </a:solidFill>
                <a:latin typeface="微软雅黑" panose="020B0503020204020204" charset="-122"/>
                <a:ea typeface="微软雅黑" panose="020B0503020204020204" charset="-122"/>
                <a:cs typeface="+mn-ea"/>
                <a:sym typeface="+mn-ea"/>
              </a:rPr>
              <a:t>11</a:t>
            </a:r>
            <a:r>
              <a:rPr lang="zh-CN" altLang="en-US" sz="1200" b="1" dirty="0">
                <a:solidFill>
                  <a:schemeClr val="bg1"/>
                </a:solidFill>
                <a:latin typeface="微软雅黑" panose="020B0503020204020204" charset="-122"/>
                <a:ea typeface="微软雅黑" panose="020B0503020204020204" charset="-122"/>
                <a:cs typeface="+mn-ea"/>
                <a:sym typeface="+mn-ea"/>
              </a:rPr>
              <a:t>月浙江杭州一模为例</a:t>
            </a:r>
            <a:endParaRPr lang="zh-CN" altLang="en-US" sz="1200" b="1" dirty="0">
              <a:solidFill>
                <a:schemeClr val="bg1"/>
              </a:solidFill>
              <a:latin typeface="微软雅黑" panose="020B0503020204020204" charset="-122"/>
              <a:ea typeface="微软雅黑" panose="020B0503020204020204" charset="-122"/>
              <a:cs typeface="+mn-ea"/>
              <a:sym typeface="+mn-ea"/>
            </a:endParaRPr>
          </a:p>
        </p:txBody>
      </p:sp>
      <p:sp>
        <p:nvSpPr>
          <p:cNvPr id="4" name="文本框 3"/>
          <p:cNvSpPr txBox="1"/>
          <p:nvPr/>
        </p:nvSpPr>
        <p:spPr>
          <a:xfrm>
            <a:off x="8299450" y="834390"/>
            <a:ext cx="3782060" cy="5836285"/>
          </a:xfrm>
          <a:prstGeom prst="rect">
            <a:avLst/>
          </a:prstGeom>
          <a:noFill/>
        </p:spPr>
        <p:txBody>
          <a:bodyPr wrap="square" rtlCol="0" anchor="t">
            <a:spAutoFit/>
          </a:bodyPr>
          <a:p>
            <a:pPr algn="just" fontAlgn="auto">
              <a:lnSpc>
                <a:spcPts val="1280"/>
              </a:lnSpc>
            </a:pPr>
            <a:r>
              <a:rPr lang="en-US" altLang="zh-CN" sz="1400" i="1">
                <a:solidFill>
                  <a:srgbClr val="0070C0"/>
                </a:solidFill>
                <a:latin typeface="Times New Roman" panose="02020603050405020304" charset="0"/>
                <a:cs typeface="Times New Roman" panose="02020603050405020304" charset="0"/>
              </a:rPr>
              <a:t>     </a:t>
            </a:r>
            <a:r>
              <a:rPr lang="zh-CN" altLang="en-US" sz="1400" i="1">
                <a:solidFill>
                  <a:srgbClr val="0070C0"/>
                </a:solidFill>
                <a:latin typeface="Times New Roman" panose="02020603050405020304" charset="0"/>
                <a:cs typeface="Times New Roman" panose="02020603050405020304" charset="0"/>
              </a:rPr>
              <a:t>As the students worked, Mary observed them with curiosity.</a:t>
            </a:r>
            <a:r>
              <a:rPr lang="zh-CN" altLang="en-US" sz="1400">
                <a:latin typeface="Times New Roman" panose="02020603050405020304" charset="0"/>
                <a:cs typeface="Times New Roman" panose="02020603050405020304" charset="0"/>
              </a:rPr>
              <a:t> She noticed how Akila, initially disinterested, had quietly chosen vibrant colors and was now blending them together to create a swirling sky filled with fantastical creatures that flew over a stone castle. Meanwhile, Tina was enthusiastically adding playful details to her section of the paper—a whimsical garden where flowers wore hats and creatures rested on the ice cream-topped trees. Mary felt a wave of relief wash over her. The room was alive with chatter and laughter, as Akila and Tina frequently exchanged ideas and inspired one another. Akila even leaned over to admire Tina's ice cream trees and said, "That is mind-blowing!" It was wonderful to see them cooperate, their initial differences melting away in the warmth of shared creativity.</a:t>
            </a:r>
            <a:endParaRPr lang="zh-CN" altLang="en-US" sz="1400">
              <a:latin typeface="Times New Roman" panose="02020603050405020304" charset="0"/>
              <a:cs typeface="Times New Roman" panose="02020603050405020304" charset="0"/>
            </a:endParaRPr>
          </a:p>
          <a:p>
            <a:pPr algn="just" fontAlgn="auto">
              <a:lnSpc>
                <a:spcPts val="1280"/>
              </a:lnSpc>
            </a:pPr>
            <a:r>
              <a:rPr lang="zh-CN" altLang="en-US" sz="1400" i="1">
                <a:solidFill>
                  <a:srgbClr val="0070C0"/>
                </a:solidFill>
                <a:latin typeface="Times New Roman" panose="02020603050405020304" charset="0"/>
                <a:cs typeface="Times New Roman" panose="02020603050405020304" charset="0"/>
              </a:rPr>
              <a:t>      Mary stood back and surveyed the creation.</a:t>
            </a:r>
            <a:r>
              <a:rPr lang="zh-CN" altLang="en-US" sz="1400">
                <a:latin typeface="Times New Roman" panose="02020603050405020304" charset="0"/>
                <a:cs typeface="Times New Roman" panose="02020603050405020304" charset="0"/>
              </a:rPr>
              <a:t> The enormous canvas had transformed into a magnificent portrayal of each student's imagination, forming a breathtaking landscape that reflected their individuality yet spoke to their collective spirit. Mary felt a sense of pride swell within her, she realized that in letting go of rigid structures, her students gave their painting an unrealistic but dream-like quality. Akila, Tina, and the rest of the class had not only embraced their own creative paths but had also nurtured each other's ideas. They were thrilled, "It was the best painting ever! We should definitely hang it on the wall!" Inspired by the moment, Mary decided to host an exhibition of their dream world, inviting parents and other classes to admire the beauty of imagination unleashed in her classroom.</a:t>
            </a:r>
            <a:endParaRPr lang="zh-CN" altLang="en-US" sz="1400">
              <a:latin typeface="Times New Roman" panose="02020603050405020304" charset="0"/>
              <a:cs typeface="Times New Roman" panose="02020603050405020304" charset="0"/>
            </a:endParaRPr>
          </a:p>
        </p:txBody>
      </p:sp>
      <p:sp>
        <p:nvSpPr>
          <p:cNvPr id="9" name="矩形 8"/>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7" name="文本框 6"/>
          <p:cNvSpPr txBox="1"/>
          <p:nvPr/>
        </p:nvSpPr>
        <p:spPr>
          <a:xfrm>
            <a:off x="841375" y="6616700"/>
            <a:ext cx="5544820" cy="257810"/>
          </a:xfrm>
          <a:prstGeom prst="rect">
            <a:avLst/>
          </a:prstGeom>
          <a:noFill/>
        </p:spPr>
        <p:txBody>
          <a:bodyPr wrap="square" rtlCol="0" anchor="t">
            <a:noAutofit/>
          </a:bodyPr>
          <a:p>
            <a:r>
              <a:rPr lang="zh-CN" altLang="en-US" sz="1335" b="1">
                <a:solidFill>
                  <a:schemeClr val="bg1"/>
                </a:solidFill>
                <a:latin typeface="微软雅黑" panose="020B0503020204020204" charset="-122"/>
                <a:ea typeface="微软雅黑" panose="020B0503020204020204" charset="-122"/>
              </a:rPr>
              <a:t>突破思维瓶颈，内化关键能力，做实高分细节</a:t>
            </a:r>
            <a:endParaRPr lang="zh-CN" altLang="en-US" sz="1335" b="1">
              <a:solidFill>
                <a:schemeClr val="bg1"/>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1"/>
          <a:srcRect b="5177"/>
          <a:stretch>
            <a:fillRect/>
          </a:stretch>
        </p:blipFill>
        <p:spPr>
          <a:xfrm>
            <a:off x="168910" y="748030"/>
            <a:ext cx="7246620" cy="5791835"/>
          </a:xfrm>
          <a:prstGeom prst="rect">
            <a:avLst/>
          </a:prstGeom>
        </p:spPr>
      </p:pic>
      <p:sp>
        <p:nvSpPr>
          <p:cNvPr id="9" name="文本框 8"/>
          <p:cNvSpPr txBox="1"/>
          <p:nvPr/>
        </p:nvSpPr>
        <p:spPr>
          <a:xfrm>
            <a:off x="7273925" y="1848485"/>
            <a:ext cx="4694555" cy="4800600"/>
          </a:xfrm>
          <a:prstGeom prst="rect">
            <a:avLst/>
          </a:prstGeom>
          <a:noFill/>
        </p:spPr>
        <p:txBody>
          <a:bodyPr wrap="square" rtlCol="0" anchor="t">
            <a:noAutofit/>
          </a:bodyPr>
          <a:p>
            <a:pPr>
              <a:lnSpc>
                <a:spcPct val="120000"/>
              </a:lnSpc>
            </a:pPr>
            <a:r>
              <a:rPr lang="en-US" altLang="zh-CN" dirty="0" smtClean="0">
                <a:solidFill>
                  <a:srgbClr val="000000">
                    <a:lumMod val="75000"/>
                    <a:lumOff val="25000"/>
                  </a:srgbClr>
                </a:solidFill>
              </a:rPr>
              <a:t>      </a:t>
            </a:r>
            <a:r>
              <a:rPr lang="zh-CN" altLang="en-US" dirty="0" smtClean="0">
                <a:solidFill>
                  <a:srgbClr val="000000">
                    <a:lumMod val="75000"/>
                    <a:lumOff val="25000"/>
                  </a:srgbClr>
                </a:solidFill>
              </a:rPr>
              <a:t>该习作紧扣关键词，创造性使用</a:t>
            </a:r>
            <a:r>
              <a:rPr lang="en-US" altLang="zh-CN" dirty="0" smtClean="0">
                <a:solidFill>
                  <a:srgbClr val="000000">
                    <a:lumMod val="75000"/>
                    <a:lumOff val="25000"/>
                  </a:srgbClr>
                </a:solidFill>
              </a:rPr>
              <a:t> </a:t>
            </a:r>
            <a:r>
              <a:rPr lang="en-US" altLang="zh-CN" b="1" dirty="0" smtClean="0">
                <a:solidFill>
                  <a:srgbClr val="C00000"/>
                </a:solidFill>
                <a:latin typeface="Times New Roman" panose="02020603050405020304" charset="0"/>
                <a:cs typeface="Times New Roman" panose="02020603050405020304" charset="0"/>
              </a:rPr>
              <a:t>“novel ideas</a:t>
            </a:r>
            <a:r>
              <a:rPr lang="en-US" altLang="zh-CN"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zh-CN" b="1" dirty="0" smtClean="0">
                <a:solidFill>
                  <a:srgbClr val="C00000"/>
                </a:solidFill>
                <a:latin typeface="Times New Roman" panose="02020603050405020304" charset="0"/>
                <a:cs typeface="Times New Roman" panose="02020603050405020304" charset="0"/>
              </a:rPr>
              <a:t> as if the wild grass growing without any abstacle in spring  </a:t>
            </a:r>
            <a:r>
              <a:rPr lang="en-US" altLang="zh-CN"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zh-CN" b="1" dirty="0" smtClean="0">
                <a:solidFill>
                  <a:srgbClr val="C00000"/>
                </a:solidFill>
                <a:latin typeface="Times New Roman" panose="02020603050405020304" charset="0"/>
                <a:cs typeface="Times New Roman" panose="02020603050405020304" charset="0"/>
              </a:rPr>
              <a:t>vibrant and energetic activity”</a:t>
            </a:r>
            <a:r>
              <a:rPr lang="en-US" altLang="zh-CN" dirty="0" smtClean="0">
                <a:solidFill>
                  <a:srgbClr val="000000">
                    <a:lumMod val="75000"/>
                    <a:lumOff val="25000"/>
                  </a:srgbClr>
                </a:solidFill>
              </a:rPr>
              <a:t> </a:t>
            </a:r>
            <a:r>
              <a:rPr lang="zh-CN" altLang="en-US" dirty="0" smtClean="0">
                <a:solidFill>
                  <a:srgbClr val="000000">
                    <a:lumMod val="75000"/>
                    <a:lumOff val="25000"/>
                  </a:srgbClr>
                </a:solidFill>
              </a:rPr>
              <a:t>凸显孩子们的创造力。本习作最精彩之处在续文能与原文共情，具象生动的语言描述孩子们画画的内容，充满想象力和童趣。</a:t>
            </a:r>
            <a:r>
              <a:rPr lang="en-US" altLang="zh-CN" dirty="0" smtClean="0">
                <a:solidFill>
                  <a:srgbClr val="000000">
                    <a:lumMod val="75000"/>
                    <a:lumOff val="25000"/>
                  </a:srgbClr>
                </a:solidFill>
              </a:rPr>
              <a:t> </a:t>
            </a:r>
            <a:endParaRPr lang="zh-CN" altLang="en-US" dirty="0" smtClean="0">
              <a:solidFill>
                <a:srgbClr val="000000">
                  <a:lumMod val="75000"/>
                  <a:lumOff val="25000"/>
                </a:srgbClr>
              </a:solidFill>
            </a:endParaRPr>
          </a:p>
          <a:p>
            <a:pPr>
              <a:lnSpc>
                <a:spcPct val="120000"/>
              </a:lnSpc>
            </a:pPr>
            <a:r>
              <a:rPr lang="en-US" altLang="zh-CN" dirty="0" smtClean="0">
                <a:solidFill>
                  <a:srgbClr val="000000">
                    <a:lumMod val="75000"/>
                    <a:lumOff val="25000"/>
                  </a:srgbClr>
                </a:solidFill>
              </a:rPr>
              <a:t>       </a:t>
            </a:r>
            <a:r>
              <a:rPr lang="zh-CN" altLang="en-US" dirty="0" smtClean="0">
                <a:solidFill>
                  <a:srgbClr val="000000">
                    <a:lumMod val="75000"/>
                    <a:lumOff val="25000"/>
                  </a:srgbClr>
                </a:solidFill>
              </a:rPr>
              <a:t>习作多次重复关键词</a:t>
            </a:r>
            <a:r>
              <a:rPr lang="en-US" altLang="zh-CN" dirty="0" smtClean="0">
                <a:solidFill>
                  <a:srgbClr val="000000">
                    <a:lumMod val="75000"/>
                    <a:lumOff val="25000"/>
                  </a:srgbClr>
                </a:solidFill>
              </a:rPr>
              <a:t> </a:t>
            </a:r>
            <a:r>
              <a:rPr lang="en-US" altLang="zh-CN" b="1" dirty="0" smtClean="0">
                <a:solidFill>
                  <a:srgbClr val="C00000"/>
                </a:solidFill>
                <a:latin typeface="Times New Roman" panose="02020603050405020304" charset="0"/>
                <a:cs typeface="Times New Roman" panose="02020603050405020304" charset="0"/>
              </a:rPr>
              <a:t>creative / creativity</a:t>
            </a:r>
            <a:r>
              <a:rPr lang="en-US" altLang="zh-CN" dirty="0" smtClean="0">
                <a:solidFill>
                  <a:srgbClr val="000000">
                    <a:lumMod val="75000"/>
                    <a:lumOff val="25000"/>
                  </a:srgbClr>
                </a:solidFill>
                <a:latin typeface="Times New Roman" panose="02020603050405020304" charset="0"/>
                <a:cs typeface="Times New Roman" panose="02020603050405020304" charset="0"/>
              </a:rPr>
              <a:t>, </a:t>
            </a:r>
            <a:r>
              <a:rPr lang="zh-CN" altLang="en-US" dirty="0" smtClean="0">
                <a:solidFill>
                  <a:srgbClr val="000000">
                    <a:lumMod val="75000"/>
                    <a:lumOff val="25000"/>
                  </a:srgbClr>
                </a:solidFill>
                <a:latin typeface="Times New Roman" panose="02020603050405020304" charset="0"/>
                <a:cs typeface="Times New Roman" panose="02020603050405020304" charset="0"/>
              </a:rPr>
              <a:t>突出主题词</a:t>
            </a:r>
            <a:r>
              <a:rPr lang="en-US" altLang="zh-CN" b="1" dirty="0" smtClean="0">
                <a:solidFill>
                  <a:srgbClr val="C00000"/>
                </a:solidFill>
                <a:latin typeface="Times New Roman" panose="02020603050405020304" charset="0"/>
                <a:cs typeface="Times New Roman" panose="02020603050405020304" charset="0"/>
              </a:rPr>
              <a:t> Dream World </a:t>
            </a:r>
            <a:r>
              <a:rPr lang="zh-CN" altLang="en-US" dirty="0" smtClean="0">
                <a:solidFill>
                  <a:srgbClr val="000000">
                    <a:lumMod val="75000"/>
                    <a:lumOff val="25000"/>
                  </a:srgbClr>
                </a:solidFill>
                <a:latin typeface="Times New Roman" panose="02020603050405020304" charset="0"/>
                <a:cs typeface="Times New Roman" panose="02020603050405020304" charset="0"/>
              </a:rPr>
              <a:t>体现批判性思维。</a:t>
            </a:r>
            <a:endParaRPr lang="zh-CN" altLang="en-US" dirty="0" smtClean="0">
              <a:solidFill>
                <a:srgbClr val="000000">
                  <a:lumMod val="75000"/>
                  <a:lumOff val="25000"/>
                </a:srgbClr>
              </a:solidFill>
              <a:latin typeface="Times New Roman" panose="02020603050405020304" charset="0"/>
              <a:cs typeface="Times New Roman" panose="02020603050405020304" charset="0"/>
            </a:endParaRPr>
          </a:p>
          <a:p>
            <a:pPr>
              <a:lnSpc>
                <a:spcPct val="120000"/>
              </a:lnSpc>
            </a:pPr>
            <a:r>
              <a:rPr lang="zh-CN" altLang="en-US" dirty="0" smtClean="0">
                <a:solidFill>
                  <a:srgbClr val="000000">
                    <a:lumMod val="75000"/>
                    <a:lumOff val="25000"/>
                  </a:srgbClr>
                </a:solidFill>
                <a:latin typeface="Times New Roman" panose="02020603050405020304" charset="0"/>
                <a:cs typeface="Times New Roman" panose="02020603050405020304" charset="0"/>
              </a:rPr>
              <a:t> </a:t>
            </a:r>
            <a:r>
              <a:rPr lang="en-US" altLang="zh-CN" dirty="0" smtClean="0">
                <a:solidFill>
                  <a:srgbClr val="000000">
                    <a:lumMod val="75000"/>
                    <a:lumOff val="25000"/>
                  </a:srgbClr>
                </a:solidFill>
                <a:latin typeface="Times New Roman" panose="02020603050405020304" charset="0"/>
                <a:cs typeface="Times New Roman" panose="02020603050405020304" charset="0"/>
              </a:rPr>
              <a:t>      </a:t>
            </a:r>
            <a:r>
              <a:rPr lang="zh-CN" altLang="en-US" dirty="0" smtClean="0">
                <a:solidFill>
                  <a:srgbClr val="000000">
                    <a:lumMod val="75000"/>
                    <a:lumOff val="25000"/>
                  </a:srgbClr>
                </a:solidFill>
                <a:latin typeface="Times New Roman" panose="02020603050405020304" charset="0"/>
                <a:cs typeface="Times New Roman" panose="02020603050405020304" charset="0"/>
              </a:rPr>
              <a:t>在情感态度上渲染</a:t>
            </a:r>
            <a:r>
              <a:rPr lang="en-US" altLang="zh-CN" dirty="0" smtClean="0">
                <a:solidFill>
                  <a:srgbClr val="000000">
                    <a:lumMod val="75000"/>
                    <a:lumOff val="25000"/>
                  </a:srgbClr>
                </a:solidFill>
                <a:latin typeface="Times New Roman" panose="02020603050405020304" charset="0"/>
                <a:cs typeface="Times New Roman" panose="02020603050405020304" charset="0"/>
              </a:rPr>
              <a:t>  </a:t>
            </a:r>
            <a:r>
              <a:rPr lang="en-US" altLang="zh-CN" b="1" dirty="0" smtClean="0">
                <a:solidFill>
                  <a:srgbClr val="C00000"/>
                </a:solidFill>
                <a:latin typeface="Times New Roman" panose="02020603050405020304" charset="0"/>
                <a:cs typeface="Times New Roman" panose="02020603050405020304" charset="0"/>
              </a:rPr>
              <a:t> happiness </a:t>
            </a:r>
            <a:r>
              <a:rPr lang="en-US" altLang="zh-CN"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→disinterested melt away→excitment </a:t>
            </a:r>
            <a:r>
              <a:rPr lang="en-US" altLang="zh-CN"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a:t>
            </a:r>
            <a:r>
              <a:rPr lang="en-US" altLang="zh-CN" b="1" dirty="0" smtClean="0">
                <a:solidFill>
                  <a:srgbClr val="C00000"/>
                </a:solidFill>
                <a:latin typeface="Times New Roman" panose="02020603050405020304" charset="0"/>
                <a:ea typeface="微软雅黑" panose="020B0503020204020204" charset="-122"/>
                <a:cs typeface="Times New Roman" panose="02020603050405020304" charset="0"/>
                <a:sym typeface="微软雅黑" panose="020B0503020204020204" charset="-122"/>
              </a:rPr>
              <a:t>happily →laughed→ </a:t>
            </a:r>
            <a:r>
              <a:rPr lang="en-US" altLang="zh-CN" b="1" dirty="0" smtClean="0">
                <a:solidFill>
                  <a:srgbClr val="C00000"/>
                </a:solidFill>
                <a:latin typeface="Times New Roman" panose="02020603050405020304" charset="0"/>
                <a:cs typeface="Times New Roman" panose="02020603050405020304" charset="0"/>
                <a:sym typeface="微软雅黑" panose="020B0503020204020204" charset="-122"/>
              </a:rPr>
              <a:t>the best painting we’ve ever made </a:t>
            </a:r>
            <a:r>
              <a:rPr lang="zh-CN" altLang="en-US" dirty="0" smtClean="0">
                <a:solidFill>
                  <a:srgbClr val="000000"/>
                </a:solidFill>
                <a:latin typeface="Times New Roman" panose="02020603050405020304" charset="0"/>
                <a:cs typeface="Times New Roman" panose="02020603050405020304" charset="0"/>
                <a:sym typeface="微软雅黑" panose="020B0503020204020204" charset="-122"/>
              </a:rPr>
              <a:t>与原文写作意图高度</a:t>
            </a:r>
            <a:endParaRPr lang="zh-CN" altLang="en-US" dirty="0" smtClean="0">
              <a:solidFill>
                <a:srgbClr val="000000"/>
              </a:solidFill>
              <a:latin typeface="Times New Roman" panose="02020603050405020304" charset="0"/>
              <a:cs typeface="Times New Roman" panose="02020603050405020304" charset="0"/>
              <a:sym typeface="微软雅黑" panose="020B0503020204020204" charset="-122"/>
            </a:endParaRPr>
          </a:p>
          <a:p>
            <a:pPr>
              <a:lnSpc>
                <a:spcPct val="120000"/>
              </a:lnSpc>
            </a:pPr>
            <a:r>
              <a:rPr lang="zh-CN" altLang="en-US" dirty="0" smtClean="0">
                <a:solidFill>
                  <a:srgbClr val="000000"/>
                </a:solidFill>
                <a:latin typeface="Times New Roman" panose="02020603050405020304" charset="0"/>
                <a:cs typeface="Times New Roman" panose="02020603050405020304" charset="0"/>
                <a:sym typeface="微软雅黑" panose="020B0503020204020204" charset="-122"/>
              </a:rPr>
              <a:t>契合和协同。</a:t>
            </a:r>
            <a:r>
              <a:rPr lang="en-US" altLang="zh-CN" dirty="0" smtClean="0">
                <a:solidFill>
                  <a:srgbClr val="000000"/>
                </a:solidFill>
              </a:rPr>
              <a:t>  </a:t>
            </a:r>
            <a:endParaRPr lang="zh-CN" altLang="en-US" dirty="0" smtClean="0">
              <a:solidFill>
                <a:srgbClr val="000000"/>
              </a:solidFill>
            </a:endParaRPr>
          </a:p>
          <a:p>
            <a:pPr>
              <a:lnSpc>
                <a:spcPct val="120000"/>
              </a:lnSpc>
            </a:pPr>
            <a:r>
              <a:rPr lang="en-US" altLang="zh-CN" dirty="0" smtClean="0">
                <a:solidFill>
                  <a:srgbClr val="000000">
                    <a:lumMod val="75000"/>
                    <a:lumOff val="25000"/>
                  </a:srgbClr>
                </a:solidFill>
              </a:rPr>
              <a:t>    </a:t>
            </a:r>
            <a:endParaRPr lang="zh-CN" altLang="en-US" dirty="0" smtClean="0">
              <a:solidFill>
                <a:srgbClr val="000000">
                  <a:lumMod val="75000"/>
                  <a:lumOff val="25000"/>
                </a:srgbClr>
              </a:solidFill>
            </a:endParaRPr>
          </a:p>
        </p:txBody>
      </p:sp>
      <p:grpSp>
        <p:nvGrpSpPr>
          <p:cNvPr id="11" name="千图PPT彼岸天：ID 8661124库_组合 1"/>
          <p:cNvGrpSpPr/>
          <p:nvPr>
            <p:custDataLst>
              <p:tags r:id="rId2"/>
            </p:custDataLst>
          </p:nvPr>
        </p:nvGrpSpPr>
        <p:grpSpPr>
          <a:xfrm>
            <a:off x="7273925" y="762000"/>
            <a:ext cx="4694555" cy="5918835"/>
            <a:chOff x="771301" y="1916510"/>
            <a:chExt cx="2346039" cy="3024658"/>
          </a:xfrm>
        </p:grpSpPr>
        <p:sp>
          <p:nvSpPr>
            <p:cNvPr id="14" name="Rectangle 3"/>
            <p:cNvSpPr/>
            <p:nvPr>
              <p:custDataLst>
                <p:tags r:id="rId3"/>
              </p:custDataLst>
            </p:nvPr>
          </p:nvSpPr>
          <p:spPr>
            <a:xfrm>
              <a:off x="771301" y="1916832"/>
              <a:ext cx="2345839" cy="3024336"/>
            </a:xfrm>
            <a:prstGeom prst="rect">
              <a:avLst/>
            </a:prstGeom>
            <a:noFill/>
            <a:ln w="38100">
              <a:solidFill>
                <a:srgbClr val="268F9C"/>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15" name="Right Triangle 4"/>
            <p:cNvSpPr/>
            <p:nvPr>
              <p:custDataLst>
                <p:tags r:id="rId4"/>
              </p:custDataLst>
            </p:nvPr>
          </p:nvSpPr>
          <p:spPr>
            <a:xfrm rot="5400000">
              <a:off x="720221" y="1967753"/>
              <a:ext cx="610675" cy="508188"/>
            </a:xfrm>
            <a:prstGeom prst="rtTriangle">
              <a:avLst/>
            </a:prstGeom>
            <a:solidFill>
              <a:srgbClr val="268F9C"/>
            </a:solidFill>
            <a:ln w="38100">
              <a:solidFill>
                <a:srgbClr val="268F9C"/>
              </a:solidFill>
            </a:ln>
          </p:spPr>
          <p:style>
            <a:lnRef idx="2">
              <a:srgbClr val="268F9C">
                <a:shade val="50000"/>
              </a:srgbClr>
            </a:lnRef>
            <a:fillRef idx="1">
              <a:srgbClr val="268F9C"/>
            </a:fillRef>
            <a:effectRef idx="0">
              <a:srgbClr val="268F9C"/>
            </a:effectRef>
            <a:fontRef idx="minor">
              <a:srgbClr val="FFFFFF"/>
            </a:fontRef>
          </p:style>
          <p:txBody>
            <a:bodyPr anchor="ctr"/>
            <a:p>
              <a:pPr algn="ctr"/>
            </a:p>
          </p:txBody>
        </p:sp>
        <p:sp>
          <p:nvSpPr>
            <p:cNvPr id="16" name="Right Triangle 5"/>
            <p:cNvSpPr/>
            <p:nvPr>
              <p:custDataLst>
                <p:tags r:id="rId5"/>
              </p:custDataLst>
            </p:nvPr>
          </p:nvSpPr>
          <p:spPr>
            <a:xfrm rot="16200000">
              <a:off x="2489097" y="4312764"/>
              <a:ext cx="609345" cy="647141"/>
            </a:xfrm>
            <a:prstGeom prst="rtTriangle">
              <a:avLst/>
            </a:prstGeom>
            <a:solidFill>
              <a:srgbClr val="268F9C"/>
            </a:solidFill>
            <a:ln w="38100">
              <a:solidFill>
                <a:srgbClr val="268F9C"/>
              </a:solidFill>
            </a:ln>
          </p:spPr>
          <p:style>
            <a:lnRef idx="2">
              <a:srgbClr val="268F9C">
                <a:shade val="50000"/>
              </a:srgbClr>
            </a:lnRef>
            <a:fillRef idx="1">
              <a:srgbClr val="268F9C"/>
            </a:fillRef>
            <a:effectRef idx="0">
              <a:srgbClr val="268F9C"/>
            </a:effectRef>
            <a:fontRef idx="minor">
              <a:srgbClr val="FFFFFF"/>
            </a:fontRef>
          </p:style>
          <p:txBody>
            <a:bodyPr anchor="ctr"/>
            <a:p>
              <a:pPr algn="ctr"/>
            </a:p>
          </p:txBody>
        </p:sp>
      </p:grpSp>
      <p:pic>
        <p:nvPicPr>
          <p:cNvPr id="17" name="图片 16"/>
          <p:cNvPicPr/>
          <p:nvPr/>
        </p:nvPicPr>
        <p:blipFill>
          <a:blip r:embed="rId6"/>
          <a:stretch>
            <a:fillRect/>
          </a:stretch>
        </p:blipFill>
        <p:spPr>
          <a:xfrm>
            <a:off x="11202670" y="5688965"/>
            <a:ext cx="989330" cy="959485"/>
          </a:xfrm>
          <a:prstGeom prst="rect">
            <a:avLst/>
          </a:prstGeom>
        </p:spPr>
      </p:pic>
      <p:sp>
        <p:nvSpPr>
          <p:cNvPr id="20" name="文本框 19"/>
          <p:cNvSpPr txBox="1"/>
          <p:nvPr/>
        </p:nvSpPr>
        <p:spPr>
          <a:xfrm>
            <a:off x="8181975" y="871220"/>
            <a:ext cx="3669030" cy="977265"/>
          </a:xfrm>
          <a:prstGeom prst="rect">
            <a:avLst/>
          </a:prstGeom>
          <a:noFill/>
        </p:spPr>
        <p:txBody>
          <a:bodyPr wrap="square" rtlCol="0" anchor="t">
            <a:spAutoFit/>
          </a:bodyPr>
          <a:p>
            <a:pPr>
              <a:lnSpc>
                <a:spcPct val="120000"/>
              </a:lnSpc>
            </a:pPr>
            <a:r>
              <a:rPr lang="zh-CN" altLang="en-US" sz="2400" b="1" dirty="0" smtClean="0">
                <a:solidFill>
                  <a:srgbClr val="268F9C">
                    <a:lumMod val="75000"/>
                  </a:srgbClr>
                </a:solidFill>
              </a:rPr>
              <a:t>提升续文中</a:t>
            </a:r>
            <a:endParaRPr lang="zh-CN" altLang="en-US" sz="2400" b="1" dirty="0" smtClean="0">
              <a:solidFill>
                <a:srgbClr val="268F9C">
                  <a:lumMod val="75000"/>
                </a:srgbClr>
              </a:solidFill>
            </a:endParaRPr>
          </a:p>
          <a:p>
            <a:pPr>
              <a:lnSpc>
                <a:spcPct val="120000"/>
              </a:lnSpc>
            </a:pPr>
            <a:r>
              <a:rPr lang="zh-CN" altLang="en-US" sz="2400" b="1" dirty="0" smtClean="0">
                <a:solidFill>
                  <a:srgbClr val="268F9C">
                    <a:lumMod val="75000"/>
                  </a:srgbClr>
                </a:solidFill>
              </a:rPr>
              <a:t>扩展逻辑语义关系的能力</a:t>
            </a:r>
            <a:endParaRPr lang="zh-CN" altLang="en-US" sz="2400" b="1" dirty="0" smtClean="0">
              <a:solidFill>
                <a:srgbClr val="268F9C">
                  <a:lumMod val="75000"/>
                </a:srgbClr>
              </a:solidFill>
            </a:endParaRPr>
          </a:p>
        </p:txBody>
      </p:sp>
      <p:sp>
        <p:nvSpPr>
          <p:cNvPr id="22" name="出自【趣你的PPT】(微信:qunideppt)：最优质的PPT资源库"/>
          <p:cNvSpPr txBox="1"/>
          <p:nvPr>
            <p:custDataLst>
              <p:tags r:id="rId7"/>
            </p:custDataLst>
          </p:nvPr>
        </p:nvSpPr>
        <p:spPr>
          <a:xfrm>
            <a:off x="1160145" y="114935"/>
            <a:ext cx="8768080" cy="542290"/>
          </a:xfrm>
          <a:prstGeom prst="rect">
            <a:avLst/>
          </a:prstGeom>
          <a:noFill/>
        </p:spPr>
        <p:txBody>
          <a:bodyPr wrap="square" rtlCol="0">
            <a:noAutofit/>
          </a:bodyPr>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-1——</a:t>
            </a:r>
            <a:r>
              <a:rPr lang="zh-CN" altLang="en-US" sz="2400" b="1" dirty="0">
                <a:solidFill>
                  <a:schemeClr val="accent5">
                    <a:lumMod val="75000"/>
                  </a:schemeClr>
                </a:solidFill>
                <a:latin typeface="微软雅黑" panose="020B0503020204020204" charset="-122"/>
                <a:ea typeface="微软雅黑" panose="020B0503020204020204" charset="-122"/>
              </a:rPr>
              <a:t>生本课堂</a:t>
            </a:r>
            <a:r>
              <a:rPr lang="zh-CN" altLang="en-US" sz="2400" b="1" baseline="30000" dirty="0">
                <a:solidFill>
                  <a:schemeClr val="accent5">
                    <a:lumMod val="75000"/>
                  </a:schemeClr>
                </a:solidFill>
                <a:latin typeface="微软雅黑" panose="020B0503020204020204" charset="-122"/>
                <a:ea typeface="微软雅黑" panose="020B0503020204020204" charset="-122"/>
                <a:sym typeface="+mn-ea"/>
              </a:rPr>
              <a:t>+鼓励学生想象力和创造力</a:t>
            </a:r>
            <a:endParaRPr lang="zh-CN" altLang="en-US" sz="2400" b="1" baseline="30000" dirty="0">
              <a:solidFill>
                <a:schemeClr val="accent5">
                  <a:lumMod val="75000"/>
                </a:schemeClr>
              </a:solidFill>
              <a:latin typeface="微软雅黑" panose="020B0503020204020204" charset="-122"/>
              <a:ea typeface="微软雅黑" panose="020B0503020204020204" charset="-122"/>
              <a:sym typeface="+mn-ea"/>
            </a:endParaRPr>
          </a:p>
        </p:txBody>
      </p:sp>
      <p:sp>
        <p:nvSpPr>
          <p:cNvPr id="24" name="文本框 23"/>
          <p:cNvSpPr txBox="1"/>
          <p:nvPr/>
        </p:nvSpPr>
        <p:spPr>
          <a:xfrm>
            <a:off x="4987290" y="6616700"/>
            <a:ext cx="2797175" cy="275590"/>
          </a:xfrm>
          <a:prstGeom prst="rect">
            <a:avLst/>
          </a:prstGeom>
          <a:noFill/>
        </p:spPr>
        <p:txBody>
          <a:bodyPr wrap="none" rtlCol="0" anchor="t">
            <a:spAutoFit/>
          </a:bodyPr>
          <a:p>
            <a:r>
              <a:rPr lang="en-US" altLang="zh-CN" sz="1200" b="1" dirty="0">
                <a:solidFill>
                  <a:schemeClr val="bg1"/>
                </a:solidFill>
                <a:latin typeface="微软雅黑" panose="020B0503020204020204" charset="-122"/>
                <a:ea typeface="微软雅黑" panose="020B0503020204020204" charset="-122"/>
                <a:cs typeface="+mn-ea"/>
                <a:sym typeface="+mn-ea"/>
              </a:rPr>
              <a:t>—— </a:t>
            </a:r>
            <a:r>
              <a:rPr lang="zh-CN" altLang="en-US" sz="1200" b="1" dirty="0">
                <a:solidFill>
                  <a:schemeClr val="bg1"/>
                </a:solidFill>
                <a:latin typeface="微软雅黑" panose="020B0503020204020204" charset="-122"/>
                <a:ea typeface="微软雅黑" panose="020B0503020204020204" charset="-122"/>
                <a:cs typeface="+mn-ea"/>
                <a:sym typeface="+mn-ea"/>
              </a:rPr>
              <a:t>以</a:t>
            </a:r>
            <a:r>
              <a:rPr lang="en-US" altLang="zh-CN" sz="1200" b="1" dirty="0">
                <a:solidFill>
                  <a:schemeClr val="bg1"/>
                </a:solidFill>
                <a:latin typeface="微软雅黑" panose="020B0503020204020204" charset="-122"/>
                <a:ea typeface="微软雅黑" panose="020B0503020204020204" charset="-122"/>
                <a:cs typeface="+mn-ea"/>
                <a:sym typeface="+mn-ea"/>
              </a:rPr>
              <a:t>2024</a:t>
            </a:r>
            <a:r>
              <a:rPr lang="zh-CN" altLang="en-US" sz="1200" b="1" dirty="0">
                <a:solidFill>
                  <a:schemeClr val="bg1"/>
                </a:solidFill>
                <a:latin typeface="微软雅黑" panose="020B0503020204020204" charset="-122"/>
                <a:ea typeface="微软雅黑" panose="020B0503020204020204" charset="-122"/>
                <a:cs typeface="+mn-ea"/>
                <a:sym typeface="+mn-ea"/>
              </a:rPr>
              <a:t>年</a:t>
            </a:r>
            <a:r>
              <a:rPr lang="en-US" altLang="zh-CN" sz="1200" b="1" dirty="0">
                <a:solidFill>
                  <a:schemeClr val="bg1"/>
                </a:solidFill>
                <a:latin typeface="微软雅黑" panose="020B0503020204020204" charset="-122"/>
                <a:ea typeface="微软雅黑" panose="020B0503020204020204" charset="-122"/>
                <a:cs typeface="+mn-ea"/>
                <a:sym typeface="+mn-ea"/>
              </a:rPr>
              <a:t>11</a:t>
            </a:r>
            <a:r>
              <a:rPr lang="zh-CN" altLang="en-US" sz="1200" b="1" dirty="0">
                <a:solidFill>
                  <a:schemeClr val="bg1"/>
                </a:solidFill>
                <a:latin typeface="微软雅黑" panose="020B0503020204020204" charset="-122"/>
                <a:ea typeface="微软雅黑" panose="020B0503020204020204" charset="-122"/>
                <a:cs typeface="+mn-ea"/>
                <a:sym typeface="+mn-ea"/>
              </a:rPr>
              <a:t>月浙江杭州一模为例</a:t>
            </a:r>
            <a:endParaRPr lang="zh-CN" altLang="en-US" sz="1200" b="1" dirty="0">
              <a:solidFill>
                <a:schemeClr val="bg1"/>
              </a:solidFill>
              <a:latin typeface="微软雅黑" panose="020B0503020204020204" charset="-122"/>
              <a:ea typeface="微软雅黑" panose="020B0503020204020204" charset="-122"/>
              <a:cs typeface="+mn-ea"/>
              <a:sym typeface="+mn-ea"/>
            </a:endParaRPr>
          </a:p>
        </p:txBody>
      </p:sp>
      <p:sp>
        <p:nvSpPr>
          <p:cNvPr id="2" name="矩形 1"/>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8">
            <a:extLst>
              <a:ext uri="{BEBA8EAE-BF5A-486C-A8C5-ECC9F3942E4B}">
                <a14:imgProps xmlns:a14="http://schemas.microsoft.com/office/drawing/2010/main">
                  <a14:imgLayer r:embed="rId9">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linds(horizont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667960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14" name="Rectangle 3"/>
          <p:cNvSpPr/>
          <p:nvPr>
            <p:custDataLst>
              <p:tags r:id="rId1"/>
            </p:custDataLst>
          </p:nvPr>
        </p:nvSpPr>
        <p:spPr>
          <a:xfrm>
            <a:off x="6948805" y="762635"/>
            <a:ext cx="5019040" cy="5918200"/>
          </a:xfrm>
          <a:prstGeom prst="rect">
            <a:avLst/>
          </a:prstGeom>
          <a:noFill/>
          <a:ln w="38100">
            <a:solidFill>
              <a:schemeClr val="accent6">
                <a:lumMod val="50000"/>
              </a:schemeClr>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22" name="出自【趣你的PPT】(微信:qunideppt)：最优质的PPT资源库"/>
          <p:cNvSpPr txBox="1"/>
          <p:nvPr>
            <p:custDataLst>
              <p:tags r:id="rId2"/>
            </p:custDataLst>
          </p:nvPr>
        </p:nvSpPr>
        <p:spPr>
          <a:xfrm>
            <a:off x="1160145" y="114935"/>
            <a:ext cx="10059670" cy="542290"/>
          </a:xfrm>
          <a:prstGeom prst="rect">
            <a:avLst/>
          </a:prstGeom>
          <a:noFill/>
        </p:spPr>
        <p:txBody>
          <a:bodyPr wrap="square" rtlCol="0">
            <a:noAutofit/>
          </a:bodyPr>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-2——</a:t>
            </a:r>
            <a:r>
              <a:rPr lang="en-US" altLang="zh-CN" sz="2400" b="1" dirty="0">
                <a:solidFill>
                  <a:srgbClr val="0070C0"/>
                </a:solidFill>
                <a:latin typeface="微软雅黑" panose="020B0503020204020204" charset="-122"/>
                <a:ea typeface="微软雅黑" panose="020B0503020204020204" charset="-122"/>
              </a:rPr>
              <a:t> </a:t>
            </a:r>
            <a:r>
              <a:rPr lang="zh-CN" altLang="en-US" sz="2400" b="1" dirty="0">
                <a:solidFill>
                  <a:schemeClr val="accent6">
                    <a:lumMod val="50000"/>
                  </a:schemeClr>
                </a:solidFill>
                <a:latin typeface="微软雅黑" panose="020B0503020204020204" charset="-122"/>
                <a:ea typeface="微软雅黑" panose="020B0503020204020204" charset="-122"/>
              </a:rPr>
              <a:t>A random act of kindness</a:t>
            </a:r>
            <a:r>
              <a:rPr lang="zh-CN" altLang="en-US" sz="2400" b="1" baseline="30000" dirty="0">
                <a:solidFill>
                  <a:schemeClr val="accent6">
                    <a:lumMod val="50000"/>
                  </a:schemeClr>
                </a:solidFill>
                <a:latin typeface="微软雅黑" panose="020B0503020204020204" charset="-122"/>
                <a:ea typeface="微软雅黑" panose="020B0503020204020204" charset="-122"/>
                <a:sym typeface="+mn-ea"/>
              </a:rPr>
              <a:t>+make all the difference</a:t>
            </a:r>
            <a:endParaRPr lang="zh-CN" altLang="en-US" sz="2400" b="1" baseline="30000" dirty="0">
              <a:solidFill>
                <a:schemeClr val="accent6">
                  <a:lumMod val="50000"/>
                </a:schemeClr>
              </a:solidFill>
              <a:latin typeface="微软雅黑" panose="020B0503020204020204" charset="-122"/>
              <a:ea typeface="微软雅黑" panose="020B0503020204020204" charset="-122"/>
              <a:sym typeface="+mn-ea"/>
            </a:endParaRPr>
          </a:p>
        </p:txBody>
      </p:sp>
      <p:sp>
        <p:nvSpPr>
          <p:cNvPr id="24" name="文本框 23"/>
          <p:cNvSpPr txBox="1"/>
          <p:nvPr/>
        </p:nvSpPr>
        <p:spPr>
          <a:xfrm>
            <a:off x="4987290" y="6616700"/>
            <a:ext cx="3461385" cy="275590"/>
          </a:xfrm>
          <a:prstGeom prst="rect">
            <a:avLst/>
          </a:prstGeom>
          <a:noFill/>
        </p:spPr>
        <p:txBody>
          <a:bodyPr wrap="none" rtlCol="0" anchor="t">
            <a:spAutoFit/>
          </a:bodyPr>
          <a:p>
            <a:pPr algn="l"/>
            <a:r>
              <a:rPr lang="en-US" altLang="zh-CN" sz="1200" b="1" dirty="0">
                <a:solidFill>
                  <a:schemeClr val="bg1"/>
                </a:solidFill>
                <a:latin typeface="微软雅黑" panose="020B0503020204020204" charset="-122"/>
                <a:ea typeface="微软雅黑" panose="020B0503020204020204" charset="-122"/>
                <a:cs typeface="+mn-ea"/>
                <a:sym typeface="+mn-ea"/>
              </a:rPr>
              <a:t>—— </a:t>
            </a:r>
            <a:r>
              <a:rPr sz="1200" b="1" dirty="0">
                <a:solidFill>
                  <a:schemeClr val="bg1"/>
                </a:solidFill>
                <a:latin typeface="微软雅黑" panose="020B0503020204020204" charset="-122"/>
                <a:ea typeface="微软雅黑" panose="020B0503020204020204" charset="-122"/>
                <a:cs typeface="+mn-ea"/>
                <a:sym typeface="+mn-ea"/>
              </a:rPr>
              <a:t>浙江省新阵地教育联盟 2025 届第二次联考</a:t>
            </a:r>
            <a:endParaRPr sz="1200" b="1" dirty="0">
              <a:solidFill>
                <a:schemeClr val="bg1"/>
              </a:solidFill>
              <a:latin typeface="微软雅黑" panose="020B0503020204020204" charset="-122"/>
              <a:ea typeface="微软雅黑" panose="020B0503020204020204" charset="-122"/>
              <a:cs typeface="+mn-ea"/>
              <a:sym typeface="+mn-ea"/>
            </a:endParaRPr>
          </a:p>
        </p:txBody>
      </p:sp>
      <p:sp>
        <p:nvSpPr>
          <p:cNvPr id="100" name="文本框 99"/>
          <p:cNvSpPr txBox="1"/>
          <p:nvPr/>
        </p:nvSpPr>
        <p:spPr>
          <a:xfrm>
            <a:off x="97790" y="732790"/>
            <a:ext cx="6850380" cy="5967095"/>
          </a:xfrm>
          <a:prstGeom prst="rect">
            <a:avLst/>
          </a:prstGeom>
          <a:noFill/>
          <a:ln w="9525">
            <a:noFill/>
          </a:ln>
        </p:spPr>
        <p:txBody>
          <a:bodyPr wrap="square">
            <a:spAutoFit/>
          </a:bodyPr>
          <a:p>
            <a:pPr indent="264795" fontAlgn="auto">
              <a:lnSpc>
                <a:spcPts val="1580"/>
              </a:lnSpc>
            </a:pPr>
            <a:r>
              <a:rPr lang="en-US" sz="1400" b="0">
                <a:solidFill>
                  <a:srgbClr val="000000"/>
                </a:solidFill>
                <a:latin typeface="Times New Roman" panose="02020603050405020304" charset="0"/>
              </a:rPr>
              <a:t>My day started just like all the other days for the past  15 years where I get up, make some coffee, shower, get dressed, and leave for the train station at precisely 7:35 A.M. to arrive at work by 8:30. While on the train, I would always choose a seat away from the crowd so I could read the newspaper in peace and quiet.    At work, I am always burdened with questions from co-workers, suppliers, telephone calls, and then those dreaded meetings, so the last thing I need is some stranger to sit beside me and start small talk.   I don’t know why, but for some reason, when I got on the train today, it was unusually full. With hesitation, I sat down in the only seat available beside a middle-aged man who had his head down and seemed to be lost in his thoughts. I was glad that he didn’t notice when I sat next to him as he just continued to look down towards the floor.   Shortly after the train left for my 30-minute ride downtown, I found myself wondering what this man was thinking about. What could be so important that he didn’t even see me sitting next to him? I tried to forget about it and started to read my paper. However, for some strange reason, this “inner voice” kept prompting me to talk to this man. I tried to ignore the “voice” as there was no way I was starting a conversation with a complete stranger.    As you probably guessed, I eventually broke down and came up with an excuse to ask him a question. When he raised his head and turned his eyes toward me, I could see that he must have been really upset as he had red eyes and still had some tears rolling down the side of his face, despite his feeble attempt to wipe them away. I can’t describe the sadness I felt seeing someone in so much pain.    We talked for about 20 minutes, and in the end, he seemed to be doing better. As we were leaving the train, he thanked me heartily for being an “angel” by taking the time to talk. I never did find out what was making his heart so heavy with pain, but I was glad I listened to the “voice” that day.</a:t>
            </a:r>
            <a:endParaRPr lang="en-US" sz="1400" b="0">
              <a:solidFill>
                <a:srgbClr val="000000"/>
              </a:solidFill>
              <a:latin typeface="Times New Roman" panose="02020603050405020304" charset="0"/>
            </a:endParaRPr>
          </a:p>
          <a:p>
            <a:pPr indent="264795" fontAlgn="auto">
              <a:lnSpc>
                <a:spcPts val="1580"/>
              </a:lnSpc>
            </a:pPr>
            <a:r>
              <a:rPr lang="en-US" altLang="en-US" sz="1400" b="0">
                <a:solidFill>
                  <a:srgbClr val="000000"/>
                </a:solidFill>
                <a:latin typeface="Times New Roman" panose="02020603050405020304" charset="0"/>
              </a:rPr>
              <a:t>Paragraph1: </a:t>
            </a:r>
            <a:r>
              <a:rPr lang="en-US" altLang="en-US" sz="1400" b="0" i="1">
                <a:solidFill>
                  <a:srgbClr val="0070C0"/>
                </a:solidFill>
                <a:latin typeface="Times New Roman" panose="02020603050405020304" charset="0"/>
              </a:rPr>
              <a:t>Several weeks later, Ifound an envelope on my desk with the word “Angel” written on it.</a:t>
            </a:r>
            <a:endParaRPr lang="en-US" altLang="en-US" sz="1400" b="0">
              <a:solidFill>
                <a:srgbClr val="000000"/>
              </a:solidFill>
              <a:latin typeface="Times New Roman" panose="02020603050405020304" charset="0"/>
            </a:endParaRPr>
          </a:p>
          <a:p>
            <a:pPr indent="264795" fontAlgn="auto">
              <a:lnSpc>
                <a:spcPts val="1580"/>
              </a:lnSpc>
            </a:pPr>
            <a:r>
              <a:rPr lang="en-US" altLang="en-US" sz="1400" b="0">
                <a:solidFill>
                  <a:srgbClr val="000000"/>
                </a:solidFill>
                <a:latin typeface="Times New Roman" panose="02020603050405020304" charset="0"/>
              </a:rPr>
              <a:t>Paragraph2: </a:t>
            </a:r>
            <a:r>
              <a:rPr lang="en-US" altLang="en-US" sz="1400" b="0" i="1">
                <a:solidFill>
                  <a:srgbClr val="0070C0"/>
                </a:solidFill>
                <a:latin typeface="Times New Roman" panose="02020603050405020304" charset="0"/>
              </a:rPr>
              <a:t>Deeply touched yet still shaken, Isat there holding the letter,feeling lucky that Ifollowed my inner voice.</a:t>
            </a:r>
            <a:endParaRPr lang="en-US" altLang="en-US" sz="1400" b="0" i="1">
              <a:solidFill>
                <a:srgbClr val="0070C0"/>
              </a:solidFill>
              <a:latin typeface="Times New Roman" panose="02020603050405020304" charset="0"/>
            </a:endParaRPr>
          </a:p>
        </p:txBody>
      </p:sp>
      <p:sp>
        <p:nvSpPr>
          <p:cNvPr id="2" name="文本框 1"/>
          <p:cNvSpPr txBox="1"/>
          <p:nvPr/>
        </p:nvSpPr>
        <p:spPr>
          <a:xfrm>
            <a:off x="7002145" y="768350"/>
            <a:ext cx="4911725" cy="5931535"/>
          </a:xfrm>
          <a:prstGeom prst="rect">
            <a:avLst/>
          </a:prstGeom>
          <a:noFill/>
          <a:ln w="9525">
            <a:noFill/>
          </a:ln>
        </p:spPr>
        <p:txBody>
          <a:bodyPr wrap="square">
            <a:spAutoFit/>
          </a:bodyPr>
          <a:p>
            <a:pPr indent="267970" algn="just" fontAlgn="auto">
              <a:lnSpc>
                <a:spcPts val="1980"/>
              </a:lnSpc>
            </a:pPr>
            <a:r>
              <a:rPr lang="en-US" sz="1400" b="0" i="1">
                <a:solidFill>
                  <a:srgbClr val="000000"/>
                </a:solidFill>
                <a:latin typeface="Times New Roman" panose="02020603050405020304" charset="0"/>
              </a:rPr>
              <a:t>Several weeks later, I</a:t>
            </a:r>
            <a:r>
              <a:rPr lang="en-US" sz="1400" b="0" i="1">
                <a:solidFill>
                  <a:srgbClr val="000000"/>
                </a:solidFill>
                <a:latin typeface="Times New Roman" panose="02020603050405020304" charset="0"/>
                <a:cs typeface="Times New Roman" panose="02020603050405020304" charset="0"/>
              </a:rPr>
              <a:t> </a:t>
            </a:r>
            <a:r>
              <a:rPr lang="en-US" sz="1400" b="0" i="1">
                <a:solidFill>
                  <a:srgbClr val="000000"/>
                </a:solidFill>
                <a:latin typeface="Times New Roman" panose="02020603050405020304" charset="0"/>
              </a:rPr>
              <a:t>found an envelope on my desk with only the word “Angel” written on it. </a:t>
            </a:r>
            <a:r>
              <a:rPr lang="en-US" sz="1400" b="1">
                <a:solidFill>
                  <a:srgbClr val="000000"/>
                </a:solidFill>
                <a:latin typeface="Times New Roman" panose="02020603050405020304" charset="0"/>
              </a:rPr>
              <a:t>Curious and slightly puzzled</a:t>
            </a:r>
            <a:r>
              <a:rPr lang="en-US" sz="1400" b="0">
                <a:solidFill>
                  <a:srgbClr val="000000"/>
                </a:solidFill>
                <a:latin typeface="Times New Roman" panose="02020603050405020304" charset="0"/>
              </a:rPr>
              <a:t>, I opened it and found a heartfelt letter from the man I had met on the train that day. In his letter, he thanked me for taking the time to talk to him when he was </a:t>
            </a:r>
            <a:r>
              <a:rPr lang="en-US" sz="1400" b="1">
                <a:solidFill>
                  <a:srgbClr val="000000"/>
                </a:solidFill>
                <a:latin typeface="Times New Roman" panose="02020603050405020304" charset="0"/>
              </a:rPr>
              <a:t>at</a:t>
            </a:r>
            <a:r>
              <a:rPr lang="en-US" sz="1400" b="1">
                <a:solidFill>
                  <a:srgbClr val="000000"/>
                </a:solidFill>
                <a:latin typeface="Times New Roman" panose="02020603050405020304" charset="0"/>
                <a:cs typeface="Times New Roman" panose="02020603050405020304" charset="0"/>
              </a:rPr>
              <a:t> </a:t>
            </a:r>
            <a:r>
              <a:rPr lang="en-US" sz="1400" b="1">
                <a:solidFill>
                  <a:srgbClr val="000000"/>
                </a:solidFill>
                <a:latin typeface="Times New Roman" panose="02020603050405020304" charset="0"/>
              </a:rPr>
              <a:t>his lowest</a:t>
            </a:r>
            <a:r>
              <a:rPr lang="en-US" sz="1400" b="0">
                <a:solidFill>
                  <a:srgbClr val="000000"/>
                </a:solidFill>
                <a:latin typeface="Times New Roman" panose="02020603050405020304" charset="0"/>
              </a:rPr>
              <a:t>. He shared that he </a:t>
            </a:r>
            <a:r>
              <a:rPr lang="en-US" sz="1400" b="1">
                <a:solidFill>
                  <a:srgbClr val="000000"/>
                </a:solidFill>
                <a:latin typeface="Times New Roman" panose="02020603050405020304" charset="0"/>
              </a:rPr>
              <a:t>had been facing overwhelming personal struggles</a:t>
            </a:r>
            <a:r>
              <a:rPr lang="en-US" sz="1400" b="0">
                <a:solidFill>
                  <a:srgbClr val="000000"/>
                </a:solidFill>
                <a:latin typeface="Times New Roman" panose="02020603050405020304" charset="0"/>
              </a:rPr>
              <a:t> and had even considered ending his life that very day. </a:t>
            </a:r>
            <a:r>
              <a:rPr lang="en-US" sz="1400" b="1">
                <a:solidFill>
                  <a:srgbClr val="000000"/>
                </a:solidFill>
                <a:latin typeface="Times New Roman" panose="02020603050405020304" charset="0"/>
              </a:rPr>
              <a:t>My simple act of reaching out</a:t>
            </a:r>
            <a:r>
              <a:rPr lang="en-US" sz="1400" b="0">
                <a:solidFill>
                  <a:srgbClr val="000000"/>
                </a:solidFill>
                <a:latin typeface="Times New Roman" panose="02020603050405020304" charset="0"/>
              </a:rPr>
              <a:t>, he wrote, </a:t>
            </a:r>
            <a:r>
              <a:rPr lang="en-US" sz="1400" b="1">
                <a:solidFill>
                  <a:srgbClr val="000000"/>
                </a:solidFill>
                <a:latin typeface="Times New Roman" panose="02020603050405020304" charset="0"/>
              </a:rPr>
              <a:t>had reminded him that </a:t>
            </a:r>
            <a:r>
              <a:rPr lang="en-US" sz="1400" b="0">
                <a:solidFill>
                  <a:srgbClr val="000000"/>
                </a:solidFill>
                <a:latin typeface="Times New Roman" panose="02020603050405020304" charset="0"/>
              </a:rPr>
              <a:t>there were still people who cared, and it gave him the strength to keep going. The letter closed with words that </a:t>
            </a:r>
            <a:r>
              <a:rPr lang="en-US" sz="1400" b="1" i="1">
                <a:solidFill>
                  <a:srgbClr val="000000"/>
                </a:solidFill>
                <a:latin typeface="Times New Roman" panose="02020603050405020304" charset="0"/>
              </a:rPr>
              <a:t>touched </a:t>
            </a:r>
            <a:r>
              <a:rPr lang="en-US" sz="1400" b="0">
                <a:solidFill>
                  <a:srgbClr val="000000"/>
                </a:solidFill>
                <a:latin typeface="Times New Roman" panose="02020603050405020304" charset="0"/>
              </a:rPr>
              <a:t>me deeply: “You were the angel I needed. </a:t>
            </a:r>
            <a:r>
              <a:rPr lang="en-US" sz="1400" b="1">
                <a:solidFill>
                  <a:srgbClr val="000000"/>
                </a:solidFill>
                <a:latin typeface="Times New Roman" panose="02020603050405020304" charset="0"/>
              </a:rPr>
              <a:t>God heard my prayer and sent you at just the right time</a:t>
            </a:r>
            <a:r>
              <a:rPr lang="en-US" sz="1400" b="0">
                <a:solidFill>
                  <a:srgbClr val="000000"/>
                </a:solidFill>
                <a:latin typeface="Times New Roman" panose="02020603050405020304" charset="0"/>
              </a:rPr>
              <a:t>.”</a:t>
            </a:r>
            <a:r>
              <a:rPr lang="en-US" sz="1400" b="0" i="1">
                <a:solidFill>
                  <a:srgbClr val="000000"/>
                </a:solidFill>
                <a:latin typeface="Times New Roman" panose="02020603050405020304" charset="0"/>
              </a:rPr>
              <a:t>Deeply touched yet still shaken, I</a:t>
            </a:r>
            <a:r>
              <a:rPr lang="en-US" sz="1400" b="0" i="1">
                <a:solidFill>
                  <a:srgbClr val="000000"/>
                </a:solidFill>
                <a:latin typeface="Times New Roman" panose="02020603050405020304" charset="0"/>
                <a:cs typeface="Times New Roman" panose="02020603050405020304" charset="0"/>
              </a:rPr>
              <a:t> </a:t>
            </a:r>
            <a:r>
              <a:rPr lang="en-US" sz="1400" b="0" i="1">
                <a:solidFill>
                  <a:srgbClr val="000000"/>
                </a:solidFill>
                <a:latin typeface="Times New Roman" panose="02020603050405020304" charset="0"/>
              </a:rPr>
              <a:t>sat there holding the letter,feeling lucky that I</a:t>
            </a:r>
            <a:r>
              <a:rPr lang="en-US" sz="1400" b="0" i="1">
                <a:solidFill>
                  <a:srgbClr val="000000"/>
                </a:solidFill>
                <a:latin typeface="Times New Roman" panose="02020603050405020304" charset="0"/>
                <a:cs typeface="Times New Roman" panose="02020603050405020304" charset="0"/>
              </a:rPr>
              <a:t> </a:t>
            </a:r>
            <a:r>
              <a:rPr lang="en-US" sz="1400" b="0" i="1">
                <a:solidFill>
                  <a:srgbClr val="000000"/>
                </a:solidFill>
                <a:latin typeface="Times New Roman" panose="02020603050405020304" charset="0"/>
              </a:rPr>
              <a:t>followed my inner voice.</a:t>
            </a:r>
            <a:r>
              <a:rPr lang="en-US" sz="1400" b="0">
                <a:solidFill>
                  <a:srgbClr val="000000"/>
                </a:solidFill>
                <a:latin typeface="Times New Roman" panose="02020603050405020304" charset="0"/>
              </a:rPr>
              <a:t>I had almost ignored that</a:t>
            </a:r>
            <a:r>
              <a:rPr lang="en-US" sz="1400" b="1" i="1">
                <a:solidFill>
                  <a:srgbClr val="000000"/>
                </a:solidFill>
                <a:latin typeface="Times New Roman" panose="02020603050405020304" charset="0"/>
              </a:rPr>
              <a:t> “inner voice”</a:t>
            </a:r>
            <a:r>
              <a:rPr lang="en-US" sz="1400" b="0">
                <a:solidFill>
                  <a:srgbClr val="000000"/>
                </a:solidFill>
                <a:latin typeface="Times New Roman" panose="02020603050405020304" charset="0"/>
              </a:rPr>
              <a:t> urging me to speak to him, but now I understood why I hadn’t. </a:t>
            </a:r>
            <a:r>
              <a:rPr lang="en-US" sz="1400" b="1">
                <a:solidFill>
                  <a:srgbClr val="000000"/>
                </a:solidFill>
                <a:latin typeface="Times New Roman" panose="02020603050405020304" charset="0"/>
              </a:rPr>
              <a:t>It was a small act, but it was indeed a calling of my inner kindness, which had made a significant difference in his life</a:t>
            </a:r>
            <a:r>
              <a:rPr lang="en-US" sz="1400" b="0">
                <a:solidFill>
                  <a:srgbClr val="000000"/>
                </a:solidFill>
                <a:latin typeface="Times New Roman" panose="02020603050405020304" charset="0"/>
              </a:rPr>
              <a:t>. From that day on, I promised myself to always listen to that quiet voice within, especially when it </a:t>
            </a:r>
            <a:r>
              <a:rPr lang="en-US" sz="1400" b="1">
                <a:solidFill>
                  <a:srgbClr val="000000"/>
                </a:solidFill>
                <a:latin typeface="Times New Roman" panose="02020603050405020304" charset="0"/>
              </a:rPr>
              <a:t>nudged me to show kindness or reach out to someone in need</a:t>
            </a:r>
            <a:r>
              <a:rPr lang="en-US" sz="1400" b="0">
                <a:solidFill>
                  <a:srgbClr val="000000"/>
                </a:solidFill>
                <a:latin typeface="Times New Roman" panose="02020603050405020304" charset="0"/>
              </a:rPr>
              <a:t> even there was no apparent reason. Sometimes, </a:t>
            </a:r>
            <a:r>
              <a:rPr lang="en-US" sz="1400" b="1">
                <a:solidFill>
                  <a:srgbClr val="000000"/>
                </a:solidFill>
                <a:latin typeface="Times New Roman" panose="02020603050405020304" charset="0"/>
              </a:rPr>
              <a:t>a few minutes of our time can mean the world to someone else</a:t>
            </a:r>
            <a:r>
              <a:rPr lang="en-US" sz="1400" b="0">
                <a:solidFill>
                  <a:srgbClr val="000000"/>
                </a:solidFill>
                <a:latin typeface="Times New Roman" panose="02020603050405020304" charset="0"/>
              </a:rPr>
              <a:t>, and perhaps, in our own small way, we can all be someone’s “angel.”</a:t>
            </a:r>
            <a:endParaRPr lang="zh-CN" altLang="en-US" sz="1400"/>
          </a:p>
        </p:txBody>
      </p:sp>
      <p:sp>
        <p:nvSpPr>
          <p:cNvPr id="8" name="矩形 7"/>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669992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14" name="Rectangle 3"/>
          <p:cNvSpPr/>
          <p:nvPr>
            <p:custDataLst>
              <p:tags r:id="rId1"/>
            </p:custDataLst>
          </p:nvPr>
        </p:nvSpPr>
        <p:spPr>
          <a:xfrm>
            <a:off x="6948805" y="762635"/>
            <a:ext cx="5019040" cy="5918200"/>
          </a:xfrm>
          <a:prstGeom prst="rect">
            <a:avLst/>
          </a:prstGeom>
          <a:noFill/>
          <a:ln w="38100">
            <a:solidFill>
              <a:srgbClr val="7030A0"/>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22" name="出自【趣你的PPT】(微信:qunideppt)：最优质的PPT资源库"/>
          <p:cNvSpPr txBox="1"/>
          <p:nvPr>
            <p:custDataLst>
              <p:tags r:id="rId2"/>
            </p:custDataLst>
          </p:nvPr>
        </p:nvSpPr>
        <p:spPr>
          <a:xfrm>
            <a:off x="1160145" y="114935"/>
            <a:ext cx="10059670" cy="542290"/>
          </a:xfrm>
          <a:prstGeom prst="rect">
            <a:avLst/>
          </a:prstGeom>
          <a:noFill/>
        </p:spPr>
        <p:txBody>
          <a:bodyPr wrap="square" rtlCol="0">
            <a:noAutofit/>
          </a:bodyPr>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-3——</a:t>
            </a:r>
            <a:r>
              <a:rPr lang="en-US" altLang="zh-CN" sz="2400" b="1" dirty="0">
                <a:solidFill>
                  <a:srgbClr val="0070C0"/>
                </a:solidFill>
                <a:latin typeface="微软雅黑" panose="020B0503020204020204" charset="-122"/>
                <a:ea typeface="微软雅黑" panose="020B0503020204020204" charset="-122"/>
              </a:rPr>
              <a:t> </a:t>
            </a:r>
            <a:r>
              <a:rPr lang="zh-CN" altLang="en-US" sz="2400" b="1" dirty="0">
                <a:solidFill>
                  <a:srgbClr val="7030A0"/>
                </a:solidFill>
                <a:latin typeface="微软雅黑" panose="020B0503020204020204" charset="-122"/>
                <a:ea typeface="微软雅黑" panose="020B0503020204020204" charset="-122"/>
              </a:rPr>
              <a:t>永不言弃</a:t>
            </a:r>
            <a:r>
              <a:rPr lang="zh-CN" altLang="en-US" sz="2400" b="1" baseline="30000" dirty="0">
                <a:solidFill>
                  <a:srgbClr val="7030A0"/>
                </a:solidFill>
                <a:latin typeface="微软雅黑" panose="020B0503020204020204" charset="-122"/>
                <a:ea typeface="微软雅黑" panose="020B0503020204020204" charset="-122"/>
                <a:sym typeface="+mn-ea"/>
              </a:rPr>
              <a:t>+认真训练，步步为营</a:t>
            </a:r>
            <a:endParaRPr lang="zh-CN" altLang="en-US" sz="2400" b="1" baseline="30000" dirty="0">
              <a:solidFill>
                <a:srgbClr val="7030A0"/>
              </a:solidFill>
              <a:latin typeface="微软雅黑" panose="020B0503020204020204" charset="-122"/>
              <a:ea typeface="微软雅黑" panose="020B0503020204020204" charset="-122"/>
              <a:sym typeface="+mn-ea"/>
            </a:endParaRPr>
          </a:p>
        </p:txBody>
      </p:sp>
      <p:sp>
        <p:nvSpPr>
          <p:cNvPr id="24" name="文本框 23"/>
          <p:cNvSpPr txBox="1"/>
          <p:nvPr/>
        </p:nvSpPr>
        <p:spPr>
          <a:xfrm>
            <a:off x="4987290" y="6616700"/>
            <a:ext cx="4590415" cy="275590"/>
          </a:xfrm>
          <a:prstGeom prst="rect">
            <a:avLst/>
          </a:prstGeom>
          <a:noFill/>
        </p:spPr>
        <p:txBody>
          <a:bodyPr wrap="none" rtlCol="0" anchor="t">
            <a:spAutoFit/>
          </a:bodyPr>
          <a:p>
            <a:pPr algn="l"/>
            <a:r>
              <a:rPr lang="en-US" altLang="zh-CN" sz="1200" b="1" dirty="0">
                <a:solidFill>
                  <a:schemeClr val="bg1"/>
                </a:solidFill>
                <a:latin typeface="微软雅黑" panose="020B0503020204020204" charset="-122"/>
                <a:ea typeface="微软雅黑" panose="020B0503020204020204" charset="-122"/>
                <a:cs typeface="+mn-ea"/>
                <a:sym typeface="+mn-ea"/>
              </a:rPr>
              <a:t>—— </a:t>
            </a:r>
            <a:r>
              <a:rPr sz="1200" b="1" dirty="0">
                <a:solidFill>
                  <a:schemeClr val="bg1"/>
                </a:solidFill>
                <a:latin typeface="微软雅黑" panose="020B0503020204020204" charset="-122"/>
                <a:ea typeface="微软雅黑" panose="020B0503020204020204" charset="-122"/>
                <a:cs typeface="+mn-ea"/>
                <a:sym typeface="+mn-ea"/>
              </a:rPr>
              <a:t>2024学年第二学期浙江省七彩阳光新高考研究联盟返校联考</a:t>
            </a:r>
            <a:endParaRPr sz="1200" b="1" dirty="0">
              <a:solidFill>
                <a:schemeClr val="bg1"/>
              </a:solidFill>
              <a:latin typeface="微软雅黑" panose="020B0503020204020204" charset="-122"/>
              <a:ea typeface="微软雅黑" panose="020B0503020204020204" charset="-122"/>
              <a:cs typeface="+mn-ea"/>
              <a:sym typeface="+mn-ea"/>
            </a:endParaRPr>
          </a:p>
        </p:txBody>
      </p:sp>
      <p:sp>
        <p:nvSpPr>
          <p:cNvPr id="100" name="文本框 99"/>
          <p:cNvSpPr txBox="1"/>
          <p:nvPr/>
        </p:nvSpPr>
        <p:spPr>
          <a:xfrm>
            <a:off x="97790" y="732790"/>
            <a:ext cx="6850380" cy="5967095"/>
          </a:xfrm>
          <a:prstGeom prst="rect">
            <a:avLst/>
          </a:prstGeom>
          <a:noFill/>
          <a:ln w="9525">
            <a:noFill/>
          </a:ln>
        </p:spPr>
        <p:txBody>
          <a:bodyPr wrap="square">
            <a:spAutoFit/>
          </a:bodyPr>
          <a:p>
            <a:pPr indent="264795" fontAlgn="auto">
              <a:lnSpc>
                <a:spcPts val="1580"/>
              </a:lnSpc>
            </a:pPr>
            <a:r>
              <a:rPr lang="en-US" sz="1400" b="0">
                <a:solidFill>
                  <a:srgbClr val="000000"/>
                </a:solidFill>
                <a:latin typeface="Times New Roman" panose="02020603050405020304" charset="0"/>
              </a:rPr>
              <a:t>My day started just like all the other days for the past  15 years where I get up, make some coffee, shower, get dressed, and leave for the train station at precisely 7:35 A.M. to arrive at work by 8:30. While on the train, I would always choose a seat away from the crowd so I could read the newspaper in peace and quiet.    At work, I am always burdened with questions from co-workers, suppliers, telephone calls, and then those dreaded meetings, so the last thing I need is some stranger to sit beside me and start small talk.   I don’t know why, but for some reason, when I got on the train today, it was unusually full. With hesitation, I sat down in the only seat available beside a middle-aged man who had his head down and seemed to be lost in his thoughts. I was glad that he didn’t notice when I sat next to him as he just continued to look down towards the floor.   Shortly after the train left for my 30-minute ride downtown, I found myself wondering what this man was thinking about. What could be so important that he didn’t even see me sitting next to him? I tried to forget about it and started to read my paper. However, for some strange reason, this “inner voice” kept prompting me to talk to this man. I tried to ignore the “voice” as there was no way I was starting a conversation with a complete stranger.    As you probably guessed, I eventually broke down and came up with an excuse to ask him a question. When he raised his head and turned his eyes toward me, I could see that he must have been really upset as he had red eyes and still had some tears rolling down the side of his face, despite his feeble attempt to wipe them away. I can’t describe the sadness I felt seeing someone in so much pain.    We talked for about 20 minutes, and in the end, he seemed to be doing better. As we were leaving the train, he thanked me heartily for being an “angel” by taking the time to talk. I never did find out what was making his heart so heavy with pain, but I was glad I listened to the “voice” that day.</a:t>
            </a:r>
            <a:endParaRPr lang="en-US" sz="1400" b="0">
              <a:solidFill>
                <a:srgbClr val="000000"/>
              </a:solidFill>
              <a:latin typeface="Times New Roman" panose="02020603050405020304" charset="0"/>
            </a:endParaRPr>
          </a:p>
          <a:p>
            <a:pPr indent="264795" fontAlgn="auto">
              <a:lnSpc>
                <a:spcPts val="1580"/>
              </a:lnSpc>
            </a:pPr>
            <a:r>
              <a:rPr lang="en-US" altLang="en-US" sz="1400" b="0">
                <a:solidFill>
                  <a:srgbClr val="000000"/>
                </a:solidFill>
                <a:latin typeface="Times New Roman" panose="02020603050405020304" charset="0"/>
              </a:rPr>
              <a:t>Paragraph1: </a:t>
            </a:r>
            <a:r>
              <a:rPr lang="en-US" altLang="en-US" sz="1400" b="0" i="1">
                <a:solidFill>
                  <a:srgbClr val="0070C0"/>
                </a:solidFill>
                <a:latin typeface="Times New Roman" panose="02020603050405020304" charset="0"/>
              </a:rPr>
              <a:t>Several weeks later, Ifound an envelope on my desk with the word “Angel” written on it.</a:t>
            </a:r>
            <a:endParaRPr lang="en-US" altLang="en-US" sz="1400" b="0">
              <a:solidFill>
                <a:srgbClr val="000000"/>
              </a:solidFill>
              <a:latin typeface="Times New Roman" panose="02020603050405020304" charset="0"/>
            </a:endParaRPr>
          </a:p>
          <a:p>
            <a:pPr indent="264795" fontAlgn="auto">
              <a:lnSpc>
                <a:spcPts val="1580"/>
              </a:lnSpc>
            </a:pPr>
            <a:r>
              <a:rPr lang="en-US" altLang="en-US" sz="1400" b="0">
                <a:solidFill>
                  <a:srgbClr val="000000"/>
                </a:solidFill>
                <a:latin typeface="Times New Roman" panose="02020603050405020304" charset="0"/>
              </a:rPr>
              <a:t>Paragraph2: </a:t>
            </a:r>
            <a:r>
              <a:rPr lang="en-US" altLang="en-US" sz="1400" b="0" i="1">
                <a:solidFill>
                  <a:srgbClr val="0070C0"/>
                </a:solidFill>
                <a:latin typeface="Times New Roman" panose="02020603050405020304" charset="0"/>
              </a:rPr>
              <a:t>Deeply touched yet still shaken, Isat there holding the letter,feeling lucky that Ifollowed my inner voice.</a:t>
            </a:r>
            <a:endParaRPr lang="en-US" altLang="en-US" sz="1400" b="0" i="1">
              <a:solidFill>
                <a:srgbClr val="0070C0"/>
              </a:solidFill>
              <a:latin typeface="Times New Roman" panose="02020603050405020304" charset="0"/>
            </a:endParaRPr>
          </a:p>
        </p:txBody>
      </p:sp>
      <p:sp>
        <p:nvSpPr>
          <p:cNvPr id="2" name="文本框 1"/>
          <p:cNvSpPr txBox="1"/>
          <p:nvPr/>
        </p:nvSpPr>
        <p:spPr>
          <a:xfrm>
            <a:off x="7002145" y="768350"/>
            <a:ext cx="4911725" cy="5931535"/>
          </a:xfrm>
          <a:prstGeom prst="rect">
            <a:avLst/>
          </a:prstGeom>
          <a:noFill/>
          <a:ln w="9525">
            <a:noFill/>
          </a:ln>
        </p:spPr>
        <p:txBody>
          <a:bodyPr wrap="square">
            <a:spAutoFit/>
          </a:bodyPr>
          <a:p>
            <a:pPr indent="267970" algn="just" fontAlgn="auto">
              <a:lnSpc>
                <a:spcPts val="1980"/>
              </a:lnSpc>
            </a:pPr>
            <a:r>
              <a:rPr lang="en-US" sz="1400" b="0" i="1">
                <a:solidFill>
                  <a:srgbClr val="000000"/>
                </a:solidFill>
                <a:latin typeface="Times New Roman" panose="02020603050405020304" charset="0"/>
              </a:rPr>
              <a:t>Several weeks later, I</a:t>
            </a:r>
            <a:r>
              <a:rPr lang="en-US" sz="1400" b="0" i="1">
                <a:solidFill>
                  <a:srgbClr val="000000"/>
                </a:solidFill>
                <a:latin typeface="Times New Roman" panose="02020603050405020304" charset="0"/>
                <a:cs typeface="Times New Roman" panose="02020603050405020304" charset="0"/>
              </a:rPr>
              <a:t> </a:t>
            </a:r>
            <a:r>
              <a:rPr lang="en-US" sz="1400" b="0" i="1">
                <a:solidFill>
                  <a:srgbClr val="000000"/>
                </a:solidFill>
                <a:latin typeface="Times New Roman" panose="02020603050405020304" charset="0"/>
              </a:rPr>
              <a:t>found an envelope on my desk with only the word “Angel” written on it. </a:t>
            </a:r>
            <a:r>
              <a:rPr lang="en-US" sz="1400" b="1">
                <a:solidFill>
                  <a:srgbClr val="000000"/>
                </a:solidFill>
                <a:latin typeface="Times New Roman" panose="02020603050405020304" charset="0"/>
              </a:rPr>
              <a:t>Curious and slightly puzzled</a:t>
            </a:r>
            <a:r>
              <a:rPr lang="en-US" sz="1400" b="0">
                <a:solidFill>
                  <a:srgbClr val="000000"/>
                </a:solidFill>
                <a:latin typeface="Times New Roman" panose="02020603050405020304" charset="0"/>
              </a:rPr>
              <a:t>, I opened it and found a heartfelt letter from the man I had met on the train that day. In his letter, he thanked me for taking the time to talk to him when he was </a:t>
            </a:r>
            <a:r>
              <a:rPr lang="en-US" sz="1400" b="1">
                <a:solidFill>
                  <a:srgbClr val="000000"/>
                </a:solidFill>
                <a:latin typeface="Times New Roman" panose="02020603050405020304" charset="0"/>
              </a:rPr>
              <a:t>at</a:t>
            </a:r>
            <a:r>
              <a:rPr lang="en-US" sz="1400" b="1">
                <a:solidFill>
                  <a:srgbClr val="000000"/>
                </a:solidFill>
                <a:latin typeface="Times New Roman" panose="02020603050405020304" charset="0"/>
                <a:cs typeface="Times New Roman" panose="02020603050405020304" charset="0"/>
              </a:rPr>
              <a:t> </a:t>
            </a:r>
            <a:r>
              <a:rPr lang="en-US" sz="1400" b="1">
                <a:solidFill>
                  <a:srgbClr val="000000"/>
                </a:solidFill>
                <a:latin typeface="Times New Roman" panose="02020603050405020304" charset="0"/>
              </a:rPr>
              <a:t>his lowest</a:t>
            </a:r>
            <a:r>
              <a:rPr lang="en-US" sz="1400" b="0">
                <a:solidFill>
                  <a:srgbClr val="000000"/>
                </a:solidFill>
                <a:latin typeface="Times New Roman" panose="02020603050405020304" charset="0"/>
              </a:rPr>
              <a:t>. He shared that he </a:t>
            </a:r>
            <a:r>
              <a:rPr lang="en-US" sz="1400" b="1">
                <a:solidFill>
                  <a:srgbClr val="000000"/>
                </a:solidFill>
                <a:latin typeface="Times New Roman" panose="02020603050405020304" charset="0"/>
              </a:rPr>
              <a:t>had been facing overwhelming personal struggles</a:t>
            </a:r>
            <a:r>
              <a:rPr lang="en-US" sz="1400" b="0">
                <a:solidFill>
                  <a:srgbClr val="000000"/>
                </a:solidFill>
                <a:latin typeface="Times New Roman" panose="02020603050405020304" charset="0"/>
              </a:rPr>
              <a:t> and had even considered ending his life that very day. </a:t>
            </a:r>
            <a:r>
              <a:rPr lang="en-US" sz="1400" b="1">
                <a:solidFill>
                  <a:srgbClr val="000000"/>
                </a:solidFill>
                <a:latin typeface="Times New Roman" panose="02020603050405020304" charset="0"/>
              </a:rPr>
              <a:t>My simple act of reaching out</a:t>
            </a:r>
            <a:r>
              <a:rPr lang="en-US" sz="1400" b="0">
                <a:solidFill>
                  <a:srgbClr val="000000"/>
                </a:solidFill>
                <a:latin typeface="Times New Roman" panose="02020603050405020304" charset="0"/>
              </a:rPr>
              <a:t>, he wrote, </a:t>
            </a:r>
            <a:r>
              <a:rPr lang="en-US" sz="1400" b="1">
                <a:solidFill>
                  <a:srgbClr val="000000"/>
                </a:solidFill>
                <a:latin typeface="Times New Roman" panose="02020603050405020304" charset="0"/>
              </a:rPr>
              <a:t>had reminded him that </a:t>
            </a:r>
            <a:r>
              <a:rPr lang="en-US" sz="1400" b="0">
                <a:solidFill>
                  <a:srgbClr val="000000"/>
                </a:solidFill>
                <a:latin typeface="Times New Roman" panose="02020603050405020304" charset="0"/>
              </a:rPr>
              <a:t>there were still people who cared, and it gave him the strength to keep going. The letter closed with words that </a:t>
            </a:r>
            <a:r>
              <a:rPr lang="en-US" sz="1400" b="1" i="1">
                <a:solidFill>
                  <a:srgbClr val="000000"/>
                </a:solidFill>
                <a:latin typeface="Times New Roman" panose="02020603050405020304" charset="0"/>
              </a:rPr>
              <a:t>touched </a:t>
            </a:r>
            <a:r>
              <a:rPr lang="en-US" sz="1400" b="0">
                <a:solidFill>
                  <a:srgbClr val="000000"/>
                </a:solidFill>
                <a:latin typeface="Times New Roman" panose="02020603050405020304" charset="0"/>
              </a:rPr>
              <a:t>me deeply: “You were the angel I needed. </a:t>
            </a:r>
            <a:r>
              <a:rPr lang="en-US" sz="1400" b="1">
                <a:solidFill>
                  <a:srgbClr val="000000"/>
                </a:solidFill>
                <a:latin typeface="Times New Roman" panose="02020603050405020304" charset="0"/>
              </a:rPr>
              <a:t>God heard my prayer and sent you at just the right time</a:t>
            </a:r>
            <a:r>
              <a:rPr lang="en-US" sz="1400" b="0">
                <a:solidFill>
                  <a:srgbClr val="000000"/>
                </a:solidFill>
                <a:latin typeface="Times New Roman" panose="02020603050405020304" charset="0"/>
              </a:rPr>
              <a:t>.”</a:t>
            </a:r>
            <a:r>
              <a:rPr lang="en-US" sz="1400" b="0" i="1">
                <a:solidFill>
                  <a:srgbClr val="000000"/>
                </a:solidFill>
                <a:latin typeface="Times New Roman" panose="02020603050405020304" charset="0"/>
              </a:rPr>
              <a:t>Deeply touched yet still shaken, I</a:t>
            </a:r>
            <a:r>
              <a:rPr lang="en-US" sz="1400" b="0" i="1">
                <a:solidFill>
                  <a:srgbClr val="000000"/>
                </a:solidFill>
                <a:latin typeface="Times New Roman" panose="02020603050405020304" charset="0"/>
                <a:cs typeface="Times New Roman" panose="02020603050405020304" charset="0"/>
              </a:rPr>
              <a:t> </a:t>
            </a:r>
            <a:r>
              <a:rPr lang="en-US" sz="1400" b="0" i="1">
                <a:solidFill>
                  <a:srgbClr val="000000"/>
                </a:solidFill>
                <a:latin typeface="Times New Roman" panose="02020603050405020304" charset="0"/>
              </a:rPr>
              <a:t>sat there holding the letter,feeling lucky that I</a:t>
            </a:r>
            <a:r>
              <a:rPr lang="en-US" sz="1400" b="0" i="1">
                <a:solidFill>
                  <a:srgbClr val="000000"/>
                </a:solidFill>
                <a:latin typeface="Times New Roman" panose="02020603050405020304" charset="0"/>
                <a:cs typeface="Times New Roman" panose="02020603050405020304" charset="0"/>
              </a:rPr>
              <a:t> </a:t>
            </a:r>
            <a:r>
              <a:rPr lang="en-US" sz="1400" b="0" i="1">
                <a:solidFill>
                  <a:srgbClr val="000000"/>
                </a:solidFill>
                <a:latin typeface="Times New Roman" panose="02020603050405020304" charset="0"/>
              </a:rPr>
              <a:t>followed my inner voice.</a:t>
            </a:r>
            <a:r>
              <a:rPr lang="en-US" sz="1400" b="0">
                <a:solidFill>
                  <a:srgbClr val="000000"/>
                </a:solidFill>
                <a:latin typeface="Times New Roman" panose="02020603050405020304" charset="0"/>
              </a:rPr>
              <a:t>I had almost ignored that</a:t>
            </a:r>
            <a:r>
              <a:rPr lang="en-US" sz="1400" b="1" i="1">
                <a:solidFill>
                  <a:srgbClr val="000000"/>
                </a:solidFill>
                <a:latin typeface="Times New Roman" panose="02020603050405020304" charset="0"/>
              </a:rPr>
              <a:t> “inner voice”</a:t>
            </a:r>
            <a:r>
              <a:rPr lang="en-US" sz="1400" b="0">
                <a:solidFill>
                  <a:srgbClr val="000000"/>
                </a:solidFill>
                <a:latin typeface="Times New Roman" panose="02020603050405020304" charset="0"/>
              </a:rPr>
              <a:t> urging me to speak to him, but now I understood why I hadn’t. </a:t>
            </a:r>
            <a:r>
              <a:rPr lang="en-US" sz="1400" b="1">
                <a:solidFill>
                  <a:srgbClr val="000000"/>
                </a:solidFill>
                <a:latin typeface="Times New Roman" panose="02020603050405020304" charset="0"/>
              </a:rPr>
              <a:t>It was a small act, but it was indeed a calling of my inner kindness, which had made a significant difference in his life</a:t>
            </a:r>
            <a:r>
              <a:rPr lang="en-US" sz="1400" b="0">
                <a:solidFill>
                  <a:srgbClr val="000000"/>
                </a:solidFill>
                <a:latin typeface="Times New Roman" panose="02020603050405020304" charset="0"/>
              </a:rPr>
              <a:t>. From that day on, I promised myself to always listen to that quiet voice within, especially when it </a:t>
            </a:r>
            <a:r>
              <a:rPr lang="en-US" sz="1400" b="1">
                <a:solidFill>
                  <a:srgbClr val="000000"/>
                </a:solidFill>
                <a:latin typeface="Times New Roman" panose="02020603050405020304" charset="0"/>
              </a:rPr>
              <a:t>nudged me to show kindness or reach out to someone in need</a:t>
            </a:r>
            <a:r>
              <a:rPr lang="en-US" sz="1400" b="0">
                <a:solidFill>
                  <a:srgbClr val="000000"/>
                </a:solidFill>
                <a:latin typeface="Times New Roman" panose="02020603050405020304" charset="0"/>
              </a:rPr>
              <a:t> even there was no apparent reason. Sometimes, </a:t>
            </a:r>
            <a:r>
              <a:rPr lang="en-US" sz="1400" b="1">
                <a:solidFill>
                  <a:srgbClr val="000000"/>
                </a:solidFill>
                <a:latin typeface="Times New Roman" panose="02020603050405020304" charset="0"/>
              </a:rPr>
              <a:t>a few minutes of our time can mean the world to someone else</a:t>
            </a:r>
            <a:r>
              <a:rPr lang="en-US" sz="1400" b="0">
                <a:solidFill>
                  <a:srgbClr val="000000"/>
                </a:solidFill>
                <a:latin typeface="Times New Roman" panose="02020603050405020304" charset="0"/>
              </a:rPr>
              <a:t>, and perhaps, in our own small way, we can all be someone’s “angel.”</a:t>
            </a:r>
            <a:endParaRPr lang="zh-CN" altLang="en-US" sz="1400"/>
          </a:p>
        </p:txBody>
      </p:sp>
      <p:sp>
        <p:nvSpPr>
          <p:cNvPr id="8" name="矩形 7"/>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7" y="669738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14" name="Rectangle 3"/>
          <p:cNvSpPr/>
          <p:nvPr>
            <p:custDataLst>
              <p:tags r:id="rId1"/>
            </p:custDataLst>
          </p:nvPr>
        </p:nvSpPr>
        <p:spPr>
          <a:xfrm>
            <a:off x="6651625" y="762635"/>
            <a:ext cx="5316220" cy="5853430"/>
          </a:xfrm>
          <a:prstGeom prst="rect">
            <a:avLst/>
          </a:prstGeom>
          <a:noFill/>
          <a:ln w="38100">
            <a:solidFill>
              <a:srgbClr val="FFC000"/>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22" name="出自【趣你的PPT】(微信:qunideppt)：最优质的PPT资源库"/>
          <p:cNvSpPr txBox="1"/>
          <p:nvPr>
            <p:custDataLst>
              <p:tags r:id="rId2"/>
            </p:custDataLst>
          </p:nvPr>
        </p:nvSpPr>
        <p:spPr>
          <a:xfrm>
            <a:off x="1160145" y="114935"/>
            <a:ext cx="10059670" cy="542290"/>
          </a:xfrm>
          <a:prstGeom prst="rect">
            <a:avLst/>
          </a:prstGeom>
          <a:noFill/>
        </p:spPr>
        <p:txBody>
          <a:bodyPr wrap="square" rtlCol="0">
            <a:noAutofit/>
          </a:bodyPr>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-4——</a:t>
            </a:r>
            <a:r>
              <a:rPr lang="en-US" altLang="zh-CN" sz="2400" b="1" dirty="0">
                <a:solidFill>
                  <a:srgbClr val="0070C0"/>
                </a:solidFill>
                <a:latin typeface="微软雅黑" panose="020B0503020204020204" charset="-122"/>
                <a:ea typeface="微软雅黑" panose="020B0503020204020204" charset="-122"/>
              </a:rPr>
              <a:t> </a:t>
            </a:r>
            <a:r>
              <a:rPr lang="en-US" altLang="zh-CN" sz="2400" b="1" dirty="0">
                <a:solidFill>
                  <a:srgbClr val="FFC000"/>
                </a:solidFill>
                <a:latin typeface="微软雅黑" panose="020B0503020204020204" charset="-122"/>
                <a:ea typeface="微软雅黑" panose="020B0503020204020204" charset="-122"/>
              </a:rPr>
              <a:t>马斯洛高层次需求</a:t>
            </a:r>
            <a:r>
              <a:rPr lang="en-US" altLang="zh-CN" sz="2400" b="1" baseline="30000" dirty="0">
                <a:solidFill>
                  <a:srgbClr val="FFC000"/>
                </a:solidFill>
                <a:latin typeface="微软雅黑" panose="020B0503020204020204" charset="-122"/>
                <a:ea typeface="微软雅黑" panose="020B0503020204020204" charset="-122"/>
              </a:rPr>
              <a:t>精神需求+社会价值</a:t>
            </a:r>
            <a:endParaRPr lang="en-US" altLang="zh-CN" sz="2400" b="1" baseline="30000" dirty="0">
              <a:solidFill>
                <a:srgbClr val="FFC000"/>
              </a:solidFill>
              <a:latin typeface="微软雅黑" panose="020B0503020204020204" charset="-122"/>
              <a:ea typeface="微软雅黑" panose="020B0503020204020204" charset="-122"/>
              <a:sym typeface="+mn-ea"/>
            </a:endParaRPr>
          </a:p>
        </p:txBody>
      </p:sp>
      <p:sp>
        <p:nvSpPr>
          <p:cNvPr id="24" name="文本框 23"/>
          <p:cNvSpPr txBox="1"/>
          <p:nvPr/>
        </p:nvSpPr>
        <p:spPr>
          <a:xfrm>
            <a:off x="4987290" y="6616700"/>
            <a:ext cx="3572510" cy="275590"/>
          </a:xfrm>
          <a:prstGeom prst="rect">
            <a:avLst/>
          </a:prstGeom>
          <a:noFill/>
        </p:spPr>
        <p:txBody>
          <a:bodyPr wrap="none" rtlCol="0" anchor="t">
            <a:spAutoFit/>
          </a:bodyPr>
          <a:p>
            <a:pPr algn="l"/>
            <a:r>
              <a:rPr lang="en-US" altLang="zh-CN" sz="1200" b="1" dirty="0">
                <a:solidFill>
                  <a:schemeClr val="bg1"/>
                </a:solidFill>
                <a:latin typeface="微软雅黑" panose="020B0503020204020204" charset="-122"/>
                <a:ea typeface="微软雅黑" panose="020B0503020204020204" charset="-122"/>
                <a:cs typeface="+mn-ea"/>
                <a:sym typeface="+mn-ea"/>
              </a:rPr>
              <a:t>——</a:t>
            </a:r>
            <a:r>
              <a:rPr sz="1200" b="1" dirty="0">
                <a:solidFill>
                  <a:schemeClr val="bg1"/>
                </a:solidFill>
                <a:latin typeface="微软雅黑" panose="020B0503020204020204" charset="-122"/>
                <a:ea typeface="微软雅黑" panose="020B0503020204020204" charset="-122"/>
                <a:cs typeface="+mn-ea"/>
                <a:sym typeface="+mn-ea"/>
              </a:rPr>
              <a:t>2025届3月全国天域名校协作体高三英语试题</a:t>
            </a:r>
            <a:endParaRPr sz="1200" b="1" dirty="0">
              <a:solidFill>
                <a:schemeClr val="bg1"/>
              </a:solidFill>
              <a:latin typeface="微软雅黑" panose="020B0503020204020204" charset="-122"/>
              <a:ea typeface="微软雅黑" panose="020B0503020204020204" charset="-122"/>
              <a:cs typeface="+mn-ea"/>
              <a:sym typeface="+mn-ea"/>
            </a:endParaRPr>
          </a:p>
        </p:txBody>
      </p:sp>
      <p:sp>
        <p:nvSpPr>
          <p:cNvPr id="2" name="文本框 1"/>
          <p:cNvSpPr txBox="1"/>
          <p:nvPr/>
        </p:nvSpPr>
        <p:spPr>
          <a:xfrm>
            <a:off x="6715760" y="793750"/>
            <a:ext cx="5187950" cy="5798185"/>
          </a:xfrm>
          <a:prstGeom prst="rect">
            <a:avLst/>
          </a:prstGeom>
          <a:noFill/>
          <a:ln w="9525">
            <a:noFill/>
          </a:ln>
        </p:spPr>
        <p:txBody>
          <a:bodyPr wrap="square">
            <a:spAutoFit/>
          </a:bodyPr>
          <a:p>
            <a:pPr indent="267970" algn="just" fontAlgn="auto">
              <a:lnSpc>
                <a:spcPts val="1780"/>
              </a:lnSpc>
            </a:pPr>
            <a:r>
              <a:rPr lang="en-US" sz="1400" i="1">
                <a:solidFill>
                  <a:srgbClr val="0070C0"/>
                </a:solidFill>
                <a:latin typeface="Times New Roman" panose="02020603050405020304" charset="0"/>
              </a:rPr>
              <a:t>One night, another boy appeared at the door, saying "I don t want a Popsicle; I just need to talk.” </a:t>
            </a:r>
            <a:r>
              <a:rPr lang="en-US" sz="1400">
                <a:solidFill>
                  <a:srgbClr val="000000"/>
                </a:solidFill>
                <a:latin typeface="Times New Roman" panose="02020603050405020304" charset="0"/>
              </a:rPr>
              <a:t>His voiced trembled slightly, and his eyes darted nervously to the ground. After hesitating for a moment, he looked up and shared his story-recently his parents had been fighting constantly, and he didn't know where to turn. As he spoke, his eyes welled up with tears. I pulled him in my arms, offering quiet words of reassurance. Slowly, I felt he relaxed, his shoulders no longer so tense “Whenever you need, you can always come to us,”I crouched down, comforting. “Yes, come and have a Popsicle, good boy;”  added my wife, handing him the treat. With a faint smile, he took it and left . </a:t>
            </a:r>
            <a:endParaRPr lang="en-US" sz="1400">
              <a:solidFill>
                <a:srgbClr val="000000"/>
              </a:solidFill>
              <a:latin typeface="Times New Roman" panose="02020603050405020304" charset="0"/>
            </a:endParaRPr>
          </a:p>
          <a:p>
            <a:pPr indent="267970" algn="just" fontAlgn="auto">
              <a:lnSpc>
                <a:spcPts val="1780"/>
              </a:lnSpc>
            </a:pPr>
            <a:r>
              <a:rPr lang="en-US" sz="1400" i="1">
                <a:solidFill>
                  <a:srgbClr val="0070C0"/>
                </a:solidFill>
                <a:latin typeface="Times New Roman" panose="02020603050405020304" charset="0"/>
              </a:rPr>
              <a:t>I’ve sensed it’s more than Popsicles that bring these kids to our door. </a:t>
            </a:r>
            <a:r>
              <a:rPr lang="en-US" sz="1400">
                <a:solidFill>
                  <a:srgbClr val="000000"/>
                </a:solidFill>
                <a:latin typeface="Times New Roman" panose="02020603050405020304" charset="0"/>
              </a:rPr>
              <a:t>Sometimes, they’re more eager to share that they are not understanding an assignment or that they’re being bullied. Over time, a new rule was added:“actively explore hidden worries”—failed tests reset, lost friendships restored, assurances of growing up refreshed. Our living room became a sanctuary where Popsicle sticks piled like tiny monuments to trust.The “Popsicle Kids” have given me a new sense of purpose. We’ve dried tears, broken up fights and hopefully been another source of love in their lives. And, just maybe, we’ve helped establish some positive attitudes they can use throughout their lives. It seemed like we, the old couple, gave out treats to the neighborhood kids, but in truth, it was those “Popsicle Kids” who brought companionship, love and joy to our otherwise dull retirement life. What we receive from these kids is worth far more than the cost of a few treats.</a:t>
            </a:r>
            <a:endParaRPr lang="en-US" sz="1400">
              <a:solidFill>
                <a:srgbClr val="000000"/>
              </a:solidFill>
              <a:latin typeface="Times New Roman" panose="02020603050405020304" charset="0"/>
            </a:endParaRPr>
          </a:p>
        </p:txBody>
      </p:sp>
      <p:sp>
        <p:nvSpPr>
          <p:cNvPr id="4" name="文本框 3"/>
          <p:cNvSpPr txBox="1"/>
          <p:nvPr/>
        </p:nvSpPr>
        <p:spPr>
          <a:xfrm>
            <a:off x="135890" y="762635"/>
            <a:ext cx="6515735" cy="6000750"/>
          </a:xfrm>
          <a:prstGeom prst="rect">
            <a:avLst/>
          </a:prstGeom>
          <a:noFill/>
          <a:ln w="9525">
            <a:noFill/>
          </a:ln>
        </p:spPr>
        <p:txBody>
          <a:bodyPr wrap="square">
            <a:spAutoFit/>
          </a:bodyPr>
          <a:p>
            <a:pPr indent="0" algn="l"/>
            <a:r>
              <a:rPr lang="en-US" sz="1200" b="1">
                <a:latin typeface="Times New Roman" panose="02020603050405020304" charset="0"/>
                <a:ea typeface="宋体" panose="02010600030101010101" pitchFamily="2" charset="-122"/>
              </a:rPr>
              <a:t>                                                         The Popsicle Kids</a:t>
            </a:r>
            <a:r>
              <a:rPr lang="en-US" sz="1200" b="0">
                <a:latin typeface="Times New Roman" panose="02020603050405020304" charset="0"/>
                <a:ea typeface="宋体" panose="02010600030101010101" pitchFamily="2" charset="-122"/>
              </a:rPr>
              <a:t>     A nearly empty box of Popsicles (</a:t>
            </a:r>
            <a:r>
              <a:rPr lang="zh-CN" sz="1200" b="0">
                <a:ea typeface="宋体" panose="02010600030101010101" pitchFamily="2" charset="-122"/>
              </a:rPr>
              <a:t>棒冰</a:t>
            </a:r>
            <a:r>
              <a:rPr lang="en-US" sz="1200" b="0">
                <a:latin typeface="Times New Roman" panose="02020603050405020304" charset="0"/>
                <a:ea typeface="宋体" panose="02010600030101010101" pitchFamily="2" charset="-122"/>
              </a:rPr>
              <a:t>) in the freezer, left from a grandchild’s visit, caught my attention. Initially, I wanted to throw it away, but my wife suggested we give the remaining Popsicles to the neighborhood children. Her suggestion changed our li</a:t>
            </a:r>
            <a:r>
              <a:rPr lang="en-US" sz="1200" b="0">
                <a:latin typeface="Times New Roman" panose="02020603050405020304" charset="0"/>
                <a:ea typeface="宋体" panose="02010600030101010101" pitchFamily="2" charset="-122"/>
                <a:cs typeface="Times New Roman" panose="02020603050405020304" charset="0"/>
              </a:rPr>
              <a:t>fe</a:t>
            </a:r>
            <a:r>
              <a:rPr lang="en-US" sz="1200" b="0">
                <a:latin typeface="Times New Roman" panose="02020603050405020304" charset="0"/>
                <a:ea typeface="宋体" panose="02010600030101010101" pitchFamily="2" charset="-122"/>
              </a:rPr>
              <a:t> and led us to a future full of “Popsicle Kids.”      My wife and I, retired on Social Security, live in an apartment complex. After careers in sales and nursing, our daily concerns revolved around aches, pains, and dinner. We often wondered what good we were to the world.      That changed dramatically after we gave away the first Popsicle.      Minutes after watching a neighbor boy, a second grader, walk away with an icy treat, our doorbell rang. An adorable blond girl, about six, smiled sweetly</a:t>
            </a:r>
            <a:r>
              <a:rPr lang="en-US" sz="1200" b="0">
                <a:latin typeface="Times New Roman" panose="02020603050405020304" charset="0"/>
                <a:ea typeface="宋体" panose="02010600030101010101" pitchFamily="2" charset="-122"/>
                <a:cs typeface="Times New Roman" panose="02020603050405020304" charset="0"/>
              </a:rPr>
              <a:t>, </a:t>
            </a:r>
            <a:r>
              <a:rPr lang="en-US" sz="1200" b="0">
                <a:latin typeface="Times New Roman" panose="02020603050405020304" charset="0"/>
                <a:ea typeface="宋体" panose="02010600030101010101" pitchFamily="2" charset="-122"/>
              </a:rPr>
              <a:t>“Is it true you’re giving away Popsicles?”      With the box empty, we returned to our concerns.      Early the next morning, the doorbell rang repeatedly. Standing on our porch were the four children from the previous day. They vocalized their wants, chanting (</a:t>
            </a:r>
            <a:r>
              <a:rPr lang="zh-CN" sz="1200" b="0">
                <a:ea typeface="宋体" panose="02010600030101010101" pitchFamily="2" charset="-122"/>
              </a:rPr>
              <a:t>有节奏地喊</a:t>
            </a:r>
            <a:r>
              <a:rPr lang="en-US" sz="1200" b="0">
                <a:latin typeface="Times New Roman" panose="02020603050405020304" charset="0"/>
                <a:ea typeface="宋体" panose="02010600030101010101" pitchFamily="2" charset="-122"/>
              </a:rPr>
              <a:t>), “We want Popsicles! We want Popsicles!”      Looking into their eager young faces, I wondered, “What have I started?” Sensing a victory, they nodded eagerly when I explained the rules: ring the bell once, one Popsicle per day, and share something good about their day. But their thin shoulders ben</a:t>
            </a:r>
            <a:r>
              <a:rPr lang="en-US" sz="1200" b="0">
                <a:latin typeface="Times New Roman" panose="02020603050405020304" charset="0"/>
                <a:ea typeface="宋体" panose="02010600030101010101" pitchFamily="2" charset="-122"/>
                <a:cs typeface="Times New Roman" panose="02020603050405020304" charset="0"/>
              </a:rPr>
              <a:t>t </a:t>
            </a:r>
            <a:r>
              <a:rPr lang="en-US" sz="1200" b="0">
                <a:latin typeface="Times New Roman" panose="02020603050405020304" charset="0"/>
                <a:ea typeface="宋体" panose="02010600030101010101" pitchFamily="2" charset="-122"/>
              </a:rPr>
              <a:t>downwards in disappointment when I mentioned they had to give something in return. I came to the rescue, suggesting they share something positive about their day, like what they learned at school or helping another student. Over time, new rules were added: “Ladies first,” “Don’t interrupt,” and “</a:t>
            </a:r>
            <a:r>
              <a:rPr lang="en-US" sz="1200" b="0">
                <a:latin typeface="Times New Roman" panose="02020603050405020304" charset="0"/>
                <a:ea typeface="宋体" panose="02010600030101010101" pitchFamily="2" charset="-122"/>
                <a:cs typeface="Times New Roman" panose="02020603050405020304" charset="0"/>
              </a:rPr>
              <a:t>Properly get rid of </a:t>
            </a:r>
            <a:r>
              <a:rPr lang="en-US" sz="1200" b="0">
                <a:latin typeface="Times New Roman" panose="02020603050405020304" charset="0"/>
                <a:ea typeface="宋体" panose="02010600030101010101" pitchFamily="2" charset="-122"/>
              </a:rPr>
              <a:t>the sticks.”      On holidays, they expressed their understanding of why the day was celebrated. Over the years, about fifty youngsters visited. Some became part of my life, like the four kids who joined me on the steps one spring to read “Where the Red Fern Grows.” We discussed catching crawfish, loving pets, and family relationships. This simple act of sharing Popsicles transformed our li</a:t>
            </a:r>
            <a:r>
              <a:rPr lang="en-US" sz="1200" b="0">
                <a:latin typeface="Times New Roman" panose="02020603050405020304" charset="0"/>
                <a:ea typeface="宋体" panose="02010600030101010101" pitchFamily="2" charset="-122"/>
                <a:cs typeface="Times New Roman" panose="02020603050405020304" charset="0"/>
              </a:rPr>
              <a:t>fe</a:t>
            </a:r>
            <a:r>
              <a:rPr lang="en-US" sz="1200" b="0">
                <a:latin typeface="Times New Roman" panose="02020603050405020304" charset="0"/>
                <a:ea typeface="宋体" panose="02010600030101010101" pitchFamily="2" charset="-122"/>
              </a:rPr>
              <a:t>, bringing joy and meaning to both the children and ourselves.</a:t>
            </a:r>
            <a:r>
              <a:rPr lang="en-US" sz="1200" b="0">
                <a:latin typeface="Times New Roman" panose="02020603050405020304" charset="0"/>
                <a:ea typeface="宋体" panose="02010600030101010101" pitchFamily="2" charset="-122"/>
                <a:cs typeface="Times New Roman" panose="02020603050405020304" charset="0"/>
              </a:rPr>
              <a:t>Paragraph1: </a:t>
            </a:r>
            <a:endParaRPr lang="en-US" sz="1200" b="0">
              <a:latin typeface="Times New Roman" panose="02020603050405020304" charset="0"/>
              <a:ea typeface="宋体" panose="02010600030101010101" pitchFamily="2" charset="-122"/>
              <a:cs typeface="Times New Roman" panose="02020603050405020304" charset="0"/>
            </a:endParaRPr>
          </a:p>
          <a:p>
            <a:pPr indent="0" algn="l"/>
            <a:r>
              <a:rPr lang="en-US" sz="1200" b="0" i="1">
                <a:latin typeface="Times New Roman" panose="02020603050405020304" charset="0"/>
                <a:ea typeface="宋体" panose="02010600030101010101" pitchFamily="2" charset="-122"/>
                <a:cs typeface="Times New Roman" panose="02020603050405020304" charset="0"/>
              </a:rPr>
              <a:t>O</a:t>
            </a:r>
            <a:r>
              <a:rPr lang="en-US" sz="1200" b="0" i="1">
                <a:solidFill>
                  <a:srgbClr val="0070C0"/>
                </a:solidFill>
                <a:latin typeface="Times New Roman" panose="02020603050405020304" charset="0"/>
                <a:ea typeface="宋体" panose="02010600030101010101" pitchFamily="2" charset="-122"/>
                <a:cs typeface="Times New Roman" panose="02020603050405020304" charset="0"/>
              </a:rPr>
              <a:t>ne night, another boy appeared at the door, saying </a:t>
            </a:r>
            <a:r>
              <a:rPr lang="en-US" sz="1200" b="0" i="1">
                <a:solidFill>
                  <a:srgbClr val="0070C0"/>
                </a:solidFill>
                <a:latin typeface="Times New Roman" panose="02020603050405020304" charset="0"/>
                <a:ea typeface="宋体" panose="02010600030101010101" pitchFamily="2" charset="-122"/>
              </a:rPr>
              <a:t>“I don’t want a Popsicle; I just need to talk.”</a:t>
            </a:r>
            <a:r>
              <a:rPr lang="en-US" sz="1200" b="0" i="1">
                <a:solidFill>
                  <a:srgbClr val="0070C0"/>
                </a:solidFill>
                <a:latin typeface="Times New Roman" panose="02020603050405020304" charset="0"/>
                <a:ea typeface="宋体" panose="02010600030101010101" pitchFamily="2" charset="-122"/>
                <a:cs typeface="Times New Roman" panose="02020603050405020304" charset="0"/>
              </a:rPr>
              <a:t> </a:t>
            </a:r>
            <a:r>
              <a:rPr lang="en-US" sz="1200" b="0">
                <a:latin typeface="Times New Roman" panose="02020603050405020304" charset="0"/>
                <a:ea typeface="宋体" panose="02010600030101010101" pitchFamily="2" charset="-122"/>
                <a:cs typeface="Times New Roman" panose="02020603050405020304" charset="0"/>
              </a:rPr>
              <a:t>Paragraph2: </a:t>
            </a:r>
            <a:r>
              <a:rPr lang="en-US" sz="1200" b="0" i="1">
                <a:solidFill>
                  <a:srgbClr val="0070C0"/>
                </a:solidFill>
                <a:latin typeface="Times New Roman" panose="02020603050405020304" charset="0"/>
                <a:ea typeface="宋体" panose="02010600030101010101" pitchFamily="2" charset="-122"/>
                <a:cs typeface="Times New Roman" panose="02020603050405020304" charset="0"/>
              </a:rPr>
              <a:t>I</a:t>
            </a:r>
            <a:r>
              <a:rPr lang="en-US" sz="1200" b="0" i="1">
                <a:solidFill>
                  <a:srgbClr val="0070C0"/>
                </a:solidFill>
                <a:latin typeface="Times New Roman" panose="02020603050405020304" charset="0"/>
                <a:ea typeface="宋体" panose="02010600030101010101" pitchFamily="2" charset="-122"/>
              </a:rPr>
              <a:t>’</a:t>
            </a:r>
            <a:r>
              <a:rPr lang="en-US" sz="1200" b="0" i="1">
                <a:solidFill>
                  <a:srgbClr val="0070C0"/>
                </a:solidFill>
                <a:latin typeface="Times New Roman" panose="02020603050405020304" charset="0"/>
                <a:ea typeface="宋体" panose="02010600030101010101" pitchFamily="2" charset="-122"/>
                <a:cs typeface="Times New Roman" panose="02020603050405020304" charset="0"/>
              </a:rPr>
              <a:t>ve sensed it</a:t>
            </a:r>
            <a:r>
              <a:rPr lang="en-US" sz="1200" b="0" i="1">
                <a:solidFill>
                  <a:srgbClr val="0070C0"/>
                </a:solidFill>
                <a:latin typeface="Times New Roman" panose="02020603050405020304" charset="0"/>
                <a:ea typeface="宋体" panose="02010600030101010101" pitchFamily="2" charset="-122"/>
              </a:rPr>
              <a:t>’</a:t>
            </a:r>
            <a:r>
              <a:rPr lang="en-US" sz="1200" b="0" i="1">
                <a:solidFill>
                  <a:srgbClr val="0070C0"/>
                </a:solidFill>
                <a:latin typeface="Times New Roman" panose="02020603050405020304" charset="0"/>
                <a:ea typeface="宋体" panose="02010600030101010101" pitchFamily="2" charset="-122"/>
                <a:cs typeface="Times New Roman" panose="02020603050405020304" charset="0"/>
              </a:rPr>
              <a:t>s more than Popsicles that bring these kids to our door.</a:t>
            </a:r>
            <a:r>
              <a:rPr lang="en-US" sz="1200" b="0">
                <a:solidFill>
                  <a:srgbClr val="0070C0"/>
                </a:solidFill>
                <a:latin typeface="Times New Roman" panose="02020603050405020304" charset="0"/>
                <a:ea typeface="宋体" panose="02010600030101010101" pitchFamily="2" charset="-122"/>
                <a:cs typeface="Times New Roman" panose="02020603050405020304" charset="0"/>
              </a:rPr>
              <a:t> </a:t>
            </a:r>
            <a:endParaRPr lang="en-US" altLang="en-US" sz="1200" b="0">
              <a:solidFill>
                <a:srgbClr val="0070C0"/>
              </a:solidFill>
              <a:latin typeface="Times New Roman" panose="02020603050405020304" charset="0"/>
              <a:ea typeface="宋体" panose="02010600030101010101" pitchFamily="2" charset="-122"/>
              <a:cs typeface="Times New Roman" panose="02020603050405020304" charset="0"/>
            </a:endParaRPr>
          </a:p>
        </p:txBody>
      </p:sp>
      <p:sp>
        <p:nvSpPr>
          <p:cNvPr id="9" name="矩形 8"/>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6671351"/>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14" name="Rectangle 3"/>
          <p:cNvSpPr/>
          <p:nvPr>
            <p:custDataLst>
              <p:tags r:id="rId1"/>
            </p:custDataLst>
          </p:nvPr>
        </p:nvSpPr>
        <p:spPr>
          <a:xfrm>
            <a:off x="7027545" y="763270"/>
            <a:ext cx="5113020" cy="5853430"/>
          </a:xfrm>
          <a:prstGeom prst="rect">
            <a:avLst/>
          </a:prstGeom>
          <a:noFill/>
          <a:ln w="38100">
            <a:solidFill>
              <a:schemeClr val="accent3">
                <a:lumMod val="50000"/>
              </a:schemeClr>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22" name="出自【趣你的PPT】(微信:qunideppt)：最优质的PPT资源库"/>
          <p:cNvSpPr txBox="1"/>
          <p:nvPr>
            <p:custDataLst>
              <p:tags r:id="rId2"/>
            </p:custDataLst>
          </p:nvPr>
        </p:nvSpPr>
        <p:spPr>
          <a:xfrm>
            <a:off x="1167765" y="116840"/>
            <a:ext cx="10059670" cy="542290"/>
          </a:xfrm>
          <a:prstGeom prst="rect">
            <a:avLst/>
          </a:prstGeom>
          <a:noFill/>
        </p:spPr>
        <p:txBody>
          <a:bodyPr wrap="square" rtlCol="0">
            <a:noAutofit/>
          </a:bodyPr>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-5——</a:t>
            </a:r>
            <a:r>
              <a:rPr lang="en-US" altLang="zh-CN" sz="2400" b="1" dirty="0">
                <a:solidFill>
                  <a:srgbClr val="0070C0"/>
                </a:solidFill>
                <a:latin typeface="微软雅黑" panose="020B0503020204020204" charset="-122"/>
                <a:ea typeface="微软雅黑" panose="020B0503020204020204" charset="-122"/>
              </a:rPr>
              <a:t> </a:t>
            </a:r>
            <a:r>
              <a:rPr lang="zh-CN" altLang="en-US" sz="2400" b="1" dirty="0">
                <a:solidFill>
                  <a:schemeClr val="accent3">
                    <a:lumMod val="50000"/>
                  </a:schemeClr>
                </a:solidFill>
                <a:latin typeface="微软雅黑" panose="020B0503020204020204" charset="-122"/>
                <a:ea typeface="微软雅黑" panose="020B0503020204020204" charset="-122"/>
              </a:rPr>
              <a:t>牺牲自我 </a:t>
            </a:r>
            <a:r>
              <a:rPr lang="zh-CN" altLang="en-US" sz="2400" b="1" baseline="30000" dirty="0">
                <a:solidFill>
                  <a:schemeClr val="accent3">
                    <a:lumMod val="50000"/>
                  </a:schemeClr>
                </a:solidFill>
                <a:latin typeface="微软雅黑" panose="020B0503020204020204" charset="-122"/>
                <a:ea typeface="微软雅黑" panose="020B0503020204020204" charset="-122"/>
              </a:rPr>
              <a:t>成就他人</a:t>
            </a:r>
            <a:r>
              <a:rPr lang="en-US" altLang="zh-CN" sz="2400" b="1" baseline="30000" dirty="0">
                <a:solidFill>
                  <a:schemeClr val="accent3">
                    <a:lumMod val="50000"/>
                  </a:schemeClr>
                </a:solidFill>
                <a:latin typeface="微软雅黑" panose="020B0503020204020204" charset="-122"/>
                <a:ea typeface="微软雅黑" panose="020B0503020204020204" charset="-122"/>
              </a:rPr>
              <a:t>+</a:t>
            </a:r>
            <a:r>
              <a:rPr lang="zh-CN" altLang="en-US" sz="2400" b="1" baseline="30000" dirty="0">
                <a:solidFill>
                  <a:schemeClr val="accent3">
                    <a:lumMod val="50000"/>
                  </a:schemeClr>
                </a:solidFill>
                <a:latin typeface="微软雅黑" panose="020B0503020204020204" charset="-122"/>
                <a:ea typeface="微软雅黑" panose="020B0503020204020204" charset="-122"/>
              </a:rPr>
              <a:t>伟大友情</a:t>
            </a:r>
            <a:endParaRPr lang="zh-CN" altLang="en-US" sz="2400" b="1" baseline="30000" dirty="0">
              <a:solidFill>
                <a:schemeClr val="accent3">
                  <a:lumMod val="50000"/>
                </a:schemeClr>
              </a:solidFill>
              <a:latin typeface="微软雅黑" panose="020B0503020204020204" charset="-122"/>
              <a:ea typeface="微软雅黑" panose="020B0503020204020204" charset="-122"/>
              <a:sym typeface="+mn-ea"/>
            </a:endParaRPr>
          </a:p>
        </p:txBody>
      </p:sp>
      <p:sp>
        <p:nvSpPr>
          <p:cNvPr id="24" name="文本框 23"/>
          <p:cNvSpPr txBox="1"/>
          <p:nvPr/>
        </p:nvSpPr>
        <p:spPr>
          <a:xfrm>
            <a:off x="4987290" y="6616700"/>
            <a:ext cx="2106930" cy="275590"/>
          </a:xfrm>
          <a:prstGeom prst="rect">
            <a:avLst/>
          </a:prstGeom>
          <a:noFill/>
        </p:spPr>
        <p:txBody>
          <a:bodyPr wrap="none" rtlCol="0" anchor="t">
            <a:spAutoFit/>
          </a:bodyPr>
          <a:p>
            <a:pPr algn="l"/>
            <a:r>
              <a:rPr lang="en-US" altLang="zh-CN" sz="1200" b="1" dirty="0">
                <a:solidFill>
                  <a:schemeClr val="bg1"/>
                </a:solidFill>
                <a:latin typeface="微软雅黑" panose="020B0503020204020204" charset="-122"/>
                <a:ea typeface="微软雅黑" panose="020B0503020204020204" charset="-122"/>
                <a:cs typeface="+mn-ea"/>
                <a:sym typeface="+mn-ea"/>
              </a:rPr>
              <a:t>——</a:t>
            </a:r>
            <a:r>
              <a:rPr sz="1200" b="1" dirty="0">
                <a:solidFill>
                  <a:schemeClr val="bg1"/>
                </a:solidFill>
                <a:latin typeface="微软雅黑" panose="020B0503020204020204" charset="-122"/>
                <a:ea typeface="微软雅黑" panose="020B0503020204020204" charset="-122"/>
                <a:cs typeface="+mn-ea"/>
                <a:sym typeface="+mn-ea"/>
              </a:rPr>
              <a:t>2025届山东省青岛一模</a:t>
            </a:r>
            <a:endParaRPr sz="1200" b="1" dirty="0">
              <a:solidFill>
                <a:schemeClr val="bg1"/>
              </a:solidFill>
              <a:latin typeface="微软雅黑" panose="020B0503020204020204" charset="-122"/>
              <a:ea typeface="微软雅黑" panose="020B0503020204020204" charset="-122"/>
              <a:cs typeface="+mn-ea"/>
              <a:sym typeface="+mn-ea"/>
            </a:endParaRPr>
          </a:p>
        </p:txBody>
      </p:sp>
      <p:sp>
        <p:nvSpPr>
          <p:cNvPr id="100" name="文本框 99"/>
          <p:cNvSpPr txBox="1"/>
          <p:nvPr/>
        </p:nvSpPr>
        <p:spPr>
          <a:xfrm>
            <a:off x="248920" y="696595"/>
            <a:ext cx="6890385" cy="6169660"/>
          </a:xfrm>
          <a:prstGeom prst="rect">
            <a:avLst/>
          </a:prstGeom>
          <a:noFill/>
          <a:ln w="9525">
            <a:noFill/>
          </a:ln>
        </p:spPr>
        <p:txBody>
          <a:bodyPr wrap="square">
            <a:spAutoFit/>
          </a:bodyPr>
          <a:p>
            <a:pPr indent="304800" fontAlgn="auto">
              <a:lnSpc>
                <a:spcPts val="1580"/>
              </a:lnSpc>
            </a:pPr>
            <a:r>
              <a:rPr lang="en-US" sz="1400" b="0">
                <a:solidFill>
                  <a:srgbClr val="000000"/>
                </a:solidFill>
                <a:latin typeface="Times New Roman" panose="02020603050405020304" charset="0"/>
                <a:cs typeface="TimesNewRoman" charset="0"/>
              </a:rPr>
              <a:t>Johnny, a 17-year-old from Whitehorse, had been competing in Cross-Country Skiing for five years. For many young athletes like him in Whitehorse, Yukon, the Yukon Cross-Country SkiChampionships were more than just a competition. It was their dream. A year ago, Johnny qualified for the Championships and successfully won a medal.      After the competition, Johnny was eager to share his experience with Hayden, his teammate and best friend. Hayden had narrowly missed qualifying for the Championships. Johnny had watched his friend train tirelessly, push himself to the limit, and always keep his big smile. Johnny knew how much the Championships meant to Hayden.     Johnny handed Hayden some colorful pins. “These are pins I traded with athletes from all overYukon,” Johnny said with a smile, “I want you to have them, so you can feel a part of the event too.”Hayden was touched, “Thanks, Johnny. This means a lot.”     “Next time,” Johnny continued, “I hope you can also experience the event. I know you' ll make it.”     Hayden nodded, “I’ ll work even harder for that.”     This year's Yukon Cross-Country Ski Championships would be held in a month. Coach Nick guided the team through daily tough training and the team made significant progress in their skating,cornering, and downhill techniques. Meanwhile, they enhanced their endurance and balance. BothJohnny and Hayden met the Championship standards. Given Johnny's rich competitive experience,Coach Nick once again qualified Johnny for this year's event and Hayden was selected as an alternate</a:t>
            </a:r>
            <a:r>
              <a:rPr lang="en-US" sz="1400" b="0">
                <a:solidFill>
                  <a:srgbClr val="000000"/>
                </a:solidFill>
                <a:latin typeface="Times New Roman" panose="02020603050405020304" charset="0"/>
                <a:ea typeface="宋体" panose="02010600030101010101" pitchFamily="2" charset="-122"/>
              </a:rPr>
              <a:t>(</a:t>
            </a:r>
            <a:r>
              <a:rPr lang="zh-CN" sz="1400" b="0">
                <a:solidFill>
                  <a:srgbClr val="000000"/>
                </a:solidFill>
                <a:ea typeface="宋体" panose="02010600030101010101" pitchFamily="2" charset="-122"/>
              </a:rPr>
              <a:t>替补</a:t>
            </a:r>
            <a:r>
              <a:rPr lang="en-US" sz="1400" b="0">
                <a:solidFill>
                  <a:srgbClr val="000000"/>
                </a:solidFill>
                <a:latin typeface="Times New Roman" panose="02020603050405020304" charset="0"/>
                <a:ea typeface="宋体" panose="02010600030101010101" pitchFamily="2" charset="-122"/>
              </a:rPr>
              <a:t>).</a:t>
            </a:r>
            <a:r>
              <a:rPr lang="en-US" sz="1400" b="0">
                <a:solidFill>
                  <a:srgbClr val="000000"/>
                </a:solidFill>
                <a:latin typeface="Times New Roman" panose="02020603050405020304" charset="0"/>
                <a:cs typeface="TimesNewRoman" charset="0"/>
              </a:rPr>
              <a:t>     The qualification for the competition excited Johnny, but there was always an idea staying in his mind. Johnny knew his friend had been wanting to go to the Championships for several years. This was the last chance for both of them to attend the Championships, as they would age out of the competition after this year. The thought became clear in his mind, strong and steady.</a:t>
            </a:r>
            <a:r>
              <a:rPr lang="en-US" sz="1400" b="0">
                <a:solidFill>
                  <a:srgbClr val="000000"/>
                </a:solidFill>
                <a:latin typeface="Times New Roman" panose="02020603050405020304" charset="0"/>
                <a:ea typeface="宋体" panose="02010600030101010101" pitchFamily="2" charset="-122"/>
                <a:cs typeface="Times New Roman" panose="02020603050405020304" charset="0"/>
              </a:rPr>
              <a:t>Paragraph1 :</a:t>
            </a:r>
            <a:r>
              <a:rPr lang="en-US" sz="1400" b="0">
                <a:solidFill>
                  <a:srgbClr val="0070C0"/>
                </a:solidFill>
                <a:latin typeface="Times New Roman" panose="02020603050405020304" charset="0"/>
                <a:ea typeface="宋体" panose="02010600030101010101" pitchFamily="2" charset="-122"/>
                <a:cs typeface="Times New Roman" panose="02020603050405020304" charset="0"/>
              </a:rPr>
              <a:t> </a:t>
            </a:r>
            <a:r>
              <a:rPr lang="en-US" sz="1400" b="0" i="1">
                <a:solidFill>
                  <a:srgbClr val="0070C0"/>
                </a:solidFill>
                <a:latin typeface="Times New Roman" panose="02020603050405020304" charset="0"/>
                <a:ea typeface="宋体" panose="02010600030101010101" pitchFamily="2" charset="-122"/>
                <a:cs typeface="Times New Roman" panose="02020603050405020304" charset="0"/>
              </a:rPr>
              <a:t>The next day, Johnny went to see the coach.</a:t>
            </a:r>
            <a:endParaRPr lang="en-US" sz="1400" b="0" i="1">
              <a:solidFill>
                <a:srgbClr val="0070C0"/>
              </a:solidFill>
              <a:latin typeface="Times New Roman" panose="02020603050405020304" charset="0"/>
              <a:ea typeface="宋体" panose="02010600030101010101" pitchFamily="2" charset="-122"/>
              <a:cs typeface="Times New Roman" panose="02020603050405020304" charset="0"/>
            </a:endParaRPr>
          </a:p>
          <a:p>
            <a:pPr indent="304800" fontAlgn="auto">
              <a:lnSpc>
                <a:spcPts val="1580"/>
              </a:lnSpc>
            </a:pPr>
            <a:r>
              <a:rPr lang="en-US" sz="1400" b="0">
                <a:solidFill>
                  <a:srgbClr val="000000"/>
                </a:solidFill>
                <a:latin typeface="Times New Roman" panose="02020603050405020304" charset="0"/>
                <a:ea typeface="宋体" panose="02010600030101010101" pitchFamily="2" charset="-122"/>
                <a:cs typeface="Times New Roman" panose="02020603050405020304" charset="0"/>
              </a:rPr>
              <a:t>Paragraph 2: </a:t>
            </a:r>
            <a:r>
              <a:rPr lang="en-US" sz="1400" b="0" i="1">
                <a:solidFill>
                  <a:srgbClr val="0070C0"/>
                </a:solidFill>
                <a:latin typeface="Times New Roman" panose="02020603050405020304" charset="0"/>
                <a:ea typeface="宋体" panose="02010600030101010101" pitchFamily="2" charset="-122"/>
                <a:cs typeface="Times New Roman" panose="02020603050405020304" charset="0"/>
              </a:rPr>
              <a:t>Hayden accepted the precious chance to compete in the Championships.</a:t>
            </a:r>
            <a:endParaRPr lang="en-US" sz="1400" b="0" i="1">
              <a:solidFill>
                <a:srgbClr val="0070C0"/>
              </a:solidFill>
              <a:latin typeface="Times New Roman" panose="02020603050405020304" charset="0"/>
              <a:ea typeface="宋体" panose="02010600030101010101" pitchFamily="2" charset="-122"/>
              <a:cs typeface="Times New Roman" panose="02020603050405020304" charset="0"/>
            </a:endParaRPr>
          </a:p>
          <a:p>
            <a:pPr indent="304800" fontAlgn="auto">
              <a:lnSpc>
                <a:spcPts val="1580"/>
              </a:lnSpc>
            </a:pPr>
            <a:r>
              <a:rPr lang="en-US" sz="1400" b="0" i="1">
                <a:solidFill>
                  <a:srgbClr val="000000"/>
                </a:solidFill>
                <a:latin typeface="Times New Roman" panose="02020603050405020304" charset="0"/>
                <a:ea typeface="宋体" panose="02010600030101010101" pitchFamily="2" charset="-122"/>
                <a:cs typeface="Times New Roman" panose="02020603050405020304" charset="0"/>
              </a:rPr>
              <a:t> </a:t>
            </a:r>
            <a:endParaRPr lang="zh-CN" altLang="en-US" sz="1400"/>
          </a:p>
        </p:txBody>
      </p:sp>
      <p:sp>
        <p:nvSpPr>
          <p:cNvPr id="8" name="文本框 7"/>
          <p:cNvSpPr txBox="1"/>
          <p:nvPr/>
        </p:nvSpPr>
        <p:spPr>
          <a:xfrm>
            <a:off x="7139305" y="763270"/>
            <a:ext cx="4948555" cy="5908040"/>
          </a:xfrm>
          <a:prstGeom prst="rect">
            <a:avLst/>
          </a:prstGeom>
          <a:noFill/>
          <a:ln w="9525">
            <a:noFill/>
          </a:ln>
        </p:spPr>
        <p:txBody>
          <a:bodyPr wrap="square">
            <a:spAutoFit/>
          </a:bodyPr>
          <a:p>
            <a:pPr indent="0" algn="just"/>
            <a:r>
              <a:rPr lang="en-US" sz="1400" b="0" i="1">
                <a:latin typeface="Times New Roman" panose="02020603050405020304" charset="0"/>
                <a:ea typeface="宋体" panose="02010600030101010101" pitchFamily="2" charset="-122"/>
                <a:cs typeface="Times New Roman" panose="02020603050405020304" charset="0"/>
              </a:rPr>
              <a:t>     The next day, Johnny went to see the coach.</a:t>
            </a:r>
            <a:r>
              <a:rPr lang="en-US" sz="1400" b="0">
                <a:latin typeface="Times New Roman" panose="02020603050405020304" charset="0"/>
                <a:ea typeface="宋体" panose="02010600030101010101" pitchFamily="2" charset="-122"/>
                <a:cs typeface="Times New Roman" panose="02020603050405020304" charset="0"/>
              </a:rPr>
              <a:t>Knocking firmly at the door of coach</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s office, Johnny stepped inside and cut straight to the point:</a:t>
            </a:r>
            <a:r>
              <a:rPr lang="en-US" sz="1400" b="0">
                <a:latin typeface="Times New Roman" panose="02020603050405020304" charset="0"/>
                <a:ea typeface="宋体" panose="02010600030101010101" pitchFamily="2" charset="-122"/>
              </a:rPr>
              <a:t>“Hayden deserves my spot.”The coach frowned, citing Johnny’s seniority and years of effort. But Johnny persisted, voice steady.“This isn’t about me. It’s about giving Hayden the chance he earned, a chance to make his childhood dream come true.”A long silence followed. Coach Nick seemed to be considering it, still hesitant about the shift. Before Coach Nick had time to say another word, Johnny reminded him how hard Hayden trained, adding that Hayden was the best in terms of endurance and balance. Finally, Coach Nick nodded.“Then tell Hayden he’</a:t>
            </a:r>
            <a:r>
              <a:rPr lang="en-US" sz="1400" b="0">
                <a:latin typeface="Times New Roman" panose="02020603050405020304" charset="0"/>
                <a:ea typeface="宋体" panose="02010600030101010101" pitchFamily="2" charset="-122"/>
                <a:cs typeface="Times New Roman" panose="02020603050405020304" charset="0"/>
              </a:rPr>
              <a:t>s in.</a:t>
            </a:r>
            <a:r>
              <a:rPr lang="en-US" sz="1400" b="0">
                <a:latin typeface="Times New Roman" panose="02020603050405020304" charset="0"/>
                <a:ea typeface="宋体" panose="02010600030101010101" pitchFamily="2" charset="-122"/>
              </a:rPr>
              <a:t>” No sooner had Nick finished the sentence than Johnney zoomed off to share the news with Hayden.</a:t>
            </a:r>
            <a:r>
              <a:rPr lang="en-US" sz="1400" b="0" i="1">
                <a:latin typeface="Times New Roman" panose="02020603050405020304" charset="0"/>
                <a:ea typeface="宋体" panose="02010600030101010101" pitchFamily="2" charset="-122"/>
                <a:cs typeface="Times New Roman" panose="02020603050405020304" charset="0"/>
              </a:rPr>
              <a:t>     Hayden accepted the precious chance to compete in the Championships. </a:t>
            </a:r>
            <a:r>
              <a:rPr lang="en-US" sz="1400" b="0">
                <a:latin typeface="Times New Roman" panose="02020603050405020304" charset="0"/>
                <a:ea typeface="宋体" panose="02010600030101010101" pitchFamily="2" charset="-122"/>
                <a:cs typeface="Times New Roman" panose="02020603050405020304" charset="0"/>
              </a:rPr>
              <a:t>Resolved to win the Championships, Hayden trained even harder in the following few days.  On the other hand, Johnney shared all his experience thoroughly and selflessly.  At the championships, he channeled every ounce of that resolve.  On the track, Hayden exploded from the starting block, displaying his perfect techniques in skating cornering and down hilling.  Johnny cheered from the sidelines as Hayden rounded the final bend, neck-and-neck with the defending champion.  In a heart-stopping lunge, Hayden crossed the finish line first, the crowd erupting.  On their way home, Hayden handed Jonny some colorful pins, at the sight of which Johnny beamed.</a:t>
            </a:r>
            <a:r>
              <a:rPr lang="en-US" sz="1400" b="1">
                <a:latin typeface="Times New Roman" panose="02020603050405020304" charset="0"/>
                <a:ea typeface="宋体" panose="02010600030101010101" pitchFamily="2" charset="-122"/>
                <a:cs typeface="Times New Roman" panose="02020603050405020304" charset="0"/>
              </a:rPr>
              <a:t> His sacrifice had forged something greater</a:t>
            </a:r>
            <a:r>
              <a:rPr lang="en-US" sz="1400" b="1">
                <a:latin typeface="Times New Roman" panose="02020603050405020304" charset="0"/>
                <a:ea typeface="宋体" panose="02010600030101010101" pitchFamily="2" charset="-122"/>
              </a:rPr>
              <a:t>—a freindship bond (</a:t>
            </a:r>
            <a:r>
              <a:rPr lang="zh-CN" sz="1400" b="1" baseline="-25000">
                <a:latin typeface="Times New Roman" panose="02020603050405020304" charset="0"/>
                <a:ea typeface="宋体" panose="02010600030101010101" pitchFamily="2" charset="-122"/>
              </a:rPr>
              <a:t>定从</a:t>
            </a:r>
            <a:r>
              <a:rPr lang="en-US" sz="1400" b="1">
                <a:latin typeface="Times New Roman" panose="02020603050405020304" charset="0"/>
                <a:ea typeface="宋体" panose="02010600030101010101" pitchFamily="2" charset="-122"/>
                <a:cs typeface="Times New Roman" panose="02020603050405020304" charset="0"/>
              </a:rPr>
              <a:t>no medal could outweigh).</a:t>
            </a:r>
            <a:endParaRPr lang="zh-CN" altLang="en-US" sz="1400"/>
          </a:p>
        </p:txBody>
      </p:sp>
      <p:sp>
        <p:nvSpPr>
          <p:cNvPr id="2" name="矩形 1"/>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lum bright="70000" contrast="-70000"/>
          </a:blip>
          <a:srcRect l="20297" t="5923" r="2645" b="28573"/>
          <a:stretch>
            <a:fillRect/>
          </a:stretch>
        </p:blipFill>
        <p:spPr>
          <a:xfrm>
            <a:off x="2820035" y="635"/>
            <a:ext cx="9410065" cy="6586220"/>
          </a:xfrm>
          <a:prstGeom prst="rect">
            <a:avLst/>
          </a:prstGeom>
        </p:spPr>
      </p:pic>
      <p:pic>
        <p:nvPicPr>
          <p:cNvPr id="4" name="图片 3"/>
          <p:cNvPicPr/>
          <p:nvPr/>
        </p:nvPicPr>
        <p:blipFill>
          <a:blip r:embed="rId2"/>
          <a:stretch>
            <a:fillRect/>
          </a:stretch>
        </p:blipFill>
        <p:spPr>
          <a:xfrm>
            <a:off x="8890" y="2332990"/>
            <a:ext cx="2279650" cy="2401570"/>
          </a:xfrm>
          <a:prstGeom prst="rect">
            <a:avLst/>
          </a:prstGeom>
        </p:spPr>
      </p:pic>
      <p:sp>
        <p:nvSpPr>
          <p:cNvPr id="6" name="文本框 5"/>
          <p:cNvSpPr txBox="1"/>
          <p:nvPr/>
        </p:nvSpPr>
        <p:spPr>
          <a:xfrm>
            <a:off x="320675" y="1710690"/>
            <a:ext cx="10189210" cy="1088390"/>
          </a:xfrm>
          <a:prstGeom prst="rect">
            <a:avLst/>
          </a:prstGeom>
          <a:noFill/>
        </p:spPr>
        <p:txBody>
          <a:bodyPr wrap="square" rtlCol="0" anchor="t">
            <a:spAutoFit/>
          </a:bodyPr>
          <a:p>
            <a:pPr>
              <a:lnSpc>
                <a:spcPct val="120000"/>
              </a:lnSpc>
            </a:pPr>
            <a:r>
              <a:rPr lang="zh-CN" altLang="en-US" sz="5400" b="1" dirty="0" smtClean="0">
                <a:solidFill>
                  <a:srgbClr val="C00000"/>
                </a:solidFill>
              </a:rPr>
              <a:t>靶向高考，读后续写雷霆一击</a:t>
            </a:r>
            <a:endParaRPr lang="zh-CN" altLang="en-US" sz="5400" b="1" dirty="0" smtClean="0">
              <a:solidFill>
                <a:srgbClr val="C00000"/>
              </a:solidFill>
            </a:endParaRPr>
          </a:p>
        </p:txBody>
      </p:sp>
      <p:sp>
        <p:nvSpPr>
          <p:cNvPr id="2" name="文本占位符 3"/>
          <p:cNvSpPr>
            <a:spLocks noGrp="1"/>
          </p:cNvSpPr>
          <p:nvPr/>
        </p:nvSpPr>
        <p:spPr>
          <a:xfrm>
            <a:off x="2360771" y="4734243"/>
            <a:ext cx="4275296" cy="822484"/>
          </a:xfrm>
          <a:prstGeom prst="rect">
            <a:avLst/>
          </a:prstGeom>
          <a:noFill/>
        </p:spPr>
        <p:txBody>
          <a:bodyPr anchor="t"/>
          <a:lstStyle>
            <a:lvl1pPr marL="285750" indent="-285750" algn="ctr" defTabSz="914400" rtl="0" eaLnBrk="1" latinLnBrk="0" hangingPunct="1">
              <a:lnSpc>
                <a:spcPct val="90000"/>
              </a:lnSpc>
              <a:spcBef>
                <a:spcPts val="1000"/>
              </a:spcBef>
              <a:buFont typeface="Wingdings" panose="05000000000000000000" pitchFamily="2" charset="2"/>
              <a:buChar char="n"/>
              <a:defRPr sz="1400" b="1" kern="1200">
                <a:solidFill>
                  <a:srgbClr val="000000">
                    <a:lumMod val="75000"/>
                    <a:lumOff val="25000"/>
                  </a:srgbClr>
                </a:solidFill>
                <a:latin typeface="Century Gothic" panose="020B0502020202020204"/>
                <a:ea typeface="微软雅黑" panose="020B0503020204020204" charset="-122"/>
                <a:cs typeface="微软雅黑" panose="020B050302020402020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Century Gothic" panose="020B0502020202020204"/>
                <a:ea typeface="微软雅黑" panose="020B0503020204020204" charset="-122"/>
                <a:cs typeface="微软雅黑" panose="020B050302020402020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Century Gothic" panose="020B0502020202020204"/>
                <a:ea typeface="微软雅黑" panose="020B0503020204020204" charset="-122"/>
                <a:cs typeface="微软雅黑" panose="020B050302020402020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9pPr>
          </a:lstStyle>
          <a:p>
            <a:pPr>
              <a:lnSpc>
                <a:spcPct val="130000"/>
              </a:lnSpc>
            </a:pPr>
            <a:r>
              <a:rPr lang="zh-CN" altLang="en-US" sz="2400" dirty="0" smtClean="0">
                <a:solidFill>
                  <a:srgbClr val="BC0000"/>
                </a:solidFill>
                <a:latin typeface="微软雅黑" panose="020B0503020204020204" charset="-122"/>
                <a:ea typeface="微软雅黑" panose="020B0503020204020204" charset="-122"/>
              </a:rPr>
              <a:t>浙江省常山一中</a:t>
            </a:r>
            <a:endParaRPr lang="zh-CN" altLang="en-US" sz="2400" dirty="0">
              <a:solidFill>
                <a:srgbClr val="BC0000"/>
              </a:solidFill>
              <a:latin typeface="微软雅黑" panose="020B0503020204020204" charset="-122"/>
              <a:ea typeface="微软雅黑" panose="020B0503020204020204" charset="-122"/>
            </a:endParaRPr>
          </a:p>
          <a:p>
            <a:pPr>
              <a:lnSpc>
                <a:spcPct val="130000"/>
              </a:lnSpc>
            </a:pPr>
            <a:r>
              <a:rPr lang="zh-CN" altLang="en-US" sz="2400" dirty="0">
                <a:solidFill>
                  <a:srgbClr val="BC0000"/>
                </a:solidFill>
                <a:latin typeface="微软雅黑" panose="020B0503020204020204" charset="-122"/>
                <a:ea typeface="微软雅黑" panose="020B0503020204020204" charset="-122"/>
              </a:rPr>
              <a:t>吴俊峰</a:t>
            </a:r>
            <a:endParaRPr lang="zh-CN" altLang="en-US" sz="2400" dirty="0">
              <a:solidFill>
                <a:srgbClr val="BC0000"/>
              </a:solidFill>
              <a:latin typeface="微软雅黑" panose="020B0503020204020204" charset="-122"/>
              <a:ea typeface="微软雅黑" panose="020B0503020204020204" charset="-122"/>
            </a:endParaRPr>
          </a:p>
        </p:txBody>
      </p:sp>
      <p:pic>
        <p:nvPicPr>
          <p:cNvPr id="5" name="图片 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1333198" y="4426510"/>
            <a:ext cx="1826937" cy="1685925"/>
          </a:xfrm>
          <a:prstGeom prst="rect">
            <a:avLst/>
          </a:prstGeom>
        </p:spPr>
      </p:pic>
      <p:sp>
        <p:nvSpPr>
          <p:cNvPr id="7" name="文本框 6"/>
          <p:cNvSpPr txBox="1"/>
          <p:nvPr/>
        </p:nvSpPr>
        <p:spPr>
          <a:xfrm>
            <a:off x="314960" y="93980"/>
            <a:ext cx="2567940" cy="368300"/>
          </a:xfrm>
          <a:prstGeom prst="rect">
            <a:avLst/>
          </a:prstGeom>
          <a:noFill/>
        </p:spPr>
        <p:txBody>
          <a:bodyPr wrap="square" rtlCol="0">
            <a:spAutoFit/>
          </a:bodyPr>
          <a:p>
            <a:r>
              <a:rPr lang="en-US" altLang="zh-CN" b="1">
                <a:solidFill>
                  <a:srgbClr val="C00000"/>
                </a:solidFill>
              </a:rPr>
              <a:t>2025</a:t>
            </a:r>
            <a:r>
              <a:rPr lang="zh-CN" altLang="en-US" b="1">
                <a:solidFill>
                  <a:srgbClr val="C00000"/>
                </a:solidFill>
              </a:rPr>
              <a:t>年</a:t>
            </a:r>
            <a:r>
              <a:rPr lang="en-US" altLang="zh-CN" b="1">
                <a:solidFill>
                  <a:srgbClr val="C00000"/>
                </a:solidFill>
              </a:rPr>
              <a:t>6</a:t>
            </a:r>
            <a:r>
              <a:rPr lang="zh-CN" altLang="en-US" b="1">
                <a:solidFill>
                  <a:srgbClr val="C00000"/>
                </a:solidFill>
              </a:rPr>
              <a:t>月高考备考</a:t>
            </a:r>
            <a:endParaRPr lang="zh-CN" altLang="en-US" b="1">
              <a:solidFill>
                <a:srgbClr val="C0000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3" presetClass="entr" presetSubtype="1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14" name="Rectangle 3"/>
          <p:cNvSpPr/>
          <p:nvPr>
            <p:custDataLst>
              <p:tags r:id="rId1"/>
            </p:custDataLst>
          </p:nvPr>
        </p:nvSpPr>
        <p:spPr>
          <a:xfrm>
            <a:off x="6651625" y="738505"/>
            <a:ext cx="5446395" cy="5853430"/>
          </a:xfrm>
          <a:prstGeom prst="rect">
            <a:avLst/>
          </a:prstGeom>
          <a:noFill/>
          <a:ln w="38100">
            <a:solidFill>
              <a:srgbClr val="C00000"/>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22" name="出自【趣你的PPT】(微信:qunideppt)：最优质的PPT资源库"/>
          <p:cNvSpPr txBox="1"/>
          <p:nvPr>
            <p:custDataLst>
              <p:tags r:id="rId2"/>
            </p:custDataLst>
          </p:nvPr>
        </p:nvSpPr>
        <p:spPr>
          <a:xfrm>
            <a:off x="1160145" y="114935"/>
            <a:ext cx="10059670" cy="542290"/>
          </a:xfrm>
          <a:prstGeom prst="rect">
            <a:avLst/>
          </a:prstGeom>
          <a:noFill/>
        </p:spPr>
        <p:txBody>
          <a:bodyPr wrap="square" rtlCol="0">
            <a:noAutofit/>
          </a:bodyPr>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-6 ——</a:t>
            </a:r>
            <a:r>
              <a:rPr lang="en-US" altLang="zh-CN" sz="2400" b="1" dirty="0">
                <a:solidFill>
                  <a:srgbClr val="0070C0"/>
                </a:solidFill>
                <a:latin typeface="微软雅黑" panose="020B0503020204020204" charset="-122"/>
                <a:ea typeface="微软雅黑" panose="020B0503020204020204" charset="-122"/>
              </a:rPr>
              <a:t> </a:t>
            </a:r>
            <a:r>
              <a:rPr sz="2400" b="1" dirty="0">
                <a:solidFill>
                  <a:srgbClr val="C00000"/>
                </a:solidFill>
                <a:latin typeface="微软雅黑" panose="020B0503020204020204" charset="-122"/>
                <a:ea typeface="微软雅黑" panose="020B0503020204020204" charset="-122"/>
              </a:rPr>
              <a:t>战胜自我 </a:t>
            </a:r>
            <a:r>
              <a:rPr sz="2400" b="1" baseline="30000" dirty="0">
                <a:solidFill>
                  <a:srgbClr val="C00000"/>
                </a:solidFill>
                <a:latin typeface="微软雅黑" panose="020B0503020204020204" charset="-122"/>
                <a:ea typeface="微软雅黑" panose="020B0503020204020204" charset="-122"/>
              </a:rPr>
              <a:t>情绪价值+赋能成长</a:t>
            </a:r>
            <a:endParaRPr sz="2400" b="1" baseline="30000" dirty="0">
              <a:solidFill>
                <a:srgbClr val="C00000"/>
              </a:solidFill>
              <a:latin typeface="微软雅黑" panose="020B0503020204020204" charset="-122"/>
              <a:ea typeface="微软雅黑" panose="020B0503020204020204" charset="-122"/>
            </a:endParaRPr>
          </a:p>
        </p:txBody>
      </p:sp>
      <p:sp>
        <p:nvSpPr>
          <p:cNvPr id="24" name="文本框 23"/>
          <p:cNvSpPr txBox="1"/>
          <p:nvPr/>
        </p:nvSpPr>
        <p:spPr>
          <a:xfrm>
            <a:off x="4987290" y="6616700"/>
            <a:ext cx="2200910" cy="275590"/>
          </a:xfrm>
          <a:prstGeom prst="rect">
            <a:avLst/>
          </a:prstGeom>
          <a:noFill/>
        </p:spPr>
        <p:txBody>
          <a:bodyPr wrap="none" rtlCol="0" anchor="t">
            <a:spAutoFit/>
          </a:bodyPr>
          <a:p>
            <a:r>
              <a:rPr lang="en-US" altLang="zh-CN" sz="1200" b="1" dirty="0">
                <a:solidFill>
                  <a:schemeClr val="bg1"/>
                </a:solidFill>
                <a:latin typeface="微软雅黑" panose="020B0503020204020204" charset="-122"/>
                <a:ea typeface="微软雅黑" panose="020B0503020204020204" charset="-122"/>
                <a:cs typeface="+mn-ea"/>
                <a:sym typeface="+mn-ea"/>
              </a:rPr>
              <a:t>——</a:t>
            </a:r>
            <a:r>
              <a:rPr sz="1200" b="1" dirty="0">
                <a:solidFill>
                  <a:schemeClr val="bg1"/>
                </a:solidFill>
                <a:latin typeface="微软雅黑" panose="020B0503020204020204" charset="-122"/>
                <a:ea typeface="微软雅黑" panose="020B0503020204020204" charset="-122"/>
                <a:cs typeface="+mn-ea"/>
                <a:sym typeface="+mn-ea"/>
              </a:rPr>
              <a:t>2025届3月江苏南通二模</a:t>
            </a:r>
            <a:endParaRPr sz="1200" b="1" dirty="0">
              <a:solidFill>
                <a:schemeClr val="bg1"/>
              </a:solidFill>
              <a:latin typeface="微软雅黑" panose="020B0503020204020204" charset="-122"/>
              <a:ea typeface="微软雅黑" panose="020B0503020204020204" charset="-122"/>
              <a:cs typeface="+mn-ea"/>
              <a:sym typeface="+mn-ea"/>
            </a:endParaRPr>
          </a:p>
        </p:txBody>
      </p:sp>
      <p:sp>
        <p:nvSpPr>
          <p:cNvPr id="100" name="文本框 99"/>
          <p:cNvSpPr txBox="1"/>
          <p:nvPr/>
        </p:nvSpPr>
        <p:spPr>
          <a:xfrm>
            <a:off x="162560" y="738505"/>
            <a:ext cx="6489065" cy="6118860"/>
          </a:xfrm>
          <a:prstGeom prst="rect">
            <a:avLst/>
          </a:prstGeom>
          <a:noFill/>
          <a:ln w="9525">
            <a:noFill/>
          </a:ln>
        </p:spPr>
        <p:txBody>
          <a:bodyPr wrap="square">
            <a:spAutoFit/>
          </a:bodyPr>
          <a:p>
            <a:pPr indent="266700" fontAlgn="auto">
              <a:lnSpc>
                <a:spcPts val="1880"/>
              </a:lnSpc>
            </a:pPr>
            <a:r>
              <a:rPr lang="en-US" sz="1400" b="0">
                <a:latin typeface="Times New Roman" panose="02020603050405020304" charset="0"/>
                <a:ea typeface="宋体" panose="02010600030101010101" pitchFamily="2" charset="-122"/>
                <a:cs typeface="Times New Roman" panose="02020603050405020304" charset="0"/>
              </a:rPr>
              <a:t>Growing up, I was always shy and unconfident in myself. Aside from my parents, I felt others found my shyness difficult</a:t>
            </a:r>
            <a:r>
              <a:rPr lang="en-US" sz="1400" b="0">
                <a:latin typeface="Times New Roman" panose="02020603050405020304" charset="0"/>
                <a:ea typeface="宋体" panose="02010600030101010101" pitchFamily="2" charset="-122"/>
              </a:rPr>
              <a:t> to accept</a:t>
            </a:r>
            <a:r>
              <a:rPr lang="en-US" sz="1400" b="0">
                <a:latin typeface="Times New Roman" panose="02020603050405020304" charset="0"/>
                <a:ea typeface="宋体" panose="02010600030101010101" pitchFamily="2" charset="-122"/>
                <a:cs typeface="Times New Roman" panose="02020603050405020304" charset="0"/>
              </a:rPr>
              <a:t>. It used to be something that affected my life in the most negative way possible. It made me unable to talk in any setting in which I felt uncomfortable. This means that I wasn</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t even able to speak in class, chat with my friends, order my own food, etc.     At the 5th grade, my parents moved to a neighbouring city because of the job relocation and I changed schools. I found myself in a new classroom with a new teacher, whom we called Ms. S</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surrounded by 30 new faces. This was fairly terrifying. And so when I was asked to stand up and introduce myself, I was trembling.      Still then, I was labelled as </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shy and quiet</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I didn</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t have a lot of friends, only spoke in class if I really had to, kept everything to myself, avoided public events, and panicked badly at the thought of oral presentations in class.     This haunted</a:t>
            </a:r>
            <a:r>
              <a:rPr lang="en-US" sz="1400" b="0">
                <a:latin typeface="Times New Roman" panose="02020603050405020304" charset="0"/>
                <a:ea typeface="宋体" panose="02010600030101010101" pitchFamily="2" charset="-122"/>
              </a:rPr>
              <a:t> (</a:t>
            </a:r>
            <a:r>
              <a:rPr lang="zh-CN" sz="1400" b="0">
                <a:latin typeface="Times New Roman" panose="02020603050405020304" charset="0"/>
                <a:ea typeface="宋体" panose="02010600030101010101" pitchFamily="2" charset="-122"/>
              </a:rPr>
              <a:t>萦绕</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me until one day, Ms. S announced in class that each of us was going to be singing a solo in front of the class. I</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d had no idea that this was going to happen. When it was my turn, she called me up to the front, instructed the piano player to begin and I very </a:t>
            </a:r>
            <a:r>
              <a:rPr lang="en-US" sz="1400" b="0">
                <a:latin typeface="Times New Roman" panose="02020603050405020304" charset="0"/>
                <a:ea typeface="宋体" panose="02010600030101010101" pitchFamily="2" charset="-122"/>
              </a:rPr>
              <a:t>unwillingly</a:t>
            </a:r>
            <a:r>
              <a:rPr lang="en-US" sz="1400" b="0">
                <a:latin typeface="Times New Roman" panose="02020603050405020304" charset="0"/>
                <a:ea typeface="宋体" panose="02010600030101010101" pitchFamily="2" charset="-122"/>
                <a:cs typeface="Times New Roman" panose="02020603050405020304" charset="0"/>
              </a:rPr>
              <a:t> sang </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Cuckoo, cuckoo, pray what do you do</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in a barely audible, high-pitched voice, with the rest of silent children staring up at me. Ms.</a:t>
            </a:r>
            <a:r>
              <a:rPr lang="en-US" sz="1400" b="0">
                <a:latin typeface="Times New Roman" panose="02020603050405020304" charset="0"/>
                <a:ea typeface="宋体" panose="02010600030101010101" pitchFamily="2" charset="-122"/>
              </a:rPr>
              <a:t> </a:t>
            </a:r>
            <a:r>
              <a:rPr lang="en-US" sz="1400" b="0">
                <a:latin typeface="Times New Roman" panose="02020603050405020304" charset="0"/>
                <a:ea typeface="宋体" panose="02010600030101010101" pitchFamily="2" charset="-122"/>
                <a:cs typeface="Times New Roman" panose="02020603050405020304" charset="0"/>
              </a:rPr>
              <a:t>S stood next to the piano, saying</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Louder! Louder!</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But I didn</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t know how to project my voice; I couldn</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t make it any louder.     I was really upset at it. I cried for a few hours. I suspected my childhood shyness was largely unsupported in the new school. This even made me not want to go to school.</a:t>
            </a:r>
            <a:r>
              <a:rPr lang="en-US" sz="1400" b="0">
                <a:solidFill>
                  <a:srgbClr val="000000"/>
                </a:solidFill>
                <a:latin typeface="Times New Roman" panose="02020603050405020304" charset="0"/>
                <a:ea typeface="宋体" panose="02010600030101010101" pitchFamily="2" charset="-122"/>
              </a:rPr>
              <a:t>Paragraph1 :</a:t>
            </a:r>
            <a:r>
              <a:rPr lang="en-US" sz="1400" b="0" i="1">
                <a:solidFill>
                  <a:srgbClr val="0070C0"/>
                </a:solidFill>
                <a:latin typeface="Times New Roman" panose="02020603050405020304" charset="0"/>
                <a:ea typeface="宋体" panose="02010600030101010101" pitchFamily="2" charset="-122"/>
              </a:rPr>
              <a:t>After school, Ms. S asked me to go into her office.</a:t>
            </a:r>
            <a:endParaRPr lang="en-US" sz="1400" b="0" i="1">
              <a:solidFill>
                <a:srgbClr val="0070C0"/>
              </a:solidFill>
              <a:latin typeface="Times New Roman" panose="02020603050405020304" charset="0"/>
              <a:ea typeface="宋体" panose="02010600030101010101" pitchFamily="2" charset="-122"/>
            </a:endParaRPr>
          </a:p>
          <a:p>
            <a:pPr indent="266700" fontAlgn="auto">
              <a:lnSpc>
                <a:spcPts val="1880"/>
              </a:lnSpc>
            </a:pPr>
            <a:r>
              <a:rPr lang="en-US" sz="1400" b="0" i="1">
                <a:solidFill>
                  <a:srgbClr val="000000"/>
                </a:solidFill>
                <a:latin typeface="Times New Roman" panose="02020603050405020304" charset="0"/>
                <a:ea typeface="宋体" panose="02010600030101010101" pitchFamily="2" charset="-122"/>
              </a:rPr>
              <a:t> </a:t>
            </a:r>
            <a:r>
              <a:rPr lang="en-US" sz="1400" b="0">
                <a:solidFill>
                  <a:srgbClr val="000000"/>
                </a:solidFill>
                <a:latin typeface="Times New Roman" panose="02020603050405020304" charset="0"/>
                <a:ea typeface="宋体" panose="02010600030101010101" pitchFamily="2" charset="-122"/>
              </a:rPr>
              <a:t>Paragraph</a:t>
            </a:r>
            <a:r>
              <a:rPr lang="en-US" sz="1400" b="0">
                <a:solidFill>
                  <a:srgbClr val="000000"/>
                </a:solidFill>
                <a:latin typeface="Times New Roman" panose="02020603050405020304" charset="0"/>
                <a:ea typeface="宋体" panose="02010600030101010101" pitchFamily="2" charset="-122"/>
                <a:cs typeface="Times New Roman" panose="02020603050405020304" charset="0"/>
              </a:rPr>
              <a:t>2</a:t>
            </a:r>
            <a:r>
              <a:rPr lang="en-US" sz="1400" b="0">
                <a:solidFill>
                  <a:srgbClr val="000000"/>
                </a:solidFill>
                <a:latin typeface="Times New Roman" panose="02020603050405020304" charset="0"/>
                <a:ea typeface="宋体" panose="02010600030101010101" pitchFamily="2" charset="-122"/>
              </a:rPr>
              <a:t> :</a:t>
            </a:r>
            <a:r>
              <a:rPr lang="en-US" sz="1400" b="0">
                <a:solidFill>
                  <a:srgbClr val="0070C0"/>
                </a:solidFill>
                <a:latin typeface="Times New Roman" panose="02020603050405020304" charset="0"/>
                <a:ea typeface="宋体" panose="02010600030101010101" pitchFamily="2" charset="-122"/>
                <a:cs typeface="Times New Roman" panose="02020603050405020304" charset="0"/>
              </a:rPr>
              <a:t> </a:t>
            </a:r>
            <a:r>
              <a:rPr lang="en-US" sz="1400" b="0" i="1">
                <a:solidFill>
                  <a:srgbClr val="0070C0"/>
                </a:solidFill>
                <a:latin typeface="Times New Roman" panose="02020603050405020304" charset="0"/>
                <a:ea typeface="宋体" panose="02010600030101010101" pitchFamily="2" charset="-122"/>
              </a:rPr>
              <a:t>I took her word for it and something shifted for me.</a:t>
            </a:r>
            <a:endParaRPr lang="en-US" sz="1400" b="0">
              <a:solidFill>
                <a:srgbClr val="0070C0"/>
              </a:solidFill>
              <a:latin typeface="Times New Roman" panose="02020603050405020304" charset="0"/>
              <a:ea typeface="宋体" panose="02010600030101010101" pitchFamily="2" charset="-122"/>
              <a:cs typeface="Times New Roman" panose="02020603050405020304" charset="0"/>
            </a:endParaRPr>
          </a:p>
          <a:p>
            <a:pPr indent="266700" fontAlgn="auto">
              <a:lnSpc>
                <a:spcPts val="1880"/>
              </a:lnSpc>
            </a:pPr>
            <a:r>
              <a:rPr lang="en-US" sz="1400" b="0">
                <a:latin typeface="Times New Roman" panose="02020603050405020304" charset="0"/>
                <a:ea typeface="宋体" panose="02010600030101010101" pitchFamily="2" charset="-122"/>
                <a:cs typeface="Times New Roman" panose="02020603050405020304" charset="0"/>
              </a:rPr>
              <a:t> </a:t>
            </a:r>
            <a:endParaRPr lang="zh-CN" altLang="en-US" sz="1400"/>
          </a:p>
        </p:txBody>
      </p:sp>
      <p:sp>
        <p:nvSpPr>
          <p:cNvPr id="8" name="文本框 7"/>
          <p:cNvSpPr txBox="1"/>
          <p:nvPr/>
        </p:nvSpPr>
        <p:spPr>
          <a:xfrm>
            <a:off x="6697345" y="818515"/>
            <a:ext cx="5304790" cy="5692775"/>
          </a:xfrm>
          <a:prstGeom prst="rect">
            <a:avLst/>
          </a:prstGeom>
          <a:noFill/>
          <a:ln w="9525">
            <a:noFill/>
          </a:ln>
        </p:spPr>
        <p:txBody>
          <a:bodyPr wrap="square">
            <a:spAutoFit/>
          </a:bodyPr>
          <a:p>
            <a:pPr indent="229235" algn="just"/>
            <a:r>
              <a:rPr lang="en-US" sz="1400" b="0" i="1">
                <a:solidFill>
                  <a:srgbClr val="0070C0"/>
                </a:solidFill>
                <a:latin typeface="Times New Roman" panose="02020603050405020304" charset="0"/>
                <a:ea typeface="宋体" panose="02010600030101010101" pitchFamily="2" charset="-122"/>
              </a:rPr>
              <a:t>After school, Ms. S asked me to go into her office.</a:t>
            </a:r>
            <a:r>
              <a:rPr lang="en-US" sz="1400" b="0">
                <a:solidFill>
                  <a:srgbClr val="0070C0"/>
                </a:solidFill>
                <a:latin typeface="Times New Roman" panose="02020603050405020304" charset="0"/>
                <a:ea typeface="宋体" panose="02010600030101010101" pitchFamily="2" charset="-122"/>
              </a:rPr>
              <a:t> </a:t>
            </a:r>
            <a:r>
              <a:rPr lang="en-US" sz="1400" b="0">
                <a:latin typeface="Times New Roman" panose="02020603050405020304" charset="0"/>
                <a:ea typeface="宋体" panose="02010600030101010101" pitchFamily="2" charset="-122"/>
                <a:cs typeface="Times New Roman" panose="02020603050405020304" charset="0"/>
              </a:rPr>
              <a:t>D</a:t>
            </a:r>
            <a:r>
              <a:rPr lang="en-US" sz="1400" b="0">
                <a:latin typeface="Times New Roman" panose="02020603050405020304" charset="0"/>
                <a:ea typeface="宋体" panose="02010600030101010101" pitchFamily="2" charset="-122"/>
              </a:rPr>
              <a:t>ragg</a:t>
            </a:r>
            <a:r>
              <a:rPr lang="en-US" sz="1400" b="0">
                <a:latin typeface="Times New Roman" panose="02020603050405020304" charset="0"/>
                <a:ea typeface="宋体" panose="02010600030101010101" pitchFamily="2" charset="-122"/>
                <a:cs typeface="Times New Roman" panose="02020603050405020304" charset="0"/>
              </a:rPr>
              <a:t>ing</a:t>
            </a:r>
            <a:r>
              <a:rPr lang="en-US" sz="1400" b="0">
                <a:latin typeface="Times New Roman" panose="02020603050405020304" charset="0"/>
                <a:ea typeface="宋体" panose="02010600030101010101" pitchFamily="2" charset="-122"/>
              </a:rPr>
              <a:t> myself to her office</a:t>
            </a:r>
            <a:r>
              <a:rPr lang="en-US" sz="1400" b="0">
                <a:latin typeface="Times New Roman" panose="02020603050405020304" charset="0"/>
                <a:ea typeface="宋体" panose="02010600030101010101" pitchFamily="2" charset="-122"/>
                <a:cs typeface="Times New Roman" panose="02020603050405020304" charset="0"/>
              </a:rPr>
              <a:t>, I had thousands of butterflies in my stomach.</a:t>
            </a:r>
            <a:r>
              <a:rPr lang="en-US" sz="1400" b="0">
                <a:latin typeface="Times New Roman" panose="02020603050405020304" charset="0"/>
                <a:ea typeface="宋体" panose="02010600030101010101" pitchFamily="2" charset="-122"/>
              </a:rPr>
              <a:t>“What if Ms. S flies off the handle? What if she blames me for failing her expectation?” These thoughts kept haunting my mind like ghosts. As it turned out, not only was I allowed to make up for my poor performance, but Ms. S was the first person </a:t>
            </a:r>
            <a:r>
              <a:rPr lang="en-US" sz="1400" b="0" u="sng">
                <a:latin typeface="Times New Roman" panose="02020603050405020304" charset="0"/>
                <a:ea typeface="宋体" panose="02010600030101010101" pitchFamily="2" charset="-122"/>
              </a:rPr>
              <a:t>other than my parents to accept my shyness</a:t>
            </a:r>
            <a:r>
              <a:rPr lang="en-US" sz="1400" b="0">
                <a:latin typeface="Times New Roman" panose="02020603050405020304" charset="0"/>
                <a:ea typeface="宋体" panose="02010600030101010101" pitchFamily="2" charset="-122"/>
              </a:rPr>
              <a:t>. </a:t>
            </a:r>
            <a:r>
              <a:rPr lang="en-US" sz="1400" b="0">
                <a:latin typeface="Times New Roman" panose="02020603050405020304" charset="0"/>
                <a:ea typeface="宋体" panose="02010600030101010101" pitchFamily="2" charset="-122"/>
                <a:cs typeface="Times New Roman" panose="02020603050405020304" charset="0"/>
              </a:rPr>
              <a:t>Ms. S placed her hand gently on my shoulder and said in a most soothing voice, </a:t>
            </a:r>
            <a:r>
              <a:rPr lang="en-US" sz="1400" b="0">
                <a:latin typeface="Times New Roman" panose="02020603050405020304" charset="0"/>
                <a:ea typeface="宋体" panose="02010600030101010101" pitchFamily="2" charset="-122"/>
              </a:rPr>
              <a:t>“Amy, it’</a:t>
            </a:r>
            <a:r>
              <a:rPr lang="en-US" sz="1400" b="0">
                <a:latin typeface="Times New Roman" panose="02020603050405020304" charset="0"/>
                <a:ea typeface="宋体" panose="02010600030101010101" pitchFamily="2" charset="-122"/>
                <a:cs typeface="Times New Roman" panose="02020603050405020304" charset="0"/>
              </a:rPr>
              <a:t>s OK that you are </a:t>
            </a:r>
            <a:r>
              <a:rPr lang="en-US" sz="1400" b="0" u="sng">
                <a:latin typeface="Times New Roman" panose="02020603050405020304" charset="0"/>
                <a:ea typeface="宋体" panose="02010600030101010101" pitchFamily="2" charset="-122"/>
                <a:cs typeface="Times New Roman" panose="02020603050405020304" charset="0"/>
              </a:rPr>
              <a:t>shy and quiet</a:t>
            </a:r>
            <a:r>
              <a:rPr lang="en-US" sz="1400" b="0">
                <a:latin typeface="Times New Roman" panose="02020603050405020304" charset="0"/>
                <a:ea typeface="宋体" panose="02010600030101010101" pitchFamily="2" charset="-122"/>
                <a:cs typeface="Times New Roman" panose="02020603050405020304" charset="0"/>
              </a:rPr>
              <a:t>. In fact, everyone suffers stage fright when they sing a solo, me included. But I find your voice really unique and sweet, which shows you have great potential in singing. Just throw your shyness and self-doubt to the back of your mind. You will soon fit into this new school.</a:t>
            </a:r>
            <a:r>
              <a:rPr lang="en-US" sz="1400" b="0">
                <a:latin typeface="Times New Roman" panose="02020603050405020304" charset="0"/>
                <a:ea typeface="宋体" panose="02010600030101010101" pitchFamily="2" charset="-122"/>
              </a:rPr>
              <a:t>”  </a:t>
            </a:r>
            <a:r>
              <a:rPr lang="en-US" sz="1400" b="0" i="1">
                <a:latin typeface="Times New Roman" panose="02020603050405020304" charset="0"/>
                <a:ea typeface="宋体" panose="02010600030101010101" pitchFamily="2" charset="-122"/>
              </a:rPr>
              <a:t>         I took her word for it and something shifted for me. </a:t>
            </a:r>
            <a:r>
              <a:rPr lang="en-US" sz="1400" b="0">
                <a:latin typeface="Times New Roman" panose="02020603050405020304" charset="0"/>
                <a:ea typeface="宋体" panose="02010600030101010101" pitchFamily="2" charset="-122"/>
                <a:cs typeface="Times New Roman" panose="02020603050405020304" charset="0"/>
              </a:rPr>
              <a:t>No longer did I feel myself was </a:t>
            </a:r>
            <a:r>
              <a:rPr lang="en-US" sz="1400" b="0" u="sng">
                <a:latin typeface="Times New Roman" panose="02020603050405020304" charset="0"/>
                <a:ea typeface="宋体" panose="02010600030101010101" pitchFamily="2" charset="-122"/>
                <a:cs typeface="Times New Roman" panose="02020603050405020304" charset="0"/>
              </a:rPr>
              <a:t>unsupported, unseen and unacknowledged</a:t>
            </a:r>
            <a:r>
              <a:rPr lang="en-US" sz="1400" b="0">
                <a:latin typeface="Times New Roman" panose="02020603050405020304" charset="0"/>
                <a:ea typeface="宋体" panose="02010600030101010101" pitchFamily="2" charset="-122"/>
                <a:cs typeface="Times New Roman" panose="02020603050405020304" charset="0"/>
              </a:rPr>
              <a:t>. Instead, I felt, for the first time in my life, that I was </a:t>
            </a:r>
            <a:r>
              <a:rPr lang="en-US" sz="1400" b="0" u="sng">
                <a:latin typeface="Times New Roman" panose="02020603050405020304" charset="0"/>
                <a:ea typeface="宋体" panose="02010600030101010101" pitchFamily="2" charset="-122"/>
                <a:cs typeface="Times New Roman" panose="02020603050405020304" charset="0"/>
              </a:rPr>
              <a:t>supported, accepted and valued</a:t>
            </a:r>
            <a:r>
              <a:rPr lang="en-US" sz="1400" b="0">
                <a:latin typeface="Times New Roman" panose="02020603050405020304" charset="0"/>
                <a:ea typeface="宋体" panose="02010600030101010101" pitchFamily="2" charset="-122"/>
                <a:cs typeface="Times New Roman" panose="02020603050405020304" charset="0"/>
              </a:rPr>
              <a:t>. Soon, my reluctance to go to school evaporated and I began to participate in public events, do oral presentations and even sing a solo in front of the class, my voice audible and pleasant. In fact, the more I opened up, the more distant my shyness became, and the wider my social circle expanded. Witnessing my dramatic transformation, Mr. S beamed the most radiant smile and kept thumping up at me. </a:t>
            </a:r>
            <a:r>
              <a:rPr lang="en-US" sz="1400" b="1" u="sng">
                <a:latin typeface="Times New Roman" panose="02020603050405020304" charset="0"/>
                <a:ea typeface="宋体" panose="02010600030101010101" pitchFamily="2" charset="-122"/>
                <a:cs typeface="Times New Roman" panose="02020603050405020304" charset="0"/>
              </a:rPr>
              <a:t>Were there</a:t>
            </a:r>
            <a:r>
              <a:rPr lang="zh-CN" sz="1400" b="1" u="sng" baseline="-25000">
                <a:latin typeface="Times New Roman" panose="02020603050405020304" charset="0"/>
                <a:ea typeface="宋体" panose="02010600030101010101" pitchFamily="2" charset="-122"/>
              </a:rPr>
              <a:t>（省略</a:t>
            </a:r>
            <a:r>
              <a:rPr lang="en-US" sz="1400" b="1" u="sng" baseline="-25000">
                <a:latin typeface="Times New Roman" panose="02020603050405020304" charset="0"/>
                <a:ea typeface="宋体" panose="02010600030101010101" pitchFamily="2" charset="-122"/>
                <a:cs typeface="Times New Roman" panose="02020603050405020304" charset="0"/>
              </a:rPr>
              <a:t>if</a:t>
            </a:r>
            <a:r>
              <a:rPr lang="zh-CN" sz="1400" b="1" u="sng" baseline="-25000">
                <a:latin typeface="Times New Roman" panose="02020603050405020304" charset="0"/>
                <a:ea typeface="宋体" panose="02010600030101010101" pitchFamily="2" charset="-122"/>
              </a:rPr>
              <a:t>的虚拟句</a:t>
            </a:r>
            <a:r>
              <a:rPr lang="en-US" sz="1400" b="1" u="sng" baseline="-25000">
                <a:latin typeface="Times New Roman" panose="02020603050405020304" charset="0"/>
                <a:ea typeface="宋体" panose="02010600030101010101" pitchFamily="2" charset="-122"/>
              </a:rPr>
              <a:t>+</a:t>
            </a:r>
            <a:r>
              <a:rPr lang="zh-CN" sz="1400" b="1" u="sng" baseline="-25000">
                <a:latin typeface="Times New Roman" panose="02020603050405020304" charset="0"/>
                <a:ea typeface="宋体" panose="02010600030101010101" pitchFamily="2" charset="-122"/>
              </a:rPr>
              <a:t>倒装）</a:t>
            </a:r>
            <a:r>
              <a:rPr lang="en-US" sz="1400" b="1" u="sng">
                <a:latin typeface="Times New Roman" panose="02020603050405020304" charset="0"/>
                <a:ea typeface="宋体" panose="02010600030101010101" pitchFamily="2" charset="-122"/>
                <a:cs typeface="Times New Roman" panose="02020603050405020304" charset="0"/>
              </a:rPr>
              <a:t> </a:t>
            </a:r>
            <a:r>
              <a:rPr lang="en-US" sz="1400" b="1">
                <a:latin typeface="Times New Roman" panose="02020603050405020304" charset="0"/>
                <a:ea typeface="宋体" panose="02010600030101010101" pitchFamily="2" charset="-122"/>
                <a:cs typeface="Times New Roman" panose="02020603050405020304" charset="0"/>
              </a:rPr>
              <a:t>any magic power that enabled me to walk out of </a:t>
            </a:r>
            <a:r>
              <a:rPr lang="en-US" sz="1400" b="1" u="sng">
                <a:latin typeface="Times New Roman" panose="02020603050405020304" charset="0"/>
                <a:ea typeface="宋体" panose="02010600030101010101" pitchFamily="2" charset="-122"/>
                <a:cs typeface="Times New Roman" panose="02020603050405020304" charset="0"/>
              </a:rPr>
              <a:t>my shell of shyness</a:t>
            </a:r>
            <a:r>
              <a:rPr lang="en-US" sz="1400" b="1" u="sng" baseline="-25000">
                <a:latin typeface="Times New Roman" panose="02020603050405020304" charset="0"/>
                <a:ea typeface="宋体" panose="02010600030101010101" pitchFamily="2" charset="-122"/>
                <a:cs typeface="Times New Roman" panose="02020603050405020304" charset="0"/>
              </a:rPr>
              <a:t>(</a:t>
            </a:r>
            <a:r>
              <a:rPr lang="zh-CN" sz="1400" b="1" u="sng" baseline="-25000">
                <a:latin typeface="Times New Roman" panose="02020603050405020304" charset="0"/>
                <a:ea typeface="宋体" panose="02010600030101010101" pitchFamily="2" charset="-122"/>
              </a:rPr>
              <a:t>比喻</a:t>
            </a:r>
            <a:r>
              <a:rPr lang="en-US" sz="1400" b="1" u="sng" baseline="-25000">
                <a:latin typeface="Times New Roman" panose="02020603050405020304" charset="0"/>
                <a:ea typeface="宋体" panose="02010600030101010101" pitchFamily="2" charset="-122"/>
              </a:rPr>
              <a:t>)</a:t>
            </a:r>
            <a:r>
              <a:rPr lang="en-US" sz="1400" b="1">
                <a:latin typeface="Times New Roman" panose="02020603050405020304" charset="0"/>
                <a:ea typeface="宋体" panose="02010600030101010101" pitchFamily="2" charset="-122"/>
                <a:cs typeface="Times New Roman" panose="02020603050405020304" charset="0"/>
              </a:rPr>
              <a:t>, it must be Ms. S</a:t>
            </a:r>
            <a:r>
              <a:rPr lang="en-US" sz="1400" b="1">
                <a:latin typeface="Times New Roman" panose="02020603050405020304" charset="0"/>
                <a:ea typeface="宋体" panose="02010600030101010101" pitchFamily="2" charset="-122"/>
              </a:rPr>
              <a:t>’</a:t>
            </a:r>
            <a:r>
              <a:rPr lang="en-US" sz="1400" b="1">
                <a:latin typeface="Times New Roman" panose="02020603050405020304" charset="0"/>
                <a:ea typeface="宋体" panose="02010600030101010101" pitchFamily="2" charset="-122"/>
                <a:cs typeface="Times New Roman" panose="02020603050405020304" charset="0"/>
              </a:rPr>
              <a:t>s </a:t>
            </a:r>
            <a:r>
              <a:rPr lang="en-US" sz="1400" b="1" u="sng">
                <a:latin typeface="Times New Roman" panose="02020603050405020304" charset="0"/>
                <a:ea typeface="宋体" panose="02010600030101010101" pitchFamily="2" charset="-122"/>
                <a:cs typeface="Times New Roman" panose="02020603050405020304" charset="0"/>
              </a:rPr>
              <a:t>supportive words and inclusive acceptance</a:t>
            </a:r>
            <a:r>
              <a:rPr lang="zh-CN" sz="1400" b="1" u="sng" baseline="-25000">
                <a:latin typeface="Times New Roman" panose="02020603050405020304" charset="0"/>
                <a:ea typeface="宋体" panose="02010600030101010101" pitchFamily="2" charset="-122"/>
              </a:rPr>
              <a:t>（回扣前文）</a:t>
            </a:r>
            <a:r>
              <a:rPr lang="en-US" sz="1400" b="1">
                <a:latin typeface="Times New Roman" panose="02020603050405020304" charset="0"/>
                <a:ea typeface="宋体" panose="02010600030101010101" pitchFamily="2" charset="-122"/>
                <a:cs typeface="Times New Roman" panose="02020603050405020304" charset="0"/>
              </a:rPr>
              <a:t> that worked this wonder.</a:t>
            </a:r>
            <a:r>
              <a:rPr lang="zh-CN" sz="1400" b="1">
                <a:latin typeface="Times New Roman" panose="02020603050405020304" charset="0"/>
                <a:ea typeface="宋体" panose="02010600030101010101" pitchFamily="2" charset="-122"/>
              </a:rPr>
              <a:t>如果说有什么神奇的力量能让我走出害羞的外壳，那一定是</a:t>
            </a:r>
            <a:r>
              <a:rPr lang="en-US" sz="1400" b="1">
                <a:latin typeface="Times New Roman" panose="02020603050405020304" charset="0"/>
                <a:ea typeface="宋体" panose="02010600030101010101" pitchFamily="2" charset="-122"/>
              </a:rPr>
              <a:t>S</a:t>
            </a:r>
            <a:r>
              <a:rPr lang="zh-CN" sz="1400" b="1">
                <a:latin typeface="Times New Roman" panose="02020603050405020304" charset="0"/>
                <a:ea typeface="宋体" panose="02010600030101010101" pitchFamily="2" charset="-122"/>
              </a:rPr>
              <a:t>女士支持的话语和包容的接受创造了这个奇迹。</a:t>
            </a:r>
            <a:endParaRPr lang="zh-CN" altLang="en-US" sz="1400"/>
          </a:p>
        </p:txBody>
      </p:sp>
      <p:sp>
        <p:nvSpPr>
          <p:cNvPr id="2" name="矩形 1"/>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14" name="Rectangle 3"/>
          <p:cNvSpPr/>
          <p:nvPr>
            <p:custDataLst>
              <p:tags r:id="rId1"/>
            </p:custDataLst>
          </p:nvPr>
        </p:nvSpPr>
        <p:spPr>
          <a:xfrm>
            <a:off x="6651625" y="738505"/>
            <a:ext cx="5446395" cy="5853430"/>
          </a:xfrm>
          <a:prstGeom prst="rect">
            <a:avLst/>
          </a:prstGeom>
          <a:noFill/>
          <a:ln w="38100">
            <a:solidFill>
              <a:srgbClr val="002060"/>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22" name="出自【趣你的PPT】(微信:qunideppt)：最优质的PPT资源库"/>
          <p:cNvSpPr txBox="1"/>
          <p:nvPr>
            <p:custDataLst>
              <p:tags r:id="rId2"/>
            </p:custDataLst>
          </p:nvPr>
        </p:nvSpPr>
        <p:spPr>
          <a:xfrm>
            <a:off x="1160145" y="114935"/>
            <a:ext cx="10059670" cy="542290"/>
          </a:xfrm>
          <a:prstGeom prst="rect">
            <a:avLst/>
          </a:prstGeom>
          <a:noFill/>
        </p:spPr>
        <p:txBody>
          <a:bodyPr wrap="square" rtlCol="0">
            <a:noAutofit/>
          </a:bodyPr>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-7 ——</a:t>
            </a:r>
            <a:r>
              <a:rPr lang="en-US" altLang="zh-CN" sz="2400" b="1" dirty="0">
                <a:solidFill>
                  <a:srgbClr val="0070C0"/>
                </a:solidFill>
                <a:latin typeface="微软雅黑" panose="020B0503020204020204" charset="-122"/>
                <a:ea typeface="微软雅黑" panose="020B0503020204020204" charset="-122"/>
              </a:rPr>
              <a:t> </a:t>
            </a:r>
            <a:r>
              <a:rPr lang="zh-CN" altLang="en-US" sz="2400" b="1" dirty="0">
                <a:solidFill>
                  <a:srgbClr val="002060"/>
                </a:solidFill>
                <a:latin typeface="微软雅黑" panose="020B0503020204020204" charset="-122"/>
                <a:ea typeface="微软雅黑" panose="020B0503020204020204" charset="-122"/>
              </a:rPr>
              <a:t>批判质疑</a:t>
            </a:r>
            <a:r>
              <a:rPr sz="2400" b="1" dirty="0">
                <a:solidFill>
                  <a:srgbClr val="002060"/>
                </a:solidFill>
                <a:latin typeface="微软雅黑" panose="020B0503020204020204" charset="-122"/>
                <a:ea typeface="微软雅黑" panose="020B0503020204020204" charset="-122"/>
              </a:rPr>
              <a:t> </a:t>
            </a:r>
            <a:r>
              <a:rPr lang="zh-CN" sz="2400" b="1" baseline="30000" dirty="0">
                <a:solidFill>
                  <a:srgbClr val="002060"/>
                </a:solidFill>
                <a:latin typeface="微软雅黑" panose="020B0503020204020204" charset="-122"/>
                <a:ea typeface="微软雅黑" panose="020B0503020204020204" charset="-122"/>
              </a:rPr>
              <a:t>坚持真理</a:t>
            </a:r>
            <a:r>
              <a:rPr sz="2400" b="1" baseline="30000" dirty="0">
                <a:solidFill>
                  <a:srgbClr val="002060"/>
                </a:solidFill>
                <a:latin typeface="微软雅黑" panose="020B0503020204020204" charset="-122"/>
                <a:ea typeface="微软雅黑" panose="020B0503020204020204" charset="-122"/>
              </a:rPr>
              <a:t>+</a:t>
            </a:r>
            <a:r>
              <a:rPr lang="zh-CN" sz="2400" b="1" baseline="30000" dirty="0">
                <a:solidFill>
                  <a:srgbClr val="002060"/>
                </a:solidFill>
                <a:latin typeface="微软雅黑" panose="020B0503020204020204" charset="-122"/>
                <a:ea typeface="微软雅黑" panose="020B0503020204020204" charset="-122"/>
              </a:rPr>
              <a:t>挑战标准化答案</a:t>
            </a:r>
            <a:endParaRPr lang="zh-CN" sz="2400" b="1" baseline="30000" dirty="0">
              <a:solidFill>
                <a:srgbClr val="002060"/>
              </a:solidFill>
              <a:latin typeface="微软雅黑" panose="020B0503020204020204" charset="-122"/>
              <a:ea typeface="微软雅黑" panose="020B0503020204020204" charset="-122"/>
            </a:endParaRPr>
          </a:p>
        </p:txBody>
      </p:sp>
      <p:sp>
        <p:nvSpPr>
          <p:cNvPr id="24" name="文本框 23"/>
          <p:cNvSpPr txBox="1"/>
          <p:nvPr/>
        </p:nvSpPr>
        <p:spPr>
          <a:xfrm>
            <a:off x="4987290" y="6616700"/>
            <a:ext cx="1896110" cy="275590"/>
          </a:xfrm>
          <a:prstGeom prst="rect">
            <a:avLst/>
          </a:prstGeom>
          <a:noFill/>
        </p:spPr>
        <p:txBody>
          <a:bodyPr wrap="none" rtlCol="0" anchor="t">
            <a:spAutoFit/>
          </a:bodyPr>
          <a:p>
            <a:pPr algn="l"/>
            <a:r>
              <a:rPr lang="en-US" altLang="zh-CN" sz="1200" b="1" dirty="0">
                <a:solidFill>
                  <a:schemeClr val="bg1"/>
                </a:solidFill>
                <a:latin typeface="微软雅黑" panose="020B0503020204020204" charset="-122"/>
                <a:ea typeface="微软雅黑" panose="020B0503020204020204" charset="-122"/>
                <a:cs typeface="+mn-ea"/>
                <a:sym typeface="+mn-ea"/>
              </a:rPr>
              <a:t>——</a:t>
            </a:r>
            <a:r>
              <a:rPr sz="1200" b="1" dirty="0">
                <a:solidFill>
                  <a:schemeClr val="bg1"/>
                </a:solidFill>
                <a:latin typeface="微软雅黑" panose="020B0503020204020204" charset="-122"/>
                <a:ea typeface="微软雅黑" panose="020B0503020204020204" charset="-122"/>
                <a:cs typeface="+mn-ea"/>
                <a:sym typeface="+mn-ea"/>
              </a:rPr>
              <a:t>2025年4月稽阳联考</a:t>
            </a:r>
            <a:endParaRPr sz="1200" b="1" dirty="0">
              <a:solidFill>
                <a:schemeClr val="bg1"/>
              </a:solidFill>
              <a:latin typeface="微软雅黑" panose="020B0503020204020204" charset="-122"/>
              <a:ea typeface="微软雅黑" panose="020B0503020204020204" charset="-122"/>
              <a:cs typeface="+mn-ea"/>
              <a:sym typeface="+mn-ea"/>
            </a:endParaRPr>
          </a:p>
        </p:txBody>
      </p:sp>
      <p:sp>
        <p:nvSpPr>
          <p:cNvPr id="2" name="文本框 1"/>
          <p:cNvSpPr txBox="1"/>
          <p:nvPr/>
        </p:nvSpPr>
        <p:spPr>
          <a:xfrm>
            <a:off x="6729095" y="788670"/>
            <a:ext cx="5304155" cy="5877560"/>
          </a:xfrm>
          <a:prstGeom prst="rect">
            <a:avLst/>
          </a:prstGeom>
          <a:noFill/>
          <a:ln w="9525">
            <a:noFill/>
          </a:ln>
        </p:spPr>
        <p:txBody>
          <a:bodyPr wrap="square">
            <a:spAutoFit/>
          </a:bodyPr>
          <a:p>
            <a:pPr indent="0" algn="just" fontAlgn="auto">
              <a:lnSpc>
                <a:spcPts val="1880"/>
              </a:lnSpc>
            </a:pPr>
            <a:r>
              <a:rPr lang="en-US" sz="1400" b="0" i="1">
                <a:solidFill>
                  <a:srgbClr val="000000"/>
                </a:solidFill>
                <a:latin typeface="Times New Roman" panose="02020603050405020304" charset="0"/>
                <a:ea typeface="宋体" panose="02010600030101010101" pitchFamily="2" charset="-122"/>
                <a:cs typeface="Times New Roman" panose="02020603050405020304" charset="0"/>
              </a:rPr>
              <a:t>    </a:t>
            </a:r>
            <a:r>
              <a:rPr lang="en-US" sz="1400" b="0" i="1">
                <a:solidFill>
                  <a:srgbClr val="0070C0"/>
                </a:solidFill>
                <a:latin typeface="Times New Roman" panose="02020603050405020304" charset="0"/>
                <a:ea typeface="宋体" panose="02010600030101010101" pitchFamily="2" charset="-122"/>
                <a:cs typeface="Times New Roman" panose="02020603050405020304" charset="0"/>
              </a:rPr>
              <a:t> Nodding smilingly,he held out his chalk to me in front of the class</a:t>
            </a:r>
            <a:r>
              <a:rPr lang="en-US" sz="1400" b="0">
                <a:solidFill>
                  <a:srgbClr val="0070C0"/>
                </a:solidFill>
                <a:latin typeface="Times New Roman" panose="02020603050405020304" charset="0"/>
                <a:ea typeface="宋体" panose="02010600030101010101" pitchFamily="2" charset="-122"/>
              </a:rPr>
              <a:t>.</a:t>
            </a:r>
            <a:r>
              <a:rPr lang="en-US" sz="1400" b="0">
                <a:solidFill>
                  <a:srgbClr val="0070C0"/>
                </a:solidFill>
                <a:latin typeface="Times New Roman" panose="02020603050405020304" charset="0"/>
                <a:ea typeface="宋体" panose="02010600030101010101" pitchFamily="2" charset="-122"/>
                <a:cs typeface="Times New Roman" panose="02020603050405020304" charset="0"/>
              </a:rPr>
              <a:t> </a:t>
            </a:r>
            <a:r>
              <a:rPr lang="en-US" sz="1400" b="0">
                <a:solidFill>
                  <a:srgbClr val="000000"/>
                </a:solidFill>
                <a:latin typeface="Times New Roman" panose="02020603050405020304" charset="0"/>
                <a:ea typeface="宋体" panose="02010600030101010101" pitchFamily="2" charset="-122"/>
                <a:cs typeface="Times New Roman" panose="02020603050405020304" charset="0"/>
              </a:rPr>
              <a:t>Hesitantly, </a:t>
            </a:r>
            <a:r>
              <a:rPr lang="en-US" sz="1400" b="0">
                <a:latin typeface="Times New Roman" panose="02020603050405020304" charset="0"/>
                <a:ea typeface="宋体" panose="02010600030101010101" pitchFamily="2" charset="-122"/>
              </a:rPr>
              <a:t>I walked to the </a:t>
            </a:r>
            <a:r>
              <a:rPr lang="en-US" sz="1400" b="0" u="sng">
                <a:latin typeface="Times New Roman" panose="02020603050405020304" charset="0"/>
                <a:ea typeface="宋体" panose="02010600030101010101" pitchFamily="2" charset="-122"/>
              </a:rPr>
              <a:t>blackboard</a:t>
            </a:r>
            <a:r>
              <a:rPr lang="en-US" sz="1400" b="0">
                <a:latin typeface="Times New Roman" panose="02020603050405020304" charset="0"/>
                <a:ea typeface="宋体" panose="02010600030101010101" pitchFamily="2" charset="-122"/>
              </a:rPr>
              <a:t> </a:t>
            </a:r>
            <a:r>
              <a:rPr lang="en-US" sz="1400" b="0">
                <a:latin typeface="Times New Roman" panose="02020603050405020304" charset="0"/>
                <a:ea typeface="宋体" panose="02010600030101010101" pitchFamily="2" charset="-122"/>
                <a:cs typeface="Times New Roman" panose="02020603050405020304" charset="0"/>
              </a:rPr>
              <a:t>to show</a:t>
            </a:r>
            <a:r>
              <a:rPr lang="en-US" sz="1400" b="0">
                <a:latin typeface="Times New Roman" panose="02020603050405020304" charset="0"/>
                <a:ea typeface="宋体" panose="02010600030101010101" pitchFamily="2" charset="-122"/>
              </a:rPr>
              <a:t> my proof to the class. My hands trembled slightly as I sketched the </a:t>
            </a:r>
            <a:r>
              <a:rPr lang="en-US" sz="1400" b="0" u="sng">
                <a:latin typeface="Times New Roman" panose="02020603050405020304" charset="0"/>
                <a:ea typeface="宋体" panose="02010600030101010101" pitchFamily="2" charset="-122"/>
              </a:rPr>
              <a:t>geometric figure</a:t>
            </a:r>
            <a:r>
              <a:rPr lang="en-US" sz="1400" b="0" u="sng">
                <a:latin typeface="Times New Roman" panose="02020603050405020304" charset="0"/>
                <a:ea typeface="宋体" panose="02010600030101010101" pitchFamily="2" charset="-122"/>
                <a:cs typeface="Times New Roman" panose="02020603050405020304" charset="0"/>
              </a:rPr>
              <a:t>s</a:t>
            </a:r>
            <a:r>
              <a:rPr lang="en-US" sz="1400" b="0">
                <a:latin typeface="Times New Roman" panose="02020603050405020304" charset="0"/>
                <a:ea typeface="宋体" panose="02010600030101010101" pitchFamily="2" charset="-122"/>
              </a:rPr>
              <a:t> with </a:t>
            </a:r>
            <a:r>
              <a:rPr lang="en-US" sz="1400" b="0" u="sng">
                <a:latin typeface="Times New Roman" panose="02020603050405020304" charset="0"/>
                <a:ea typeface="宋体" panose="02010600030101010101" pitchFamily="2" charset="-122"/>
              </a:rPr>
              <a:t>chalk</a:t>
            </a:r>
            <a:r>
              <a:rPr lang="en-US" sz="1400" b="0">
                <a:latin typeface="Times New Roman" panose="02020603050405020304" charset="0"/>
                <a:ea typeface="宋体" panose="02010600030101010101" pitchFamily="2" charset="-122"/>
              </a:rPr>
              <a:t>, </a:t>
            </a:r>
            <a:r>
              <a:rPr lang="en-US" sz="1400" b="0">
                <a:solidFill>
                  <a:srgbClr val="000000"/>
                </a:solidFill>
                <a:latin typeface="Times New Roman" panose="02020603050405020304" charset="0"/>
                <a:ea typeface="宋体" panose="02010600030101010101" pitchFamily="2" charset="-122"/>
              </a:rPr>
              <a:t>but Mr. </a:t>
            </a:r>
            <a:r>
              <a:rPr lang="en-US" sz="1400" b="0">
                <a:solidFill>
                  <a:srgbClr val="000000"/>
                </a:solidFill>
                <a:latin typeface="Times New Roman" panose="02020603050405020304" charset="0"/>
                <a:ea typeface="宋体" panose="02010600030101010101" pitchFamily="2" charset="-122"/>
                <a:cs typeface="Times New Roman" panose="02020603050405020304" charset="0"/>
              </a:rPr>
              <a:t>Whiteside</a:t>
            </a:r>
            <a:r>
              <a:rPr lang="en-US" sz="1400" b="0">
                <a:solidFill>
                  <a:srgbClr val="000000"/>
                </a:solidFill>
                <a:latin typeface="Times New Roman" panose="02020603050405020304" charset="0"/>
                <a:ea typeface="宋体" panose="02010600030101010101" pitchFamily="2" charset="-122"/>
              </a:rPr>
              <a:t>'s reassuring smile gave me the </a:t>
            </a:r>
            <a:r>
              <a:rPr lang="en-US" sz="1400" b="0" u="sng">
                <a:latin typeface="Times New Roman" panose="02020603050405020304" charset="0"/>
                <a:ea typeface="宋体" panose="02010600030101010101" pitchFamily="2" charset="-122"/>
              </a:rPr>
              <a:t>confidence</a:t>
            </a:r>
            <a:r>
              <a:rPr lang="en-US" sz="1400" b="0">
                <a:solidFill>
                  <a:srgbClr val="000000"/>
                </a:solidFill>
                <a:latin typeface="Times New Roman" panose="02020603050405020304" charset="0"/>
                <a:ea typeface="宋体" panose="02010600030101010101" pitchFamily="2" charset="-122"/>
              </a:rPr>
              <a:t> to continue. </a:t>
            </a:r>
            <a:r>
              <a:rPr lang="en-US" sz="1400" b="0">
                <a:latin typeface="Times New Roman" panose="02020603050405020304" charset="0"/>
                <a:ea typeface="宋体" panose="02010600030101010101" pitchFamily="2" charset="-122"/>
                <a:cs typeface="Times New Roman" panose="02020603050405020304" charset="0"/>
              </a:rPr>
              <a:t>M</a:t>
            </a:r>
            <a:r>
              <a:rPr lang="en-US" sz="1400" b="0">
                <a:latin typeface="Times New Roman" panose="02020603050405020304" charset="0"/>
                <a:ea typeface="宋体" panose="02010600030101010101" pitchFamily="2" charset="-122"/>
              </a:rPr>
              <a:t>y voice grew steadier as I connected </a:t>
            </a:r>
            <a:r>
              <a:rPr lang="en-US" sz="1400" b="0" u="sng">
                <a:latin typeface="Times New Roman" panose="02020603050405020304" charset="0"/>
                <a:ea typeface="宋体" panose="02010600030101010101" pitchFamily="2" charset="-122"/>
                <a:cs typeface="Times New Roman" panose="02020603050405020304" charset="0"/>
              </a:rPr>
              <a:t>related</a:t>
            </a:r>
            <a:r>
              <a:rPr lang="en-US" sz="1400" b="0" u="sng">
                <a:latin typeface="Times New Roman" panose="02020603050405020304" charset="0"/>
                <a:ea typeface="宋体" panose="02010600030101010101" pitchFamily="2" charset="-122"/>
              </a:rPr>
              <a:t> lines</a:t>
            </a:r>
            <a:r>
              <a:rPr lang="en-US" sz="1400" b="0">
                <a:latin typeface="Times New Roman" panose="02020603050405020304" charset="0"/>
                <a:ea typeface="宋体" panose="02010600030101010101" pitchFamily="2" charset="-122"/>
              </a:rPr>
              <a:t>, </a:t>
            </a:r>
            <a:r>
              <a:rPr lang="en-US" sz="1400" b="0" u="sng">
                <a:latin typeface="Times New Roman" panose="02020603050405020304" charset="0"/>
                <a:ea typeface="宋体" panose="02010600030101010101" pitchFamily="2" charset="-122"/>
              </a:rPr>
              <a:t>cited </a:t>
            </a:r>
            <a:r>
              <a:rPr lang="en-US" sz="1400" b="0" u="sng">
                <a:latin typeface="Times New Roman" panose="02020603050405020304" charset="0"/>
                <a:ea typeface="宋体" panose="02010600030101010101" pitchFamily="2" charset="-122"/>
                <a:cs typeface="Times New Roman" panose="02020603050405020304" charset="0"/>
              </a:rPr>
              <a:t>formulas</a:t>
            </a:r>
            <a:r>
              <a:rPr lang="en-US" sz="1400" b="0">
                <a:latin typeface="Times New Roman" panose="02020603050405020304" charset="0"/>
                <a:ea typeface="宋体" panose="02010600030101010101" pitchFamily="2" charset="-122"/>
              </a:rPr>
              <a:t>, and explained each </a:t>
            </a:r>
            <a:r>
              <a:rPr lang="en-US" sz="1400" b="0" u="sng">
                <a:latin typeface="Times New Roman" panose="02020603050405020304" charset="0"/>
                <a:ea typeface="宋体" panose="02010600030101010101" pitchFamily="2" charset="-122"/>
                <a:cs typeface="Times New Roman" panose="02020603050405020304" charset="0"/>
              </a:rPr>
              <a:t>step</a:t>
            </a:r>
            <a:r>
              <a:rPr lang="en-US" sz="1400" b="0" u="sng">
                <a:latin typeface="Times New Roman" panose="02020603050405020304" charset="0"/>
                <a:ea typeface="宋体" panose="02010600030101010101" pitchFamily="2" charset="-122"/>
              </a:rPr>
              <a:t> logically</a:t>
            </a:r>
            <a:r>
              <a:rPr lang="en-US" sz="1400" b="0">
                <a:latin typeface="Times New Roman" panose="02020603050405020304" charset="0"/>
                <a:ea typeface="宋体" panose="02010600030101010101" pitchFamily="2" charset="-122"/>
              </a:rPr>
              <a:t>. The classroom fell silent except for the rhythmic tapping of chalk. When I finished, Mr</a:t>
            </a:r>
            <a:r>
              <a:rPr lang="en-US" sz="1400" b="0">
                <a:latin typeface="Times New Roman" panose="02020603050405020304" charset="0"/>
                <a:ea typeface="宋体" panose="02010600030101010101" pitchFamily="2" charset="-122"/>
                <a:cs typeface="Times New Roman" panose="02020603050405020304" charset="0"/>
              </a:rPr>
              <a:t>. </a:t>
            </a:r>
            <a:r>
              <a:rPr lang="en-US" sz="1400" b="0">
                <a:solidFill>
                  <a:srgbClr val="000000"/>
                </a:solidFill>
                <a:latin typeface="Times New Roman" panose="02020603050405020304" charset="0"/>
                <a:ea typeface="宋体" panose="02010600030101010101" pitchFamily="2" charset="-122"/>
                <a:cs typeface="Times New Roman" panose="02020603050405020304" charset="0"/>
              </a:rPr>
              <a:t>Whiteside</a:t>
            </a:r>
            <a:r>
              <a:rPr lang="en-US" sz="1400" b="0">
                <a:latin typeface="Times New Roman" panose="02020603050405020304" charset="0"/>
                <a:ea typeface="宋体" panose="02010600030101010101" pitchFamily="2" charset="-122"/>
              </a:rPr>
              <a:t> studied the board intently, his eyes tracing </a:t>
            </a:r>
            <a:r>
              <a:rPr lang="en-US" sz="1400" b="0" u="sng">
                <a:latin typeface="Times New Roman" panose="02020603050405020304" charset="0"/>
                <a:ea typeface="宋体" panose="02010600030101010101" pitchFamily="2" charset="-122"/>
              </a:rPr>
              <a:t>every line</a:t>
            </a:r>
            <a:r>
              <a:rPr lang="en-US" sz="1400" b="0">
                <a:latin typeface="Times New Roman" panose="02020603050405020304" charset="0"/>
                <a:ea typeface="宋体" panose="02010600030101010101" pitchFamily="2" charset="-122"/>
              </a:rPr>
              <a:t>. Suddenly, he clapped—a sharp, triumphant sound—and declared, "Flawless!" The class erupted in applause. </a:t>
            </a:r>
            <a:r>
              <a:rPr lang="en-US" sz="1400" b="0" i="1">
                <a:solidFill>
                  <a:srgbClr val="000000"/>
                </a:solidFill>
                <a:latin typeface="Times New Roman" panose="02020603050405020304" charset="0"/>
                <a:ea typeface="宋体" panose="02010600030101010101" pitchFamily="2" charset="-122"/>
                <a:cs typeface="Times New Roman" panose="02020603050405020304" charset="0"/>
              </a:rPr>
              <a:t>     </a:t>
            </a:r>
            <a:r>
              <a:rPr lang="en-US" sz="1400" b="0" i="1">
                <a:solidFill>
                  <a:srgbClr val="0070C0"/>
                </a:solidFill>
                <a:latin typeface="Times New Roman" panose="02020603050405020304" charset="0"/>
                <a:ea typeface="宋体" panose="02010600030101010101" pitchFamily="2" charset="-122"/>
                <a:cs typeface="Times New Roman" panose="02020603050405020304" charset="0"/>
              </a:rPr>
              <a:t>From </a:t>
            </a:r>
            <a:r>
              <a:rPr lang="en-US" sz="1400" b="0" i="1">
                <a:solidFill>
                  <a:srgbClr val="0070C0"/>
                </a:solidFill>
                <a:latin typeface="Times New Roman" panose="02020603050405020304" charset="0"/>
                <a:ea typeface="宋体" panose="02010600030101010101" pitchFamily="2" charset="-122"/>
              </a:rPr>
              <a:t>that day in his geometry class, </a:t>
            </a:r>
            <a:r>
              <a:rPr lang="en-US" sz="1400" b="0" i="1">
                <a:solidFill>
                  <a:srgbClr val="0070C0"/>
                </a:solidFill>
                <a:latin typeface="Times New Roman" panose="02020603050405020304" charset="0"/>
                <a:ea typeface="宋体" panose="02010600030101010101" pitchFamily="2" charset="-122"/>
                <a:cs typeface="Times New Roman" panose="02020603050405020304" charset="0"/>
              </a:rPr>
              <a:t>something </a:t>
            </a:r>
            <a:r>
              <a:rPr lang="en-US" sz="1400" b="0" i="1">
                <a:solidFill>
                  <a:srgbClr val="0070C0"/>
                </a:solidFill>
                <a:latin typeface="Times New Roman" panose="02020603050405020304" charset="0"/>
                <a:ea typeface="宋体" panose="02010600030101010101" pitchFamily="2" charset="-122"/>
              </a:rPr>
              <a:t>changed.</a:t>
            </a:r>
            <a:r>
              <a:rPr lang="en-US" sz="1400" b="0">
                <a:solidFill>
                  <a:srgbClr val="0070C0"/>
                </a:solidFill>
                <a:latin typeface="Times New Roman" panose="02020603050405020304" charset="0"/>
                <a:ea typeface="宋体" panose="02010600030101010101" pitchFamily="2" charset="-122"/>
                <a:cs typeface="Times New Roman" panose="02020603050405020304" charset="0"/>
              </a:rPr>
              <a:t> </a:t>
            </a:r>
            <a:r>
              <a:rPr lang="en-US" sz="1400" b="0">
                <a:solidFill>
                  <a:srgbClr val="000000"/>
                </a:solidFill>
                <a:latin typeface="Times New Roman" panose="02020603050405020304" charset="0"/>
                <a:ea typeface="宋体" panose="02010600030101010101" pitchFamily="2" charset="-122"/>
              </a:rPr>
              <a:t>I started </a:t>
            </a:r>
            <a:r>
              <a:rPr lang="en-US" sz="1400" b="0" u="sng">
                <a:latin typeface="Times New Roman" panose="02020603050405020304" charset="0"/>
                <a:ea typeface="宋体" panose="02010600030101010101" pitchFamily="2" charset="-122"/>
              </a:rPr>
              <a:t>participating more in class discussions</a:t>
            </a:r>
            <a:r>
              <a:rPr lang="en-US" sz="1400" b="0">
                <a:solidFill>
                  <a:srgbClr val="000000"/>
                </a:solidFill>
                <a:latin typeface="Times New Roman" panose="02020603050405020304" charset="0"/>
                <a:ea typeface="宋体" panose="02010600030101010101" pitchFamily="2" charset="-122"/>
              </a:rPr>
              <a:t> and became more </a:t>
            </a:r>
            <a:r>
              <a:rPr lang="en-US" sz="1400" b="0" u="sng">
                <a:latin typeface="Times New Roman" panose="02020603050405020304" charset="0"/>
                <a:ea typeface="宋体" panose="02010600030101010101" pitchFamily="2" charset="-122"/>
              </a:rPr>
              <a:t>willing to share my ideas with others</a:t>
            </a:r>
            <a:r>
              <a:rPr lang="en-US" sz="1400" b="0">
                <a:solidFill>
                  <a:srgbClr val="000000"/>
                </a:solidFill>
                <a:latin typeface="Times New Roman" panose="02020603050405020304" charset="0"/>
                <a:ea typeface="宋体" panose="02010600030101010101" pitchFamily="2" charset="-122"/>
              </a:rPr>
              <a:t>. </a:t>
            </a:r>
            <a:r>
              <a:rPr lang="en-US" sz="1400" b="0">
                <a:latin typeface="Times New Roman" panose="02020603050405020304" charset="0"/>
                <a:ea typeface="宋体" panose="02010600030101010101" pitchFamily="2" charset="-122"/>
              </a:rPr>
              <a:t>Mr</a:t>
            </a:r>
            <a:r>
              <a:rPr lang="en-US" sz="1400" b="0">
                <a:latin typeface="Times New Roman" panose="02020603050405020304" charset="0"/>
                <a:ea typeface="宋体" panose="02010600030101010101" pitchFamily="2" charset="-122"/>
                <a:cs typeface="Times New Roman" panose="02020603050405020304" charset="0"/>
              </a:rPr>
              <a:t>.</a:t>
            </a:r>
            <a:r>
              <a:rPr lang="en-US" sz="1400" b="0">
                <a:latin typeface="Times New Roman" panose="02020603050405020304" charset="0"/>
                <a:ea typeface="宋体" panose="02010600030101010101" pitchFamily="2" charset="-122"/>
              </a:rPr>
              <a:t> </a:t>
            </a:r>
            <a:r>
              <a:rPr lang="en-US" sz="1400" b="0">
                <a:solidFill>
                  <a:srgbClr val="000000"/>
                </a:solidFill>
                <a:latin typeface="Times New Roman" panose="02020603050405020304" charset="0"/>
                <a:ea typeface="宋体" panose="02010600030101010101" pitchFamily="2" charset="-122"/>
                <a:cs typeface="Times New Roman" panose="02020603050405020304" charset="0"/>
              </a:rPr>
              <a:t>Whiteside</a:t>
            </a:r>
            <a:r>
              <a:rPr lang="en-US" sz="1400" b="0">
                <a:latin typeface="Times New Roman" panose="02020603050405020304" charset="0"/>
                <a:ea typeface="宋体" panose="02010600030101010101" pitchFamily="2" charset="-122"/>
              </a:rPr>
              <a:t>'s trust in my </a:t>
            </a:r>
            <a:r>
              <a:rPr lang="en-US" sz="1400" b="0" u="sng">
                <a:latin typeface="Times New Roman" panose="02020603050405020304" charset="0"/>
                <a:ea typeface="宋体" panose="02010600030101010101" pitchFamily="2" charset="-122"/>
              </a:rPr>
              <a:t>reasoning</a:t>
            </a:r>
            <a:r>
              <a:rPr lang="en-US" sz="1400" b="0">
                <a:latin typeface="Times New Roman" panose="02020603050405020304" charset="0"/>
                <a:ea typeface="宋体" panose="02010600030101010101" pitchFamily="2" charset="-122"/>
              </a:rPr>
              <a:t> had ignited </a:t>
            </a:r>
            <a:r>
              <a:rPr lang="en-US" sz="1400" b="0" u="sng">
                <a:latin typeface="Times New Roman" panose="02020603050405020304" charset="0"/>
                <a:ea typeface="宋体" panose="02010600030101010101" pitchFamily="2" charset="-122"/>
              </a:rPr>
              <a:t>a quiet confidence</a:t>
            </a:r>
            <a:r>
              <a:rPr lang="en-US" sz="1400" b="0">
                <a:latin typeface="Times New Roman" panose="02020603050405020304" charset="0"/>
                <a:ea typeface="宋体" panose="02010600030101010101" pitchFamily="2" charset="-122"/>
              </a:rPr>
              <a:t> that </a:t>
            </a:r>
            <a:r>
              <a:rPr lang="en-US" sz="1400" b="0">
                <a:latin typeface="Times New Roman" panose="02020603050405020304" charset="0"/>
                <a:ea typeface="宋体" panose="02010600030101010101" pitchFamily="2" charset="-122"/>
                <a:cs typeface="Times New Roman" panose="02020603050405020304" charset="0"/>
              </a:rPr>
              <a:t>surpass</a:t>
            </a:r>
            <a:r>
              <a:rPr lang="en-US" sz="1400" b="0">
                <a:latin typeface="Times New Roman" panose="02020603050405020304" charset="0"/>
                <a:ea typeface="宋体" panose="02010600030101010101" pitchFamily="2" charset="-122"/>
              </a:rPr>
              <a:t>ed </a:t>
            </a:r>
            <a:r>
              <a:rPr lang="en-US" sz="1400" b="0" u="sng">
                <a:latin typeface="Times New Roman" panose="02020603050405020304" charset="0"/>
                <a:ea typeface="宋体" panose="02010600030101010101" pitchFamily="2" charset="-122"/>
              </a:rPr>
              <a:t>geometry</a:t>
            </a:r>
            <a:r>
              <a:rPr lang="en-US" sz="1400" b="0">
                <a:latin typeface="Times New Roman" panose="02020603050405020304" charset="0"/>
                <a:ea typeface="宋体" panose="02010600030101010101" pitchFamily="2" charset="-122"/>
              </a:rPr>
              <a:t>, transforming my </a:t>
            </a:r>
            <a:r>
              <a:rPr lang="en-US" sz="1400" b="0" u="sng">
                <a:latin typeface="Times New Roman" panose="02020603050405020304" charset="0"/>
                <a:ea typeface="宋体" panose="02010600030101010101" pitchFamily="2" charset="-122"/>
              </a:rPr>
              <a:t>shyness</a:t>
            </a:r>
            <a:r>
              <a:rPr lang="en-US" sz="1400" b="0">
                <a:latin typeface="Times New Roman" panose="02020603050405020304" charset="0"/>
                <a:ea typeface="宋体" panose="02010600030101010101" pitchFamily="2" charset="-122"/>
              </a:rPr>
              <a:t> into thoughtful </a:t>
            </a:r>
            <a:r>
              <a:rPr lang="en-US" sz="1400" b="0" u="sng">
                <a:latin typeface="Times New Roman" panose="02020603050405020304" charset="0"/>
                <a:ea typeface="宋体" panose="02010600030101010101" pitchFamily="2" charset="-122"/>
              </a:rPr>
              <a:t>participation</a:t>
            </a:r>
            <a:r>
              <a:rPr lang="en-US" sz="1400" b="0">
                <a:latin typeface="Times New Roman" panose="02020603050405020304" charset="0"/>
                <a:ea typeface="宋体" panose="02010600030101010101" pitchFamily="2" charset="-122"/>
              </a:rPr>
              <a:t>. </a:t>
            </a:r>
            <a:r>
              <a:rPr lang="en-US" sz="1400" b="0">
                <a:latin typeface="Times New Roman" panose="02020603050405020304" charset="0"/>
                <a:ea typeface="宋体" panose="02010600030101010101" pitchFamily="2" charset="-122"/>
                <a:cs typeface="Times New Roman" panose="02020603050405020304" charset="0"/>
              </a:rPr>
              <a:t>Looking back</a:t>
            </a:r>
            <a:r>
              <a:rPr lang="en-US" sz="1400" b="0">
                <a:latin typeface="Times New Roman" panose="02020603050405020304" charset="0"/>
                <a:ea typeface="宋体" panose="02010600030101010101" pitchFamily="2" charset="-122"/>
              </a:rPr>
              <a:t>, I realized </a:t>
            </a:r>
            <a:r>
              <a:rPr lang="en-US" sz="1400" b="1" u="sng">
                <a:latin typeface="Times New Roman" panose="02020603050405020304" charset="0"/>
                <a:ea typeface="宋体" panose="02010600030101010101" pitchFamily="2" charset="-122"/>
              </a:rPr>
              <a:t>true education isn't about standardized answers, but about nurturing courage to think, question, and prove </a:t>
            </a:r>
            <a:r>
              <a:rPr lang="en-US" sz="1400" b="1" u="sng">
                <a:latin typeface="Times New Roman" panose="02020603050405020304" charset="0"/>
                <a:ea typeface="宋体" panose="02010600030101010101" pitchFamily="2" charset="-122"/>
                <a:cs typeface="Times New Roman" panose="02020603050405020304" charset="0"/>
              </a:rPr>
              <a:t>the</a:t>
            </a:r>
            <a:r>
              <a:rPr lang="en-US" sz="1400" b="1" u="sng">
                <a:latin typeface="Times New Roman" panose="02020603050405020304" charset="0"/>
                <a:ea typeface="宋体" panose="02010600030101010101" pitchFamily="2" charset="-122"/>
              </a:rPr>
              <a:t> truth. Mr</a:t>
            </a:r>
            <a:r>
              <a:rPr lang="en-US" sz="1400" b="1" u="sng">
                <a:latin typeface="Times New Roman" panose="02020603050405020304" charset="0"/>
                <a:ea typeface="宋体" panose="02010600030101010101" pitchFamily="2" charset="-122"/>
                <a:cs typeface="Times New Roman" panose="02020603050405020304" charset="0"/>
              </a:rPr>
              <a:t>. </a:t>
            </a:r>
            <a:r>
              <a:rPr lang="en-US" sz="1400" b="1" u="sng">
                <a:solidFill>
                  <a:srgbClr val="000000"/>
                </a:solidFill>
                <a:latin typeface="Times New Roman" panose="02020603050405020304" charset="0"/>
                <a:ea typeface="宋体" panose="02010600030101010101" pitchFamily="2" charset="-122"/>
                <a:cs typeface="Times New Roman" panose="02020603050405020304" charset="0"/>
              </a:rPr>
              <a:t>Whiteside</a:t>
            </a:r>
            <a:r>
              <a:rPr lang="en-US" sz="1400" b="1" u="sng">
                <a:latin typeface="Times New Roman" panose="02020603050405020304" charset="0"/>
                <a:ea typeface="宋体" panose="02010600030101010101" pitchFamily="2" charset="-122"/>
              </a:rPr>
              <a:t> didn't just teach </a:t>
            </a:r>
            <a:r>
              <a:rPr lang="en-US" sz="1400" b="1" u="sng">
                <a:latin typeface="Times New Roman" panose="02020603050405020304" charset="0"/>
                <a:ea typeface="宋体" panose="02010600030101010101" pitchFamily="2" charset="-122"/>
                <a:cs typeface="Times New Roman" panose="02020603050405020304" charset="0"/>
              </a:rPr>
              <a:t>geometry</a:t>
            </a:r>
            <a:r>
              <a:rPr lang="en-US" sz="1400" b="1" u="sng">
                <a:latin typeface="Times New Roman" panose="02020603050405020304" charset="0"/>
                <a:ea typeface="宋体" panose="02010600030101010101" pitchFamily="2" charset="-122"/>
              </a:rPr>
              <a:t>; he taught me how to make silence speak and doubts shine.</a:t>
            </a:r>
            <a:r>
              <a:rPr lang="en-US" sz="1400" b="1" u="sng">
                <a:solidFill>
                  <a:srgbClr val="000000"/>
                </a:solidFill>
                <a:latin typeface="Times New Roman" panose="02020603050405020304" charset="0"/>
                <a:ea typeface="宋体" panose="02010600030101010101" pitchFamily="2" charset="-122"/>
              </a:rPr>
              <a:t> His impact on my life has been immeasurable, and I will forever be grateful for the lesson he taught me</a:t>
            </a:r>
            <a:r>
              <a:rPr lang="en-US" sz="1400" b="1" u="sng">
                <a:solidFill>
                  <a:srgbClr val="000000"/>
                </a:solidFill>
                <a:latin typeface="Times New Roman" panose="02020603050405020304" charset="0"/>
                <a:ea typeface="宋体" panose="02010600030101010101" pitchFamily="2" charset="-122"/>
                <a:cs typeface="Times New Roman" panose="02020603050405020304" charset="0"/>
              </a:rPr>
              <a:t> that day.</a:t>
            </a:r>
            <a:r>
              <a:rPr lang="zh-CN" sz="1400" b="1" u="sng">
                <a:solidFill>
                  <a:srgbClr val="000000"/>
                </a:solidFill>
                <a:latin typeface="Times New Roman" panose="02020603050405020304" charset="0"/>
                <a:ea typeface="宋体" panose="02010600030101010101" pitchFamily="2" charset="-122"/>
              </a:rPr>
              <a:t>真正的教育不是标准化的答案，而是培养思考、质疑和证明真理的勇气。怀特塞德不仅教几何；他教我如何让沉默说话，让怀疑闪耀。他对我生活的影响是无法估量的，我将永远感激他那天教给我的那一课。</a:t>
            </a:r>
            <a:endParaRPr lang="zh-CN" altLang="en-US" sz="1400"/>
          </a:p>
        </p:txBody>
      </p:sp>
      <p:sp>
        <p:nvSpPr>
          <p:cNvPr id="4" name="文本框 3"/>
          <p:cNvSpPr txBox="1"/>
          <p:nvPr/>
        </p:nvSpPr>
        <p:spPr>
          <a:xfrm>
            <a:off x="128905" y="741680"/>
            <a:ext cx="6443980" cy="5967095"/>
          </a:xfrm>
          <a:prstGeom prst="rect">
            <a:avLst/>
          </a:prstGeom>
          <a:noFill/>
          <a:ln w="9525">
            <a:noFill/>
          </a:ln>
        </p:spPr>
        <p:txBody>
          <a:bodyPr wrap="square">
            <a:spAutoFit/>
          </a:bodyPr>
          <a:p>
            <a:pPr indent="266700" algn="just" fontAlgn="auto">
              <a:lnSpc>
                <a:spcPts val="1580"/>
              </a:lnSpc>
            </a:pPr>
            <a:r>
              <a:rPr lang="en-US" sz="1400" b="0">
                <a:latin typeface="Times New Roman" panose="02020603050405020304" charset="0"/>
                <a:ea typeface="宋体" panose="02010600030101010101" pitchFamily="2" charset="-122"/>
              </a:rPr>
              <a:t>Mr. Whiteside was more than a regular teacher; he belonged to those rare educators who  truly loved teaching. His joy spread through his smile as he stood by the geometry  blackboard, showing his passion for plane geometry (</a:t>
            </a:r>
            <a:r>
              <a:rPr lang="zh-CN" sz="1400" b="0">
                <a:ea typeface="宋体" panose="02010600030101010101" pitchFamily="2" charset="-122"/>
              </a:rPr>
              <a:t>平面几何</a:t>
            </a:r>
            <a:r>
              <a:rPr lang="en-US" sz="1400" b="0">
                <a:latin typeface="Times New Roman" panose="02020603050405020304" charset="0"/>
                <a:ea typeface="宋体" panose="02010600030101010101" pitchFamily="2" charset="-122"/>
              </a:rPr>
              <a:t>). I was a quiet, shy student  who rarely spoke up- never causing trouble or drawing attention, Yet in his class, plane  geometry unexpectedly became my favorite subject. Through his lively teaching, the clear  logic of geometric principles quietly awakened interest in my usually silent heart.       Toward the end of the year, Mr. Whiteside wanted to check our knowledge of geometry  and gave us 25 true/false questions- a nationally standardized test. The test presented each problem with a conclusion shown. If we could prove the result using rules we learnt in math class, the answer was true. If it couldn't be proved, it was false.       I quickly finished 24 problems. However, number 17 seemed to be a great challenge. I knew deep down that I had the ability to prove its truth, but the exact approach was not immediately obvious. Finally, I spent 30 minutes working on that proof until it was completed. Satisfied, I marked the question true and handed in the completed test.       The following day, when the results came back, my score was an impressive 96, signaling a solid grasp of the subject. However, to my surprise and disappointment, number 17 was marked as incorrect. It was a blow to my confidence, but I couldn't ignore the efforts I had put into that problem. I clearly remembered that I had racked my brain to cover my page with related lines, figures and formulas until the proof was there at last.      When Mr. Whiteside asked if there were any questions, for the first time, gathering all my courage, I raised my hand and spoke up, “The correct answer to number 17 is true!”      Instead of arguing that this was a nationally standardized test, Mr. Whiteside did the most powerful thing I have ever seen a teacher do. </a:t>
            </a:r>
            <a:r>
              <a:rPr lang="en-US" sz="1400" b="1">
                <a:latin typeface="Times New Roman" panose="02020603050405020304" charset="0"/>
                <a:ea typeface="宋体" panose="02010600030101010101" pitchFamily="2" charset="-122"/>
              </a:rPr>
              <a:t>Paragraph1:</a:t>
            </a:r>
            <a:r>
              <a:rPr lang="en-US" sz="1400" b="1">
                <a:solidFill>
                  <a:srgbClr val="0070C0"/>
                </a:solidFill>
                <a:latin typeface="Times New Roman" panose="02020603050405020304" charset="0"/>
                <a:ea typeface="宋体" panose="02010600030101010101" pitchFamily="2" charset="-122"/>
              </a:rPr>
              <a:t> </a:t>
            </a:r>
            <a:r>
              <a:rPr lang="en-US" sz="1400" b="0" i="1">
                <a:solidFill>
                  <a:srgbClr val="0070C0"/>
                </a:solidFill>
                <a:latin typeface="Times New Roman" panose="02020603050405020304" charset="0"/>
                <a:ea typeface="宋体" panose="02010600030101010101" pitchFamily="2" charset="-122"/>
              </a:rPr>
              <a:t>Nodding smilingly, he held out his chalk to me in front of the class. </a:t>
            </a:r>
            <a:endParaRPr lang="en-US" sz="1400" b="0" i="1">
              <a:solidFill>
                <a:srgbClr val="0070C0"/>
              </a:solidFill>
              <a:latin typeface="Times New Roman" panose="02020603050405020304" charset="0"/>
              <a:ea typeface="宋体" panose="02010600030101010101" pitchFamily="2" charset="-122"/>
            </a:endParaRPr>
          </a:p>
          <a:p>
            <a:pPr indent="266700" algn="just" fontAlgn="auto">
              <a:lnSpc>
                <a:spcPts val="1580"/>
              </a:lnSpc>
            </a:pPr>
            <a:endParaRPr lang="en-US" sz="1400" b="1">
              <a:solidFill>
                <a:srgbClr val="0070C0"/>
              </a:solidFill>
              <a:latin typeface="Times New Roman" panose="02020603050405020304" charset="0"/>
              <a:ea typeface="宋体" panose="02010600030101010101" pitchFamily="2" charset="-122"/>
            </a:endParaRPr>
          </a:p>
          <a:p>
            <a:pPr indent="266700" algn="just" fontAlgn="auto">
              <a:lnSpc>
                <a:spcPts val="1580"/>
              </a:lnSpc>
            </a:pPr>
            <a:r>
              <a:rPr lang="en-US" sz="1400" b="1">
                <a:latin typeface="Times New Roman" panose="02020603050405020304" charset="0"/>
                <a:ea typeface="宋体" panose="02010600030101010101" pitchFamily="2" charset="-122"/>
              </a:rPr>
              <a:t>Paragraph</a:t>
            </a:r>
            <a:r>
              <a:rPr lang="en-US" sz="1400" b="1">
                <a:latin typeface="Times New Roman" panose="02020603050405020304" charset="0"/>
                <a:ea typeface="宋体" panose="02010600030101010101" pitchFamily="2" charset="-122"/>
                <a:cs typeface="Times New Roman" panose="02020603050405020304" charset="0"/>
              </a:rPr>
              <a:t>2</a:t>
            </a:r>
            <a:r>
              <a:rPr lang="en-US" sz="1400" b="1">
                <a:latin typeface="Times New Roman" panose="02020603050405020304" charset="0"/>
                <a:ea typeface="宋体" panose="02010600030101010101" pitchFamily="2" charset="-122"/>
              </a:rPr>
              <a:t>: </a:t>
            </a:r>
            <a:r>
              <a:rPr lang="en-US" sz="1400" b="0" i="1">
                <a:solidFill>
                  <a:srgbClr val="0070C0"/>
                </a:solidFill>
                <a:latin typeface="Times New Roman" panose="02020603050405020304" charset="0"/>
                <a:ea typeface="宋体" panose="02010600030101010101" pitchFamily="2" charset="-122"/>
              </a:rPr>
              <a:t>From that day in his geometry class, something changed.</a:t>
            </a:r>
            <a:endParaRPr lang="en-US" altLang="en-US" sz="1400" b="0" i="1">
              <a:solidFill>
                <a:srgbClr val="0070C0"/>
              </a:solidFill>
              <a:latin typeface="Times New Roman" panose="02020603050405020304" charset="0"/>
              <a:ea typeface="宋体" panose="02010600030101010101" pitchFamily="2" charset="-122"/>
            </a:endParaRPr>
          </a:p>
        </p:txBody>
      </p:sp>
      <p:sp>
        <p:nvSpPr>
          <p:cNvPr id="9" name="矩形 8"/>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14" name="Rectangle 3"/>
          <p:cNvSpPr/>
          <p:nvPr>
            <p:custDataLst>
              <p:tags r:id="rId1"/>
            </p:custDataLst>
          </p:nvPr>
        </p:nvSpPr>
        <p:spPr>
          <a:xfrm>
            <a:off x="6651625" y="738505"/>
            <a:ext cx="5446395" cy="5853430"/>
          </a:xfrm>
          <a:prstGeom prst="rect">
            <a:avLst/>
          </a:prstGeom>
          <a:noFill/>
          <a:ln w="38100">
            <a:solidFill>
              <a:schemeClr val="accent2">
                <a:lumMod val="75000"/>
              </a:schemeClr>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22" name="出自【趣你的PPT】(微信:qunideppt)：最优质的PPT资源库"/>
          <p:cNvSpPr txBox="1"/>
          <p:nvPr>
            <p:custDataLst>
              <p:tags r:id="rId2"/>
            </p:custDataLst>
          </p:nvPr>
        </p:nvSpPr>
        <p:spPr>
          <a:xfrm>
            <a:off x="1152525" y="55880"/>
            <a:ext cx="10059670" cy="542290"/>
          </a:xfrm>
          <a:prstGeom prst="rect">
            <a:avLst/>
          </a:prstGeom>
          <a:noFill/>
        </p:spPr>
        <p:txBody>
          <a:bodyPr wrap="square" rtlCol="0">
            <a:noAutofit/>
          </a:bodyPr>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-8 ——</a:t>
            </a:r>
            <a:r>
              <a:rPr lang="en-US" altLang="zh-CN" sz="2400" b="1" dirty="0">
                <a:solidFill>
                  <a:srgbClr val="0070C0"/>
                </a:solidFill>
                <a:latin typeface="微软雅黑" panose="020B0503020204020204" charset="-122"/>
                <a:ea typeface="微软雅黑" panose="020B0503020204020204" charset="-122"/>
              </a:rPr>
              <a:t> </a:t>
            </a:r>
            <a:r>
              <a:rPr sz="2400" b="1" dirty="0">
                <a:solidFill>
                  <a:schemeClr val="accent2">
                    <a:lumMod val="75000"/>
                  </a:schemeClr>
                </a:solidFill>
                <a:latin typeface="微软雅黑" panose="020B0503020204020204" charset="-122"/>
                <a:ea typeface="微软雅黑" panose="020B0503020204020204" charset="-122"/>
              </a:rPr>
              <a:t>数字时代的</a:t>
            </a:r>
            <a:r>
              <a:rPr lang="zh-CN" sz="2400" b="1" dirty="0">
                <a:solidFill>
                  <a:schemeClr val="accent2">
                    <a:lumMod val="75000"/>
                  </a:schemeClr>
                </a:solidFill>
                <a:latin typeface="微软雅黑" panose="020B0503020204020204" charset="-122"/>
                <a:ea typeface="微软雅黑" panose="020B0503020204020204" charset="-122"/>
              </a:rPr>
              <a:t>手</a:t>
            </a:r>
            <a:r>
              <a:rPr sz="2400" b="1" dirty="0">
                <a:solidFill>
                  <a:schemeClr val="accent2">
                    <a:lumMod val="75000"/>
                  </a:schemeClr>
                </a:solidFill>
                <a:latin typeface="微软雅黑" panose="020B0503020204020204" charset="-122"/>
                <a:ea typeface="微软雅黑" panose="020B0503020204020204" charset="-122"/>
              </a:rPr>
              <a:t>工艺传承 </a:t>
            </a:r>
            <a:r>
              <a:rPr lang="zh-CN" sz="2400" b="1" baseline="30000" dirty="0">
                <a:solidFill>
                  <a:schemeClr val="accent2">
                    <a:lumMod val="75000"/>
                  </a:schemeClr>
                </a:solidFill>
                <a:latin typeface="微软雅黑" panose="020B0503020204020204" charset="-122"/>
                <a:ea typeface="微软雅黑" panose="020B0503020204020204" charset="-122"/>
              </a:rPr>
              <a:t>工匠精神</a:t>
            </a:r>
            <a:r>
              <a:rPr sz="2400" b="1" baseline="30000" dirty="0">
                <a:solidFill>
                  <a:schemeClr val="accent2">
                    <a:lumMod val="75000"/>
                  </a:schemeClr>
                </a:solidFill>
                <a:latin typeface="微软雅黑" panose="020B0503020204020204" charset="-122"/>
                <a:ea typeface="微软雅黑" panose="020B0503020204020204" charset="-122"/>
              </a:rPr>
              <a:t>+</a:t>
            </a:r>
            <a:r>
              <a:rPr lang="zh-CN" sz="2400" b="1" baseline="30000" dirty="0">
                <a:solidFill>
                  <a:schemeClr val="accent2">
                    <a:lumMod val="75000"/>
                  </a:schemeClr>
                </a:solidFill>
                <a:latin typeface="微软雅黑" panose="020B0503020204020204" charset="-122"/>
                <a:ea typeface="微软雅黑" panose="020B0503020204020204" charset="-122"/>
              </a:rPr>
              <a:t>讲好传统故事</a:t>
            </a:r>
            <a:endParaRPr lang="zh-CN" sz="2400" b="1" baseline="30000" dirty="0">
              <a:solidFill>
                <a:schemeClr val="accent2">
                  <a:lumMod val="75000"/>
                </a:schemeClr>
              </a:solidFill>
              <a:latin typeface="微软雅黑" panose="020B0503020204020204" charset="-122"/>
              <a:ea typeface="微软雅黑" panose="020B0503020204020204" charset="-122"/>
            </a:endParaRPr>
          </a:p>
        </p:txBody>
      </p:sp>
      <p:sp>
        <p:nvSpPr>
          <p:cNvPr id="24" name="文本框 23"/>
          <p:cNvSpPr txBox="1"/>
          <p:nvPr/>
        </p:nvSpPr>
        <p:spPr>
          <a:xfrm>
            <a:off x="4987290" y="6616700"/>
            <a:ext cx="1896110" cy="275590"/>
          </a:xfrm>
          <a:prstGeom prst="rect">
            <a:avLst/>
          </a:prstGeom>
          <a:noFill/>
        </p:spPr>
        <p:txBody>
          <a:bodyPr wrap="none" rtlCol="0" anchor="t">
            <a:spAutoFit/>
          </a:bodyPr>
          <a:p>
            <a:pPr algn="l"/>
            <a:r>
              <a:rPr lang="en-US" altLang="zh-CN" sz="1200" b="1" dirty="0">
                <a:solidFill>
                  <a:schemeClr val="bg1"/>
                </a:solidFill>
                <a:latin typeface="微软雅黑" panose="020B0503020204020204" charset="-122"/>
                <a:ea typeface="微软雅黑" panose="020B0503020204020204" charset="-122"/>
                <a:cs typeface="+mn-ea"/>
                <a:sym typeface="+mn-ea"/>
              </a:rPr>
              <a:t>——</a:t>
            </a:r>
            <a:r>
              <a:rPr sz="1200" b="1" dirty="0">
                <a:solidFill>
                  <a:schemeClr val="bg1"/>
                </a:solidFill>
                <a:latin typeface="微软雅黑" panose="020B0503020204020204" charset="-122"/>
                <a:ea typeface="微软雅黑" panose="020B0503020204020204" charset="-122"/>
                <a:cs typeface="+mn-ea"/>
                <a:sym typeface="+mn-ea"/>
              </a:rPr>
              <a:t>2025年4月宁波二模</a:t>
            </a:r>
            <a:endParaRPr sz="1200" b="1" dirty="0">
              <a:solidFill>
                <a:schemeClr val="bg1"/>
              </a:solidFill>
              <a:latin typeface="微软雅黑" panose="020B0503020204020204" charset="-122"/>
              <a:ea typeface="微软雅黑" panose="020B0503020204020204" charset="-122"/>
              <a:cs typeface="+mn-ea"/>
              <a:sym typeface="+mn-ea"/>
            </a:endParaRPr>
          </a:p>
        </p:txBody>
      </p:sp>
      <p:sp>
        <p:nvSpPr>
          <p:cNvPr id="100" name="文本框 99"/>
          <p:cNvSpPr txBox="1"/>
          <p:nvPr/>
        </p:nvSpPr>
        <p:spPr>
          <a:xfrm>
            <a:off x="177165" y="762635"/>
            <a:ext cx="6474460" cy="5908040"/>
          </a:xfrm>
          <a:prstGeom prst="rect">
            <a:avLst/>
          </a:prstGeom>
          <a:noFill/>
          <a:ln w="9525">
            <a:noFill/>
          </a:ln>
        </p:spPr>
        <p:txBody>
          <a:bodyPr wrap="square">
            <a:spAutoFit/>
          </a:bodyPr>
          <a:p>
            <a:pPr indent="266700"/>
            <a:r>
              <a:rPr lang="en-US" sz="1400" b="0">
                <a:latin typeface="Times New Roman" panose="02020603050405020304" charset="0"/>
                <a:ea typeface="宋体" panose="02010600030101010101" pitchFamily="2" charset="-122"/>
              </a:rPr>
              <a:t>The old workshop door creaked open. Clara walked in quietly. Her shoes stepped on wood shavings (</a:t>
            </a:r>
            <a:r>
              <a:rPr lang="zh-CN" sz="1400" b="0">
                <a:ea typeface="宋体" panose="02010600030101010101" pitchFamily="2" charset="-122"/>
              </a:rPr>
              <a:t>刨花</a:t>
            </a:r>
            <a:r>
              <a:rPr lang="en-US" sz="1400" b="0">
                <a:latin typeface="Times New Roman" panose="02020603050405020304" charset="0"/>
                <a:ea typeface="宋体" panose="02010600030101010101" pitchFamily="2" charset="-122"/>
              </a:rPr>
              <a:t>) that sparkled in the sunlight. Through the dusty windows, the morning light shone on Grandfather’s rough hands. He was gluing a maple chair leg.       The wall calendar still showed January. Its yellowed pages were curling, just like dry leaves.  An open order book lay on the desk. February’s page was empty. There had been no new orders since mid-January. Clara held her breath and recorded Grandfather with her phone. She focused on his quick hands as he measured angles with a metal ruler. “This might help him,” she thought, eager to show how skilled he was.       However, when she posted the video online, negative comments flooded in. “Old ways for a dying business! ” “No wonder the business is failing!” Saddened, Clara deleted the video quickly. A spider crawled over the empty order book. Its blank pages showed not many people wanted handmade things these days.       “Want to see my treasure?” Grandpa’s voice broke the silence. He opened a leather album filled with pencil sketches (</a:t>
            </a:r>
            <a:r>
              <a:rPr lang="zh-CN" sz="1400" b="0">
                <a:ea typeface="宋体" panose="02010600030101010101" pitchFamily="2" charset="-122"/>
              </a:rPr>
              <a:t>草图</a:t>
            </a:r>
            <a:r>
              <a:rPr lang="en-US" sz="1400" b="0">
                <a:latin typeface="Times New Roman" panose="02020603050405020304" charset="0"/>
                <a:ea typeface="宋体" panose="02010600030101010101" pitchFamily="2" charset="-122"/>
              </a:rPr>
              <a:t>) like library chairs from 1958 and park benches from 1962. A faded photo slipped out: a smiling boy missing two teeth was grinning at the camera, holding a curved (</a:t>
            </a:r>
            <a:r>
              <a:rPr lang="zh-CN" sz="1400" b="0">
                <a:ea typeface="宋体" panose="02010600030101010101" pitchFamily="2" charset="-122"/>
              </a:rPr>
              <a:t>弯曲的</a:t>
            </a:r>
            <a:r>
              <a:rPr lang="en-US" sz="1400" b="0">
                <a:latin typeface="Times New Roman" panose="02020603050405020304" charset="0"/>
                <a:ea typeface="宋体" panose="02010600030101010101" pitchFamily="2" charset="-122"/>
              </a:rPr>
              <a:t>) spoon proudly.       “Timmy, my former student,” Grandfather smiled, touching the curve of the spoon in the photo.  “Now he designs furniture for tall buildings. Last month’s newspaper had an article about his curved stairs. It was inspired by this very spoon.” He tapped the photo, adding, “Machines make things fast, but hands remember stories.”       Clara looked at the photo—the curved spoon, Timmy’s smile, and Grandpa’s young handwriting on the back: Timmy’s first repair, age 7. Beside her, fresh wood shavings were shining. “Stories must be told,” Clara murmured, taking out her phone again. This time, she aimed to share not just the work, but the story behind it.     Paragraph1</a:t>
            </a:r>
            <a:r>
              <a:rPr lang="zh-CN" sz="1400" b="0">
                <a:ea typeface="宋体" panose="02010600030101010101" pitchFamily="2" charset="-122"/>
              </a:rPr>
              <a:t>：</a:t>
            </a:r>
            <a:r>
              <a:rPr lang="en-US" sz="1400" b="0" i="1">
                <a:solidFill>
                  <a:srgbClr val="0070C0"/>
                </a:solidFill>
                <a:latin typeface="Times New Roman" panose="02020603050405020304" charset="0"/>
                <a:ea typeface="宋体" panose="02010600030101010101" pitchFamily="2" charset="-122"/>
              </a:rPr>
              <a:t>The next morning, Clara uploaded a new video.   </a:t>
            </a:r>
            <a:r>
              <a:rPr lang="en-US" sz="1400" b="0">
                <a:latin typeface="Times New Roman" panose="02020603050405020304" charset="0"/>
                <a:ea typeface="宋体" panose="02010600030101010101" pitchFamily="2" charset="-122"/>
              </a:rPr>
              <a:t>Paragraph2</a:t>
            </a:r>
            <a:r>
              <a:rPr lang="zh-CN" sz="1400" b="0">
                <a:ea typeface="宋体" panose="02010600030101010101" pitchFamily="2" charset="-122"/>
              </a:rPr>
              <a:t>：</a:t>
            </a:r>
            <a:r>
              <a:rPr lang="en-US" sz="1400" b="0" i="1">
                <a:solidFill>
                  <a:srgbClr val="0070C0"/>
                </a:solidFill>
                <a:latin typeface="Times New Roman" panose="02020603050405020304" charset="0"/>
                <a:ea typeface="宋体" panose="02010600030101010101" pitchFamily="2" charset="-122"/>
              </a:rPr>
              <a:t>A week later, Timmy, now a famous furniture designer, walked in the workshop.</a:t>
            </a:r>
            <a:endParaRPr lang="zh-CN" altLang="en-US" sz="1400"/>
          </a:p>
        </p:txBody>
      </p:sp>
      <p:sp>
        <p:nvSpPr>
          <p:cNvPr id="9" name="文本框 8"/>
          <p:cNvSpPr txBox="1"/>
          <p:nvPr/>
        </p:nvSpPr>
        <p:spPr>
          <a:xfrm>
            <a:off x="6711315" y="818515"/>
            <a:ext cx="5318760" cy="5877560"/>
          </a:xfrm>
          <a:prstGeom prst="rect">
            <a:avLst/>
          </a:prstGeom>
          <a:noFill/>
          <a:ln w="9525">
            <a:noFill/>
          </a:ln>
        </p:spPr>
        <p:txBody>
          <a:bodyPr wrap="square">
            <a:spAutoFit/>
          </a:bodyPr>
          <a:p>
            <a:pPr indent="0" algn="just" fontAlgn="auto">
              <a:lnSpc>
                <a:spcPts val="1880"/>
              </a:lnSpc>
            </a:pPr>
            <a:r>
              <a:rPr lang="en-US" sz="1400" b="0" i="1">
                <a:latin typeface="Times New Roman" panose="02020603050405020304" charset="0"/>
                <a:ea typeface="宋体" panose="02010600030101010101" pitchFamily="2" charset="-122"/>
              </a:rPr>
              <a:t>    </a:t>
            </a:r>
            <a:r>
              <a:rPr lang="en-US" sz="1400" b="0" i="1">
                <a:solidFill>
                  <a:srgbClr val="0070C0"/>
                </a:solidFill>
                <a:latin typeface="Times New Roman" panose="02020603050405020304" charset="0"/>
                <a:ea typeface="宋体" panose="02010600030101010101" pitchFamily="2" charset="-122"/>
              </a:rPr>
              <a:t>The next morning, Clara uploaded a new video.</a:t>
            </a:r>
            <a:r>
              <a:rPr lang="en-US" sz="1400" b="0">
                <a:latin typeface="Times New Roman" panose="02020603050405020304" charset="0"/>
                <a:ea typeface="宋体" panose="02010600030101010101" pitchFamily="2" charset="-122"/>
              </a:rPr>
              <a:t> This time, her </a:t>
            </a:r>
            <a:r>
              <a:rPr lang="en-US" sz="1400" b="1" u="sng">
                <a:latin typeface="Times New Roman" panose="02020603050405020304" charset="0"/>
                <a:ea typeface="宋体" panose="02010600030101010101" pitchFamily="2" charset="-122"/>
              </a:rPr>
              <a:t>camera</a:t>
            </a:r>
            <a:r>
              <a:rPr lang="en-US" sz="1400" b="0">
                <a:latin typeface="Times New Roman" panose="02020603050405020304" charset="0"/>
                <a:ea typeface="宋体" panose="02010600030101010101" pitchFamily="2" charset="-122"/>
              </a:rPr>
              <a:t> swept across </a:t>
            </a:r>
            <a:r>
              <a:rPr lang="en-US" sz="1400" b="1" u="sng">
                <a:latin typeface="Times New Roman" panose="02020603050405020304" charset="0"/>
                <a:ea typeface="宋体" panose="02010600030101010101" pitchFamily="2" charset="-122"/>
              </a:rPr>
              <a:t>the</a:t>
            </a:r>
            <a:r>
              <a:rPr lang="en-US" sz="1400" b="1" u="sng">
                <a:latin typeface="Times New Roman" panose="02020603050405020304" charset="0"/>
                <a:ea typeface="宋体" panose="02010600030101010101" pitchFamily="2" charset="-122"/>
                <a:cs typeface="Times New Roman" panose="02020603050405020304" charset="0"/>
              </a:rPr>
              <a:t> </a:t>
            </a:r>
            <a:r>
              <a:rPr lang="en-US" sz="1400" b="1" u="sng">
                <a:latin typeface="Times New Roman" panose="02020603050405020304" charset="0"/>
                <a:ea typeface="宋体" panose="02010600030101010101" pitchFamily="2" charset="-122"/>
              </a:rPr>
              <a:t>leathe</a:t>
            </a:r>
            <a:r>
              <a:rPr lang="en-US" sz="1400" b="0">
                <a:latin typeface="Times New Roman" panose="02020603050405020304" charset="0"/>
                <a:ea typeface="宋体" panose="02010600030101010101" pitchFamily="2" charset="-122"/>
              </a:rPr>
              <a:t>r</a:t>
            </a:r>
            <a:r>
              <a:rPr lang="en-US" sz="1400" b="1" u="sng">
                <a:latin typeface="Times New Roman" panose="02020603050405020304" charset="0"/>
                <a:ea typeface="宋体" panose="02010600030101010101" pitchFamily="2" charset="-122"/>
              </a:rPr>
              <a:t> album's sketches</a:t>
            </a:r>
            <a:r>
              <a:rPr lang="en-US" sz="1400" b="0">
                <a:latin typeface="Times New Roman" panose="02020603050405020304" charset="0"/>
                <a:ea typeface="宋体" panose="02010600030101010101" pitchFamily="2" charset="-122"/>
              </a:rPr>
              <a:t> of </a:t>
            </a:r>
            <a:r>
              <a:rPr lang="en-US" sz="1400" b="1" u="sng">
                <a:latin typeface="Times New Roman" panose="02020603050405020304" charset="0"/>
                <a:ea typeface="宋体" panose="02010600030101010101" pitchFamily="2" charset="-122"/>
              </a:rPr>
              <a:t>Timmy's curved spoon</a:t>
            </a:r>
            <a:r>
              <a:rPr lang="en-US" sz="1400" b="0">
                <a:latin typeface="Times New Roman" panose="02020603050405020304" charset="0"/>
                <a:ea typeface="宋体" panose="02010600030101010101" pitchFamily="2" charset="-122"/>
              </a:rPr>
              <a:t> and lingered on </a:t>
            </a:r>
            <a:r>
              <a:rPr lang="en-US" sz="1400" b="1" u="sng">
                <a:latin typeface="Times New Roman" panose="02020603050405020304" charset="0"/>
                <a:ea typeface="宋体" panose="02010600030101010101" pitchFamily="2" charset="-122"/>
              </a:rPr>
              <a:t>a yellowed newspaper</a:t>
            </a:r>
            <a:r>
              <a:rPr lang="en-US" sz="1400" b="1" u="sng">
                <a:latin typeface="Times New Roman" panose="02020603050405020304" charset="0"/>
                <a:ea typeface="宋体" panose="02010600030101010101" pitchFamily="2" charset="-122"/>
                <a:cs typeface="Times New Roman" panose="02020603050405020304" charset="0"/>
              </a:rPr>
              <a:t> </a:t>
            </a:r>
            <a:r>
              <a:rPr lang="en-US" sz="1400" b="0">
                <a:latin typeface="Times New Roman" panose="02020603050405020304" charset="0"/>
                <a:ea typeface="宋体" panose="02010600030101010101" pitchFamily="2" charset="-122"/>
              </a:rPr>
              <a:t>clipping featuring his iconic </a:t>
            </a:r>
            <a:r>
              <a:rPr lang="en-US" sz="1400" b="1" u="sng">
                <a:latin typeface="Times New Roman" panose="02020603050405020304" charset="0"/>
                <a:ea typeface="宋体" panose="02010600030101010101" pitchFamily="2" charset="-122"/>
              </a:rPr>
              <a:t>stairs</a:t>
            </a:r>
            <a:r>
              <a:rPr lang="en-US" sz="1400" b="0">
                <a:latin typeface="Times New Roman" panose="02020603050405020304" charset="0"/>
                <a:ea typeface="宋体" panose="02010600030101010101" pitchFamily="2" charset="-122"/>
              </a:rPr>
              <a:t>. As Grandfather narrated their</a:t>
            </a:r>
            <a:r>
              <a:rPr lang="en-US" sz="1400" b="1" u="sng">
                <a:latin typeface="Times New Roman" panose="02020603050405020304" charset="0"/>
                <a:ea typeface="宋体" panose="02010600030101010101" pitchFamily="2" charset="-122"/>
              </a:rPr>
              <a:t> story</a:t>
            </a:r>
            <a:r>
              <a:rPr lang="en-US" sz="1400" b="0">
                <a:latin typeface="Times New Roman" panose="02020603050405020304" charset="0"/>
                <a:ea typeface="宋体" panose="02010600030101010101" pitchFamily="2" charset="-122"/>
              </a:rPr>
              <a:t>, she zoomed in on his</a:t>
            </a:r>
            <a:r>
              <a:rPr lang="en-US" sz="1400" b="0">
                <a:latin typeface="Times New Roman" panose="02020603050405020304" charset="0"/>
                <a:ea typeface="宋体" panose="02010600030101010101" pitchFamily="2" charset="-122"/>
                <a:cs typeface="Times New Roman" panose="02020603050405020304" charset="0"/>
              </a:rPr>
              <a:t> </a:t>
            </a:r>
            <a:r>
              <a:rPr lang="en-US" sz="1400" b="1" u="sng">
                <a:latin typeface="Times New Roman" panose="02020603050405020304" charset="0"/>
                <a:ea typeface="宋体" panose="02010600030101010101" pitchFamily="2" charset="-122"/>
              </a:rPr>
              <a:t>hands</a:t>
            </a:r>
            <a:r>
              <a:rPr lang="en-US" sz="1400" b="0">
                <a:latin typeface="Times New Roman" panose="02020603050405020304" charset="0"/>
                <a:ea typeface="宋体" panose="02010600030101010101" pitchFamily="2" charset="-122"/>
              </a:rPr>
              <a:t> - </a:t>
            </a:r>
            <a:r>
              <a:rPr lang="en-US" sz="1400" b="1" u="sng">
                <a:latin typeface="Times New Roman" panose="02020603050405020304" charset="0"/>
                <a:ea typeface="宋体" panose="02010600030101010101" pitchFamily="2" charset="-122"/>
                <a:cs typeface="Times New Roman" panose="02020603050405020304" charset="0"/>
              </a:rPr>
              <a:t>rough</a:t>
            </a:r>
            <a:r>
              <a:rPr lang="en-US" sz="1400" b="1" u="sng">
                <a:latin typeface="Times New Roman" panose="02020603050405020304" charset="0"/>
                <a:ea typeface="宋体" panose="02010600030101010101" pitchFamily="2" charset="-122"/>
              </a:rPr>
              <a:t> </a:t>
            </a:r>
            <a:r>
              <a:rPr lang="en-US" sz="1400" b="0">
                <a:latin typeface="Times New Roman" panose="02020603050405020304" charset="0"/>
                <a:ea typeface="宋体" panose="02010600030101010101" pitchFamily="2" charset="-122"/>
              </a:rPr>
              <a:t>yet steady - shaping </a:t>
            </a:r>
            <a:r>
              <a:rPr lang="en-US" sz="1400" b="1" u="sng">
                <a:latin typeface="Times New Roman" panose="02020603050405020304" charset="0"/>
                <a:ea typeface="宋体" panose="02010600030101010101" pitchFamily="2" charset="-122"/>
              </a:rPr>
              <a:t>a piece of wood</a:t>
            </a:r>
            <a:r>
              <a:rPr lang="en-US" sz="1400" b="0">
                <a:latin typeface="Times New Roman" panose="02020603050405020304" charset="0"/>
                <a:ea typeface="宋体" panose="02010600030101010101" pitchFamily="2" charset="-122"/>
              </a:rPr>
              <a:t> into art. The </a:t>
            </a:r>
            <a:r>
              <a:rPr lang="en-US" sz="1400" b="1" u="sng">
                <a:latin typeface="Times New Roman" panose="02020603050405020304" charset="0"/>
                <a:ea typeface="宋体" panose="02010600030101010101" pitchFamily="2" charset="-122"/>
              </a:rPr>
              <a:t>video</a:t>
            </a:r>
            <a:r>
              <a:rPr lang="en-US" sz="1400" b="0">
                <a:latin typeface="Times New Roman" panose="02020603050405020304" charset="0"/>
                <a:ea typeface="宋体" panose="02010600030101010101" pitchFamily="2" charset="-122"/>
              </a:rPr>
              <a:t> ended with his voice,</a:t>
            </a:r>
            <a:r>
              <a:rPr lang="en-US" sz="1400" b="0">
                <a:latin typeface="Times New Roman" panose="02020603050405020304" charset="0"/>
                <a:ea typeface="宋体" panose="02010600030101010101" pitchFamily="2" charset="-122"/>
                <a:cs typeface="Times New Roman" panose="02020603050405020304" charset="0"/>
              </a:rPr>
              <a:t> </a:t>
            </a:r>
            <a:r>
              <a:rPr lang="en-US" sz="1400" b="0">
                <a:solidFill>
                  <a:srgbClr val="C00000"/>
                </a:solidFill>
                <a:latin typeface="Times New Roman" panose="02020603050405020304" charset="0"/>
                <a:ea typeface="宋体" panose="02010600030101010101" pitchFamily="2" charset="-122"/>
              </a:rPr>
              <a:t>“</a:t>
            </a:r>
            <a:r>
              <a:rPr lang="en-US" sz="1400" b="1" u="sng">
                <a:solidFill>
                  <a:srgbClr val="C00000"/>
                </a:solidFill>
                <a:latin typeface="Times New Roman" panose="02020603050405020304" charset="0"/>
                <a:ea typeface="宋体" panose="02010600030101010101" pitchFamily="2" charset="-122"/>
              </a:rPr>
              <a:t>Hands remember stories machines forget</a:t>
            </a:r>
            <a:r>
              <a:rPr lang="en-US" sz="1400" b="1" u="sng">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rPr>
              <a:t>” By noon, </a:t>
            </a:r>
            <a:r>
              <a:rPr lang="en-US" sz="1400" b="1" u="sng">
                <a:latin typeface="Times New Roman" panose="02020603050405020304" charset="0"/>
                <a:ea typeface="宋体" panose="02010600030101010101" pitchFamily="2" charset="-122"/>
              </a:rPr>
              <a:t>comments</a:t>
            </a:r>
            <a:r>
              <a:rPr lang="en-US" sz="1400" b="0">
                <a:latin typeface="Times New Roman" panose="02020603050405020304" charset="0"/>
                <a:ea typeface="宋体" panose="02010600030101010101" pitchFamily="2" charset="-122"/>
              </a:rPr>
              <a:t> exploded, “</a:t>
            </a:r>
            <a:r>
              <a:rPr lang="en-US" sz="1400" b="0">
                <a:solidFill>
                  <a:srgbClr val="C00000"/>
                </a:solidFill>
                <a:latin typeface="Times New Roman" panose="02020603050405020304" charset="0"/>
                <a:ea typeface="宋体" panose="02010600030101010101" pitchFamily="2" charset="-122"/>
              </a:rPr>
              <a:t>Hands of a legend</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Need this magic in my home!</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a:t>
            </a:r>
            <a:r>
              <a:rPr lang="en-US" sz="1400" b="1" u="sng">
                <a:latin typeface="Times New Roman" panose="02020603050405020304" charset="0"/>
                <a:ea typeface="宋体" panose="02010600030101010101" pitchFamily="2" charset="-122"/>
                <a:cs typeface="Times New Roman" panose="02020603050405020304" charset="0"/>
              </a:rPr>
              <a:t>Shares</a:t>
            </a:r>
            <a:r>
              <a:rPr lang="en-US" sz="1400" b="0">
                <a:latin typeface="Times New Roman" panose="02020603050405020304" charset="0"/>
                <a:ea typeface="宋体" panose="02010600030101010101" pitchFamily="2" charset="-122"/>
                <a:cs typeface="Times New Roman" panose="02020603050405020304" charset="0"/>
              </a:rPr>
              <a:t> of the </a:t>
            </a:r>
            <a:r>
              <a:rPr lang="en-US" sz="1400" b="1" u="sng">
                <a:latin typeface="Times New Roman" panose="02020603050405020304" charset="0"/>
                <a:ea typeface="宋体" panose="02010600030101010101" pitchFamily="2" charset="-122"/>
                <a:cs typeface="Times New Roman" panose="02020603050405020304" charset="0"/>
              </a:rPr>
              <a:t>video</a:t>
            </a:r>
            <a:r>
              <a:rPr lang="en-US" sz="1400" b="0">
                <a:latin typeface="Times New Roman" panose="02020603050405020304" charset="0"/>
                <a:ea typeface="宋体" panose="02010600030101010101" pitchFamily="2" charset="-122"/>
                <a:cs typeface="Times New Roman" panose="02020603050405020304" charset="0"/>
              </a:rPr>
              <a:t> skyrocketed. Amid the flood of praise, Clara spotted a message,</a:t>
            </a:r>
            <a:r>
              <a:rPr lang="en-US" sz="1400" b="0">
                <a:latin typeface="Times New Roman" panose="02020603050405020304" charset="0"/>
                <a:ea typeface="宋体" panose="02010600030101010101" pitchFamily="2" charset="-122"/>
              </a:rPr>
              <a:t>“I'm coming to see you soon, Master - </a:t>
            </a:r>
            <a:r>
              <a:rPr lang="en-US" sz="1400" b="0">
                <a:solidFill>
                  <a:srgbClr val="C00000"/>
                </a:solidFill>
                <a:latin typeface="Times New Roman" panose="02020603050405020304" charset="0"/>
                <a:ea typeface="宋体" panose="02010600030101010101" pitchFamily="2" charset="-122"/>
              </a:rPr>
              <a:t>back to where the magic began</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Her eyes widened at </a:t>
            </a:r>
            <a:r>
              <a:rPr lang="en-US" sz="1400" b="1" u="sng">
                <a:latin typeface="Times New Roman" panose="02020603050405020304" charset="0"/>
                <a:ea typeface="宋体" panose="02010600030101010101" pitchFamily="2" charset="-122"/>
                <a:cs typeface="Times New Roman" panose="02020603050405020304" charset="0"/>
              </a:rPr>
              <a:t>Timmy</a:t>
            </a:r>
            <a:r>
              <a:rPr lang="en-US" sz="1400" b="1" u="sng">
                <a:latin typeface="Times New Roman" panose="02020603050405020304" charset="0"/>
                <a:ea typeface="宋体" panose="02010600030101010101" pitchFamily="2" charset="-122"/>
              </a:rPr>
              <a:t>’</a:t>
            </a:r>
            <a:r>
              <a:rPr lang="en-US" sz="1400" b="1" u="sng">
                <a:latin typeface="Times New Roman" panose="02020603050405020304" charset="0"/>
                <a:ea typeface="宋体" panose="02010600030101010101" pitchFamily="2" charset="-122"/>
                <a:cs typeface="Times New Roman" panose="02020603050405020304" charset="0"/>
              </a:rPr>
              <a:t>s</a:t>
            </a:r>
            <a:r>
              <a:rPr lang="en-US" sz="1400" b="0">
                <a:latin typeface="Times New Roman" panose="02020603050405020304" charset="0"/>
                <a:ea typeface="宋体" panose="02010600030101010101" pitchFamily="2" charset="-122"/>
                <a:cs typeface="Times New Roman" panose="02020603050405020304" charset="0"/>
              </a:rPr>
              <a:t> profile picture which just matched the same </a:t>
            </a:r>
            <a:r>
              <a:rPr lang="en-US" sz="1400" b="1" u="sng">
                <a:latin typeface="Times New Roman" panose="02020603050405020304" charset="0"/>
                <a:ea typeface="宋体" panose="02010600030101010101" pitchFamily="2" charset="-122"/>
                <a:cs typeface="Times New Roman" panose="02020603050405020304" charset="0"/>
              </a:rPr>
              <a:t>grin</a:t>
            </a:r>
            <a:r>
              <a:rPr lang="en-US" sz="1400" b="0">
                <a:latin typeface="Times New Roman" panose="02020603050405020304" charset="0"/>
                <a:ea typeface="宋体" panose="02010600030101010101" pitchFamily="2" charset="-122"/>
                <a:cs typeface="Times New Roman" panose="02020603050405020304" charset="0"/>
              </a:rPr>
              <a:t> from that faded </a:t>
            </a:r>
            <a:r>
              <a:rPr lang="en-US" sz="1400" b="1" u="sng">
                <a:latin typeface="Times New Roman" panose="02020603050405020304" charset="0"/>
                <a:ea typeface="宋体" panose="02010600030101010101" pitchFamily="2" charset="-122"/>
                <a:cs typeface="Times New Roman" panose="02020603050405020304" charset="0"/>
              </a:rPr>
              <a:t>photo</a:t>
            </a:r>
            <a:r>
              <a:rPr lang="en-US" sz="1400" b="0">
                <a:latin typeface="Times New Roman" panose="02020603050405020304" charset="0"/>
                <a:ea typeface="宋体" panose="02010600030101010101" pitchFamily="2" charset="-122"/>
                <a:cs typeface="Times New Roman" panose="02020603050405020304" charset="0"/>
              </a:rPr>
              <a:t>.</a:t>
            </a:r>
            <a:r>
              <a:rPr lang="en-US" sz="1400" b="0" i="1">
                <a:latin typeface="Times New Roman" panose="02020603050405020304" charset="0"/>
                <a:ea typeface="宋体" panose="02010600030101010101" pitchFamily="2" charset="-122"/>
                <a:cs typeface="Times New Roman" panose="02020603050405020304" charset="0"/>
              </a:rPr>
              <a:t>    </a:t>
            </a:r>
            <a:r>
              <a:rPr lang="en-US" sz="1400" b="0" i="1">
                <a:solidFill>
                  <a:srgbClr val="0070C0"/>
                </a:solidFill>
                <a:latin typeface="Times New Roman" panose="02020603050405020304" charset="0"/>
                <a:ea typeface="宋体" panose="02010600030101010101" pitchFamily="2" charset="-122"/>
                <a:cs typeface="Times New Roman" panose="02020603050405020304" charset="0"/>
              </a:rPr>
              <a:t>A week later, Timmy, now a famous furniture designer, walked in the workshop.</a:t>
            </a:r>
            <a:r>
              <a:rPr lang="en-US" sz="1400" b="0" i="1">
                <a:latin typeface="Times New Roman" panose="02020603050405020304" charset="0"/>
                <a:ea typeface="宋体" panose="02010600030101010101" pitchFamily="2" charset="-122"/>
                <a:cs typeface="Times New Roman" panose="02020603050405020304" charset="0"/>
              </a:rPr>
              <a:t> </a:t>
            </a:r>
            <a:r>
              <a:rPr lang="en-US" sz="1400" b="0">
                <a:latin typeface="Times New Roman" panose="02020603050405020304" charset="0"/>
                <a:ea typeface="宋体" panose="02010600030101010101" pitchFamily="2" charset="-122"/>
                <a:cs typeface="Times New Roman" panose="02020603050405020304" charset="0"/>
              </a:rPr>
              <a:t>He embraced </a:t>
            </a:r>
            <a:r>
              <a:rPr lang="en-US" sz="1400" b="1" u="sng">
                <a:latin typeface="Times New Roman" panose="02020603050405020304" charset="0"/>
                <a:ea typeface="宋体" panose="02010600030101010101" pitchFamily="2" charset="-122"/>
                <a:cs typeface="Times New Roman" panose="02020603050405020304" charset="0"/>
              </a:rPr>
              <a:t>Grandfather</a:t>
            </a:r>
            <a:r>
              <a:rPr lang="en-US" sz="1400" b="0">
                <a:latin typeface="Times New Roman" panose="02020603050405020304" charset="0"/>
                <a:ea typeface="宋体" panose="02010600030101010101" pitchFamily="2" charset="-122"/>
                <a:cs typeface="Times New Roman" panose="02020603050405020304" charset="0"/>
              </a:rPr>
              <a:t>, tears glistening.</a:t>
            </a:r>
            <a:r>
              <a:rPr lang="en-US" sz="1400" b="0">
                <a:latin typeface="Times New Roman" panose="02020603050405020304" charset="0"/>
                <a:ea typeface="宋体" panose="02010600030101010101" pitchFamily="2" charset="-122"/>
              </a:rPr>
              <a:t>“Your </a:t>
            </a:r>
            <a:r>
              <a:rPr lang="en-US" sz="1400" b="1" u="sng">
                <a:latin typeface="Times New Roman" panose="02020603050405020304" charset="0"/>
                <a:ea typeface="宋体" panose="02010600030101010101" pitchFamily="2" charset="-122"/>
                <a:cs typeface="Times New Roman" panose="02020603050405020304" charset="0"/>
              </a:rPr>
              <a:t>spoon </a:t>
            </a:r>
            <a:r>
              <a:rPr lang="en-US" sz="1400" b="0">
                <a:latin typeface="Times New Roman" panose="02020603050405020304" charset="0"/>
                <a:ea typeface="宋体" panose="02010600030101010101" pitchFamily="2" charset="-122"/>
                <a:cs typeface="Times New Roman" panose="02020603050405020304" charset="0"/>
              </a:rPr>
              <a:t>taught me </a:t>
            </a:r>
            <a:r>
              <a:rPr lang="en-US" sz="1400" b="1" u="sng">
                <a:latin typeface="Times New Roman" panose="02020603050405020304" charset="0"/>
                <a:ea typeface="宋体" panose="02010600030101010101" pitchFamily="2" charset="-122"/>
                <a:cs typeface="Times New Roman" panose="02020603050405020304" charset="0"/>
              </a:rPr>
              <a:t>curves</a:t>
            </a:r>
            <a:r>
              <a:rPr lang="en-US" sz="1400" b="0">
                <a:latin typeface="Times New Roman" panose="02020603050405020304" charset="0"/>
                <a:ea typeface="宋体" panose="02010600030101010101" pitchFamily="2" charset="-122"/>
                <a:cs typeface="Times New Roman" panose="02020603050405020304" charset="0"/>
              </a:rPr>
              <a:t> have souls,</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he said, placing </a:t>
            </a:r>
            <a:r>
              <a:rPr lang="en-US" sz="1400" b="1" u="sng">
                <a:latin typeface="Times New Roman" panose="02020603050405020304" charset="0"/>
                <a:ea typeface="宋体" panose="02010600030101010101" pitchFamily="2" charset="-122"/>
                <a:cs typeface="Times New Roman" panose="02020603050405020304" charset="0"/>
              </a:rPr>
              <a:t>the curved spoon</a:t>
            </a:r>
            <a:r>
              <a:rPr lang="en-US" sz="1400" b="0">
                <a:latin typeface="Times New Roman" panose="02020603050405020304" charset="0"/>
                <a:ea typeface="宋体" panose="02010600030101010101" pitchFamily="2" charset="-122"/>
                <a:cs typeface="Times New Roman" panose="02020603050405020304" charset="0"/>
              </a:rPr>
              <a:t> on the desk. Together, they designed a signature </a:t>
            </a:r>
            <a:r>
              <a:rPr lang="en-US" sz="1400" b="1" u="sng">
                <a:latin typeface="Times New Roman" panose="02020603050405020304" charset="0"/>
                <a:ea typeface="宋体" panose="02010600030101010101" pitchFamily="2" charset="-122"/>
                <a:cs typeface="Times New Roman" panose="02020603050405020304" charset="0"/>
              </a:rPr>
              <a:t>chair</a:t>
            </a:r>
            <a:r>
              <a:rPr lang="en-US" sz="1400" b="0">
                <a:latin typeface="Times New Roman" panose="02020603050405020304" charset="0"/>
                <a:ea typeface="宋体" panose="02010600030101010101" pitchFamily="2" charset="-122"/>
                <a:cs typeface="Times New Roman" panose="02020603050405020304" charset="0"/>
              </a:rPr>
              <a:t> — </a:t>
            </a:r>
            <a:r>
              <a:rPr lang="en-US" sz="1400" b="0">
                <a:latin typeface="Times New Roman" panose="02020603050405020304" charset="0"/>
                <a:ea typeface="宋体" panose="02010600030101010101" pitchFamily="2" charset="-122"/>
              </a:rPr>
              <a:t>Timmy </a:t>
            </a:r>
            <a:r>
              <a:rPr lang="en-US" sz="1400" b="1" u="sng">
                <a:latin typeface="Times New Roman" panose="02020603050405020304" charset="0"/>
                <a:ea typeface="宋体" panose="02010600030101010101" pitchFamily="2" charset="-122"/>
                <a:cs typeface="Times New Roman" panose="02020603050405020304" charset="0"/>
              </a:rPr>
              <a:t>sketching</a:t>
            </a:r>
            <a:r>
              <a:rPr lang="en-US" sz="1400" b="0">
                <a:latin typeface="Times New Roman" panose="02020603050405020304" charset="0"/>
                <a:ea typeface="宋体" panose="02010600030101010101" pitchFamily="2" charset="-122"/>
                <a:cs typeface="Times New Roman" panose="02020603050405020304" charset="0"/>
              </a:rPr>
              <a:t> </a:t>
            </a:r>
            <a:r>
              <a:rPr lang="en-US" sz="1400" b="0">
                <a:solidFill>
                  <a:srgbClr val="C00000"/>
                </a:solidFill>
                <a:latin typeface="Times New Roman" panose="02020603050405020304" charset="0"/>
                <a:ea typeface="宋体" panose="02010600030101010101" pitchFamily="2" charset="-122"/>
                <a:cs typeface="Times New Roman" panose="02020603050405020304" charset="0"/>
              </a:rPr>
              <a:t>modern lines</a:t>
            </a:r>
            <a:r>
              <a:rPr lang="en-US" sz="1400" b="0">
                <a:latin typeface="Times New Roman" panose="02020603050405020304" charset="0"/>
                <a:ea typeface="宋体" panose="02010600030101010101" pitchFamily="2" charset="-122"/>
                <a:cs typeface="Times New Roman" panose="02020603050405020304" charset="0"/>
              </a:rPr>
              <a:t> on his </a:t>
            </a:r>
            <a:r>
              <a:rPr lang="en-US" sz="1400" b="0">
                <a:solidFill>
                  <a:srgbClr val="C00000"/>
                </a:solidFill>
                <a:latin typeface="Times New Roman" panose="02020603050405020304" charset="0"/>
                <a:ea typeface="宋体" panose="02010600030101010101" pitchFamily="2" charset="-122"/>
                <a:cs typeface="Times New Roman" panose="02020603050405020304" charset="0"/>
              </a:rPr>
              <a:t>tablet</a:t>
            </a:r>
            <a:r>
              <a:rPr lang="en-US" sz="1400" b="0">
                <a:latin typeface="Times New Roman" panose="02020603050405020304" charset="0"/>
                <a:ea typeface="宋体" panose="02010600030101010101" pitchFamily="2" charset="-122"/>
                <a:cs typeface="Times New Roman" panose="02020603050405020304" charset="0"/>
              </a:rPr>
              <a:t> while Grandfather</a:t>
            </a:r>
            <a:r>
              <a:rPr lang="en-US" sz="1400" b="0">
                <a:solidFill>
                  <a:srgbClr val="C00000"/>
                </a:solidFill>
                <a:latin typeface="Times New Roman" panose="02020603050405020304" charset="0"/>
                <a:ea typeface="宋体" panose="02010600030101010101" pitchFamily="2" charset="-122"/>
                <a:cs typeface="Times New Roman" panose="02020603050405020304" charset="0"/>
              </a:rPr>
              <a:t> </a:t>
            </a:r>
            <a:r>
              <a:rPr lang="en-US" sz="1400" b="1" u="sng">
                <a:solidFill>
                  <a:srgbClr val="C00000"/>
                </a:solidFill>
                <a:latin typeface="Times New Roman" panose="02020603050405020304" charset="0"/>
                <a:ea typeface="宋体" panose="02010600030101010101" pitchFamily="2" charset="-122"/>
                <a:cs typeface="Times New Roman" panose="02020603050405020304" charset="0"/>
              </a:rPr>
              <a:t>penciling</a:t>
            </a:r>
            <a:r>
              <a:rPr lang="en-US" sz="1400" b="1" u="sng">
                <a:latin typeface="Times New Roman" panose="02020603050405020304" charset="0"/>
                <a:ea typeface="宋体" panose="02010600030101010101" pitchFamily="2" charset="-122"/>
                <a:cs typeface="Times New Roman" panose="02020603050405020304" charset="0"/>
              </a:rPr>
              <a:t> his</a:t>
            </a:r>
            <a:r>
              <a:rPr lang="en-US" sz="1400" b="1" u="sng">
                <a:solidFill>
                  <a:srgbClr val="C00000"/>
                </a:solidFill>
                <a:latin typeface="Times New Roman" panose="02020603050405020304" charset="0"/>
                <a:ea typeface="宋体" panose="02010600030101010101" pitchFamily="2" charset="-122"/>
                <a:cs typeface="Times New Roman" panose="02020603050405020304" charset="0"/>
              </a:rPr>
              <a:t> classic curves</a:t>
            </a:r>
            <a:r>
              <a:rPr lang="en-US" sz="1400" b="0">
                <a:latin typeface="Times New Roman" panose="02020603050405020304" charset="0"/>
                <a:ea typeface="宋体" panose="02010600030101010101" pitchFamily="2" charset="-122"/>
                <a:cs typeface="Times New Roman" panose="02020603050405020304" charset="0"/>
              </a:rPr>
              <a:t>. Clara captured the moment: their four </a:t>
            </a:r>
            <a:r>
              <a:rPr lang="en-US" sz="1400" b="1" u="sng">
                <a:latin typeface="Times New Roman" panose="02020603050405020304" charset="0"/>
                <a:ea typeface="宋体" panose="02010600030101010101" pitchFamily="2" charset="-122"/>
                <a:cs typeface="Times New Roman" panose="02020603050405020304" charset="0"/>
              </a:rPr>
              <a:t>hands</a:t>
            </a:r>
            <a:r>
              <a:rPr lang="en-US" sz="1400" b="0">
                <a:latin typeface="Times New Roman" panose="02020603050405020304" charset="0"/>
                <a:ea typeface="宋体" panose="02010600030101010101" pitchFamily="2" charset="-122"/>
                <a:cs typeface="Times New Roman" panose="02020603050405020304" charset="0"/>
              </a:rPr>
              <a:t> shaping </a:t>
            </a:r>
            <a:r>
              <a:rPr lang="en-US" sz="1400" b="1" u="sng">
                <a:latin typeface="Times New Roman" panose="02020603050405020304" charset="0"/>
                <a:ea typeface="宋体" panose="02010600030101010101" pitchFamily="2" charset="-122"/>
                <a:cs typeface="Times New Roman" panose="02020603050405020304" charset="0"/>
              </a:rPr>
              <a:t>a maple chair leg</a:t>
            </a:r>
            <a:r>
              <a:rPr lang="en-US" sz="1400" b="0">
                <a:latin typeface="Times New Roman" panose="02020603050405020304" charset="0"/>
                <a:ea typeface="宋体" panose="02010600030101010101" pitchFamily="2" charset="-122"/>
                <a:cs typeface="Times New Roman" panose="02020603050405020304" charset="0"/>
              </a:rPr>
              <a:t> together, mirroring the one Grandfather had </a:t>
            </a:r>
            <a:r>
              <a:rPr lang="en-US" sz="1400" b="1" u="sng">
                <a:latin typeface="Times New Roman" panose="02020603050405020304" charset="0"/>
                <a:ea typeface="宋体" panose="02010600030101010101" pitchFamily="2" charset="-122"/>
                <a:cs typeface="Times New Roman" panose="02020603050405020304" charset="0"/>
              </a:rPr>
              <a:t>glued</a:t>
            </a:r>
            <a:r>
              <a:rPr lang="en-US" sz="1400" b="0">
                <a:latin typeface="Times New Roman" panose="02020603050405020304" charset="0"/>
                <a:ea typeface="宋体" panose="02010600030101010101" pitchFamily="2" charset="-122"/>
                <a:cs typeface="Times New Roman" panose="02020603050405020304" charset="0"/>
              </a:rPr>
              <a:t> a week before. When Timmy </a:t>
            </a:r>
            <a:r>
              <a:rPr lang="en-US" sz="1400" b="1" u="sng">
                <a:latin typeface="Times New Roman" panose="02020603050405020304" charset="0"/>
                <a:ea typeface="宋体" panose="02010600030101010101" pitchFamily="2" charset="-122"/>
                <a:cs typeface="Times New Roman" panose="02020603050405020304" charset="0"/>
              </a:rPr>
              <a:t>posted the video</a:t>
            </a:r>
            <a:r>
              <a:rPr lang="en-US" sz="1400" b="0">
                <a:latin typeface="Times New Roman" panose="02020603050405020304" charset="0"/>
                <a:ea typeface="宋体" panose="02010600030101010101" pitchFamily="2" charset="-122"/>
                <a:cs typeface="Times New Roman" panose="02020603050405020304" charset="0"/>
              </a:rPr>
              <a:t>, </a:t>
            </a:r>
            <a:r>
              <a:rPr lang="en-US" sz="1400" b="1" u="sng">
                <a:latin typeface="Times New Roman" panose="02020603050405020304" charset="0"/>
                <a:ea typeface="宋体" panose="02010600030101010101" pitchFamily="2" charset="-122"/>
                <a:cs typeface="Times New Roman" panose="02020603050405020304" charset="0"/>
              </a:rPr>
              <a:t>orders</a:t>
            </a:r>
            <a:r>
              <a:rPr lang="en-US" sz="1400" b="0">
                <a:latin typeface="Times New Roman" panose="02020603050405020304" charset="0"/>
                <a:ea typeface="宋体" panose="02010600030101010101" pitchFamily="2" charset="-122"/>
                <a:cs typeface="Times New Roman" panose="02020603050405020304" charset="0"/>
              </a:rPr>
              <a:t> poured in: new </a:t>
            </a:r>
            <a:r>
              <a:rPr lang="en-US" sz="1400" b="1" u="sng">
                <a:latin typeface="Times New Roman" panose="02020603050405020304" charset="0"/>
                <a:ea typeface="宋体" panose="02010600030101010101" pitchFamily="2" charset="-122"/>
                <a:cs typeface="Times New Roman" panose="02020603050405020304" charset="0"/>
              </a:rPr>
              <a:t>chairs</a:t>
            </a:r>
            <a:r>
              <a:rPr lang="en-US" sz="1400" b="0">
                <a:latin typeface="Times New Roman" panose="02020603050405020304" charset="0"/>
                <a:ea typeface="宋体" panose="02010600030101010101" pitchFamily="2" charset="-122"/>
                <a:cs typeface="Times New Roman" panose="02020603050405020304" charset="0"/>
              </a:rPr>
              <a:t> with </a:t>
            </a:r>
            <a:r>
              <a:rPr lang="en-US" sz="1400" b="1" u="sng">
                <a:latin typeface="Times New Roman" panose="02020603050405020304" charset="0"/>
                <a:ea typeface="宋体" panose="02010600030101010101" pitchFamily="2" charset="-122"/>
                <a:cs typeface="Times New Roman" panose="02020603050405020304" charset="0"/>
              </a:rPr>
              <a:t>curved legs</a:t>
            </a:r>
            <a:r>
              <a:rPr lang="en-US" sz="1400" b="0">
                <a:latin typeface="Times New Roman" panose="02020603050405020304" charset="0"/>
                <a:ea typeface="宋体" panose="02010600030101010101" pitchFamily="2" charset="-122"/>
                <a:cs typeface="Times New Roman" panose="02020603050405020304" charset="0"/>
              </a:rPr>
              <a:t>, and even wooden benches for the town park. </a:t>
            </a:r>
            <a:r>
              <a:rPr lang="en-US" sz="1400" b="1" u="sng">
                <a:latin typeface="Times New Roman" panose="02020603050405020304" charset="0"/>
                <a:ea typeface="宋体" panose="02010600030101010101" pitchFamily="2" charset="-122"/>
                <a:cs typeface="Times New Roman" panose="02020603050405020304" charset="0"/>
              </a:rPr>
              <a:t>Wood shavings danced in the sunlight</a:t>
            </a:r>
            <a:r>
              <a:rPr lang="en-US" sz="1400" b="0">
                <a:latin typeface="Times New Roman" panose="02020603050405020304" charset="0"/>
                <a:ea typeface="宋体" panose="02010600030101010101" pitchFamily="2" charset="-122"/>
                <a:cs typeface="Times New Roman" panose="02020603050405020304" charset="0"/>
              </a:rPr>
              <a:t> as </a:t>
            </a:r>
            <a:r>
              <a:rPr lang="en-US" sz="1400" b="0">
                <a:solidFill>
                  <a:srgbClr val="C00000"/>
                </a:solidFill>
                <a:latin typeface="Times New Roman" panose="02020603050405020304" charset="0"/>
                <a:ea typeface="宋体" panose="02010600030101010101" pitchFamily="2" charset="-122"/>
                <a:cs typeface="Times New Roman" panose="02020603050405020304" charset="0"/>
              </a:rPr>
              <a:t>the traditional </a:t>
            </a:r>
            <a:r>
              <a:rPr lang="en-US" sz="1400" b="1" u="sng">
                <a:solidFill>
                  <a:srgbClr val="C00000"/>
                </a:solidFill>
                <a:latin typeface="Times New Roman" panose="02020603050405020304" charset="0"/>
                <a:ea typeface="宋体" panose="02010600030101010101" pitchFamily="2" charset="-122"/>
                <a:cs typeface="Times New Roman" panose="02020603050405020304" charset="0"/>
              </a:rPr>
              <a:t>handmade</a:t>
            </a:r>
            <a:r>
              <a:rPr lang="en-US" sz="1400" b="0">
                <a:solidFill>
                  <a:srgbClr val="C00000"/>
                </a:solidFill>
                <a:latin typeface="Times New Roman" panose="02020603050405020304" charset="0"/>
                <a:ea typeface="宋体" panose="02010600030101010101" pitchFamily="2" charset="-122"/>
                <a:cs typeface="Times New Roman" panose="02020603050405020304" charset="0"/>
              </a:rPr>
              <a:t> </a:t>
            </a:r>
            <a:r>
              <a:rPr lang="en-US" sz="1400" b="1" u="sng">
                <a:solidFill>
                  <a:srgbClr val="C00000"/>
                </a:solidFill>
                <a:latin typeface="Times New Roman" panose="02020603050405020304" charset="0"/>
                <a:ea typeface="宋体" panose="02010600030101010101" pitchFamily="2" charset="-122"/>
                <a:cs typeface="Times New Roman" panose="02020603050405020304" charset="0"/>
              </a:rPr>
              <a:t>workshop </a:t>
            </a:r>
            <a:r>
              <a:rPr lang="en-US" sz="1400" b="0">
                <a:solidFill>
                  <a:srgbClr val="C00000"/>
                </a:solidFill>
                <a:latin typeface="Times New Roman" panose="02020603050405020304" charset="0"/>
                <a:ea typeface="宋体" panose="02010600030101010101" pitchFamily="2" charset="-122"/>
                <a:cs typeface="Times New Roman" panose="02020603050405020304" charset="0"/>
              </a:rPr>
              <a:t>came back to life</a:t>
            </a:r>
            <a:r>
              <a:rPr lang="en-US" sz="1400" b="0">
                <a:latin typeface="Times New Roman" panose="02020603050405020304" charset="0"/>
                <a:ea typeface="宋体" panose="02010600030101010101" pitchFamily="2" charset="-122"/>
                <a:cs typeface="Times New Roman" panose="02020603050405020304" charset="0"/>
              </a:rPr>
              <a:t>, the </a:t>
            </a:r>
            <a:r>
              <a:rPr lang="en-US" sz="1400" b="1" u="sng">
                <a:latin typeface="Times New Roman" panose="02020603050405020304" charset="0"/>
                <a:ea typeface="宋体" panose="02010600030101010101" pitchFamily="2" charset="-122"/>
                <a:cs typeface="Times New Roman" panose="02020603050405020304" charset="0"/>
              </a:rPr>
              <a:t>order book</a:t>
            </a:r>
            <a:r>
              <a:rPr lang="en-US" sz="1400" b="1" u="sng">
                <a:latin typeface="Times New Roman" panose="02020603050405020304" charset="0"/>
                <a:ea typeface="宋体" panose="02010600030101010101" pitchFamily="2" charset="-122"/>
              </a:rPr>
              <a:t>’</a:t>
            </a:r>
            <a:r>
              <a:rPr lang="en-US" sz="1400" b="1" u="sng">
                <a:latin typeface="Times New Roman" panose="02020603050405020304" charset="0"/>
                <a:ea typeface="宋体" panose="02010600030101010101" pitchFamily="2" charset="-122"/>
                <a:cs typeface="Times New Roman" panose="02020603050405020304" charset="0"/>
              </a:rPr>
              <a:t>s</a:t>
            </a:r>
            <a:r>
              <a:rPr lang="en-US" sz="1400" b="0">
                <a:latin typeface="Times New Roman" panose="02020603050405020304" charset="0"/>
                <a:ea typeface="宋体" panose="02010600030101010101" pitchFamily="2" charset="-122"/>
                <a:cs typeface="Times New Roman" panose="02020603050405020304" charset="0"/>
              </a:rPr>
              <a:t> </a:t>
            </a:r>
            <a:r>
              <a:rPr lang="en-US" sz="1400" b="1" u="sng">
                <a:latin typeface="Times New Roman" panose="02020603050405020304" charset="0"/>
                <a:ea typeface="宋体" panose="02010600030101010101" pitchFamily="2" charset="-122"/>
                <a:cs typeface="Times New Roman" panose="02020603050405020304" charset="0"/>
              </a:rPr>
              <a:t>empty February page</a:t>
            </a:r>
            <a:r>
              <a:rPr lang="en-US" sz="1400" b="0">
                <a:latin typeface="Times New Roman" panose="02020603050405020304" charset="0"/>
                <a:ea typeface="宋体" panose="02010600030101010101" pitchFamily="2" charset="-122"/>
                <a:cs typeface="Times New Roman" panose="02020603050405020304" charset="0"/>
              </a:rPr>
              <a:t> now filled with March</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s growing demands.</a:t>
            </a:r>
            <a:endParaRPr lang="zh-CN" altLang="en-US" sz="1400"/>
          </a:p>
        </p:txBody>
      </p:sp>
      <p:sp>
        <p:nvSpPr>
          <p:cNvPr id="11" name="文本框 10"/>
          <p:cNvSpPr txBox="1"/>
          <p:nvPr/>
        </p:nvSpPr>
        <p:spPr>
          <a:xfrm>
            <a:off x="1312545" y="431800"/>
            <a:ext cx="11237595" cy="306705"/>
          </a:xfrm>
          <a:prstGeom prst="rect">
            <a:avLst/>
          </a:prstGeom>
          <a:noFill/>
        </p:spPr>
        <p:txBody>
          <a:bodyPr wrap="square" rtlCol="0" anchor="t">
            <a:spAutoFit/>
          </a:bodyPr>
          <a:p>
            <a:pPr marL="285750" indent="-285750">
              <a:buFont typeface="Wingdings" panose="05000000000000000000" charset="0"/>
              <a:buChar char="Ø"/>
            </a:pPr>
            <a:r>
              <a:rPr lang="zh-CN" altLang="en-US" sz="1400" b="1">
                <a:solidFill>
                  <a:srgbClr val="C00000"/>
                </a:solidFill>
                <a:latin typeface="黑体" panose="02010609060101010101" charset="-122"/>
                <a:ea typeface="黑体" panose="02010609060101010101" charset="-122"/>
              </a:rPr>
              <a:t>（与原文协同性最好的范文，文学性强，主题突出，续文中的原文词汇复现率最高的一篇好文）</a:t>
            </a:r>
            <a:endParaRPr lang="zh-CN" altLang="en-US" sz="1400" b="1">
              <a:solidFill>
                <a:srgbClr val="C00000"/>
              </a:solidFill>
              <a:latin typeface="黑体" panose="02010609060101010101" charset="-122"/>
              <a:ea typeface="黑体" panose="02010609060101010101" charset="-122"/>
            </a:endParaRPr>
          </a:p>
        </p:txBody>
      </p:sp>
      <p:sp>
        <p:nvSpPr>
          <p:cNvPr id="2" name="矩形 1"/>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linds(horizontal)">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14" name="Rectangle 3"/>
          <p:cNvSpPr/>
          <p:nvPr>
            <p:custDataLst>
              <p:tags r:id="rId1"/>
            </p:custDataLst>
          </p:nvPr>
        </p:nvSpPr>
        <p:spPr>
          <a:xfrm>
            <a:off x="6651625" y="738505"/>
            <a:ext cx="5446395" cy="5853430"/>
          </a:xfrm>
          <a:prstGeom prst="rect">
            <a:avLst/>
          </a:prstGeom>
          <a:noFill/>
          <a:ln w="38100">
            <a:solidFill>
              <a:srgbClr val="00BEE6"/>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zh-CN" altLang="en-US" sz="1050" dirty="0">
              <a:solidFill>
                <a:srgbClr val="000000">
                  <a:lumMod val="100000"/>
                </a:srgbClr>
              </a:solidFill>
            </a:endParaRPr>
          </a:p>
        </p:txBody>
      </p:sp>
      <p:sp>
        <p:nvSpPr>
          <p:cNvPr id="22" name="出自【趣你的PPT】(微信:qunideppt)：最优质的PPT资源库"/>
          <p:cNvSpPr txBox="1"/>
          <p:nvPr>
            <p:custDataLst>
              <p:tags r:id="rId2"/>
            </p:custDataLst>
          </p:nvPr>
        </p:nvSpPr>
        <p:spPr>
          <a:xfrm>
            <a:off x="1160145" y="114935"/>
            <a:ext cx="10059670" cy="542290"/>
          </a:xfrm>
          <a:prstGeom prst="rect">
            <a:avLst/>
          </a:prstGeom>
          <a:noFill/>
        </p:spPr>
        <p:txBody>
          <a:bodyPr wrap="square" rtlCol="0">
            <a:noAutofit/>
          </a:bodyPr>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考前必看语篇</a:t>
            </a:r>
            <a:r>
              <a:rPr lang="en-US" altLang="zh-CN" sz="2400" b="1" dirty="0">
                <a:solidFill>
                  <a:srgbClr val="C00000"/>
                </a:solidFill>
                <a:latin typeface="微软雅黑" panose="020B0503020204020204" charset="-122"/>
                <a:ea typeface="微软雅黑" panose="020B0503020204020204" charset="-122"/>
              </a:rPr>
              <a:t>-9 ——</a:t>
            </a:r>
            <a:r>
              <a:rPr lang="en-US" altLang="zh-CN" sz="2400" b="1" dirty="0">
                <a:solidFill>
                  <a:srgbClr val="0070C0"/>
                </a:solidFill>
                <a:latin typeface="微软雅黑" panose="020B0503020204020204" charset="-122"/>
                <a:ea typeface="微软雅黑" panose="020B0503020204020204" charset="-122"/>
              </a:rPr>
              <a:t> </a:t>
            </a:r>
            <a:r>
              <a:rPr sz="2400" b="1" dirty="0">
                <a:solidFill>
                  <a:srgbClr val="00BEE6"/>
                </a:solidFill>
                <a:latin typeface="微软雅黑" panose="020B0503020204020204" charset="-122"/>
                <a:ea typeface="微软雅黑" panose="020B0503020204020204" charset="-122"/>
              </a:rPr>
              <a:t>理性对待输赢</a:t>
            </a:r>
            <a:r>
              <a:rPr sz="2400" b="1" dirty="0">
                <a:solidFill>
                  <a:schemeClr val="accent2">
                    <a:lumMod val="75000"/>
                  </a:schemeClr>
                </a:solidFill>
                <a:latin typeface="微软雅黑" panose="020B0503020204020204" charset="-122"/>
                <a:ea typeface="微软雅黑" panose="020B0503020204020204" charset="-122"/>
              </a:rPr>
              <a:t> </a:t>
            </a:r>
            <a:r>
              <a:rPr lang="zh-CN" sz="2400" b="1" baseline="30000" dirty="0">
                <a:solidFill>
                  <a:srgbClr val="00BEE6"/>
                </a:solidFill>
                <a:latin typeface="微软雅黑" panose="020B0503020204020204" charset="-122"/>
                <a:ea typeface="微软雅黑" panose="020B0503020204020204" charset="-122"/>
              </a:rPr>
              <a:t>宽广胸襟</a:t>
            </a:r>
            <a:r>
              <a:rPr sz="2400" b="1" baseline="30000" dirty="0">
                <a:solidFill>
                  <a:srgbClr val="00BEE6"/>
                </a:solidFill>
                <a:latin typeface="微软雅黑" panose="020B0503020204020204" charset="-122"/>
                <a:ea typeface="微软雅黑" panose="020B0503020204020204" charset="-122"/>
              </a:rPr>
              <a:t>+</a:t>
            </a:r>
            <a:r>
              <a:rPr lang="zh-CN" sz="2400" b="1" baseline="30000" dirty="0">
                <a:solidFill>
                  <a:srgbClr val="00BEE6"/>
                </a:solidFill>
                <a:latin typeface="微软雅黑" panose="020B0503020204020204" charset="-122"/>
                <a:ea typeface="微软雅黑" panose="020B0503020204020204" charset="-122"/>
              </a:rPr>
              <a:t>享受过程</a:t>
            </a:r>
            <a:endParaRPr lang="zh-CN" sz="2400" b="1" baseline="30000" dirty="0">
              <a:solidFill>
                <a:srgbClr val="00BEE6"/>
              </a:solidFill>
              <a:latin typeface="微软雅黑" panose="020B0503020204020204" charset="-122"/>
              <a:ea typeface="微软雅黑" panose="020B0503020204020204" charset="-122"/>
            </a:endParaRPr>
          </a:p>
        </p:txBody>
      </p:sp>
      <p:sp>
        <p:nvSpPr>
          <p:cNvPr id="24" name="文本框 23"/>
          <p:cNvSpPr txBox="1"/>
          <p:nvPr/>
        </p:nvSpPr>
        <p:spPr>
          <a:xfrm>
            <a:off x="4987290" y="6616700"/>
            <a:ext cx="2031365" cy="275590"/>
          </a:xfrm>
          <a:prstGeom prst="rect">
            <a:avLst/>
          </a:prstGeom>
          <a:noFill/>
        </p:spPr>
        <p:txBody>
          <a:bodyPr wrap="none" rtlCol="0" anchor="t">
            <a:spAutoFit/>
          </a:bodyPr>
          <a:p>
            <a:pPr algn="l"/>
            <a:r>
              <a:rPr lang="en-US" altLang="zh-CN" sz="1200" b="1" dirty="0">
                <a:solidFill>
                  <a:schemeClr val="bg1"/>
                </a:solidFill>
                <a:latin typeface="微软雅黑" panose="020B0503020204020204" charset="-122"/>
                <a:ea typeface="微软雅黑" panose="020B0503020204020204" charset="-122"/>
                <a:cs typeface="+mn-ea"/>
                <a:sym typeface="+mn-ea"/>
              </a:rPr>
              <a:t>——</a:t>
            </a:r>
            <a:r>
              <a:rPr sz="1200" b="1" dirty="0">
                <a:solidFill>
                  <a:schemeClr val="bg1"/>
                </a:solidFill>
                <a:latin typeface="微软雅黑" panose="020B0503020204020204" charset="-122"/>
                <a:ea typeface="微软雅黑" panose="020B0503020204020204" charset="-122"/>
                <a:cs typeface="+mn-ea"/>
                <a:sym typeface="+mn-ea"/>
              </a:rPr>
              <a:t>2025 年 4 月杭州二模</a:t>
            </a:r>
            <a:endParaRPr sz="1200" b="1" dirty="0">
              <a:solidFill>
                <a:schemeClr val="bg1"/>
              </a:solidFill>
              <a:latin typeface="微软雅黑" panose="020B0503020204020204" charset="-122"/>
              <a:ea typeface="微软雅黑" panose="020B0503020204020204" charset="-122"/>
              <a:cs typeface="+mn-ea"/>
              <a:sym typeface="+mn-ea"/>
            </a:endParaRPr>
          </a:p>
        </p:txBody>
      </p:sp>
      <p:sp>
        <p:nvSpPr>
          <p:cNvPr id="4" name="文本框 3"/>
          <p:cNvSpPr txBox="1"/>
          <p:nvPr/>
        </p:nvSpPr>
        <p:spPr>
          <a:xfrm>
            <a:off x="6715760" y="790575"/>
            <a:ext cx="5318760" cy="5785485"/>
          </a:xfrm>
          <a:prstGeom prst="rect">
            <a:avLst/>
          </a:prstGeom>
          <a:noFill/>
          <a:ln w="9525">
            <a:noFill/>
          </a:ln>
        </p:spPr>
        <p:txBody>
          <a:bodyPr wrap="square">
            <a:spAutoFit/>
          </a:bodyPr>
          <a:p>
            <a:pPr indent="114935" algn="just"/>
            <a:r>
              <a:rPr lang="en-US" sz="1400" b="0" i="1">
                <a:solidFill>
                  <a:srgbClr val="0070C0"/>
                </a:solidFill>
                <a:latin typeface="Times New Roman" panose="02020603050405020304" charset="0"/>
                <a:ea typeface="宋体" panose="02010600030101010101" pitchFamily="2" charset="-122"/>
              </a:rPr>
              <a:t>I stood there frozen as Justin was handed his medal.</a:t>
            </a:r>
            <a:r>
              <a:rPr lang="en-US" sz="1400" b="0" i="1">
                <a:latin typeface="Times New Roman" panose="02020603050405020304" charset="0"/>
                <a:ea typeface="宋体" panose="02010600030101010101" pitchFamily="2" charset="-122"/>
              </a:rPr>
              <a:t> </a:t>
            </a:r>
            <a:r>
              <a:rPr lang="en-US" sz="1400" b="0">
                <a:latin typeface="Times New Roman" panose="02020603050405020304" charset="0"/>
                <a:ea typeface="宋体" panose="02010600030101010101" pitchFamily="2" charset="-122"/>
              </a:rPr>
              <a:t>All my hopes of winning shattered in an instant. The once - excited cheers of the crowd now seemed like a mockery. I felt a lump in my throat, and my eyes welled up with bitter tears of failure. Mom’s encouraging shouts from before gradually fading from my ears, I was devoured by an overwhelming sense of disappointment and frustration. I looked down at my feet, feeling like a complete failure. How could I have let tomato red Justin beat me at the last moment? All my daydreams about wearing the medal, going for ice-cream, and having Dad show me off to the other fathers evaporated. Instead, an overwhelming sense of loss and frustration hung over my head like a suffocating dark cloud.</a:t>
            </a:r>
            <a:r>
              <a:rPr lang="en-US" sz="1400" b="0" i="1">
                <a:latin typeface="Times New Roman" panose="02020603050405020304" charset="0"/>
                <a:ea typeface="宋体" panose="02010600030101010101" pitchFamily="2" charset="-122"/>
              </a:rPr>
              <a:t>   </a:t>
            </a:r>
            <a:r>
              <a:rPr lang="en-US" sz="1400" b="0" i="1">
                <a:solidFill>
                  <a:srgbClr val="0070C0"/>
                </a:solidFill>
                <a:latin typeface="Times New Roman" panose="02020603050405020304" charset="0"/>
                <a:ea typeface="宋体" panose="02010600030101010101" pitchFamily="2" charset="-122"/>
              </a:rPr>
              <a:t>  Suddenly, strong hands lifted me onto Dad’s shoulders. </a:t>
            </a:r>
            <a:r>
              <a:rPr lang="en-US" sz="1400" b="0">
                <a:latin typeface="Times New Roman" panose="02020603050405020304" charset="0"/>
                <a:ea typeface="宋体" panose="02010600030101010101" pitchFamily="2" charset="-122"/>
              </a:rPr>
              <a:t>“My son,” Dad said proudly, “</a:t>
            </a:r>
            <a:r>
              <a:rPr lang="en-US" sz="1400" b="1" u="sng">
                <a:latin typeface="Times New Roman" panose="02020603050405020304" charset="0"/>
                <a:ea typeface="宋体" panose="02010600030101010101" pitchFamily="2" charset="-122"/>
              </a:rPr>
              <a:t>you are still my hero.</a:t>
            </a:r>
            <a:r>
              <a:rPr lang="en-US" sz="1400" b="0">
                <a:latin typeface="Times New Roman" panose="02020603050405020304" charset="0"/>
                <a:ea typeface="宋体" panose="02010600030101010101" pitchFamily="2" charset="-122"/>
              </a:rPr>
              <a:t> You ran so hard out there!” Mom joined, beaming the most radiant smile. “Sammy, </a:t>
            </a:r>
            <a:r>
              <a:rPr lang="en-US" sz="1400" b="1" u="sng">
                <a:latin typeface="Times New Roman" panose="02020603050405020304" charset="0"/>
                <a:ea typeface="宋体" panose="02010600030101010101" pitchFamily="2" charset="-122"/>
              </a:rPr>
              <a:t>the effort you put in is what matters most.</a:t>
            </a:r>
            <a:r>
              <a:rPr lang="en-US" sz="1400" b="0">
                <a:latin typeface="Times New Roman" panose="02020603050405020304" charset="0"/>
                <a:ea typeface="宋体" panose="02010600030101010101" pitchFamily="2" charset="-122"/>
              </a:rPr>
              <a:t> You trained so diligently, and that’s amazing.” Their words gradually lifted the suffocating dark cloud. In that fleeting moment, I realized </a:t>
            </a:r>
            <a:r>
              <a:rPr lang="en-US" sz="1400" b="1" u="sng">
                <a:latin typeface="Times New Roman" panose="02020603050405020304" charset="0"/>
                <a:ea typeface="宋体" panose="02010600030101010101" pitchFamily="2" charset="-122"/>
              </a:rPr>
              <a:t>my failure, however humiliating and unexpected, should be embraced with dignity and rationality. Meanwhile, others’ success, however jealous and unacceptable you might feel, should be congratulated with sincerity.</a:t>
            </a:r>
            <a:r>
              <a:rPr lang="en-US" sz="1400" b="0">
                <a:latin typeface="Times New Roman" panose="02020603050405020304" charset="0"/>
                <a:ea typeface="宋体" panose="02010600030101010101" pitchFamily="2" charset="-122"/>
              </a:rPr>
              <a:t> Plus, t</a:t>
            </a:r>
            <a:r>
              <a:rPr lang="en-US" sz="1400" b="1" u="sng">
                <a:latin typeface="Times New Roman" panose="02020603050405020304" charset="0"/>
                <a:ea typeface="宋体" panose="02010600030101010101" pitchFamily="2" charset="-122"/>
              </a:rPr>
              <a:t>he unreserved love and unwavering support from my parents were far more precious than any medal</a:t>
            </a:r>
            <a:r>
              <a:rPr lang="en-US" sz="1400" b="0">
                <a:latin typeface="Times New Roman" panose="02020603050405020304" charset="0"/>
                <a:ea typeface="宋体" panose="02010600030101010101" pitchFamily="2" charset="-122"/>
              </a:rPr>
              <a:t>. Enlightened by these positive thoughts, I </a:t>
            </a:r>
            <a:r>
              <a:rPr lang="en-US" sz="1400" b="1" u="sng">
                <a:latin typeface="Times New Roman" panose="02020603050405020304" charset="0"/>
                <a:ea typeface="宋体" panose="02010600030101010101" pitchFamily="2" charset="-122"/>
              </a:rPr>
              <a:t>joined the crowd’s celebration for Justin's victory</a:t>
            </a:r>
            <a:r>
              <a:rPr lang="en-US" sz="1400" b="0">
                <a:latin typeface="Times New Roman" panose="02020603050405020304" charset="0"/>
                <a:ea typeface="宋体" panose="02010600030101010101" pitchFamily="2" charset="-122"/>
              </a:rPr>
              <a:t>.</a:t>
            </a:r>
            <a:r>
              <a:rPr lang="en-US" sz="1400" b="0">
                <a:latin typeface="Times New Roman" panose="02020603050405020304" charset="0"/>
                <a:ea typeface="宋体" panose="02010600030101010101" pitchFamily="2" charset="-122"/>
                <a:cs typeface="Times New Roman" panose="02020603050405020304" charset="0"/>
              </a:rPr>
              <a:t> </a:t>
            </a:r>
            <a:r>
              <a:rPr lang="zh-CN" sz="1200" b="1" u="sng">
                <a:ea typeface="宋体" panose="02010600030101010101" pitchFamily="2" charset="-122"/>
              </a:rPr>
              <a:t>我的失败，无论多么羞辱和意外，都应该用尊严和理性来接受。与此同时，别人的成功，无论你感到多么嫉妒和不可接受，都应该真诚地祝贺。此外，父母毫无保留的爱和坚定的支持远比任何奖牌都珍贵。受到这些积极想法的启发，我加入了庆祝贾斯汀胜利的人群</a:t>
            </a:r>
            <a:r>
              <a:rPr lang="zh-CN" sz="1200" b="0">
                <a:ea typeface="宋体" panose="02010600030101010101" pitchFamily="2" charset="-122"/>
              </a:rPr>
              <a:t>。</a:t>
            </a:r>
            <a:endParaRPr lang="zh-CN" altLang="en-US" sz="1200"/>
          </a:p>
        </p:txBody>
      </p:sp>
      <p:sp>
        <p:nvSpPr>
          <p:cNvPr id="8" name="文本框 7"/>
          <p:cNvSpPr txBox="1"/>
          <p:nvPr/>
        </p:nvSpPr>
        <p:spPr>
          <a:xfrm>
            <a:off x="100965" y="738505"/>
            <a:ext cx="6550660" cy="5908040"/>
          </a:xfrm>
          <a:prstGeom prst="rect">
            <a:avLst/>
          </a:prstGeom>
          <a:noFill/>
          <a:ln w="9525">
            <a:noFill/>
          </a:ln>
        </p:spPr>
        <p:txBody>
          <a:bodyPr wrap="square">
            <a:spAutoFit/>
          </a:bodyPr>
          <a:p>
            <a:pPr indent="266700" algn="just"/>
            <a:r>
              <a:rPr lang="en-US" sz="1400" b="0">
                <a:latin typeface="Times New Roman" panose="02020603050405020304" charset="0"/>
                <a:ea typeface="宋体" panose="02010600030101010101" pitchFamily="2" charset="-122"/>
              </a:rPr>
              <a:t>The crowd roared as I took off from the starting line in The Big Race. Through the cheers, I heard Mom shouting, “Run, Sammy, run!” I knew without looking that she was smiling from ear to ear and clapping her hands for me.    I kept my eyes straight ahead, running as fast as I could. “Run, run, run,” I chanted to myself in my mind as I passed my friend Justin. I saw Justin's red face out of the corner of my eye and wondered if my own face was that red too.    “Run, run, run.” I was on fire, passing Sarah, leaving her in my dust.    The coach was waiting for me at the finish line, holding the medal for the fastest runner in kindergarten. I would wear that blue and white ribbon around my neck when we go out for ice cream to celebrate and then hang it in my room. Last night I took the collection maps off my wall, leaving it ready for my shiny new medal. I couldn't wait to see it every day when I woke up.    Dad was there in the crowd also and would pick me up and put me on his shoulders to carry me around. “My son!” He would tell the other fathers, “My son won the race!”    I was going to win! Faster than Sarah, I came up behind Mikey, giving my legs that extra burst of energy to pass him by. The winner, Sammy! All that running in the park was worth it!    Just as I heard the roar of the crowd welcoming me to the finish line, I saw a blur out of the corner of my eye. What? There was Justin with his tomato cheeks running as fast as humanly possible, huffing and puffing like he was going to blow the house down. And then he was in front of me. I was behind tomato-face Justin. Crossing the finish line, I heard the voice over the loudspeaker say, “Congratulations to the winner, Justin!”    Congratulations to Justin?    Congratulations to Justin.</a:t>
            </a:r>
            <a:endParaRPr lang="en-US" sz="1400" b="0">
              <a:latin typeface="Times New Roman" panose="02020603050405020304" charset="0"/>
              <a:ea typeface="宋体" panose="02010600030101010101" pitchFamily="2" charset="-122"/>
            </a:endParaRPr>
          </a:p>
          <a:p>
            <a:pPr indent="266700" algn="just"/>
            <a:r>
              <a:rPr lang="en-US" sz="1400">
                <a:latin typeface="Times New Roman" panose="02020603050405020304" charset="0"/>
                <a:cs typeface="Times New Roman" panose="02020603050405020304" charset="0"/>
                <a:sym typeface="+mn-ea"/>
              </a:rPr>
              <a:t>Paragraph 1: </a:t>
            </a:r>
            <a:r>
              <a:rPr lang="en-US" sz="1400" i="1">
                <a:solidFill>
                  <a:srgbClr val="0070C0"/>
                </a:solidFill>
                <a:latin typeface="Times New Roman" panose="02020603050405020304" charset="0"/>
                <a:cs typeface="Times New Roman" panose="02020603050405020304" charset="0"/>
                <a:sym typeface="+mn-ea"/>
              </a:rPr>
              <a:t>I stood there frozen as Justin was handed his medal. </a:t>
            </a:r>
            <a:r>
              <a:rPr lang="en-US" sz="1400">
                <a:latin typeface="Times New Roman" panose="02020603050405020304" charset="0"/>
                <a:cs typeface="Times New Roman" panose="02020603050405020304" charset="0"/>
                <a:sym typeface="+mn-ea"/>
              </a:rPr>
              <a:t> </a:t>
            </a:r>
            <a:endParaRPr lang="en-US" sz="1400">
              <a:latin typeface="Times New Roman" panose="02020603050405020304" charset="0"/>
              <a:cs typeface="Times New Roman" panose="02020603050405020304" charset="0"/>
              <a:sym typeface="+mn-ea"/>
            </a:endParaRPr>
          </a:p>
          <a:p>
            <a:pPr indent="266700" algn="just"/>
            <a:endParaRPr lang="en-US" sz="1400">
              <a:latin typeface="Times New Roman" panose="02020603050405020304" charset="0"/>
              <a:cs typeface="Times New Roman" panose="02020603050405020304" charset="0"/>
              <a:sym typeface="+mn-ea"/>
            </a:endParaRPr>
          </a:p>
          <a:p>
            <a:pPr indent="266700" algn="just"/>
            <a:r>
              <a:rPr lang="en-US" sz="1400">
                <a:latin typeface="Times New Roman" panose="02020603050405020304" charset="0"/>
                <a:cs typeface="Times New Roman" panose="02020603050405020304" charset="0"/>
                <a:sym typeface="+mn-ea"/>
              </a:rPr>
              <a:t>Paragraph 2: </a:t>
            </a:r>
            <a:r>
              <a:rPr lang="en-US" sz="1400" i="1">
                <a:solidFill>
                  <a:srgbClr val="0070C0"/>
                </a:solidFill>
                <a:latin typeface="Times New Roman" panose="02020603050405020304" charset="0"/>
                <a:cs typeface="Times New Roman" panose="02020603050405020304" charset="0"/>
                <a:sym typeface="+mn-ea"/>
              </a:rPr>
              <a:t>Suddenly, strong hands lifted me onto Dad's shoulders.</a:t>
            </a:r>
            <a:endParaRPr lang="en-US" altLang="en-US" sz="1400" b="0" i="1">
              <a:solidFill>
                <a:srgbClr val="0070C0"/>
              </a:solidFill>
              <a:latin typeface="Times New Roman" panose="02020603050405020304" charset="0"/>
              <a:ea typeface="Times New Roman" panose="02020603050405020304" charset="0"/>
              <a:cs typeface="Times New Roman" panose="02020603050405020304" charset="0"/>
            </a:endParaRPr>
          </a:p>
        </p:txBody>
      </p:sp>
      <p:sp>
        <p:nvSpPr>
          <p:cNvPr id="9" name="矩形 8"/>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p:cNvPicPr/>
          <p:nvPr/>
        </p:nvPicPr>
        <p:blipFill>
          <a:blip r:embed="rId1"/>
        </p:blipFill>
        <p:spPr>
          <a:xfrm>
            <a:off x="-635" y="4040505"/>
            <a:ext cx="12192635" cy="3524250"/>
          </a:xfrm>
          <a:prstGeom prst="rect">
            <a:avLst/>
          </a:prstGeom>
        </p:spPr>
      </p:pic>
      <p:pic>
        <p:nvPicPr>
          <p:cNvPr id="11" name="图片 10"/>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4921885" y="-19685"/>
            <a:ext cx="6617970" cy="6908800"/>
          </a:xfrm>
          <a:prstGeom prst="rect">
            <a:avLst/>
          </a:prstGeom>
        </p:spPr>
      </p:pic>
      <p:pic>
        <p:nvPicPr>
          <p:cNvPr id="100" name="图片 99"/>
          <p:cNvPicPr/>
          <p:nvPr>
            <p:custDataLst>
              <p:tags r:id="rId4"/>
            </p:custDataLst>
          </p:nvPr>
        </p:nvPicPr>
        <p:blipFill>
          <a:blip r:embed="rId5"/>
          <a:stretch>
            <a:fillRect/>
          </a:stretch>
        </p:blipFill>
        <p:spPr>
          <a:xfrm>
            <a:off x="7990205" y="3042285"/>
            <a:ext cx="1614805" cy="1580515"/>
          </a:xfrm>
          <a:prstGeom prst="rect">
            <a:avLst/>
          </a:prstGeom>
          <a:noFill/>
          <a:ln w="9525">
            <a:noFill/>
          </a:ln>
        </p:spPr>
      </p:pic>
      <p:sp>
        <p:nvSpPr>
          <p:cNvPr id="4" name="PA_文本框 27"/>
          <p:cNvSpPr txBox="1"/>
          <p:nvPr>
            <p:custDataLst>
              <p:tags r:id="rId6"/>
            </p:custDataLst>
          </p:nvPr>
        </p:nvSpPr>
        <p:spPr>
          <a:xfrm>
            <a:off x="1215390" y="1207135"/>
            <a:ext cx="6162040" cy="2306955"/>
          </a:xfrm>
          <a:prstGeom prst="rect">
            <a:avLst/>
          </a:prstGeom>
          <a:noFill/>
        </p:spPr>
        <p:txBody>
          <a:bodyPr wrap="square" rtlCol="0">
            <a:spAutoFit/>
          </a:bodyPr>
          <a:p>
            <a:r>
              <a:rPr lang="zh-CN" altLang="en-US" sz="4800" b="1" smtClean="0">
                <a:solidFill>
                  <a:srgbClr val="C00000"/>
                </a:solidFill>
                <a:latin typeface="微软雅黑" panose="020B0503020204020204" charset="-122"/>
                <a:ea typeface="微软雅黑" panose="020B0503020204020204" charset="-122"/>
              </a:rPr>
              <a:t>奇迹总在拼搏之后；</a:t>
            </a:r>
            <a:endParaRPr lang="zh-CN" altLang="en-US" sz="4800" b="1" smtClean="0">
              <a:solidFill>
                <a:srgbClr val="C00000"/>
              </a:solidFill>
              <a:latin typeface="微软雅黑" panose="020B0503020204020204" charset="-122"/>
              <a:ea typeface="微软雅黑" panose="020B0503020204020204" charset="-122"/>
            </a:endParaRPr>
          </a:p>
          <a:p>
            <a:r>
              <a:rPr lang="zh-CN" altLang="en-US" sz="4800" b="1" smtClean="0">
                <a:solidFill>
                  <a:srgbClr val="C00000"/>
                </a:solidFill>
                <a:latin typeface="微软雅黑" panose="020B0503020204020204" charset="-122"/>
                <a:ea typeface="微软雅黑" panose="020B0503020204020204" charset="-122"/>
              </a:rPr>
              <a:t>成功蕴于进取之中。</a:t>
            </a:r>
            <a:endParaRPr lang="zh-CN" altLang="en-US" sz="4800" b="1" smtClean="0">
              <a:solidFill>
                <a:srgbClr val="C00000"/>
              </a:solidFill>
              <a:latin typeface="微软雅黑" panose="020B0503020204020204" charset="-122"/>
              <a:ea typeface="微软雅黑" panose="020B0503020204020204" charset="-122"/>
            </a:endParaRPr>
          </a:p>
          <a:p>
            <a:r>
              <a:rPr lang="zh-CN" altLang="en-US" sz="4800" b="1" smtClean="0">
                <a:solidFill>
                  <a:srgbClr val="C00000"/>
                </a:solidFill>
                <a:latin typeface="微软雅黑" panose="020B0503020204020204" charset="-122"/>
                <a:ea typeface="微软雅黑" panose="020B0503020204020204" charset="-122"/>
              </a:rPr>
              <a:t>    </a:t>
            </a:r>
            <a:endParaRPr lang="zh-CN" altLang="en-US" sz="4800" b="1" smtClean="0">
              <a:solidFill>
                <a:srgbClr val="C00000"/>
              </a:solidFill>
              <a:latin typeface="微软雅黑" panose="020B0503020204020204" charset="-122"/>
              <a:ea typeface="微软雅黑" panose="020B0503020204020204" charset="-122"/>
            </a:endParaRPr>
          </a:p>
        </p:txBody>
      </p:sp>
      <p:sp>
        <p:nvSpPr>
          <p:cNvPr id="7" name="文本框 6"/>
          <p:cNvSpPr txBox="1"/>
          <p:nvPr/>
        </p:nvSpPr>
        <p:spPr>
          <a:xfrm>
            <a:off x="333375" y="174625"/>
            <a:ext cx="2567940" cy="368300"/>
          </a:xfrm>
          <a:prstGeom prst="rect">
            <a:avLst/>
          </a:prstGeom>
          <a:noFill/>
        </p:spPr>
        <p:txBody>
          <a:bodyPr wrap="square" rtlCol="0">
            <a:spAutoFit/>
          </a:bodyPr>
          <a:p>
            <a:r>
              <a:rPr lang="en-US" altLang="zh-CN" b="1">
                <a:solidFill>
                  <a:srgbClr val="C00000"/>
                </a:solidFill>
              </a:rPr>
              <a:t>2025</a:t>
            </a:r>
            <a:r>
              <a:rPr lang="zh-CN" altLang="en-US" b="1">
                <a:solidFill>
                  <a:srgbClr val="C00000"/>
                </a:solidFill>
              </a:rPr>
              <a:t>年</a:t>
            </a:r>
            <a:r>
              <a:rPr lang="en-US" altLang="zh-CN" b="1">
                <a:solidFill>
                  <a:srgbClr val="C00000"/>
                </a:solidFill>
              </a:rPr>
              <a:t>6</a:t>
            </a:r>
            <a:r>
              <a:rPr lang="zh-CN" altLang="en-US" b="1">
                <a:solidFill>
                  <a:srgbClr val="C00000"/>
                </a:solidFill>
              </a:rPr>
              <a:t>月高考备考</a:t>
            </a:r>
            <a:endParaRPr lang="zh-CN" altLang="en-US" b="1">
              <a:solidFill>
                <a:srgbClr val="C00000"/>
              </a:solidFill>
            </a:endParaRPr>
          </a:p>
        </p:txBody>
      </p:sp>
      <p:pic>
        <p:nvPicPr>
          <p:cNvPr id="2" name="图片 1"/>
          <p:cNvPicPr>
            <a:picLocks noChangeAspect="1"/>
          </p:cNvPicPr>
          <p:nvPr/>
        </p:nvPicPr>
        <p:blipFill rotWithShape="1">
          <a:blip r:embed="rId7">
            <a:extLst>
              <a:ext uri="{BEBA8EAE-BF5A-486C-A8C5-ECC9F3942E4B}">
                <a14:imgProps xmlns:a14="http://schemas.microsoft.com/office/drawing/2010/main">
                  <a14:imgLayer r:embed="rId8">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302" y="2591995"/>
            <a:ext cx="1826937" cy="1685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3"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588" y="2052997"/>
            <a:ext cx="10726103" cy="29805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C00000"/>
          </a:solidFill>
          <a:ln>
            <a:noFill/>
          </a:ln>
        </p:spPr>
        <p:txBody>
          <a:bodyPr lIns="91392" tIns="45696" rIns="91392" bIns="45696"/>
          <a:lstStyle/>
          <a:p>
            <a:endParaRPr lang="zh-CN" altLang="en-US" sz="2400">
              <a:solidFill>
                <a:srgbClr val="002060"/>
              </a:solidFill>
            </a:endParaRPr>
          </a:p>
        </p:txBody>
      </p:sp>
      <p:sp>
        <p:nvSpPr>
          <p:cNvPr id="55" name="Freeform 8"/>
          <p:cNvSpPr/>
          <p:nvPr/>
        </p:nvSpPr>
        <p:spPr bwMode="auto">
          <a:xfrm>
            <a:off x="11225842" y="1908571"/>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8" name="TextBox 11"/>
          <p:cNvSpPr txBox="1">
            <a:spLocks noChangeArrowheads="1"/>
          </p:cNvSpPr>
          <p:nvPr/>
        </p:nvSpPr>
        <p:spPr bwMode="auto">
          <a:xfrm>
            <a:off x="2473325" y="2808605"/>
            <a:ext cx="8255000" cy="205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zh-CN" altLang="en-US" sz="4000" b="1" dirty="0">
                <a:solidFill>
                  <a:srgbClr val="FFFFFF"/>
                </a:solidFill>
                <a:latin typeface="微软雅黑" panose="020B0503020204020204" charset="-122"/>
                <a:ea typeface="微软雅黑" panose="020B0503020204020204" charset="-122"/>
              </a:rPr>
              <a:t>读后续写思维模式路径优化</a:t>
            </a:r>
            <a:r>
              <a:rPr lang="en-US" altLang="zh-CN" sz="4000" b="1" dirty="0">
                <a:solidFill>
                  <a:srgbClr val="FFFFFF"/>
                </a:solidFill>
                <a:latin typeface="微软雅黑" panose="020B0503020204020204" charset="-122"/>
                <a:ea typeface="微软雅黑" panose="020B0503020204020204" charset="-122"/>
              </a:rPr>
              <a:t>       </a:t>
            </a:r>
            <a:endParaRPr lang="en-US" altLang="zh-CN" sz="4000" b="1" dirty="0">
              <a:solidFill>
                <a:srgbClr val="FFFFFF"/>
              </a:solidFill>
              <a:latin typeface="微软雅黑" panose="020B0503020204020204" charset="-122"/>
              <a:ea typeface="微软雅黑" panose="020B0503020204020204" charset="-122"/>
            </a:endParaRPr>
          </a:p>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马斯洛需要层次理论；</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zh-CN" altLang="en-US" sz="2400" b="1" dirty="0">
                <a:solidFill>
                  <a:srgbClr val="FFFF00"/>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准确读题和可视化快速构思；</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语义连贯标词扩展法</a:t>
            </a:r>
            <a:endParaRPr lang="zh-CN" altLang="en-US" sz="2400" b="1" dirty="0">
              <a:solidFill>
                <a:srgbClr val="FFFF00"/>
              </a:solidFill>
              <a:latin typeface="微软雅黑" panose="020B0503020204020204" charset="-122"/>
              <a:ea typeface="微软雅黑" panose="020B0503020204020204" charset="-122"/>
            </a:endParaRPr>
          </a:p>
        </p:txBody>
      </p:sp>
      <p:sp>
        <p:nvSpPr>
          <p:cNvPr id="59" name="TextBox 12"/>
          <p:cNvSpPr txBox="1">
            <a:spLocks noChangeArrowheads="1"/>
          </p:cNvSpPr>
          <p:nvPr/>
        </p:nvSpPr>
        <p:spPr bwMode="auto">
          <a:xfrm>
            <a:off x="1346911" y="2464051"/>
            <a:ext cx="1256665" cy="22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0" b="1">
                <a:solidFill>
                  <a:srgbClr val="FFFFFF"/>
                </a:solidFill>
                <a:latin typeface="微软雅黑" panose="020B0503020204020204" charset="-122"/>
                <a:ea typeface="微软雅黑" panose="020B0503020204020204" charset="-122"/>
              </a:rPr>
              <a:t>1</a:t>
            </a:r>
            <a:endParaRPr lang="zh-CN" altLang="en-US" sz="13730" b="1">
              <a:solidFill>
                <a:srgbClr val="FFFFFF"/>
              </a:solidFill>
              <a:latin typeface="微软雅黑" panose="020B0503020204020204" charset="-122"/>
              <a:ea typeface="微软雅黑" panose="020B0503020204020204" charset="-122"/>
            </a:endParaRPr>
          </a:p>
        </p:txBody>
      </p:sp>
      <p:sp>
        <p:nvSpPr>
          <p:cNvPr id="61" name="TextBox 2"/>
          <p:cNvSpPr txBox="1">
            <a:spLocks noChangeArrowheads="1"/>
          </p:cNvSpPr>
          <p:nvPr/>
        </p:nvSpPr>
        <p:spPr bwMode="auto">
          <a:xfrm>
            <a:off x="491806" y="38130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1" name="图片 100"/>
          <p:cNvPicPr/>
          <p:nvPr>
            <p:custDataLst>
              <p:tags r:id="rId1"/>
            </p:custDataLst>
          </p:nvPr>
        </p:nvPicPr>
        <p:blipFill>
          <a:blip r:embed="rId2"/>
          <a:stretch>
            <a:fillRect/>
          </a:stretch>
        </p:blipFill>
        <p:spPr>
          <a:xfrm>
            <a:off x="387350" y="93980"/>
            <a:ext cx="5412105" cy="2052955"/>
          </a:xfrm>
          <a:prstGeom prst="rect">
            <a:avLst/>
          </a:prstGeom>
          <a:noFill/>
          <a:ln w="9525">
            <a:noFill/>
          </a:ln>
        </p:spPr>
      </p:pic>
      <p:sp>
        <p:nvSpPr>
          <p:cNvPr id="2" name="Freeform 9"/>
          <p:cNvSpPr/>
          <p:nvPr/>
        </p:nvSpPr>
        <p:spPr bwMode="auto">
          <a:xfrm>
            <a:off x="10377170" y="5650230"/>
            <a:ext cx="1813560" cy="1206500"/>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p>
            <a:endParaRPr lang="zh-CN" altLang="en-US" sz="2400"/>
          </a:p>
        </p:txBody>
      </p:sp>
      <p:sp>
        <p:nvSpPr>
          <p:cNvPr id="3" name="Freeform 10"/>
          <p:cNvSpPr/>
          <p:nvPr/>
        </p:nvSpPr>
        <p:spPr bwMode="auto">
          <a:xfrm>
            <a:off x="10296525" y="5932170"/>
            <a:ext cx="1894205" cy="924560"/>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p>
            <a:endParaRPr lang="zh-CN" altLang="en-US" sz="2400"/>
          </a:p>
        </p:txBody>
      </p:sp>
      <p:pic>
        <p:nvPicPr>
          <p:cNvPr id="5" name="图片 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10527363" y="5170730"/>
            <a:ext cx="1826937" cy="1685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anim calcmode="lin" valueType="num">
                                      <p:cBhvr>
                                        <p:cTn id="27" dur="500" fill="hold"/>
                                        <p:tgtEl>
                                          <p:spTgt spid="61"/>
                                        </p:tgtEl>
                                        <p:attrNameLst>
                                          <p:attrName>ppt_x</p:attrName>
                                        </p:attrNameLst>
                                      </p:cBhvr>
                                      <p:tavLst>
                                        <p:tav tm="0">
                                          <p:val>
                                            <p:strVal val="#ppt_x"/>
                                          </p:val>
                                        </p:tav>
                                        <p:tav tm="100000">
                                          <p:val>
                                            <p:strVal val="#ppt_x"/>
                                          </p:val>
                                        </p:tav>
                                      </p:tavLst>
                                    </p:anim>
                                    <p:anim calcmode="lin" valueType="num">
                                      <p:cBhvr>
                                        <p:cTn id="28" dur="500" fill="hold"/>
                                        <p:tgtEl>
                                          <p:spTgt spid="61"/>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 calcmode="lin" valueType="num">
                                      <p:cBhvr>
                                        <p:cTn id="34" dur="500" fill="hold"/>
                                        <p:tgtEl>
                                          <p:spTgt spid="59"/>
                                        </p:tgtEl>
                                        <p:attrNameLst>
                                          <p:attrName>style.rotation</p:attrName>
                                        </p:attrNameLst>
                                      </p:cBhvr>
                                      <p:tavLst>
                                        <p:tav tm="0">
                                          <p:val>
                                            <p:fltVal val="90"/>
                                          </p:val>
                                        </p:tav>
                                        <p:tav tm="100000">
                                          <p:val>
                                            <p:fltVal val="0"/>
                                          </p:val>
                                        </p:tav>
                                      </p:tavLst>
                                    </p:anim>
                                    <p:animEffect transition="in" filter="fade">
                                      <p:cBhvr>
                                        <p:cTn id="35" dur="500"/>
                                        <p:tgtEl>
                                          <p:spTgt spid="59"/>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400"/>
                                        <p:tgtEl>
                                          <p:spTgt spid="2"/>
                                        </p:tgtEl>
                                      </p:cBhvr>
                                    </p:animEffect>
                                    <p:anim calcmode="lin" valueType="num">
                                      <p:cBhvr>
                                        <p:cTn id="44" dur="400" fill="hold"/>
                                        <p:tgtEl>
                                          <p:spTgt spid="2"/>
                                        </p:tgtEl>
                                        <p:attrNameLst>
                                          <p:attrName>ppt_x</p:attrName>
                                        </p:attrNameLst>
                                      </p:cBhvr>
                                      <p:tavLst>
                                        <p:tav tm="0">
                                          <p:val>
                                            <p:strVal val="#ppt_x"/>
                                          </p:val>
                                        </p:tav>
                                        <p:tav tm="100000">
                                          <p:val>
                                            <p:strVal val="#ppt_x"/>
                                          </p:val>
                                        </p:tav>
                                      </p:tavLst>
                                    </p:anim>
                                    <p:anim calcmode="lin" valueType="num">
                                      <p:cBhvr>
                                        <p:cTn id="45" dur="4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400"/>
                                        <p:tgtEl>
                                          <p:spTgt spid="3"/>
                                        </p:tgtEl>
                                      </p:cBhvr>
                                    </p:animEffect>
                                    <p:anim calcmode="lin" valueType="num">
                                      <p:cBhvr>
                                        <p:cTn id="49" dur="400" fill="hold"/>
                                        <p:tgtEl>
                                          <p:spTgt spid="3"/>
                                        </p:tgtEl>
                                        <p:attrNameLst>
                                          <p:attrName>ppt_x</p:attrName>
                                        </p:attrNameLst>
                                      </p:cBhvr>
                                      <p:tavLst>
                                        <p:tav tm="0">
                                          <p:val>
                                            <p:strVal val="#ppt_x"/>
                                          </p:val>
                                        </p:tav>
                                        <p:tav tm="100000">
                                          <p:val>
                                            <p:strVal val="#ppt_x"/>
                                          </p:val>
                                        </p:tav>
                                      </p:tavLst>
                                    </p:anim>
                                    <p:anim calcmode="lin" valueType="num">
                                      <p:cBhvr>
                                        <p:cTn id="50" dur="400" fill="hold"/>
                                        <p:tgtEl>
                                          <p:spTgt spid="3"/>
                                        </p:tgtEl>
                                        <p:attrNameLst>
                                          <p:attrName>ppt_y</p:attrName>
                                        </p:attrNameLst>
                                      </p:cBhvr>
                                      <p:tavLst>
                                        <p:tav tm="0">
                                          <p:val>
                                            <p:strVal val="#ppt_y+.1"/>
                                          </p:val>
                                        </p:tav>
                                        <p:tav tm="100000">
                                          <p:val>
                                            <p:strVal val="#ppt_y"/>
                                          </p:val>
                                        </p:tav>
                                      </p:tavLst>
                                    </p:anim>
                                  </p:childTnLst>
                                </p:cTn>
                              </p:par>
                              <p:par>
                                <p:cTn id="51" presetID="3" presetClass="entr" presetSubtype="1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58" grpId="0" autoUpdateAnimBg="0"/>
      <p:bldP spid="59" grpId="0" autoUpdateAnimBg="0"/>
      <p:bldP spid="61" grpId="0" autoUpdateAnimBg="0"/>
      <p:bldP spid="2" grpId="0" bldLvl="0" animBg="1"/>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5dad7c79ff9900c579409a9f6779bd2d">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7000240" y="-735965"/>
            <a:ext cx="5097145" cy="7512050"/>
          </a:xfrm>
          <a:prstGeom prst="rect">
            <a:avLst/>
          </a:prstGeom>
        </p:spPr>
      </p:pic>
      <p:pic>
        <p:nvPicPr>
          <p:cNvPr id="4" name="图片 3"/>
          <p:cNvPicPr/>
          <p:nvPr/>
        </p:nvPicPr>
        <p:blipFill>
          <a:blip r:embed="rId4"/>
        </p:blipFill>
        <p:spPr>
          <a:xfrm rot="18480000">
            <a:off x="11231245" y="4992370"/>
            <a:ext cx="946785" cy="806450"/>
          </a:xfrm>
          <a:prstGeom prst="rect">
            <a:avLst/>
          </a:prstGeom>
        </p:spPr>
      </p:pic>
      <p:pic>
        <p:nvPicPr>
          <p:cNvPr id="8" name="图片 7"/>
          <p:cNvPicPr>
            <a:picLocks noChangeAspect="1"/>
          </p:cNvPicPr>
          <p:nvPr/>
        </p:nvPicPr>
        <p:blipFill>
          <a:blip r:embed="rId5"/>
          <a:stretch>
            <a:fillRect/>
          </a:stretch>
        </p:blipFill>
        <p:spPr>
          <a:xfrm>
            <a:off x="168910" y="873125"/>
            <a:ext cx="6639560" cy="5589270"/>
          </a:xfrm>
          <a:prstGeom prst="rect">
            <a:avLst/>
          </a:prstGeom>
        </p:spPr>
      </p:pic>
      <p:pic>
        <p:nvPicPr>
          <p:cNvPr id="9" name="图片 8"/>
          <p:cNvPicPr>
            <a:picLocks noChangeAspect="1"/>
          </p:cNvPicPr>
          <p:nvPr/>
        </p:nvPicPr>
        <p:blipFill>
          <a:blip r:embed="rId6"/>
          <a:srcRect l="21917" t="22867"/>
          <a:stretch>
            <a:fillRect/>
          </a:stretch>
        </p:blipFill>
        <p:spPr>
          <a:xfrm>
            <a:off x="6807835" y="4210685"/>
            <a:ext cx="5354955" cy="2459990"/>
          </a:xfrm>
          <a:prstGeom prst="rect">
            <a:avLst/>
          </a:prstGeom>
        </p:spPr>
      </p:pic>
      <p:sp>
        <p:nvSpPr>
          <p:cNvPr id="20" name="矩形 19"/>
          <p:cNvSpPr/>
          <p:nvPr/>
        </p:nvSpPr>
        <p:spPr>
          <a:xfrm>
            <a:off x="6807835" y="-628015"/>
            <a:ext cx="5410200" cy="1443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出自【趣你的PPT】(微信:qunideppt)：最优质的PPT资源库"/>
          <p:cNvSpPr txBox="1"/>
          <p:nvPr>
            <p:custDataLst>
              <p:tags r:id="rId7"/>
            </p:custDataLst>
          </p:nvPr>
        </p:nvSpPr>
        <p:spPr>
          <a:xfrm>
            <a:off x="1033780" y="133985"/>
            <a:ext cx="11012170" cy="542290"/>
          </a:xfrm>
          <a:prstGeom prst="rect">
            <a:avLst/>
          </a:prstGeom>
          <a:noFill/>
        </p:spPr>
        <p:txBody>
          <a:bodyPr wrap="square" rtlCol="0">
            <a:noAutofit/>
          </a:bodyPr>
          <a:lstStyle/>
          <a:p>
            <a:pPr fontAlgn="ctr">
              <a:lnSpc>
                <a:spcPct val="110000"/>
              </a:lnSpc>
            </a:pPr>
            <a:r>
              <a:rPr lang="en-US" altLang="zh-CN" sz="2400" b="1" dirty="0">
                <a:solidFill>
                  <a:srgbClr val="C00000"/>
                </a:solidFill>
                <a:latin typeface="微软雅黑" panose="020B0503020204020204" charset="-122"/>
                <a:ea typeface="微软雅黑" panose="020B0503020204020204" charset="-122"/>
              </a:rPr>
              <a:t>读后续写思维模式路径优化——</a:t>
            </a:r>
            <a:r>
              <a:rPr lang="zh-CN" altLang="en-US" sz="2400" b="1" dirty="0">
                <a:solidFill>
                  <a:srgbClr val="C00000"/>
                </a:solidFill>
                <a:latin typeface="微软雅黑" panose="020B0503020204020204" charset="-122"/>
                <a:ea typeface="微软雅黑" panose="020B0503020204020204" charset="-122"/>
                <a:sym typeface="+mn-ea"/>
              </a:rPr>
              <a:t>用“马斯洛需要层次理论”</a:t>
            </a:r>
            <a:r>
              <a:rPr lang="zh-CN" altLang="en-US" sz="2400" b="1" dirty="0">
                <a:solidFill>
                  <a:srgbClr val="C00000"/>
                </a:solidFill>
                <a:latin typeface="微软雅黑" panose="020B0503020204020204" charset="-122"/>
                <a:ea typeface="微软雅黑" panose="020B0503020204020204" charset="-122"/>
              </a:rPr>
              <a:t>解决多重矛盾</a:t>
            </a:r>
            <a:endParaRPr lang="zh-CN" altLang="en-US" sz="2400" b="1" dirty="0">
              <a:solidFill>
                <a:srgbClr val="C00000"/>
              </a:solidFill>
              <a:latin typeface="微软雅黑" panose="020B0503020204020204" charset="-122"/>
              <a:ea typeface="微软雅黑" panose="020B0503020204020204" charset="-122"/>
            </a:endParaRPr>
          </a:p>
        </p:txBody>
      </p:sp>
      <p:sp>
        <p:nvSpPr>
          <p:cNvPr id="14" name="矩形 13"/>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15" name="矩形 14"/>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8">
            <a:extLst>
              <a:ext uri="{BEBA8EAE-BF5A-486C-A8C5-ECC9F3942E4B}">
                <a14:imgProps xmlns:a14="http://schemas.microsoft.com/office/drawing/2010/main">
                  <a14:imgLayer r:embed="rId9">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endCondLst>
                    <p:cond evt="onNext">
                      <p:tgtEl>
                        <p:sldTgt/>
                      </p:tgtEl>
                    </p:cond>
                    <p:cond evt="onPrev">
                      <p:tgtEl>
                        <p:sldTgt/>
                      </p:tgtEl>
                    </p:cond>
                  </p:endCondLst>
                </p:cTn>
                <p:tgtEl>
                  <p:spTgt spid="17"/>
                </p:tgtEl>
              </p:cMediaNode>
            </p:video>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出自【趣你的PPT】(微信:qunideppt)：最优质的PPT资源库"/>
          <p:cNvSpPr txBox="1"/>
          <p:nvPr>
            <p:custDataLst>
              <p:tags r:id="rId1"/>
            </p:custDataLst>
          </p:nvPr>
        </p:nvSpPr>
        <p:spPr>
          <a:xfrm>
            <a:off x="1132840" y="134620"/>
            <a:ext cx="9051925" cy="542290"/>
          </a:xfrm>
          <a:prstGeom prst="rect">
            <a:avLst/>
          </a:prstGeom>
          <a:noFill/>
        </p:spPr>
        <p:txBody>
          <a:bodyPr wrap="square" rtlCol="0">
            <a:noAutofit/>
          </a:bodyPr>
          <a:lstStyle/>
          <a:p>
            <a:pPr fontAlgn="ctr">
              <a:lnSpc>
                <a:spcPct val="110000"/>
              </a:lnSpc>
            </a:pPr>
            <a:r>
              <a:rPr sz="2400" b="1" dirty="0">
                <a:solidFill>
                  <a:srgbClr val="C00000"/>
                </a:solidFill>
                <a:latin typeface="微软雅黑" panose="020B0503020204020204" charset="-122"/>
                <a:ea typeface="微软雅黑" panose="020B0503020204020204" charset="-122"/>
              </a:rPr>
              <a:t>用“马斯洛需要层次理论”——解决</a:t>
            </a:r>
            <a:r>
              <a:rPr lang="zh-CN" sz="2400" b="1" dirty="0">
                <a:solidFill>
                  <a:srgbClr val="C00000"/>
                </a:solidFill>
                <a:latin typeface="微软雅黑" panose="020B0503020204020204" charset="-122"/>
                <a:ea typeface="微软雅黑" panose="020B0503020204020204" charset="-122"/>
              </a:rPr>
              <a:t>高级需求</a:t>
            </a:r>
            <a:r>
              <a:rPr sz="2400" b="1" dirty="0">
                <a:solidFill>
                  <a:srgbClr val="C00000"/>
                </a:solidFill>
                <a:latin typeface="微软雅黑" panose="020B0503020204020204" charset="-122"/>
                <a:ea typeface="微软雅黑" panose="020B0503020204020204" charset="-122"/>
              </a:rPr>
              <a:t>矛盾</a:t>
            </a:r>
            <a:r>
              <a:rPr lang="zh-CN" sz="2400" b="1" dirty="0">
                <a:solidFill>
                  <a:srgbClr val="C00000"/>
                </a:solidFill>
                <a:latin typeface="微软雅黑" panose="020B0503020204020204" charset="-122"/>
                <a:ea typeface="微软雅黑" panose="020B0503020204020204" charset="-122"/>
              </a:rPr>
              <a:t>，升华主题</a:t>
            </a:r>
            <a:endParaRPr lang="zh-CN" sz="2400" b="1" dirty="0">
              <a:solidFill>
                <a:srgbClr val="C00000"/>
              </a:solidFill>
              <a:latin typeface="微软雅黑" panose="020B0503020204020204" charset="-122"/>
              <a:ea typeface="微软雅黑" panose="020B0503020204020204"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C00000"/>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rgbClr val="C00000"/>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rgbClr val="FF0000"/>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pic>
        <p:nvPicPr>
          <p:cNvPr id="4" name="图片 3"/>
          <p:cNvPicPr/>
          <p:nvPr/>
        </p:nvPicPr>
        <p:blipFill>
          <a:blip r:embed="rId6"/>
        </p:blipFill>
        <p:spPr>
          <a:xfrm rot="18480000">
            <a:off x="11231245" y="4992370"/>
            <a:ext cx="946785" cy="806450"/>
          </a:xfrm>
          <a:prstGeom prst="rect">
            <a:avLst/>
          </a:prstGeom>
        </p:spPr>
      </p:pic>
      <p:cxnSp>
        <p:nvCxnSpPr>
          <p:cNvPr id="10" name="直接连接符 9"/>
          <p:cNvCxnSpPr/>
          <p:nvPr/>
        </p:nvCxnSpPr>
        <p:spPr>
          <a:xfrm>
            <a:off x="1588" y="750283"/>
            <a:ext cx="12192000" cy="0"/>
          </a:xfrm>
          <a:prstGeom prst="line">
            <a:avLst/>
          </a:prstGeom>
          <a:noFill/>
          <a:ln w="12700" cap="flat" cmpd="sng" algn="ctr">
            <a:solidFill>
              <a:srgbClr val="C00000"/>
            </a:solidFill>
            <a:prstDash val="solid"/>
            <a:miter lim="800000"/>
          </a:ln>
          <a:effectLst/>
        </p:spPr>
      </p:cxnSp>
      <p:sp>
        <p:nvSpPr>
          <p:cNvPr id="5" name="矩形 4"/>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8" name="任意多边形 7"/>
          <p:cNvSpPr/>
          <p:nvPr>
            <p:custDataLst>
              <p:tags r:id="rId7"/>
            </p:custDataLst>
          </p:nvPr>
        </p:nvSpPr>
        <p:spPr>
          <a:xfrm>
            <a:off x="3745711" y="4719564"/>
            <a:ext cx="1105420" cy="353864"/>
          </a:xfrm>
          <a:custGeom>
            <a:avLst/>
            <a:gdLst>
              <a:gd name="connsiteX0" fmla="*/ 0 w 2043"/>
              <a:gd name="connsiteY0" fmla="*/ 654 h 654"/>
              <a:gd name="connsiteX1" fmla="*/ 655 w 2043"/>
              <a:gd name="connsiteY1" fmla="*/ 0 h 654"/>
              <a:gd name="connsiteX2" fmla="*/ 2043 w 2043"/>
              <a:gd name="connsiteY2" fmla="*/ 2 h 654"/>
            </a:gdLst>
            <a:ahLst/>
            <a:cxnLst>
              <a:cxn ang="0">
                <a:pos x="connsiteX0" y="connsiteY0"/>
              </a:cxn>
              <a:cxn ang="0">
                <a:pos x="connsiteX1" y="connsiteY1"/>
              </a:cxn>
              <a:cxn ang="0">
                <a:pos x="connsiteX2" y="connsiteY2"/>
              </a:cxn>
            </a:cxnLst>
            <a:rect l="l" t="t" r="r" b="b"/>
            <a:pathLst>
              <a:path w="2043" h="654">
                <a:moveTo>
                  <a:pt x="0" y="654"/>
                </a:moveTo>
                <a:lnTo>
                  <a:pt x="655" y="0"/>
                </a:lnTo>
                <a:lnTo>
                  <a:pt x="2043" y="2"/>
                </a:lnTo>
              </a:path>
            </a:pathLst>
          </a:custGeom>
          <a:noFill/>
          <a:ln w="12700" cap="flat" cmpd="sng" algn="ctr">
            <a:solidFill>
              <a:srgbClr val="4874CB">
                <a:alpha val="20000"/>
              </a:srgbClr>
            </a:solidFill>
            <a:prstDash val="solid"/>
            <a:miter lim="800000"/>
          </a:ln>
          <a:effectLst/>
        </p:spPr>
        <p:txBody>
          <a:bodyPr rtlCol="0" anchor="ctr"/>
          <a:lstStyle/>
          <a:p>
            <a:pPr algn="ctr"/>
            <a:endParaRPr lang="zh-CN" altLang="en-US">
              <a:solidFill>
                <a:sysClr val="windowText" lastClr="000000"/>
              </a:solidFill>
              <a:latin typeface="Arial" panose="020B0604020202020204" pitchFamily="34" charset="0"/>
              <a:ea typeface="微软雅黑" panose="020B0503020204020204" charset="-122"/>
            </a:endParaRPr>
          </a:p>
        </p:txBody>
      </p:sp>
      <p:sp>
        <p:nvSpPr>
          <p:cNvPr id="9" name="任意多边形 8"/>
          <p:cNvSpPr/>
          <p:nvPr>
            <p:custDataLst>
              <p:tags r:id="rId8"/>
            </p:custDataLst>
          </p:nvPr>
        </p:nvSpPr>
        <p:spPr>
          <a:xfrm>
            <a:off x="3220326" y="3871156"/>
            <a:ext cx="1632428" cy="353864"/>
          </a:xfrm>
          <a:custGeom>
            <a:avLst/>
            <a:gdLst>
              <a:gd name="connsiteX0" fmla="*/ 0 w 3017"/>
              <a:gd name="connsiteY0" fmla="*/ 654 h 654"/>
              <a:gd name="connsiteX1" fmla="*/ 655 w 3017"/>
              <a:gd name="connsiteY1" fmla="*/ 0 h 654"/>
              <a:gd name="connsiteX2" fmla="*/ 3017 w 3017"/>
              <a:gd name="connsiteY2" fmla="*/ 10 h 654"/>
            </a:gdLst>
            <a:ahLst/>
            <a:cxnLst>
              <a:cxn ang="0">
                <a:pos x="connsiteX0" y="connsiteY0"/>
              </a:cxn>
              <a:cxn ang="0">
                <a:pos x="connsiteX1" y="connsiteY1"/>
              </a:cxn>
              <a:cxn ang="0">
                <a:pos x="connsiteX2" y="connsiteY2"/>
              </a:cxn>
            </a:cxnLst>
            <a:rect l="l" t="t" r="r" b="b"/>
            <a:pathLst>
              <a:path w="3017" h="654">
                <a:moveTo>
                  <a:pt x="0" y="654"/>
                </a:moveTo>
                <a:lnTo>
                  <a:pt x="655" y="0"/>
                </a:lnTo>
                <a:lnTo>
                  <a:pt x="3017" y="10"/>
                </a:lnTo>
              </a:path>
            </a:pathLst>
          </a:custGeom>
          <a:noFill/>
          <a:ln w="12700" cap="flat" cmpd="sng" algn="ctr">
            <a:solidFill>
              <a:srgbClr val="4874CB">
                <a:alpha val="20000"/>
              </a:srgbClr>
            </a:solidFill>
            <a:prstDash val="solid"/>
            <a:miter lim="800000"/>
          </a:ln>
          <a:effectLst/>
        </p:spPr>
        <p:txBody>
          <a:bodyPr rtlCol="0" anchor="ctr"/>
          <a:lstStyle/>
          <a:p>
            <a:pPr algn="ctr"/>
            <a:endParaRPr lang="zh-CN" altLang="en-US">
              <a:solidFill>
                <a:sysClr val="windowText" lastClr="000000"/>
              </a:solidFill>
              <a:latin typeface="Arial" panose="020B0604020202020204" pitchFamily="34" charset="0"/>
              <a:ea typeface="微软雅黑" panose="020B0503020204020204" charset="-122"/>
            </a:endParaRPr>
          </a:p>
        </p:txBody>
      </p:sp>
      <p:sp>
        <p:nvSpPr>
          <p:cNvPr id="11" name="任意多边形 10"/>
          <p:cNvSpPr/>
          <p:nvPr>
            <p:custDataLst>
              <p:tags r:id="rId9"/>
            </p:custDataLst>
          </p:nvPr>
        </p:nvSpPr>
        <p:spPr>
          <a:xfrm>
            <a:off x="2716042" y="3040062"/>
            <a:ext cx="2138335" cy="353864"/>
          </a:xfrm>
          <a:custGeom>
            <a:avLst/>
            <a:gdLst>
              <a:gd name="connsiteX0" fmla="*/ 0 w 3952"/>
              <a:gd name="connsiteY0" fmla="*/ 654 h 654"/>
              <a:gd name="connsiteX1" fmla="*/ 655 w 3952"/>
              <a:gd name="connsiteY1" fmla="*/ 0 h 654"/>
              <a:gd name="connsiteX2" fmla="*/ 3952 w 3952"/>
              <a:gd name="connsiteY2" fmla="*/ 4 h 654"/>
            </a:gdLst>
            <a:ahLst/>
            <a:cxnLst>
              <a:cxn ang="0">
                <a:pos x="connsiteX0" y="connsiteY0"/>
              </a:cxn>
              <a:cxn ang="0">
                <a:pos x="connsiteX1" y="connsiteY1"/>
              </a:cxn>
              <a:cxn ang="0">
                <a:pos x="connsiteX2" y="connsiteY2"/>
              </a:cxn>
            </a:cxnLst>
            <a:rect l="l" t="t" r="r" b="b"/>
            <a:pathLst>
              <a:path w="3952" h="654">
                <a:moveTo>
                  <a:pt x="0" y="654"/>
                </a:moveTo>
                <a:lnTo>
                  <a:pt x="655" y="0"/>
                </a:lnTo>
                <a:lnTo>
                  <a:pt x="3952" y="4"/>
                </a:lnTo>
              </a:path>
            </a:pathLst>
          </a:custGeom>
          <a:noFill/>
          <a:ln w="12700" cap="flat" cmpd="sng" algn="ctr">
            <a:solidFill>
              <a:srgbClr val="4874CB">
                <a:alpha val="20000"/>
              </a:srgbClr>
            </a:solidFill>
            <a:prstDash val="solid"/>
            <a:miter lim="800000"/>
          </a:ln>
          <a:effectLst/>
        </p:spPr>
        <p:txBody>
          <a:bodyPr rtlCol="0" anchor="ctr"/>
          <a:lstStyle/>
          <a:p>
            <a:pPr algn="ctr"/>
            <a:endParaRPr lang="zh-CN" altLang="en-US">
              <a:solidFill>
                <a:sysClr val="windowText" lastClr="000000"/>
              </a:solidFill>
              <a:latin typeface="Arial" panose="020B0604020202020204" pitchFamily="34" charset="0"/>
              <a:ea typeface="微软雅黑" panose="020B0503020204020204" charset="-122"/>
            </a:endParaRPr>
          </a:p>
        </p:txBody>
      </p:sp>
      <p:sp>
        <p:nvSpPr>
          <p:cNvPr id="49" name="椭圆 48"/>
          <p:cNvSpPr/>
          <p:nvPr>
            <p:custDataLst>
              <p:tags r:id="rId10"/>
            </p:custDataLst>
          </p:nvPr>
        </p:nvSpPr>
        <p:spPr>
          <a:xfrm>
            <a:off x="4851672" y="2948079"/>
            <a:ext cx="186671" cy="186671"/>
          </a:xfrm>
          <a:prstGeom prst="ellipse">
            <a:avLst/>
          </a:prstGeom>
          <a:solidFill>
            <a:srgbClr val="4874CB">
              <a:alpha val="10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50" name="椭圆 49"/>
          <p:cNvSpPr/>
          <p:nvPr>
            <p:custDataLst>
              <p:tags r:id="rId11"/>
            </p:custDataLst>
          </p:nvPr>
        </p:nvSpPr>
        <p:spPr>
          <a:xfrm>
            <a:off x="4912813" y="3009220"/>
            <a:ext cx="64388" cy="64388"/>
          </a:xfrm>
          <a:prstGeom prst="ellipse">
            <a:avLst/>
          </a:prstGeom>
          <a:solidFill>
            <a:srgbClr val="4874CB">
              <a:lumMod val="60000"/>
              <a:lumOff val="40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53" name="椭圆 52"/>
          <p:cNvSpPr/>
          <p:nvPr>
            <p:custDataLst>
              <p:tags r:id="rId12"/>
            </p:custDataLst>
          </p:nvPr>
        </p:nvSpPr>
        <p:spPr>
          <a:xfrm>
            <a:off x="4851672" y="3783501"/>
            <a:ext cx="186671" cy="186671"/>
          </a:xfrm>
          <a:prstGeom prst="ellipse">
            <a:avLst/>
          </a:prstGeom>
          <a:solidFill>
            <a:srgbClr val="4874CB">
              <a:alpha val="10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54" name="椭圆 53"/>
          <p:cNvSpPr/>
          <p:nvPr>
            <p:custDataLst>
              <p:tags r:id="rId13"/>
            </p:custDataLst>
          </p:nvPr>
        </p:nvSpPr>
        <p:spPr>
          <a:xfrm>
            <a:off x="4912813" y="3844643"/>
            <a:ext cx="64388" cy="64388"/>
          </a:xfrm>
          <a:prstGeom prst="ellipse">
            <a:avLst/>
          </a:prstGeom>
          <a:solidFill>
            <a:srgbClr val="4874CB">
              <a:lumMod val="60000"/>
              <a:lumOff val="40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57" name="椭圆 56"/>
          <p:cNvSpPr/>
          <p:nvPr>
            <p:custDataLst>
              <p:tags r:id="rId14"/>
            </p:custDataLst>
          </p:nvPr>
        </p:nvSpPr>
        <p:spPr>
          <a:xfrm>
            <a:off x="4851672" y="4627581"/>
            <a:ext cx="186671" cy="186671"/>
          </a:xfrm>
          <a:prstGeom prst="ellipse">
            <a:avLst/>
          </a:prstGeom>
          <a:solidFill>
            <a:srgbClr val="4874CB">
              <a:alpha val="10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58" name="椭圆 57"/>
          <p:cNvSpPr/>
          <p:nvPr>
            <p:custDataLst>
              <p:tags r:id="rId15"/>
            </p:custDataLst>
          </p:nvPr>
        </p:nvSpPr>
        <p:spPr>
          <a:xfrm>
            <a:off x="4912813" y="4688722"/>
            <a:ext cx="64388" cy="64388"/>
          </a:xfrm>
          <a:prstGeom prst="ellipse">
            <a:avLst/>
          </a:prstGeom>
          <a:solidFill>
            <a:srgbClr val="4874CB">
              <a:lumMod val="60000"/>
              <a:lumOff val="40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14" name="任意多边形 13"/>
          <p:cNvSpPr/>
          <p:nvPr>
            <p:custDataLst>
              <p:tags r:id="rId16"/>
            </p:custDataLst>
          </p:nvPr>
        </p:nvSpPr>
        <p:spPr>
          <a:xfrm>
            <a:off x="149175" y="4836977"/>
            <a:ext cx="3783208" cy="534584"/>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6992" h="988">
                <a:moveTo>
                  <a:pt x="608" y="0"/>
                </a:moveTo>
                <a:lnTo>
                  <a:pt x="6384" y="0"/>
                </a:lnTo>
                <a:lnTo>
                  <a:pt x="6992" y="988"/>
                </a:lnTo>
                <a:lnTo>
                  <a:pt x="0" y="988"/>
                </a:lnTo>
                <a:lnTo>
                  <a:pt x="608" y="0"/>
                </a:lnTo>
                <a:close/>
              </a:path>
            </a:pathLst>
          </a:custGeom>
          <a:gradFill>
            <a:gsLst>
              <a:gs pos="100000">
                <a:srgbClr val="4874CB"/>
              </a:gs>
              <a:gs pos="0">
                <a:srgbClr val="4874CB">
                  <a:lumMod val="70000"/>
                  <a:lumOff val="30000"/>
                  <a:alpha val="100000"/>
                </a:srgbClr>
              </a:gs>
            </a:gsLst>
            <a:lin ang="10800000" scaled="0"/>
          </a:gradFill>
          <a:ln w="12700" cap="flat" cmpd="sng" algn="ctr">
            <a:noFill/>
            <a:prstDash val="solid"/>
            <a:miter lim="800000"/>
          </a:ln>
          <a:effectLst>
            <a:outerShdw blurRad="203200" dist="76200" dir="8100000" algn="tr" rotWithShape="0">
              <a:srgbClr val="4874CB">
                <a:lumMod val="75000"/>
                <a:alpha val="20000"/>
              </a:srgbClr>
            </a:outerShdw>
          </a:effectLst>
        </p:spPr>
        <p:txBody>
          <a:bodyPr vertOverflow="overflow" horzOverflow="overflow" vert="horz" wrap="square" numCol="1" spcCol="0" rtlCol="0" fromWordArt="0" anchor="ctr" anchorCtr="0" forceAA="0" compatLnSpc="1">
            <a:noAutofit/>
          </a:bodyPr>
          <a:lstStyle/>
          <a:p>
            <a:pPr lvl="0" algn="ctr">
              <a:spcBef>
                <a:spcPct val="0"/>
              </a:spcBef>
              <a:spcAft>
                <a:spcPct val="0"/>
              </a:spcAft>
              <a:buClrTx/>
              <a:buSzTx/>
              <a:buFontTx/>
            </a:pPr>
            <a:r>
              <a:rPr lang="en-US" altLang="zh-CN" b="1">
                <a:solidFill>
                  <a:sysClr val="window" lastClr="FFFFFF"/>
                </a:solidFill>
                <a:latin typeface="Arial" panose="020B0604020202020204" pitchFamily="34" charset="0"/>
                <a:ea typeface="微软雅黑" panose="020B0503020204020204" charset="-122"/>
                <a:sym typeface="微软雅黑" panose="020B0503020204020204" charset="-122"/>
              </a:rPr>
              <a:t>c</a:t>
            </a:r>
            <a:r>
              <a:rPr lang="zh-CN" altLang="en-US" b="1">
                <a:solidFill>
                  <a:sysClr val="window" lastClr="FFFFFF"/>
                </a:solidFill>
                <a:latin typeface="Arial" panose="020B0604020202020204" pitchFamily="34" charset="0"/>
                <a:ea typeface="微软雅黑" panose="020B0503020204020204" charset="-122"/>
                <a:sym typeface="微软雅黑" panose="020B0503020204020204" charset="-122"/>
              </a:rPr>
              <a:t>ognitive growth</a:t>
            </a:r>
            <a:endParaRPr lang="zh-CN" altLang="en-US" b="1" dirty="0">
              <a:solidFill>
                <a:sysClr val="window" lastClr="FFFFFF">
                  <a:lumMod val="100000"/>
                </a:sys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7" name="任意多边形 36"/>
          <p:cNvSpPr/>
          <p:nvPr>
            <p:custDataLst>
              <p:tags r:id="rId17"/>
            </p:custDataLst>
          </p:nvPr>
        </p:nvSpPr>
        <p:spPr>
          <a:xfrm>
            <a:off x="1661795" y="2305050"/>
            <a:ext cx="855345" cy="631190"/>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1209" h="983">
                <a:moveTo>
                  <a:pt x="605" y="0"/>
                </a:moveTo>
                <a:lnTo>
                  <a:pt x="1209" y="983"/>
                </a:lnTo>
                <a:lnTo>
                  <a:pt x="0" y="983"/>
                </a:lnTo>
                <a:lnTo>
                  <a:pt x="605" y="0"/>
                </a:lnTo>
                <a:close/>
              </a:path>
            </a:pathLst>
          </a:custGeom>
          <a:gradFill>
            <a:gsLst>
              <a:gs pos="100000">
                <a:srgbClr val="4874CB"/>
              </a:gs>
              <a:gs pos="0">
                <a:srgbClr val="4874CB">
                  <a:lumMod val="70000"/>
                  <a:lumOff val="30000"/>
                  <a:alpha val="100000"/>
                </a:srgbClr>
              </a:gs>
            </a:gsLst>
            <a:lin ang="10800000" scaled="0"/>
          </a:gradFill>
          <a:ln w="12700" cap="flat" cmpd="sng" algn="ctr">
            <a:noFill/>
            <a:prstDash val="solid"/>
            <a:miter lim="800000"/>
          </a:ln>
          <a:effectLst>
            <a:outerShdw blurRad="203200" dist="76200" dir="8100000" algn="tr" rotWithShape="0">
              <a:srgbClr val="4874CB">
                <a:lumMod val="75000"/>
                <a:alpha val="20000"/>
              </a:srgbClr>
            </a:outerShdw>
          </a:effectLst>
        </p:spPr>
        <p:txBody>
          <a:bodyPr vertOverflow="overflow" horzOverflow="overflow"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lvl="0" algn="ctr">
              <a:buClrTx/>
              <a:buSzTx/>
              <a:buFontTx/>
            </a:pPr>
            <a:endParaRPr lang="zh-CN" altLang="en-US">
              <a:solidFill>
                <a:sysClr val="windowText" lastClr="000000"/>
              </a:solidFill>
              <a:latin typeface="Arial" panose="020B0604020202020204" pitchFamily="34" charset="0"/>
              <a:ea typeface="微软雅黑" panose="020B0503020204020204" charset="-122"/>
              <a:cs typeface="微软雅黑" panose="020B0503020204020204" charset="-122"/>
              <a:sym typeface="微软雅黑" panose="020B0503020204020204" charset="-122"/>
            </a:endParaRPr>
          </a:p>
        </p:txBody>
      </p:sp>
      <p:sp>
        <p:nvSpPr>
          <p:cNvPr id="38" name="任意多边形 37"/>
          <p:cNvSpPr/>
          <p:nvPr>
            <p:custDataLst>
              <p:tags r:id="rId18"/>
            </p:custDataLst>
          </p:nvPr>
        </p:nvSpPr>
        <p:spPr>
          <a:xfrm>
            <a:off x="1197610" y="3150870"/>
            <a:ext cx="1795145" cy="517525"/>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3115" h="957">
                <a:moveTo>
                  <a:pt x="589" y="0"/>
                </a:moveTo>
                <a:lnTo>
                  <a:pt x="2526" y="0"/>
                </a:lnTo>
                <a:lnTo>
                  <a:pt x="3115" y="957"/>
                </a:lnTo>
                <a:lnTo>
                  <a:pt x="0" y="957"/>
                </a:lnTo>
                <a:lnTo>
                  <a:pt x="589" y="0"/>
                </a:lnTo>
                <a:close/>
              </a:path>
            </a:pathLst>
          </a:custGeom>
          <a:gradFill>
            <a:gsLst>
              <a:gs pos="100000">
                <a:srgbClr val="4874CB"/>
              </a:gs>
              <a:gs pos="0">
                <a:srgbClr val="4874CB">
                  <a:lumMod val="70000"/>
                  <a:lumOff val="30000"/>
                  <a:alpha val="100000"/>
                </a:srgbClr>
              </a:gs>
            </a:gsLst>
            <a:lin ang="10800000" scaled="0"/>
          </a:gradFill>
          <a:ln w="12700" cap="flat" cmpd="sng" algn="ctr">
            <a:noFill/>
            <a:prstDash val="solid"/>
            <a:miter lim="800000"/>
          </a:ln>
          <a:effectLst>
            <a:outerShdw blurRad="203200" dist="76200" dir="8100000" algn="tr" rotWithShape="0">
              <a:srgbClr val="4874CB">
                <a:lumMod val="75000"/>
                <a:alpha val="20000"/>
              </a:srgbClr>
            </a:outerShdw>
          </a:effectLst>
        </p:spPr>
        <p:txBody>
          <a:bodyPr vertOverflow="overflow" horzOverflow="overflow"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lvl="0" algn="ctr">
              <a:spcBef>
                <a:spcPct val="0"/>
              </a:spcBef>
              <a:spcAft>
                <a:spcPct val="0"/>
              </a:spcAft>
              <a:buClrTx/>
              <a:buSzTx/>
              <a:buFontTx/>
            </a:pPr>
            <a:r>
              <a:rPr lang="en-US" altLang="zh-CN" b="1">
                <a:solidFill>
                  <a:sysClr val="window" lastClr="FFFFFF"/>
                </a:solidFill>
                <a:latin typeface="Arial" panose="020B0604020202020204" pitchFamily="34" charset="0"/>
                <a:ea typeface="微软雅黑" panose="020B0503020204020204" charset="-122"/>
                <a:sym typeface="微软雅黑" panose="020B0503020204020204" charset="-122"/>
              </a:rPr>
              <a:t> </a:t>
            </a:r>
            <a:r>
              <a:rPr lang="en-US" altLang="zh-CN" b="1">
                <a:solidFill>
                  <a:schemeClr val="accent6">
                    <a:lumMod val="75000"/>
                  </a:schemeClr>
                </a:solidFill>
                <a:latin typeface="Arial" panose="020B0604020202020204" pitchFamily="34" charset="0"/>
                <a:ea typeface="微软雅黑" panose="020B0503020204020204" charset="-122"/>
                <a:sym typeface="微软雅黑" panose="020B0503020204020204" charset="-122"/>
              </a:rPr>
              <a:t>s</a:t>
            </a:r>
            <a:r>
              <a:rPr lang="zh-CN" altLang="en-US" b="1">
                <a:solidFill>
                  <a:schemeClr val="accent6">
                    <a:lumMod val="75000"/>
                  </a:schemeClr>
                </a:solidFill>
                <a:latin typeface="Arial" panose="020B0604020202020204" pitchFamily="34" charset="0"/>
                <a:ea typeface="微软雅黑" panose="020B0503020204020204" charset="-122"/>
                <a:sym typeface="微软雅黑" panose="020B0503020204020204" charset="-122"/>
              </a:rPr>
              <a:t>ocial growth</a:t>
            </a:r>
            <a:endParaRPr lang="zh-CN" altLang="en-US" b="1" dirty="0">
              <a:solidFill>
                <a:schemeClr val="accent6">
                  <a:lumMod val="75000"/>
                </a:schemeClr>
              </a:solidFill>
              <a:latin typeface="Arial" panose="020B0604020202020204" pitchFamily="34" charset="0"/>
              <a:ea typeface="微软雅黑" panose="020B0503020204020204" charset="-122"/>
              <a:cs typeface="微软雅黑" panose="020B0503020204020204" charset="-122"/>
              <a:sym typeface="微软雅黑" panose="020B0503020204020204" charset="-122"/>
            </a:endParaRPr>
          </a:p>
        </p:txBody>
      </p:sp>
      <p:sp>
        <p:nvSpPr>
          <p:cNvPr id="39" name="任意多边形 38"/>
          <p:cNvSpPr/>
          <p:nvPr>
            <p:custDataLst>
              <p:tags r:id="rId19"/>
            </p:custDataLst>
          </p:nvPr>
        </p:nvSpPr>
        <p:spPr>
          <a:xfrm>
            <a:off x="575945" y="3987165"/>
            <a:ext cx="2830830" cy="529590"/>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5048" h="979">
                <a:moveTo>
                  <a:pt x="602" y="0"/>
                </a:moveTo>
                <a:lnTo>
                  <a:pt x="4446" y="0"/>
                </a:lnTo>
                <a:lnTo>
                  <a:pt x="5048" y="979"/>
                </a:lnTo>
                <a:lnTo>
                  <a:pt x="0" y="979"/>
                </a:lnTo>
                <a:lnTo>
                  <a:pt x="602" y="0"/>
                </a:lnTo>
                <a:close/>
              </a:path>
            </a:pathLst>
          </a:custGeom>
          <a:gradFill>
            <a:gsLst>
              <a:gs pos="100000">
                <a:srgbClr val="4874CB"/>
              </a:gs>
              <a:gs pos="0">
                <a:srgbClr val="4874CB">
                  <a:lumMod val="70000"/>
                  <a:lumOff val="30000"/>
                  <a:alpha val="100000"/>
                </a:srgbClr>
              </a:gs>
            </a:gsLst>
            <a:lin ang="10800000" scaled="0"/>
          </a:gradFill>
          <a:ln w="12700" cap="flat" cmpd="sng" algn="ctr">
            <a:noFill/>
            <a:prstDash val="solid"/>
            <a:miter lim="800000"/>
          </a:ln>
          <a:effectLst>
            <a:outerShdw blurRad="203200" dist="76200" dir="8100000" algn="tr" rotWithShape="0">
              <a:srgbClr val="4874CB">
                <a:lumMod val="75000"/>
                <a:alpha val="20000"/>
              </a:srgbClr>
            </a:outerShdw>
          </a:effectLst>
        </p:spPr>
        <p:txBody>
          <a:bodyPr vertOverflow="overflow" horzOverflow="overflow"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lvl="0" algn="ctr">
              <a:spcBef>
                <a:spcPct val="0"/>
              </a:spcBef>
              <a:spcAft>
                <a:spcPct val="0"/>
              </a:spcAft>
              <a:buClrTx/>
              <a:buSzTx/>
              <a:buFontTx/>
            </a:pPr>
            <a:r>
              <a:rPr lang="en-US" altLang="zh-CN" b="1">
                <a:solidFill>
                  <a:srgbClr val="92D050"/>
                </a:solidFill>
                <a:latin typeface="Arial" panose="020B0604020202020204" pitchFamily="34" charset="0"/>
                <a:ea typeface="微软雅黑" panose="020B0503020204020204" charset="-122"/>
                <a:sym typeface="微软雅黑" panose="020B0503020204020204" charset="-122"/>
              </a:rPr>
              <a:t>e</a:t>
            </a:r>
            <a:r>
              <a:rPr lang="zh-CN" altLang="en-US" b="1">
                <a:solidFill>
                  <a:srgbClr val="92D050"/>
                </a:solidFill>
                <a:latin typeface="Arial" panose="020B0604020202020204" pitchFamily="34" charset="0"/>
                <a:ea typeface="微软雅黑" panose="020B0503020204020204" charset="-122"/>
                <a:sym typeface="微软雅黑" panose="020B0503020204020204" charset="-122"/>
              </a:rPr>
              <a:t>motional growth</a:t>
            </a:r>
            <a:endParaRPr lang="zh-CN" altLang="en-US" b="1" dirty="0">
              <a:solidFill>
                <a:srgbClr val="92D050"/>
              </a:solidFill>
              <a:latin typeface="Arial" panose="020B0604020202020204" pitchFamily="34" charset="0"/>
              <a:ea typeface="微软雅黑" panose="020B0503020204020204" charset="-122"/>
              <a:cs typeface="微软雅黑" panose="020B0503020204020204" charset="-122"/>
              <a:sym typeface="微软雅黑" panose="020B0503020204020204" charset="-122"/>
            </a:endParaRPr>
          </a:p>
        </p:txBody>
      </p:sp>
      <p:sp>
        <p:nvSpPr>
          <p:cNvPr id="40" name="平行四边形 39"/>
          <p:cNvSpPr/>
          <p:nvPr>
            <p:custDataLst>
              <p:tags r:id="rId20"/>
            </p:custDataLst>
          </p:nvPr>
        </p:nvSpPr>
        <p:spPr>
          <a:xfrm>
            <a:off x="1517557" y="2936716"/>
            <a:ext cx="921454" cy="214266"/>
          </a:xfrm>
          <a:prstGeom prst="parallelogram">
            <a:avLst>
              <a:gd name="adj" fmla="val 165656"/>
            </a:avLst>
          </a:prstGeom>
          <a:gradFill>
            <a:gsLst>
              <a:gs pos="0">
                <a:srgbClr val="4874CB">
                  <a:lumMod val="75000"/>
                </a:srgbClr>
              </a:gs>
              <a:gs pos="100000">
                <a:srgbClr val="4874CB">
                  <a:alpha val="100000"/>
                </a:srgbClr>
              </a:gs>
            </a:gsLst>
            <a:lin ang="5400000" scaled="0"/>
          </a:gra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41" name="平行四边形 40"/>
          <p:cNvSpPr/>
          <p:nvPr>
            <p:custDataLst>
              <p:tags r:id="rId21"/>
            </p:custDataLst>
          </p:nvPr>
        </p:nvSpPr>
        <p:spPr>
          <a:xfrm>
            <a:off x="1001370" y="3666629"/>
            <a:ext cx="1881865" cy="320317"/>
          </a:xfrm>
          <a:prstGeom prst="parallelogram">
            <a:avLst>
              <a:gd name="adj" fmla="val 180067"/>
            </a:avLst>
          </a:prstGeom>
          <a:gradFill>
            <a:gsLst>
              <a:gs pos="0">
                <a:srgbClr val="4874CB">
                  <a:lumMod val="75000"/>
                </a:srgbClr>
              </a:gs>
              <a:gs pos="100000">
                <a:srgbClr val="4874CB">
                  <a:alpha val="100000"/>
                </a:srgbClr>
              </a:gs>
            </a:gsLst>
            <a:lin ang="5400000" scaled="0"/>
          </a:gra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43" name="平行四边形 42"/>
          <p:cNvSpPr/>
          <p:nvPr>
            <p:custDataLst>
              <p:tags r:id="rId22"/>
            </p:custDataLst>
          </p:nvPr>
        </p:nvSpPr>
        <p:spPr>
          <a:xfrm>
            <a:off x="478149" y="4516660"/>
            <a:ext cx="2927766" cy="320317"/>
          </a:xfrm>
          <a:prstGeom prst="parallelogram">
            <a:avLst>
              <a:gd name="adj" fmla="val 241047"/>
            </a:avLst>
          </a:prstGeom>
          <a:gradFill>
            <a:gsLst>
              <a:gs pos="0">
                <a:srgbClr val="4874CB">
                  <a:lumMod val="75000"/>
                </a:srgbClr>
              </a:gs>
              <a:gs pos="100000">
                <a:srgbClr val="4874CB">
                  <a:alpha val="100000"/>
                </a:srgbClr>
              </a:gs>
            </a:gsLst>
            <a:lin ang="5400000" scaled="0"/>
          </a:gra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63" name="任意多边形: 形状 39"/>
          <p:cNvSpPr/>
          <p:nvPr>
            <p:custDataLst>
              <p:tags r:id="rId23"/>
            </p:custDataLst>
          </p:nvPr>
        </p:nvSpPr>
        <p:spPr>
          <a:xfrm>
            <a:off x="5071069" y="2258647"/>
            <a:ext cx="385788" cy="433943"/>
          </a:xfrm>
          <a:custGeom>
            <a:avLst/>
            <a:gdLst>
              <a:gd name="connsiteX0" fmla="*/ 354445 w 354711"/>
              <a:gd name="connsiteY0" fmla="*/ 279630 h 398159"/>
              <a:gd name="connsiteX1" fmla="*/ 354445 w 354711"/>
              <a:gd name="connsiteY1" fmla="*/ 117705 h 398159"/>
              <a:gd name="connsiteX2" fmla="*/ 335395 w 354711"/>
              <a:gd name="connsiteY2" fmla="*/ 85511 h 398159"/>
              <a:gd name="connsiteX3" fmla="*/ 195664 w 354711"/>
              <a:gd name="connsiteY3" fmla="*/ 4834 h 398159"/>
              <a:gd name="connsiteX4" fmla="*/ 158421 w 354711"/>
              <a:gd name="connsiteY4" fmla="*/ 4834 h 398159"/>
              <a:gd name="connsiteX5" fmla="*/ 18308 w 354711"/>
              <a:gd name="connsiteY5" fmla="*/ 85701 h 398159"/>
              <a:gd name="connsiteX6" fmla="*/ -266 w 354711"/>
              <a:gd name="connsiteY6" fmla="*/ 117896 h 398159"/>
              <a:gd name="connsiteX7" fmla="*/ -266 w 354711"/>
              <a:gd name="connsiteY7" fmla="*/ 279821 h 398159"/>
              <a:gd name="connsiteX8" fmla="*/ 18308 w 354711"/>
              <a:gd name="connsiteY8" fmla="*/ 312110 h 398159"/>
              <a:gd name="connsiteX9" fmla="*/ 158421 w 354711"/>
              <a:gd name="connsiteY9" fmla="*/ 392978 h 398159"/>
              <a:gd name="connsiteX10" fmla="*/ 195664 w 354711"/>
              <a:gd name="connsiteY10" fmla="*/ 392978 h 398159"/>
              <a:gd name="connsiteX11" fmla="*/ 335681 w 354711"/>
              <a:gd name="connsiteY11" fmla="*/ 312110 h 398159"/>
              <a:gd name="connsiteX12" fmla="*/ 354445 w 354711"/>
              <a:gd name="connsiteY12" fmla="*/ 279630 h 39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711" h="398159">
                <a:moveTo>
                  <a:pt x="354445" y="279630"/>
                </a:moveTo>
                <a:lnTo>
                  <a:pt x="354445" y="117705"/>
                </a:lnTo>
                <a:cubicBezTo>
                  <a:pt x="354341" y="104332"/>
                  <a:pt x="347064" y="92045"/>
                  <a:pt x="335395" y="85511"/>
                </a:cubicBezTo>
                <a:lnTo>
                  <a:pt x="195664" y="4834"/>
                </a:lnTo>
                <a:cubicBezTo>
                  <a:pt x="184148" y="-1843"/>
                  <a:pt x="169937" y="-1843"/>
                  <a:pt x="158421" y="4834"/>
                </a:cubicBezTo>
                <a:lnTo>
                  <a:pt x="18308" y="85701"/>
                </a:lnTo>
                <a:cubicBezTo>
                  <a:pt x="6821" y="92359"/>
                  <a:pt x="-256" y="104618"/>
                  <a:pt x="-266" y="117896"/>
                </a:cubicBezTo>
                <a:lnTo>
                  <a:pt x="-266" y="279821"/>
                </a:lnTo>
                <a:cubicBezTo>
                  <a:pt x="-284" y="293127"/>
                  <a:pt x="6792" y="305443"/>
                  <a:pt x="18308" y="312110"/>
                </a:cubicBezTo>
                <a:lnTo>
                  <a:pt x="158421" y="392978"/>
                </a:lnTo>
                <a:cubicBezTo>
                  <a:pt x="169937" y="399655"/>
                  <a:pt x="184148" y="399655"/>
                  <a:pt x="195664" y="392978"/>
                </a:cubicBezTo>
                <a:lnTo>
                  <a:pt x="335681" y="312110"/>
                </a:lnTo>
                <a:cubicBezTo>
                  <a:pt x="347311" y="305443"/>
                  <a:pt x="354474" y="293041"/>
                  <a:pt x="354445" y="279630"/>
                </a:cubicBezTo>
                <a:close/>
              </a:path>
            </a:pathLst>
          </a:custGeom>
          <a:solidFill>
            <a:schemeClr val="accent6">
              <a:lumMod val="75000"/>
            </a:schemeClr>
          </a:solidFill>
          <a:ln w="317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lvl="0" algn="ctr">
              <a:buClrTx/>
              <a:buSzTx/>
              <a:buFontTx/>
            </a:pPr>
            <a:endParaRPr lang="zh-CN" altLang="en-US">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15" name="矩形 14"/>
          <p:cNvSpPr/>
          <p:nvPr>
            <p:custDataLst>
              <p:tags r:id="rId24"/>
            </p:custDataLst>
          </p:nvPr>
        </p:nvSpPr>
        <p:spPr>
          <a:xfrm>
            <a:off x="5577205" y="1807210"/>
            <a:ext cx="5958205" cy="1266190"/>
          </a:xfrm>
          <a:prstGeom prst="rect">
            <a:avLst/>
          </a:prstGeom>
          <a:noFill/>
        </p:spPr>
        <p:txBody>
          <a:bodyPr wrap="square" lIns="0" tIns="0" rIns="0" bIns="0" rtlCol="0" anchor="ctr" anchorCtr="0">
            <a:noAutofit/>
          </a:bodyPr>
          <a:lstStyle/>
          <a:p>
            <a:pPr indent="0" algn="l" fontAlgn="auto">
              <a:lnSpc>
                <a:spcPts val="3120"/>
              </a:lnSpc>
              <a:spcBef>
                <a:spcPct val="0"/>
              </a:spcBef>
              <a:spcAft>
                <a:spcPct val="0"/>
              </a:spcAft>
            </a:pPr>
            <a:r>
              <a:rPr lang="zh-CN" altLang="en-US" sz="2000" b="1">
                <a:solidFill>
                  <a:srgbClr val="EE822F"/>
                </a:solidFill>
                <a:sym typeface="微软雅黑" panose="020B0503020204020204" charset="-122"/>
              </a:rPr>
              <a:t>improving the ability of interpersonal communication and learning to establish good relationships with others.</a:t>
            </a:r>
            <a:endParaRPr lang="zh-CN" altLang="en-US" sz="2000" b="1" dirty="0">
              <a:solidFill>
                <a:srgbClr val="EE822F"/>
              </a:solidFill>
              <a:latin typeface="微软雅黑" panose="020B0503020204020204" charset="-122"/>
              <a:cs typeface="微软雅黑" panose="020B0503020204020204" charset="-122"/>
              <a:sym typeface="微软雅黑" panose="020B0503020204020204" charset="-122"/>
            </a:endParaRPr>
          </a:p>
        </p:txBody>
      </p:sp>
      <p:sp>
        <p:nvSpPr>
          <p:cNvPr id="66" name="任意多边形: 形状 39"/>
          <p:cNvSpPr/>
          <p:nvPr>
            <p:custDataLst>
              <p:tags r:id="rId25"/>
            </p:custDataLst>
          </p:nvPr>
        </p:nvSpPr>
        <p:spPr>
          <a:xfrm>
            <a:off x="5164414" y="3670957"/>
            <a:ext cx="385788" cy="433943"/>
          </a:xfrm>
          <a:custGeom>
            <a:avLst/>
            <a:gdLst>
              <a:gd name="connsiteX0" fmla="*/ 354445 w 354711"/>
              <a:gd name="connsiteY0" fmla="*/ 279630 h 398159"/>
              <a:gd name="connsiteX1" fmla="*/ 354445 w 354711"/>
              <a:gd name="connsiteY1" fmla="*/ 117705 h 398159"/>
              <a:gd name="connsiteX2" fmla="*/ 335395 w 354711"/>
              <a:gd name="connsiteY2" fmla="*/ 85511 h 398159"/>
              <a:gd name="connsiteX3" fmla="*/ 195664 w 354711"/>
              <a:gd name="connsiteY3" fmla="*/ 4834 h 398159"/>
              <a:gd name="connsiteX4" fmla="*/ 158421 w 354711"/>
              <a:gd name="connsiteY4" fmla="*/ 4834 h 398159"/>
              <a:gd name="connsiteX5" fmla="*/ 18308 w 354711"/>
              <a:gd name="connsiteY5" fmla="*/ 85701 h 398159"/>
              <a:gd name="connsiteX6" fmla="*/ -266 w 354711"/>
              <a:gd name="connsiteY6" fmla="*/ 117896 h 398159"/>
              <a:gd name="connsiteX7" fmla="*/ -266 w 354711"/>
              <a:gd name="connsiteY7" fmla="*/ 279821 h 398159"/>
              <a:gd name="connsiteX8" fmla="*/ 18308 w 354711"/>
              <a:gd name="connsiteY8" fmla="*/ 312110 h 398159"/>
              <a:gd name="connsiteX9" fmla="*/ 158421 w 354711"/>
              <a:gd name="connsiteY9" fmla="*/ 392978 h 398159"/>
              <a:gd name="connsiteX10" fmla="*/ 195664 w 354711"/>
              <a:gd name="connsiteY10" fmla="*/ 392978 h 398159"/>
              <a:gd name="connsiteX11" fmla="*/ 335681 w 354711"/>
              <a:gd name="connsiteY11" fmla="*/ 312110 h 398159"/>
              <a:gd name="connsiteX12" fmla="*/ 354445 w 354711"/>
              <a:gd name="connsiteY12" fmla="*/ 279630 h 39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711" h="398159">
                <a:moveTo>
                  <a:pt x="354445" y="279630"/>
                </a:moveTo>
                <a:lnTo>
                  <a:pt x="354445" y="117705"/>
                </a:lnTo>
                <a:cubicBezTo>
                  <a:pt x="354341" y="104332"/>
                  <a:pt x="347064" y="92045"/>
                  <a:pt x="335395" y="85511"/>
                </a:cubicBezTo>
                <a:lnTo>
                  <a:pt x="195664" y="4834"/>
                </a:lnTo>
                <a:cubicBezTo>
                  <a:pt x="184148" y="-1843"/>
                  <a:pt x="169937" y="-1843"/>
                  <a:pt x="158421" y="4834"/>
                </a:cubicBezTo>
                <a:lnTo>
                  <a:pt x="18308" y="85701"/>
                </a:lnTo>
                <a:cubicBezTo>
                  <a:pt x="6821" y="92359"/>
                  <a:pt x="-256" y="104618"/>
                  <a:pt x="-266" y="117896"/>
                </a:cubicBezTo>
                <a:lnTo>
                  <a:pt x="-266" y="279821"/>
                </a:lnTo>
                <a:cubicBezTo>
                  <a:pt x="-284" y="293127"/>
                  <a:pt x="6792" y="305443"/>
                  <a:pt x="18308" y="312110"/>
                </a:cubicBezTo>
                <a:lnTo>
                  <a:pt x="158421" y="392978"/>
                </a:lnTo>
                <a:cubicBezTo>
                  <a:pt x="169937" y="399655"/>
                  <a:pt x="184148" y="399655"/>
                  <a:pt x="195664" y="392978"/>
                </a:cubicBezTo>
                <a:lnTo>
                  <a:pt x="335681" y="312110"/>
                </a:lnTo>
                <a:cubicBezTo>
                  <a:pt x="347311" y="305443"/>
                  <a:pt x="354474" y="293041"/>
                  <a:pt x="354445" y="279630"/>
                </a:cubicBezTo>
                <a:close/>
              </a:path>
            </a:pathLst>
          </a:custGeom>
          <a:solidFill>
            <a:srgbClr val="92D050"/>
          </a:solidFill>
          <a:ln w="317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lvl="0" algn="ctr">
              <a:buClrTx/>
              <a:buSzTx/>
              <a:buFontTx/>
            </a:pPr>
            <a:endParaRPr lang="zh-CN" altLang="en-US">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16" name="矩形 15"/>
          <p:cNvSpPr/>
          <p:nvPr>
            <p:custDataLst>
              <p:tags r:id="rId26"/>
            </p:custDataLst>
          </p:nvPr>
        </p:nvSpPr>
        <p:spPr>
          <a:xfrm>
            <a:off x="5730875" y="3458845"/>
            <a:ext cx="5542915" cy="767080"/>
          </a:xfrm>
          <a:prstGeom prst="rect">
            <a:avLst/>
          </a:prstGeom>
          <a:noFill/>
        </p:spPr>
        <p:txBody>
          <a:bodyPr wrap="square" lIns="0" tIns="0" rIns="0" bIns="0" rtlCol="0" anchor="ctr" anchorCtr="0">
            <a:noAutofit/>
          </a:bodyPr>
          <a:lstStyle/>
          <a:p>
            <a:pPr indent="0" algn="just" fontAlgn="auto">
              <a:lnSpc>
                <a:spcPts val="3300"/>
              </a:lnSpc>
              <a:spcBef>
                <a:spcPct val="0"/>
              </a:spcBef>
              <a:spcAft>
                <a:spcPct val="0"/>
              </a:spcAft>
            </a:pPr>
            <a:r>
              <a:rPr lang="en-US" altLang="zh-CN" sz="2000" b="1">
                <a:solidFill>
                  <a:srgbClr val="75BD42"/>
                </a:solidFill>
                <a:latin typeface="微软雅黑" panose="020B0503020204020204" charset="-122"/>
                <a:cs typeface="微软雅黑" panose="020B0503020204020204" charset="-122"/>
              </a:rPr>
              <a:t>better express emotion and enhance the maturity of emotions</a:t>
            </a:r>
            <a:endParaRPr lang="en-US" altLang="zh-CN" sz="2000" b="1">
              <a:solidFill>
                <a:srgbClr val="75BD42"/>
              </a:solidFill>
              <a:latin typeface="微软雅黑" panose="020B0503020204020204" charset="-122"/>
              <a:cs typeface="微软雅黑" panose="020B0503020204020204" charset="-122"/>
            </a:endParaRPr>
          </a:p>
        </p:txBody>
      </p:sp>
      <p:sp>
        <p:nvSpPr>
          <p:cNvPr id="68" name="任意多边形: 形状 39"/>
          <p:cNvSpPr/>
          <p:nvPr>
            <p:custDataLst>
              <p:tags r:id="rId27"/>
            </p:custDataLst>
          </p:nvPr>
        </p:nvSpPr>
        <p:spPr>
          <a:xfrm>
            <a:off x="5191084" y="4942343"/>
            <a:ext cx="385788" cy="433943"/>
          </a:xfrm>
          <a:custGeom>
            <a:avLst/>
            <a:gdLst>
              <a:gd name="connsiteX0" fmla="*/ 354445 w 354711"/>
              <a:gd name="connsiteY0" fmla="*/ 279630 h 398159"/>
              <a:gd name="connsiteX1" fmla="*/ 354445 w 354711"/>
              <a:gd name="connsiteY1" fmla="*/ 117705 h 398159"/>
              <a:gd name="connsiteX2" fmla="*/ 335395 w 354711"/>
              <a:gd name="connsiteY2" fmla="*/ 85511 h 398159"/>
              <a:gd name="connsiteX3" fmla="*/ 195664 w 354711"/>
              <a:gd name="connsiteY3" fmla="*/ 4834 h 398159"/>
              <a:gd name="connsiteX4" fmla="*/ 158421 w 354711"/>
              <a:gd name="connsiteY4" fmla="*/ 4834 h 398159"/>
              <a:gd name="connsiteX5" fmla="*/ 18308 w 354711"/>
              <a:gd name="connsiteY5" fmla="*/ 85701 h 398159"/>
              <a:gd name="connsiteX6" fmla="*/ -266 w 354711"/>
              <a:gd name="connsiteY6" fmla="*/ 117896 h 398159"/>
              <a:gd name="connsiteX7" fmla="*/ -266 w 354711"/>
              <a:gd name="connsiteY7" fmla="*/ 279821 h 398159"/>
              <a:gd name="connsiteX8" fmla="*/ 18308 w 354711"/>
              <a:gd name="connsiteY8" fmla="*/ 312110 h 398159"/>
              <a:gd name="connsiteX9" fmla="*/ 158421 w 354711"/>
              <a:gd name="connsiteY9" fmla="*/ 392978 h 398159"/>
              <a:gd name="connsiteX10" fmla="*/ 195664 w 354711"/>
              <a:gd name="connsiteY10" fmla="*/ 392978 h 398159"/>
              <a:gd name="connsiteX11" fmla="*/ 335681 w 354711"/>
              <a:gd name="connsiteY11" fmla="*/ 312110 h 398159"/>
              <a:gd name="connsiteX12" fmla="*/ 354445 w 354711"/>
              <a:gd name="connsiteY12" fmla="*/ 279630 h 39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711" h="398159">
                <a:moveTo>
                  <a:pt x="354445" y="279630"/>
                </a:moveTo>
                <a:lnTo>
                  <a:pt x="354445" y="117705"/>
                </a:lnTo>
                <a:cubicBezTo>
                  <a:pt x="354341" y="104332"/>
                  <a:pt x="347064" y="92045"/>
                  <a:pt x="335395" y="85511"/>
                </a:cubicBezTo>
                <a:lnTo>
                  <a:pt x="195664" y="4834"/>
                </a:lnTo>
                <a:cubicBezTo>
                  <a:pt x="184148" y="-1843"/>
                  <a:pt x="169937" y="-1843"/>
                  <a:pt x="158421" y="4834"/>
                </a:cubicBezTo>
                <a:lnTo>
                  <a:pt x="18308" y="85701"/>
                </a:lnTo>
                <a:cubicBezTo>
                  <a:pt x="6821" y="92359"/>
                  <a:pt x="-256" y="104618"/>
                  <a:pt x="-266" y="117896"/>
                </a:cubicBezTo>
                <a:lnTo>
                  <a:pt x="-266" y="279821"/>
                </a:lnTo>
                <a:cubicBezTo>
                  <a:pt x="-284" y="293127"/>
                  <a:pt x="6792" y="305443"/>
                  <a:pt x="18308" y="312110"/>
                </a:cubicBezTo>
                <a:lnTo>
                  <a:pt x="158421" y="392978"/>
                </a:lnTo>
                <a:cubicBezTo>
                  <a:pt x="169937" y="399655"/>
                  <a:pt x="184148" y="399655"/>
                  <a:pt x="195664" y="392978"/>
                </a:cubicBezTo>
                <a:lnTo>
                  <a:pt x="335681" y="312110"/>
                </a:lnTo>
                <a:cubicBezTo>
                  <a:pt x="347311" y="305443"/>
                  <a:pt x="354474" y="293041"/>
                  <a:pt x="354445" y="279630"/>
                </a:cubicBezTo>
                <a:close/>
              </a:path>
            </a:pathLst>
          </a:custGeom>
          <a:gradFill>
            <a:gsLst>
              <a:gs pos="0">
                <a:srgbClr val="4874CB">
                  <a:lumMod val="75000"/>
                  <a:lumOff val="25000"/>
                </a:srgbClr>
              </a:gs>
              <a:gs pos="100000">
                <a:srgbClr val="4874CB">
                  <a:lumMod val="85000"/>
                  <a:lumOff val="15000"/>
                </a:srgbClr>
              </a:gs>
            </a:gsLst>
            <a:lin ang="2640000" scaled="0"/>
          </a:gradFill>
          <a:ln w="317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lvl="0" algn="ctr">
              <a:buClrTx/>
              <a:buSzTx/>
              <a:buFontTx/>
            </a:pPr>
            <a:endParaRPr lang="zh-CN" altLang="en-US">
              <a:solidFill>
                <a:sysClr val="window" lastClr="FFFFFF"/>
              </a:solidFill>
              <a:latin typeface="Arial" panose="020B0604020202020204" pitchFamily="34" charset="0"/>
              <a:ea typeface="微软雅黑" panose="020B0503020204020204" charset="-122"/>
              <a:sym typeface="微软雅黑" panose="020B0503020204020204" charset="-122"/>
            </a:endParaRPr>
          </a:p>
        </p:txBody>
      </p:sp>
      <p:sp>
        <p:nvSpPr>
          <p:cNvPr id="17" name="矩形 16"/>
          <p:cNvSpPr/>
          <p:nvPr>
            <p:custDataLst>
              <p:tags r:id="rId28"/>
            </p:custDataLst>
          </p:nvPr>
        </p:nvSpPr>
        <p:spPr>
          <a:xfrm>
            <a:off x="5764070" y="4719423"/>
            <a:ext cx="6154174" cy="766799"/>
          </a:xfrm>
          <a:prstGeom prst="rect">
            <a:avLst/>
          </a:prstGeom>
          <a:noFill/>
        </p:spPr>
        <p:txBody>
          <a:bodyPr wrap="square" lIns="0" tIns="0" rIns="0" bIns="0" rtlCol="0" anchor="ctr" anchorCtr="0">
            <a:noAutofit/>
          </a:bodyPr>
          <a:lstStyle/>
          <a:p>
            <a:pPr algn="just">
              <a:lnSpc>
                <a:spcPct val="130000"/>
              </a:lnSpc>
              <a:spcBef>
                <a:spcPct val="0"/>
              </a:spcBef>
              <a:spcAft>
                <a:spcPct val="0"/>
              </a:spcAft>
            </a:pPr>
            <a:r>
              <a:rPr lang="en-US" altLang="zh-CN" sz="2000" b="1">
                <a:solidFill>
                  <a:srgbClr val="4874CB">
                    <a:lumMod val="75000"/>
                  </a:srgbClr>
                </a:solidFill>
                <a:latin typeface="微软雅黑" panose="020B0503020204020204" charset="-122"/>
                <a:cs typeface="微软雅黑" panose="020B0503020204020204" charset="-122"/>
              </a:rPr>
              <a:t>a bettter understanding of oneself</a:t>
            </a:r>
            <a:endParaRPr lang="en-US" altLang="zh-CN" sz="2000" b="1">
              <a:solidFill>
                <a:srgbClr val="4874CB">
                  <a:lumMod val="75000"/>
                </a:srgbClr>
              </a:solidFill>
              <a:latin typeface="微软雅黑" panose="020B0503020204020204" charset="-122"/>
              <a:cs typeface="微软雅黑" panose="020B0503020204020204" charset="-122"/>
            </a:endParaRPr>
          </a:p>
        </p:txBody>
      </p:sp>
      <p:sp>
        <p:nvSpPr>
          <p:cNvPr id="20" name="图形 3" descr="343439383331313b343532303032383bbfcdbba7b9dcc0ed"/>
          <p:cNvSpPr/>
          <p:nvPr>
            <p:custDataLst>
              <p:tags r:id="rId29"/>
            </p:custDataLst>
          </p:nvPr>
        </p:nvSpPr>
        <p:spPr>
          <a:xfrm>
            <a:off x="5263972" y="2943750"/>
            <a:ext cx="193253" cy="192327"/>
          </a:xfrm>
          <a:custGeom>
            <a:avLst/>
            <a:gdLst>
              <a:gd name="connsiteX0" fmla="*/ 171604 w 226799"/>
              <a:gd name="connsiteY0" fmla="*/ 176720 h 225712"/>
              <a:gd name="connsiteX1" fmla="*/ 123518 w 226799"/>
              <a:gd name="connsiteY1" fmla="*/ 139423 h 225712"/>
              <a:gd name="connsiteX2" fmla="*/ 120670 w 226799"/>
              <a:gd name="connsiteY2" fmla="*/ 131590 h 225712"/>
              <a:gd name="connsiteX3" fmla="*/ 120670 w 226799"/>
              <a:gd name="connsiteY3" fmla="*/ 131473 h 225712"/>
              <a:gd name="connsiteX4" fmla="*/ 121011 w 226799"/>
              <a:gd name="connsiteY4" fmla="*/ 130772 h 225712"/>
              <a:gd name="connsiteX5" fmla="*/ 139015 w 226799"/>
              <a:gd name="connsiteY5" fmla="*/ 80847 h 225712"/>
              <a:gd name="connsiteX6" fmla="*/ 120213 w 226799"/>
              <a:gd name="connsiteY6" fmla="*/ 27532 h 225712"/>
              <a:gd name="connsiteX7" fmla="*/ 119188 w 226799"/>
              <a:gd name="connsiteY7" fmla="*/ 20868 h 225712"/>
              <a:gd name="connsiteX8" fmla="*/ 150410 w 226799"/>
              <a:gd name="connsiteY8" fmla="*/ 173 h 225712"/>
              <a:gd name="connsiteX9" fmla="*/ 191431 w 226799"/>
              <a:gd name="connsiteY9" fmla="*/ 36418 h 225712"/>
              <a:gd name="connsiteX10" fmla="*/ 177757 w 226799"/>
              <a:gd name="connsiteY10" fmla="*/ 90201 h 225712"/>
              <a:gd name="connsiteX11" fmla="*/ 173199 w 226799"/>
              <a:gd name="connsiteY11" fmla="*/ 96047 h 225712"/>
              <a:gd name="connsiteX12" fmla="*/ 172743 w 226799"/>
              <a:gd name="connsiteY12" fmla="*/ 105050 h 225712"/>
              <a:gd name="connsiteX13" fmla="*/ 174453 w 226799"/>
              <a:gd name="connsiteY13" fmla="*/ 107972 h 225712"/>
              <a:gd name="connsiteX14" fmla="*/ 188126 w 226799"/>
              <a:gd name="connsiteY14" fmla="*/ 114871 h 225712"/>
              <a:gd name="connsiteX15" fmla="*/ 202939 w 226799"/>
              <a:gd name="connsiteY15" fmla="*/ 121886 h 225712"/>
              <a:gd name="connsiteX16" fmla="*/ 225728 w 226799"/>
              <a:gd name="connsiteY16" fmla="*/ 142931 h 225712"/>
              <a:gd name="connsiteX17" fmla="*/ 223449 w 226799"/>
              <a:gd name="connsiteY17" fmla="*/ 165145 h 225712"/>
              <a:gd name="connsiteX18" fmla="*/ 177187 w 226799"/>
              <a:gd name="connsiteY18" fmla="*/ 179877 h 225712"/>
              <a:gd name="connsiteX19" fmla="*/ 171604 w 226799"/>
              <a:gd name="connsiteY19" fmla="*/ 176720 h 225712"/>
              <a:gd name="connsiteX20" fmla="*/ 114 w 226799"/>
              <a:gd name="connsiteY20" fmla="*/ 200104 h 225712"/>
              <a:gd name="connsiteX21" fmla="*/ 114 w 226799"/>
              <a:gd name="connsiteY21" fmla="*/ 191920 h 225712"/>
              <a:gd name="connsiteX22" fmla="*/ 2393 w 226799"/>
              <a:gd name="connsiteY22" fmla="*/ 184905 h 225712"/>
              <a:gd name="connsiteX23" fmla="*/ 23701 w 226799"/>
              <a:gd name="connsiteY23" fmla="*/ 164093 h 225712"/>
              <a:gd name="connsiteX24" fmla="*/ 24385 w 226799"/>
              <a:gd name="connsiteY24" fmla="*/ 163625 h 225712"/>
              <a:gd name="connsiteX25" fmla="*/ 45693 w 226799"/>
              <a:gd name="connsiteY25" fmla="*/ 153337 h 225712"/>
              <a:gd name="connsiteX26" fmla="*/ 52529 w 226799"/>
              <a:gd name="connsiteY26" fmla="*/ 150414 h 225712"/>
              <a:gd name="connsiteX27" fmla="*/ 54467 w 226799"/>
              <a:gd name="connsiteY27" fmla="*/ 148894 h 225712"/>
              <a:gd name="connsiteX28" fmla="*/ 58113 w 226799"/>
              <a:gd name="connsiteY28" fmla="*/ 129953 h 225712"/>
              <a:gd name="connsiteX29" fmla="*/ 53669 w 226799"/>
              <a:gd name="connsiteY29" fmla="*/ 124224 h 225712"/>
              <a:gd name="connsiteX30" fmla="*/ 53441 w 226799"/>
              <a:gd name="connsiteY30" fmla="*/ 123991 h 225712"/>
              <a:gd name="connsiteX31" fmla="*/ 36463 w 226799"/>
              <a:gd name="connsiteY31" fmla="*/ 69155 h 225712"/>
              <a:gd name="connsiteX32" fmla="*/ 78623 w 226799"/>
              <a:gd name="connsiteY32" fmla="*/ 29403 h 225712"/>
              <a:gd name="connsiteX33" fmla="*/ 121923 w 226799"/>
              <a:gd name="connsiteY33" fmla="*/ 68922 h 225712"/>
              <a:gd name="connsiteX34" fmla="*/ 122037 w 226799"/>
              <a:gd name="connsiteY34" fmla="*/ 69506 h 225712"/>
              <a:gd name="connsiteX35" fmla="*/ 116340 w 226799"/>
              <a:gd name="connsiteY35" fmla="*/ 104348 h 225712"/>
              <a:gd name="connsiteX36" fmla="*/ 105173 w 226799"/>
              <a:gd name="connsiteY36" fmla="*/ 123873 h 225712"/>
              <a:gd name="connsiteX37" fmla="*/ 104717 w 226799"/>
              <a:gd name="connsiteY37" fmla="*/ 124575 h 225712"/>
              <a:gd name="connsiteX38" fmla="*/ 100615 w 226799"/>
              <a:gd name="connsiteY38" fmla="*/ 129485 h 225712"/>
              <a:gd name="connsiteX39" fmla="*/ 100159 w 226799"/>
              <a:gd name="connsiteY39" fmla="*/ 130655 h 225712"/>
              <a:gd name="connsiteX40" fmla="*/ 102666 w 226799"/>
              <a:gd name="connsiteY40" fmla="*/ 149946 h 225712"/>
              <a:gd name="connsiteX41" fmla="*/ 111554 w 226799"/>
              <a:gd name="connsiteY41" fmla="*/ 153337 h 225712"/>
              <a:gd name="connsiteX42" fmla="*/ 112123 w 226799"/>
              <a:gd name="connsiteY42" fmla="*/ 153570 h 225712"/>
              <a:gd name="connsiteX43" fmla="*/ 149270 w 226799"/>
              <a:gd name="connsiteY43" fmla="*/ 175552 h 225712"/>
              <a:gd name="connsiteX44" fmla="*/ 149612 w 226799"/>
              <a:gd name="connsiteY44" fmla="*/ 175785 h 225712"/>
              <a:gd name="connsiteX45" fmla="*/ 158044 w 226799"/>
              <a:gd name="connsiteY45" fmla="*/ 188529 h 225712"/>
              <a:gd name="connsiteX46" fmla="*/ 158500 w 226799"/>
              <a:gd name="connsiteY46" fmla="*/ 192504 h 225712"/>
              <a:gd name="connsiteX47" fmla="*/ 158500 w 226799"/>
              <a:gd name="connsiteY47" fmla="*/ 201624 h 225712"/>
              <a:gd name="connsiteX48" fmla="*/ 158272 w 226799"/>
              <a:gd name="connsiteY48" fmla="*/ 203261 h 225712"/>
              <a:gd name="connsiteX49" fmla="*/ 124316 w 226799"/>
              <a:gd name="connsiteY49" fmla="*/ 222319 h 225712"/>
              <a:gd name="connsiteX50" fmla="*/ 37716 w 226799"/>
              <a:gd name="connsiteY50" fmla="*/ 222319 h 225712"/>
              <a:gd name="connsiteX51" fmla="*/ 4672 w 226799"/>
              <a:gd name="connsiteY51" fmla="*/ 208288 h 225712"/>
              <a:gd name="connsiteX52" fmla="*/ 114 w 226799"/>
              <a:gd name="connsiteY52" fmla="*/ 200104 h 22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6799" h="225712">
                <a:moveTo>
                  <a:pt x="171604" y="176720"/>
                </a:moveTo>
                <a:cubicBezTo>
                  <a:pt x="161804" y="157663"/>
                  <a:pt x="143801" y="147725"/>
                  <a:pt x="123518" y="139423"/>
                </a:cubicBezTo>
                <a:cubicBezTo>
                  <a:pt x="120441" y="138138"/>
                  <a:pt x="119188" y="134513"/>
                  <a:pt x="120670" y="131590"/>
                </a:cubicBezTo>
                <a:lnTo>
                  <a:pt x="120670" y="131473"/>
                </a:lnTo>
                <a:lnTo>
                  <a:pt x="121011" y="130772"/>
                </a:lnTo>
                <a:cubicBezTo>
                  <a:pt x="130013" y="117910"/>
                  <a:pt x="137875" y="101659"/>
                  <a:pt x="139015" y="80847"/>
                </a:cubicBezTo>
                <a:cubicBezTo>
                  <a:pt x="141180" y="56996"/>
                  <a:pt x="132406" y="40160"/>
                  <a:pt x="120213" y="27532"/>
                </a:cubicBezTo>
                <a:cubicBezTo>
                  <a:pt x="118504" y="25779"/>
                  <a:pt x="118049" y="23090"/>
                  <a:pt x="119188" y="20868"/>
                </a:cubicBezTo>
                <a:cubicBezTo>
                  <a:pt x="124999" y="9878"/>
                  <a:pt x="134001" y="1226"/>
                  <a:pt x="150410" y="173"/>
                </a:cubicBezTo>
                <a:cubicBezTo>
                  <a:pt x="175478" y="-996"/>
                  <a:pt x="189152" y="15373"/>
                  <a:pt x="191431" y="36418"/>
                </a:cubicBezTo>
                <a:cubicBezTo>
                  <a:pt x="194849" y="59802"/>
                  <a:pt x="186873" y="78509"/>
                  <a:pt x="177757" y="90201"/>
                </a:cubicBezTo>
                <a:cubicBezTo>
                  <a:pt x="176617" y="92540"/>
                  <a:pt x="174338" y="93708"/>
                  <a:pt x="173199" y="96047"/>
                </a:cubicBezTo>
                <a:cubicBezTo>
                  <a:pt x="172287" y="97917"/>
                  <a:pt x="172059" y="102243"/>
                  <a:pt x="172743" y="105050"/>
                </a:cubicBezTo>
                <a:cubicBezTo>
                  <a:pt x="172971" y="106219"/>
                  <a:pt x="173540" y="107154"/>
                  <a:pt x="174453" y="107972"/>
                </a:cubicBezTo>
                <a:cubicBezTo>
                  <a:pt x="177643" y="110779"/>
                  <a:pt x="184137" y="112766"/>
                  <a:pt x="188126" y="114871"/>
                </a:cubicBezTo>
                <a:cubicBezTo>
                  <a:pt x="193823" y="117209"/>
                  <a:pt x="198381" y="119547"/>
                  <a:pt x="202939" y="121886"/>
                </a:cubicBezTo>
                <a:cubicBezTo>
                  <a:pt x="212055" y="126563"/>
                  <a:pt x="222310" y="133577"/>
                  <a:pt x="225728" y="142931"/>
                </a:cubicBezTo>
                <a:cubicBezTo>
                  <a:pt x="228007" y="148777"/>
                  <a:pt x="226868" y="160469"/>
                  <a:pt x="223449" y="165145"/>
                </a:cubicBezTo>
                <a:cubicBezTo>
                  <a:pt x="216043" y="176019"/>
                  <a:pt x="194734" y="177773"/>
                  <a:pt x="177187" y="179877"/>
                </a:cubicBezTo>
                <a:cubicBezTo>
                  <a:pt x="174908" y="179994"/>
                  <a:pt x="172743" y="178825"/>
                  <a:pt x="171604" y="176720"/>
                </a:cubicBezTo>
                <a:moveTo>
                  <a:pt x="114" y="200104"/>
                </a:moveTo>
                <a:lnTo>
                  <a:pt x="114" y="191920"/>
                </a:lnTo>
                <a:cubicBezTo>
                  <a:pt x="114" y="189582"/>
                  <a:pt x="1253" y="187243"/>
                  <a:pt x="2393" y="184905"/>
                </a:cubicBezTo>
                <a:cubicBezTo>
                  <a:pt x="6837" y="175668"/>
                  <a:pt x="15839" y="169823"/>
                  <a:pt x="23701" y="164093"/>
                </a:cubicBezTo>
                <a:cubicBezTo>
                  <a:pt x="23929" y="163977"/>
                  <a:pt x="24157" y="163743"/>
                  <a:pt x="24385" y="163625"/>
                </a:cubicBezTo>
                <a:cubicBezTo>
                  <a:pt x="31108" y="160235"/>
                  <a:pt x="37830" y="156727"/>
                  <a:pt x="45693" y="153337"/>
                </a:cubicBezTo>
                <a:cubicBezTo>
                  <a:pt x="47630" y="152402"/>
                  <a:pt x="50364" y="151350"/>
                  <a:pt x="52529" y="150414"/>
                </a:cubicBezTo>
                <a:cubicBezTo>
                  <a:pt x="53327" y="150063"/>
                  <a:pt x="54011" y="149595"/>
                  <a:pt x="54467" y="148894"/>
                </a:cubicBezTo>
                <a:cubicBezTo>
                  <a:pt x="57771" y="144802"/>
                  <a:pt x="61303" y="136384"/>
                  <a:pt x="58113" y="129953"/>
                </a:cubicBezTo>
                <a:cubicBezTo>
                  <a:pt x="56973" y="127615"/>
                  <a:pt x="55834" y="126446"/>
                  <a:pt x="53669" y="124224"/>
                </a:cubicBezTo>
                <a:lnTo>
                  <a:pt x="53441" y="123991"/>
                </a:lnTo>
                <a:cubicBezTo>
                  <a:pt x="43186" y="112298"/>
                  <a:pt x="34184" y="92422"/>
                  <a:pt x="36463" y="69155"/>
                </a:cubicBezTo>
                <a:cubicBezTo>
                  <a:pt x="38742" y="45772"/>
                  <a:pt x="53555" y="29403"/>
                  <a:pt x="78623" y="29403"/>
                </a:cubicBezTo>
                <a:cubicBezTo>
                  <a:pt x="103577" y="29403"/>
                  <a:pt x="118391" y="45655"/>
                  <a:pt x="121923" y="68922"/>
                </a:cubicBezTo>
                <a:cubicBezTo>
                  <a:pt x="121923" y="69155"/>
                  <a:pt x="121923" y="69272"/>
                  <a:pt x="122037" y="69506"/>
                </a:cubicBezTo>
                <a:cubicBezTo>
                  <a:pt x="123062" y="83420"/>
                  <a:pt x="119758" y="96164"/>
                  <a:pt x="116340" y="104348"/>
                </a:cubicBezTo>
                <a:cubicBezTo>
                  <a:pt x="113035" y="112416"/>
                  <a:pt x="109616" y="118145"/>
                  <a:pt x="105173" y="123873"/>
                </a:cubicBezTo>
                <a:cubicBezTo>
                  <a:pt x="104945" y="124107"/>
                  <a:pt x="104831" y="124341"/>
                  <a:pt x="104717" y="124575"/>
                </a:cubicBezTo>
                <a:cubicBezTo>
                  <a:pt x="103577" y="126446"/>
                  <a:pt x="101754" y="127615"/>
                  <a:pt x="100615" y="129485"/>
                </a:cubicBezTo>
                <a:cubicBezTo>
                  <a:pt x="100387" y="129837"/>
                  <a:pt x="100273" y="130187"/>
                  <a:pt x="100159" y="130655"/>
                </a:cubicBezTo>
                <a:cubicBezTo>
                  <a:pt x="98222" y="137553"/>
                  <a:pt x="100387" y="146556"/>
                  <a:pt x="102666" y="149946"/>
                </a:cubicBezTo>
                <a:cubicBezTo>
                  <a:pt x="103805" y="152168"/>
                  <a:pt x="108135" y="152285"/>
                  <a:pt x="111554" y="153337"/>
                </a:cubicBezTo>
                <a:cubicBezTo>
                  <a:pt x="111782" y="153454"/>
                  <a:pt x="111895" y="153454"/>
                  <a:pt x="112123" y="153570"/>
                </a:cubicBezTo>
                <a:cubicBezTo>
                  <a:pt x="125683" y="159416"/>
                  <a:pt x="139129" y="166315"/>
                  <a:pt x="149270" y="175552"/>
                </a:cubicBezTo>
                <a:cubicBezTo>
                  <a:pt x="149384" y="175668"/>
                  <a:pt x="149498" y="175785"/>
                  <a:pt x="149612" y="175785"/>
                </a:cubicBezTo>
                <a:cubicBezTo>
                  <a:pt x="152574" y="178825"/>
                  <a:pt x="156449" y="182918"/>
                  <a:pt x="158044" y="188529"/>
                </a:cubicBezTo>
                <a:cubicBezTo>
                  <a:pt x="158386" y="189815"/>
                  <a:pt x="158500" y="191219"/>
                  <a:pt x="158500" y="192504"/>
                </a:cubicBezTo>
                <a:lnTo>
                  <a:pt x="158500" y="201624"/>
                </a:lnTo>
                <a:cubicBezTo>
                  <a:pt x="158500" y="202209"/>
                  <a:pt x="158386" y="202794"/>
                  <a:pt x="158272" y="203261"/>
                </a:cubicBezTo>
                <a:cubicBezTo>
                  <a:pt x="154398" y="215421"/>
                  <a:pt x="138787" y="218928"/>
                  <a:pt x="124316" y="222319"/>
                </a:cubicBezTo>
                <a:cubicBezTo>
                  <a:pt x="99247" y="226996"/>
                  <a:pt x="63924" y="226996"/>
                  <a:pt x="37716" y="222319"/>
                </a:cubicBezTo>
                <a:cubicBezTo>
                  <a:pt x="25182" y="219980"/>
                  <a:pt x="11509" y="216473"/>
                  <a:pt x="4672" y="208288"/>
                </a:cubicBezTo>
                <a:cubicBezTo>
                  <a:pt x="2393" y="207120"/>
                  <a:pt x="1253" y="204781"/>
                  <a:pt x="114" y="200104"/>
                </a:cubicBezTo>
              </a:path>
            </a:pathLst>
          </a:custGeom>
          <a:gradFill>
            <a:gsLst>
              <a:gs pos="0">
                <a:srgbClr val="FFFFFF"/>
              </a:gs>
              <a:gs pos="80000">
                <a:srgbClr val="FFFFFF">
                  <a:alpha val="60000"/>
                </a:srgbClr>
              </a:gs>
            </a:gsLst>
            <a:lin ang="4800001" scaled="1"/>
          </a:gradFill>
          <a:ln w="7833" cap="flat">
            <a:noFill/>
            <a:prstDash val="solid"/>
            <a:miter/>
          </a:ln>
        </p:spPr>
        <p:txBody>
          <a:bodyPr rtlCol="0" anchor="ctr"/>
          <a:lstStyle/>
          <a:p>
            <a:endParaRPr lang="zh-CN" altLang="en-US"/>
          </a:p>
        </p:txBody>
      </p:sp>
      <p:sp>
        <p:nvSpPr>
          <p:cNvPr id="22" name="图片 1" descr="343435383036303b343532343134393bcdb7c4d4b7e7b1a9"/>
          <p:cNvSpPr/>
          <p:nvPr>
            <p:custDataLst>
              <p:tags r:id="rId30"/>
            </p:custDataLst>
          </p:nvPr>
        </p:nvSpPr>
        <p:spPr>
          <a:xfrm>
            <a:off x="5265054" y="3764169"/>
            <a:ext cx="178611" cy="208591"/>
          </a:xfrm>
          <a:custGeom>
            <a:avLst/>
            <a:gdLst>
              <a:gd name="connsiteX0" fmla="*/ 116175 w 209615"/>
              <a:gd name="connsiteY0" fmla="*/ 114 h 244799"/>
              <a:gd name="connsiteX1" fmla="*/ 23805 w 209615"/>
              <a:gd name="connsiteY1" fmla="*/ 78818 h 244799"/>
              <a:gd name="connsiteX2" fmla="*/ 1411 w 209615"/>
              <a:gd name="connsiteY2" fmla="*/ 118326 h 244799"/>
              <a:gd name="connsiteX3" fmla="*/ 9978 w 209615"/>
              <a:gd name="connsiteY3" fmla="*/ 133028 h 244799"/>
              <a:gd name="connsiteX4" fmla="*/ 25087 w 209615"/>
              <a:gd name="connsiteY4" fmla="*/ 133028 h 244799"/>
              <a:gd name="connsiteX5" fmla="*/ 25087 w 209615"/>
              <a:gd name="connsiteY5" fmla="*/ 182132 h 244799"/>
              <a:gd name="connsiteX6" fmla="*/ 51540 w 209615"/>
              <a:gd name="connsiteY6" fmla="*/ 202982 h 244799"/>
              <a:gd name="connsiteX7" fmla="*/ 68484 w 209615"/>
              <a:gd name="connsiteY7" fmla="*/ 200641 h 244799"/>
              <a:gd name="connsiteX8" fmla="*/ 68484 w 209615"/>
              <a:gd name="connsiteY8" fmla="*/ 229097 h 244799"/>
              <a:gd name="connsiteX9" fmla="*/ 84302 w 209615"/>
              <a:gd name="connsiteY9" fmla="*/ 244914 h 244799"/>
              <a:gd name="connsiteX10" fmla="*/ 135715 w 209615"/>
              <a:gd name="connsiteY10" fmla="*/ 244914 h 244799"/>
              <a:gd name="connsiteX11" fmla="*/ 151536 w 209615"/>
              <a:gd name="connsiteY11" fmla="*/ 229097 h 244799"/>
              <a:gd name="connsiteX12" fmla="*/ 151536 w 209615"/>
              <a:gd name="connsiteY12" fmla="*/ 180242 h 244799"/>
              <a:gd name="connsiteX13" fmla="*/ 209731 w 209615"/>
              <a:gd name="connsiteY13" fmla="*/ 93645 h 244799"/>
              <a:gd name="connsiteX14" fmla="*/ 116175 w 209615"/>
              <a:gd name="connsiteY14" fmla="*/ 114 h 244799"/>
              <a:gd name="connsiteX15" fmla="*/ 150147 w 209615"/>
              <a:gd name="connsiteY15" fmla="*/ 84389 h 244799"/>
              <a:gd name="connsiteX16" fmla="*/ 99145 w 209615"/>
              <a:gd name="connsiteY16" fmla="*/ 137998 h 244799"/>
              <a:gd name="connsiteX17" fmla="*/ 92366 w 209615"/>
              <a:gd name="connsiteY17" fmla="*/ 134699 h 244799"/>
              <a:gd name="connsiteX18" fmla="*/ 97738 w 209615"/>
              <a:gd name="connsiteY18" fmla="*/ 97994 h 244799"/>
              <a:gd name="connsiteX19" fmla="*/ 74419 w 209615"/>
              <a:gd name="connsiteY19" fmla="*/ 97994 h 244799"/>
              <a:gd name="connsiteX20" fmla="*/ 71552 w 209615"/>
              <a:gd name="connsiteY20" fmla="*/ 91317 h 244799"/>
              <a:gd name="connsiteX21" fmla="*/ 122558 w 209615"/>
              <a:gd name="connsiteY21" fmla="*/ 37708 h 244799"/>
              <a:gd name="connsiteX22" fmla="*/ 129337 w 209615"/>
              <a:gd name="connsiteY22" fmla="*/ 41007 h 244799"/>
              <a:gd name="connsiteX23" fmla="*/ 123966 w 209615"/>
              <a:gd name="connsiteY23" fmla="*/ 77712 h 244799"/>
              <a:gd name="connsiteX24" fmla="*/ 147284 w 209615"/>
              <a:gd name="connsiteY24" fmla="*/ 77712 h 244799"/>
              <a:gd name="connsiteX25" fmla="*/ 150147 w 209615"/>
              <a:gd name="connsiteY25" fmla="*/ 84389 h 24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9615" h="244799">
                <a:moveTo>
                  <a:pt x="116175" y="114"/>
                </a:moveTo>
                <a:cubicBezTo>
                  <a:pt x="69555" y="114"/>
                  <a:pt x="30912" y="34209"/>
                  <a:pt x="23805" y="78818"/>
                </a:cubicBezTo>
                <a:lnTo>
                  <a:pt x="1411" y="118326"/>
                </a:lnTo>
                <a:cubicBezTo>
                  <a:pt x="-2310" y="124890"/>
                  <a:pt x="2432" y="133028"/>
                  <a:pt x="9978" y="133028"/>
                </a:cubicBezTo>
                <a:lnTo>
                  <a:pt x="25087" y="133028"/>
                </a:lnTo>
                <a:lnTo>
                  <a:pt x="25087" y="182132"/>
                </a:lnTo>
                <a:cubicBezTo>
                  <a:pt x="25087" y="195999"/>
                  <a:pt x="38054" y="206219"/>
                  <a:pt x="51540" y="202982"/>
                </a:cubicBezTo>
                <a:lnTo>
                  <a:pt x="68484" y="200641"/>
                </a:lnTo>
                <a:lnTo>
                  <a:pt x="68484" y="229097"/>
                </a:lnTo>
                <a:cubicBezTo>
                  <a:pt x="68484" y="237833"/>
                  <a:pt x="75567" y="244914"/>
                  <a:pt x="84302" y="244914"/>
                </a:cubicBezTo>
                <a:lnTo>
                  <a:pt x="135715" y="244914"/>
                </a:lnTo>
                <a:cubicBezTo>
                  <a:pt x="144453" y="244914"/>
                  <a:pt x="151536" y="237833"/>
                  <a:pt x="151536" y="229097"/>
                </a:cubicBezTo>
                <a:lnTo>
                  <a:pt x="151536" y="180242"/>
                </a:lnTo>
                <a:cubicBezTo>
                  <a:pt x="185671" y="166297"/>
                  <a:pt x="209731" y="132785"/>
                  <a:pt x="209731" y="93645"/>
                </a:cubicBezTo>
                <a:cubicBezTo>
                  <a:pt x="209729" y="41986"/>
                  <a:pt x="167842" y="114"/>
                  <a:pt x="116175" y="114"/>
                </a:cubicBezTo>
                <a:moveTo>
                  <a:pt x="150147" y="84389"/>
                </a:moveTo>
                <a:lnTo>
                  <a:pt x="99145" y="137998"/>
                </a:lnTo>
                <a:cubicBezTo>
                  <a:pt x="96487" y="140793"/>
                  <a:pt x="91809" y="138516"/>
                  <a:pt x="92366" y="134699"/>
                </a:cubicBezTo>
                <a:lnTo>
                  <a:pt x="97738" y="97994"/>
                </a:lnTo>
                <a:lnTo>
                  <a:pt x="74419" y="97994"/>
                </a:lnTo>
                <a:cubicBezTo>
                  <a:pt x="70943" y="97994"/>
                  <a:pt x="69159" y="93835"/>
                  <a:pt x="71552" y="91317"/>
                </a:cubicBezTo>
                <a:lnTo>
                  <a:pt x="122558" y="37708"/>
                </a:lnTo>
                <a:cubicBezTo>
                  <a:pt x="125216" y="34913"/>
                  <a:pt x="129894" y="37190"/>
                  <a:pt x="129337" y="41007"/>
                </a:cubicBezTo>
                <a:lnTo>
                  <a:pt x="123966" y="77712"/>
                </a:lnTo>
                <a:lnTo>
                  <a:pt x="147284" y="77712"/>
                </a:lnTo>
                <a:cubicBezTo>
                  <a:pt x="150756" y="77712"/>
                  <a:pt x="152544" y="81871"/>
                  <a:pt x="150147" y="84389"/>
                </a:cubicBezTo>
              </a:path>
            </a:pathLst>
          </a:custGeom>
          <a:gradFill>
            <a:gsLst>
              <a:gs pos="0">
                <a:srgbClr val="FFFFFF"/>
              </a:gs>
              <a:gs pos="80000">
                <a:srgbClr val="FFFFFF">
                  <a:alpha val="60000"/>
                </a:srgbClr>
              </a:gs>
            </a:gsLst>
            <a:lin ang="4800001" scaled="1"/>
          </a:gradFill>
          <a:ln w="8511" cap="flat">
            <a:noFill/>
            <a:prstDash val="solid"/>
            <a:miter/>
          </a:ln>
        </p:spPr>
        <p:txBody>
          <a:bodyPr rtlCol="0" anchor="ctr"/>
          <a:lstStyle/>
          <a:p>
            <a:endParaRPr lang="zh-CN" altLang="en-US"/>
          </a:p>
        </p:txBody>
      </p:sp>
      <p:sp>
        <p:nvSpPr>
          <p:cNvPr id="23" name="任意多边形: 形状 16"/>
          <p:cNvSpPr/>
          <p:nvPr>
            <p:custDataLst>
              <p:tags r:id="rId31"/>
            </p:custDataLst>
          </p:nvPr>
        </p:nvSpPr>
        <p:spPr>
          <a:xfrm>
            <a:off x="5287779" y="5083466"/>
            <a:ext cx="165992" cy="183966"/>
          </a:xfrm>
          <a:custGeom>
            <a:avLst/>
            <a:gdLst>
              <a:gd name="connsiteX0" fmla="*/ 175331 w 194806"/>
              <a:gd name="connsiteY0" fmla="*/ 125476 h 215900"/>
              <a:gd name="connsiteX1" fmla="*/ 191370 w 194806"/>
              <a:gd name="connsiteY1" fmla="*/ 125476 h 215900"/>
              <a:gd name="connsiteX2" fmla="*/ 191370 w 194806"/>
              <a:gd name="connsiteY2" fmla="*/ 142198 h 215900"/>
              <a:gd name="connsiteX3" fmla="*/ 122632 w 194806"/>
              <a:gd name="connsiteY3" fmla="*/ 213861 h 215900"/>
              <a:gd name="connsiteX4" fmla="*/ 116903 w 194806"/>
              <a:gd name="connsiteY4" fmla="*/ 215056 h 215900"/>
              <a:gd name="connsiteX5" fmla="*/ 107738 w 194806"/>
              <a:gd name="connsiteY5" fmla="*/ 211472 h 215900"/>
              <a:gd name="connsiteX6" fmla="*/ 80242 w 194806"/>
              <a:gd name="connsiteY6" fmla="*/ 181612 h 215900"/>
              <a:gd name="connsiteX7" fmla="*/ 80242 w 194806"/>
              <a:gd name="connsiteY7" fmla="*/ 164891 h 215900"/>
              <a:gd name="connsiteX8" fmla="*/ 96281 w 194806"/>
              <a:gd name="connsiteY8" fmla="*/ 164891 h 215900"/>
              <a:gd name="connsiteX9" fmla="*/ 116903 w 194806"/>
              <a:gd name="connsiteY9" fmla="*/ 186391 h 215900"/>
              <a:gd name="connsiteX10" fmla="*/ 57282 w 194806"/>
              <a:gd name="connsiteY10" fmla="*/ 35832 h 215900"/>
              <a:gd name="connsiteX11" fmla="*/ 45825 w 194806"/>
              <a:gd name="connsiteY11" fmla="*/ 47776 h 215900"/>
              <a:gd name="connsiteX12" fmla="*/ 91651 w 194806"/>
              <a:gd name="connsiteY12" fmla="*/ 95551 h 215900"/>
              <a:gd name="connsiteX13" fmla="*/ 137477 w 194806"/>
              <a:gd name="connsiteY13" fmla="*/ 47776 h 215900"/>
              <a:gd name="connsiteX14" fmla="*/ 126021 w 194806"/>
              <a:gd name="connsiteY14" fmla="*/ 35832 h 215900"/>
              <a:gd name="connsiteX15" fmla="*/ 114563 w 194806"/>
              <a:gd name="connsiteY15" fmla="*/ 47776 h 215900"/>
              <a:gd name="connsiteX16" fmla="*/ 91651 w 194806"/>
              <a:gd name="connsiteY16" fmla="*/ 71664 h 215900"/>
              <a:gd name="connsiteX17" fmla="*/ 68738 w 194806"/>
              <a:gd name="connsiteY17" fmla="*/ 47776 h 215900"/>
              <a:gd name="connsiteX18" fmla="*/ 57282 w 194806"/>
              <a:gd name="connsiteY18" fmla="*/ 35832 h 215900"/>
              <a:gd name="connsiteX19" fmla="*/ 34369 w 194806"/>
              <a:gd name="connsiteY19" fmla="*/ 0 h 215900"/>
              <a:gd name="connsiteX20" fmla="*/ 148933 w 194806"/>
              <a:gd name="connsiteY20" fmla="*/ 0 h 215900"/>
              <a:gd name="connsiteX21" fmla="*/ 183302 w 194806"/>
              <a:gd name="connsiteY21" fmla="*/ 35832 h 215900"/>
              <a:gd name="connsiteX22" fmla="*/ 183648 w 194806"/>
              <a:gd name="connsiteY22" fmla="*/ 107529 h 215900"/>
              <a:gd name="connsiteX23" fmla="*/ 115941 w 194806"/>
              <a:gd name="connsiteY23" fmla="*/ 175170 h 215900"/>
              <a:gd name="connsiteX24" fmla="*/ 98876 w 194806"/>
              <a:gd name="connsiteY24" fmla="*/ 157965 h 215900"/>
              <a:gd name="connsiteX25" fmla="*/ 72843 w 194806"/>
              <a:gd name="connsiteY25" fmla="*/ 157965 h 215900"/>
              <a:gd name="connsiteX26" fmla="*/ 72843 w 194806"/>
              <a:gd name="connsiteY26" fmla="*/ 184149 h 215900"/>
              <a:gd name="connsiteX27" fmla="*/ 100432 w 194806"/>
              <a:gd name="connsiteY27" fmla="*/ 215900 h 215900"/>
              <a:gd name="connsiteX28" fmla="*/ 34369 w 194806"/>
              <a:gd name="connsiteY28" fmla="*/ 214991 h 215900"/>
              <a:gd name="connsiteX29" fmla="*/ 0 w 194806"/>
              <a:gd name="connsiteY29" fmla="*/ 179159 h 215900"/>
              <a:gd name="connsiteX30" fmla="*/ 0 w 194806"/>
              <a:gd name="connsiteY30" fmla="*/ 35832 h 215900"/>
              <a:gd name="connsiteX31" fmla="*/ 34369 w 194806"/>
              <a:gd name="connsiteY31"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4806" h="215900">
                <a:moveTo>
                  <a:pt x="175331" y="125476"/>
                </a:moveTo>
                <a:cubicBezTo>
                  <a:pt x="179913" y="120698"/>
                  <a:pt x="186787" y="120698"/>
                  <a:pt x="191370" y="125476"/>
                </a:cubicBezTo>
                <a:cubicBezTo>
                  <a:pt x="195952" y="130254"/>
                  <a:pt x="195952" y="137420"/>
                  <a:pt x="191370" y="142198"/>
                </a:cubicBezTo>
                <a:lnTo>
                  <a:pt x="122632" y="213861"/>
                </a:lnTo>
                <a:lnTo>
                  <a:pt x="116903" y="215056"/>
                </a:lnTo>
                <a:cubicBezTo>
                  <a:pt x="113466" y="215056"/>
                  <a:pt x="110029" y="213861"/>
                  <a:pt x="107738" y="211472"/>
                </a:cubicBezTo>
                <a:lnTo>
                  <a:pt x="80242" y="181612"/>
                </a:lnTo>
                <a:cubicBezTo>
                  <a:pt x="75660" y="176835"/>
                  <a:pt x="75660" y="169669"/>
                  <a:pt x="80242" y="164891"/>
                </a:cubicBezTo>
                <a:cubicBezTo>
                  <a:pt x="84825" y="160113"/>
                  <a:pt x="91699" y="160113"/>
                  <a:pt x="96281" y="164891"/>
                </a:cubicBezTo>
                <a:lnTo>
                  <a:pt x="116903" y="186391"/>
                </a:lnTo>
                <a:close/>
                <a:moveTo>
                  <a:pt x="57282" y="35832"/>
                </a:moveTo>
                <a:cubicBezTo>
                  <a:pt x="50408" y="35832"/>
                  <a:pt x="45825" y="40609"/>
                  <a:pt x="45825" y="47776"/>
                </a:cubicBezTo>
                <a:cubicBezTo>
                  <a:pt x="45825" y="74053"/>
                  <a:pt x="66447" y="95551"/>
                  <a:pt x="91651" y="95551"/>
                </a:cubicBezTo>
                <a:cubicBezTo>
                  <a:pt x="116856" y="95551"/>
                  <a:pt x="137477" y="74053"/>
                  <a:pt x="137477" y="47776"/>
                </a:cubicBezTo>
                <a:cubicBezTo>
                  <a:pt x="137477" y="40609"/>
                  <a:pt x="132894" y="35832"/>
                  <a:pt x="126021" y="35832"/>
                </a:cubicBezTo>
                <a:cubicBezTo>
                  <a:pt x="119147" y="35832"/>
                  <a:pt x="114563" y="40609"/>
                  <a:pt x="114563" y="47776"/>
                </a:cubicBezTo>
                <a:cubicBezTo>
                  <a:pt x="114563" y="60914"/>
                  <a:pt x="104253" y="71664"/>
                  <a:pt x="91651" y="71664"/>
                </a:cubicBezTo>
                <a:cubicBezTo>
                  <a:pt x="79049" y="71664"/>
                  <a:pt x="68738" y="60914"/>
                  <a:pt x="68738" y="47776"/>
                </a:cubicBezTo>
                <a:cubicBezTo>
                  <a:pt x="68738" y="40609"/>
                  <a:pt x="64156" y="35832"/>
                  <a:pt x="57282" y="35832"/>
                </a:cubicBezTo>
                <a:close/>
                <a:moveTo>
                  <a:pt x="34369" y="0"/>
                </a:moveTo>
                <a:lnTo>
                  <a:pt x="148933" y="0"/>
                </a:lnTo>
                <a:cubicBezTo>
                  <a:pt x="168409" y="0"/>
                  <a:pt x="183302" y="15527"/>
                  <a:pt x="183302" y="35832"/>
                </a:cubicBezTo>
                <a:lnTo>
                  <a:pt x="183648" y="107529"/>
                </a:lnTo>
                <a:lnTo>
                  <a:pt x="115941" y="175170"/>
                </a:lnTo>
                <a:lnTo>
                  <a:pt x="98876" y="157965"/>
                </a:lnTo>
                <a:cubicBezTo>
                  <a:pt x="91598" y="150483"/>
                  <a:pt x="80122" y="150483"/>
                  <a:pt x="72843" y="157965"/>
                </a:cubicBezTo>
                <a:cubicBezTo>
                  <a:pt x="65563" y="165446"/>
                  <a:pt x="65563" y="176668"/>
                  <a:pt x="72843" y="184149"/>
                </a:cubicBezTo>
                <a:lnTo>
                  <a:pt x="100432" y="215900"/>
                </a:lnTo>
                <a:lnTo>
                  <a:pt x="34369" y="214991"/>
                </a:lnTo>
                <a:cubicBezTo>
                  <a:pt x="14893" y="214991"/>
                  <a:pt x="0" y="199464"/>
                  <a:pt x="0" y="179159"/>
                </a:cubicBezTo>
                <a:lnTo>
                  <a:pt x="0" y="35832"/>
                </a:lnTo>
                <a:cubicBezTo>
                  <a:pt x="0" y="15527"/>
                  <a:pt x="14893" y="0"/>
                  <a:pt x="34369" y="0"/>
                </a:cubicBezTo>
                <a:close/>
              </a:path>
            </a:pathLst>
          </a:custGeom>
          <a:gradFill>
            <a:gsLst>
              <a:gs pos="0">
                <a:srgbClr val="FFFFFF"/>
              </a:gs>
              <a:gs pos="80000">
                <a:srgbClr val="FFFFFF">
                  <a:alpha val="60000"/>
                </a:srgbClr>
              </a:gs>
            </a:gsLst>
            <a:lin ang="5400000" scaled="1"/>
          </a:gradFill>
          <a:ln w="7456" cap="flat">
            <a:noFill/>
            <a:prstDash val="solid"/>
            <a:miter/>
          </a:ln>
        </p:spPr>
        <p:txBody>
          <a:bodyPr rtlCol="0" anchor="ctr"/>
          <a:lstStyle/>
          <a:p>
            <a:endParaRPr lang="zh-CN" altLang="en-US"/>
          </a:p>
        </p:txBody>
      </p:sp>
      <p:sp>
        <p:nvSpPr>
          <p:cNvPr id="24" name="文本框 23"/>
          <p:cNvSpPr txBox="1"/>
          <p:nvPr/>
        </p:nvSpPr>
        <p:spPr>
          <a:xfrm>
            <a:off x="708025" y="819785"/>
            <a:ext cx="10126345" cy="706755"/>
          </a:xfrm>
          <a:prstGeom prst="rect">
            <a:avLst/>
          </a:prstGeom>
          <a:noFill/>
        </p:spPr>
        <p:txBody>
          <a:bodyPr wrap="square" rtlCol="0" anchor="t">
            <a:spAutoFit/>
          </a:bodyPr>
          <a:p>
            <a:pPr marL="342900" indent="-342900">
              <a:buFont typeface="Wingdings" panose="05000000000000000000" charset="0"/>
              <a:buChar char="Ø"/>
            </a:pPr>
            <a:r>
              <a:rPr lang="en-US" altLang="zh-CN" sz="2000" dirty="0">
                <a:solidFill>
                  <a:sysClr val="windowText" lastClr="000000"/>
                </a:solidFill>
                <a:latin typeface="Times New Roman" panose="02020603050405020304" charset="0"/>
                <a:ea typeface="微软雅黑" panose="020B0503020204020204" charset="-122"/>
                <a:cs typeface="Times New Roman" panose="02020603050405020304" charset="0"/>
                <a:sym typeface="+mn-ea"/>
              </a:rPr>
              <a:t>The essence of a short story’s development is to meet main characters’ </a:t>
            </a:r>
            <a:r>
              <a:rPr lang="en-US" altLang="zh-CN" sz="2000" dirty="0">
                <a:solidFill>
                  <a:sysClr val="windowText" lastClr="000000"/>
                </a:solidFill>
                <a:highlight>
                  <a:srgbClr val="FFFF00"/>
                </a:highlight>
                <a:latin typeface="Times New Roman" panose="02020603050405020304" charset="0"/>
                <a:ea typeface="微软雅黑" panose="020B0503020204020204" charset="-122"/>
                <a:cs typeface="Times New Roman" panose="02020603050405020304" charset="0"/>
                <a:sym typeface="+mn-ea"/>
              </a:rPr>
              <a:t>Needs </a:t>
            </a:r>
            <a:r>
              <a:rPr lang="en-US" altLang="zh-CN" sz="2000" dirty="0">
                <a:solidFill>
                  <a:sysClr val="windowText" lastClr="000000"/>
                </a:solidFill>
                <a:latin typeface="Times New Roman" panose="02020603050405020304" charset="0"/>
                <a:ea typeface="微软雅黑" panose="020B0503020204020204" charset="-122"/>
                <a:cs typeface="Times New Roman" panose="02020603050405020304" charset="0"/>
                <a:sym typeface="+mn-ea"/>
              </a:rPr>
              <a:t>with </a:t>
            </a:r>
            <a:r>
              <a:rPr lang="en-US" altLang="zh-CN" sz="2000" dirty="0">
                <a:solidFill>
                  <a:sysClr val="windowText" lastClr="000000"/>
                </a:solidFill>
                <a:highlight>
                  <a:srgbClr val="FFFF00"/>
                </a:highlight>
                <a:latin typeface="Times New Roman" panose="02020603050405020304" charset="0"/>
                <a:ea typeface="微软雅黑" panose="020B0503020204020204" charset="-122"/>
                <a:cs typeface="Times New Roman" panose="02020603050405020304" charset="0"/>
                <a:sym typeface="+mn-ea"/>
              </a:rPr>
              <a:t>Solutions</a:t>
            </a:r>
            <a:endParaRPr lang="en-US" altLang="zh-CN" sz="2000" dirty="0">
              <a:solidFill>
                <a:sysClr val="windowText" lastClr="000000"/>
              </a:solidFill>
              <a:highlight>
                <a:srgbClr val="FFFF00"/>
              </a:highlight>
              <a:latin typeface="Times New Roman" panose="02020603050405020304" charset="0"/>
              <a:ea typeface="微软雅黑" panose="020B0503020204020204" charset="-122"/>
              <a:cs typeface="Times New Roman" panose="02020603050405020304" charset="0"/>
              <a:sym typeface="+mn-ea"/>
            </a:endParaRPr>
          </a:p>
          <a:p>
            <a:pPr marL="342900" indent="-342900">
              <a:buFont typeface="Wingdings" panose="05000000000000000000" charset="0"/>
              <a:buChar char="Ø"/>
            </a:pPr>
            <a:r>
              <a:rPr lang="zh-CN" altLang="en-US" sz="2000" dirty="0">
                <a:solidFill>
                  <a:sysClr val="windowText" lastClr="000000"/>
                </a:solidFill>
                <a:latin typeface="Times New Roman" panose="02020603050405020304" charset="0"/>
                <a:ea typeface="微软雅黑" panose="020B0503020204020204" charset="-122"/>
                <a:cs typeface="Times New Roman" panose="02020603050405020304" charset="0"/>
                <a:sym typeface="+mn-ea"/>
              </a:rPr>
              <a:t>短故事发展的本质是主角通过解决问题来满足需求。</a:t>
            </a:r>
            <a:endParaRPr lang="zh-CN" altLang="en-US" sz="2000"/>
          </a:p>
        </p:txBody>
      </p:sp>
      <p:pic>
        <p:nvPicPr>
          <p:cNvPr id="25" name="图片 24"/>
          <p:cNvPicPr>
            <a:picLocks noChangeAspect="1"/>
          </p:cNvPicPr>
          <p:nvPr/>
        </p:nvPicPr>
        <p:blipFill rotWithShape="1">
          <a:blip r:embed="rId32">
            <a:extLst>
              <a:ext uri="{BEBA8EAE-BF5A-486C-A8C5-ECC9F3942E4B}">
                <a14:imgProps xmlns:a14="http://schemas.microsoft.com/office/drawing/2010/main">
                  <a14:imgLayer r:embed="rId3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par>
                                <p:cTn id="18" presetID="3" presetClass="entr" presetSubtype="1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搜狗截图20250514195751"/>
          <p:cNvPicPr>
            <a:picLocks noChangeAspect="1"/>
          </p:cNvPicPr>
          <p:nvPr/>
        </p:nvPicPr>
        <p:blipFill>
          <a:blip r:embed="rId1"/>
          <a:srcRect t="1415" b="1986"/>
          <a:stretch>
            <a:fillRect/>
          </a:stretch>
        </p:blipFill>
        <p:spPr>
          <a:xfrm>
            <a:off x="421005" y="749935"/>
            <a:ext cx="10785475" cy="5842000"/>
          </a:xfrm>
          <a:prstGeom prst="rect">
            <a:avLst/>
          </a:prstGeom>
        </p:spPr>
      </p:pic>
      <p:sp>
        <p:nvSpPr>
          <p:cNvPr id="2" name="出自【趣你的PPT】(微信:qunideppt)：最优质的PPT资源库"/>
          <p:cNvSpPr txBox="1"/>
          <p:nvPr>
            <p:custDataLst>
              <p:tags r:id="rId2"/>
            </p:custDataLst>
          </p:nvPr>
        </p:nvSpPr>
        <p:spPr>
          <a:xfrm>
            <a:off x="1140460" y="134620"/>
            <a:ext cx="8238490" cy="542290"/>
          </a:xfrm>
          <a:prstGeom prst="rect">
            <a:avLst/>
          </a:prstGeom>
          <a:noFill/>
        </p:spPr>
        <p:txBody>
          <a:bodyPr wrap="square" rtlCol="0">
            <a:noAutofit/>
          </a:bodyPr>
          <a:lstStyle/>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读后续写思维模式路径优化——准确读题和可视化快速构思</a:t>
            </a:r>
            <a:endParaRPr lang="zh-CN" altLang="en-US" sz="2400" b="1" dirty="0">
              <a:solidFill>
                <a:srgbClr val="C00000"/>
              </a:solidFill>
              <a:latin typeface="微软雅黑" panose="020B0503020204020204" charset="-122"/>
              <a:ea typeface="微软雅黑" panose="020B0503020204020204" charset="-122"/>
            </a:endParaRPr>
          </a:p>
        </p:txBody>
      </p:sp>
      <p:grpSp>
        <p:nvGrpSpPr>
          <p:cNvPr id="12" name="组合 11"/>
          <p:cNvGrpSpPr/>
          <p:nvPr userDrawn="1">
            <p:custDataLst>
              <p:tags r:id="rId3"/>
            </p:custDataLst>
          </p:nvPr>
        </p:nvGrpSpPr>
        <p:grpSpPr>
          <a:xfrm>
            <a:off x="10637789" y="5416239"/>
            <a:ext cx="1552625" cy="1432464"/>
            <a:chOff x="10898414" y="5656121"/>
            <a:chExt cx="1293586" cy="1193473"/>
          </a:xfrm>
        </p:grpSpPr>
        <p:sp>
          <p:nvSpPr>
            <p:cNvPr id="13" name="任意多边形: 形状 12"/>
            <p:cNvSpPr/>
            <p:nvPr>
              <p:custDataLst>
                <p:tags r:id="rId4"/>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C00000"/>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5"/>
              </p:custDataLst>
            </p:nvPr>
          </p:nvSpPr>
          <p:spPr>
            <a:xfrm>
              <a:off x="11420811" y="5656121"/>
              <a:ext cx="771189" cy="1193473"/>
            </a:xfrm>
            <a:prstGeom prst="triangle">
              <a:avLst>
                <a:gd name="adj" fmla="val 100000"/>
              </a:avLst>
            </a:prstGeom>
            <a:solidFill>
              <a:srgbClr val="C00000"/>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6"/>
              </p:custDataLst>
            </p:nvPr>
          </p:nvSpPr>
          <p:spPr>
            <a:xfrm rot="10800000">
              <a:off x="11420785" y="6157059"/>
              <a:ext cx="405290" cy="300624"/>
            </a:xfrm>
            <a:prstGeom prst="triangle">
              <a:avLst/>
            </a:prstGeom>
            <a:solidFill>
              <a:srgbClr val="FF0000"/>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pic>
        <p:nvPicPr>
          <p:cNvPr id="4" name="图片 3"/>
          <p:cNvPicPr/>
          <p:nvPr/>
        </p:nvPicPr>
        <p:blipFill>
          <a:blip r:embed="rId7"/>
        </p:blipFill>
        <p:spPr>
          <a:xfrm rot="18480000">
            <a:off x="11231245" y="4992370"/>
            <a:ext cx="946785" cy="806450"/>
          </a:xfrm>
          <a:prstGeom prst="rect">
            <a:avLst/>
          </a:prstGeom>
        </p:spPr>
      </p:pic>
      <p:sp>
        <p:nvSpPr>
          <p:cNvPr id="8" name="矩形 7"/>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
        <p:nvSpPr>
          <p:cNvPr id="11" name="矩形 10"/>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8">
            <a:extLst>
              <a:ext uri="{BEBA8EAE-BF5A-486C-A8C5-ECC9F3942E4B}">
                <a14:imgProps xmlns:a14="http://schemas.microsoft.com/office/drawing/2010/main">
                  <a14:imgLayer r:embed="rId9">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588" y="2052997"/>
            <a:ext cx="10726103" cy="29805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C00000"/>
          </a:solidFill>
          <a:ln>
            <a:noFill/>
          </a:ln>
        </p:spPr>
        <p:txBody>
          <a:bodyPr lIns="91392" tIns="45696" rIns="91392" bIns="45696"/>
          <a:lstStyle/>
          <a:p>
            <a:endParaRPr lang="zh-CN" altLang="en-US" sz="2400">
              <a:solidFill>
                <a:srgbClr val="002060"/>
              </a:solidFill>
            </a:endParaRPr>
          </a:p>
        </p:txBody>
      </p:sp>
      <p:sp>
        <p:nvSpPr>
          <p:cNvPr id="55" name="Freeform 8"/>
          <p:cNvSpPr/>
          <p:nvPr/>
        </p:nvSpPr>
        <p:spPr bwMode="auto">
          <a:xfrm>
            <a:off x="11225842" y="1908571"/>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8" name="TextBox 11"/>
          <p:cNvSpPr txBox="1">
            <a:spLocks noChangeArrowheads="1"/>
          </p:cNvSpPr>
          <p:nvPr/>
        </p:nvSpPr>
        <p:spPr bwMode="auto">
          <a:xfrm>
            <a:off x="2473325" y="2808605"/>
            <a:ext cx="692658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2025</a:t>
            </a:r>
            <a:r>
              <a:rPr lang="zh-CN" altLang="en-US" sz="4000" b="1" dirty="0">
                <a:solidFill>
                  <a:srgbClr val="FFFFFF"/>
                </a:solidFill>
                <a:latin typeface="微软雅黑" panose="020B0503020204020204" charset="-122"/>
                <a:ea typeface="微软雅黑" panose="020B0503020204020204" charset="-122"/>
              </a:rPr>
              <a:t>高考押题</a:t>
            </a:r>
            <a:r>
              <a:rPr lang="en-US" altLang="zh-CN" sz="4000" b="1" dirty="0">
                <a:solidFill>
                  <a:srgbClr val="FFFFFF"/>
                </a:solidFill>
                <a:latin typeface="微软雅黑" panose="020B0503020204020204" charset="-122"/>
                <a:ea typeface="微软雅黑" panose="020B0503020204020204" charset="-122"/>
              </a:rPr>
              <a:t>       </a:t>
            </a:r>
            <a:endParaRPr lang="en-US" altLang="zh-CN" sz="4000" b="1" dirty="0">
              <a:solidFill>
                <a:srgbClr val="FFFFFF"/>
              </a:solidFill>
              <a:latin typeface="微软雅黑" panose="020B0503020204020204" charset="-122"/>
              <a:ea typeface="微软雅黑" panose="020B0503020204020204" charset="-122"/>
            </a:endParaRPr>
          </a:p>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社区行善+网络创意/劳动实践</a:t>
            </a:r>
            <a:endParaRPr lang="zh-CN" altLang="en-US" sz="2400" b="1" dirty="0">
              <a:solidFill>
                <a:srgbClr val="FFFF00"/>
              </a:solidFill>
              <a:latin typeface="微软雅黑" panose="020B0503020204020204" charset="-122"/>
              <a:ea typeface="微软雅黑" panose="020B0503020204020204" charset="-122"/>
            </a:endParaRPr>
          </a:p>
        </p:txBody>
      </p:sp>
      <p:sp>
        <p:nvSpPr>
          <p:cNvPr id="59" name="TextBox 12"/>
          <p:cNvSpPr txBox="1">
            <a:spLocks noChangeArrowheads="1"/>
          </p:cNvSpPr>
          <p:nvPr/>
        </p:nvSpPr>
        <p:spPr bwMode="auto">
          <a:xfrm>
            <a:off x="1346911" y="2464051"/>
            <a:ext cx="1256665" cy="22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0" b="1">
                <a:solidFill>
                  <a:srgbClr val="FFFFFF"/>
                </a:solidFill>
                <a:latin typeface="微软雅黑" panose="020B0503020204020204" charset="-122"/>
                <a:ea typeface="微软雅黑" panose="020B0503020204020204" charset="-122"/>
              </a:rPr>
              <a:t>2</a:t>
            </a:r>
            <a:endParaRPr lang="en-US" altLang="zh-CN" sz="13730" b="1">
              <a:solidFill>
                <a:srgbClr val="FFFFFF"/>
              </a:solidFill>
              <a:latin typeface="微软雅黑" panose="020B0503020204020204" charset="-122"/>
              <a:ea typeface="微软雅黑" panose="020B0503020204020204" charset="-122"/>
            </a:endParaRPr>
          </a:p>
        </p:txBody>
      </p:sp>
      <p:sp>
        <p:nvSpPr>
          <p:cNvPr id="61" name="TextBox 2"/>
          <p:cNvSpPr txBox="1">
            <a:spLocks noChangeArrowheads="1"/>
          </p:cNvSpPr>
          <p:nvPr/>
        </p:nvSpPr>
        <p:spPr bwMode="auto">
          <a:xfrm>
            <a:off x="491806" y="38130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1" name="图片 100"/>
          <p:cNvPicPr/>
          <p:nvPr>
            <p:custDataLst>
              <p:tags r:id="rId1"/>
            </p:custDataLst>
          </p:nvPr>
        </p:nvPicPr>
        <p:blipFill>
          <a:blip r:embed="rId2"/>
          <a:stretch>
            <a:fillRect/>
          </a:stretch>
        </p:blipFill>
        <p:spPr>
          <a:xfrm>
            <a:off x="387350" y="93980"/>
            <a:ext cx="5412105" cy="2052955"/>
          </a:xfrm>
          <a:prstGeom prst="rect">
            <a:avLst/>
          </a:prstGeom>
          <a:noFill/>
          <a:ln w="9525">
            <a:noFill/>
          </a:ln>
        </p:spPr>
      </p:pic>
      <p:sp>
        <p:nvSpPr>
          <p:cNvPr id="2" name="Freeform 9"/>
          <p:cNvSpPr/>
          <p:nvPr/>
        </p:nvSpPr>
        <p:spPr bwMode="auto">
          <a:xfrm>
            <a:off x="10377170" y="5650230"/>
            <a:ext cx="1813560" cy="1206500"/>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p>
            <a:endParaRPr lang="zh-CN" altLang="en-US" sz="2400"/>
          </a:p>
        </p:txBody>
      </p:sp>
      <p:sp>
        <p:nvSpPr>
          <p:cNvPr id="3" name="Freeform 10"/>
          <p:cNvSpPr/>
          <p:nvPr/>
        </p:nvSpPr>
        <p:spPr bwMode="auto">
          <a:xfrm>
            <a:off x="10296525" y="5932170"/>
            <a:ext cx="1894205" cy="924560"/>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p>
            <a:endParaRPr lang="zh-CN" altLang="en-US" sz="2400"/>
          </a:p>
        </p:txBody>
      </p:sp>
      <p:pic>
        <p:nvPicPr>
          <p:cNvPr id="5" name="图片 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10527363" y="5170730"/>
            <a:ext cx="1826937" cy="1685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anim calcmode="lin" valueType="num">
                                      <p:cBhvr>
                                        <p:cTn id="27" dur="500" fill="hold"/>
                                        <p:tgtEl>
                                          <p:spTgt spid="61"/>
                                        </p:tgtEl>
                                        <p:attrNameLst>
                                          <p:attrName>ppt_x</p:attrName>
                                        </p:attrNameLst>
                                      </p:cBhvr>
                                      <p:tavLst>
                                        <p:tav tm="0">
                                          <p:val>
                                            <p:strVal val="#ppt_x"/>
                                          </p:val>
                                        </p:tav>
                                        <p:tav tm="100000">
                                          <p:val>
                                            <p:strVal val="#ppt_x"/>
                                          </p:val>
                                        </p:tav>
                                      </p:tavLst>
                                    </p:anim>
                                    <p:anim calcmode="lin" valueType="num">
                                      <p:cBhvr>
                                        <p:cTn id="28" dur="500" fill="hold"/>
                                        <p:tgtEl>
                                          <p:spTgt spid="61"/>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 calcmode="lin" valueType="num">
                                      <p:cBhvr>
                                        <p:cTn id="34" dur="500" fill="hold"/>
                                        <p:tgtEl>
                                          <p:spTgt spid="59"/>
                                        </p:tgtEl>
                                        <p:attrNameLst>
                                          <p:attrName>style.rotation</p:attrName>
                                        </p:attrNameLst>
                                      </p:cBhvr>
                                      <p:tavLst>
                                        <p:tav tm="0">
                                          <p:val>
                                            <p:fltVal val="90"/>
                                          </p:val>
                                        </p:tav>
                                        <p:tav tm="100000">
                                          <p:val>
                                            <p:fltVal val="0"/>
                                          </p:val>
                                        </p:tav>
                                      </p:tavLst>
                                    </p:anim>
                                    <p:animEffect transition="in" filter="fade">
                                      <p:cBhvr>
                                        <p:cTn id="35" dur="500"/>
                                        <p:tgtEl>
                                          <p:spTgt spid="59"/>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400"/>
                                        <p:tgtEl>
                                          <p:spTgt spid="2"/>
                                        </p:tgtEl>
                                      </p:cBhvr>
                                    </p:animEffect>
                                    <p:anim calcmode="lin" valueType="num">
                                      <p:cBhvr>
                                        <p:cTn id="44" dur="400" fill="hold"/>
                                        <p:tgtEl>
                                          <p:spTgt spid="2"/>
                                        </p:tgtEl>
                                        <p:attrNameLst>
                                          <p:attrName>ppt_x</p:attrName>
                                        </p:attrNameLst>
                                      </p:cBhvr>
                                      <p:tavLst>
                                        <p:tav tm="0">
                                          <p:val>
                                            <p:strVal val="#ppt_x"/>
                                          </p:val>
                                        </p:tav>
                                        <p:tav tm="100000">
                                          <p:val>
                                            <p:strVal val="#ppt_x"/>
                                          </p:val>
                                        </p:tav>
                                      </p:tavLst>
                                    </p:anim>
                                    <p:anim calcmode="lin" valueType="num">
                                      <p:cBhvr>
                                        <p:cTn id="45" dur="4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400"/>
                                        <p:tgtEl>
                                          <p:spTgt spid="3"/>
                                        </p:tgtEl>
                                      </p:cBhvr>
                                    </p:animEffect>
                                    <p:anim calcmode="lin" valueType="num">
                                      <p:cBhvr>
                                        <p:cTn id="49" dur="400" fill="hold"/>
                                        <p:tgtEl>
                                          <p:spTgt spid="3"/>
                                        </p:tgtEl>
                                        <p:attrNameLst>
                                          <p:attrName>ppt_x</p:attrName>
                                        </p:attrNameLst>
                                      </p:cBhvr>
                                      <p:tavLst>
                                        <p:tav tm="0">
                                          <p:val>
                                            <p:strVal val="#ppt_x"/>
                                          </p:val>
                                        </p:tav>
                                        <p:tav tm="100000">
                                          <p:val>
                                            <p:strVal val="#ppt_x"/>
                                          </p:val>
                                        </p:tav>
                                      </p:tavLst>
                                    </p:anim>
                                    <p:anim calcmode="lin" valueType="num">
                                      <p:cBhvr>
                                        <p:cTn id="50" dur="400" fill="hold"/>
                                        <p:tgtEl>
                                          <p:spTgt spid="3"/>
                                        </p:tgtEl>
                                        <p:attrNameLst>
                                          <p:attrName>ppt_y</p:attrName>
                                        </p:attrNameLst>
                                      </p:cBhvr>
                                      <p:tavLst>
                                        <p:tav tm="0">
                                          <p:val>
                                            <p:strVal val="#ppt_y+.1"/>
                                          </p:val>
                                        </p:tav>
                                        <p:tav tm="100000">
                                          <p:val>
                                            <p:strVal val="#ppt_y"/>
                                          </p:val>
                                        </p:tav>
                                      </p:tavLst>
                                    </p:anim>
                                  </p:childTnLst>
                                </p:cTn>
                              </p:par>
                              <p:par>
                                <p:cTn id="51" presetID="3" presetClass="entr" presetSubtype="1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58" grpId="0" autoUpdateAnimBg="0"/>
      <p:bldP spid="59" grpId="0" autoUpdateAnimBg="0"/>
      <p:bldP spid="61" grpId="0" autoUpdateAnimBg="0"/>
      <p:bldP spid="2" grpId="0" bldLvl="0" animBg="1"/>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5956300" y="826135"/>
            <a:ext cx="6178550" cy="5790565"/>
          </a:xfrm>
          <a:prstGeom prst="rect">
            <a:avLst/>
          </a:prstGeom>
          <a:effectLst>
            <a:outerShdw blurRad="50800" dist="38100" dir="16200000" rotWithShape="0">
              <a:prstClr val="black">
                <a:alpha val="40000"/>
              </a:prstClr>
            </a:outerShdw>
          </a:effectLst>
        </p:spPr>
      </p:pic>
      <p:sp>
        <p:nvSpPr>
          <p:cNvPr id="11272" name="AutoShape 36"/>
          <p:cNvSpPr/>
          <p:nvPr>
            <p:custDataLst>
              <p:tags r:id="rId2"/>
            </p:custDataLst>
          </p:nvPr>
        </p:nvSpPr>
        <p:spPr>
          <a:xfrm>
            <a:off x="111125" y="826135"/>
            <a:ext cx="5662930" cy="5765165"/>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sp>
        <p:nvSpPr>
          <p:cNvPr id="2" name="出自【趣你的PPT】(微信:qunideppt)：最优质的PPT资源库"/>
          <p:cNvSpPr txBox="1"/>
          <p:nvPr>
            <p:custDataLst>
              <p:tags r:id="rId3"/>
            </p:custDataLst>
          </p:nvPr>
        </p:nvSpPr>
        <p:spPr>
          <a:xfrm>
            <a:off x="1160145" y="116840"/>
            <a:ext cx="8768080" cy="542290"/>
          </a:xfrm>
          <a:prstGeom prst="rect">
            <a:avLst/>
          </a:prstGeom>
          <a:noFill/>
        </p:spPr>
        <p:txBody>
          <a:bodyPr wrap="square" rtlCol="0">
            <a:noAutofit/>
          </a:bodyPr>
          <a:lstStyle/>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2025高考押题</a:t>
            </a:r>
            <a:r>
              <a:rPr lang="en-US" altLang="zh-CN" sz="2400" b="1" dirty="0">
                <a:solidFill>
                  <a:srgbClr val="C00000"/>
                </a:solidFill>
                <a:latin typeface="微软雅黑" panose="020B0503020204020204" charset="-122"/>
                <a:ea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rPr>
              <a:t>社区行善</a:t>
            </a:r>
            <a:r>
              <a:rPr lang="zh-CN" altLang="en-US" sz="2400" b="1" baseline="30000" dirty="0">
                <a:solidFill>
                  <a:srgbClr val="C00000"/>
                </a:solidFill>
                <a:latin typeface="微软雅黑" panose="020B0503020204020204" charset="-122"/>
                <a:ea typeface="微软雅黑" panose="020B0503020204020204" charset="-122"/>
                <a:sym typeface="+mn-ea"/>
              </a:rPr>
              <a:t>+网络创意</a:t>
            </a:r>
            <a:r>
              <a:rPr lang="en-US" altLang="zh-CN" sz="2400" b="1" baseline="30000" dirty="0">
                <a:solidFill>
                  <a:srgbClr val="C00000"/>
                </a:solidFill>
                <a:latin typeface="微软雅黑" panose="020B0503020204020204" charset="-122"/>
                <a:ea typeface="微软雅黑" panose="020B0503020204020204" charset="-122"/>
                <a:sym typeface="+mn-ea"/>
              </a:rPr>
              <a:t>/</a:t>
            </a:r>
            <a:r>
              <a:rPr lang="zh-CN" altLang="en-US" sz="2400" b="1" baseline="30000" dirty="0">
                <a:solidFill>
                  <a:srgbClr val="C00000"/>
                </a:solidFill>
                <a:latin typeface="微软雅黑" panose="020B0503020204020204" charset="-122"/>
                <a:ea typeface="微软雅黑" panose="020B0503020204020204" charset="-122"/>
                <a:sym typeface="+mn-ea"/>
              </a:rPr>
              <a:t>劳动实践</a:t>
            </a:r>
            <a:endParaRPr lang="zh-CN" altLang="en-US" sz="2400" b="1" baseline="30000" dirty="0">
              <a:solidFill>
                <a:srgbClr val="C00000"/>
              </a:solidFill>
              <a:latin typeface="微软雅黑" panose="020B0503020204020204" charset="-122"/>
              <a:ea typeface="微软雅黑" panose="020B0503020204020204" charset="-122"/>
              <a:sym typeface="+mn-ea"/>
            </a:endParaRPr>
          </a:p>
        </p:txBody>
      </p:sp>
      <p:sp>
        <p:nvSpPr>
          <p:cNvPr id="7" name="文本框 6"/>
          <p:cNvSpPr txBox="1"/>
          <p:nvPr/>
        </p:nvSpPr>
        <p:spPr>
          <a:xfrm>
            <a:off x="841375" y="6616700"/>
            <a:ext cx="5544820" cy="257810"/>
          </a:xfrm>
          <a:prstGeom prst="rect">
            <a:avLst/>
          </a:prstGeom>
          <a:noFill/>
        </p:spPr>
        <p:txBody>
          <a:bodyPr wrap="square" rtlCol="0" anchor="t">
            <a:noAutofit/>
          </a:bodyPr>
          <a:p>
            <a:r>
              <a:rPr lang="zh-CN" altLang="en-US" sz="1335" b="1">
                <a:solidFill>
                  <a:schemeClr val="bg1"/>
                </a:solidFill>
                <a:latin typeface="微软雅黑" panose="020B0503020204020204" charset="-122"/>
                <a:ea typeface="微软雅黑" panose="020B0503020204020204" charset="-122"/>
              </a:rPr>
              <a:t>突破思维瓶颈，内化关键能力，做实高分细节</a:t>
            </a:r>
            <a:endParaRPr lang="zh-CN" altLang="en-US" sz="1335" b="1">
              <a:solidFill>
                <a:schemeClr val="bg1"/>
              </a:solidFill>
              <a:latin typeface="微软雅黑" panose="020B0503020204020204" charset="-122"/>
              <a:ea typeface="微软雅黑" panose="020B0503020204020204" charset="-122"/>
            </a:endParaRPr>
          </a:p>
        </p:txBody>
      </p:sp>
      <p:sp>
        <p:nvSpPr>
          <p:cNvPr id="9" name="文本框 8"/>
          <p:cNvSpPr txBox="1"/>
          <p:nvPr/>
        </p:nvSpPr>
        <p:spPr>
          <a:xfrm>
            <a:off x="6117590" y="923925"/>
            <a:ext cx="5855335" cy="5569585"/>
          </a:xfrm>
          <a:prstGeom prst="rect">
            <a:avLst/>
          </a:prstGeom>
          <a:noFill/>
        </p:spPr>
        <p:txBody>
          <a:bodyPr wrap="square" rtlCol="0" anchor="t">
            <a:spAutoFit/>
          </a:bodyPr>
          <a:p>
            <a:pPr fontAlgn="auto">
              <a:lnSpc>
                <a:spcPts val="3560"/>
              </a:lnSpc>
            </a:pPr>
            <a:r>
              <a:rPr lang="zh-CN" altLang="en-US">
                <a:latin typeface="Times New Roman" panose="02020603050405020304" charset="0"/>
                <a:cs typeface="Times New Roman" panose="02020603050405020304" charset="0"/>
              </a:rPr>
              <a:t>1.utilize live streaming</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stream live on television / on the Web;  live-streamed</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video-sharing platform  </a:t>
            </a:r>
            <a:endParaRPr lang="zh-CN" altLang="en-US">
              <a:latin typeface="Times New Roman" panose="02020603050405020304" charset="0"/>
              <a:cs typeface="Times New Roman" panose="02020603050405020304" charset="0"/>
            </a:endParaRPr>
          </a:p>
          <a:p>
            <a:pPr fontAlgn="auto">
              <a:lnSpc>
                <a:spcPts val="3560"/>
              </a:lnSpc>
            </a:pPr>
            <a:r>
              <a:rPr lang="zh-CN" altLang="en-US">
                <a:latin typeface="Times New Roman" panose="02020603050405020304" charset="0"/>
                <a:cs typeface="Times New Roman" panose="02020603050405020304" charset="0"/>
              </a:rPr>
              <a:t>2. stage a community fundraising</a:t>
            </a:r>
            <a:endParaRPr lang="zh-CN" altLang="en-US">
              <a:latin typeface="Times New Roman" panose="02020603050405020304" charset="0"/>
              <a:cs typeface="Times New Roman" panose="02020603050405020304" charset="0"/>
            </a:endParaRPr>
          </a:p>
          <a:p>
            <a:pPr fontAlgn="auto">
              <a:lnSpc>
                <a:spcPts val="3560"/>
              </a:lnSpc>
            </a:pPr>
            <a:r>
              <a:rPr lang="zh-CN" altLang="en-US">
                <a:latin typeface="Times New Roman" panose="02020603050405020304" charset="0"/>
                <a:cs typeface="Times New Roman" panose="02020603050405020304" charset="0"/>
              </a:rPr>
              <a:t>3.The tale / video is fueled by social media </a:t>
            </a:r>
            <a:endParaRPr lang="zh-CN" altLang="en-US">
              <a:latin typeface="Times New Roman" panose="02020603050405020304" charset="0"/>
              <a:cs typeface="Times New Roman" panose="02020603050405020304" charset="0"/>
            </a:endParaRPr>
          </a:p>
          <a:p>
            <a:pPr fontAlgn="auto">
              <a:lnSpc>
                <a:spcPts val="3560"/>
              </a:lnSpc>
            </a:pPr>
            <a:r>
              <a:rPr lang="zh-CN" altLang="en-US">
                <a:latin typeface="Times New Roman" panose="02020603050405020304" charset="0"/>
                <a:cs typeface="Times New Roman" panose="02020603050405020304" charset="0"/>
              </a:rPr>
              <a:t>4.spread virally</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a runaway hit</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shine a spotlight on</a:t>
            </a:r>
            <a:endParaRPr lang="zh-CN" altLang="en-US">
              <a:latin typeface="Times New Roman" panose="02020603050405020304" charset="0"/>
              <a:cs typeface="Times New Roman" panose="02020603050405020304" charset="0"/>
            </a:endParaRPr>
          </a:p>
          <a:p>
            <a:pPr fontAlgn="auto">
              <a:lnSpc>
                <a:spcPts val="3560"/>
              </a:lnSpc>
            </a:pPr>
            <a:r>
              <a:rPr lang="zh-CN" altLang="en-US">
                <a:latin typeface="Times New Roman" panose="02020603050405020304" charset="0"/>
                <a:cs typeface="Times New Roman" panose="02020603050405020304" charset="0"/>
              </a:rPr>
              <a:t>5.post an update, which was virally shared more than 30,000 times</a:t>
            </a:r>
            <a:endParaRPr lang="zh-CN" altLang="en-US">
              <a:latin typeface="Times New Roman" panose="02020603050405020304" charset="0"/>
              <a:cs typeface="Times New Roman" panose="02020603050405020304" charset="0"/>
            </a:endParaRPr>
          </a:p>
          <a:p>
            <a:pPr fontAlgn="auto">
              <a:lnSpc>
                <a:spcPts val="3560"/>
              </a:lnSpc>
            </a:pPr>
            <a:r>
              <a:rPr lang="zh-CN" altLang="en-US">
                <a:latin typeface="Times New Roman" panose="02020603050405020304" charset="0"/>
                <a:cs typeface="Times New Roman" panose="02020603050405020304" charset="0"/>
              </a:rPr>
              <a:t>6.you can cast your vote on its web page  </a:t>
            </a:r>
            <a:r>
              <a:rPr lang="zh-CN" altLang="en-US" u="sng">
                <a:latin typeface="Times New Roman" panose="02020603050405020304" charset="0"/>
                <a:cs typeface="Times New Roman" panose="02020603050405020304" charset="0"/>
              </a:rPr>
              <a:t>where the comment section has been filled with campaigning for their favorites so far</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a:p>
            <a:pPr fontAlgn="auto">
              <a:lnSpc>
                <a:spcPts val="3560"/>
              </a:lnSpc>
            </a:pPr>
            <a:r>
              <a:rPr lang="zh-CN" altLang="en-US">
                <a:latin typeface="Times New Roman" panose="02020603050405020304" charset="0"/>
                <a:cs typeface="Times New Roman" panose="02020603050405020304" charset="0"/>
              </a:rPr>
              <a:t>7.Uploaded on YouTube/ Douyin, the video started racking</a:t>
            </a:r>
            <a:endParaRPr lang="zh-CN" altLang="en-US">
              <a:latin typeface="Times New Roman" panose="02020603050405020304" charset="0"/>
              <a:cs typeface="Times New Roman" panose="02020603050405020304" charset="0"/>
            </a:endParaRPr>
          </a:p>
          <a:p>
            <a:pPr fontAlgn="auto">
              <a:lnSpc>
                <a:spcPts val="3560"/>
              </a:lnSpc>
            </a:pPr>
            <a:r>
              <a:rPr lang="zh-CN" altLang="en-US">
                <a:latin typeface="Times New Roman" panose="02020603050405020304" charset="0"/>
                <a:cs typeface="Times New Roman" panose="02020603050405020304" charset="0"/>
              </a:rPr>
              <a:t> up hundreds of thousands of views. </a:t>
            </a:r>
            <a:endParaRPr lang="zh-CN" altLang="en-US">
              <a:latin typeface="Times New Roman" panose="02020603050405020304" charset="0"/>
              <a:cs typeface="Times New Roman" panose="02020603050405020304" charset="0"/>
            </a:endParaRPr>
          </a:p>
        </p:txBody>
      </p:sp>
      <p:pic>
        <p:nvPicPr>
          <p:cNvPr id="27" name="图片 26"/>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flipH="1">
            <a:off x="-60325" y="5960745"/>
            <a:ext cx="1266190" cy="773430"/>
          </a:xfrm>
          <a:prstGeom prst="rect">
            <a:avLst/>
          </a:prstGeom>
        </p:spPr>
      </p:pic>
      <p:sp>
        <p:nvSpPr>
          <p:cNvPr id="8" name="文本框 7"/>
          <p:cNvSpPr txBox="1"/>
          <p:nvPr/>
        </p:nvSpPr>
        <p:spPr>
          <a:xfrm>
            <a:off x="204470" y="1233805"/>
            <a:ext cx="5429250" cy="5100320"/>
          </a:xfrm>
          <a:prstGeom prst="rect">
            <a:avLst/>
          </a:prstGeom>
          <a:noFill/>
        </p:spPr>
        <p:txBody>
          <a:bodyPr wrap="square" rtlCol="0" anchor="t">
            <a:spAutoFit/>
          </a:bodyPr>
          <a:p>
            <a:pPr fontAlgn="auto">
              <a:lnSpc>
                <a:spcPts val="2460"/>
              </a:lnSpc>
            </a:pPr>
            <a:r>
              <a:rPr lang="zh-CN" altLang="en-US"/>
              <a:t>1.利用直播；在电视上/ 网上直播；现场直播的；视频分享平台</a:t>
            </a:r>
            <a:endParaRPr lang="zh-CN" altLang="en-US"/>
          </a:p>
          <a:p>
            <a:pPr fontAlgn="auto">
              <a:lnSpc>
                <a:spcPts val="2460"/>
              </a:lnSpc>
            </a:pPr>
            <a:endParaRPr lang="zh-CN" altLang="en-US"/>
          </a:p>
          <a:p>
            <a:pPr fontAlgn="auto">
              <a:lnSpc>
                <a:spcPts val="2460"/>
              </a:lnSpc>
            </a:pPr>
            <a:r>
              <a:rPr lang="zh-CN" altLang="en-US"/>
              <a:t>2.举办社区筹款活动</a:t>
            </a:r>
            <a:endParaRPr lang="zh-CN" altLang="en-US"/>
          </a:p>
          <a:p>
            <a:pPr fontAlgn="auto">
              <a:lnSpc>
                <a:spcPts val="2460"/>
              </a:lnSpc>
            </a:pPr>
            <a:endParaRPr lang="zh-CN" altLang="en-US"/>
          </a:p>
          <a:p>
            <a:pPr fontAlgn="auto">
              <a:lnSpc>
                <a:spcPts val="2460"/>
              </a:lnSpc>
            </a:pPr>
            <a:r>
              <a:rPr lang="zh-CN" altLang="en-US"/>
              <a:t>3.这个故事/视频被社交媒体疯传。</a:t>
            </a:r>
            <a:endParaRPr lang="zh-CN" altLang="en-US"/>
          </a:p>
          <a:p>
            <a:pPr fontAlgn="auto">
              <a:lnSpc>
                <a:spcPts val="2460"/>
              </a:lnSpc>
            </a:pPr>
            <a:endParaRPr lang="zh-CN" altLang="en-US"/>
          </a:p>
          <a:p>
            <a:pPr fontAlgn="auto">
              <a:lnSpc>
                <a:spcPts val="2460"/>
              </a:lnSpc>
            </a:pPr>
            <a:r>
              <a:rPr lang="zh-CN" altLang="en-US"/>
              <a:t>4.疯传；迅速走红热播 ；成为公众关注的焦点</a:t>
            </a:r>
            <a:endParaRPr lang="zh-CN" altLang="en-US"/>
          </a:p>
          <a:p>
            <a:pPr fontAlgn="auto">
              <a:lnSpc>
                <a:spcPts val="2460"/>
              </a:lnSpc>
            </a:pPr>
            <a:endParaRPr lang="zh-CN" altLang="en-US"/>
          </a:p>
          <a:p>
            <a:pPr fontAlgn="auto">
              <a:lnSpc>
                <a:spcPts val="2460"/>
              </a:lnSpc>
            </a:pPr>
            <a:r>
              <a:rPr lang="zh-CN" altLang="en-US"/>
              <a:t>5.发布了一个更新帖，被迅速转发了三万多次</a:t>
            </a:r>
            <a:endParaRPr lang="zh-CN" altLang="en-US"/>
          </a:p>
          <a:p>
            <a:pPr fontAlgn="auto">
              <a:lnSpc>
                <a:spcPts val="2460"/>
              </a:lnSpc>
            </a:pPr>
            <a:endParaRPr lang="zh-CN" altLang="en-US"/>
          </a:p>
          <a:p>
            <a:pPr fontAlgn="auto">
              <a:lnSpc>
                <a:spcPts val="2460"/>
              </a:lnSpc>
            </a:pPr>
            <a:r>
              <a:rPr lang="zh-CN" altLang="en-US"/>
              <a:t>6.你可以在网页上投上你的一票，在网页上评论区已经充满了为他们最喜欢的(胖熊)造势活动。</a:t>
            </a:r>
            <a:endParaRPr lang="zh-CN" altLang="en-US"/>
          </a:p>
          <a:p>
            <a:pPr fontAlgn="auto">
              <a:lnSpc>
                <a:spcPts val="2460"/>
              </a:lnSpc>
            </a:pPr>
            <a:endParaRPr lang="zh-CN" altLang="en-US"/>
          </a:p>
          <a:p>
            <a:pPr fontAlgn="auto">
              <a:lnSpc>
                <a:spcPts val="2460"/>
              </a:lnSpc>
            </a:pPr>
            <a:r>
              <a:rPr lang="zh-CN" altLang="en-US"/>
              <a:t>7.视频上传到YouTube/抖音上，点击量达到了数十万。</a:t>
            </a:r>
            <a:endParaRPr lang="zh-CN" altLang="en-US"/>
          </a:p>
          <a:p>
            <a:endParaRPr lang="zh-CN" altLang="en-US"/>
          </a:p>
        </p:txBody>
      </p:sp>
      <p:pic>
        <p:nvPicPr>
          <p:cNvPr id="14" name="图片 13"/>
          <p:cNvPicPr>
            <a:picLocks noChangeAspect="1"/>
          </p:cNvPicPr>
          <p:nvPr>
            <p:custDataLst>
              <p:tags r:id="rId6"/>
            </p:custDataLst>
          </p:nvPr>
        </p:nvPicPr>
        <p:blipFill>
          <a:blip r:embed="rId7">
            <a:clrChange>
              <a:clrFrom>
                <a:srgbClr val="F6F6F6">
                  <a:alpha val="100000"/>
                </a:srgbClr>
              </a:clrFrom>
              <a:clrTo>
                <a:srgbClr val="F6F6F6">
                  <a:alpha val="100000"/>
                  <a:alpha val="0"/>
                </a:srgbClr>
              </a:clrTo>
            </a:clrChange>
          </a:blip>
          <a:srcRect l="53828" t="27524" r="2757" b="58507"/>
          <a:stretch>
            <a:fillRect/>
          </a:stretch>
        </p:blipFill>
        <p:spPr>
          <a:xfrm>
            <a:off x="9264438" y="34290"/>
            <a:ext cx="2929467" cy="698500"/>
          </a:xfrm>
          <a:prstGeom prst="rect">
            <a:avLst/>
          </a:prstGeom>
        </p:spPr>
      </p:pic>
      <p:sp>
        <p:nvSpPr>
          <p:cNvPr id="4" name="矩形 3"/>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8">
            <a:extLst>
              <a:ext uri="{BEBA8EAE-BF5A-486C-A8C5-ECC9F3942E4B}">
                <a14:imgProps xmlns:a14="http://schemas.microsoft.com/office/drawing/2010/main">
                  <a14:imgLayer r:embed="rId9">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strips(downLeft)">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strips(downLeft)">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strips(downLeft)">
                                      <p:cBhvr>
                                        <p:cTn id="24" dur="50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strips(downLeft)">
                                      <p:cBhvr>
                                        <p:cTn id="29" dur="500"/>
                                        <p:tgtEl>
                                          <p:spTgt spid="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strips(downLeft)">
                                      <p:cBhvr>
                                        <p:cTn id="34" dur="500"/>
                                        <p:tgtEl>
                                          <p:spTgt spid="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9">
                                            <p:txEl>
                                              <p:pRg st="5" end="5"/>
                                            </p:txEl>
                                          </p:spTgt>
                                        </p:tgtEl>
                                        <p:attrNameLst>
                                          <p:attrName>style.visibility</p:attrName>
                                        </p:attrNameLst>
                                      </p:cBhvr>
                                      <p:to>
                                        <p:strVal val="visible"/>
                                      </p:to>
                                    </p:set>
                                    <p:animEffect transition="in" filter="strips(downLeft)">
                                      <p:cBhvr>
                                        <p:cTn id="39" dur="500"/>
                                        <p:tgtEl>
                                          <p:spTgt spid="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9">
                                            <p:txEl>
                                              <p:pRg st="6" end="6"/>
                                            </p:txEl>
                                          </p:spTgt>
                                        </p:tgtEl>
                                        <p:attrNameLst>
                                          <p:attrName>style.visibility</p:attrName>
                                        </p:attrNameLst>
                                      </p:cBhvr>
                                      <p:to>
                                        <p:strVal val="visible"/>
                                      </p:to>
                                    </p:set>
                                    <p:animEffect transition="in" filter="strips(downLeft)">
                                      <p:cBhvr>
                                        <p:cTn id="44" dur="500"/>
                                        <p:tgtEl>
                                          <p:spTgt spid="9">
                                            <p:txEl>
                                              <p:pRg st="6" end="6"/>
                                            </p:txEl>
                                          </p:spTgt>
                                        </p:tgtEl>
                                      </p:cBhvr>
                                    </p:animEffect>
                                  </p:childTnLst>
                                </p:cTn>
                              </p:par>
                              <p:par>
                                <p:cTn id="45" presetID="18" presetClass="entr" presetSubtype="12" fill="hold" nodeType="withEffect">
                                  <p:stCondLst>
                                    <p:cond delay="0"/>
                                  </p:stCondLst>
                                  <p:childTnLst>
                                    <p:set>
                                      <p:cBhvr>
                                        <p:cTn id="46" dur="1" fill="hold">
                                          <p:stCondLst>
                                            <p:cond delay="0"/>
                                          </p:stCondLst>
                                        </p:cTn>
                                        <p:tgtEl>
                                          <p:spTgt spid="9">
                                            <p:txEl>
                                              <p:pRg st="7" end="7"/>
                                            </p:txEl>
                                          </p:spTgt>
                                        </p:tgtEl>
                                        <p:attrNameLst>
                                          <p:attrName>style.visibility</p:attrName>
                                        </p:attrNameLst>
                                      </p:cBhvr>
                                      <p:to>
                                        <p:strVal val="visible"/>
                                      </p:to>
                                    </p:set>
                                    <p:animEffect transition="in" filter="strips(downLeft)">
                                      <p:cBhvr>
                                        <p:cTn id="47" dur="500"/>
                                        <p:tgtEl>
                                          <p:spTgt spid="9">
                                            <p:txEl>
                                              <p:pRg st="7" end="7"/>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linds(horizontal)">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5956300" y="826135"/>
            <a:ext cx="6178550" cy="5790565"/>
          </a:xfrm>
          <a:prstGeom prst="rect">
            <a:avLst/>
          </a:prstGeom>
          <a:effectLst>
            <a:outerShdw blurRad="50800" dist="38100" dir="16200000" rotWithShape="0">
              <a:prstClr val="black">
                <a:alpha val="40000"/>
              </a:prstClr>
            </a:outerShdw>
          </a:effectLst>
        </p:spPr>
      </p:pic>
      <p:sp>
        <p:nvSpPr>
          <p:cNvPr id="11272" name="AutoShape 36"/>
          <p:cNvSpPr/>
          <p:nvPr>
            <p:custDataLst>
              <p:tags r:id="rId2"/>
            </p:custDataLst>
          </p:nvPr>
        </p:nvSpPr>
        <p:spPr>
          <a:xfrm>
            <a:off x="111125" y="826135"/>
            <a:ext cx="5662930" cy="5765165"/>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sp>
        <p:nvSpPr>
          <p:cNvPr id="2" name="出自【趣你的PPT】(微信:qunideppt)：最优质的PPT资源库"/>
          <p:cNvSpPr txBox="1"/>
          <p:nvPr>
            <p:custDataLst>
              <p:tags r:id="rId3"/>
            </p:custDataLst>
          </p:nvPr>
        </p:nvSpPr>
        <p:spPr>
          <a:xfrm>
            <a:off x="1160145" y="116840"/>
            <a:ext cx="8768080" cy="542290"/>
          </a:xfrm>
          <a:prstGeom prst="rect">
            <a:avLst/>
          </a:prstGeom>
          <a:noFill/>
        </p:spPr>
        <p:txBody>
          <a:bodyPr wrap="square" rtlCol="0">
            <a:noAutofit/>
          </a:bodyPr>
          <a:lstStyle/>
          <a:p>
            <a:pPr fontAlgn="ctr">
              <a:lnSpc>
                <a:spcPct val="110000"/>
              </a:lnSpc>
            </a:pPr>
            <a:r>
              <a:rPr lang="zh-CN" altLang="en-US" sz="2400" b="1" dirty="0">
                <a:solidFill>
                  <a:srgbClr val="C00000"/>
                </a:solidFill>
                <a:latin typeface="微软雅黑" panose="020B0503020204020204" charset="-122"/>
                <a:ea typeface="微软雅黑" panose="020B0503020204020204" charset="-122"/>
              </a:rPr>
              <a:t>2025高考押题</a:t>
            </a:r>
            <a:r>
              <a:rPr lang="en-US" altLang="zh-CN" sz="2400" b="1" dirty="0">
                <a:solidFill>
                  <a:srgbClr val="C00000"/>
                </a:solidFill>
                <a:latin typeface="微软雅黑" panose="020B0503020204020204" charset="-122"/>
                <a:ea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rPr>
              <a:t>社区行善</a:t>
            </a:r>
            <a:r>
              <a:rPr lang="zh-CN" altLang="en-US" sz="2400" b="1" baseline="30000" dirty="0">
                <a:solidFill>
                  <a:srgbClr val="C00000"/>
                </a:solidFill>
                <a:latin typeface="微软雅黑" panose="020B0503020204020204" charset="-122"/>
                <a:ea typeface="微软雅黑" panose="020B0503020204020204" charset="-122"/>
                <a:sym typeface="+mn-ea"/>
              </a:rPr>
              <a:t>+网络创意</a:t>
            </a:r>
            <a:r>
              <a:rPr lang="en-US" altLang="zh-CN" sz="2400" b="1" baseline="30000" dirty="0">
                <a:solidFill>
                  <a:srgbClr val="C00000"/>
                </a:solidFill>
                <a:latin typeface="微软雅黑" panose="020B0503020204020204" charset="-122"/>
                <a:ea typeface="微软雅黑" panose="020B0503020204020204" charset="-122"/>
                <a:sym typeface="+mn-ea"/>
              </a:rPr>
              <a:t>/</a:t>
            </a:r>
            <a:r>
              <a:rPr lang="zh-CN" altLang="en-US" sz="2400" b="1" baseline="30000" dirty="0">
                <a:solidFill>
                  <a:srgbClr val="C00000"/>
                </a:solidFill>
                <a:latin typeface="微软雅黑" panose="020B0503020204020204" charset="-122"/>
                <a:ea typeface="微软雅黑" panose="020B0503020204020204" charset="-122"/>
                <a:sym typeface="+mn-ea"/>
              </a:rPr>
              <a:t>劳动实践</a:t>
            </a:r>
            <a:endParaRPr lang="zh-CN" altLang="en-US" sz="2400" b="1" baseline="30000" dirty="0">
              <a:solidFill>
                <a:srgbClr val="C00000"/>
              </a:solidFill>
              <a:latin typeface="微软雅黑" panose="020B0503020204020204" charset="-122"/>
              <a:ea typeface="微软雅黑" panose="020B0503020204020204" charset="-122"/>
              <a:sym typeface="+mn-ea"/>
            </a:endParaRPr>
          </a:p>
        </p:txBody>
      </p:sp>
      <p:pic>
        <p:nvPicPr>
          <p:cNvPr id="27" name="图片 26"/>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flipH="1">
            <a:off x="-60325" y="5960745"/>
            <a:ext cx="1266190" cy="773430"/>
          </a:xfrm>
          <a:prstGeom prst="rect">
            <a:avLst/>
          </a:prstGeom>
        </p:spPr>
      </p:pic>
      <p:pic>
        <p:nvPicPr>
          <p:cNvPr id="14" name="图片 13"/>
          <p:cNvPicPr>
            <a:picLocks noChangeAspect="1"/>
          </p:cNvPicPr>
          <p:nvPr>
            <p:custDataLst>
              <p:tags r:id="rId6"/>
            </p:custDataLst>
          </p:nvPr>
        </p:nvPicPr>
        <p:blipFill>
          <a:blip r:embed="rId7">
            <a:clrChange>
              <a:clrFrom>
                <a:srgbClr val="F6F6F6">
                  <a:alpha val="100000"/>
                </a:srgbClr>
              </a:clrFrom>
              <a:clrTo>
                <a:srgbClr val="F6F6F6">
                  <a:alpha val="100000"/>
                  <a:alpha val="0"/>
                </a:srgbClr>
              </a:clrTo>
            </a:clrChange>
          </a:blip>
          <a:srcRect l="53828" t="27524" r="2757" b="58507"/>
          <a:stretch>
            <a:fillRect/>
          </a:stretch>
        </p:blipFill>
        <p:spPr>
          <a:xfrm>
            <a:off x="9264438" y="34290"/>
            <a:ext cx="2929467" cy="698500"/>
          </a:xfrm>
          <a:prstGeom prst="rect">
            <a:avLst/>
          </a:prstGeom>
        </p:spPr>
      </p:pic>
      <p:sp>
        <p:nvSpPr>
          <p:cNvPr id="4" name="文本框 3"/>
          <p:cNvSpPr txBox="1"/>
          <p:nvPr/>
        </p:nvSpPr>
        <p:spPr>
          <a:xfrm>
            <a:off x="289560" y="1214120"/>
            <a:ext cx="5306060" cy="4823460"/>
          </a:xfrm>
          <a:prstGeom prst="rect">
            <a:avLst/>
          </a:prstGeom>
          <a:noFill/>
        </p:spPr>
        <p:txBody>
          <a:bodyPr wrap="square" rtlCol="0" anchor="t">
            <a:spAutoFit/>
          </a:bodyPr>
          <a:p>
            <a:pPr fontAlgn="auto">
              <a:lnSpc>
                <a:spcPts val="2460"/>
              </a:lnSpc>
            </a:pPr>
            <a:r>
              <a:rPr lang="zh-CN" altLang="en-US"/>
              <a:t>8.这条消息立即走红。仅仅在几个小时内，就有数百个点赞和有趣的评论出现，显示出他们的热情。好奇的人们络绎不绝地过来和我们以及我心爱的南瓜合影留念。Jason很兴奋，妈妈也很高兴她的视频能这么火，也因此对拍摄视频更加狂热了。（2021.01浙江高考“南瓜卡头”）</a:t>
            </a:r>
            <a:endParaRPr lang="zh-CN" altLang="en-US"/>
          </a:p>
          <a:p>
            <a:pPr fontAlgn="auto">
              <a:lnSpc>
                <a:spcPts val="2460"/>
              </a:lnSpc>
            </a:pPr>
            <a:endParaRPr lang="zh-CN" altLang="en-US"/>
          </a:p>
          <a:p>
            <a:pPr fontAlgn="auto">
              <a:lnSpc>
                <a:spcPts val="2460"/>
              </a:lnSpc>
            </a:pPr>
            <a:r>
              <a:rPr lang="zh-CN" altLang="en-US"/>
              <a:t>9.我们还建立一个在线众筹页面来筹集捐款。</a:t>
            </a:r>
            <a:endParaRPr lang="zh-CN" altLang="en-US"/>
          </a:p>
          <a:p>
            <a:pPr fontAlgn="auto">
              <a:lnSpc>
                <a:spcPts val="2460"/>
              </a:lnSpc>
            </a:pPr>
            <a:endParaRPr lang="zh-CN" altLang="en-US"/>
          </a:p>
          <a:p>
            <a:pPr fontAlgn="auto">
              <a:lnSpc>
                <a:spcPts val="2460"/>
              </a:lnSpc>
            </a:pPr>
            <a:r>
              <a:rPr lang="zh-CN" altLang="en-US"/>
              <a:t>10.发起一场社区筹款活动，叫做……</a:t>
            </a:r>
            <a:endParaRPr lang="zh-CN" altLang="en-US"/>
          </a:p>
          <a:p>
            <a:pPr fontAlgn="auto">
              <a:lnSpc>
                <a:spcPts val="2460"/>
              </a:lnSpc>
            </a:pPr>
            <a:endParaRPr lang="zh-CN" altLang="en-US"/>
          </a:p>
          <a:p>
            <a:pPr fontAlgn="auto">
              <a:lnSpc>
                <a:spcPts val="2460"/>
              </a:lnSpc>
            </a:pPr>
            <a:r>
              <a:rPr lang="zh-CN" altLang="en-US"/>
              <a:t>11.它促使我表现出善意，或者向有需要的人伸出援手，即使没有明显的理由。有时候，我们几分钟的时间对别人来说意味着整个世界，也许，在我们自己的小方面，我们都可以成为别人的“天使”。</a:t>
            </a:r>
            <a:endParaRPr lang="zh-CN" altLang="en-US"/>
          </a:p>
        </p:txBody>
      </p:sp>
      <p:sp>
        <p:nvSpPr>
          <p:cNvPr id="12" name="文本框 11"/>
          <p:cNvSpPr txBox="1"/>
          <p:nvPr/>
        </p:nvSpPr>
        <p:spPr>
          <a:xfrm>
            <a:off x="6158865" y="1075690"/>
            <a:ext cx="5772785" cy="5400675"/>
          </a:xfrm>
          <a:prstGeom prst="rect">
            <a:avLst/>
          </a:prstGeom>
          <a:noFill/>
        </p:spPr>
        <p:txBody>
          <a:bodyPr wrap="square" rtlCol="0" anchor="t">
            <a:spAutoFit/>
          </a:bodyPr>
          <a:p>
            <a:pPr algn="l" fontAlgn="auto">
              <a:lnSpc>
                <a:spcPts val="2760"/>
              </a:lnSpc>
            </a:pPr>
            <a:r>
              <a:rPr lang="zh-CN" altLang="en-US">
                <a:latin typeface="Times New Roman" panose="02020603050405020304" charset="0"/>
                <a:cs typeface="Times New Roman" panose="02020603050405020304" charset="0"/>
              </a:rPr>
              <a:t>8.It went viral immediately. Just within hours, hundreds of likes and funny comments appeared, showing their enthusiasm. Constant streams of curious people even came by to take photos with us and my prized pumpkin. Jason was really excited and Mom was glad that her video should become such a hit and thus grew even crazier about shooting videos.</a:t>
            </a:r>
            <a:endParaRPr lang="zh-CN" altLang="en-US">
              <a:latin typeface="Times New Roman" panose="02020603050405020304" charset="0"/>
              <a:cs typeface="Times New Roman" panose="02020603050405020304" charset="0"/>
            </a:endParaRPr>
          </a:p>
          <a:p>
            <a:pPr algn="l" fontAlgn="auto">
              <a:lnSpc>
                <a:spcPts val="2760"/>
              </a:lnSpc>
            </a:pPr>
            <a:r>
              <a:rPr lang="zh-CN" altLang="en-US">
                <a:latin typeface="Times New Roman" panose="02020603050405020304" charset="0"/>
                <a:cs typeface="Times New Roman" panose="02020603050405020304" charset="0"/>
              </a:rPr>
              <a:t>9. We also set up an online crowdfunding page to raise donations.</a:t>
            </a:r>
            <a:endParaRPr lang="zh-CN" altLang="en-US">
              <a:latin typeface="Times New Roman" panose="02020603050405020304" charset="0"/>
              <a:cs typeface="Times New Roman" panose="02020603050405020304" charset="0"/>
            </a:endParaRPr>
          </a:p>
          <a:p>
            <a:pPr algn="l" fontAlgn="auto">
              <a:lnSpc>
                <a:spcPts val="2760"/>
              </a:lnSpc>
            </a:pPr>
            <a:r>
              <a:rPr lang="zh-CN" altLang="en-US">
                <a:latin typeface="Times New Roman" panose="02020603050405020304" charset="0"/>
                <a:cs typeface="Times New Roman" panose="02020603050405020304" charset="0"/>
              </a:rPr>
              <a:t>10.stage a community fundraising called...</a:t>
            </a:r>
            <a:endParaRPr lang="zh-CN" altLang="en-US">
              <a:latin typeface="Times New Roman" panose="02020603050405020304" charset="0"/>
              <a:cs typeface="Times New Roman" panose="02020603050405020304" charset="0"/>
            </a:endParaRPr>
          </a:p>
          <a:p>
            <a:pPr algn="l" fontAlgn="auto">
              <a:lnSpc>
                <a:spcPts val="2760"/>
              </a:lnSpc>
            </a:pPr>
            <a:r>
              <a:rPr lang="zh-CN" altLang="en-US">
                <a:latin typeface="Times New Roman" panose="02020603050405020304" charset="0"/>
                <a:cs typeface="Times New Roman" panose="02020603050405020304" charset="0"/>
              </a:rPr>
              <a:t>11.It nudged me to show kindness or reach out to someone in need even there was no apparent reason. Sometimes, a few minutes of our time can mean the world to someone else, and perhaps, in our own small way, we can all be someone</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s “angel”.</a:t>
            </a:r>
            <a:endParaRPr lang="zh-CN" altLang="en-US">
              <a:latin typeface="Times New Roman" panose="02020603050405020304" charset="0"/>
              <a:cs typeface="Times New Roman" panose="02020603050405020304" charset="0"/>
            </a:endParaRPr>
          </a:p>
        </p:txBody>
      </p:sp>
      <p:sp>
        <p:nvSpPr>
          <p:cNvPr id="8" name="矩形 7"/>
          <p:cNvSpPr/>
          <p:nvPr/>
        </p:nvSpPr>
        <p:spPr>
          <a:xfrm>
            <a:off x="948055" y="134620"/>
            <a:ext cx="85725" cy="54165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588" y="750283"/>
            <a:ext cx="12192000" cy="0"/>
          </a:xfrm>
          <a:prstGeom prst="line">
            <a:avLst/>
          </a:prstGeom>
          <a:noFill/>
          <a:ln w="12700" cap="flat" cmpd="sng" algn="ctr">
            <a:solidFill>
              <a:srgbClr val="C00000"/>
            </a:solidFill>
            <a:prstDash val="solid"/>
            <a:miter lim="800000"/>
          </a:ln>
          <a:effectLst/>
        </p:spPr>
      </p:cxnSp>
      <p:pic>
        <p:nvPicPr>
          <p:cNvPr id="25" name="图片 24"/>
          <p:cNvPicPr>
            <a:picLocks noChangeAspect="1"/>
          </p:cNvPicPr>
          <p:nvPr/>
        </p:nvPicPr>
        <p:blipFill rotWithShape="1">
          <a:blip r:embed="rId8">
            <a:extLst>
              <a:ext uri="{BEBA8EAE-BF5A-486C-A8C5-ECC9F3942E4B}">
                <a14:imgProps xmlns:a14="http://schemas.microsoft.com/office/drawing/2010/main">
                  <a14:imgLayer r:embed="rId9">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linds(horizont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linds(horizont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linds(horizontal)">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blinds(horizontal)">
                                      <p:cBhvr>
                                        <p:cTn id="29" dur="500"/>
                                        <p:tgtEl>
                                          <p:spTgt spid="12">
                                            <p:txEl>
                                              <p:pRg st="3" end="3"/>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i*1_1_1"/>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TYPE" val="o_h_i"/>
  <p:tag name="KSO_WM_UNIT_INDEX" val="1_1_1"/>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062_2*o_h_i*1_1_2"/>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UNIT_TYPE" val="o_h_i"/>
  <p:tag name="KSO_WM_UNIT_INDEX" val="1_1_2"/>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solid&quot;:{&quot;brightness&quot;:0,&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062_2*o_h_i*1_1_3"/>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UNIT_TYPE" val="o_h_i"/>
  <p:tag name="KSO_WM_UNIT_INDEX" val="1_1_3"/>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DIAGRAM_USE_COLOR_VALUE" val="{&quot;color_scheme&quot;:1,&quot;color_type&quot;:1,&quot;theme_color_indexes&quot;:[]}"/>
</p:tagLst>
</file>

<file path=ppt/tags/tag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062_2*o_h_i*1_2_2"/>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UNIT_TYPE" val="o_h_i"/>
  <p:tag name="KSO_WM_UNIT_INDEX" val="1_2_2"/>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solid&quot;:{&quot;brightness&quot;:0,&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062_2*o_h_i*1_2_3"/>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UNIT_TYPE" val="o_h_i"/>
  <p:tag name="KSO_WM_UNIT_INDEX" val="1_2_3"/>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DIAGRAM_USE_COLOR_VALUE" val="{&quot;color_scheme&quot;:1,&quot;color_type&quot;:1,&quot;theme_color_indexes&quot;:[]}"/>
</p:tagLst>
</file>

<file path=ppt/tags/tag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062_2*o_h_i*1_3_2"/>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UNIT_TYPE" val="o_h_i"/>
  <p:tag name="KSO_WM_UNIT_INDEX" val="1_3_2"/>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solid&quot;:{&quot;brightness&quot;:0,&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ID" val="diagram20231062_2*o_h_i*1_3_3"/>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UNIT_TYPE" val="o_h_i"/>
  <p:tag name="KSO_WM_UNIT_INDEX" val="1_3_3"/>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DIAGRAM_USE_COLOR_VALUE" val="{&quot;color_scheme&quot;:1,&quot;color_type&quot;:1,&quot;theme_color_indexes&quot;:[]}"/>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a*1_3_1"/>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TYPE" val="o_h_a"/>
  <p:tag name="KSO_WM_UNIT_INDEX" val="1_3_1"/>
  <p:tag name="KSO_WM_UNIT_ISCONTENTSTITLE" val="0"/>
  <p:tag name="KSO_WM_UNIT_ISNUMDGMTITLE" val="0"/>
  <p:tag name="KSO_WM_UNIT_NOCLEAR" val="0"/>
  <p:tag name="KSO_WM_UNIT_VALUE" val="36"/>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i*1_1_4"/>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TYPE" val="o_h_i"/>
  <p:tag name="KSO_WM_UNIT_INDEX" val="1_1_4"/>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a*1_1_1"/>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TYPE" val="o_h_a"/>
  <p:tag name="KSO_WM_UNIT_INDEX" val="1_1_1"/>
  <p:tag name="KSO_WM_UNIT_ISCONTENTSTITLE" val="0"/>
  <p:tag name="KSO_WM_UNIT_ISNUMDGMTITLE" val="0"/>
  <p:tag name="KSO_WM_UNIT_NOCLEAR" val="0"/>
  <p:tag name="KSO_WM_UNIT_VALUE" val="14"/>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a*1_2_1"/>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TYPE" val="o_h_a"/>
  <p:tag name="KSO_WM_UNIT_INDEX" val="1_2_1"/>
  <p:tag name="KSO_WM_UNIT_ISCONTENTSTITLE" val="0"/>
  <p:tag name="KSO_WM_UNIT_ISNUMDGMTITLE" val="0"/>
  <p:tag name="KSO_WM_UNIT_NOCLEAR" val="0"/>
  <p:tag name="KSO_WM_UNIT_VALUE" val="26"/>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i*1_1_5"/>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TYPE" val="o_h_i"/>
  <p:tag name="KSO_WM_UNIT_INDEX" val="1_1_5"/>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i*1_2_4"/>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TYPE" val="o_h_i"/>
  <p:tag name="KSO_WM_UNIT_INDEX" val="1_2_4"/>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i*1_3_4"/>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TYPE" val="o_h_i"/>
  <p:tag name="KSO_WM_UNIT_INDEX" val="1_3_4"/>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TYPE" val="o_h_i"/>
  <p:tag name="KSO_WM_UNIT_INDEX" val="1_1_6"/>
  <p:tag name="KSO_WM_UNIT_ID" val="diagram20231062_2*o_h_i*1_1_6"/>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o1-1"/>
  <p:tag name="KSO_WM_UNIT_ID" val="diagram20231062_2*o_h_f*1_1_1"/>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正文，文字是您思想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TYPE" val="o_h_i"/>
  <p:tag name="KSO_WM_UNIT_INDEX" val="1_2_5"/>
  <p:tag name="KSO_WM_UNIT_ID" val="diagram20231062_2*o_h_i*1_2_5"/>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o1-1"/>
  <p:tag name="KSO_WM_UNIT_ID" val="diagram20231062_2*o_h_f*1_2_1"/>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正文，文字是您思想&#10;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o1-1"/>
  <p:tag name="KSO_WM_UNIT_TYPE" val="o_h_i"/>
  <p:tag name="KSO_WM_UNIT_INDEX" val="1_3_5"/>
  <p:tag name="KSO_WM_UNIT_ID" val="diagram20231062_2*o_h_i*1_3_5"/>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o1-1"/>
  <p:tag name="KSO_WM_UNIT_ID" val="diagram20231062_2*o_h_f*1_3_1"/>
  <p:tag name="KSO_WM_TEMPLATE_CATEGORY" val="diagram"/>
  <p:tag name="KSO_WM_TEMPLATE_INDEX" val="20231062"/>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正文，文字是您思想&#10;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x*1_1_1"/>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VALUE" val="63*63"/>
  <p:tag name="KSO_WM_UNIT_TYPE" val="o_h_x"/>
  <p:tag name="KSO_WM_UNIT_INDEX" val="1_1_1"/>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x*1_2_1"/>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VALUE" val="68*58"/>
  <p:tag name="KSO_WM_UNIT_TYPE" val="o_h_x"/>
  <p:tag name="KSO_WM_UNIT_INDEX" val="1_2_1"/>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x*1_3_1"/>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VALUE" val="60*54"/>
  <p:tag name="KSO_WM_UNIT_TYPE" val="o_h_x"/>
  <p:tag name="KSO_WM_UNIT_INDEX" val="1_3_1"/>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3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3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3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FULL_TEXT_BEAUTIFY_COPY_ID" val="11272"/>
</p:tagLst>
</file>

<file path=ppt/tags/tag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FULL_TEXT_BEAUTIFY_COPY_ID" val="17"/>
</p:tagLst>
</file>

<file path=ppt/tags/tag42.xml><?xml version="1.0" encoding="utf-8"?>
<p:tagLst xmlns:p="http://schemas.openxmlformats.org/presentationml/2006/main">
  <p:tag name="KSO_WM_UNIT_PLACING_PICTURE_USER_VIEWPORT" val="{&quot;height&quot;:3367,&quot;width&quot;:6530}"/>
  <p:tag name="KSO_WM_BEAUTIFY_FLAG" val=""/>
</p:tagLst>
</file>

<file path=ppt/tags/tag43.xml><?xml version="1.0" encoding="utf-8"?>
<p:tagLst xmlns:p="http://schemas.openxmlformats.org/presentationml/2006/main">
  <p:tag name="KSO_WM_FULL_TEXT_BEAUTIFY_COPY_ID" val="11272"/>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FULL_TEXT_BEAUTIFY_COPY_ID" val="17"/>
</p:tagLst>
</file>

<file path=ppt/tags/tag46.xml><?xml version="1.0" encoding="utf-8"?>
<p:tagLst xmlns:p="http://schemas.openxmlformats.org/presentationml/2006/main">
  <p:tag name="KSO_WM_UNIT_PLACING_PICTURE_USER_VIEWPORT" val="{&quot;height&quot;:3367,&quot;width&quot;:6530}"/>
  <p:tag name="KSO_WM_BEAUTIFY_FLAG" val=""/>
</p:tagLst>
</file>

<file path=ppt/tags/tag47.xml><?xml version="1.0" encoding="utf-8"?>
<p:tagLst xmlns:p="http://schemas.openxmlformats.org/presentationml/2006/main">
  <p:tag name="KSO_WM_FULL_TEXT_BEAUTIFY_COPY_ID" val="11272"/>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FULL_TEXT_BEAUTIFY_COPY_ID" val="17"/>
</p:tagLst>
</file>

<file path=ppt/tags/tag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50.xml><?xml version="1.0" encoding="utf-8"?>
<p:tagLst xmlns:p="http://schemas.openxmlformats.org/presentationml/2006/main">
  <p:tag name="KSO_WM_UNIT_PLACING_PICTURE_USER_VIEWPORT" val="{&quot;height&quot;:3367,&quot;width&quot;:6530}"/>
  <p:tag name="KSO_WM_BEAUTIFY_FLAG" val=""/>
</p:tagLst>
</file>

<file path=ppt/tags/tag51.xml><?xml version="1.0" encoding="utf-8"?>
<p:tagLst xmlns:p="http://schemas.openxmlformats.org/presentationml/2006/main">
  <p:tag name="KSO_WM_FULL_TEXT_BEAUTIFY_COPY_ID" val="11272"/>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FULL_TEXT_BEAUTIFY_COPY_ID" val="17"/>
</p:tagLst>
</file>

<file path=ppt/tags/tag54.xml><?xml version="1.0" encoding="utf-8"?>
<p:tagLst xmlns:p="http://schemas.openxmlformats.org/presentationml/2006/main">
  <p:tag name="KSO_WM_UNIT_PLACING_PICTURE_USER_VIEWPORT" val="{&quot;height&quot;:3367,&quot;width&quot;:6530}"/>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PA" val="v4.0.0"/>
  <p:tag name="KSO_WM_DIAGRAM_VIRTUALLY_FRAME" val="{&quot;height&quot;:238.1367716535433,&quot;left&quot;:60.71677165354331,&quot;top&quot;:150.9315748031496,&quot;width&quot;:840.7983464566929}"/>
</p:tagLst>
</file>

<file path=ppt/tags/tag58.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59.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60.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63.xml><?xml version="1.0" encoding="utf-8"?>
<p:tagLst xmlns:p="http://schemas.openxmlformats.org/presentationml/2006/main">
  <p:tag name="PA" val="v4.0.0"/>
  <p:tag name="KSO_WM_DIAGRAM_VIRTUALLY_FRAME" val="{&quot;height&quot;:238.1367716535433,&quot;left&quot;:60.71677165354331,&quot;top&quot;:150.9315748031496,&quot;width&quot;:840.7983464566929}"/>
</p:tagLst>
</file>

<file path=ppt/tags/tag64.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65.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66.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70.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i*1_3_1"/>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TYPE" val="o_h_i"/>
  <p:tag name="KSO_WM_UNIT_INDEX" val="1_3_1"/>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80.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AS_UNIQUEID" val="416"/>
  <p:tag name="PA" val="v3.0.1"/>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062_2*o_h_i*1_2_1"/>
  <p:tag name="KSO_WM_TEMPLATE_CATEGORY" val="diagram"/>
  <p:tag name="KSO_WM_TEMPLATE_INDEX" val="20231062"/>
  <p:tag name="KSO_WM_UNIT_LAYERLEVEL" val="1_1_1"/>
  <p:tag name="KSO_WM_TAG_VERSION" val="3.0"/>
  <p:tag name="KSO_WM_BEAUTIFY_FLAG" val="#wm#"/>
  <p:tag name="KSO_WM_DIAGRAM_VERSION" val="3"/>
  <p:tag name="KSO_WM_DIAGRAM_COLOR_TRICK" val="1"/>
  <p:tag name="KSO_WM_DIAGRAM_COLOR_TEXT_CAN_REMOVE" val="n"/>
  <p:tag name="KSO_WM_UNIT_TYPE" val="o_h_i"/>
  <p:tag name="KSO_WM_UNIT_INDEX" val="1_2_1"/>
  <p:tag name="KSO_WM_DIAGRAM_MAX_ITEMCNT" val="4"/>
  <p:tag name="KSO_WM_DIAGRAM_MIN_ITEMCNT" val="2"/>
  <p:tag name="KSO_WM_DIAGRAM_VIRTUALLY_FRAME" val="{&quot;height&quot;:434.40001220703124,&quot;left&quot;:11.746026611328125,&quot;top&quot;:78.92499389648438,&quot;width&quot;:928.2039733886719}"/>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heme/theme1.xml><?xml version="1.0" encoding="utf-8"?>
<a:theme xmlns:a="http://schemas.openxmlformats.org/drawingml/2006/main" name="29_Office 主题">
  <a:themeElements>
    <a:clrScheme name="自定义 4">
      <a:dk1>
        <a:sysClr val="windowText" lastClr="000000"/>
      </a:dk1>
      <a:lt1>
        <a:sysClr val="window" lastClr="FFFFFF"/>
      </a:lt1>
      <a:dk2>
        <a:srgbClr val="1F497D"/>
      </a:dk2>
      <a:lt2>
        <a:srgbClr val="EEECE1"/>
      </a:lt2>
      <a:accent1>
        <a:srgbClr val="953734"/>
      </a:accent1>
      <a:accent2>
        <a:srgbClr val="7F7F7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夏雨家 https://xnwe.taobao.com/">
  <a:themeElements>
    <a:clrScheme name="MC-欧美风主题色">
      <a:dk1>
        <a:srgbClr val="000000"/>
      </a:dk1>
      <a:lt1>
        <a:srgbClr val="FFFFFF"/>
      </a:lt1>
      <a:dk2>
        <a:srgbClr val="44546A"/>
      </a:dk2>
      <a:lt2>
        <a:srgbClr val="E7E6E6"/>
      </a:lt2>
      <a:accent1>
        <a:srgbClr val="268F9C"/>
      </a:accent1>
      <a:accent2>
        <a:srgbClr val="2A566E"/>
      </a:accent2>
      <a:accent3>
        <a:srgbClr val="D71D49"/>
      </a:accent3>
      <a:accent4>
        <a:srgbClr val="268F9C"/>
      </a:accent4>
      <a:accent5>
        <a:srgbClr val="2A566E"/>
      </a:accent5>
      <a:accent6>
        <a:srgbClr val="D71D49"/>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40797</Words>
  <Application>WPS 演示</Application>
  <PresentationFormat>宽屏</PresentationFormat>
  <Paragraphs>345</Paragraphs>
  <Slides>24</Slides>
  <Notes>4</Notes>
  <HiddenSlides>0</HiddenSlides>
  <MMClips>0</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24</vt:i4>
      </vt:variant>
    </vt:vector>
  </HeadingPairs>
  <TitlesOfParts>
    <vt:vector size="48" baseType="lpstr">
      <vt:lpstr>Arial</vt:lpstr>
      <vt:lpstr>宋体</vt:lpstr>
      <vt:lpstr>Wingdings</vt:lpstr>
      <vt:lpstr>Lato Regular</vt:lpstr>
      <vt:lpstr>Lato Hairline</vt:lpstr>
      <vt:lpstr>Lato Light</vt:lpstr>
      <vt:lpstr>微软雅黑</vt:lpstr>
      <vt:lpstr>Arial Black</vt:lpstr>
      <vt:lpstr>黑体</vt:lpstr>
      <vt:lpstr>HelveticaNeue</vt:lpstr>
      <vt:lpstr>华文新魏</vt:lpstr>
      <vt:lpstr>Century Gothic</vt:lpstr>
      <vt:lpstr>Wingdings</vt:lpstr>
      <vt:lpstr>Times New Roman</vt:lpstr>
      <vt:lpstr>Segoe Print</vt:lpstr>
      <vt:lpstr>Arial Unicode MS</vt:lpstr>
      <vt:lpstr>Calibri</vt:lpstr>
      <vt:lpstr>Tahoma</vt:lpstr>
      <vt:lpstr>TimesNewRoman</vt:lpstr>
      <vt:lpstr>Calibri Light</vt:lpstr>
      <vt:lpstr>29_Office 主题</vt:lpstr>
      <vt:lpstr>1_Office 主题</vt:lpstr>
      <vt:lpstr>夏雨家 https://xnwe.taobao.com/</vt:lpstr>
      <vt:lpstr>长城汽车-红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Wiesen</cp:lastModifiedBy>
  <cp:revision>245</cp:revision>
  <dcterms:created xsi:type="dcterms:W3CDTF">2019-06-19T02:08:00Z</dcterms:created>
  <dcterms:modified xsi:type="dcterms:W3CDTF">2025-06-07T02:08:41Z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y fmtid="{D5CDD505-2E9C-101B-9397-08002B2CF9AE}" pid="3" name="ICV">
    <vt:lpwstr>8EF68FD140BF4AF28403C7938D2C5787_11</vt:lpwstr>
  </property>
</Properties>
</file>