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6"/>
  </p:notesMasterIdLst>
  <p:sldIdLst>
    <p:sldId id="278" r:id="rId4"/>
    <p:sldId id="256" r:id="rId5"/>
    <p:sldId id="262" r:id="rId6"/>
    <p:sldId id="263" r:id="rId7"/>
    <p:sldId id="264" r:id="rId8"/>
    <p:sldId id="265" r:id="rId9"/>
    <p:sldId id="261" r:id="rId10"/>
    <p:sldId id="267" r:id="rId11"/>
    <p:sldId id="268" r:id="rId12"/>
    <p:sldId id="269" r:id="rId13"/>
    <p:sldId id="272" r:id="rId14"/>
    <p:sldId id="274" r:id="rId15"/>
    <p:sldId id="273" r:id="rId17"/>
    <p:sldId id="257" r:id="rId18"/>
    <p:sldId id="275"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00"/>
    <a:srgbClr val="0033CC"/>
    <a:srgbClr val="009900"/>
    <a:srgbClr val="FF00FF"/>
    <a:srgbClr val="FFFF99"/>
    <a:srgbClr val="FFCCFF"/>
    <a:srgbClr val="33CC33"/>
    <a:srgbClr val="FF99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36" y="-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885B4-E9FC-4FF5-9573-A63D51B67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DFC1CB-B9A4-4351-AAE9-7C97DB1EDA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3DFC1CB-B9A4-4351-AAE9-7C97DB1EDA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9" Type="http://schemas.openxmlformats.org/officeDocument/2006/relationships/theme" Target="../theme/theme2.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11412855" y="6540500"/>
            <a:ext cx="700405" cy="2266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水印"/>
          <p:cNvPicPr>
            <a:picLocks noChangeAspect="1"/>
          </p:cNvPicPr>
          <p:nvPr userDrawn="1"/>
        </p:nvPicPr>
        <p:blipFill>
          <a:blip r:embed="rId18"/>
          <a:stretch>
            <a:fillRect/>
          </a:stretch>
        </p:blipFill>
        <p:spPr>
          <a:xfrm>
            <a:off x="11082020" y="63500"/>
            <a:ext cx="1006475" cy="32575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GIF"/><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3832622" y="2484835"/>
            <a:ext cx="2571750"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169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1690" b="1">
              <a:solidFill>
                <a:srgbClr val="FF0000"/>
              </a:solidFill>
              <a:latin typeface="HelveticaNeue" panose="02000503000000020004" pitchFamily="2" charset="0"/>
            </a:endParaRPr>
          </a:p>
          <a:p>
            <a:pPr eaLnBrk="1" hangingPunct="1">
              <a:spcBef>
                <a:spcPct val="0"/>
              </a:spcBef>
              <a:buFontTx/>
              <a:buNone/>
              <a:defRPr/>
            </a:pP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更多教学资源请关注</a:t>
            </a: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公众号：溯恩高中英语</a:t>
            </a:r>
            <a:endParaRPr lang="zh-CN" altLang="en-US" sz="169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767513" y="3038475"/>
            <a:ext cx="1382316" cy="1382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6473428" y="2484836"/>
            <a:ext cx="2194322"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2530" b="1">
                <a:latin typeface="华文新魏" panose="02010800040101010101" pitchFamily="2" charset="-122"/>
              </a:rPr>
              <a:t>知识产权声明</a:t>
            </a:r>
            <a:endParaRPr lang="zh-CN" altLang="en-US" sz="253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8757" y="688625"/>
            <a:ext cx="12192000" cy="3970318"/>
          </a:xfrm>
          <a:prstGeom prst="rect">
            <a:avLst/>
          </a:prstGeom>
          <a:noFill/>
        </p:spPr>
        <p:txBody>
          <a:bodyPr wrap="square" rtlCol="0">
            <a:spAutoFit/>
          </a:bodyPr>
          <a:lstStyle/>
          <a:p>
            <a:r>
              <a:rPr lang="en-US" altLang="zh-CN" sz="2800" b="1" dirty="0" smtClean="0"/>
              <a:t>① Then </a:t>
            </a:r>
            <a:r>
              <a:rPr lang="en-US" altLang="zh-CN" sz="2800" b="1" dirty="0"/>
              <a:t>how much sleep do teenagers need? </a:t>
            </a:r>
            <a:r>
              <a:rPr lang="en-US" altLang="zh-CN" sz="2800" b="1" dirty="0" smtClean="0"/>
              <a:t>②There </a:t>
            </a:r>
            <a:r>
              <a:rPr lang="en-US" altLang="zh-CN" sz="2800" b="1" dirty="0"/>
              <a:t>is no magic number for exactly how much sleep teenagers need, but the Austrian Centre for Education in Sleep(ACES)suggests 8 to 10 hours per day for high school adolescents. </a:t>
            </a:r>
            <a:r>
              <a:rPr lang="en-US" altLang="zh-CN" sz="2800" b="1" dirty="0" smtClean="0">
                <a:latin typeface="宋体" panose="02010600030101010101" pitchFamily="2" charset="-122"/>
              </a:rPr>
              <a:t>③</a:t>
            </a:r>
            <a:r>
              <a:rPr lang="en-US" altLang="zh-CN" sz="2800" b="1" dirty="0" smtClean="0"/>
              <a:t>What </a:t>
            </a:r>
            <a:r>
              <a:rPr lang="en-US" altLang="zh-CN" sz="2800" b="1" dirty="0"/>
              <a:t>happens if they don't get enough sleep? </a:t>
            </a:r>
            <a:r>
              <a:rPr lang="en-US" altLang="zh-CN" sz="2800" b="1" dirty="0" smtClean="0"/>
              <a:t>④According </a:t>
            </a:r>
            <a:r>
              <a:rPr lang="en-US" altLang="zh-CN" sz="2800" b="1" dirty="0"/>
              <a:t>to </a:t>
            </a:r>
            <a:r>
              <a:rPr lang="en-US" altLang="zh-CN" sz="2800" b="1" dirty="0" smtClean="0"/>
              <a:t>ACES, poor </a:t>
            </a:r>
            <a:r>
              <a:rPr lang="en-US" altLang="zh-CN" sz="2800" b="1" dirty="0"/>
              <a:t>sleep will have all sorts of negative effects on teenagers, including rise in blood pressure, mood swings and impatient </a:t>
            </a:r>
            <a:r>
              <a:rPr lang="en-US" altLang="zh-CN" sz="2800" b="1" dirty="0" smtClean="0"/>
              <a:t>behaviors</a:t>
            </a:r>
            <a:r>
              <a:rPr lang="en-US" altLang="zh-CN" sz="2800" b="1" dirty="0"/>
              <a:t>. </a:t>
            </a:r>
            <a:r>
              <a:rPr lang="en-US" altLang="zh-CN" sz="2800" b="1" dirty="0" smtClean="0"/>
              <a:t>⑤Without </a:t>
            </a:r>
            <a:r>
              <a:rPr lang="en-US" altLang="zh-CN" sz="2800" b="1" dirty="0"/>
              <a:t>adequate sleep the focus and attention drifts making it harder to receive information. </a:t>
            </a:r>
            <a:r>
              <a:rPr lang="en-US" altLang="zh-CN" sz="2800" b="1" dirty="0" smtClean="0"/>
              <a:t>⑥The </a:t>
            </a:r>
            <a:r>
              <a:rPr lang="en-US" altLang="zh-CN" sz="2800" b="1" dirty="0"/>
              <a:t>brain can no longer function to deal with information properly and access previously learned information</a:t>
            </a:r>
            <a:r>
              <a:rPr lang="en-US" altLang="zh-CN" sz="2800" b="1" dirty="0" smtClean="0"/>
              <a:t>.</a:t>
            </a:r>
            <a:endParaRPr lang="zh-CN" altLang="zh-CN" sz="2800" b="1" dirty="0"/>
          </a:p>
        </p:txBody>
      </p:sp>
      <p:sp>
        <p:nvSpPr>
          <p:cNvPr id="4" name="文本框 3"/>
          <p:cNvSpPr txBox="1"/>
          <p:nvPr/>
        </p:nvSpPr>
        <p:spPr>
          <a:xfrm>
            <a:off x="47328" y="1556792"/>
            <a:ext cx="12192000" cy="523220"/>
          </a:xfrm>
          <a:prstGeom prst="rect">
            <a:avLst/>
          </a:prstGeom>
          <a:noFill/>
        </p:spPr>
        <p:txBody>
          <a:bodyPr wrap="square" rtlCol="0">
            <a:spAutoFit/>
          </a:bodyPr>
          <a:lstStyle/>
          <a:p>
            <a:r>
              <a:rPr lang="en-US" altLang="zh-CN" sz="2800" b="1" dirty="0" smtClean="0"/>
              <a:t>Sleep(ACES)</a:t>
            </a:r>
            <a:r>
              <a:rPr lang="en-US" altLang="zh-CN" sz="2800" b="1" dirty="0" smtClean="0">
                <a:solidFill>
                  <a:srgbClr val="009900"/>
                </a:solidFill>
              </a:rPr>
              <a:t>suggests </a:t>
            </a:r>
            <a:r>
              <a:rPr lang="en-US" altLang="zh-CN" sz="2800" b="1" dirty="0">
                <a:solidFill>
                  <a:srgbClr val="009900"/>
                </a:solidFill>
              </a:rPr>
              <a:t>8 to 10 hours per day for high school adolescents</a:t>
            </a:r>
            <a:r>
              <a:rPr lang="en-US" altLang="zh-CN" sz="2800" b="1" dirty="0">
                <a:solidFill>
                  <a:prstClr val="black"/>
                </a:solidFill>
              </a:rPr>
              <a:t>. </a:t>
            </a:r>
            <a:endParaRPr lang="zh-CN" altLang="en-US" sz="2800" dirty="0" smtClean="0"/>
          </a:p>
        </p:txBody>
      </p:sp>
      <p:sp>
        <p:nvSpPr>
          <p:cNvPr id="12" name="矩形 11"/>
          <p:cNvSpPr/>
          <p:nvPr/>
        </p:nvSpPr>
        <p:spPr>
          <a:xfrm>
            <a:off x="0" y="2150"/>
            <a:ext cx="12192000" cy="553998"/>
          </a:xfrm>
          <a:prstGeom prst="rect">
            <a:avLst/>
          </a:prstGeom>
        </p:spPr>
        <p:txBody>
          <a:bodyPr wrap="square">
            <a:spAutoFit/>
          </a:bodyPr>
          <a:lstStyle/>
          <a:p>
            <a:pPr lvl="0"/>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Para.3 Locate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key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sentence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and figure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out the relationship</a:t>
            </a:r>
            <a:endParaRPr lang="zh-CN" altLang="en-US"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5" name="矩形 4"/>
          <p:cNvSpPr/>
          <p:nvPr/>
        </p:nvSpPr>
        <p:spPr>
          <a:xfrm>
            <a:off x="551384" y="692696"/>
            <a:ext cx="6264696" cy="507373"/>
          </a:xfrm>
          <a:prstGeom prst="rect">
            <a:avLst/>
          </a:prstGeom>
          <a:solidFill>
            <a:srgbClr val="FFFF00">
              <a:alpha val="3098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8757" y="1988840"/>
            <a:ext cx="6037243" cy="507373"/>
          </a:xfrm>
          <a:prstGeom prst="rect">
            <a:avLst/>
          </a:prstGeom>
          <a:solidFill>
            <a:srgbClr val="FFFF00">
              <a:alpha val="31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0848528" y="1556792"/>
            <a:ext cx="1080120" cy="507373"/>
          </a:xfrm>
          <a:prstGeom prst="rect">
            <a:avLst/>
          </a:prstGeom>
          <a:solidFill>
            <a:srgbClr val="FFFF00">
              <a:alpha val="31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4" name="椭圆 23"/>
          <p:cNvSpPr/>
          <p:nvPr/>
        </p:nvSpPr>
        <p:spPr>
          <a:xfrm>
            <a:off x="6109636" y="1114504"/>
            <a:ext cx="708756"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9217024" y="1988840"/>
            <a:ext cx="2999656" cy="523220"/>
          </a:xfrm>
          <a:prstGeom prst="rect">
            <a:avLst/>
          </a:prstGeom>
          <a:noFill/>
        </p:spPr>
        <p:txBody>
          <a:bodyPr wrap="square" rtlCol="0">
            <a:spAutoFit/>
          </a:bodyPr>
          <a:lstStyle/>
          <a:p>
            <a:r>
              <a:rPr lang="en-US" altLang="zh-CN" sz="2800" b="1" dirty="0">
                <a:solidFill>
                  <a:srgbClr val="009900"/>
                </a:solidFill>
              </a:rPr>
              <a:t>poor sleep </a:t>
            </a:r>
            <a:r>
              <a:rPr lang="en-US" altLang="zh-CN" sz="2800" b="1" dirty="0" smtClean="0">
                <a:solidFill>
                  <a:srgbClr val="009900"/>
                </a:solidFill>
              </a:rPr>
              <a:t>will</a:t>
            </a:r>
            <a:endParaRPr lang="zh-CN" altLang="en-US" sz="2800" b="1" dirty="0">
              <a:solidFill>
                <a:srgbClr val="009900"/>
              </a:solidFill>
            </a:endParaRPr>
          </a:p>
        </p:txBody>
      </p:sp>
      <p:sp>
        <p:nvSpPr>
          <p:cNvPr id="7" name="文本框 6"/>
          <p:cNvSpPr txBox="1"/>
          <p:nvPr/>
        </p:nvSpPr>
        <p:spPr>
          <a:xfrm>
            <a:off x="47328" y="2399604"/>
            <a:ext cx="7560840" cy="523220"/>
          </a:xfrm>
          <a:prstGeom prst="rect">
            <a:avLst/>
          </a:prstGeom>
          <a:noFill/>
        </p:spPr>
        <p:txBody>
          <a:bodyPr wrap="square" rtlCol="0">
            <a:spAutoFit/>
          </a:bodyPr>
          <a:lstStyle/>
          <a:p>
            <a:r>
              <a:rPr lang="en-US" altLang="zh-CN" sz="2800" b="1" dirty="0" smtClean="0">
                <a:solidFill>
                  <a:srgbClr val="009900"/>
                </a:solidFill>
              </a:rPr>
              <a:t>have all </a:t>
            </a:r>
            <a:r>
              <a:rPr lang="en-US" altLang="zh-CN" sz="2800" b="1" dirty="0">
                <a:solidFill>
                  <a:srgbClr val="009900"/>
                </a:solidFill>
              </a:rPr>
              <a:t>sorts of negative effects on teenagers</a:t>
            </a:r>
            <a:endParaRPr lang="zh-CN" altLang="en-US" sz="2800" dirty="0">
              <a:solidFill>
                <a:srgbClr val="009900"/>
              </a:solidFill>
            </a:endParaRPr>
          </a:p>
        </p:txBody>
      </p:sp>
      <p:sp>
        <p:nvSpPr>
          <p:cNvPr id="27" name="矩形 26"/>
          <p:cNvSpPr/>
          <p:nvPr/>
        </p:nvSpPr>
        <p:spPr>
          <a:xfrm>
            <a:off x="272593" y="6196164"/>
            <a:ext cx="9074141" cy="584775"/>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Tip3: Pay attention to the </a:t>
            </a:r>
            <a:r>
              <a:rPr lang="en-US" altLang="zh-CN" sz="3200" b="1" spc="-1"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transitional </a:t>
            </a:r>
            <a:r>
              <a:rPr lang="en-US" altLang="zh-CN"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sentence</a:t>
            </a:r>
            <a:r>
              <a:rPr lang="en-US"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 </a:t>
            </a:r>
            <a:endParaRPr lang="zh-CN" altLang="en-US" sz="32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grpSp>
        <p:nvGrpSpPr>
          <p:cNvPr id="13" name="组合 12"/>
          <p:cNvGrpSpPr/>
          <p:nvPr/>
        </p:nvGrpSpPr>
        <p:grpSpPr>
          <a:xfrm>
            <a:off x="8168080" y="4280873"/>
            <a:ext cx="3220508" cy="1330195"/>
            <a:chOff x="6726522" y="2832379"/>
            <a:chExt cx="3220508" cy="1330195"/>
          </a:xfrm>
        </p:grpSpPr>
        <p:sp>
          <p:nvSpPr>
            <p:cNvPr id="15" name="椭圆 40968"/>
            <p:cNvSpPr>
              <a:spLocks noChangeArrowheads="1"/>
            </p:cNvSpPr>
            <p:nvPr/>
          </p:nvSpPr>
          <p:spPr bwMode="auto">
            <a:xfrm>
              <a:off x="9357703" y="360681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6</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grpSp>
          <p:nvGrpSpPr>
            <p:cNvPr id="17" name="组合 16"/>
            <p:cNvGrpSpPr/>
            <p:nvPr/>
          </p:nvGrpSpPr>
          <p:grpSpPr>
            <a:xfrm>
              <a:off x="6726522" y="2832379"/>
              <a:ext cx="2916209" cy="1330195"/>
              <a:chOff x="6726522" y="2832379"/>
              <a:chExt cx="2916209" cy="1330195"/>
            </a:xfrm>
          </p:grpSpPr>
          <p:sp>
            <p:nvSpPr>
              <p:cNvPr id="18" name="椭圆 40968"/>
              <p:cNvSpPr>
                <a:spLocks noChangeArrowheads="1"/>
              </p:cNvSpPr>
              <p:nvPr/>
            </p:nvSpPr>
            <p:spPr bwMode="auto">
              <a:xfrm>
                <a:off x="6726522" y="283237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1</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19" name="直接连接符 18"/>
              <p:cNvCxnSpPr/>
              <p:nvPr/>
            </p:nvCxnSpPr>
            <p:spPr>
              <a:xfrm flipH="1">
                <a:off x="8917575" y="3331653"/>
                <a:ext cx="135829" cy="31337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9413685" y="3273215"/>
                <a:ext cx="229046" cy="3336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椭圆 40968"/>
              <p:cNvSpPr>
                <a:spLocks noChangeArrowheads="1"/>
              </p:cNvSpPr>
              <p:nvPr/>
            </p:nvSpPr>
            <p:spPr bwMode="auto">
              <a:xfrm>
                <a:off x="7315849" y="283237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2</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22" name="椭圆 40968"/>
              <p:cNvSpPr>
                <a:spLocks noChangeArrowheads="1"/>
              </p:cNvSpPr>
              <p:nvPr/>
            </p:nvSpPr>
            <p:spPr bwMode="auto">
              <a:xfrm>
                <a:off x="8328248" y="283237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3</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23" name="椭圆 40968"/>
              <p:cNvSpPr>
                <a:spLocks noChangeArrowheads="1"/>
              </p:cNvSpPr>
              <p:nvPr/>
            </p:nvSpPr>
            <p:spPr bwMode="auto">
              <a:xfrm>
                <a:off x="8917575" y="283237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4</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25" name="椭圆 40968"/>
              <p:cNvSpPr>
                <a:spLocks noChangeArrowheads="1"/>
              </p:cNvSpPr>
              <p:nvPr/>
            </p:nvSpPr>
            <p:spPr bwMode="auto">
              <a:xfrm>
                <a:off x="8622911" y="3631042"/>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5</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28" name="直接连接符 27"/>
              <p:cNvCxnSpPr/>
              <p:nvPr/>
            </p:nvCxnSpPr>
            <p:spPr>
              <a:xfrm>
                <a:off x="7905176" y="3098145"/>
                <a:ext cx="42307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9" name="矩形 28"/>
          <p:cNvSpPr/>
          <p:nvPr/>
        </p:nvSpPr>
        <p:spPr>
          <a:xfrm>
            <a:off x="257195" y="4995528"/>
            <a:ext cx="9089539" cy="954107"/>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Tip2: Focus on the signal words which offer a clue to the key sentence. </a:t>
            </a:r>
            <a:endParaRPr lang="zh-CN" altLang="en-US" sz="28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4" grpId="0" animBg="1"/>
      <p:bldP spid="16" grpId="0" animBg="1"/>
      <p:bldP spid="24" grpId="0" animBg="1"/>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7328" y="708375"/>
            <a:ext cx="12192000" cy="3539430"/>
          </a:xfrm>
          <a:prstGeom prst="rect">
            <a:avLst/>
          </a:prstGeom>
          <a:noFill/>
        </p:spPr>
        <p:txBody>
          <a:bodyPr wrap="square" rtlCol="0">
            <a:spAutoFit/>
          </a:bodyPr>
          <a:lstStyle/>
          <a:p>
            <a:r>
              <a:rPr lang="en-US" altLang="zh-CN" sz="2800" b="1" dirty="0" smtClean="0">
                <a:latin typeface="宋体" panose="02010600030101010101" pitchFamily="2" charset="-122"/>
              </a:rPr>
              <a:t>  </a:t>
            </a:r>
            <a:r>
              <a:rPr lang="en-US" altLang="zh-CN" sz="2800" b="1" dirty="0" smtClean="0"/>
              <a:t>Then </a:t>
            </a:r>
            <a:r>
              <a:rPr lang="en-US" altLang="zh-CN" sz="2800" b="1" dirty="0"/>
              <a:t>how much sleep do teenagers need? There is no magic number for exactly how much sleep teenagers need, but the Austrian Centre for Education in Sleep(ACES)suggests 8 to 10 hours per day for high school adolescents. What happens if they don't get enough sleep? According to </a:t>
            </a:r>
            <a:r>
              <a:rPr lang="en-US" altLang="zh-CN" sz="2800" b="1" dirty="0" smtClean="0"/>
              <a:t>ACES, poor </a:t>
            </a:r>
            <a:r>
              <a:rPr lang="en-US" altLang="zh-CN" sz="2800" b="1" dirty="0"/>
              <a:t>sleep will have all sorts of negative effects on teenagers, including rise in blood pressure, mood swings and impatient </a:t>
            </a:r>
            <a:r>
              <a:rPr lang="en-US" altLang="zh-CN" sz="2800" b="1" dirty="0" smtClean="0"/>
              <a:t>behaviors</a:t>
            </a:r>
            <a:r>
              <a:rPr lang="en-US" altLang="zh-CN" sz="2800" b="1" dirty="0"/>
              <a:t>. Without adequate sleep the focus and attention drifts making it harder to receive information. The brain can no longer function to deal with information properly and access previously learned information</a:t>
            </a:r>
            <a:r>
              <a:rPr lang="en-US" altLang="zh-CN" sz="2800" b="1" dirty="0" smtClean="0"/>
              <a:t>.</a:t>
            </a:r>
            <a:endParaRPr lang="zh-CN" altLang="zh-CN" sz="2800" b="1" dirty="0"/>
          </a:p>
        </p:txBody>
      </p:sp>
      <p:sp>
        <p:nvSpPr>
          <p:cNvPr id="4" name="文本框 3"/>
          <p:cNvSpPr txBox="1"/>
          <p:nvPr/>
        </p:nvSpPr>
        <p:spPr>
          <a:xfrm>
            <a:off x="36723" y="1556792"/>
            <a:ext cx="12192000" cy="523220"/>
          </a:xfrm>
          <a:prstGeom prst="rect">
            <a:avLst/>
          </a:prstGeom>
          <a:noFill/>
        </p:spPr>
        <p:txBody>
          <a:bodyPr wrap="square" rtlCol="0">
            <a:spAutoFit/>
          </a:bodyPr>
          <a:lstStyle/>
          <a:p>
            <a:r>
              <a:rPr lang="en-US" altLang="zh-CN" sz="2800" b="1" dirty="0" smtClean="0"/>
              <a:t>Sleep(ACES)</a:t>
            </a:r>
            <a:r>
              <a:rPr lang="en-US" altLang="zh-CN" sz="2800" b="1" dirty="0" smtClean="0">
                <a:solidFill>
                  <a:srgbClr val="009900"/>
                </a:solidFill>
              </a:rPr>
              <a:t>suggests </a:t>
            </a:r>
            <a:r>
              <a:rPr lang="en-US" altLang="zh-CN" sz="2800" b="1" dirty="0">
                <a:solidFill>
                  <a:srgbClr val="009900"/>
                </a:solidFill>
              </a:rPr>
              <a:t>8 to 10 hours per day for high school adolescents</a:t>
            </a:r>
            <a:r>
              <a:rPr lang="en-US" altLang="zh-CN" sz="2800" b="1" dirty="0">
                <a:solidFill>
                  <a:prstClr val="black"/>
                </a:solidFill>
              </a:rPr>
              <a:t>. </a:t>
            </a:r>
            <a:r>
              <a:rPr lang="en-US" altLang="zh-CN" sz="2800" b="1" dirty="0" smtClean="0">
                <a:solidFill>
                  <a:prstClr val="black"/>
                </a:solidFill>
              </a:rPr>
              <a:t>What</a:t>
            </a:r>
            <a:endParaRPr lang="zh-CN" altLang="en-US" dirty="0"/>
          </a:p>
        </p:txBody>
      </p:sp>
      <p:sp>
        <p:nvSpPr>
          <p:cNvPr id="5" name="矩形 4"/>
          <p:cNvSpPr/>
          <p:nvPr/>
        </p:nvSpPr>
        <p:spPr>
          <a:xfrm>
            <a:off x="479376" y="708375"/>
            <a:ext cx="6264696" cy="507373"/>
          </a:xfrm>
          <a:prstGeom prst="rect">
            <a:avLst/>
          </a:prstGeom>
          <a:solidFill>
            <a:srgbClr val="FFFF00">
              <a:alpha val="31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8757" y="1988840"/>
            <a:ext cx="6037243" cy="507373"/>
          </a:xfrm>
          <a:prstGeom prst="rect">
            <a:avLst/>
          </a:prstGeom>
          <a:solidFill>
            <a:srgbClr val="FFFF00">
              <a:alpha val="31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0560496" y="1556792"/>
            <a:ext cx="1080120" cy="507373"/>
          </a:xfrm>
          <a:prstGeom prst="rect">
            <a:avLst/>
          </a:prstGeom>
          <a:solidFill>
            <a:srgbClr val="FFFF00">
              <a:alpha val="31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6109636" y="1114504"/>
            <a:ext cx="708756"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862286" y="1988840"/>
            <a:ext cx="3396419" cy="523220"/>
          </a:xfrm>
          <a:prstGeom prst="rect">
            <a:avLst/>
          </a:prstGeom>
          <a:noFill/>
        </p:spPr>
        <p:txBody>
          <a:bodyPr wrap="square" rtlCol="0">
            <a:spAutoFit/>
          </a:bodyPr>
          <a:lstStyle/>
          <a:p>
            <a:r>
              <a:rPr lang="en-US" altLang="zh-CN" sz="2800" b="1" dirty="0">
                <a:solidFill>
                  <a:srgbClr val="009900"/>
                </a:solidFill>
              </a:rPr>
              <a:t>poor sleep will have</a:t>
            </a:r>
            <a:endParaRPr lang="zh-CN" altLang="en-US" sz="2800" b="1" dirty="0">
              <a:solidFill>
                <a:srgbClr val="009900"/>
              </a:solidFill>
            </a:endParaRPr>
          </a:p>
        </p:txBody>
      </p:sp>
      <p:sp>
        <p:nvSpPr>
          <p:cNvPr id="7" name="文本框 6"/>
          <p:cNvSpPr txBox="1"/>
          <p:nvPr/>
        </p:nvSpPr>
        <p:spPr>
          <a:xfrm>
            <a:off x="55900" y="2405041"/>
            <a:ext cx="6624736" cy="523220"/>
          </a:xfrm>
          <a:prstGeom prst="rect">
            <a:avLst/>
          </a:prstGeom>
          <a:noFill/>
        </p:spPr>
        <p:txBody>
          <a:bodyPr wrap="square" rtlCol="0">
            <a:spAutoFit/>
          </a:bodyPr>
          <a:lstStyle/>
          <a:p>
            <a:r>
              <a:rPr lang="en-US" altLang="zh-CN" sz="2800" b="1" dirty="0">
                <a:solidFill>
                  <a:srgbClr val="009900"/>
                </a:solidFill>
              </a:rPr>
              <a:t>all sorts of negative effects on teenagers</a:t>
            </a:r>
            <a:endParaRPr lang="zh-CN" altLang="en-US" sz="2800" dirty="0">
              <a:solidFill>
                <a:srgbClr val="009900"/>
              </a:solidFill>
            </a:endParaRPr>
          </a:p>
        </p:txBody>
      </p:sp>
      <p:sp>
        <p:nvSpPr>
          <p:cNvPr id="13" name="矩形 12"/>
          <p:cNvSpPr/>
          <p:nvPr/>
        </p:nvSpPr>
        <p:spPr>
          <a:xfrm>
            <a:off x="55900" y="-51486"/>
            <a:ext cx="8040216" cy="584775"/>
          </a:xfrm>
          <a:prstGeom prst="rect">
            <a:avLst/>
          </a:prstGeom>
        </p:spPr>
        <p:txBody>
          <a:bodyPr wrap="square">
            <a:spAutoFit/>
          </a:bodyPr>
          <a:lstStyle/>
          <a:p>
            <a:pPr lvl="0"/>
            <a:r>
              <a:rPr lang="en-US" altLang="zh-CN" sz="3200" b="1" dirty="0" smtClean="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Summary for Para.3</a:t>
            </a:r>
            <a:endParaRPr lang="zh-CN" altLang="en-US" sz="3200" b="1" dirty="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5" name="箭头: 燕尾形 20"/>
          <p:cNvSpPr/>
          <p:nvPr/>
        </p:nvSpPr>
        <p:spPr bwMode="auto">
          <a:xfrm rot="5400000">
            <a:off x="4556856" y="4259383"/>
            <a:ext cx="1129386" cy="787400"/>
          </a:xfrm>
          <a:prstGeom prst="notched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zh-CN" altLang="en-US">
              <a:solidFill>
                <a:prstClr val="white"/>
              </a:solidFill>
            </a:endParaRPr>
          </a:p>
        </p:txBody>
      </p:sp>
      <p:sp>
        <p:nvSpPr>
          <p:cNvPr id="12" name="AutoShape 32"/>
          <p:cNvSpPr>
            <a:spLocks noChangeArrowheads="1"/>
          </p:cNvSpPr>
          <p:nvPr/>
        </p:nvSpPr>
        <p:spPr bwMode="auto">
          <a:xfrm>
            <a:off x="675230" y="5217774"/>
            <a:ext cx="10425326" cy="1008109"/>
          </a:xfrm>
          <a:prstGeom prst="roundRect">
            <a:avLst>
              <a:gd name="adj" fmla="val 16667"/>
            </a:avLst>
          </a:prstGeom>
        </p:spPr>
        <p:style>
          <a:lnRef idx="2">
            <a:schemeClr val="accent6"/>
          </a:lnRef>
          <a:fillRef idx="1">
            <a:schemeClr val="lt1"/>
          </a:fillRef>
          <a:effectRef idx="0">
            <a:schemeClr val="accent6"/>
          </a:effectRef>
          <a:fontRef idx="minor">
            <a:schemeClr val="dk1"/>
          </a:fontRef>
        </p:style>
        <p:txBody>
          <a:bodyPr wrap="none" anchor="ctr"/>
          <a:lstStyle/>
          <a:p>
            <a:r>
              <a:rPr lang="en-US" altLang="zh-CN" sz="3200" b="1" dirty="0">
                <a:solidFill>
                  <a:schemeClr val="tx1"/>
                </a:solidFill>
              </a:rPr>
              <a:t>Experts suggest </a:t>
            </a:r>
            <a:r>
              <a:rPr lang="en-US" altLang="zh-CN" sz="3200" b="1" dirty="0" smtClean="0">
                <a:solidFill>
                  <a:schemeClr val="tx1"/>
                </a:solidFill>
              </a:rPr>
              <a:t>that teenagers </a:t>
            </a:r>
            <a:r>
              <a:rPr lang="en-US" altLang="zh-CN" sz="3200" b="1" dirty="0">
                <a:solidFill>
                  <a:schemeClr val="tx1"/>
                </a:solidFill>
              </a:rPr>
              <a:t>sleep 8 to 10 hours a </a:t>
            </a:r>
            <a:r>
              <a:rPr lang="en-US" altLang="zh-CN" sz="3200" b="1" dirty="0" smtClean="0">
                <a:solidFill>
                  <a:schemeClr val="tx1"/>
                </a:solidFill>
              </a:rPr>
              <a:t>day to </a:t>
            </a:r>
            <a:endParaRPr lang="en-US" altLang="zh-CN" sz="3200" b="1" dirty="0" smtClean="0">
              <a:solidFill>
                <a:schemeClr val="tx1"/>
              </a:solidFill>
            </a:endParaRPr>
          </a:p>
          <a:p>
            <a:r>
              <a:rPr lang="en-US" altLang="zh-CN" sz="3200" b="1" dirty="0" smtClean="0">
                <a:solidFill>
                  <a:schemeClr val="tx1"/>
                </a:solidFill>
              </a:rPr>
              <a:t>avoid negative impacts on ______________________. </a:t>
            </a:r>
            <a:endParaRPr lang="en-US" altLang="zh-CN" sz="3200" b="1" dirty="0" smtClean="0">
              <a:solidFill>
                <a:schemeClr val="tx1"/>
              </a:solidFill>
            </a:endParaRPr>
          </a:p>
        </p:txBody>
      </p:sp>
      <p:cxnSp>
        <p:nvCxnSpPr>
          <p:cNvPr id="11" name="直接连接符 10"/>
          <p:cNvCxnSpPr/>
          <p:nvPr/>
        </p:nvCxnSpPr>
        <p:spPr>
          <a:xfrm>
            <a:off x="1775520" y="2903272"/>
            <a:ext cx="2300488"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7699435" y="2903272"/>
            <a:ext cx="3221101"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11100556" y="2903272"/>
            <a:ext cx="828092"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5900" y="3284984"/>
            <a:ext cx="474395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032104" y="3717032"/>
            <a:ext cx="489654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465457" y="3717032"/>
            <a:ext cx="43529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5231904" y="5641108"/>
            <a:ext cx="4397175" cy="584775"/>
          </a:xfrm>
          <a:prstGeom prst="rect">
            <a:avLst/>
          </a:prstGeom>
          <a:noFill/>
        </p:spPr>
        <p:txBody>
          <a:bodyPr wrap="square" rtlCol="0">
            <a:spAutoFit/>
          </a:bodyPr>
          <a:lstStyle/>
          <a:p>
            <a:r>
              <a:rPr lang="en-US" altLang="zh-CN" sz="3200" b="1" dirty="0" smtClean="0">
                <a:solidFill>
                  <a:srgbClr val="FF0000"/>
                </a:solidFill>
              </a:rPr>
              <a:t>body, emotion and mind </a:t>
            </a:r>
            <a:endParaRPr lang="zh-CN" altLang="en-US" sz="3200" b="1" dirty="0">
              <a:solidFill>
                <a:srgbClr val="FF0000"/>
              </a:solidFill>
            </a:endParaRPr>
          </a:p>
        </p:txBody>
      </p:sp>
      <p:sp>
        <p:nvSpPr>
          <p:cNvPr id="34" name="文本框 33"/>
          <p:cNvSpPr txBox="1"/>
          <p:nvPr/>
        </p:nvSpPr>
        <p:spPr>
          <a:xfrm>
            <a:off x="6818392" y="2224091"/>
            <a:ext cx="2095054" cy="584775"/>
          </a:xfrm>
          <a:prstGeom prst="rect">
            <a:avLst/>
          </a:prstGeom>
          <a:solidFill>
            <a:schemeClr val="accent3">
              <a:lumMod val="20000"/>
              <a:lumOff val="80000"/>
            </a:schemeClr>
          </a:solidFill>
        </p:spPr>
        <p:txBody>
          <a:bodyPr wrap="square" rtlCol="0">
            <a:spAutoFit/>
          </a:bodyPr>
          <a:lstStyle/>
          <a:p>
            <a:r>
              <a:rPr lang="en-US" altLang="zh-CN" sz="3200" b="1" dirty="0" smtClean="0">
                <a:solidFill>
                  <a:srgbClr val="FF0000"/>
                </a:solidFill>
              </a:rPr>
              <a:t>body/flesh</a:t>
            </a:r>
            <a:endParaRPr lang="zh-CN" altLang="en-US" sz="3200" b="1" dirty="0">
              <a:solidFill>
                <a:srgbClr val="FF0000"/>
              </a:solidFill>
            </a:endParaRPr>
          </a:p>
        </p:txBody>
      </p:sp>
      <p:sp>
        <p:nvSpPr>
          <p:cNvPr id="35" name="文本框 34"/>
          <p:cNvSpPr txBox="1"/>
          <p:nvPr/>
        </p:nvSpPr>
        <p:spPr>
          <a:xfrm>
            <a:off x="4883188" y="2807401"/>
            <a:ext cx="1636288" cy="584775"/>
          </a:xfrm>
          <a:prstGeom prst="rect">
            <a:avLst/>
          </a:prstGeom>
          <a:solidFill>
            <a:schemeClr val="accent3">
              <a:lumMod val="20000"/>
              <a:lumOff val="80000"/>
            </a:schemeClr>
          </a:solidFill>
        </p:spPr>
        <p:txBody>
          <a:bodyPr wrap="square" rtlCol="0">
            <a:spAutoFit/>
          </a:bodyPr>
          <a:lstStyle/>
          <a:p>
            <a:r>
              <a:rPr lang="en-US" altLang="zh-CN" sz="3200" b="1" dirty="0" smtClean="0">
                <a:solidFill>
                  <a:srgbClr val="FF0000"/>
                </a:solidFill>
              </a:rPr>
              <a:t>emotion</a:t>
            </a:r>
            <a:endParaRPr lang="zh-CN" altLang="en-US" sz="3200" b="1" dirty="0">
              <a:solidFill>
                <a:srgbClr val="FF0000"/>
              </a:solidFill>
            </a:endParaRPr>
          </a:p>
        </p:txBody>
      </p:sp>
      <p:sp>
        <p:nvSpPr>
          <p:cNvPr id="36" name="文本框 35"/>
          <p:cNvSpPr txBox="1"/>
          <p:nvPr/>
        </p:nvSpPr>
        <p:spPr>
          <a:xfrm>
            <a:off x="8374183" y="3777522"/>
            <a:ext cx="1178201" cy="584775"/>
          </a:xfrm>
          <a:prstGeom prst="rect">
            <a:avLst/>
          </a:prstGeom>
          <a:solidFill>
            <a:schemeClr val="accent3">
              <a:lumMod val="20000"/>
              <a:lumOff val="80000"/>
            </a:schemeClr>
          </a:solidFill>
        </p:spPr>
        <p:txBody>
          <a:bodyPr wrap="square" rtlCol="0">
            <a:spAutoFit/>
          </a:bodyPr>
          <a:lstStyle/>
          <a:p>
            <a:r>
              <a:rPr lang="en-US" altLang="zh-CN" sz="3200" b="1" dirty="0" smtClean="0">
                <a:solidFill>
                  <a:srgbClr val="FF0000"/>
                </a:solidFill>
              </a:rPr>
              <a:t>mind</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2" grpId="0" animBg="1"/>
      <p:bldP spid="34" grpId="0" animBg="1"/>
      <p:bldP spid="35" grpId="0" animBg="1"/>
      <p:bldP spid="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51584" y="3068960"/>
            <a:ext cx="587273" cy="923330"/>
          </a:xfrm>
          <a:prstGeom prst="rect">
            <a:avLst/>
          </a:prstGeom>
        </p:spPr>
        <p:txBody>
          <a:bodyPr wrap="square">
            <a:spAutoFit/>
          </a:bodyPr>
          <a:lstStyle/>
          <a:p>
            <a:pPr algn="ctr"/>
            <a:r>
              <a:rPr lang="en-US" altLang="zh-CN" sz="5400" b="1" dirty="0">
                <a:solidFill>
                  <a:srgbClr val="FF0000"/>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5400" b="1" dirty="0">
              <a:solidFill>
                <a:srgbClr val="FF0000"/>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 name="文本框 1"/>
          <p:cNvSpPr txBox="1"/>
          <p:nvPr/>
        </p:nvSpPr>
        <p:spPr>
          <a:xfrm>
            <a:off x="-35889" y="692696"/>
            <a:ext cx="12192000" cy="3108543"/>
          </a:xfrm>
          <a:prstGeom prst="rect">
            <a:avLst/>
          </a:prstGeom>
          <a:noFill/>
        </p:spPr>
        <p:txBody>
          <a:bodyPr wrap="square" rtlCol="0">
            <a:spAutoFit/>
          </a:bodyPr>
          <a:lstStyle/>
          <a:p>
            <a:r>
              <a:rPr lang="en-US" altLang="zh-CN" sz="2800" b="1" dirty="0" smtClean="0"/>
              <a:t>①So</a:t>
            </a:r>
            <a:r>
              <a:rPr lang="en-US" altLang="zh-CN" sz="2800" b="1" dirty="0"/>
              <a:t>, how can parents help? </a:t>
            </a:r>
            <a:r>
              <a:rPr lang="en-US" altLang="zh-CN" sz="2800" b="1" dirty="0" smtClean="0"/>
              <a:t>②If </a:t>
            </a:r>
            <a:r>
              <a:rPr lang="en-US" altLang="zh-CN" sz="2800" b="1" dirty="0"/>
              <a:t>you think your child needs more sleep, try making gradual changes to their sleeping habits. </a:t>
            </a:r>
            <a:r>
              <a:rPr lang="en-US" altLang="zh-CN" sz="2800" b="1" dirty="0" smtClean="0"/>
              <a:t>③Small </a:t>
            </a:r>
            <a:r>
              <a:rPr lang="en-US" altLang="zh-CN" sz="2800" b="1" dirty="0"/>
              <a:t>increases have been shown to be effective in changing sleep patterns. </a:t>
            </a:r>
            <a:r>
              <a:rPr lang="en-US" altLang="zh-CN" sz="2800" b="1" dirty="0" smtClean="0">
                <a:latin typeface="宋体" panose="02010600030101010101" pitchFamily="2" charset="-122"/>
              </a:rPr>
              <a:t>④</a:t>
            </a:r>
            <a:r>
              <a:rPr lang="en-US" altLang="zh-CN" sz="2800" b="1" dirty="0" smtClean="0"/>
              <a:t>And </a:t>
            </a:r>
            <a:r>
              <a:rPr lang="en-US" altLang="zh-CN" sz="2800" b="1" dirty="0"/>
              <a:t>remember your children are going through a period of their lives when their brains and bodies are going through a lot of changes. </a:t>
            </a:r>
            <a:r>
              <a:rPr lang="en-US" altLang="zh-CN" sz="2800" b="1" dirty="0" smtClean="0"/>
              <a:t>⑤Not </a:t>
            </a:r>
            <a:r>
              <a:rPr lang="en-US" altLang="zh-CN" sz="2800" b="1" dirty="0"/>
              <a:t>only is your job to help make changes, it's also to ride the wave with them. </a:t>
            </a:r>
            <a:r>
              <a:rPr lang="en-US" altLang="zh-CN" sz="2800" b="1" dirty="0" smtClean="0"/>
              <a:t>⑥It </a:t>
            </a:r>
            <a:r>
              <a:rPr lang="en-US" altLang="zh-CN" sz="2800" b="1" dirty="0"/>
              <a:t>may not be easy, but they will thank you for it eventually.</a:t>
            </a:r>
            <a:endParaRPr lang="zh-CN" altLang="zh-CN" sz="2800" b="1" dirty="0"/>
          </a:p>
        </p:txBody>
      </p:sp>
      <p:sp>
        <p:nvSpPr>
          <p:cNvPr id="3" name="文本框 2"/>
          <p:cNvSpPr txBox="1"/>
          <p:nvPr/>
        </p:nvSpPr>
        <p:spPr>
          <a:xfrm>
            <a:off x="-24680" y="692696"/>
            <a:ext cx="12192000" cy="954107"/>
          </a:xfrm>
          <a:prstGeom prst="rect">
            <a:avLst/>
          </a:prstGeom>
          <a:noFill/>
        </p:spPr>
        <p:txBody>
          <a:bodyPr wrap="square" rtlCol="0">
            <a:spAutoFit/>
          </a:bodyPr>
          <a:lstStyle/>
          <a:p>
            <a:r>
              <a:rPr lang="en-US" altLang="zh-CN" sz="2800" b="1" dirty="0" smtClean="0">
                <a:solidFill>
                  <a:prstClr val="black"/>
                </a:solidFill>
              </a:rPr>
              <a:t>①So</a:t>
            </a:r>
            <a:r>
              <a:rPr lang="en-US" altLang="zh-CN" sz="2800" b="1" dirty="0">
                <a:solidFill>
                  <a:prstClr val="black"/>
                </a:solidFill>
              </a:rPr>
              <a:t>, how can parents help? </a:t>
            </a:r>
            <a:r>
              <a:rPr lang="en-US" altLang="zh-CN" sz="2800" b="1" dirty="0" smtClean="0">
                <a:solidFill>
                  <a:prstClr val="black"/>
                </a:solidFill>
              </a:rPr>
              <a:t>②</a:t>
            </a:r>
            <a:r>
              <a:rPr lang="en-US" altLang="zh-CN" sz="2800" b="1" dirty="0" smtClean="0">
                <a:solidFill>
                  <a:srgbClr val="009900"/>
                </a:solidFill>
              </a:rPr>
              <a:t>If </a:t>
            </a:r>
            <a:r>
              <a:rPr lang="en-US" altLang="zh-CN" sz="2800" b="1" dirty="0">
                <a:solidFill>
                  <a:srgbClr val="009900"/>
                </a:solidFill>
              </a:rPr>
              <a:t>you </a:t>
            </a:r>
            <a:r>
              <a:rPr lang="en-US" altLang="zh-CN" sz="2800" b="1" dirty="0" smtClean="0">
                <a:solidFill>
                  <a:srgbClr val="009900"/>
                </a:solidFill>
              </a:rPr>
              <a:t>think </a:t>
            </a:r>
            <a:r>
              <a:rPr lang="en-US" altLang="zh-CN" sz="2800" b="1" dirty="0">
                <a:solidFill>
                  <a:srgbClr val="009900"/>
                </a:solidFill>
              </a:rPr>
              <a:t>your child needs more sleep, </a:t>
            </a:r>
            <a:r>
              <a:rPr lang="en-US" altLang="zh-CN" sz="2800" b="1" dirty="0" smtClean="0">
                <a:solidFill>
                  <a:srgbClr val="009900"/>
                </a:solidFill>
              </a:rPr>
              <a:t>try making gradual changes to their sleeping habits. </a:t>
            </a:r>
            <a:endParaRPr lang="zh-CN" altLang="en-US" dirty="0"/>
          </a:p>
        </p:txBody>
      </p:sp>
      <p:sp>
        <p:nvSpPr>
          <p:cNvPr id="13" name="矩形 12"/>
          <p:cNvSpPr/>
          <p:nvPr/>
        </p:nvSpPr>
        <p:spPr>
          <a:xfrm>
            <a:off x="0" y="2150"/>
            <a:ext cx="12192000" cy="553998"/>
          </a:xfrm>
          <a:prstGeom prst="rect">
            <a:avLst/>
          </a:prstGeom>
        </p:spPr>
        <p:txBody>
          <a:bodyPr wrap="square">
            <a:spAutoFit/>
          </a:bodyPr>
          <a:lstStyle/>
          <a:p>
            <a:pPr lvl="0"/>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Para.4 Locate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key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sentence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and figure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out the relationship</a:t>
            </a:r>
            <a:endParaRPr lang="zh-CN" altLang="en-US"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0" name="矩形 19"/>
          <p:cNvSpPr/>
          <p:nvPr/>
        </p:nvSpPr>
        <p:spPr>
          <a:xfrm>
            <a:off x="407368" y="692696"/>
            <a:ext cx="3888432" cy="507373"/>
          </a:xfrm>
          <a:prstGeom prst="rect">
            <a:avLst/>
          </a:prstGeom>
          <a:solidFill>
            <a:srgbClr val="FFFF00">
              <a:alpha val="3098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flipV="1">
            <a:off x="4943872" y="1484784"/>
            <a:ext cx="0" cy="951784"/>
          </a:xfrm>
          <a:prstGeom prst="line">
            <a:avLst/>
          </a:prstGeom>
          <a:ln w="101600">
            <a:solidFill>
              <a:srgbClr val="0099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3791744" y="2420888"/>
            <a:ext cx="6624736" cy="432048"/>
          </a:xfrm>
          <a:prstGeom prst="rect">
            <a:avLst/>
          </a:prstGeom>
          <a:solidFill>
            <a:srgbClr val="00990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4" name="椭圆 23"/>
          <p:cNvSpPr/>
          <p:nvPr/>
        </p:nvSpPr>
        <p:spPr>
          <a:xfrm>
            <a:off x="10931860" y="2348880"/>
            <a:ext cx="708756"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5889" y="2839580"/>
            <a:ext cx="3960440" cy="523220"/>
          </a:xfrm>
          <a:prstGeom prst="rect">
            <a:avLst/>
          </a:prstGeom>
          <a:noFill/>
        </p:spPr>
        <p:txBody>
          <a:bodyPr wrap="square" rtlCol="0">
            <a:spAutoFit/>
          </a:bodyPr>
          <a:lstStyle/>
          <a:p>
            <a:r>
              <a:rPr lang="en-US" altLang="zh-CN" sz="2800" b="1" dirty="0" smtClean="0">
                <a:solidFill>
                  <a:srgbClr val="009900"/>
                </a:solidFill>
              </a:rPr>
              <a:t>ride the wave </a:t>
            </a:r>
            <a:r>
              <a:rPr lang="en-US" altLang="zh-CN" sz="2800" b="1" dirty="0">
                <a:solidFill>
                  <a:srgbClr val="009900"/>
                </a:solidFill>
              </a:rPr>
              <a:t>with them</a:t>
            </a:r>
            <a:endParaRPr lang="zh-CN" altLang="en-US" sz="2800" dirty="0">
              <a:solidFill>
                <a:srgbClr val="009900"/>
              </a:solidFill>
            </a:endParaRPr>
          </a:p>
        </p:txBody>
      </p:sp>
      <p:sp>
        <p:nvSpPr>
          <p:cNvPr id="25" name="文本框 24"/>
          <p:cNvSpPr txBox="1"/>
          <p:nvPr/>
        </p:nvSpPr>
        <p:spPr>
          <a:xfrm>
            <a:off x="1" y="3933056"/>
            <a:ext cx="5375920" cy="523220"/>
          </a:xfrm>
          <a:prstGeom prst="rect">
            <a:avLst/>
          </a:prstGeom>
          <a:solidFill>
            <a:srgbClr val="92D050">
              <a:alpha val="68000"/>
            </a:srgbClr>
          </a:solidFill>
        </p:spPr>
        <p:txBody>
          <a:bodyPr wrap="square" rtlCol="0">
            <a:spAutoFit/>
          </a:bodyPr>
          <a:lstStyle/>
          <a:p>
            <a:r>
              <a:rPr lang="en-US" altLang="zh-CN" dirty="0" smtClean="0"/>
              <a:t> </a:t>
            </a:r>
            <a:r>
              <a:rPr lang="en-US" altLang="zh-CN" sz="2800" b="1" dirty="0" smtClean="0"/>
              <a:t>go through the changes with them</a:t>
            </a:r>
            <a:endParaRPr lang="zh-CN" altLang="en-US" sz="2800" b="1" dirty="0"/>
          </a:p>
        </p:txBody>
      </p:sp>
      <p:sp>
        <p:nvSpPr>
          <p:cNvPr id="26" name="下箭头 25"/>
          <p:cNvSpPr/>
          <p:nvPr/>
        </p:nvSpPr>
        <p:spPr>
          <a:xfrm>
            <a:off x="2279576" y="3212976"/>
            <a:ext cx="720080" cy="720080"/>
          </a:xfrm>
          <a:prstGeom prst="downArrow">
            <a:avLst/>
          </a:prstGeom>
          <a:solidFill>
            <a:srgbClr val="0099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9362881" y="3490523"/>
            <a:ext cx="2107198" cy="3036692"/>
            <a:chOff x="6290101" y="2832379"/>
            <a:chExt cx="2107198" cy="3036692"/>
          </a:xfrm>
        </p:grpSpPr>
        <p:grpSp>
          <p:nvGrpSpPr>
            <p:cNvPr id="36" name="组合 35"/>
            <p:cNvGrpSpPr/>
            <p:nvPr/>
          </p:nvGrpSpPr>
          <p:grpSpPr>
            <a:xfrm>
              <a:off x="6290101" y="2832379"/>
              <a:ext cx="2107198" cy="3036692"/>
              <a:chOff x="6290101" y="2832379"/>
              <a:chExt cx="2107198" cy="3036692"/>
            </a:xfrm>
          </p:grpSpPr>
          <p:sp>
            <p:nvSpPr>
              <p:cNvPr id="38" name="椭圆 40968"/>
              <p:cNvSpPr>
                <a:spLocks noChangeArrowheads="1"/>
              </p:cNvSpPr>
              <p:nvPr/>
            </p:nvSpPr>
            <p:spPr bwMode="auto">
              <a:xfrm>
                <a:off x="7511773" y="533753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6</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39" name="椭圆 40968"/>
              <p:cNvSpPr>
                <a:spLocks noChangeArrowheads="1"/>
              </p:cNvSpPr>
              <p:nvPr/>
            </p:nvSpPr>
            <p:spPr bwMode="auto">
              <a:xfrm>
                <a:off x="6290101" y="2866286"/>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1</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40" name="直接连接符 39"/>
              <p:cNvCxnSpPr/>
              <p:nvPr/>
            </p:nvCxnSpPr>
            <p:spPr>
              <a:xfrm flipH="1">
                <a:off x="7333168" y="3341250"/>
                <a:ext cx="135829" cy="31337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807972" y="3296073"/>
                <a:ext cx="229046" cy="3336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椭圆 40968"/>
              <p:cNvSpPr>
                <a:spLocks noChangeArrowheads="1"/>
              </p:cNvSpPr>
              <p:nvPr/>
            </p:nvSpPr>
            <p:spPr bwMode="auto">
              <a:xfrm>
                <a:off x="7315849" y="283237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2</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43" name="椭圆 40968"/>
              <p:cNvSpPr>
                <a:spLocks noChangeArrowheads="1"/>
              </p:cNvSpPr>
              <p:nvPr/>
            </p:nvSpPr>
            <p:spPr bwMode="auto">
              <a:xfrm>
                <a:off x="7031763" y="3666295"/>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3</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44" name="椭圆 40968"/>
              <p:cNvSpPr>
                <a:spLocks noChangeArrowheads="1"/>
              </p:cNvSpPr>
              <p:nvPr/>
            </p:nvSpPr>
            <p:spPr bwMode="auto">
              <a:xfrm>
                <a:off x="7807972" y="3629677"/>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4</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45" name="椭圆 40968"/>
              <p:cNvSpPr>
                <a:spLocks noChangeArrowheads="1"/>
              </p:cNvSpPr>
              <p:nvPr/>
            </p:nvSpPr>
            <p:spPr bwMode="auto">
              <a:xfrm>
                <a:off x="7495203" y="4517139"/>
                <a:ext cx="589327" cy="531532"/>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5</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46" name="直接连接符 45"/>
              <p:cNvCxnSpPr>
                <a:endCxn id="45" idx="1"/>
              </p:cNvCxnSpPr>
              <p:nvPr/>
            </p:nvCxnSpPr>
            <p:spPr>
              <a:xfrm>
                <a:off x="7362827" y="4188938"/>
                <a:ext cx="218681" cy="4060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7901243" y="4161209"/>
                <a:ext cx="208038" cy="3833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6888088" y="3098145"/>
                <a:ext cx="4277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7" name="直接连接符 36"/>
            <p:cNvCxnSpPr/>
            <p:nvPr/>
          </p:nvCxnSpPr>
          <p:spPr>
            <a:xfrm>
              <a:off x="7789866" y="5048671"/>
              <a:ext cx="0" cy="28886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椭圆 28"/>
          <p:cNvSpPr/>
          <p:nvPr/>
        </p:nvSpPr>
        <p:spPr>
          <a:xfrm>
            <a:off x="1271464" y="2852936"/>
            <a:ext cx="864096" cy="53541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直接箭头连接符 30"/>
          <p:cNvCxnSpPr>
            <a:endCxn id="34" idx="1"/>
          </p:cNvCxnSpPr>
          <p:nvPr/>
        </p:nvCxnSpPr>
        <p:spPr>
          <a:xfrm flipV="1">
            <a:off x="2063552" y="2170519"/>
            <a:ext cx="4752528" cy="878117"/>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6816080" y="1916832"/>
            <a:ext cx="4896544" cy="507373"/>
          </a:xfrm>
          <a:prstGeom prst="rect">
            <a:avLst/>
          </a:prstGeom>
          <a:solidFill>
            <a:schemeClr val="accent6">
              <a:lumMod val="75000"/>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0" y="2420888"/>
            <a:ext cx="3647728" cy="507373"/>
          </a:xfrm>
          <a:prstGeom prst="rect">
            <a:avLst/>
          </a:prstGeom>
          <a:solidFill>
            <a:schemeClr val="accent6">
              <a:lumMod val="75000"/>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04321" y="6093296"/>
            <a:ext cx="9158268" cy="584775"/>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Tip3: Pay attention to the </a:t>
            </a:r>
            <a:r>
              <a:rPr lang="en-US" altLang="zh-CN" sz="3200" b="1" spc="-1"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transitional </a:t>
            </a:r>
            <a:r>
              <a:rPr lang="en-US" altLang="zh-CN"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sentence</a:t>
            </a:r>
            <a:r>
              <a:rPr lang="en-US"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 </a:t>
            </a:r>
            <a:endParaRPr lang="zh-CN" altLang="en-US" sz="32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49" name="矩形 48"/>
          <p:cNvSpPr/>
          <p:nvPr/>
        </p:nvSpPr>
        <p:spPr>
          <a:xfrm>
            <a:off x="504321" y="4897698"/>
            <a:ext cx="9158268" cy="954107"/>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Tip2: Focus on the signal words which offer a clue to the key sentence. </a:t>
            </a:r>
            <a:endParaRPr lang="zh-CN" altLang="en-US" sz="28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diamond(in)">
                                      <p:cBhvr>
                                        <p:cTn id="32" dur="2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horizontal)">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strips(downLeft)">
                                      <p:cBhvr>
                                        <p:cTn id="42" dur="500"/>
                                        <p:tgtEl>
                                          <p:spTgt spid="34"/>
                                        </p:tgtEl>
                                      </p:cBhvr>
                                    </p:animEffect>
                                  </p:childTnLst>
                                </p:cTn>
                              </p:par>
                              <p:par>
                                <p:cTn id="43" presetID="18"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strips(downLeft)">
                                      <p:cBhvr>
                                        <p:cTn id="45" dur="500"/>
                                        <p:tgtEl>
                                          <p:spTgt spid="51"/>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1" nodeType="click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ppt_x"/>
                                          </p:val>
                                        </p:tav>
                                        <p:tav tm="100000">
                                          <p:val>
                                            <p:strVal val="#ppt_x"/>
                                          </p:val>
                                        </p:tav>
                                      </p:tavLst>
                                    </p:anim>
                                    <p:anim calcmode="lin" valueType="num">
                                      <p:cBhvr additive="base">
                                        <p:cTn id="5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xit" presetSubtype="4" fill="hold" grpId="2" nodeType="clickEffect">
                                  <p:stCondLst>
                                    <p:cond delay="0"/>
                                  </p:stCondLst>
                                  <p:childTnLst>
                                    <p:animEffect transition="out" filter="wipe(down)">
                                      <p:cBhvr>
                                        <p:cTn id="55" dur="500"/>
                                        <p:tgtEl>
                                          <p:spTgt spid="4"/>
                                        </p:tgtEl>
                                      </p:cBhvr>
                                    </p:animEffect>
                                    <p:set>
                                      <p:cBhvr>
                                        <p:cTn id="56" dur="1" fill="hold">
                                          <p:stCondLst>
                                            <p:cond delay="499"/>
                                          </p:stCondLst>
                                        </p:cTn>
                                        <p:tgtEl>
                                          <p:spTgt spid="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blinds(horizontal)">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linds(horizont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blinds(horizontal)">
                                      <p:cBhvr>
                                        <p:cTn id="7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4" grpId="2"/>
      <p:bldP spid="3" grpId="0"/>
      <p:bldP spid="20" grpId="0" animBg="1"/>
      <p:bldP spid="23" grpId="0" animBg="1"/>
      <p:bldP spid="24" grpId="0" animBg="1"/>
      <p:bldP spid="9" grpId="0"/>
      <p:bldP spid="25" grpId="0" animBg="1"/>
      <p:bldP spid="26" grpId="0" animBg="1"/>
      <p:bldP spid="29" grpId="0" animBg="1"/>
      <p:bldP spid="34" grpId="0" animBg="1"/>
      <p:bldP spid="5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89" y="692696"/>
            <a:ext cx="12192000" cy="2677656"/>
          </a:xfrm>
          <a:prstGeom prst="rect">
            <a:avLst/>
          </a:prstGeom>
          <a:noFill/>
        </p:spPr>
        <p:txBody>
          <a:bodyPr wrap="square" rtlCol="0">
            <a:spAutoFit/>
          </a:bodyPr>
          <a:lstStyle/>
          <a:p>
            <a:r>
              <a:rPr lang="en-US" altLang="zh-CN" sz="2800" b="1" dirty="0" smtClean="0">
                <a:latin typeface="宋体" panose="02010600030101010101" pitchFamily="2" charset="-122"/>
              </a:rPr>
              <a:t>  </a:t>
            </a:r>
            <a:r>
              <a:rPr lang="en-US" altLang="zh-CN" sz="2800" b="1" dirty="0" smtClean="0"/>
              <a:t>So</a:t>
            </a:r>
            <a:r>
              <a:rPr lang="en-US" altLang="zh-CN" sz="2800" b="1" dirty="0"/>
              <a:t>, how can parents help? If you think your child needs more sleep, try making gradual changes to their sleeping habits. Small increases have been shown to be effective in changing sleep patterns. And remember your children are going through a period of their lives when their brains and bodies are going through a lot of changes. Not only is your job to help make changes, it's also to ride the wave with them. It may not be easy, but they will thank you for it eventually.</a:t>
            </a:r>
            <a:endParaRPr lang="zh-CN" altLang="zh-CN" sz="2800" b="1" dirty="0"/>
          </a:p>
        </p:txBody>
      </p:sp>
      <p:sp>
        <p:nvSpPr>
          <p:cNvPr id="3" name="文本框 2"/>
          <p:cNvSpPr txBox="1"/>
          <p:nvPr/>
        </p:nvSpPr>
        <p:spPr>
          <a:xfrm>
            <a:off x="-24680" y="692696"/>
            <a:ext cx="12192000" cy="954107"/>
          </a:xfrm>
          <a:prstGeom prst="rect">
            <a:avLst/>
          </a:prstGeom>
          <a:noFill/>
        </p:spPr>
        <p:txBody>
          <a:bodyPr wrap="square" rtlCol="0">
            <a:spAutoFit/>
          </a:bodyPr>
          <a:lstStyle/>
          <a:p>
            <a:r>
              <a:rPr lang="en-US" altLang="zh-CN" sz="2800" b="1" dirty="0" smtClean="0">
                <a:solidFill>
                  <a:prstClr val="black"/>
                </a:solidFill>
                <a:latin typeface="宋体" panose="02010600030101010101" pitchFamily="2" charset="-122"/>
              </a:rPr>
              <a:t>  </a:t>
            </a:r>
            <a:r>
              <a:rPr lang="en-US" altLang="zh-CN" sz="2800" b="1" dirty="0" smtClean="0">
                <a:solidFill>
                  <a:prstClr val="black"/>
                </a:solidFill>
              </a:rPr>
              <a:t>So</a:t>
            </a:r>
            <a:r>
              <a:rPr lang="en-US" altLang="zh-CN" sz="2800" b="1" dirty="0">
                <a:solidFill>
                  <a:prstClr val="black"/>
                </a:solidFill>
              </a:rPr>
              <a:t>, how can parents help? </a:t>
            </a:r>
            <a:r>
              <a:rPr lang="en-US" altLang="zh-CN" sz="2800" b="1" dirty="0">
                <a:solidFill>
                  <a:srgbClr val="009900"/>
                </a:solidFill>
              </a:rPr>
              <a:t>If you </a:t>
            </a:r>
            <a:r>
              <a:rPr lang="en-US" altLang="zh-CN" sz="2800" b="1" dirty="0" smtClean="0">
                <a:solidFill>
                  <a:srgbClr val="009900"/>
                </a:solidFill>
              </a:rPr>
              <a:t>think </a:t>
            </a:r>
            <a:r>
              <a:rPr lang="en-US" altLang="zh-CN" sz="2800" b="1" dirty="0">
                <a:solidFill>
                  <a:srgbClr val="009900"/>
                </a:solidFill>
              </a:rPr>
              <a:t>your child needs more sleep, </a:t>
            </a:r>
            <a:r>
              <a:rPr lang="en-US" altLang="zh-CN" sz="2800" b="1" dirty="0" smtClean="0">
                <a:solidFill>
                  <a:srgbClr val="009900"/>
                </a:solidFill>
              </a:rPr>
              <a:t>try making gradual changes to their sleeping habits. </a:t>
            </a:r>
            <a:endParaRPr lang="zh-CN" altLang="en-US" dirty="0"/>
          </a:p>
        </p:txBody>
      </p:sp>
      <p:sp>
        <p:nvSpPr>
          <p:cNvPr id="20" name="矩形 19"/>
          <p:cNvSpPr/>
          <p:nvPr/>
        </p:nvSpPr>
        <p:spPr>
          <a:xfrm>
            <a:off x="335360" y="692696"/>
            <a:ext cx="4032448" cy="461085"/>
          </a:xfrm>
          <a:prstGeom prst="rect">
            <a:avLst/>
          </a:prstGeom>
          <a:solidFill>
            <a:srgbClr val="FFFF00">
              <a:alpha val="3098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flipV="1">
            <a:off x="3503712" y="1484784"/>
            <a:ext cx="0" cy="951784"/>
          </a:xfrm>
          <a:prstGeom prst="line">
            <a:avLst/>
          </a:prstGeom>
          <a:ln w="101600">
            <a:solidFill>
              <a:srgbClr val="0099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2279576" y="2436567"/>
            <a:ext cx="6336704" cy="432048"/>
          </a:xfrm>
          <a:prstGeom prst="rect">
            <a:avLst/>
          </a:prstGeom>
          <a:solidFill>
            <a:srgbClr val="00990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9048328" y="2348880"/>
            <a:ext cx="708756"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0128448" y="2420888"/>
            <a:ext cx="1586318" cy="523220"/>
          </a:xfrm>
          <a:prstGeom prst="rect">
            <a:avLst/>
          </a:prstGeom>
          <a:noFill/>
        </p:spPr>
        <p:txBody>
          <a:bodyPr wrap="square" rtlCol="0">
            <a:spAutoFit/>
          </a:bodyPr>
          <a:lstStyle/>
          <a:p>
            <a:r>
              <a:rPr lang="en-US" altLang="zh-CN" sz="2800" b="1" dirty="0">
                <a:solidFill>
                  <a:srgbClr val="009900"/>
                </a:solidFill>
              </a:rPr>
              <a:t>ride the</a:t>
            </a:r>
            <a:endParaRPr lang="zh-CN" altLang="en-US" sz="2800" dirty="0">
              <a:solidFill>
                <a:srgbClr val="009900"/>
              </a:solidFill>
            </a:endParaRPr>
          </a:p>
        </p:txBody>
      </p:sp>
      <p:sp>
        <p:nvSpPr>
          <p:cNvPr id="9" name="文本框 8"/>
          <p:cNvSpPr txBox="1"/>
          <p:nvPr/>
        </p:nvSpPr>
        <p:spPr>
          <a:xfrm>
            <a:off x="-35889" y="2836391"/>
            <a:ext cx="2742211" cy="523220"/>
          </a:xfrm>
          <a:prstGeom prst="rect">
            <a:avLst/>
          </a:prstGeom>
          <a:noFill/>
        </p:spPr>
        <p:txBody>
          <a:bodyPr wrap="square" rtlCol="0">
            <a:spAutoFit/>
          </a:bodyPr>
          <a:lstStyle/>
          <a:p>
            <a:r>
              <a:rPr lang="en-US" altLang="zh-CN" sz="2800" b="1" dirty="0">
                <a:solidFill>
                  <a:srgbClr val="009900"/>
                </a:solidFill>
              </a:rPr>
              <a:t>wave with them</a:t>
            </a:r>
            <a:endParaRPr lang="zh-CN" altLang="en-US" sz="2800" dirty="0">
              <a:solidFill>
                <a:srgbClr val="009900"/>
              </a:solidFill>
            </a:endParaRPr>
          </a:p>
        </p:txBody>
      </p:sp>
      <p:sp>
        <p:nvSpPr>
          <p:cNvPr id="25" name="文本框 24"/>
          <p:cNvSpPr txBox="1"/>
          <p:nvPr/>
        </p:nvSpPr>
        <p:spPr>
          <a:xfrm>
            <a:off x="-35889" y="3804721"/>
            <a:ext cx="5339801" cy="523220"/>
          </a:xfrm>
          <a:prstGeom prst="rect">
            <a:avLst/>
          </a:prstGeom>
          <a:solidFill>
            <a:srgbClr val="92D050">
              <a:alpha val="68000"/>
            </a:srgbClr>
          </a:solidFill>
        </p:spPr>
        <p:txBody>
          <a:bodyPr wrap="square" rtlCol="0">
            <a:spAutoFit/>
          </a:bodyPr>
          <a:lstStyle/>
          <a:p>
            <a:r>
              <a:rPr lang="en-US" altLang="zh-CN" dirty="0" smtClean="0"/>
              <a:t> </a:t>
            </a:r>
            <a:r>
              <a:rPr lang="en-US" altLang="zh-CN" sz="2800" b="1" dirty="0" smtClean="0"/>
              <a:t>go through the changes with them</a:t>
            </a:r>
            <a:endParaRPr lang="zh-CN" altLang="en-US" sz="2800" b="1" dirty="0"/>
          </a:p>
        </p:txBody>
      </p:sp>
      <p:sp>
        <p:nvSpPr>
          <p:cNvPr id="26" name="下箭头 25"/>
          <p:cNvSpPr/>
          <p:nvPr/>
        </p:nvSpPr>
        <p:spPr>
          <a:xfrm>
            <a:off x="911424" y="3237390"/>
            <a:ext cx="504056" cy="567332"/>
          </a:xfrm>
          <a:prstGeom prst="downArrow">
            <a:avLst/>
          </a:prstGeom>
          <a:solidFill>
            <a:srgbClr val="0099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箭头: 燕尾形 20"/>
          <p:cNvSpPr/>
          <p:nvPr/>
        </p:nvSpPr>
        <p:spPr bwMode="auto">
          <a:xfrm rot="5400000">
            <a:off x="6260946" y="3560288"/>
            <a:ext cx="1398300" cy="787400"/>
          </a:xfrm>
          <a:prstGeom prst="notched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zh-CN" altLang="en-US">
              <a:solidFill>
                <a:prstClr val="white"/>
              </a:solidFill>
            </a:endParaRPr>
          </a:p>
        </p:txBody>
      </p:sp>
      <p:sp>
        <p:nvSpPr>
          <p:cNvPr id="29" name="AutoShape 32"/>
          <p:cNvSpPr>
            <a:spLocks noChangeArrowheads="1"/>
          </p:cNvSpPr>
          <p:nvPr/>
        </p:nvSpPr>
        <p:spPr bwMode="auto">
          <a:xfrm>
            <a:off x="127908" y="4732574"/>
            <a:ext cx="11872748" cy="1251992"/>
          </a:xfrm>
          <a:prstGeom prst="roundRect">
            <a:avLst>
              <a:gd name="adj" fmla="val 16667"/>
            </a:avLst>
          </a:prstGeom>
        </p:spPr>
        <p:style>
          <a:lnRef idx="2">
            <a:schemeClr val="accent6"/>
          </a:lnRef>
          <a:fillRef idx="1">
            <a:schemeClr val="lt1"/>
          </a:fillRef>
          <a:effectRef idx="0">
            <a:schemeClr val="accent6"/>
          </a:effectRef>
          <a:fontRef idx="minor">
            <a:schemeClr val="dk1"/>
          </a:fontRef>
        </p:style>
        <p:txBody>
          <a:bodyPr wrap="none" anchor="ctr"/>
          <a:lstStyle/>
          <a:p>
            <a:r>
              <a:rPr lang="en-US" altLang="zh-CN" sz="3200" b="1" dirty="0">
                <a:solidFill>
                  <a:schemeClr val="tx1"/>
                </a:solidFill>
              </a:rPr>
              <a:t>P</a:t>
            </a:r>
            <a:r>
              <a:rPr lang="en-US" altLang="zh-CN" sz="3200" b="1" dirty="0" smtClean="0">
                <a:solidFill>
                  <a:schemeClr val="tx1"/>
                </a:solidFill>
              </a:rPr>
              <a:t>arents can help </a:t>
            </a:r>
            <a:r>
              <a:rPr lang="en-US" altLang="zh-CN" sz="3200" b="1" dirty="0">
                <a:solidFill>
                  <a:schemeClr val="tx1"/>
                </a:solidFill>
              </a:rPr>
              <a:t>children </a:t>
            </a:r>
            <a:r>
              <a:rPr lang="en-US" altLang="zh-CN" sz="3200" b="1" dirty="0" smtClean="0">
                <a:solidFill>
                  <a:schemeClr val="tx1"/>
                </a:solidFill>
              </a:rPr>
              <a:t>_____________ </a:t>
            </a:r>
            <a:r>
              <a:rPr lang="en-US" altLang="zh-CN" sz="3200" b="1" dirty="0">
                <a:solidFill>
                  <a:schemeClr val="tx1"/>
                </a:solidFill>
              </a:rPr>
              <a:t>their sleep </a:t>
            </a:r>
            <a:r>
              <a:rPr lang="en-US" altLang="zh-CN" sz="3200" b="1" dirty="0" smtClean="0">
                <a:solidFill>
                  <a:schemeClr val="tx1"/>
                </a:solidFill>
              </a:rPr>
              <a:t>habits/ patterns</a:t>
            </a:r>
            <a:endParaRPr lang="en-US" altLang="zh-CN" sz="3200" b="1" dirty="0" smtClean="0">
              <a:solidFill>
                <a:schemeClr val="tx1"/>
              </a:solidFill>
            </a:endParaRPr>
          </a:p>
          <a:p>
            <a:r>
              <a:rPr lang="en-US" altLang="zh-CN" sz="3200" b="1" dirty="0" smtClean="0">
                <a:solidFill>
                  <a:schemeClr val="tx1"/>
                </a:solidFill>
              </a:rPr>
              <a:t>gradually and __________ them through the difficult changes.	</a:t>
            </a:r>
            <a:endParaRPr lang="zh-CN" altLang="en-US" sz="3200" b="1" dirty="0">
              <a:solidFill>
                <a:schemeClr val="tx1"/>
              </a:solidFill>
            </a:endParaRPr>
          </a:p>
        </p:txBody>
      </p:sp>
      <p:sp>
        <p:nvSpPr>
          <p:cNvPr id="30" name="矩形 29"/>
          <p:cNvSpPr/>
          <p:nvPr/>
        </p:nvSpPr>
        <p:spPr>
          <a:xfrm>
            <a:off x="55900" y="-27384"/>
            <a:ext cx="4311908" cy="584775"/>
          </a:xfrm>
          <a:prstGeom prst="rect">
            <a:avLst/>
          </a:prstGeom>
        </p:spPr>
        <p:txBody>
          <a:bodyPr wrap="square">
            <a:spAutoFit/>
          </a:bodyPr>
          <a:lstStyle/>
          <a:p>
            <a:pPr lvl="0"/>
            <a:r>
              <a:rPr lang="en-US" altLang="zh-CN" sz="3200" b="1" dirty="0" smtClean="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Summary for Para.4</a:t>
            </a:r>
            <a:endParaRPr lang="zh-CN" altLang="en-US" sz="3200" b="1" dirty="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5" name="TextBox 4"/>
          <p:cNvSpPr txBox="1"/>
          <p:nvPr/>
        </p:nvSpPr>
        <p:spPr>
          <a:xfrm>
            <a:off x="2643838" y="5301208"/>
            <a:ext cx="2160240" cy="584775"/>
          </a:xfrm>
          <a:prstGeom prst="rect">
            <a:avLst/>
          </a:prstGeom>
          <a:noFill/>
        </p:spPr>
        <p:txBody>
          <a:bodyPr wrap="square" rtlCol="0">
            <a:spAutoFit/>
          </a:bodyPr>
          <a:lstStyle/>
          <a:p>
            <a:r>
              <a:rPr lang="en-US" altLang="zh-CN" sz="3200" b="1" dirty="0" smtClean="0">
                <a:solidFill>
                  <a:srgbClr val="C00000"/>
                </a:solidFill>
              </a:rPr>
              <a:t>accompany</a:t>
            </a:r>
            <a:endParaRPr lang="zh-CN" altLang="en-US" sz="3200" b="1" dirty="0">
              <a:solidFill>
                <a:srgbClr val="C00000"/>
              </a:solidFill>
            </a:endParaRPr>
          </a:p>
        </p:txBody>
      </p:sp>
      <p:sp>
        <p:nvSpPr>
          <p:cNvPr id="17" name="TextBox 16"/>
          <p:cNvSpPr txBox="1"/>
          <p:nvPr/>
        </p:nvSpPr>
        <p:spPr>
          <a:xfrm>
            <a:off x="4575236" y="4782159"/>
            <a:ext cx="2808312" cy="584775"/>
          </a:xfrm>
          <a:prstGeom prst="rect">
            <a:avLst/>
          </a:prstGeom>
          <a:noFill/>
        </p:spPr>
        <p:txBody>
          <a:bodyPr wrap="square" rtlCol="0">
            <a:spAutoFit/>
          </a:bodyPr>
          <a:lstStyle/>
          <a:p>
            <a:r>
              <a:rPr lang="en-US" altLang="zh-CN" sz="3200" b="1" dirty="0">
                <a:solidFill>
                  <a:srgbClr val="C00000"/>
                </a:solidFill>
              </a:rPr>
              <a:t>c</a:t>
            </a:r>
            <a:r>
              <a:rPr lang="en-US" altLang="zh-CN" sz="3200" b="1" dirty="0" smtClean="0">
                <a:solidFill>
                  <a:srgbClr val="C00000"/>
                </a:solidFill>
              </a:rPr>
              <a:t>hange/ adjust</a:t>
            </a:r>
            <a:endParaRPr lang="zh-CN" altLang="en-US" sz="32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5"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4409"/>
          <p:cNvPicPr>
            <a:picLocks noChangeAspect="1" noChangeArrowheads="1"/>
          </p:cNvPicPr>
          <p:nvPr/>
        </p:nvPicPr>
        <p:blipFill>
          <a:blip r:embed="rId1" cstate="print">
            <a:lum bright="6000"/>
            <a:extLst>
              <a:ext uri="{28A0092B-C50C-407E-A947-70E740481C1C}">
                <a14:useLocalDpi xmlns:a14="http://schemas.microsoft.com/office/drawing/2010/main" val="0"/>
              </a:ext>
            </a:extLst>
          </a:blip>
          <a:srcRect t="48889" r="24817"/>
          <a:stretch>
            <a:fillRect/>
          </a:stretch>
        </p:blipFill>
        <p:spPr bwMode="auto">
          <a:xfrm>
            <a:off x="0" y="22034"/>
            <a:ext cx="12216680" cy="6835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55900" y="-51486"/>
            <a:ext cx="8040216" cy="584775"/>
          </a:xfrm>
          <a:prstGeom prst="rect">
            <a:avLst/>
          </a:prstGeom>
        </p:spPr>
        <p:txBody>
          <a:bodyPr wrap="square">
            <a:spAutoFit/>
          </a:bodyPr>
          <a:lstStyle/>
          <a:p>
            <a:pPr lvl="0"/>
            <a:r>
              <a:rPr lang="en-US" altLang="zh-CN" sz="3200" b="1" dirty="0" smtClean="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One possible version</a:t>
            </a:r>
            <a:endParaRPr lang="zh-CN" altLang="en-US" sz="3200" b="1" dirty="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圆角矩形 3"/>
          <p:cNvSpPr/>
          <p:nvPr/>
        </p:nvSpPr>
        <p:spPr>
          <a:xfrm>
            <a:off x="1148115" y="980728"/>
            <a:ext cx="10420493" cy="4680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350361" y="1233043"/>
            <a:ext cx="10146239" cy="4031873"/>
          </a:xfrm>
          <a:prstGeom prst="rect">
            <a:avLst/>
          </a:prstGeom>
          <a:noFill/>
        </p:spPr>
        <p:txBody>
          <a:bodyPr wrap="square">
            <a:spAutoFit/>
          </a:bodyPr>
          <a:lstStyle/>
          <a:p>
            <a:r>
              <a:rPr lang="en-US" altLang="zh-CN" sz="3200" b="1" kern="100" dirty="0">
                <a:latin typeface="Times New Roman" panose="02020603050405020304" pitchFamily="18" charset="0"/>
              </a:rPr>
              <a:t>It is hard for parents to ensure their kids have </a:t>
            </a:r>
            <a:r>
              <a:rPr lang="en-US" altLang="zh-CN" sz="3200" b="1" kern="100" dirty="0" smtClean="0">
                <a:latin typeface="Times New Roman" panose="02020603050405020304" pitchFamily="18" charset="0"/>
              </a:rPr>
              <a:t>adequate sleep</a:t>
            </a:r>
            <a:r>
              <a:rPr lang="en-US" altLang="zh-CN" sz="3200" b="1" kern="100" dirty="0">
                <a:latin typeface="Times New Roman" panose="02020603050405020304" pitchFamily="18" charset="0"/>
              </a:rPr>
              <a:t>, which is </a:t>
            </a:r>
            <a:r>
              <a:rPr lang="en-US" altLang="zh-CN" sz="3200" b="1" kern="100" dirty="0" smtClean="0">
                <a:latin typeface="Times New Roman" panose="02020603050405020304" pitchFamily="18" charset="0"/>
              </a:rPr>
              <a:t>essential </a:t>
            </a:r>
            <a:r>
              <a:rPr lang="en-US" altLang="zh-CN" sz="3200" b="1" kern="100" dirty="0">
                <a:latin typeface="Times New Roman" panose="02020603050405020304" pitchFamily="18" charset="0"/>
              </a:rPr>
              <a:t>for efficient learning. </a:t>
            </a:r>
            <a:r>
              <a:rPr lang="en-US" altLang="zh-CN" sz="3200" b="1" kern="100" dirty="0">
                <a:solidFill>
                  <a:srgbClr val="C00000"/>
                </a:solidFill>
                <a:latin typeface="Times New Roman" panose="02020603050405020304" pitchFamily="18" charset="0"/>
              </a:rPr>
              <a:t>Generally</a:t>
            </a:r>
            <a:r>
              <a:rPr lang="en-US" altLang="zh-CN" sz="3200" b="1" kern="100" dirty="0">
                <a:latin typeface="Times New Roman" panose="02020603050405020304" pitchFamily="18" charset="0"/>
              </a:rPr>
              <a:t>, more learning requires more sleep to guarantee </a:t>
            </a:r>
            <a:r>
              <a:rPr lang="en-US" altLang="zh-CN" sz="3200" b="1" kern="100" dirty="0" smtClean="0">
                <a:latin typeface="Times New Roman" panose="02020603050405020304" pitchFamily="18" charset="0"/>
              </a:rPr>
              <a:t>academic </a:t>
            </a:r>
            <a:r>
              <a:rPr lang="en-US" altLang="zh-CN" sz="3200" b="1" kern="100" dirty="0">
                <a:latin typeface="Times New Roman" panose="02020603050405020304" pitchFamily="18" charset="0"/>
              </a:rPr>
              <a:t>success. Experts </a:t>
            </a:r>
            <a:r>
              <a:rPr lang="en-US" altLang="zh-CN" sz="3200" b="1" kern="100" dirty="0" smtClean="0">
                <a:latin typeface="Times New Roman" panose="02020603050405020304" pitchFamily="18" charset="0"/>
              </a:rPr>
              <a:t>suggest that teenagers </a:t>
            </a:r>
            <a:r>
              <a:rPr lang="en-US" altLang="zh-CN" sz="3200" b="1" kern="100" dirty="0">
                <a:latin typeface="Times New Roman" panose="02020603050405020304" pitchFamily="18" charset="0"/>
              </a:rPr>
              <a:t>sleep 8 to 10 hours a day </a:t>
            </a:r>
            <a:r>
              <a:rPr lang="en-US" altLang="zh-CN" sz="3200" b="1" kern="100" dirty="0" smtClean="0">
                <a:latin typeface="Times New Roman" panose="02020603050405020304" pitchFamily="18" charset="0"/>
              </a:rPr>
              <a:t>to </a:t>
            </a:r>
            <a:r>
              <a:rPr lang="en-US" altLang="zh-CN" sz="3200" b="1" dirty="0" smtClean="0">
                <a:latin typeface="Times New Roman" panose="02020603050405020304" pitchFamily="18" charset="0"/>
                <a:cs typeface="Times New Roman" panose="02020603050405020304" pitchFamily="18" charset="0"/>
              </a:rPr>
              <a:t>avoid </a:t>
            </a:r>
            <a:r>
              <a:rPr lang="en-US" altLang="zh-CN" sz="3200" b="1" dirty="0">
                <a:latin typeface="Times New Roman" panose="02020603050405020304" pitchFamily="18" charset="0"/>
                <a:cs typeface="Times New Roman" panose="02020603050405020304" pitchFamily="18" charset="0"/>
              </a:rPr>
              <a:t>negative impacts on </a:t>
            </a:r>
            <a:r>
              <a:rPr lang="en-US" altLang="zh-CN" sz="3200" b="1" dirty="0" smtClean="0">
                <a:latin typeface="Times New Roman" panose="02020603050405020304" pitchFamily="18" charset="0"/>
                <a:cs typeface="Times New Roman" panose="02020603050405020304" pitchFamily="18" charset="0"/>
              </a:rPr>
              <a:t>body, </a:t>
            </a:r>
            <a:r>
              <a:rPr lang="en-US" altLang="zh-CN" sz="3200" b="1" dirty="0">
                <a:latin typeface="Times New Roman" panose="02020603050405020304" pitchFamily="18" charset="0"/>
                <a:cs typeface="Times New Roman" panose="02020603050405020304" pitchFamily="18" charset="0"/>
              </a:rPr>
              <a:t>emotion and </a:t>
            </a:r>
            <a:r>
              <a:rPr lang="en-US" altLang="zh-CN" sz="3200" b="1" dirty="0" smtClean="0">
                <a:latin typeface="Times New Roman" panose="02020603050405020304" pitchFamily="18" charset="0"/>
                <a:cs typeface="Times New Roman" panose="02020603050405020304" pitchFamily="18" charset="0"/>
              </a:rPr>
              <a:t>mind</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solidFill>
                  <a:srgbClr val="C00000"/>
                </a:solidFill>
                <a:latin typeface="Times New Roman" panose="02020603050405020304" pitchFamily="18" charset="0"/>
                <a:cs typeface="Times New Roman" panose="02020603050405020304" pitchFamily="18" charset="0"/>
              </a:rPr>
              <a:t>Therefore,</a:t>
            </a:r>
            <a:r>
              <a:rPr lang="en-US" altLang="zh-CN" sz="3200" b="1" kern="100" dirty="0">
                <a:latin typeface="Times New Roman" panose="02020603050405020304" pitchFamily="18" charset="0"/>
                <a:cs typeface="Times New Roman" panose="02020603050405020304" pitchFamily="18" charset="0"/>
              </a:rPr>
              <a:t> Parents can help children adjust their </a:t>
            </a:r>
            <a:r>
              <a:rPr lang="en-US" altLang="zh-CN" sz="3200" b="1" kern="100" dirty="0" smtClean="0">
                <a:latin typeface="Times New Roman" panose="02020603050405020304" pitchFamily="18" charset="0"/>
                <a:cs typeface="Times New Roman" panose="02020603050405020304" pitchFamily="18" charset="0"/>
              </a:rPr>
              <a:t>sleep habits gradually </a:t>
            </a:r>
            <a:r>
              <a:rPr lang="en-US" altLang="zh-CN" sz="3200" b="1" kern="100" dirty="0">
                <a:latin typeface="Times New Roman" panose="02020603050405020304" pitchFamily="18" charset="0"/>
                <a:cs typeface="Times New Roman" panose="02020603050405020304" pitchFamily="18" charset="0"/>
              </a:rPr>
              <a:t>and accompany them through the difficult </a:t>
            </a:r>
            <a:r>
              <a:rPr lang="en-US" altLang="zh-CN" sz="3200" b="1" kern="100" dirty="0" smtClean="0">
                <a:latin typeface="Times New Roman" panose="02020603050405020304" pitchFamily="18" charset="0"/>
                <a:cs typeface="Times New Roman" panose="02020603050405020304" pitchFamily="18" charset="0"/>
              </a:rPr>
              <a:t>changes</a:t>
            </a:r>
            <a:r>
              <a:rPr lang="en-US" altLang="zh-CN" sz="3200" b="1" kern="100" dirty="0" smtClean="0">
                <a:latin typeface="Times New Roman" panose="02020603050405020304" pitchFamily="18" charset="0"/>
              </a:rPr>
              <a:t>.</a:t>
            </a:r>
            <a:r>
              <a:rPr lang="en-US" altLang="zh-CN" sz="3200" b="1" kern="100" dirty="0">
                <a:latin typeface="Times New Roman" panose="02020603050405020304" pitchFamily="18" charset="0"/>
              </a:rPr>
              <a:t>	</a:t>
            </a:r>
            <a:endParaRPr lang="zh-CN" altLang="en-US" sz="3200" b="1" dirty="0"/>
          </a:p>
        </p:txBody>
      </p:sp>
      <p:sp>
        <p:nvSpPr>
          <p:cNvPr id="7" name="矩形 6"/>
          <p:cNvSpPr/>
          <p:nvPr/>
        </p:nvSpPr>
        <p:spPr>
          <a:xfrm>
            <a:off x="1637730" y="5931231"/>
            <a:ext cx="9441261" cy="584775"/>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Tip4: Use link words based on the textual pattern. </a:t>
            </a:r>
            <a:endParaRPr lang="zh-CN" altLang="en-US" sz="32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4409"/>
          <p:cNvPicPr>
            <a:picLocks noChangeAspect="1" noChangeArrowheads="1"/>
          </p:cNvPicPr>
          <p:nvPr/>
        </p:nvPicPr>
        <p:blipFill>
          <a:blip r:embed="rId1" cstate="print">
            <a:lum bright="6000"/>
            <a:extLst>
              <a:ext uri="{28A0092B-C50C-407E-A947-70E740481C1C}">
                <a14:useLocalDpi xmlns:a14="http://schemas.microsoft.com/office/drawing/2010/main" val="0"/>
              </a:ext>
            </a:extLst>
          </a:blip>
          <a:srcRect t="48889" r="24817"/>
          <a:stretch>
            <a:fillRect/>
          </a:stretch>
        </p:blipFill>
        <p:spPr bwMode="auto">
          <a:xfrm>
            <a:off x="-57236" y="-36476"/>
            <a:ext cx="12321244" cy="6894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文本框 10"/>
          <p:cNvSpPr txBox="1"/>
          <p:nvPr/>
        </p:nvSpPr>
        <p:spPr>
          <a:xfrm>
            <a:off x="3359696" y="1484784"/>
            <a:ext cx="1296144" cy="648072"/>
          </a:xfrm>
          <a:prstGeom prst="rect">
            <a:avLst/>
          </a:prstGeom>
          <a:noFill/>
        </p:spPr>
        <p:txBody>
          <a:bodyPr wrap="square" rtlCol="0">
            <a:spAutoFit/>
          </a:bodyPr>
          <a:lstStyle/>
          <a:p>
            <a:endParaRPr lang="zh-CN" altLang="en-US" dirty="0"/>
          </a:p>
        </p:txBody>
      </p:sp>
      <p:pic>
        <p:nvPicPr>
          <p:cNvPr id="29" name="Picture 5" descr="gifbj073"/>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1904" y="2351183"/>
            <a:ext cx="4247727"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5" descr="gifbj073"/>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8404797" y="-36476"/>
            <a:ext cx="4824536" cy="4591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WordArt 3"/>
          <p:cNvSpPr>
            <a:spLocks noChangeArrowheads="1" noChangeShapeType="1" noTextEdit="1"/>
          </p:cNvSpPr>
          <p:nvPr/>
        </p:nvSpPr>
        <p:spPr bwMode="auto">
          <a:xfrm>
            <a:off x="1559496" y="1484784"/>
            <a:ext cx="7704856" cy="1975913"/>
          </a:xfrm>
          <a:prstGeom prst="rect">
            <a:avLst/>
          </a:prstGeom>
          <a:noFill/>
        </p:spPr>
        <p:txBody>
          <a:bodyPr wrap="none" fromWordArt="1">
            <a:prstTxWarp prst="textDoubleWave1">
              <a:avLst>
                <a:gd name="adj1" fmla="val 10319"/>
                <a:gd name="adj2" fmla="val 0"/>
              </a:avLst>
            </a:prstTxWarp>
          </a:bodyPr>
          <a:lstStyle/>
          <a:p>
            <a:pPr algn="ctr"/>
            <a:r>
              <a:rPr lang="en-US" altLang="zh-CN" sz="5400" b="1" kern="10" dirty="0">
                <a:ln w="22225">
                  <a:solidFill>
                    <a:srgbClr val="FFFF00"/>
                  </a:solidFill>
                  <a:round/>
                </a:ln>
                <a:solidFill>
                  <a:srgbClr val="009900"/>
                </a:solidFill>
                <a:effectLst>
                  <a:outerShdw dist="35921" dir="2700000" algn="ctr" rotWithShape="0">
                    <a:srgbClr val="C0C0C0">
                      <a:alpha val="79999"/>
                    </a:srgbClr>
                  </a:outerShdw>
                </a:effectLst>
                <a:latin typeface="华文新魏" panose="02010800040101010101" pitchFamily="2" charset="-122"/>
                <a:ea typeface="华文新魏" panose="02010800040101010101" pitchFamily="2" charset="-122"/>
              </a:rPr>
              <a:t>Thank You!</a:t>
            </a:r>
            <a:endParaRPr lang="zh-CN" altLang="en-US" sz="5400" b="1" kern="10" dirty="0">
              <a:ln w="22225">
                <a:solidFill>
                  <a:srgbClr val="FFFF00"/>
                </a:solidFill>
                <a:round/>
              </a:ln>
              <a:solidFill>
                <a:srgbClr val="009900"/>
              </a:solidFill>
              <a:effectLst>
                <a:outerShdw dist="35921" dir="2700000" algn="ctr" rotWithShape="0">
                  <a:srgbClr val="C0C0C0">
                    <a:alpha val="79999"/>
                  </a:srgbClr>
                </a:outerShdw>
              </a:effectLst>
              <a:latin typeface="华文新魏" panose="02010800040101010101" pitchFamily="2" charset="-122"/>
              <a:ea typeface="华文新魏" panose="0201080004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4409"/>
          <p:cNvPicPr>
            <a:picLocks noChangeAspect="1" noChangeArrowheads="1"/>
          </p:cNvPicPr>
          <p:nvPr/>
        </p:nvPicPr>
        <p:blipFill>
          <a:blip r:embed="rId1" cstate="print">
            <a:lum bright="6000"/>
            <a:extLst>
              <a:ext uri="{28A0092B-C50C-407E-A947-70E740481C1C}">
                <a14:useLocalDpi xmlns:a14="http://schemas.microsoft.com/office/drawing/2010/main" val="0"/>
              </a:ext>
            </a:extLst>
          </a:blip>
          <a:srcRect t="48889" r="24817"/>
          <a:stretch>
            <a:fillRect/>
          </a:stretch>
        </p:blipFill>
        <p:spPr bwMode="auto">
          <a:xfrm>
            <a:off x="0" y="22034"/>
            <a:ext cx="12216680" cy="6835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259"/>
          <p:cNvSpPr>
            <a:spLocks noChangeArrowheads="1"/>
          </p:cNvSpPr>
          <p:nvPr/>
        </p:nvSpPr>
        <p:spPr bwMode="auto">
          <a:xfrm>
            <a:off x="1295467" y="836712"/>
            <a:ext cx="9353040" cy="984885"/>
          </a:xfrm>
          <a:prstGeom prst="rect">
            <a:avLst/>
          </a:prstGeom>
          <a:solidFill>
            <a:sysClr val="windowText" lastClr="000000"/>
          </a:solidFill>
          <a:ln>
            <a:noFill/>
          </a:ln>
          <a:effec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marL="0" marR="0" lvl="0" indent="0" algn="ctr" defTabSz="121920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6400" b="0" i="0" u="none" strike="noStrike" kern="0" cap="none" spc="0" normalizeH="0" baseline="0" noProof="0" dirty="0">
                <a:ln>
                  <a:noFill/>
                </a:ln>
                <a:solidFill>
                  <a:prstClr val="white"/>
                </a:solidFill>
                <a:effectLst/>
                <a:uLnTx/>
                <a:uFillTx/>
                <a:latin typeface="Arial Black" panose="020B0A04020102020204" pitchFamily="34" charset="0"/>
                <a:ea typeface="微软雅黑" panose="020B0503020204020204" pitchFamily="34" charset="-122"/>
                <a:sym typeface="Calibri" panose="020F0502020204030204" pitchFamily="34" charset="0"/>
              </a:rPr>
              <a:t>Summary Writing</a:t>
            </a:r>
            <a:endParaRPr kumimoji="0" lang="zh-CN" altLang="en-US" sz="6400" b="0" i="0" u="none" strike="noStrike" kern="0" cap="all"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Arial" panose="020B0604020202020204" pitchFamily="34" charset="0"/>
              <a:sym typeface="Calibri" panose="020F0502020204030204" pitchFamily="34" charset="0"/>
            </a:endParaRPr>
          </a:p>
        </p:txBody>
      </p:sp>
      <p:sp>
        <p:nvSpPr>
          <p:cNvPr id="7" name="文本框 6"/>
          <p:cNvSpPr txBox="1"/>
          <p:nvPr/>
        </p:nvSpPr>
        <p:spPr>
          <a:xfrm>
            <a:off x="6528048" y="1912352"/>
            <a:ext cx="5472608" cy="523220"/>
          </a:xfrm>
          <a:prstGeom prst="rect">
            <a:avLst/>
          </a:prstGeom>
          <a:noFill/>
        </p:spPr>
        <p:txBody>
          <a:bodyPr wrap="square" rtlCol="0">
            <a:spAutoFit/>
          </a:bodyPr>
          <a:lstStyle/>
          <a:p>
            <a:pPr algn="ctr" defTabSz="1219200"/>
            <a:r>
              <a:rPr lang="en-US" altLang="zh-CN" sz="2800" b="1" cap="all" dirty="0">
                <a:solidFill>
                  <a:prstClr val="black"/>
                </a:solidFill>
                <a:cs typeface="Arial" panose="020B0604020202020204" pitchFamily="34" charset="0"/>
              </a:rPr>
              <a:t>——2019</a:t>
            </a:r>
            <a:r>
              <a:rPr lang="zh-CN" altLang="en-US" sz="2800" b="1" cap="all" dirty="0">
                <a:solidFill>
                  <a:prstClr val="black"/>
                </a:solidFill>
                <a:cs typeface="Arial" panose="020B0604020202020204" pitchFamily="34" charset="0"/>
              </a:rPr>
              <a:t>年</a:t>
            </a:r>
            <a:r>
              <a:rPr lang="en-US" altLang="zh-CN" sz="2800" b="1" cap="all" dirty="0" smtClean="0">
                <a:solidFill>
                  <a:prstClr val="black"/>
                </a:solidFill>
                <a:cs typeface="Arial" panose="020B0604020202020204" pitchFamily="34" charset="0"/>
              </a:rPr>
              <a:t>11</a:t>
            </a:r>
            <a:r>
              <a:rPr lang="zh-CN" altLang="en-US" sz="2800" b="1" cap="all" dirty="0" smtClean="0">
                <a:solidFill>
                  <a:prstClr val="black"/>
                </a:solidFill>
                <a:cs typeface="Arial" panose="020B0604020202020204" pitchFamily="34" charset="0"/>
              </a:rPr>
              <a:t>月温州适应性测试</a:t>
            </a:r>
            <a:endParaRPr lang="zh-CN" altLang="en-US" sz="2800" b="1" cap="all" dirty="0">
              <a:solidFill>
                <a:prstClr val="black"/>
              </a:solidFill>
              <a:cs typeface="Arial" panose="020B0604020202020204" pitchFamily="34" charset="0"/>
            </a:endParaRPr>
          </a:p>
        </p:txBody>
      </p:sp>
      <p:sp>
        <p:nvSpPr>
          <p:cNvPr id="8" name="TextBox 7"/>
          <p:cNvSpPr txBox="1"/>
          <p:nvPr/>
        </p:nvSpPr>
        <p:spPr>
          <a:xfrm>
            <a:off x="9049005" y="5949280"/>
            <a:ext cx="2951651" cy="400110"/>
          </a:xfrm>
          <a:prstGeom prst="rect">
            <a:avLst/>
          </a:prstGeom>
          <a:noFill/>
          <a:ln>
            <a:noFill/>
          </a:ln>
        </p:spPr>
        <p:txBody>
          <a:bodyPr wrap="square" rtlCol="0">
            <a:spAutoFit/>
          </a:bodyPr>
          <a:lstStyle/>
          <a:p>
            <a:pPr defTabSz="1219200"/>
            <a:r>
              <a:rPr lang="zh-CN" altLang="en-US" sz="2000" b="1" dirty="0">
                <a:solidFill>
                  <a:prstClr val="black"/>
                </a:solidFill>
                <a:latin typeface="华文楷体" panose="02010600040101010101" pitchFamily="2" charset="-122"/>
                <a:ea typeface="华文楷体" panose="02010600040101010101" pitchFamily="2" charset="-122"/>
              </a:rPr>
              <a:t>上虞区城南中学  陶江英</a:t>
            </a:r>
            <a:endParaRPr lang="zh-CN" altLang="en-US" sz="2000" b="1" dirty="0">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9616" y="3450738"/>
            <a:ext cx="5616624" cy="316300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par>
                          <p:cTn id="12" fill="hold">
                            <p:stCondLst>
                              <p:cond delay="120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5"/>
                                        </p:tgtEl>
                                      </p:cBhvr>
                                    </p:animEffect>
                                    <p:animScale>
                                      <p:cBhvr>
                                        <p:cTn id="15"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034" y="22034"/>
            <a:ext cx="6191854" cy="584775"/>
          </a:xfrm>
          <a:prstGeom prst="rect">
            <a:avLst/>
          </a:prstGeom>
        </p:spPr>
        <p:txBody>
          <a:bodyPr wrap="square">
            <a:spAutoFit/>
          </a:bodyPr>
          <a:lstStyle/>
          <a:p>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Task1 </a:t>
            </a:r>
            <a:r>
              <a:rPr lang="en-US" altLang="zh-CN"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a:t>
            </a:r>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pot the keyword</a:t>
            </a:r>
            <a:endParaRPr lang="zh-CN" altLang="en-US"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 name="矩形 2"/>
          <p:cNvSpPr/>
          <p:nvPr/>
        </p:nvSpPr>
        <p:spPr>
          <a:xfrm>
            <a:off x="-13315" y="606809"/>
            <a:ext cx="12216680" cy="6555641"/>
          </a:xfrm>
          <a:prstGeom prst="rect">
            <a:avLst/>
          </a:prstGeom>
          <a:noFill/>
        </p:spPr>
        <p:txBody>
          <a:bodyPr wrap="square">
            <a:spAutoFit/>
          </a:bodyPr>
          <a:lstStyle/>
          <a:p>
            <a:pPr lvl="0"/>
            <a:r>
              <a:rPr lang="en-US" altLang="zh-CN" sz="2000" b="1" dirty="0">
                <a:solidFill>
                  <a:prstClr val="black"/>
                </a:solidFill>
                <a:latin typeface="Times New Roman" panose="02020603050405020304" pitchFamily="18" charset="0"/>
                <a:cs typeface="Times New Roman" panose="02020603050405020304" pitchFamily="18" charset="0"/>
              </a:rPr>
              <a:t>①</a:t>
            </a:r>
            <a:r>
              <a:rPr lang="en-US" altLang="zh-CN" sz="2000" b="1" dirty="0">
                <a:latin typeface="Times New Roman" panose="02020603050405020304" pitchFamily="18" charset="0"/>
                <a:cs typeface="Times New Roman" panose="02020603050405020304" pitchFamily="18" charset="0"/>
              </a:rPr>
              <a:t>For many parents, making sure their children get the right amount of sleep can be stressful. This is especially true during high-pressure times such as exams when students tend to study all night for the next day. Unfortunately, it is often counterproductive(</a:t>
            </a:r>
            <a:r>
              <a:rPr lang="zh-CN" altLang="zh-CN" sz="2000" b="1" dirty="0">
                <a:latin typeface="Times New Roman" panose="02020603050405020304" pitchFamily="18" charset="0"/>
                <a:cs typeface="Times New Roman" panose="02020603050405020304" pitchFamily="18" charset="0"/>
              </a:rPr>
              <a:t>适得其反的</a:t>
            </a:r>
            <a:r>
              <a:rPr lang="en-US" altLang="zh-CN" sz="2000" b="1" dirty="0">
                <a:latin typeface="Times New Roman" panose="02020603050405020304" pitchFamily="18" charset="0"/>
                <a:cs typeface="Times New Roman" panose="02020603050405020304" pitchFamily="18" charset="0"/>
              </a:rPr>
              <a:t>)because with fewer hours to sleep, the teen brain doesn't get enough time to lay down what they've studied the night before.</a:t>
            </a:r>
            <a:endParaRPr lang="zh-CN" altLang="zh-CN" sz="2000" b="1" dirty="0">
              <a:latin typeface="Times New Roman" panose="02020603050405020304" pitchFamily="18" charset="0"/>
              <a:cs typeface="Times New Roman" panose="02020603050405020304" pitchFamily="18" charset="0"/>
            </a:endParaRPr>
          </a:p>
          <a:p>
            <a:pPr lvl="0"/>
            <a:r>
              <a:rPr lang="en-US" altLang="zh-CN" sz="2000" b="1" dirty="0">
                <a:latin typeface="Times New Roman" panose="02020603050405020304" pitchFamily="18" charset="0"/>
                <a:cs typeface="Times New Roman" panose="02020603050405020304" pitchFamily="18" charset="0"/>
              </a:rPr>
              <a:t>②In her groundbreaking book The Teenage Brain, neuroscientist Dr</a:t>
            </a:r>
            <a:r>
              <a:rPr lang="en-US" altLang="zh-CN" sz="2000" b="1" dirty="0" smtClean="0">
                <a:latin typeface="Times New Roman" panose="02020603050405020304" pitchFamily="18" charset="0"/>
                <a:cs typeface="Times New Roman" panose="02020603050405020304" pitchFamily="18" charset="0"/>
              </a:rPr>
              <a:t>. Frances </a:t>
            </a:r>
            <a:r>
              <a:rPr lang="en-US" altLang="zh-CN" sz="2000" b="1" dirty="0">
                <a:latin typeface="Times New Roman" panose="02020603050405020304" pitchFamily="18" charset="0"/>
                <a:cs typeface="Times New Roman" panose="02020603050405020304" pitchFamily="18" charset="0"/>
              </a:rPr>
              <a:t>Jensen explains that bedtime isn't simply a way for the body to relax and recover after working, studying or playing a hard day. It is the glue that allows us not only to recollect our experiences but also to remember everything we've learned that day. Basically the more we learn, the more we need to sleep, which is why a good sleep is of great importance in achieving success at school.</a:t>
            </a:r>
            <a:endParaRPr lang="zh-CN" altLang="zh-CN" sz="2000" b="1" dirty="0">
              <a:latin typeface="Times New Roman" panose="02020603050405020304" pitchFamily="18" charset="0"/>
              <a:cs typeface="Times New Roman" panose="02020603050405020304" pitchFamily="18" charset="0"/>
            </a:endParaRPr>
          </a:p>
          <a:p>
            <a:pPr lvl="0"/>
            <a:r>
              <a:rPr lang="en-US" altLang="zh-CN" sz="2000" b="1" dirty="0">
                <a:latin typeface="Times New Roman" panose="02020603050405020304" pitchFamily="18" charset="0"/>
                <a:cs typeface="Times New Roman" panose="02020603050405020304" pitchFamily="18" charset="0"/>
              </a:rPr>
              <a:t>③Then how much sleep do teenagers need? There is no magic number for exactly how much sleep teenagers need, but the Austrian Centre for Education in Sleep(ACES)suggests 8 to 10 hours per day for high school adolescents. What happens if they don't get enough sleep? According to </a:t>
            </a:r>
            <a:r>
              <a:rPr lang="en-US" altLang="zh-CN" sz="2000" b="1" dirty="0" smtClean="0">
                <a:latin typeface="Times New Roman" panose="02020603050405020304" pitchFamily="18" charset="0"/>
                <a:cs typeface="Times New Roman" panose="02020603050405020304" pitchFamily="18" charset="0"/>
              </a:rPr>
              <a:t>ACES, poor </a:t>
            </a:r>
            <a:r>
              <a:rPr lang="en-US" altLang="zh-CN" sz="2000" b="1" dirty="0">
                <a:latin typeface="Times New Roman" panose="02020603050405020304" pitchFamily="18" charset="0"/>
                <a:cs typeface="Times New Roman" panose="02020603050405020304" pitchFamily="18" charset="0"/>
              </a:rPr>
              <a:t>sleep will have all sorts of negative effects on teenagers, including rise in blood pressure, mood swings and impatient </a:t>
            </a:r>
            <a:r>
              <a:rPr lang="en-US" altLang="zh-CN" sz="2000" b="1" dirty="0" smtClean="0">
                <a:latin typeface="Times New Roman" panose="02020603050405020304" pitchFamily="18" charset="0"/>
                <a:cs typeface="Times New Roman" panose="02020603050405020304" pitchFamily="18" charset="0"/>
              </a:rPr>
              <a:t>behaviors</a:t>
            </a:r>
            <a:r>
              <a:rPr lang="en-US" altLang="zh-CN" sz="2000" b="1" dirty="0">
                <a:latin typeface="Times New Roman" panose="02020603050405020304" pitchFamily="18" charset="0"/>
                <a:cs typeface="Times New Roman" panose="02020603050405020304" pitchFamily="18" charset="0"/>
              </a:rPr>
              <a:t>. Without adequate sleep the focus and attention drifts making it harder to receive information. The brain can no longer function to deal with information properly and access previously learned information.</a:t>
            </a:r>
            <a:endParaRPr lang="zh-CN" altLang="zh-CN" sz="2000" b="1" dirty="0">
              <a:latin typeface="Times New Roman" panose="02020603050405020304" pitchFamily="18" charset="0"/>
              <a:cs typeface="Times New Roman" panose="02020603050405020304" pitchFamily="18" charset="0"/>
            </a:endParaRPr>
          </a:p>
          <a:p>
            <a:pPr lvl="0"/>
            <a:r>
              <a:rPr lang="en-US" altLang="zh-CN" sz="2000" b="1" dirty="0">
                <a:latin typeface="Times New Roman" panose="02020603050405020304" pitchFamily="18" charset="0"/>
                <a:cs typeface="Times New Roman" panose="02020603050405020304" pitchFamily="18" charset="0"/>
              </a:rPr>
              <a:t>④So, how can parents help? If you think your child needs more sleep, try making gradual changes to their sleeping habits. Small increases have been shown to be effective in changing sleep patterns. And remember your children are going through a period of their lives when their brains and bodies are going through a lot of changes. Not only is your job to help make changes, it's also to ride the wave with them. It may not be easy, but they will thank you for it eventually</a:t>
            </a:r>
            <a:r>
              <a:rPr lang="en-US" altLang="zh-CN" sz="2000" b="1" dirty="0" smtClean="0">
                <a:latin typeface="Times New Roman" panose="02020603050405020304" pitchFamily="18" charset="0"/>
                <a:cs typeface="Times New Roman" panose="02020603050405020304" pitchFamily="18" charset="0"/>
              </a:rPr>
              <a:t>.</a:t>
            </a:r>
            <a:endParaRPr lang="en-US" altLang="zh-CN" sz="2000" b="1" dirty="0" smtClean="0">
              <a:latin typeface="Times New Roman" panose="02020603050405020304" pitchFamily="18" charset="0"/>
              <a:cs typeface="Times New Roman" panose="02020603050405020304" pitchFamily="18" charset="0"/>
            </a:endParaRPr>
          </a:p>
          <a:p>
            <a:pPr lvl="0"/>
            <a:endParaRPr lang="zh-CN" altLang="zh-CN" sz="2000" b="1" dirty="0">
              <a:solidFill>
                <a:prstClr val="black"/>
              </a:solidFill>
              <a:latin typeface="Times New Roman" panose="02020603050405020304" pitchFamily="18" charset="0"/>
              <a:cs typeface="Times New Roman" panose="02020603050405020304" pitchFamily="18" charset="0"/>
            </a:endParaRPr>
          </a:p>
        </p:txBody>
      </p:sp>
      <p:sp>
        <p:nvSpPr>
          <p:cNvPr id="5" name="矩形 4"/>
          <p:cNvSpPr/>
          <p:nvPr/>
        </p:nvSpPr>
        <p:spPr>
          <a:xfrm>
            <a:off x="4367808" y="971205"/>
            <a:ext cx="792088" cy="32412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886662" y="626943"/>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536159" y="971205"/>
            <a:ext cx="719209" cy="32412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9768408" y="2492896"/>
            <a:ext cx="936104" cy="32412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269724" y="3068960"/>
            <a:ext cx="792088" cy="32412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485564" y="2756447"/>
            <a:ext cx="648072" cy="33263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104112" y="4941168"/>
            <a:ext cx="864096" cy="324128"/>
          </a:xfrm>
          <a:prstGeom prst="rect">
            <a:avLst/>
          </a:prstGeom>
          <a:solidFill>
            <a:srgbClr val="00B0F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9311248" y="1276266"/>
            <a:ext cx="601176"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344850" y="2811019"/>
            <a:ext cx="679141"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8307029" y="2764957"/>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121469" y="3403838"/>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0118910" y="3409074"/>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9182806" y="4005064"/>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5671508" y="4036425"/>
            <a:ext cx="568508"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127448" y="4611035"/>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6958090" y="5265296"/>
            <a:ext cx="650078"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8307029" y="5517232"/>
            <a:ext cx="585602"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43348" y="5517232"/>
            <a:ext cx="940083" cy="324128"/>
          </a:xfrm>
          <a:prstGeom prst="rect">
            <a:avLst/>
          </a:prstGeom>
          <a:solidFill>
            <a:srgbClr val="FF00F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903431" y="580356"/>
            <a:ext cx="2148369" cy="646331"/>
          </a:xfrm>
          <a:prstGeom prst="rect">
            <a:avLst/>
          </a:prstGeom>
          <a:solidFill>
            <a:srgbClr val="FFFF99"/>
          </a:solidFill>
        </p:spPr>
        <p:txBody>
          <a:bodyPr wrap="square">
            <a:spAutoFit/>
          </a:bodyPr>
          <a:lstStyle/>
          <a:p>
            <a:r>
              <a:rPr lang="en-US" altLang="zh-CN" sz="3600" b="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Problem</a:t>
            </a:r>
            <a:endParaRPr lang="zh-CN" altLang="en-US" sz="3600" b="1" dirty="0"/>
          </a:p>
        </p:txBody>
      </p:sp>
      <p:sp>
        <p:nvSpPr>
          <p:cNvPr id="24" name="矩形 23"/>
          <p:cNvSpPr/>
          <p:nvPr/>
        </p:nvSpPr>
        <p:spPr>
          <a:xfrm>
            <a:off x="9912424" y="1822505"/>
            <a:ext cx="2148370" cy="646331"/>
          </a:xfrm>
          <a:prstGeom prst="rect">
            <a:avLst/>
          </a:prstGeom>
          <a:solidFill>
            <a:srgbClr val="FFFF99"/>
          </a:solidFill>
        </p:spPr>
        <p:txBody>
          <a:bodyPr wrap="square">
            <a:spAutoFit/>
          </a:bodyPr>
          <a:lstStyle/>
          <a:p>
            <a:r>
              <a:rPr lang="en-US" altLang="zh-CN" sz="3600" b="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Reason</a:t>
            </a:r>
            <a:endParaRPr lang="zh-CN" altLang="en-US" sz="3600" dirty="0"/>
          </a:p>
        </p:txBody>
      </p:sp>
      <p:sp>
        <p:nvSpPr>
          <p:cNvPr id="25" name="矩形 24"/>
          <p:cNvSpPr/>
          <p:nvPr/>
        </p:nvSpPr>
        <p:spPr>
          <a:xfrm>
            <a:off x="9912423" y="3973365"/>
            <a:ext cx="2148371" cy="646331"/>
          </a:xfrm>
          <a:prstGeom prst="rect">
            <a:avLst/>
          </a:prstGeom>
          <a:solidFill>
            <a:srgbClr val="FFFF99"/>
          </a:solidFill>
        </p:spPr>
        <p:txBody>
          <a:bodyPr wrap="square">
            <a:spAutoFit/>
          </a:bodyPr>
          <a:lstStyle/>
          <a:p>
            <a:r>
              <a:rPr lang="en-US" altLang="zh-CN" sz="3600" b="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Solution1</a:t>
            </a:r>
            <a:endParaRPr lang="zh-CN" altLang="en-US" sz="3600" dirty="0"/>
          </a:p>
        </p:txBody>
      </p:sp>
      <p:sp>
        <p:nvSpPr>
          <p:cNvPr id="26" name="矩形 25"/>
          <p:cNvSpPr/>
          <p:nvPr/>
        </p:nvSpPr>
        <p:spPr>
          <a:xfrm>
            <a:off x="9903427" y="5402641"/>
            <a:ext cx="2148373" cy="646331"/>
          </a:xfrm>
          <a:prstGeom prst="rect">
            <a:avLst/>
          </a:prstGeom>
          <a:solidFill>
            <a:srgbClr val="FFFF99"/>
          </a:solidFill>
        </p:spPr>
        <p:txBody>
          <a:bodyPr wrap="square">
            <a:spAutoFit/>
          </a:bodyPr>
          <a:lstStyle/>
          <a:p>
            <a:r>
              <a:rPr lang="en-US" altLang="zh-CN" sz="3600" b="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Solution2</a:t>
            </a:r>
            <a:endParaRPr lang="zh-CN" altLang="en-US" sz="3600" dirty="0"/>
          </a:p>
        </p:txBody>
      </p:sp>
      <p:sp>
        <p:nvSpPr>
          <p:cNvPr id="27" name="下箭头 26"/>
          <p:cNvSpPr/>
          <p:nvPr/>
        </p:nvSpPr>
        <p:spPr>
          <a:xfrm>
            <a:off x="10704512" y="1253140"/>
            <a:ext cx="432048" cy="580827"/>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下箭头 27"/>
          <p:cNvSpPr/>
          <p:nvPr/>
        </p:nvSpPr>
        <p:spPr>
          <a:xfrm>
            <a:off x="10741297" y="2530679"/>
            <a:ext cx="432048" cy="1442686"/>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下箭头 28"/>
          <p:cNvSpPr/>
          <p:nvPr/>
        </p:nvSpPr>
        <p:spPr>
          <a:xfrm>
            <a:off x="10741297" y="4673660"/>
            <a:ext cx="432048" cy="728981"/>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blinds(horizontal)">
                                      <p:cBhvr>
                                        <p:cTn id="19" dur="500"/>
                                        <p:tgtEl>
                                          <p:spTgt spid="1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linds(horizontal)">
                                      <p:cBhvr>
                                        <p:cTn id="28" dur="500"/>
                                        <p:tgtEl>
                                          <p:spTgt spid="1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linds(horizontal)">
                                      <p:cBhvr>
                                        <p:cTn id="37" dur="500"/>
                                        <p:tgtEl>
                                          <p:spTgt spid="2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blinds(horizontal)">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linds(horizontal)">
                                      <p:cBhvr>
                                        <p:cTn id="45" dur="500"/>
                                        <p:tgtEl>
                                          <p:spTgt spid="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blinds(horizontal)">
                                      <p:cBhvr>
                                        <p:cTn id="48" dur="500"/>
                                        <p:tgtEl>
                                          <p:spTgt spid="7"/>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blinds(horizontal)">
                                      <p:cBhvr>
                                        <p:cTn id="51" dur="500"/>
                                        <p:tgtEl>
                                          <p:spTgt spid="10"/>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linds(horizontal)">
                                      <p:cBhvr>
                                        <p:cTn id="54" dur="500"/>
                                        <p:tgtEl>
                                          <p:spTgt spid="9"/>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linds(horizontal)">
                                      <p:cBhvr>
                                        <p:cTn id="57" dur="500"/>
                                        <p:tgtEl>
                                          <p:spTgt spid="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blinds(horizontal)">
                                      <p:cBhvr>
                                        <p:cTn id="60" dur="500"/>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779" y="1484784"/>
            <a:ext cx="12178221" cy="3539430"/>
          </a:xfrm>
          <a:prstGeom prst="rect">
            <a:avLst/>
          </a:prstGeom>
          <a:noFill/>
        </p:spPr>
        <p:txBody>
          <a:bodyPr wrap="square" rtlCol="0">
            <a:spAutoFit/>
          </a:bodyPr>
          <a:lstStyle/>
          <a:p>
            <a:r>
              <a:rPr lang="en-US" altLang="zh-CN" sz="3200" b="1" dirty="0" smtClean="0">
                <a:latin typeface="宋体" panose="02010600030101010101" pitchFamily="2" charset="-122"/>
                <a:ea typeface="宋体" panose="02010600030101010101" pitchFamily="2" charset="-122"/>
              </a:rPr>
              <a:t>①</a:t>
            </a:r>
            <a:r>
              <a:rPr lang="en-US" altLang="zh-CN" sz="3200" b="1" dirty="0" smtClean="0"/>
              <a:t>For </a:t>
            </a:r>
            <a:r>
              <a:rPr lang="en-US" altLang="zh-CN" sz="3200" b="1" dirty="0"/>
              <a:t>many parents, making sure their children get the right amount of sleep can be stressful. </a:t>
            </a:r>
            <a:r>
              <a:rPr lang="en-US" altLang="zh-CN" sz="3200" b="1" dirty="0" smtClean="0"/>
              <a:t>②This </a:t>
            </a:r>
            <a:r>
              <a:rPr lang="en-US" altLang="zh-CN" sz="3200" b="1" dirty="0"/>
              <a:t>is especially true during high-pressure times such as exams when students tend to study all night for the next day. </a:t>
            </a:r>
            <a:r>
              <a:rPr lang="en-US" altLang="zh-CN" sz="3200" b="1" dirty="0" smtClean="0"/>
              <a:t>③Unfortunately</a:t>
            </a:r>
            <a:r>
              <a:rPr lang="en-US" altLang="zh-CN" sz="3200" b="1" dirty="0"/>
              <a:t>, it is often counterproductive(</a:t>
            </a:r>
            <a:r>
              <a:rPr lang="zh-CN" altLang="zh-CN" sz="3200" b="1" dirty="0"/>
              <a:t>适得其反的</a:t>
            </a:r>
            <a:r>
              <a:rPr lang="en-US" altLang="zh-CN" sz="3200" b="1" dirty="0"/>
              <a:t>)because with fewer hours to sleep, the teen brain doesn't get enough time to lay down what they've studied the night </a:t>
            </a:r>
            <a:r>
              <a:rPr lang="en-US" altLang="zh-CN" sz="3200" b="1" dirty="0" smtClean="0"/>
              <a:t>before. </a:t>
            </a:r>
            <a:endParaRPr lang="en-US" altLang="zh-CN" sz="3200" b="1" dirty="0" smtClean="0"/>
          </a:p>
          <a:p>
            <a:endParaRPr lang="zh-CN" altLang="zh-CN" sz="3200" b="1" dirty="0"/>
          </a:p>
        </p:txBody>
      </p:sp>
      <p:sp>
        <p:nvSpPr>
          <p:cNvPr id="3" name="文本框 2"/>
          <p:cNvSpPr txBox="1"/>
          <p:nvPr/>
        </p:nvSpPr>
        <p:spPr>
          <a:xfrm>
            <a:off x="0" y="1484784"/>
            <a:ext cx="12192000" cy="1077218"/>
          </a:xfrm>
          <a:prstGeom prst="rect">
            <a:avLst/>
          </a:prstGeom>
          <a:noFill/>
        </p:spPr>
        <p:txBody>
          <a:bodyPr wrap="square" rtlCol="0">
            <a:spAutoFit/>
          </a:bodyPr>
          <a:lstStyle/>
          <a:p>
            <a:r>
              <a:rPr lang="en-US" altLang="zh-CN" sz="3200" b="1" dirty="0" smtClean="0">
                <a:solidFill>
                  <a:prstClr val="black"/>
                </a:solidFill>
                <a:latin typeface="宋体" panose="02010600030101010101" pitchFamily="2" charset="-122"/>
              </a:rPr>
              <a:t>①</a:t>
            </a:r>
            <a:r>
              <a:rPr lang="en-US" altLang="zh-CN" sz="3200" b="1" dirty="0" smtClean="0">
                <a:solidFill>
                  <a:srgbClr val="009900"/>
                </a:solidFill>
              </a:rPr>
              <a:t>For </a:t>
            </a:r>
            <a:r>
              <a:rPr lang="en-US" altLang="zh-CN" sz="3200" b="1" dirty="0">
                <a:solidFill>
                  <a:srgbClr val="009900"/>
                </a:solidFill>
              </a:rPr>
              <a:t>many parents, making sure their children get the right amount of sleep can be stressful. </a:t>
            </a:r>
            <a:endParaRPr lang="zh-CN" altLang="en-US" dirty="0"/>
          </a:p>
        </p:txBody>
      </p:sp>
      <p:sp>
        <p:nvSpPr>
          <p:cNvPr id="10" name="矩形 9"/>
          <p:cNvSpPr/>
          <p:nvPr/>
        </p:nvSpPr>
        <p:spPr>
          <a:xfrm>
            <a:off x="-13118" y="324785"/>
            <a:ext cx="6429455" cy="584775"/>
          </a:xfrm>
          <a:prstGeom prst="rect">
            <a:avLst/>
          </a:prstGeom>
        </p:spPr>
        <p:txBody>
          <a:bodyPr wrap="square">
            <a:spAutoFit/>
          </a:bodyPr>
          <a:lstStyle/>
          <a:p>
            <a:pPr lvl="0"/>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Task2 </a:t>
            </a:r>
            <a:r>
              <a:rPr lang="en-US" altLang="zh-CN"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Locate</a:t>
            </a:r>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en-US" altLang="zh-CN"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a:t>
            </a:r>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key sentence</a:t>
            </a:r>
            <a:endParaRPr lang="zh-CN" altLang="en-US"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1" name="爆炸形 2 20"/>
          <p:cNvSpPr/>
          <p:nvPr/>
        </p:nvSpPr>
        <p:spPr>
          <a:xfrm>
            <a:off x="3359696" y="2088104"/>
            <a:ext cx="4738749" cy="2778144"/>
          </a:xfrm>
          <a:prstGeom prst="irregularSeal2">
            <a:avLst/>
          </a:prstGeom>
          <a:solidFill>
            <a:srgbClr val="FF000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600" b="1" dirty="0" smtClean="0">
                <a:solidFill>
                  <a:schemeClr val="tx2">
                    <a:lumMod val="60000"/>
                    <a:lumOff val="4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10600" b="1" dirty="0">
              <a:solidFill>
                <a:schemeClr val="tx2">
                  <a:lumMod val="60000"/>
                  <a:lumOff val="4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9336" y="1432276"/>
            <a:ext cx="12178221" cy="1077218"/>
          </a:xfrm>
          <a:prstGeom prst="rect">
            <a:avLst/>
          </a:prstGeom>
          <a:noFill/>
        </p:spPr>
        <p:txBody>
          <a:bodyPr wrap="square" rtlCol="0">
            <a:spAutoFit/>
          </a:bodyPr>
          <a:lstStyle/>
          <a:p>
            <a:r>
              <a:rPr lang="en-US" altLang="zh-CN" sz="3200" b="1" dirty="0" smtClean="0">
                <a:solidFill>
                  <a:srgbClr val="009900"/>
                </a:solidFill>
              </a:rPr>
              <a:t>① For </a:t>
            </a:r>
            <a:r>
              <a:rPr lang="en-US" altLang="zh-CN" sz="3200" b="1" dirty="0">
                <a:solidFill>
                  <a:srgbClr val="009900"/>
                </a:solidFill>
              </a:rPr>
              <a:t>many parents, making sure their children get the right amount of sleep can be stressful. </a:t>
            </a:r>
            <a:endParaRPr lang="zh-CN" altLang="zh-CN" sz="3200" b="1" dirty="0"/>
          </a:p>
        </p:txBody>
      </p:sp>
      <p:sp>
        <p:nvSpPr>
          <p:cNvPr id="20" name="矩形 19"/>
          <p:cNvSpPr/>
          <p:nvPr/>
        </p:nvSpPr>
        <p:spPr>
          <a:xfrm>
            <a:off x="14631" y="148783"/>
            <a:ext cx="7032104" cy="584775"/>
          </a:xfrm>
          <a:prstGeom prst="rect">
            <a:avLst/>
          </a:prstGeom>
        </p:spPr>
        <p:txBody>
          <a:bodyPr wrap="square">
            <a:spAutoFit/>
          </a:bodyPr>
          <a:lstStyle/>
          <a:p>
            <a:pPr lvl="0"/>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Task3 Figure out the relationship</a:t>
            </a:r>
            <a:endParaRPr lang="zh-CN" altLang="en-US"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2" name="矩形 21"/>
          <p:cNvSpPr/>
          <p:nvPr/>
        </p:nvSpPr>
        <p:spPr>
          <a:xfrm>
            <a:off x="238672" y="3284984"/>
            <a:ext cx="11953328" cy="2554545"/>
          </a:xfrm>
          <a:prstGeom prst="rect">
            <a:avLst/>
          </a:prstGeom>
        </p:spPr>
        <p:txBody>
          <a:bodyPr wrap="square">
            <a:spAutoFit/>
          </a:bodyPr>
          <a:lstStyle/>
          <a:p>
            <a:pPr lvl="0"/>
            <a:r>
              <a:rPr lang="en-US" altLang="zh-CN" sz="3200" b="1" dirty="0" smtClean="0"/>
              <a:t>② </a:t>
            </a:r>
            <a:r>
              <a:rPr lang="en-US" altLang="zh-CN" sz="3200" b="1" dirty="0" smtClean="0">
                <a:solidFill>
                  <a:prstClr val="black"/>
                </a:solidFill>
              </a:rPr>
              <a:t>This </a:t>
            </a:r>
            <a:r>
              <a:rPr lang="en-US" altLang="zh-CN" sz="3200" b="1" dirty="0">
                <a:solidFill>
                  <a:prstClr val="black"/>
                </a:solidFill>
              </a:rPr>
              <a:t>is especially true during high-pressure times such as exams when students tend to study all night for the next day. </a:t>
            </a:r>
            <a:r>
              <a:rPr lang="en-US" altLang="zh-CN" sz="3200" b="1" dirty="0" smtClean="0"/>
              <a:t>③ </a:t>
            </a:r>
            <a:r>
              <a:rPr lang="en-US" altLang="zh-CN" sz="3200" b="1" dirty="0" smtClean="0">
                <a:solidFill>
                  <a:prstClr val="black"/>
                </a:solidFill>
              </a:rPr>
              <a:t>Unfortunately</a:t>
            </a:r>
            <a:r>
              <a:rPr lang="en-US" altLang="zh-CN" sz="3200" b="1" dirty="0">
                <a:solidFill>
                  <a:prstClr val="black"/>
                </a:solidFill>
              </a:rPr>
              <a:t>, it is often counterproductive(</a:t>
            </a:r>
            <a:r>
              <a:rPr lang="zh-CN" altLang="zh-CN" sz="3200" b="1" dirty="0">
                <a:solidFill>
                  <a:prstClr val="black"/>
                </a:solidFill>
              </a:rPr>
              <a:t>适得其反的</a:t>
            </a:r>
            <a:r>
              <a:rPr lang="en-US" altLang="zh-CN" sz="3200" b="1" dirty="0">
                <a:solidFill>
                  <a:prstClr val="black"/>
                </a:solidFill>
              </a:rPr>
              <a:t>)because with fewer hours to sleep, the teen brain doesn't get enough time to lay down what they've studied the night before.</a:t>
            </a:r>
            <a:endParaRPr lang="en-US" altLang="zh-CN" sz="3200" b="1" dirty="0">
              <a:solidFill>
                <a:prstClr val="black"/>
              </a:solidFill>
            </a:endParaRPr>
          </a:p>
        </p:txBody>
      </p:sp>
      <p:sp>
        <p:nvSpPr>
          <p:cNvPr id="23" name="上箭头标注 22"/>
          <p:cNvSpPr/>
          <p:nvPr/>
        </p:nvSpPr>
        <p:spPr>
          <a:xfrm>
            <a:off x="166690" y="1988840"/>
            <a:ext cx="11905974" cy="3744416"/>
          </a:xfrm>
          <a:prstGeom prst="upArrowCallout">
            <a:avLst>
              <a:gd name="adj1" fmla="val 33695"/>
              <a:gd name="adj2" fmla="val 39634"/>
              <a:gd name="adj3" fmla="val 25000"/>
              <a:gd name="adj4" fmla="val 6497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000" b="1" dirty="0" smtClean="0">
                <a:solidFill>
                  <a:schemeClr val="tx1"/>
                </a:solidFill>
              </a:rPr>
              <a:t>② This is especially true during high-pressure times such as exams when students tend to study all night for the next day. ③ Unfortunately, it is often counterproductive(</a:t>
            </a:r>
            <a:r>
              <a:rPr lang="zh-CN" altLang="zh-CN" sz="3000" b="1" dirty="0" smtClean="0">
                <a:solidFill>
                  <a:schemeClr val="tx1"/>
                </a:solidFill>
              </a:rPr>
              <a:t>适得其反的</a:t>
            </a:r>
            <a:r>
              <a:rPr lang="en-US" altLang="zh-CN" sz="3000" b="1" dirty="0" smtClean="0">
                <a:solidFill>
                  <a:schemeClr val="tx1"/>
                </a:solidFill>
              </a:rPr>
              <a:t>)because with fewer hours to sleep, the teen brain doesn't get enough time to lay down what they've studied the night before.</a:t>
            </a:r>
            <a:endParaRPr lang="en-US" altLang="zh-CN" sz="3000" b="1" dirty="0">
              <a:solidFill>
                <a:schemeClr val="tx1"/>
              </a:solidFill>
            </a:endParaRPr>
          </a:p>
        </p:txBody>
      </p:sp>
      <p:sp>
        <p:nvSpPr>
          <p:cNvPr id="17" name="文本框 16"/>
          <p:cNvSpPr txBox="1"/>
          <p:nvPr/>
        </p:nvSpPr>
        <p:spPr>
          <a:xfrm>
            <a:off x="5303912" y="2564904"/>
            <a:ext cx="1584176" cy="523220"/>
          </a:xfrm>
          <a:prstGeom prst="rect">
            <a:avLst/>
          </a:prstGeom>
          <a:solidFill>
            <a:srgbClr val="FFC000"/>
          </a:solidFill>
        </p:spPr>
        <p:txBody>
          <a:bodyPr wrap="square" rtlCol="0">
            <a:spAutoFit/>
          </a:bodyPr>
          <a:lstStyle/>
          <a:p>
            <a:r>
              <a:rPr lang="en-US" altLang="zh-CN" sz="2800" b="1" dirty="0" smtClean="0"/>
              <a:t>  Reason </a:t>
            </a:r>
            <a:endParaRPr lang="zh-CN" altLang="en-US" sz="2800" b="1" dirty="0"/>
          </a:p>
        </p:txBody>
      </p:sp>
      <p:sp>
        <p:nvSpPr>
          <p:cNvPr id="10" name="文本框 16"/>
          <p:cNvSpPr txBox="1"/>
          <p:nvPr/>
        </p:nvSpPr>
        <p:spPr>
          <a:xfrm>
            <a:off x="4295800" y="980728"/>
            <a:ext cx="3744416" cy="523220"/>
          </a:xfrm>
          <a:prstGeom prst="rect">
            <a:avLst/>
          </a:prstGeom>
          <a:solidFill>
            <a:srgbClr val="FFC000"/>
          </a:solidFill>
        </p:spPr>
        <p:txBody>
          <a:bodyPr wrap="square" rtlCol="0">
            <a:spAutoFit/>
          </a:bodyPr>
          <a:lstStyle/>
          <a:p>
            <a:r>
              <a:rPr lang="en-US" altLang="zh-CN" sz="2800" b="1" dirty="0" smtClean="0"/>
              <a:t>Problem /Phenomenon</a:t>
            </a:r>
            <a:endParaRPr lang="zh-CN" altLang="en-US" sz="2800" b="1" dirty="0"/>
          </a:p>
        </p:txBody>
      </p:sp>
      <p:grpSp>
        <p:nvGrpSpPr>
          <p:cNvPr id="9" name="组合 8"/>
          <p:cNvGrpSpPr/>
          <p:nvPr/>
        </p:nvGrpSpPr>
        <p:grpSpPr>
          <a:xfrm>
            <a:off x="7896200" y="1882567"/>
            <a:ext cx="2035884" cy="1700700"/>
            <a:chOff x="2921585" y="1844824"/>
            <a:chExt cx="2035884" cy="1700700"/>
          </a:xfrm>
        </p:grpSpPr>
        <p:sp>
          <p:nvSpPr>
            <p:cNvPr id="12" name="椭圆 40968"/>
            <p:cNvSpPr>
              <a:spLocks noChangeArrowheads="1"/>
            </p:cNvSpPr>
            <p:nvPr/>
          </p:nvSpPr>
          <p:spPr bwMode="auto">
            <a:xfrm>
              <a:off x="4228647" y="2861781"/>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3</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grpSp>
          <p:nvGrpSpPr>
            <p:cNvPr id="13" name="组合 12"/>
            <p:cNvGrpSpPr/>
            <p:nvPr/>
          </p:nvGrpSpPr>
          <p:grpSpPr>
            <a:xfrm>
              <a:off x="2921585" y="1844824"/>
              <a:ext cx="1535229" cy="1700700"/>
              <a:chOff x="2921585" y="1844824"/>
              <a:chExt cx="1535229" cy="1700700"/>
            </a:xfrm>
          </p:grpSpPr>
          <p:sp>
            <p:nvSpPr>
              <p:cNvPr id="14" name="椭圆 40968"/>
              <p:cNvSpPr>
                <a:spLocks noChangeArrowheads="1"/>
              </p:cNvSpPr>
              <p:nvPr/>
            </p:nvSpPr>
            <p:spPr bwMode="auto">
              <a:xfrm>
                <a:off x="3566978" y="1844824"/>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1</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15" name="椭圆 40968"/>
              <p:cNvSpPr>
                <a:spLocks noChangeArrowheads="1"/>
              </p:cNvSpPr>
              <p:nvPr/>
            </p:nvSpPr>
            <p:spPr bwMode="auto">
              <a:xfrm>
                <a:off x="2921585" y="2861781"/>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2</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16" name="直接连接符 15"/>
              <p:cNvCxnSpPr>
                <a:stCxn id="14" idx="3"/>
              </p:cNvCxnSpPr>
              <p:nvPr/>
            </p:nvCxnSpPr>
            <p:spPr>
              <a:xfrm flipH="1">
                <a:off x="3373120" y="2428435"/>
                <a:ext cx="300592" cy="45984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a:stCxn id="14" idx="5"/>
              </p:cNvCxnSpPr>
              <p:nvPr/>
            </p:nvCxnSpPr>
            <p:spPr>
              <a:xfrm>
                <a:off x="4189066" y="2428435"/>
                <a:ext cx="267748" cy="4601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9336" y="1749296"/>
            <a:ext cx="12178221" cy="1077218"/>
          </a:xfrm>
          <a:prstGeom prst="rect">
            <a:avLst/>
          </a:prstGeom>
          <a:noFill/>
        </p:spPr>
        <p:txBody>
          <a:bodyPr wrap="square" rtlCol="0">
            <a:spAutoFit/>
          </a:bodyPr>
          <a:lstStyle/>
          <a:p>
            <a:r>
              <a:rPr lang="en-US" altLang="zh-CN" sz="3200" b="1" dirty="0" smtClean="0">
                <a:solidFill>
                  <a:srgbClr val="009900"/>
                </a:solidFill>
              </a:rPr>
              <a:t>For </a:t>
            </a:r>
            <a:r>
              <a:rPr lang="en-US" altLang="zh-CN" sz="3200" b="1" dirty="0">
                <a:solidFill>
                  <a:srgbClr val="009900"/>
                </a:solidFill>
              </a:rPr>
              <a:t>many parents, making sure their children get the right amount of sleep can be stressful. </a:t>
            </a:r>
            <a:endParaRPr lang="zh-CN" altLang="zh-CN" sz="3200" b="1" dirty="0"/>
          </a:p>
        </p:txBody>
      </p:sp>
      <p:sp>
        <p:nvSpPr>
          <p:cNvPr id="16" name="上箭头标注 15"/>
          <p:cNvSpPr/>
          <p:nvPr/>
        </p:nvSpPr>
        <p:spPr>
          <a:xfrm>
            <a:off x="119336" y="2204864"/>
            <a:ext cx="11905974" cy="3361426"/>
          </a:xfrm>
          <a:prstGeom prst="upArrowCallout">
            <a:avLst>
              <a:gd name="adj1" fmla="val 33695"/>
              <a:gd name="adj2" fmla="val 39634"/>
              <a:gd name="adj3" fmla="val 25000"/>
              <a:gd name="adj4" fmla="val 6497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solidFill>
                  <a:schemeClr val="tx1"/>
                </a:solidFill>
              </a:rPr>
              <a:t>This is especially true during high-pressure times such as exams when students tend to study all night for the next day. Unfortunately, it is often counterproductive(</a:t>
            </a:r>
            <a:r>
              <a:rPr lang="zh-CN" altLang="zh-CN" sz="2800" b="1" dirty="0">
                <a:solidFill>
                  <a:schemeClr val="tx1"/>
                </a:solidFill>
              </a:rPr>
              <a:t>适得其反的</a:t>
            </a:r>
            <a:r>
              <a:rPr lang="en-US" altLang="zh-CN" sz="2800" b="1" dirty="0">
                <a:solidFill>
                  <a:schemeClr val="tx1"/>
                </a:solidFill>
              </a:rPr>
              <a:t>)because with fewer hours to sleep, the teen brain doesn't get enough time to lay down what they've studied the night before.</a:t>
            </a:r>
            <a:endParaRPr lang="en-US" altLang="zh-CN" sz="2800" b="1" dirty="0">
              <a:solidFill>
                <a:schemeClr val="tx1"/>
              </a:solidFill>
            </a:endParaRPr>
          </a:p>
        </p:txBody>
      </p:sp>
      <p:sp>
        <p:nvSpPr>
          <p:cNvPr id="20" name="矩形 19"/>
          <p:cNvSpPr/>
          <p:nvPr/>
        </p:nvSpPr>
        <p:spPr>
          <a:xfrm>
            <a:off x="0" y="4229"/>
            <a:ext cx="8040216" cy="584775"/>
          </a:xfrm>
          <a:prstGeom prst="rect">
            <a:avLst/>
          </a:prstGeom>
        </p:spPr>
        <p:txBody>
          <a:bodyPr wrap="square">
            <a:spAutoFit/>
          </a:bodyPr>
          <a:lstStyle/>
          <a:p>
            <a:pPr lvl="0"/>
            <a:r>
              <a:rPr lang="en-US" altLang="zh-CN" sz="32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Task4 Paraphrase the sentence</a:t>
            </a:r>
            <a:endParaRPr lang="zh-CN" altLang="en-US" sz="32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190290" y="558227"/>
            <a:ext cx="11666350" cy="584775"/>
          </a:xfrm>
          <a:prstGeom prst="rect">
            <a:avLst/>
          </a:prstGeom>
          <a:solidFill>
            <a:schemeClr val="tx1"/>
          </a:solidFill>
        </p:spPr>
        <p:txBody>
          <a:bodyPr wrap="square" rtlCol="0">
            <a:spAutoFit/>
          </a:bodyPr>
          <a:lstStyle/>
          <a:p>
            <a:r>
              <a:rPr lang="en-US" altLang="zh-CN" sz="3200" b="1" dirty="0">
                <a:solidFill>
                  <a:schemeClr val="bg1"/>
                </a:solidFill>
              </a:rPr>
              <a:t>It is hard for parents to </a:t>
            </a:r>
            <a:r>
              <a:rPr lang="en-US" altLang="zh-CN" sz="3200" b="1" dirty="0" smtClean="0">
                <a:solidFill>
                  <a:schemeClr val="bg1"/>
                </a:solidFill>
              </a:rPr>
              <a:t>make sure </a:t>
            </a:r>
            <a:r>
              <a:rPr lang="en-US" altLang="zh-CN" sz="3200" b="1" dirty="0">
                <a:solidFill>
                  <a:schemeClr val="bg1"/>
                </a:solidFill>
              </a:rPr>
              <a:t>their kids have </a:t>
            </a:r>
            <a:r>
              <a:rPr lang="en-US" altLang="zh-CN" sz="3200" b="1" dirty="0" smtClean="0">
                <a:solidFill>
                  <a:schemeClr val="bg1"/>
                </a:solidFill>
              </a:rPr>
              <a:t>enough sleep.</a:t>
            </a:r>
            <a:endParaRPr lang="zh-CN" altLang="en-US" sz="3200" b="1" dirty="0">
              <a:solidFill>
                <a:schemeClr val="bg1"/>
              </a:solidFill>
            </a:endParaRPr>
          </a:p>
        </p:txBody>
      </p:sp>
      <p:sp>
        <p:nvSpPr>
          <p:cNvPr id="4" name="文本框 3"/>
          <p:cNvSpPr txBox="1"/>
          <p:nvPr/>
        </p:nvSpPr>
        <p:spPr>
          <a:xfrm>
            <a:off x="1199456" y="5760248"/>
            <a:ext cx="9001000" cy="584775"/>
          </a:xfrm>
          <a:prstGeom prst="rect">
            <a:avLst/>
          </a:prstGeom>
          <a:solidFill>
            <a:schemeClr val="tx1"/>
          </a:solidFill>
        </p:spPr>
        <p:txBody>
          <a:bodyPr wrap="square" rtlCol="0">
            <a:spAutoFit/>
          </a:bodyPr>
          <a:lstStyle/>
          <a:p>
            <a:r>
              <a:rPr lang="en-US" altLang="zh-CN" sz="3200" b="1" dirty="0" smtClean="0">
                <a:solidFill>
                  <a:schemeClr val="bg1"/>
                </a:solidFill>
              </a:rPr>
              <a:t>Enough  sleep is important/necessary </a:t>
            </a:r>
            <a:r>
              <a:rPr lang="en-US" altLang="zh-CN" sz="3200" b="1" dirty="0">
                <a:solidFill>
                  <a:schemeClr val="bg1"/>
                </a:solidFill>
              </a:rPr>
              <a:t>for </a:t>
            </a:r>
            <a:r>
              <a:rPr lang="en-US" altLang="zh-CN" sz="3200" b="1" dirty="0" smtClean="0">
                <a:solidFill>
                  <a:schemeClr val="bg1"/>
                </a:solidFill>
              </a:rPr>
              <a:t>learning</a:t>
            </a:r>
            <a:r>
              <a:rPr lang="en-US" altLang="zh-CN" sz="3200" b="1" dirty="0">
                <a:solidFill>
                  <a:schemeClr val="bg1"/>
                </a:solidFill>
              </a:rPr>
              <a:t>.</a:t>
            </a:r>
            <a:endParaRPr lang="zh-CN" altLang="en-US" sz="3200" b="1" dirty="0">
              <a:solidFill>
                <a:schemeClr val="bg1"/>
              </a:solidFill>
            </a:endParaRPr>
          </a:p>
        </p:txBody>
      </p:sp>
      <p:sp>
        <p:nvSpPr>
          <p:cNvPr id="5" name="文本框 4"/>
          <p:cNvSpPr txBox="1"/>
          <p:nvPr/>
        </p:nvSpPr>
        <p:spPr>
          <a:xfrm>
            <a:off x="216024" y="1196752"/>
            <a:ext cx="11640616" cy="584775"/>
          </a:xfrm>
          <a:prstGeom prst="rect">
            <a:avLst/>
          </a:prstGeom>
          <a:solidFill>
            <a:schemeClr val="tx1"/>
          </a:solidFill>
        </p:spPr>
        <p:txBody>
          <a:bodyPr wrap="square" rtlCol="0">
            <a:spAutoFit/>
          </a:bodyPr>
          <a:lstStyle/>
          <a:p>
            <a:r>
              <a:rPr lang="en-US" altLang="zh-CN" sz="3200" b="1" dirty="0" smtClean="0">
                <a:solidFill>
                  <a:schemeClr val="bg1"/>
                </a:solidFill>
                <a:latin typeface="+mj-lt"/>
              </a:rPr>
              <a:t>Parents find it hard to make sure </a:t>
            </a:r>
            <a:r>
              <a:rPr lang="en-US" altLang="zh-CN" sz="3200" b="1" dirty="0">
                <a:solidFill>
                  <a:schemeClr val="bg1"/>
                </a:solidFill>
                <a:latin typeface="+mj-lt"/>
              </a:rPr>
              <a:t>their kids have enough sleep</a:t>
            </a:r>
            <a:r>
              <a:rPr lang="en-US" altLang="zh-CN" sz="3200" b="1" dirty="0" smtClean="0">
                <a:solidFill>
                  <a:schemeClr val="bg1"/>
                </a:solidFill>
                <a:latin typeface="+mj-lt"/>
              </a:rPr>
              <a:t>.</a:t>
            </a:r>
            <a:endParaRPr lang="zh-CN" altLang="en-US" sz="3200" b="1"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4229"/>
            <a:ext cx="8040216" cy="584775"/>
          </a:xfrm>
          <a:prstGeom prst="rect">
            <a:avLst/>
          </a:prstGeom>
        </p:spPr>
        <p:txBody>
          <a:bodyPr wrap="square">
            <a:spAutoFit/>
          </a:bodyPr>
          <a:lstStyle/>
          <a:p>
            <a:pPr lvl="0"/>
            <a:r>
              <a:rPr lang="en-US" altLang="zh-CN" sz="3200" b="1" dirty="0" smtClean="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Summary for Para.1</a:t>
            </a:r>
            <a:endParaRPr lang="zh-CN" altLang="en-US" sz="3200" b="1" dirty="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文本框 11"/>
          <p:cNvSpPr txBox="1"/>
          <p:nvPr/>
        </p:nvSpPr>
        <p:spPr>
          <a:xfrm>
            <a:off x="335360" y="620688"/>
            <a:ext cx="11521280" cy="584775"/>
          </a:xfrm>
          <a:prstGeom prst="rect">
            <a:avLst/>
          </a:prstGeom>
          <a:solidFill>
            <a:schemeClr val="tx1"/>
          </a:solidFill>
        </p:spPr>
        <p:txBody>
          <a:bodyPr wrap="square" rtlCol="0">
            <a:spAutoFit/>
          </a:bodyPr>
          <a:lstStyle/>
          <a:p>
            <a:r>
              <a:rPr lang="en-US" altLang="zh-CN" sz="3200" b="1" dirty="0">
                <a:solidFill>
                  <a:schemeClr val="bg1"/>
                </a:solidFill>
              </a:rPr>
              <a:t>It is hard for parents to </a:t>
            </a:r>
            <a:r>
              <a:rPr lang="en-US" altLang="zh-CN" sz="3200" b="1" dirty="0" smtClean="0">
                <a:solidFill>
                  <a:schemeClr val="bg1"/>
                </a:solidFill>
              </a:rPr>
              <a:t>make sure </a:t>
            </a:r>
            <a:r>
              <a:rPr lang="en-US" altLang="zh-CN" sz="3200" b="1" dirty="0">
                <a:solidFill>
                  <a:schemeClr val="bg1"/>
                </a:solidFill>
              </a:rPr>
              <a:t>their kids have </a:t>
            </a:r>
            <a:r>
              <a:rPr lang="en-US" altLang="zh-CN" sz="3200" b="1" dirty="0" smtClean="0">
                <a:solidFill>
                  <a:schemeClr val="bg1"/>
                </a:solidFill>
              </a:rPr>
              <a:t>enough sleep.</a:t>
            </a:r>
            <a:endParaRPr lang="zh-CN" altLang="en-US" sz="3200" b="1" dirty="0">
              <a:solidFill>
                <a:schemeClr val="bg1"/>
              </a:solidFill>
            </a:endParaRPr>
          </a:p>
        </p:txBody>
      </p:sp>
      <p:sp>
        <p:nvSpPr>
          <p:cNvPr id="13" name="文本框 12"/>
          <p:cNvSpPr txBox="1"/>
          <p:nvPr/>
        </p:nvSpPr>
        <p:spPr>
          <a:xfrm>
            <a:off x="911424" y="1969169"/>
            <a:ext cx="10225136" cy="584775"/>
          </a:xfrm>
          <a:prstGeom prst="rect">
            <a:avLst/>
          </a:prstGeom>
          <a:solidFill>
            <a:schemeClr val="tx1"/>
          </a:solidFill>
        </p:spPr>
        <p:txBody>
          <a:bodyPr wrap="square" rtlCol="0">
            <a:spAutoFit/>
          </a:bodyPr>
          <a:lstStyle/>
          <a:p>
            <a:r>
              <a:rPr lang="en-US" altLang="zh-CN" sz="3200" b="1" dirty="0" smtClean="0">
                <a:solidFill>
                  <a:schemeClr val="bg1"/>
                </a:solidFill>
              </a:rPr>
              <a:t>Enough sleep is important/necessary </a:t>
            </a:r>
            <a:r>
              <a:rPr lang="en-US" altLang="zh-CN" sz="3200" b="1" dirty="0">
                <a:solidFill>
                  <a:schemeClr val="bg1"/>
                </a:solidFill>
              </a:rPr>
              <a:t>for efficient learning.</a:t>
            </a:r>
            <a:endParaRPr lang="zh-CN" altLang="en-US" sz="3200" b="1" dirty="0">
              <a:solidFill>
                <a:schemeClr val="bg1"/>
              </a:solidFill>
            </a:endParaRPr>
          </a:p>
        </p:txBody>
      </p:sp>
      <p:sp>
        <p:nvSpPr>
          <p:cNvPr id="14" name="文本框 13"/>
          <p:cNvSpPr txBox="1"/>
          <p:nvPr/>
        </p:nvSpPr>
        <p:spPr>
          <a:xfrm>
            <a:off x="3215680" y="851228"/>
            <a:ext cx="1008112" cy="1569660"/>
          </a:xfrm>
          <a:prstGeom prst="rect">
            <a:avLst/>
          </a:prstGeom>
          <a:noFill/>
        </p:spPr>
        <p:txBody>
          <a:bodyPr wrap="square" rtlCol="0">
            <a:spAutoFit/>
          </a:bodyPr>
          <a:lstStyle/>
          <a:p>
            <a:r>
              <a:rPr lang="en-US" altLang="zh-CN" sz="9600" dirty="0" smtClean="0">
                <a:solidFill>
                  <a:srgbClr val="C00000"/>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9600" dirty="0">
              <a:solidFill>
                <a:srgbClr val="C00000"/>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8" name="箭头: 燕尾形 20"/>
          <p:cNvSpPr/>
          <p:nvPr/>
        </p:nvSpPr>
        <p:spPr bwMode="auto">
          <a:xfrm rot="5400000">
            <a:off x="4558817" y="2669832"/>
            <a:ext cx="1019175" cy="787400"/>
          </a:xfrm>
          <a:prstGeom prst="notched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zh-CN" altLang="en-US">
              <a:solidFill>
                <a:prstClr val="white"/>
              </a:solidFill>
            </a:endParaRPr>
          </a:p>
        </p:txBody>
      </p:sp>
      <p:sp>
        <p:nvSpPr>
          <p:cNvPr id="23" name="AutoShape 32"/>
          <p:cNvSpPr>
            <a:spLocks noChangeArrowheads="1"/>
          </p:cNvSpPr>
          <p:nvPr/>
        </p:nvSpPr>
        <p:spPr bwMode="auto">
          <a:xfrm>
            <a:off x="47328" y="3573120"/>
            <a:ext cx="12077913" cy="2083801"/>
          </a:xfrm>
          <a:prstGeom prst="roundRect">
            <a:avLst>
              <a:gd name="adj" fmla="val 16667"/>
            </a:avLst>
          </a:prstGeom>
        </p:spPr>
        <p:style>
          <a:lnRef idx="2">
            <a:schemeClr val="accent6"/>
          </a:lnRef>
          <a:fillRef idx="1">
            <a:schemeClr val="lt1"/>
          </a:fillRef>
          <a:effectRef idx="0">
            <a:schemeClr val="accent6"/>
          </a:effectRef>
          <a:fontRef idx="minor">
            <a:schemeClr val="dk1"/>
          </a:fontRef>
        </p:style>
        <p:txBody>
          <a:bodyPr wrap="none" anchor="ctr"/>
          <a:lstStyle/>
          <a:p>
            <a:pPr lvl="0"/>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It is </a:t>
            </a:r>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hard/</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______________________ </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for parents to </a:t>
            </a:r>
            <a:r>
              <a:rPr lang="en-US" altLang="zh-CN" sz="3200" b="1" dirty="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ensure/guarantee</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a:t>
            </a:r>
            <a:endPar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endParaRPr>
          </a:p>
          <a:p>
            <a:pPr lvl="0"/>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their </a:t>
            </a:r>
            <a:r>
              <a:rPr lang="en-US" altLang="zh-CN" sz="3200" b="1" dirty="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kids</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have </a:t>
            </a:r>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enough/ </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________________ </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sleep, which is </a:t>
            </a:r>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necessary/</a:t>
            </a:r>
            <a:endPar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endParaRPr>
          </a:p>
          <a:p>
            <a:pPr lvl="0"/>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________</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for </a:t>
            </a:r>
            <a:r>
              <a:rPr lang="en-US" altLang="zh-CN" sz="3200" b="1" dirty="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efficient</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learning</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a:t>
            </a:r>
            <a:endPar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endParaRPr>
          </a:p>
        </p:txBody>
      </p:sp>
      <p:sp>
        <p:nvSpPr>
          <p:cNvPr id="24" name="文本框 23"/>
          <p:cNvSpPr txBox="1"/>
          <p:nvPr/>
        </p:nvSpPr>
        <p:spPr>
          <a:xfrm>
            <a:off x="1820956" y="3817349"/>
            <a:ext cx="4805672" cy="584775"/>
          </a:xfrm>
          <a:prstGeom prst="rect">
            <a:avLst/>
          </a:prstGeom>
          <a:noFill/>
        </p:spPr>
        <p:txBody>
          <a:bodyPr wrap="square" rtlCol="0">
            <a:spAutoFit/>
          </a:bodyPr>
          <a:lstStyle/>
          <a:p>
            <a:r>
              <a:rPr lang="en-US" altLang="zh-CN" sz="3200" b="1" dirty="0" smtClean="0">
                <a:solidFill>
                  <a:srgbClr val="C00000"/>
                </a:solidFill>
              </a:rPr>
              <a:t>difficult/tough/challenging</a:t>
            </a:r>
            <a:endParaRPr lang="zh-CN" altLang="en-US" sz="3200" b="1" dirty="0">
              <a:solidFill>
                <a:srgbClr val="C00000"/>
              </a:solidFill>
            </a:endParaRPr>
          </a:p>
        </p:txBody>
      </p:sp>
      <p:sp>
        <p:nvSpPr>
          <p:cNvPr id="25" name="文本框 24"/>
          <p:cNvSpPr txBox="1"/>
          <p:nvPr/>
        </p:nvSpPr>
        <p:spPr>
          <a:xfrm>
            <a:off x="4257915" y="4309939"/>
            <a:ext cx="3676169" cy="584775"/>
          </a:xfrm>
          <a:prstGeom prst="rect">
            <a:avLst/>
          </a:prstGeom>
          <a:noFill/>
        </p:spPr>
        <p:txBody>
          <a:bodyPr wrap="square" rtlCol="0">
            <a:spAutoFit/>
          </a:bodyPr>
          <a:lstStyle/>
          <a:p>
            <a:r>
              <a:rPr lang="en-US" altLang="zh-CN" sz="3200" b="1" dirty="0" smtClean="0">
                <a:solidFill>
                  <a:srgbClr val="C00000"/>
                </a:solidFill>
              </a:rPr>
              <a:t>adequate/sufficient</a:t>
            </a:r>
            <a:endParaRPr lang="zh-CN" altLang="en-US" sz="3200" b="1" dirty="0">
              <a:solidFill>
                <a:srgbClr val="C00000"/>
              </a:solidFill>
            </a:endParaRPr>
          </a:p>
        </p:txBody>
      </p:sp>
      <p:sp>
        <p:nvSpPr>
          <p:cNvPr id="29" name="矩形 28"/>
          <p:cNvSpPr/>
          <p:nvPr/>
        </p:nvSpPr>
        <p:spPr>
          <a:xfrm>
            <a:off x="592245" y="6064397"/>
            <a:ext cx="10863493" cy="584775"/>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altLang="zh-CN" sz="3200" b="1" spc="-1"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Tip1: Use synonyms or </a:t>
            </a:r>
            <a:r>
              <a:rPr lang="en-US" altLang="zh-CN"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certain clauses </a:t>
            </a:r>
            <a:r>
              <a:rPr lang="en-US" altLang="zh-CN" sz="3200" b="1" spc="-1"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to </a:t>
            </a:r>
            <a:r>
              <a:rPr lang="en-US" altLang="zh-CN" sz="32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make a change. </a:t>
            </a:r>
            <a:endParaRPr lang="zh-CN" altLang="en-US" sz="32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15" name="矩形 14"/>
          <p:cNvSpPr/>
          <p:nvPr/>
        </p:nvSpPr>
        <p:spPr>
          <a:xfrm>
            <a:off x="4295800" y="692696"/>
            <a:ext cx="1872208" cy="432048"/>
          </a:xfrm>
          <a:prstGeom prst="rect">
            <a:avLst/>
          </a:prstGeom>
          <a:solidFill>
            <a:schemeClr val="accent1">
              <a:alpha val="31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8724292" y="4322632"/>
            <a:ext cx="1080120" cy="584775"/>
          </a:xfrm>
          <a:prstGeom prst="rect">
            <a:avLst/>
          </a:prstGeom>
          <a:gradFill>
            <a:gsLst>
              <a:gs pos="100000">
                <a:srgbClr val="C9BCD5"/>
              </a:gs>
              <a:gs pos="66000">
                <a:schemeClr val="accent1">
                  <a:tint val="37000"/>
                  <a:satMod val="300000"/>
                  <a:alpha val="29000"/>
                </a:schemeClr>
              </a:gs>
              <a:gs pos="14000">
                <a:schemeClr val="accent1">
                  <a:tint val="15000"/>
                  <a:satMod val="350000"/>
                  <a:alpha val="38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endParaRPr lang="zh-CN" altLang="en-US" sz="32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16" name="矩形 15"/>
          <p:cNvSpPr/>
          <p:nvPr/>
        </p:nvSpPr>
        <p:spPr>
          <a:xfrm>
            <a:off x="4295800" y="1268760"/>
            <a:ext cx="3502761" cy="504056"/>
          </a:xfrm>
          <a:prstGeom prst="rect">
            <a:avLst/>
          </a:prstGeom>
          <a:solidFill>
            <a:schemeClr val="accent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tx1"/>
                </a:solidFill>
              </a:rPr>
              <a:t>ensure/guarantee</a:t>
            </a:r>
            <a:endParaRPr lang="zh-CN" altLang="en-US" sz="3200" dirty="0">
              <a:solidFill>
                <a:schemeClr val="tx1"/>
              </a:solidFill>
            </a:endParaRPr>
          </a:p>
        </p:txBody>
      </p:sp>
      <p:sp>
        <p:nvSpPr>
          <p:cNvPr id="2" name="文本框 1"/>
          <p:cNvSpPr txBox="1"/>
          <p:nvPr/>
        </p:nvSpPr>
        <p:spPr>
          <a:xfrm>
            <a:off x="263352" y="4796327"/>
            <a:ext cx="1800200" cy="584775"/>
          </a:xfrm>
          <a:prstGeom prst="rect">
            <a:avLst/>
          </a:prstGeom>
          <a:noFill/>
        </p:spPr>
        <p:txBody>
          <a:bodyPr wrap="square" rtlCol="0">
            <a:spAutoFit/>
          </a:bodyPr>
          <a:lstStyle/>
          <a:p>
            <a:r>
              <a:rPr lang="en-US" altLang="zh-CN" sz="3200" b="1" dirty="0" smtClean="0">
                <a:solidFill>
                  <a:srgbClr val="C00000"/>
                </a:solidFill>
              </a:rPr>
              <a:t>essential</a:t>
            </a:r>
            <a:endParaRPr lang="zh-CN" altLang="en-US" sz="32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3" grpId="0" animBg="1"/>
      <p:bldP spid="24" grpId="0"/>
      <p:bldP spid="25" grpId="0"/>
      <p:bldP spid="29" grpId="0" animBg="1"/>
      <p:bldP spid="15" grpId="0" animBg="1"/>
      <p:bldP spid="19" grpId="0" animBg="1"/>
      <p:bldP spid="16"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032" y="671927"/>
            <a:ext cx="12192000" cy="3539430"/>
          </a:xfrm>
          <a:prstGeom prst="rect">
            <a:avLst/>
          </a:prstGeom>
          <a:noFill/>
        </p:spPr>
        <p:txBody>
          <a:bodyPr wrap="square" rtlCol="0">
            <a:spAutoFit/>
          </a:bodyPr>
          <a:lstStyle/>
          <a:p>
            <a:r>
              <a:rPr lang="en-US" altLang="zh-CN" sz="3200" b="1" dirty="0" smtClean="0"/>
              <a:t>①In </a:t>
            </a:r>
            <a:r>
              <a:rPr lang="en-US" altLang="zh-CN" sz="3200" b="1" dirty="0"/>
              <a:t>her groundbreaking book The Teenage Brain, neuroscientist Dr</a:t>
            </a:r>
            <a:r>
              <a:rPr lang="en-US" altLang="zh-CN" sz="3200" b="1" dirty="0" smtClean="0"/>
              <a:t>. Frances </a:t>
            </a:r>
            <a:r>
              <a:rPr lang="en-US" altLang="zh-CN" sz="3200" b="1" dirty="0"/>
              <a:t>Jensen explains that bedtime isn't simply a way for the body to relax and recover after working, studying or playing a hard day. </a:t>
            </a:r>
            <a:r>
              <a:rPr lang="en-US" altLang="zh-CN" sz="3200" b="1" dirty="0" smtClean="0">
                <a:latin typeface="宋体" panose="02010600030101010101" pitchFamily="2" charset="-122"/>
              </a:rPr>
              <a:t>②</a:t>
            </a:r>
            <a:r>
              <a:rPr lang="en-US" altLang="zh-CN" sz="3200" b="1" dirty="0" smtClean="0"/>
              <a:t>It </a:t>
            </a:r>
            <a:r>
              <a:rPr lang="en-US" altLang="zh-CN" sz="3200" b="1" dirty="0"/>
              <a:t>is the glue that allows us not only to recollect our experiences but also to remember everything we've learned that day. </a:t>
            </a:r>
            <a:r>
              <a:rPr lang="en-US" altLang="zh-CN" sz="3200" b="1" dirty="0" smtClean="0"/>
              <a:t>③Basically </a:t>
            </a:r>
            <a:r>
              <a:rPr lang="en-US" altLang="zh-CN" sz="3200" b="1" dirty="0"/>
              <a:t>the more we learn, the more we need to sleep, which is why a good sleep is of great importance in achieving success at school</a:t>
            </a:r>
            <a:r>
              <a:rPr lang="en-US" altLang="zh-CN" sz="3200" b="1" dirty="0" smtClean="0"/>
              <a:t>.</a:t>
            </a:r>
            <a:endParaRPr lang="zh-CN" altLang="zh-CN" sz="3200" b="1" dirty="0"/>
          </a:p>
        </p:txBody>
      </p:sp>
      <p:sp>
        <p:nvSpPr>
          <p:cNvPr id="4" name="文本框 3"/>
          <p:cNvSpPr txBox="1"/>
          <p:nvPr/>
        </p:nvSpPr>
        <p:spPr>
          <a:xfrm>
            <a:off x="5879976" y="4367179"/>
            <a:ext cx="3168352" cy="523220"/>
          </a:xfrm>
          <a:prstGeom prst="rect">
            <a:avLst/>
          </a:prstGeom>
          <a:solidFill>
            <a:schemeClr val="accent3">
              <a:lumMod val="60000"/>
              <a:lumOff val="40000"/>
            </a:schemeClr>
          </a:solidFill>
        </p:spPr>
        <p:txBody>
          <a:bodyPr wrap="square" rtlCol="0">
            <a:spAutoFit/>
          </a:bodyPr>
          <a:lstStyle/>
          <a:p>
            <a:r>
              <a:rPr lang="zh-CN" altLang="en-US" sz="2800" b="1" dirty="0" smtClean="0"/>
              <a:t>大体上，总的来说</a:t>
            </a:r>
            <a:endParaRPr lang="zh-CN" altLang="en-US" sz="2800" b="1" dirty="0"/>
          </a:p>
        </p:txBody>
      </p:sp>
      <p:sp>
        <p:nvSpPr>
          <p:cNvPr id="8" name="文本框 7"/>
          <p:cNvSpPr txBox="1"/>
          <p:nvPr/>
        </p:nvSpPr>
        <p:spPr>
          <a:xfrm>
            <a:off x="9048328" y="4367179"/>
            <a:ext cx="3168352" cy="523220"/>
          </a:xfrm>
          <a:prstGeom prst="rect">
            <a:avLst/>
          </a:prstGeom>
          <a:solidFill>
            <a:srgbClr val="FF0000">
              <a:alpha val="30000"/>
            </a:srgbClr>
          </a:solidFill>
        </p:spPr>
        <p:txBody>
          <a:bodyPr wrap="square" rtlCol="0">
            <a:spAutoFit/>
          </a:bodyPr>
          <a:lstStyle/>
          <a:p>
            <a:r>
              <a:rPr lang="en-US" altLang="zh-CN" sz="2800" b="1" dirty="0" smtClean="0"/>
              <a:t>in general, generally</a:t>
            </a:r>
            <a:endParaRPr lang="zh-CN" altLang="en-US" sz="2800" b="1" dirty="0"/>
          </a:p>
        </p:txBody>
      </p:sp>
      <p:sp>
        <p:nvSpPr>
          <p:cNvPr id="11" name="文本框 10"/>
          <p:cNvSpPr txBox="1"/>
          <p:nvPr/>
        </p:nvSpPr>
        <p:spPr>
          <a:xfrm>
            <a:off x="2135560" y="5487146"/>
            <a:ext cx="2376264" cy="584775"/>
          </a:xfrm>
          <a:prstGeom prst="rect">
            <a:avLst/>
          </a:prstGeom>
          <a:noFill/>
        </p:spPr>
        <p:txBody>
          <a:bodyPr wrap="square" rtlCol="0">
            <a:spAutoFit/>
          </a:bodyPr>
          <a:lstStyle/>
          <a:p>
            <a:r>
              <a:rPr lang="en-US" altLang="zh-CN" sz="3200" b="1" dirty="0" smtClean="0">
                <a:solidFill>
                  <a:schemeClr val="bg1"/>
                </a:solidFill>
              </a:rPr>
              <a:t>school</a:t>
            </a:r>
            <a:endParaRPr lang="zh-CN" altLang="en-US" sz="3200" b="1" dirty="0">
              <a:solidFill>
                <a:schemeClr val="bg1"/>
              </a:solidFill>
            </a:endParaRPr>
          </a:p>
        </p:txBody>
      </p:sp>
      <p:sp>
        <p:nvSpPr>
          <p:cNvPr id="12" name="文本框 11"/>
          <p:cNvSpPr txBox="1"/>
          <p:nvPr/>
        </p:nvSpPr>
        <p:spPr>
          <a:xfrm>
            <a:off x="3834474" y="5569441"/>
            <a:ext cx="2304256" cy="584775"/>
          </a:xfrm>
          <a:prstGeom prst="rect">
            <a:avLst/>
          </a:prstGeom>
          <a:noFill/>
        </p:spPr>
        <p:txBody>
          <a:bodyPr wrap="square" rtlCol="0">
            <a:spAutoFit/>
          </a:bodyPr>
          <a:lstStyle/>
          <a:p>
            <a:r>
              <a:rPr lang="en-US" altLang="zh-CN" sz="3200" b="1" dirty="0" smtClean="0">
                <a:solidFill>
                  <a:schemeClr val="bg1"/>
                </a:solidFill>
              </a:rPr>
              <a:t>academic</a:t>
            </a:r>
            <a:endParaRPr lang="zh-CN" altLang="en-US" sz="3200" b="1" dirty="0">
              <a:solidFill>
                <a:schemeClr val="bg1"/>
              </a:solidFill>
            </a:endParaRPr>
          </a:p>
        </p:txBody>
      </p:sp>
      <p:sp>
        <p:nvSpPr>
          <p:cNvPr id="13" name="矩形 12"/>
          <p:cNvSpPr/>
          <p:nvPr/>
        </p:nvSpPr>
        <p:spPr>
          <a:xfrm>
            <a:off x="0" y="2150"/>
            <a:ext cx="12173968" cy="553998"/>
          </a:xfrm>
          <a:prstGeom prst="rect">
            <a:avLst/>
          </a:prstGeom>
        </p:spPr>
        <p:txBody>
          <a:bodyPr wrap="square">
            <a:spAutoFit/>
          </a:bodyPr>
          <a:lstStyle/>
          <a:p>
            <a:pPr lvl="0"/>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Para.2 Locate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key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sentence </a:t>
            </a:r>
            <a:r>
              <a:rPr lang="en-US" altLang="zh-CN" sz="3000" b="1" dirty="0" smtClean="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and figure </a:t>
            </a:r>
            <a:r>
              <a:rPr lang="en-US" altLang="zh-CN"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out the relationship</a:t>
            </a:r>
            <a:endParaRPr lang="zh-CN" altLang="en-US" sz="3000" b="1" dirty="0">
              <a:solidFill>
                <a:srgbClr val="CC33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4" name="文本框 13"/>
          <p:cNvSpPr txBox="1"/>
          <p:nvPr/>
        </p:nvSpPr>
        <p:spPr>
          <a:xfrm>
            <a:off x="-18032" y="2625090"/>
            <a:ext cx="12210032" cy="1569660"/>
          </a:xfrm>
          <a:prstGeom prst="rect">
            <a:avLst/>
          </a:prstGeom>
          <a:noFill/>
        </p:spPr>
        <p:txBody>
          <a:bodyPr wrap="square" rtlCol="0">
            <a:spAutoFit/>
          </a:bodyPr>
          <a:lstStyle/>
          <a:p>
            <a:r>
              <a:rPr lang="en-US" altLang="zh-CN" sz="3200" b="1" dirty="0" smtClean="0">
                <a:solidFill>
                  <a:prstClr val="black"/>
                </a:solidFill>
              </a:rPr>
              <a:t>remember everything we've learned that day. </a:t>
            </a:r>
            <a:r>
              <a:rPr lang="en-US" altLang="zh-CN" sz="3200" b="1" dirty="0" smtClean="0"/>
              <a:t>③</a:t>
            </a:r>
            <a:r>
              <a:rPr lang="en-US" altLang="zh-CN" sz="3200" b="1" dirty="0" smtClean="0">
                <a:solidFill>
                  <a:srgbClr val="009900"/>
                </a:solidFill>
              </a:rPr>
              <a:t>Basically </a:t>
            </a:r>
            <a:r>
              <a:rPr lang="en-US" altLang="zh-CN" sz="3200" b="1" dirty="0">
                <a:solidFill>
                  <a:srgbClr val="009900"/>
                </a:solidFill>
              </a:rPr>
              <a:t>the more we learn, the more we need to sleep, which is why a good sleep is of great importance in achieving success at school.</a:t>
            </a:r>
            <a:endParaRPr lang="zh-CN" altLang="en-US" dirty="0">
              <a:solidFill>
                <a:srgbClr val="009900"/>
              </a:solidFill>
            </a:endParaRPr>
          </a:p>
        </p:txBody>
      </p:sp>
      <p:sp>
        <p:nvSpPr>
          <p:cNvPr id="17" name="椭圆 16"/>
          <p:cNvSpPr/>
          <p:nvPr/>
        </p:nvSpPr>
        <p:spPr>
          <a:xfrm>
            <a:off x="8040216" y="2636912"/>
            <a:ext cx="1872208"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下箭头 17"/>
          <p:cNvSpPr/>
          <p:nvPr/>
        </p:nvSpPr>
        <p:spPr>
          <a:xfrm>
            <a:off x="8364252" y="3233356"/>
            <a:ext cx="504056" cy="1134663"/>
          </a:xfrm>
          <a:prstGeom prst="downArrow">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263352" y="6059945"/>
            <a:ext cx="11784632" cy="523220"/>
          </a:xfrm>
          <a:prstGeom prst="rect">
            <a:avLst/>
          </a:prstGeom>
          <a:gradFill>
            <a:gsLst>
              <a:gs pos="7000">
                <a:schemeClr val="accent2">
                  <a:lumMod val="60000"/>
                  <a:lumOff val="40000"/>
                </a:schemeClr>
              </a:gs>
              <a:gs pos="100000">
                <a:srgbClr val="C9BCD5"/>
              </a:gs>
              <a:gs pos="100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spc="-1" dirty="0" smtClean="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Tip2: Focus on the signal words which offer a clue to the key sentence. </a:t>
            </a:r>
            <a:endParaRPr lang="zh-CN" altLang="en-US" sz="2800" dirty="0">
              <a:solidFill>
                <a:srgbClr val="0000FF"/>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grpSp>
        <p:nvGrpSpPr>
          <p:cNvPr id="15" name="组合 14"/>
          <p:cNvGrpSpPr/>
          <p:nvPr/>
        </p:nvGrpSpPr>
        <p:grpSpPr>
          <a:xfrm>
            <a:off x="2097782" y="4116973"/>
            <a:ext cx="1955158" cy="1814651"/>
            <a:chOff x="8389421" y="1827797"/>
            <a:chExt cx="1955158" cy="1814651"/>
          </a:xfrm>
        </p:grpSpPr>
        <p:sp>
          <p:nvSpPr>
            <p:cNvPr id="16" name="椭圆 40968"/>
            <p:cNvSpPr>
              <a:spLocks noChangeArrowheads="1"/>
            </p:cNvSpPr>
            <p:nvPr/>
          </p:nvSpPr>
          <p:spPr bwMode="auto">
            <a:xfrm>
              <a:off x="9036681" y="2958705"/>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3</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grpSp>
          <p:nvGrpSpPr>
            <p:cNvPr id="20" name="组合 19"/>
            <p:cNvGrpSpPr/>
            <p:nvPr/>
          </p:nvGrpSpPr>
          <p:grpSpPr>
            <a:xfrm>
              <a:off x="8389421" y="1827797"/>
              <a:ext cx="1955158" cy="1165573"/>
              <a:chOff x="3448228" y="1827797"/>
              <a:chExt cx="1955158" cy="1165573"/>
            </a:xfrm>
          </p:grpSpPr>
          <p:sp>
            <p:nvSpPr>
              <p:cNvPr id="21" name="椭圆 40968"/>
              <p:cNvSpPr>
                <a:spLocks noChangeArrowheads="1"/>
              </p:cNvSpPr>
              <p:nvPr/>
            </p:nvSpPr>
            <p:spPr bwMode="auto">
              <a:xfrm>
                <a:off x="3448228" y="1844824"/>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1</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sp>
            <p:nvSpPr>
              <p:cNvPr id="22" name="椭圆 40968"/>
              <p:cNvSpPr>
                <a:spLocks noChangeArrowheads="1"/>
              </p:cNvSpPr>
              <p:nvPr/>
            </p:nvSpPr>
            <p:spPr bwMode="auto">
              <a:xfrm>
                <a:off x="4674564" y="1827797"/>
                <a:ext cx="728822" cy="683743"/>
              </a:xfrm>
              <a:prstGeom prst="ellipse">
                <a:avLst/>
              </a:prstGeom>
              <a:solidFill>
                <a:schemeClr val="bg1"/>
              </a:solidFill>
              <a:ln w="9525">
                <a:solidFill>
                  <a:schemeClr val="tx1"/>
                </a:solidFill>
                <a:round/>
              </a:ln>
            </p:spPr>
            <p:txBody>
              <a:bodyPr wrap="none" anchor="ctr"/>
              <a:lstStyle/>
              <a:p>
                <a:pPr algn="ctr"/>
                <a:r>
                  <a:rPr lang="en-US" altLang="zh-CN" sz="3200" b="1" dirty="0" smtClean="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rPr>
                  <a:t>2</a:t>
                </a:r>
                <a:endParaRPr lang="en-US" altLang="zh-CN" sz="3200" b="1" dirty="0">
                  <a:solidFill>
                    <a:schemeClr val="bg2">
                      <a:lumMod val="10000"/>
                    </a:schemeClr>
                  </a:solidFill>
                  <a:effectLst>
                    <a:outerShdw blurRad="38100" dist="38100" dir="2700000" algn="tl">
                      <a:srgbClr val="000000">
                        <a:alpha val="43137"/>
                      </a:srgbClr>
                    </a:outerShdw>
                  </a:effectLst>
                  <a:latin typeface="方正舒体" panose="02010601030101010101" pitchFamily="2" charset="-122"/>
                  <a:ea typeface="方正舒体" panose="02010601030101010101" pitchFamily="2" charset="-122"/>
                </a:endParaRPr>
              </a:p>
            </p:txBody>
          </p:sp>
          <p:cxnSp>
            <p:nvCxnSpPr>
              <p:cNvPr id="23" name="直接连接符 22"/>
              <p:cNvCxnSpPr/>
              <p:nvPr/>
            </p:nvCxnSpPr>
            <p:spPr>
              <a:xfrm flipH="1">
                <a:off x="4577137" y="2490204"/>
                <a:ext cx="327509" cy="503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3956245" y="2533198"/>
                <a:ext cx="300591" cy="4601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4" grpId="0"/>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032" y="671927"/>
            <a:ext cx="12192000" cy="3539430"/>
          </a:xfrm>
          <a:prstGeom prst="rect">
            <a:avLst/>
          </a:prstGeom>
          <a:noFill/>
        </p:spPr>
        <p:txBody>
          <a:bodyPr wrap="square" rtlCol="0">
            <a:spAutoFit/>
          </a:bodyPr>
          <a:lstStyle/>
          <a:p>
            <a:r>
              <a:rPr lang="en-US" altLang="zh-CN" sz="3200" b="1" dirty="0" smtClean="0">
                <a:latin typeface="宋体" panose="02010600030101010101" pitchFamily="2" charset="-122"/>
              </a:rPr>
              <a:t> </a:t>
            </a:r>
            <a:r>
              <a:rPr lang="en-US" altLang="zh-CN" sz="3200" b="1" dirty="0" smtClean="0"/>
              <a:t>In </a:t>
            </a:r>
            <a:r>
              <a:rPr lang="en-US" altLang="zh-CN" sz="3200" b="1" dirty="0"/>
              <a:t>her groundbreaking book The Teenage Brain, neuroscientist Dr</a:t>
            </a:r>
            <a:r>
              <a:rPr lang="en-US" altLang="zh-CN" sz="3200" b="1" dirty="0" smtClean="0"/>
              <a:t>. Frances </a:t>
            </a:r>
            <a:r>
              <a:rPr lang="en-US" altLang="zh-CN" sz="3200" b="1" dirty="0"/>
              <a:t>Jensen explains that bedtime isn't simply a way for the body to relax and recover after working, studying or playing a hard day. </a:t>
            </a:r>
            <a:r>
              <a:rPr lang="en-US" altLang="zh-CN" sz="3200" b="1" dirty="0" smtClean="0"/>
              <a:t>It </a:t>
            </a:r>
            <a:r>
              <a:rPr lang="en-US" altLang="zh-CN" sz="3200" b="1" dirty="0"/>
              <a:t>is the glue that allows us not only to recollect our experiences but also to remember everything we've learned that day. Basically the more we learn, the more we need to sleep, which is why a good sleep is of great importance in achieving success at school</a:t>
            </a:r>
            <a:r>
              <a:rPr lang="en-US" altLang="zh-CN" sz="3200" b="1" dirty="0" smtClean="0"/>
              <a:t>.</a:t>
            </a:r>
            <a:endParaRPr lang="zh-CN" altLang="zh-CN" sz="3200" b="1" dirty="0"/>
          </a:p>
        </p:txBody>
      </p:sp>
      <p:sp>
        <p:nvSpPr>
          <p:cNvPr id="4" name="文本框 3"/>
          <p:cNvSpPr txBox="1"/>
          <p:nvPr/>
        </p:nvSpPr>
        <p:spPr>
          <a:xfrm>
            <a:off x="5879976" y="4367179"/>
            <a:ext cx="3168352" cy="523220"/>
          </a:xfrm>
          <a:prstGeom prst="rect">
            <a:avLst/>
          </a:prstGeom>
          <a:solidFill>
            <a:schemeClr val="accent3">
              <a:lumMod val="60000"/>
              <a:lumOff val="40000"/>
            </a:schemeClr>
          </a:solidFill>
        </p:spPr>
        <p:txBody>
          <a:bodyPr wrap="square" rtlCol="0">
            <a:spAutoFit/>
          </a:bodyPr>
          <a:lstStyle/>
          <a:p>
            <a:r>
              <a:rPr lang="zh-CN" altLang="en-US" sz="2800" b="1" dirty="0" smtClean="0"/>
              <a:t>大体上，总的来说</a:t>
            </a:r>
            <a:endParaRPr lang="zh-CN" altLang="en-US" sz="2800" b="1" dirty="0"/>
          </a:p>
        </p:txBody>
      </p:sp>
      <p:sp>
        <p:nvSpPr>
          <p:cNvPr id="7" name="下箭头 6"/>
          <p:cNvSpPr/>
          <p:nvPr/>
        </p:nvSpPr>
        <p:spPr>
          <a:xfrm>
            <a:off x="8364252" y="3233356"/>
            <a:ext cx="504056" cy="1134663"/>
          </a:xfrm>
          <a:prstGeom prst="downArrow">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9048328" y="4367179"/>
            <a:ext cx="3168352" cy="523220"/>
          </a:xfrm>
          <a:prstGeom prst="rect">
            <a:avLst/>
          </a:prstGeom>
          <a:solidFill>
            <a:srgbClr val="FF0000">
              <a:alpha val="30000"/>
            </a:srgbClr>
          </a:solidFill>
        </p:spPr>
        <p:txBody>
          <a:bodyPr wrap="square" rtlCol="0">
            <a:spAutoFit/>
          </a:bodyPr>
          <a:lstStyle/>
          <a:p>
            <a:r>
              <a:rPr lang="en-US" altLang="zh-CN" sz="2800" b="1" dirty="0" smtClean="0"/>
              <a:t>in general, generally</a:t>
            </a:r>
            <a:endParaRPr lang="zh-CN" altLang="en-US" sz="2800" b="1" dirty="0"/>
          </a:p>
        </p:txBody>
      </p:sp>
      <p:sp>
        <p:nvSpPr>
          <p:cNvPr id="11" name="文本框 10"/>
          <p:cNvSpPr txBox="1"/>
          <p:nvPr/>
        </p:nvSpPr>
        <p:spPr>
          <a:xfrm>
            <a:off x="2135560" y="5487146"/>
            <a:ext cx="2376264" cy="584775"/>
          </a:xfrm>
          <a:prstGeom prst="rect">
            <a:avLst/>
          </a:prstGeom>
          <a:noFill/>
        </p:spPr>
        <p:txBody>
          <a:bodyPr wrap="square" rtlCol="0">
            <a:spAutoFit/>
          </a:bodyPr>
          <a:lstStyle/>
          <a:p>
            <a:r>
              <a:rPr lang="en-US" altLang="zh-CN" sz="3200" b="1" dirty="0" smtClean="0">
                <a:solidFill>
                  <a:schemeClr val="bg1"/>
                </a:solidFill>
              </a:rPr>
              <a:t>school</a:t>
            </a:r>
            <a:endParaRPr lang="zh-CN" altLang="en-US" sz="3200" b="1" dirty="0">
              <a:solidFill>
                <a:schemeClr val="bg1"/>
              </a:solidFill>
            </a:endParaRPr>
          </a:p>
        </p:txBody>
      </p:sp>
      <p:sp>
        <p:nvSpPr>
          <p:cNvPr id="12" name="文本框 11"/>
          <p:cNvSpPr txBox="1"/>
          <p:nvPr/>
        </p:nvSpPr>
        <p:spPr>
          <a:xfrm>
            <a:off x="3834474" y="5569441"/>
            <a:ext cx="2304256" cy="584775"/>
          </a:xfrm>
          <a:prstGeom prst="rect">
            <a:avLst/>
          </a:prstGeom>
          <a:noFill/>
        </p:spPr>
        <p:txBody>
          <a:bodyPr wrap="square" rtlCol="0">
            <a:spAutoFit/>
          </a:bodyPr>
          <a:lstStyle/>
          <a:p>
            <a:r>
              <a:rPr lang="en-US" altLang="zh-CN" sz="3200" b="1" dirty="0" smtClean="0">
                <a:solidFill>
                  <a:schemeClr val="bg1"/>
                </a:solidFill>
              </a:rPr>
              <a:t>academic</a:t>
            </a:r>
            <a:endParaRPr lang="zh-CN" altLang="en-US" sz="3200" b="1" dirty="0">
              <a:solidFill>
                <a:schemeClr val="bg1"/>
              </a:solidFill>
            </a:endParaRPr>
          </a:p>
        </p:txBody>
      </p:sp>
      <p:sp>
        <p:nvSpPr>
          <p:cNvPr id="14" name="文本框 13"/>
          <p:cNvSpPr txBox="1"/>
          <p:nvPr/>
        </p:nvSpPr>
        <p:spPr>
          <a:xfrm>
            <a:off x="-23509" y="2625934"/>
            <a:ext cx="12210032" cy="1569660"/>
          </a:xfrm>
          <a:prstGeom prst="rect">
            <a:avLst/>
          </a:prstGeom>
          <a:noFill/>
        </p:spPr>
        <p:txBody>
          <a:bodyPr wrap="square" rtlCol="0">
            <a:spAutoFit/>
          </a:bodyPr>
          <a:lstStyle/>
          <a:p>
            <a:r>
              <a:rPr lang="en-US" altLang="zh-CN" sz="3200" b="1" dirty="0">
                <a:solidFill>
                  <a:prstClr val="black"/>
                </a:solidFill>
              </a:rPr>
              <a:t>remember everything we've learned that day. </a:t>
            </a:r>
            <a:r>
              <a:rPr lang="en-US" altLang="zh-CN" sz="3200" b="1" dirty="0">
                <a:solidFill>
                  <a:srgbClr val="009900"/>
                </a:solidFill>
              </a:rPr>
              <a:t>Basically the more we learn, the more we need to sleep, which is why a good sleep is of great importance in achieving success at school.</a:t>
            </a:r>
            <a:endParaRPr lang="zh-CN" altLang="en-US" dirty="0">
              <a:solidFill>
                <a:srgbClr val="009900"/>
              </a:solidFill>
            </a:endParaRPr>
          </a:p>
        </p:txBody>
      </p:sp>
      <p:sp>
        <p:nvSpPr>
          <p:cNvPr id="17" name="AutoShape 32"/>
          <p:cNvSpPr>
            <a:spLocks noChangeArrowheads="1"/>
          </p:cNvSpPr>
          <p:nvPr/>
        </p:nvSpPr>
        <p:spPr bwMode="auto">
          <a:xfrm>
            <a:off x="247407" y="5235832"/>
            <a:ext cx="11753250" cy="1251992"/>
          </a:xfrm>
          <a:prstGeom prst="roundRect">
            <a:avLst>
              <a:gd name="adj" fmla="val 16667"/>
            </a:avLst>
          </a:prstGeom>
        </p:spPr>
        <p:style>
          <a:lnRef idx="2">
            <a:schemeClr val="accent6"/>
          </a:lnRef>
          <a:fillRef idx="1">
            <a:schemeClr val="lt1"/>
          </a:fillRef>
          <a:effectRef idx="0">
            <a:schemeClr val="accent6"/>
          </a:effectRef>
          <a:fontRef idx="minor">
            <a:schemeClr val="dk1"/>
          </a:fontRef>
        </p:style>
        <p:txBody>
          <a:bodyPr wrap="none" anchor="ctr"/>
          <a:lstStyle/>
          <a:p>
            <a:pPr lvl="0"/>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Generally, more learning </a:t>
            </a:r>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requires/______ /_________</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more </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sleep to </a:t>
            </a:r>
            <a:endPar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endParaRPr>
          </a:p>
          <a:p>
            <a:pPr lvl="0"/>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guarantee/contribute to</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a:t>
            </a:r>
            <a:r>
              <a:rPr lang="en-US" altLang="zh-CN" sz="3200" b="1" dirty="0" smtClean="0">
                <a:solidFill>
                  <a:srgbClr val="C00000"/>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learning/_______/ _________</a:t>
            </a:r>
            <a:r>
              <a:rPr lang="en-US" altLang="zh-CN" sz="3200" b="1" dirty="0" smtClean="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 </a:t>
            </a:r>
            <a:r>
              <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rPr>
              <a:t>success. </a:t>
            </a:r>
            <a:endParaRPr lang="en-US" altLang="zh-CN" sz="3200" b="1" dirty="0">
              <a:solidFill>
                <a:schemeClr val="tx1"/>
              </a:solidFill>
              <a:effectLst>
                <a:outerShdw blurRad="38100" dist="38100" dir="2700000" algn="tl">
                  <a:srgbClr val="000000">
                    <a:alpha val="43137"/>
                  </a:srgbClr>
                </a:outerShdw>
              </a:effectLst>
              <a:ea typeface="Arial Unicode MS" panose="020B0604020202020204" pitchFamily="34" charset="-122"/>
              <a:cs typeface="Arial Unicode MS" panose="020B0604020202020204" pitchFamily="34" charset="-122"/>
            </a:endParaRPr>
          </a:p>
        </p:txBody>
      </p:sp>
      <p:sp>
        <p:nvSpPr>
          <p:cNvPr id="18" name="矩形 17"/>
          <p:cNvSpPr/>
          <p:nvPr/>
        </p:nvSpPr>
        <p:spPr>
          <a:xfrm>
            <a:off x="6255" y="34106"/>
            <a:ext cx="8040216" cy="584775"/>
          </a:xfrm>
          <a:prstGeom prst="rect">
            <a:avLst/>
          </a:prstGeom>
        </p:spPr>
        <p:txBody>
          <a:bodyPr wrap="square">
            <a:spAutoFit/>
          </a:bodyPr>
          <a:lstStyle/>
          <a:p>
            <a:pPr lvl="0"/>
            <a:r>
              <a:rPr lang="en-US" altLang="zh-CN" sz="3200" b="1" dirty="0" smtClean="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Summary for Para.2</a:t>
            </a:r>
            <a:endParaRPr lang="zh-CN" altLang="en-US" sz="3200" b="1" dirty="0">
              <a:solidFill>
                <a:schemeClr val="accent6">
                  <a:lumMod val="7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6217768" y="5761295"/>
            <a:ext cx="1649929" cy="584775"/>
          </a:xfrm>
          <a:prstGeom prst="rect">
            <a:avLst/>
          </a:prstGeom>
          <a:noFill/>
        </p:spPr>
        <p:txBody>
          <a:bodyPr wrap="square" rtlCol="0">
            <a:spAutoFit/>
          </a:bodyPr>
          <a:lstStyle/>
          <a:p>
            <a:r>
              <a:rPr lang="en-US" altLang="zh-CN" sz="3200" b="1" dirty="0" smtClean="0">
                <a:solidFill>
                  <a:srgbClr val="C00000"/>
                </a:solidFill>
              </a:rPr>
              <a:t>study</a:t>
            </a:r>
            <a:endParaRPr lang="zh-CN" altLang="en-US" sz="3200" b="1" dirty="0">
              <a:solidFill>
                <a:srgbClr val="C00000"/>
              </a:solidFill>
            </a:endParaRPr>
          </a:p>
        </p:txBody>
      </p:sp>
      <p:sp>
        <p:nvSpPr>
          <p:cNvPr id="5" name="文本框 4"/>
          <p:cNvSpPr txBox="1"/>
          <p:nvPr/>
        </p:nvSpPr>
        <p:spPr>
          <a:xfrm>
            <a:off x="7844674" y="5761295"/>
            <a:ext cx="1872208" cy="584775"/>
          </a:xfrm>
          <a:prstGeom prst="rect">
            <a:avLst/>
          </a:prstGeom>
          <a:noFill/>
        </p:spPr>
        <p:txBody>
          <a:bodyPr wrap="square" rtlCol="0">
            <a:spAutoFit/>
          </a:bodyPr>
          <a:lstStyle/>
          <a:p>
            <a:r>
              <a:rPr lang="en-US" altLang="zh-CN" sz="3200" b="1" dirty="0" smtClean="0">
                <a:solidFill>
                  <a:srgbClr val="C00000"/>
                </a:solidFill>
              </a:rPr>
              <a:t>academic</a:t>
            </a:r>
            <a:endParaRPr lang="zh-CN" altLang="en-US" sz="3200" b="1" dirty="0">
              <a:solidFill>
                <a:srgbClr val="C00000"/>
              </a:solidFill>
            </a:endParaRPr>
          </a:p>
        </p:txBody>
      </p:sp>
      <p:sp>
        <p:nvSpPr>
          <p:cNvPr id="19" name="箭头: 燕尾形 20"/>
          <p:cNvSpPr/>
          <p:nvPr/>
        </p:nvSpPr>
        <p:spPr bwMode="auto">
          <a:xfrm rot="5400000">
            <a:off x="3205700" y="4193615"/>
            <a:ext cx="1019175" cy="787400"/>
          </a:xfrm>
          <a:prstGeom prst="notched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zh-CN" altLang="en-US">
              <a:solidFill>
                <a:prstClr val="white"/>
              </a:solidFill>
            </a:endParaRPr>
          </a:p>
        </p:txBody>
      </p:sp>
      <p:sp>
        <p:nvSpPr>
          <p:cNvPr id="20" name="椭圆 19"/>
          <p:cNvSpPr/>
          <p:nvPr/>
        </p:nvSpPr>
        <p:spPr>
          <a:xfrm>
            <a:off x="7680176" y="2610171"/>
            <a:ext cx="1872208" cy="607422"/>
          </a:xfrm>
          <a:prstGeom prst="ellipse">
            <a:avLst/>
          </a:prstGeom>
          <a:solidFill>
            <a:srgbClr val="FF0000">
              <a:alpha val="3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217768" y="5298233"/>
            <a:ext cx="1496140" cy="584775"/>
          </a:xfrm>
          <a:prstGeom prst="rect">
            <a:avLst/>
          </a:prstGeom>
          <a:noFill/>
        </p:spPr>
        <p:txBody>
          <a:bodyPr wrap="square" rtlCol="0">
            <a:spAutoFit/>
          </a:bodyPr>
          <a:lstStyle/>
          <a:p>
            <a:r>
              <a:rPr lang="en-US" altLang="zh-CN" sz="3200" b="1" dirty="0" smtClean="0">
                <a:solidFill>
                  <a:srgbClr val="C00000"/>
                </a:solidFill>
              </a:rPr>
              <a:t>needs</a:t>
            </a:r>
            <a:endParaRPr lang="zh-CN" altLang="en-US" sz="3200" b="1" dirty="0">
              <a:solidFill>
                <a:srgbClr val="C00000"/>
              </a:solidFill>
            </a:endParaRPr>
          </a:p>
        </p:txBody>
      </p:sp>
      <p:sp>
        <p:nvSpPr>
          <p:cNvPr id="9" name="文本框 8"/>
          <p:cNvSpPr txBox="1"/>
          <p:nvPr/>
        </p:nvSpPr>
        <p:spPr>
          <a:xfrm>
            <a:off x="7772932" y="5300619"/>
            <a:ext cx="2008344" cy="584775"/>
          </a:xfrm>
          <a:prstGeom prst="rect">
            <a:avLst/>
          </a:prstGeom>
          <a:noFill/>
        </p:spPr>
        <p:txBody>
          <a:bodyPr wrap="square" rtlCol="0">
            <a:spAutoFit/>
          </a:bodyPr>
          <a:lstStyle/>
          <a:p>
            <a:r>
              <a:rPr lang="en-US" altLang="zh-CN" sz="3200" b="1" dirty="0" smtClean="0">
                <a:solidFill>
                  <a:srgbClr val="C00000"/>
                </a:solidFill>
              </a:rPr>
              <a:t>demands</a:t>
            </a:r>
            <a:endParaRPr lang="zh-CN" altLang="en-US" sz="32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 grpId="0"/>
      <p:bldP spid="5" grpId="0"/>
      <p:bldP spid="19" grpId="0" animBg="1"/>
      <p:bldP spid="6" grpId="0"/>
      <p:bldP spid="9"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10174</Words>
  <Application>WPS 演示</Application>
  <PresentationFormat>自定义</PresentationFormat>
  <Paragraphs>239</Paragraphs>
  <Slides>15</Slides>
  <Notes>1</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15</vt:i4>
      </vt:variant>
    </vt:vector>
  </HeadingPairs>
  <TitlesOfParts>
    <vt:vector size="30" baseType="lpstr">
      <vt:lpstr>Arial</vt:lpstr>
      <vt:lpstr>宋体</vt:lpstr>
      <vt:lpstr>Wingdings</vt:lpstr>
      <vt:lpstr>微软雅黑</vt:lpstr>
      <vt:lpstr>Calibri</vt:lpstr>
      <vt:lpstr>Arial Black</vt:lpstr>
      <vt:lpstr>华文楷体</vt:lpstr>
      <vt:lpstr>Times New Roman</vt:lpstr>
      <vt:lpstr>方正舒体</vt:lpstr>
      <vt:lpstr>Arial Unicode MS</vt:lpstr>
      <vt:lpstr>华文新魏</vt:lpstr>
      <vt:lpstr>HelveticaNeue</vt:lpstr>
      <vt:lpstr>NumberOnly</vt:lpstr>
      <vt:lpstr>Office 主题</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曹小等</cp:lastModifiedBy>
  <cp:revision>254</cp:revision>
  <dcterms:created xsi:type="dcterms:W3CDTF">2019-12-05T02:08:00Z</dcterms:created>
  <dcterms:modified xsi:type="dcterms:W3CDTF">2019-12-13T03:18:24Z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