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22" r:id="rId2"/>
    <p:sldId id="259" r:id="rId3"/>
    <p:sldId id="262" r:id="rId4"/>
    <p:sldId id="299" r:id="rId5"/>
    <p:sldId id="300" r:id="rId6"/>
    <p:sldId id="301" r:id="rId7"/>
    <p:sldId id="263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76" r:id="rId17"/>
    <p:sldId id="290" r:id="rId18"/>
    <p:sldId id="291" r:id="rId19"/>
    <p:sldId id="292" r:id="rId20"/>
    <p:sldId id="293" r:id="rId21"/>
    <p:sldId id="294" r:id="rId22"/>
    <p:sldId id="295" r:id="rId23"/>
    <p:sldId id="297" r:id="rId24"/>
    <p:sldId id="298" r:id="rId25"/>
    <p:sldId id="296" r:id="rId26"/>
    <p:sldId id="28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88616"/>
    <a:srgbClr val="8C4B3B"/>
    <a:srgbClr val="6E4486"/>
    <a:srgbClr val="5E4F59"/>
    <a:srgbClr val="18242E"/>
    <a:srgbClr val="F98F73"/>
    <a:srgbClr val="008200"/>
    <a:srgbClr val="EE8CA0"/>
    <a:srgbClr val="C33F31"/>
    <a:srgbClr val="E56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705"/>
    <p:restoredTop sz="94670"/>
  </p:normalViewPr>
  <p:slideViewPr>
    <p:cSldViewPr snapToGrid="0" showGuides="1">
      <p:cViewPr varScale="1">
        <p:scale>
          <a:sx n="143" d="100"/>
          <a:sy n="143" d="100"/>
        </p:scale>
        <p:origin x="27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8"/>
    </p:cViewPr>
  </p:sorterViewPr>
  <p:notesViewPr>
    <p:cSldViewPr snapToGrid="0" showGuides="1">
      <p:cViewPr varScale="1">
        <p:scale>
          <a:sx n="63" d="100"/>
          <a:sy n="63" d="100"/>
        </p:scale>
        <p:origin x="320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平均隐喻含量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平均隐喻含量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numFmt formatCode="0.00%" sourceLinked="0"/>
              <c:spPr>
                <a:solidFill>
                  <a:schemeClr val="accent2">
                    <a:lumMod val="40000"/>
                    <a:lumOff val="60000"/>
                    <a:alpha val="51128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8C-492C-B213-19FCAD83E754}"/>
                </c:ext>
              </c:extLst>
            </c:dLbl>
            <c:dLbl>
              <c:idx val="1"/>
              <c:layout>
                <c:manualLayout>
                  <c:x val="-1.0875321207321599E-2"/>
                  <c:y val="1.58801064467292E-2"/>
                </c:manualLayout>
              </c:layout>
              <c:spPr>
                <a:solidFill>
                  <a:schemeClr val="accent2">
                    <a:lumMod val="40000"/>
                    <a:lumOff val="60000"/>
                    <a:alpha val="51128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8C-492C-B213-19FCAD83E754}"/>
                </c:ext>
              </c:extLst>
            </c:dLbl>
            <c:dLbl>
              <c:idx val="2"/>
              <c:layout>
                <c:manualLayout>
                  <c:x val="-3.7593834402206698E-2"/>
                  <c:y val="1.9314355584890398E-2"/>
                </c:manualLayout>
              </c:layout>
              <c:spPr>
                <a:solidFill>
                  <a:schemeClr val="accent2">
                    <a:lumMod val="40000"/>
                    <a:lumOff val="60000"/>
                    <a:alpha val="51128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8C-492C-B213-19FCAD83E754}"/>
                </c:ext>
              </c:extLst>
            </c:dLbl>
            <c:spPr>
              <a:solidFill>
                <a:schemeClr val="accent2">
                  <a:lumMod val="40000"/>
                  <a:lumOff val="60000"/>
                  <a:alpha val="51128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noFill/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高一</c:v>
                </c:pt>
                <c:pt idx="1">
                  <c:v>高二</c:v>
                </c:pt>
                <c:pt idx="2">
                  <c:v>高三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0.25679999999999997</c:v>
                </c:pt>
                <c:pt idx="1">
                  <c:v>0.35859999999999997</c:v>
                </c:pt>
                <c:pt idx="2">
                  <c:v>0.4012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8C-492C-B213-19FCAD83E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4358256"/>
        <c:axId val="1984359904"/>
      </c:lineChart>
      <c:catAx>
        <c:axId val="198435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84359904"/>
        <c:crossesAt val="0"/>
        <c:auto val="1"/>
        <c:lblAlgn val="ctr"/>
        <c:lblOffset val="100"/>
        <c:noMultiLvlLbl val="0"/>
      </c:catAx>
      <c:valAx>
        <c:axId val="1984359904"/>
        <c:scaling>
          <c:orientation val="minMax"/>
          <c:max val="0.5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8435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22225" cap="sq">
      <a:solidFill>
        <a:schemeClr val="tx1"/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b="1" dirty="0">
                <a:latin typeface="SimSong" panose="02020300000000000000" pitchFamily="18" charset="-122"/>
                <a:ea typeface="SimSong" panose="02020300000000000000" pitchFamily="18" charset="-122"/>
              </a:rPr>
              <a:t>四篇写作隐喻含量情况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隐喻含量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写作一</c:v>
                </c:pt>
                <c:pt idx="1">
                  <c:v>写作二</c:v>
                </c:pt>
                <c:pt idx="2">
                  <c:v>写作三</c:v>
                </c:pt>
                <c:pt idx="3">
                  <c:v>写作四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0.31019999999999998</c:v>
                </c:pt>
                <c:pt idx="1">
                  <c:v>0.29320000000000002</c:v>
                </c:pt>
                <c:pt idx="2">
                  <c:v>0.38140000000000002</c:v>
                </c:pt>
                <c:pt idx="3">
                  <c:v>0.4108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A4-4D2D-AFCB-654D69F54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3539328"/>
        <c:axId val="473540976"/>
      </c:lineChart>
      <c:catAx>
        <c:axId val="47353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73540976"/>
        <c:crosses val="autoZero"/>
        <c:auto val="1"/>
        <c:lblAlgn val="ctr"/>
        <c:lblOffset val="100"/>
        <c:noMultiLvlLbl val="0"/>
      </c:catAx>
      <c:valAx>
        <c:axId val="473540976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73539328"/>
        <c:crosses val="autoZero"/>
        <c:crossBetween val="between"/>
      </c:valAx>
      <c:spPr>
        <a:noFill/>
        <a:ln w="28575">
          <a:solidFill>
            <a:schemeClr val="tx1">
              <a:alpha val="96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47F88-70BE-4D2C-A4ED-1318C96FD95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F97AD-F4E7-4617-AEE7-089C2DF77B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4E875-D4A9-49B4-B846-4518E9768F9F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24146-ED9C-4BC8-AF93-AB6B1FCFC4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1" descr="水印">
            <a:extLst>
              <a:ext uri="{FF2B5EF4-FFF2-40B4-BE49-F238E27FC236}">
                <a16:creationId xmlns:a16="http://schemas.microsoft.com/office/drawing/2014/main" id="{BBF731FF-D31E-667E-8328-414986F51F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960" y="47625"/>
            <a:ext cx="3676650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9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tags" Target="../tags/tag2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矩形 1"/>
          <p:cNvSpPr/>
          <p:nvPr/>
        </p:nvSpPr>
        <p:spPr>
          <a:xfrm>
            <a:off x="571500" y="934641"/>
            <a:ext cx="490418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None/>
            </a:pPr>
            <a:r>
              <a:rPr lang="zh-CN" altLang="en-US" sz="3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3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3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3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63" y="1704975"/>
            <a:ext cx="2519363" cy="2519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5484019" y="1212056"/>
            <a:ext cx="2702719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None/>
            </a:pPr>
            <a:r>
              <a:rPr lang="zh-CN" altLang="en-US" sz="3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7287"/>
          <a:stretch>
            <a:fillRect/>
          </a:stretch>
        </p:blipFill>
        <p:spPr>
          <a:xfrm rot="5400000">
            <a:off x="-978456" y="978456"/>
            <a:ext cx="3198971" cy="1242060"/>
          </a:xfrm>
          <a:prstGeom prst="rect">
            <a:avLst/>
          </a:prstGeom>
        </p:spPr>
      </p:pic>
      <p:sp>
        <p:nvSpPr>
          <p:cNvPr id="26" name="文本框 2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104322" y="1962150"/>
            <a:ext cx="2031683" cy="3000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字酷堂清楷体" panose="02010601030101010101" charset="-122"/>
                <a:ea typeface="字酷堂清楷体" panose="02010601030101010101" charset="-122"/>
                <a:sym typeface="+mn-ea"/>
              </a:rPr>
              <a:t>	</a:t>
            </a: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11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524000" y="159026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来自母语的天气隐喻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1625600"/>
            <a:ext cx="3378200" cy="1358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阴晴：</a:t>
            </a:r>
            <a:endParaRPr lang="en-US" altLang="zh-CN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marL="342900" indent="-342900" algn="ctr">
              <a:buAutoNum type="arabicPeriod"/>
            </a:pP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她心里也并不都是</a:t>
            </a:r>
            <a:r>
              <a:rPr lang="zh-CN" altLang="en-US" b="1" i="1" u="sng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晴朗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的。</a:t>
            </a:r>
            <a:endParaRPr lang="en-US" altLang="zh-CN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marL="342900" indent="-342900" algn="ctr">
              <a:buAutoNum type="arabicPeriod"/>
            </a:pP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我的心情也开始在雨中</a:t>
            </a:r>
            <a:r>
              <a:rPr lang="zh-CN" altLang="en-US" b="1" i="1" u="sng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霉变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。</a:t>
            </a:r>
            <a:endParaRPr lang="en-US" altLang="zh-CN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algn="ctr"/>
            <a:endParaRPr lang="en-US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4140" y="1625600"/>
            <a:ext cx="3378200" cy="1358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风雨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：</a:t>
            </a:r>
            <a:endParaRPr lang="en-US" altLang="zh-CN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1.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他听到母亲这样问，不禁</a:t>
            </a:r>
            <a:r>
              <a:rPr lang="zh-CN" altLang="en-US" b="1" i="1" u="sng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泪如雨下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。</a:t>
            </a:r>
            <a:endParaRPr lang="en-US" altLang="zh-CN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2.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 她紧张地坐着，</a:t>
            </a:r>
            <a:r>
              <a:rPr lang="zh-CN" altLang="en-US" b="1" i="1" u="sng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纹风不动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。</a:t>
            </a:r>
            <a:endParaRPr lang="en-US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3321050"/>
            <a:ext cx="3378200" cy="1358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雷电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：</a:t>
            </a:r>
            <a:endParaRPr lang="en-US" altLang="zh-CN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marL="342900" indent="-342900" algn="ctr">
              <a:buAutoNum type="arabicPeriod"/>
            </a:pP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听到消息的他</a:t>
            </a:r>
            <a:r>
              <a:rPr lang="zh-CN" altLang="en-US" b="1" i="1" u="sng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暴跳如雷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。</a:t>
            </a:r>
            <a:endParaRPr lang="en-US" altLang="zh-CN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marL="342900" indent="-342900" algn="ctr">
              <a:buAutoNum type="arabicPeriod"/>
            </a:pP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市长拍案而起，</a:t>
            </a:r>
            <a:r>
              <a:rPr lang="zh-CN" altLang="en-US" b="1" i="1" u="sng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大发雷霆</a:t>
            </a:r>
            <a:r>
              <a:rPr lang="zh-CN" altLang="en-US" dirty="0">
                <a:solidFill>
                  <a:schemeClr val="tx1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。</a:t>
            </a:r>
            <a:endParaRPr lang="en-US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4140" y="3321050"/>
            <a:ext cx="3378200" cy="1358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冰雪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：</a:t>
            </a:r>
            <a:endParaRPr lang="en-US" altLang="zh-CN" dirty="0">
              <a:solidFill>
                <a:schemeClr val="bg1">
                  <a:lumMod val="8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marL="342900" indent="-342900" algn="ctr">
              <a:buAutoNum type="arabicPeriod"/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她的话</a:t>
            </a:r>
            <a:r>
              <a:rPr lang="zh-CN" altLang="en-US" b="1" i="1" u="sng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冰冷地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穿破了我的耳膜。</a:t>
            </a:r>
            <a:endParaRPr lang="en-US" altLang="zh-CN" dirty="0">
              <a:solidFill>
                <a:schemeClr val="bg1">
                  <a:lumMod val="8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marL="342900" indent="-342900" algn="ctr">
              <a:buAutoNum type="arabicPeriod"/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你为什么非要如此</a:t>
            </a:r>
            <a:r>
              <a:rPr lang="zh-CN" altLang="en-US" b="1" i="1" u="sng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冰冷无情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？</a:t>
            </a:r>
            <a:endParaRPr lang="en-US" altLang="zh-CN" dirty="0">
              <a:solidFill>
                <a:schemeClr val="bg1">
                  <a:lumMod val="8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pPr algn="ctr"/>
            <a:endParaRPr lang="en-US" dirty="0">
              <a:solidFill>
                <a:schemeClr val="tx1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0000">
            <a:off x="-349040" y="-40647"/>
            <a:ext cx="2075775" cy="3053088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24050" y="3317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2324100" y="649648"/>
            <a:ext cx="6131052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1. Look up the literal meaning.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20964" y="1255148"/>
            <a:ext cx="7010400" cy="36766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              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shower    </a:t>
            </a:r>
            <a:r>
              <a:rPr lang="zh-CN" alt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storm   </a:t>
            </a:r>
            <a:r>
              <a:rPr lang="zh-CN" alt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breeze  </a:t>
            </a:r>
            <a:r>
              <a:rPr lang="zh-CN" alt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frosty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               hazy  </a:t>
            </a:r>
            <a:r>
              <a:rPr lang="zh-CN" alt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gloomy  </a:t>
            </a:r>
            <a:r>
              <a:rPr lang="zh-CN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cloud over  </a:t>
            </a:r>
            <a:r>
              <a:rPr lang="zh-CN" alt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cool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Very bad weather with strong winds and rain is called _____.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It is ______ outside, and I am feeliing extremely cold.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Store lemons in a _____ and dry place.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We were caught in a heavy _____ and forgot to take umbrellas.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The mountains are ______ in the distance and with fragile light.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day with lots of dark cloud is _____.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The ____________ the city predicts the coming of a big storm.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The gentle _____ in the evening ruffled the pond softly.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2291" y="188789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63091" y="22572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frosty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9789" y="257175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3253" y="29088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99411" y="321782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89626" y="37356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gloomy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11261" y="412452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 over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31224" y="442953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breeze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0000">
            <a:off x="-349040" y="-40647"/>
            <a:ext cx="2075775" cy="3053088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24050" y="3317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60613" y="647829"/>
            <a:ext cx="6531102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2. Choose the metaphoric meaning.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43075" y="1109494"/>
            <a:ext cx="7112128" cy="39335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James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stormed/breezed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into the the room in an obvious rage.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You could see his eyes sparkling with joy as he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stormed/breezed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out of the room.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Amy couldn’t make it too school, for she was feeling a bit under the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sky/weather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What’s up? Cheer up! You look a bit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foggy/gloomy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His father’s words cast a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haze/cloud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over his mind.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They used to be crazy about each other, but I think their relationship has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cooled/frozen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recently.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When I first went to their family, I received a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hot/warm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welcome. They are so lovely.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He was a little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hazy/frosty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about what to do next, and my project went nowhere. 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0691" y="1156179"/>
            <a:ext cx="831273" cy="275961"/>
          </a:xfrm>
          <a:prstGeom prst="rect">
            <a:avLst/>
          </a:prstGeom>
          <a:solidFill>
            <a:srgbClr val="EE8CA0">
              <a:alpha val="679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901891" y="1431359"/>
            <a:ext cx="831273" cy="275961"/>
          </a:xfrm>
          <a:prstGeom prst="rect">
            <a:avLst/>
          </a:prstGeom>
          <a:solidFill>
            <a:srgbClr val="EE8CA0">
              <a:alpha val="679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971091" y="2317125"/>
            <a:ext cx="831273" cy="275961"/>
          </a:xfrm>
          <a:prstGeom prst="rect">
            <a:avLst/>
          </a:prstGeom>
          <a:solidFill>
            <a:srgbClr val="EE8CA0">
              <a:alpha val="679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69652" y="2659539"/>
            <a:ext cx="831273" cy="275961"/>
          </a:xfrm>
          <a:prstGeom prst="rect">
            <a:avLst/>
          </a:prstGeom>
          <a:solidFill>
            <a:srgbClr val="EE8CA0">
              <a:alpha val="679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58353" y="3582339"/>
            <a:ext cx="704847" cy="275961"/>
          </a:xfrm>
          <a:prstGeom prst="rect">
            <a:avLst/>
          </a:prstGeom>
          <a:solidFill>
            <a:srgbClr val="EE8CA0">
              <a:alpha val="679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197044" y="3858300"/>
            <a:ext cx="704847" cy="275961"/>
          </a:xfrm>
          <a:prstGeom prst="rect">
            <a:avLst/>
          </a:prstGeom>
          <a:solidFill>
            <a:srgbClr val="EE8CA0">
              <a:alpha val="679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634245" y="4495671"/>
            <a:ext cx="577756" cy="275961"/>
          </a:xfrm>
          <a:prstGeom prst="rect">
            <a:avLst/>
          </a:prstGeom>
          <a:solidFill>
            <a:srgbClr val="EE8CA0">
              <a:alpha val="679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0000">
            <a:off x="-349040" y="-40647"/>
            <a:ext cx="2075775" cy="3053088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24050" y="3317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60613" y="647829"/>
            <a:ext cx="6531102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3. Match the two meanings.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16107" y="2077433"/>
            <a:ext cx="7839634" cy="16025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frosty      2. warm        3. hazy      4. stormy      5. gloomy</a:t>
            </a:r>
          </a:p>
          <a:p>
            <a:pPr lvl="0"/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 a. angry       b. unfriendly  c. sad       d. confused    e. friendly</a:t>
            </a:r>
            <a:endParaRPr lang="en-US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24050" y="2537279"/>
            <a:ext cx="1720103" cy="752471"/>
          </a:xfrm>
          <a:prstGeom prst="straightConnector1">
            <a:avLst/>
          </a:prstGeom>
          <a:ln w="41275">
            <a:solidFill>
              <a:srgbClr val="EF69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23398" y="2554514"/>
            <a:ext cx="4765861" cy="735236"/>
          </a:xfrm>
          <a:prstGeom prst="straightConnector1">
            <a:avLst/>
          </a:prstGeom>
          <a:ln w="41275">
            <a:solidFill>
              <a:srgbClr val="EF69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995022" y="2599953"/>
            <a:ext cx="1715060" cy="724268"/>
          </a:xfrm>
          <a:prstGeom prst="straightConnector1">
            <a:avLst/>
          </a:prstGeom>
          <a:ln w="41275">
            <a:solidFill>
              <a:srgbClr val="EF69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944221" y="2588985"/>
            <a:ext cx="4528050" cy="735236"/>
          </a:xfrm>
          <a:prstGeom prst="straightConnector1">
            <a:avLst/>
          </a:prstGeom>
          <a:ln w="41275">
            <a:solidFill>
              <a:srgbClr val="EF69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995022" y="2602564"/>
            <a:ext cx="3121555" cy="687186"/>
          </a:xfrm>
          <a:prstGeom prst="straightConnector1">
            <a:avLst/>
          </a:prstGeom>
          <a:ln w="41275">
            <a:solidFill>
              <a:srgbClr val="EF69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0000">
            <a:off x="-349040" y="-40647"/>
            <a:ext cx="2075775" cy="3053088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24050" y="3317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60613" y="647829"/>
            <a:ext cx="6531102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4. Translate.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0614" y="1294160"/>
            <a:ext cx="7683386" cy="3506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storm into the room: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breeze into the room: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frosty welcome: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gloomy sign: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hazy future: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an icy look: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hail of rage: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brighten up: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9847" y="1323701"/>
            <a:ext cx="3543614" cy="289157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冲进屋子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99847" y="1754006"/>
            <a:ext cx="3543614" cy="300840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飘进屋子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99847" y="2214222"/>
            <a:ext cx="3543614" cy="294977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冷遇</a:t>
            </a:r>
            <a:endParaRPr lang="en-US" sz="2800" b="1" dirty="0">
              <a:solidFill>
                <a:schemeClr val="bg1"/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99847" y="2693865"/>
            <a:ext cx="3543614" cy="294977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一声哀叹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99847" y="3149104"/>
            <a:ext cx="3543614" cy="294977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渺茫的未来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99847" y="3622275"/>
            <a:ext cx="3543614" cy="294977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冷若冰霜的脸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99847" y="4063948"/>
            <a:ext cx="3543614" cy="294977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雷霆之怒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99847" y="4487940"/>
            <a:ext cx="3543614" cy="294977"/>
          </a:xfrm>
          <a:prstGeom prst="rect">
            <a:avLst/>
          </a:prstGeom>
          <a:solidFill>
            <a:srgbClr val="065024">
              <a:alpha val="697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明亮起来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0000">
            <a:off x="-349040" y="-40647"/>
            <a:ext cx="2075775" cy="3053088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24050" y="3317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960613" y="647829"/>
            <a:ext cx="6531102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5. Act and guess.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0614" y="1294160"/>
            <a:ext cx="6703672" cy="3512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He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stormed 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out of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the room.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He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breezed 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out of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the room.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He received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frosty welcome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He let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out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gloomy sig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He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fe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lt hazy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about what he saw.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Mr. Wu met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an icy gaze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of Shen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Yiming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He screamed 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 hail of abuse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+mj-lt"/>
              <a:buAutoNum type="arabicPeriod"/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His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eyes 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brighten up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</a:t>
            </a:r>
            <a:endParaRPr lang="en-US" sz="2400" b="1" i="1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0996" y="4266336"/>
            <a:ext cx="4709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Every cloud has a silver lining.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52297" y="1227384"/>
            <a:ext cx="3799059" cy="4662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 silver lining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18598" y="4621141"/>
            <a:ext cx="4093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乌云再黑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，也有一丝光辉。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06535" y="4266336"/>
            <a:ext cx="4019924" cy="135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e.g. The thought of her, as always, gave me a silver of lining. 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新宋体" panose="02010609030101010101" pitchFamily="49" charset="-122"/>
            </a:endParaRP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01636" y="1829682"/>
            <a:ext cx="6448380" cy="1974989"/>
            <a:chOff x="103051" y="1813022"/>
            <a:chExt cx="6448380" cy="1974989"/>
          </a:xfrm>
        </p:grpSpPr>
        <p:pic>
          <p:nvPicPr>
            <p:cNvPr id="28" name="Picture 27" descr="A blue sky with clouds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" b="15853"/>
            <a:stretch>
              <a:fillRect/>
            </a:stretch>
          </p:blipFill>
          <p:spPr>
            <a:xfrm>
              <a:off x="103051" y="1813022"/>
              <a:ext cx="3060424" cy="1974989"/>
            </a:xfrm>
            <a:prstGeom prst="rect">
              <a:avLst/>
            </a:prstGeom>
          </p:spPr>
        </p:pic>
        <p:pic>
          <p:nvPicPr>
            <p:cNvPr id="36" name="Picture 35" descr="A bird flying in the sky&#10;&#10;Description automatically generated with medium confidenc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992" y="1813022"/>
              <a:ext cx="3184439" cy="1974989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80600" y="1229677"/>
            <a:ext cx="4169948" cy="466250"/>
          </a:xfrm>
          <a:prstGeom prst="rect">
            <a:avLst/>
          </a:prstGeom>
          <a:solidFill>
            <a:srgbClr val="18242E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storm is gathering.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18489" y="4212305"/>
            <a:ext cx="3868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8242E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暴风雨正在酝酿</a:t>
            </a:r>
            <a:r>
              <a:rPr lang="zh-CN" altLang="en-US" sz="2400" dirty="0">
                <a:solidFill>
                  <a:srgbClr val="18242E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，</a:t>
            </a:r>
            <a:r>
              <a:rPr lang="en-US" sz="2400" dirty="0" err="1">
                <a:solidFill>
                  <a:srgbClr val="18242E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大祸来临</a:t>
            </a:r>
            <a:r>
              <a:rPr lang="zh-CN" altLang="en-US" sz="2400" dirty="0">
                <a:solidFill>
                  <a:srgbClr val="18242E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en-US" sz="2400" dirty="0">
              <a:solidFill>
                <a:srgbClr val="18242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9511" y="421230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8242E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e.g. His brother looked at the debris, knowing a storm was gathering.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00" y="1749850"/>
            <a:ext cx="4169948" cy="24085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80600" y="1229677"/>
            <a:ext cx="3958911" cy="466250"/>
          </a:xfrm>
          <a:prstGeom prst="rect">
            <a:avLst/>
          </a:prstGeom>
          <a:solidFill>
            <a:srgbClr val="5E4F59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shower sb. with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92898" y="4144186"/>
            <a:ext cx="294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5E4F59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大量给予</a:t>
            </a:r>
            <a:r>
              <a:rPr lang="zh-CN" altLang="en-US" sz="2400" dirty="0">
                <a:solidFill>
                  <a:srgbClr val="5E4F59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，慷慨地给</a:t>
            </a:r>
            <a:endParaRPr lang="en-US" sz="2400" dirty="0">
              <a:solidFill>
                <a:srgbClr val="5E4F5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71646" y="4127837"/>
            <a:ext cx="3958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5E4F59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e.g. His mom showered him with many praises and more importantly, gifts.</a:t>
            </a:r>
          </a:p>
          <a:p>
            <a:endParaRPr lang="en-US" sz="2000" dirty="0">
              <a:solidFill>
                <a:srgbClr val="5E4F59"/>
              </a:solidFill>
            </a:endParaRPr>
          </a:p>
        </p:txBody>
      </p:sp>
      <p:pic>
        <p:nvPicPr>
          <p:cNvPr id="4" name="Picture 3" descr="A picture containing text, wooden, sign, wood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99" y="1819171"/>
            <a:ext cx="3958912" cy="23250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80600" y="1229677"/>
            <a:ext cx="3791046" cy="461665"/>
          </a:xfrm>
          <a:prstGeom prst="rect">
            <a:avLst/>
          </a:prstGeom>
          <a:solidFill>
            <a:srgbClr val="6E4486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be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snowed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（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sth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87077" y="4127837"/>
            <a:ext cx="34863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被</a:t>
            </a:r>
            <a:r>
              <a:rPr lang="zh-CN" altLang="en-US" sz="24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（</a:t>
            </a:r>
            <a:r>
              <a:rPr lang="en-US" sz="24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工作学业</a:t>
            </a:r>
            <a:r>
              <a:rPr lang="zh-CN" altLang="en-US" sz="24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）</a:t>
            </a:r>
            <a:r>
              <a:rPr lang="en-US" sz="24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等压倒</a:t>
            </a:r>
            <a:r>
              <a:rPr lang="zh-CN" altLang="en-US" sz="24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，</a:t>
            </a:r>
            <a:endParaRPr lang="en-US" altLang="zh-CN" sz="2400" dirty="0">
              <a:solidFill>
                <a:srgbClr val="6E4486"/>
              </a:solidFill>
              <a:latin typeface="Times New Roman" panose="02020603050405020304" pitchFamily="18" charset="0"/>
              <a:ea typeface="新宋体" panose="02010609030101010101" pitchFamily="49" charset="-122"/>
            </a:endParaRPr>
          </a:p>
          <a:p>
            <a:r>
              <a:rPr lang="zh-CN" altLang="en-US" sz="24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忙得不可开交</a:t>
            </a:r>
            <a:endParaRPr lang="en-US" sz="2400" dirty="0">
              <a:solidFill>
                <a:srgbClr val="6E448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71646" y="4127838"/>
            <a:ext cx="4208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e.g.</a:t>
            </a:r>
            <a:r>
              <a:rPr lang="zh-CN" altLang="en-US" sz="20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 </a:t>
            </a:r>
            <a:r>
              <a:rPr lang="en-US" altLang="zh-CN" sz="2000" dirty="0">
                <a:solidFill>
                  <a:srgbClr val="6E4486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I’d love to come but I am completely snowed up at the moment.</a:t>
            </a:r>
            <a:endParaRPr lang="en-US" sz="2000" dirty="0">
              <a:solidFill>
                <a:srgbClr val="6E4486"/>
              </a:solidFill>
              <a:latin typeface="Times New Roman" panose="02020603050405020304" pitchFamily="18" charset="0"/>
              <a:ea typeface="新宋体" panose="02010609030101010101" pitchFamily="49" charset="-122"/>
            </a:endParaRPr>
          </a:p>
          <a:p>
            <a:endParaRPr lang="en-US" sz="2000" dirty="0">
              <a:solidFill>
                <a:srgbClr val="6E4486"/>
              </a:solidFill>
            </a:endParaRPr>
          </a:p>
        </p:txBody>
      </p:sp>
      <p:pic>
        <p:nvPicPr>
          <p:cNvPr id="5" name="Picture 4" descr="A picture containing text, clipar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00" y="1817607"/>
            <a:ext cx="3791046" cy="21634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7287"/>
          <a:stretch>
            <a:fillRect/>
          </a:stretch>
        </p:blipFill>
        <p:spPr>
          <a:xfrm rot="5400000">
            <a:off x="1663956" y="978456"/>
            <a:ext cx="3198971" cy="1242060"/>
          </a:xfrm>
          <a:prstGeom prst="rect">
            <a:avLst/>
          </a:prstGeom>
        </p:spPr>
      </p:pic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105656" y="588120"/>
            <a:ext cx="4142232" cy="30469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Weather and Its Metaphor</a:t>
            </a:r>
          </a:p>
          <a:p>
            <a:pPr algn="dist">
              <a:lnSpc>
                <a:spcPct val="100000"/>
              </a:lnSpc>
            </a:pP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关于在续写中融入天气隐喻</a:t>
            </a: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11" name="任意多边形 3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/>
          <p:nvPr/>
        </p:nvSpPr>
        <p:spPr>
          <a:xfrm>
            <a:off x="159497" y="2176321"/>
            <a:ext cx="2586514" cy="2198846"/>
          </a:xfrm>
          <a:custGeom>
            <a:avLst/>
            <a:gdLst>
              <a:gd name="connsiteX0" fmla="*/ 1 w 4667"/>
              <a:gd name="connsiteY0" fmla="*/ 1956 h 3967"/>
              <a:gd name="connsiteX1" fmla="*/ 1797 w 4667"/>
              <a:gd name="connsiteY1" fmla="*/ 64 h 3967"/>
              <a:gd name="connsiteX2" fmla="*/ 4667 w 4667"/>
              <a:gd name="connsiteY2" fmla="*/ 1820 h 3967"/>
              <a:gd name="connsiteX3" fmla="*/ 2323 w 4667"/>
              <a:gd name="connsiteY3" fmla="*/ 3967 h 3967"/>
              <a:gd name="connsiteX4" fmla="*/ 1 w 4667"/>
              <a:gd name="connsiteY4" fmla="*/ 1956 h 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7" h="3967">
                <a:moveTo>
                  <a:pt x="1" y="1956"/>
                </a:moveTo>
                <a:cubicBezTo>
                  <a:pt x="1" y="878"/>
                  <a:pt x="-115" y="395"/>
                  <a:pt x="1797" y="64"/>
                </a:cubicBezTo>
                <a:cubicBezTo>
                  <a:pt x="3709" y="-267"/>
                  <a:pt x="4667" y="742"/>
                  <a:pt x="4667" y="1820"/>
                </a:cubicBezTo>
                <a:cubicBezTo>
                  <a:pt x="4667" y="2898"/>
                  <a:pt x="4448" y="3948"/>
                  <a:pt x="2323" y="3967"/>
                </a:cubicBezTo>
                <a:cubicBezTo>
                  <a:pt x="198" y="3986"/>
                  <a:pt x="1" y="3034"/>
                  <a:pt x="1" y="1956"/>
                </a:cubicBez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105656" y="3954543"/>
            <a:ext cx="4142232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教师：吴梓伟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80600" y="1229677"/>
            <a:ext cx="3469957" cy="461665"/>
          </a:xfrm>
          <a:prstGeom prst="rect">
            <a:avLst/>
          </a:prstGeom>
          <a:solidFill>
            <a:srgbClr val="8C4B3B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a gust of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4189" y="4127837"/>
            <a:ext cx="3709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8C4B3B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一阵狂风般</a:t>
            </a:r>
            <a:r>
              <a:rPr lang="zh-CN" altLang="en-US" sz="2400" dirty="0">
                <a:solidFill>
                  <a:srgbClr val="8C4B3B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（强烈的情感</a:t>
            </a:r>
            <a:endParaRPr lang="en-US" sz="2400" dirty="0">
              <a:solidFill>
                <a:srgbClr val="8C4B3B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8131" y="3963917"/>
            <a:ext cx="4208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C4B3B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e.g. The thought of her, as always, gave me a jolt of hope, a gust of energy. And a stab of sorrow.</a:t>
            </a:r>
            <a:endParaRPr lang="en-US" sz="2000" dirty="0">
              <a:solidFill>
                <a:srgbClr val="8C4B3B"/>
              </a:solidFill>
            </a:endParaRPr>
          </a:p>
        </p:txBody>
      </p:sp>
      <p:pic>
        <p:nvPicPr>
          <p:cNvPr id="4" name="Picture 3" descr="A person carrying an umbrella&#10;&#10;Description automatically generated with medium confidenc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4" r="3223"/>
          <a:stretch>
            <a:fillRect/>
          </a:stretch>
        </p:blipFill>
        <p:spPr>
          <a:xfrm>
            <a:off x="1364189" y="1740753"/>
            <a:ext cx="3486368" cy="23862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8387" y="1296632"/>
            <a:ext cx="3032013" cy="4576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an </a:t>
            </a:r>
            <a:r>
              <a:rPr 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outpouring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9201" y="1287466"/>
            <a:ext cx="3032013" cy="4576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喷涌而出的…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86" y="2114054"/>
            <a:ext cx="3032013" cy="4576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He </a:t>
            </a:r>
            <a:r>
              <a:rPr 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thundered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09201" y="2114054"/>
            <a:ext cx="3032013" cy="4576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他如雷般怒吼道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8385" y="2931476"/>
            <a:ext cx="3032013" cy="4576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</a:t>
            </a:r>
            <a:r>
              <a:rPr lang="zh-CN" alt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  <a:r>
              <a:rPr lang="zh-CN" alt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09201" y="2931476"/>
            <a:ext cx="3032013" cy="4576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投下阴影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4" y="1198919"/>
            <a:ext cx="4767683" cy="30295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1844" y="4497169"/>
            <a:ext cx="4767683" cy="466250"/>
          </a:xfrm>
          <a:prstGeom prst="rect">
            <a:avLst/>
          </a:prstGeom>
          <a:solidFill>
            <a:srgbClr val="B88616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dance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rain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rainbow in the sky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172"/>
            <a:ext cx="9144000" cy="3227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6. More examples.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 descr="A rainbow in the sky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572"/>
            <a:ext cx="9144000" cy="3227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pic>
        <p:nvPicPr>
          <p:cNvPr id="3" name="w5fzVrCSlx083RV6xMoE01041200ouji0E010" descr="w5fzVrCSlx083RV6xMoE01041200ouji0E01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82240" y="-31929"/>
            <a:ext cx="2911977" cy="51754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16" y="-112395"/>
            <a:ext cx="1903571" cy="2684145"/>
          </a:xfrm>
          <a:prstGeom prst="rect">
            <a:avLst/>
          </a:prstGeom>
        </p:spPr>
      </p:pic>
      <p:pic>
        <p:nvPicPr>
          <p:cNvPr id="8" name="图片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56" y="984886"/>
            <a:ext cx="1467803" cy="1422083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4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0"/>
            <a:ext cx="693115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英语中的天气隐喻</a:t>
            </a:r>
          </a:p>
        </p:txBody>
      </p:sp>
      <p:sp>
        <p:nvSpPr>
          <p:cNvPr id="2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646331"/>
            <a:ext cx="557931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Activity 7. Scenario Creation.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9" y="1420981"/>
            <a:ext cx="514523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Create a scenario using the weather metaphor you’ve learned. It can be just a sentence, but preferably a paragraph.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8" y="2997614"/>
            <a:ext cx="5145231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Example: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070698" y="3504250"/>
            <a:ext cx="761425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My failure in the exam was a nightmare, but it was made clear what I must focus on. </a:t>
            </a:r>
            <a:r>
              <a:rPr lang="en-US" altLang="zh-CN" sz="24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Every cloud has a silver lining.</a:t>
            </a:r>
            <a:endParaRPr lang="zh-CN" altLang="en-US" sz="2400" b="1" i="1" u="sng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0F0F0"/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7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2383156" y="1406366"/>
            <a:ext cx="4378166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ea typeface="ダブル魚 風涯毛筆字" panose="02000600000000000000" charset="-128"/>
                <a:cs typeface="Aharoni" panose="02010803020104030203" pitchFamily="2" charset="-79"/>
              </a:rPr>
              <a:t>Thanks for Listening</a:t>
            </a:r>
            <a:endParaRPr lang="zh-CN" alt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Aharoni" panose="02010803020104030203" pitchFamily="2" charset="-79"/>
              <a:ea typeface="ダブル魚 風涯毛筆字" panose="02000600000000000000" charset="-128"/>
              <a:cs typeface="Aharoni" panose="02010803020104030203" pitchFamily="2" charset="-79"/>
            </a:endParaRP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8062" t="2351" r="9670"/>
          <a:stretch>
            <a:fillRect/>
          </a:stretch>
        </p:blipFill>
        <p:spPr>
          <a:xfrm rot="1080000">
            <a:off x="137676" y="633603"/>
            <a:ext cx="1404461" cy="2358390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3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5412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Appreciate your writing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921623" y="1255989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写作一</a:t>
            </a:r>
          </a:p>
        </p:txBody>
      </p:sp>
      <p:pic>
        <p:nvPicPr>
          <p:cNvPr id="5" name="Picture 4" descr="A piece of paper with writing&#10;&#10;Description automatically generated with low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37" y="2104808"/>
            <a:ext cx="7637763" cy="15574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8062" t="2351" r="9670"/>
          <a:stretch>
            <a:fillRect/>
          </a:stretch>
        </p:blipFill>
        <p:spPr>
          <a:xfrm rot="1080000">
            <a:off x="137676" y="633603"/>
            <a:ext cx="1404461" cy="2358390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3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5412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Appreciate your writing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921623" y="1255989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写作二</a:t>
            </a:r>
          </a:p>
        </p:txBody>
      </p:sp>
      <p:pic>
        <p:nvPicPr>
          <p:cNvPr id="4" name="Picture 3" descr="Text, letter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237"/>
            <a:ext cx="9144000" cy="14272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8062" t="2351" r="9670"/>
          <a:stretch>
            <a:fillRect/>
          </a:stretch>
        </p:blipFill>
        <p:spPr>
          <a:xfrm rot="1080000">
            <a:off x="-110940" y="276848"/>
            <a:ext cx="1404461" cy="2358390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3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5412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Appreciate your writing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921623" y="1255989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写作三</a:t>
            </a:r>
          </a:p>
        </p:txBody>
      </p:sp>
      <p:pic>
        <p:nvPicPr>
          <p:cNvPr id="5" name="Picture 4" descr="A picture containing text, whiteboard, documen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" y="1616452"/>
            <a:ext cx="8754035" cy="36008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8062" t="2351" r="9670"/>
          <a:stretch>
            <a:fillRect/>
          </a:stretch>
        </p:blipFill>
        <p:spPr>
          <a:xfrm rot="1080000">
            <a:off x="-110940" y="276848"/>
            <a:ext cx="1404461" cy="2358390"/>
          </a:xfrm>
          <a:prstGeom prst="rect">
            <a:avLst/>
          </a:prstGeom>
        </p:spPr>
      </p:pic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33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0" y="5412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Appreciate your writing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921623" y="1255989"/>
            <a:ext cx="283464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SimSong" panose="02020300000000000000" pitchFamily="18" charset="-122"/>
                <a:cs typeface="Times New Roman" panose="02020603050405020304" pitchFamily="18" charset="0"/>
              </a:rPr>
              <a:t>写作四</a:t>
            </a:r>
          </a:p>
        </p:txBody>
      </p:sp>
      <p:pic>
        <p:nvPicPr>
          <p:cNvPr id="4" name="Picture 3" descr="Table&#10;&#10;Description automatically generated with low confidenc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-1" r="55098" b="4576"/>
          <a:stretch>
            <a:fillRect/>
          </a:stretch>
        </p:blipFill>
        <p:spPr>
          <a:xfrm rot="5400000">
            <a:off x="3564825" y="-491406"/>
            <a:ext cx="3369842" cy="76648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b="24403"/>
          <a:stretch>
            <a:fillRect/>
          </a:stretch>
        </p:blipFill>
        <p:spPr>
          <a:xfrm flipH="1">
            <a:off x="0" y="0"/>
            <a:ext cx="3955256" cy="4084320"/>
          </a:xfrm>
          <a:prstGeom prst="rect">
            <a:avLst/>
          </a:prstGeom>
        </p:spPr>
      </p:pic>
      <p:sp>
        <p:nvSpPr>
          <p:cNvPr id="7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27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3854673" y="0"/>
            <a:ext cx="514807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What is Metaphor?</a:t>
            </a:r>
          </a:p>
        </p:txBody>
      </p:sp>
      <p:sp>
        <p:nvSpPr>
          <p:cNvPr id="32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133610" y="745473"/>
            <a:ext cx="5010389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Understanding an abstract concept using another concrete concept.</a:t>
            </a:r>
          </a:p>
        </p:txBody>
      </p:sp>
      <p:pic>
        <p:nvPicPr>
          <p:cNvPr id="33" name="Picture 32" descr="Chart, funnel ch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54" y="1528912"/>
            <a:ext cx="4554298" cy="744728"/>
          </a:xfrm>
          <a:prstGeom prst="rect">
            <a:avLst/>
          </a:prstGeom>
        </p:spPr>
      </p:pic>
      <p:sp>
        <p:nvSpPr>
          <p:cNvPr id="35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891964" y="2273640"/>
            <a:ext cx="3488712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An example: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</a:t>
            </a:r>
            <a:r>
              <a:rPr lang="en-US" altLang="zh-CN" sz="24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Idea is Food.</a:t>
            </a:r>
          </a:p>
        </p:txBody>
      </p:sp>
      <p:sp>
        <p:nvSpPr>
          <p:cNvPr id="8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2219482" y="2938956"/>
            <a:ext cx="692451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There are too many facts for me to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digest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.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要消化的知识点太多了！</a:t>
            </a:r>
            <a:endParaRPr lang="en-US" altLang="zh-CN" b="1" i="1" u="sng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ダブル魚 風涯毛筆字" panose="02000600000000000000" charset="-128"/>
              <a:cs typeface="Times New Roman" panose="02020603050405020304" pitchFamily="18" charset="0"/>
            </a:endParaRPr>
          </a:p>
        </p:txBody>
      </p:sp>
      <p:sp>
        <p:nvSpPr>
          <p:cNvPr id="9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2219482" y="3266794"/>
            <a:ext cx="669647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This is the most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meaty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part of the article.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这是文章最精华的地方。</a:t>
            </a:r>
            <a:endParaRPr lang="en-US" altLang="zh-CN" b="1" i="1" u="sng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ダブル魚 風涯毛筆字" panose="02000600000000000000" charset="-128"/>
              <a:cs typeface="Times New Roman" panose="02020603050405020304" pitchFamily="18" charset="0"/>
            </a:endParaRPr>
          </a:p>
        </p:txBody>
      </p:sp>
      <p:sp>
        <p:nvSpPr>
          <p:cNvPr id="10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2219482" y="3632148"/>
            <a:ext cx="669647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They are talking about some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juicy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stories about their idols.</a:t>
            </a:r>
          </a:p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他们正在谈论一些关于偶像的有趣故事。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</a:t>
            </a:r>
            <a:endParaRPr lang="en-US" altLang="zh-CN" b="1" i="1" u="sng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ダブル魚 風涯毛筆字" panose="02000600000000000000" charset="-128"/>
              <a:cs typeface="Times New Roman" panose="02020603050405020304" pitchFamily="18" charset="0"/>
            </a:endParaRPr>
          </a:p>
        </p:txBody>
      </p:sp>
      <p:sp>
        <p:nvSpPr>
          <p:cNvPr id="11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2219482" y="4272390"/>
            <a:ext cx="619801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All you have in your paper is nothing but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half-baked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ideas.</a:t>
            </a:r>
          </a:p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你的论文全是些不成熟的观点。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ダブル魚 風涯毛筆字" panose="02000600000000000000" charset="-128"/>
                <a:cs typeface="Times New Roman" panose="02020603050405020304" pitchFamily="18" charset="0"/>
              </a:rPr>
              <a:t> </a:t>
            </a:r>
            <a:endParaRPr lang="en-US" altLang="zh-CN" b="1" i="1" u="sng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ダブル魚 風涯毛筆字" panose="02000600000000000000" charset="-128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7287"/>
          <a:stretch>
            <a:fillRect/>
          </a:stretch>
        </p:blipFill>
        <p:spPr>
          <a:xfrm rot="5400000">
            <a:off x="-978456" y="978456"/>
            <a:ext cx="3198971" cy="1242060"/>
          </a:xfrm>
          <a:prstGeom prst="rect">
            <a:avLst/>
          </a:prstGeom>
        </p:spPr>
      </p:pic>
      <p:sp>
        <p:nvSpPr>
          <p:cNvPr id="26" name="文本框 2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104322" y="1962150"/>
            <a:ext cx="2031683" cy="3000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字酷堂清楷体" panose="02010601030101010101" charset="-122"/>
                <a:ea typeface="字酷堂清楷体" panose="02010601030101010101" charset="-122"/>
                <a:sym typeface="+mn-ea"/>
              </a:rPr>
              <a:t>	</a:t>
            </a: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11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344168" y="159026"/>
            <a:ext cx="6931152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隐喻使用情况分析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  <a:p>
            <a:pPr algn="dist">
              <a:lnSpc>
                <a:spcPct val="100000"/>
              </a:lnSpc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Why metaphors matter?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700518" y="1555117"/>
          <a:ext cx="5742963" cy="3287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PicPr>
            <a:picLocks noChangeAspect="1"/>
          </p:cNvPicPr>
          <p:nvPr/>
        </p:nvPicPr>
        <p:blipFill>
          <a:blip r:embed="rId4"/>
          <a:srcRect l="7287"/>
          <a:stretch>
            <a:fillRect/>
          </a:stretch>
        </p:blipFill>
        <p:spPr>
          <a:xfrm rot="5400000">
            <a:off x="-978456" y="978456"/>
            <a:ext cx="3198971" cy="1242060"/>
          </a:xfrm>
          <a:prstGeom prst="rect">
            <a:avLst/>
          </a:prstGeom>
        </p:spPr>
      </p:pic>
      <p:sp>
        <p:nvSpPr>
          <p:cNvPr id="26" name="文本框 25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4104322" y="1962150"/>
            <a:ext cx="2031683" cy="3000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字酷堂清楷体" panose="02010601030101010101" charset="-122"/>
                <a:ea typeface="字酷堂清楷体" panose="02010601030101010101" charset="-122"/>
                <a:sym typeface="+mn-ea"/>
              </a:rPr>
              <a:t>	</a:t>
            </a:r>
          </a:p>
        </p:txBody>
      </p:sp>
      <p:sp>
        <p:nvSpPr>
          <p:cNvPr id="2" name="e7d195523061f1c0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e7d195523061f1c0092ce48a5fc95870a0687ac45bc8b2caB227BFDC40F9DB2B7A559DE97B8BDC6E716585DDCE188C7BF488BAA08C98985C74A3E1B5E305210FABE6A8AE2A6A8AB67019A6860E9B7AF5CB5BB4C4ECB992F5A5E9925548384D6C6E846EE51B84237588A197699238BE098CAA02850AEAD20773A51793160E2FED37D81FCF19B93309</a:t>
            </a:r>
            <a:endParaRPr lang="zh-CN" altLang="en-US" sz="100"/>
          </a:p>
        </p:txBody>
      </p:sp>
      <p:sp>
        <p:nvSpPr>
          <p:cNvPr id="11" name="文本框 24" descr="e7d195523061f1c0092ce48a5fc95870a0687ac45bc8b2caB227BFDC40F9DB2B7A559DE97B8BDC6E716585DDCE188C7BF488BAA08C98985C74A3E1B5E305210FABE6A8AE2A6A8AB67019A6860E9B7AF5CB5BB4C4ECB992F5A5E9925548384D6C6E846EE51B84237588A197699238BE098CAA02850AEAD20773A51793160E2FED37D81FCF19B93309"/>
          <p:cNvSpPr txBox="1"/>
          <p:nvPr/>
        </p:nvSpPr>
        <p:spPr>
          <a:xfrm>
            <a:off x="1524000" y="159026"/>
            <a:ext cx="6931152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隐喻使用情况分析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  <a:p>
            <a:pPr algn="dist">
              <a:lnSpc>
                <a:spcPct val="100000"/>
              </a:lnSpc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ong" panose="02020300000000000000" pitchFamily="18" charset="-122"/>
                <a:ea typeface="SimSong" panose="02020300000000000000" pitchFamily="18" charset="-122"/>
                <a:cs typeface="Times New Roman" panose="02020603050405020304" pitchFamily="18" charset="0"/>
              </a:rPr>
              <a:t>Why metaphors matter?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SimSong" panose="02020300000000000000" pitchFamily="18" charset="-122"/>
              <a:ea typeface="SimSong" panose="02020300000000000000" pitchFamily="18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1851660" y="1359355"/>
          <a:ext cx="6275832" cy="310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95046" y="4465065"/>
            <a:ext cx="780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imSong" panose="02020300000000000000" pitchFamily="18" charset="-122"/>
                <a:ea typeface="SimSong" panose="02020300000000000000" pitchFamily="18" charset="-122"/>
              </a:rPr>
              <a:t>情绪激烈程度</a:t>
            </a:r>
            <a:r>
              <a:rPr lang="zh-CN" altLang="en-US" b="1" dirty="0">
                <a:latin typeface="SimSong" panose="02020300000000000000" pitchFamily="18" charset="-122"/>
                <a:ea typeface="SimSong" panose="02020300000000000000" pitchFamily="18" charset="-122"/>
              </a:rPr>
              <a:t>：写作一</a:t>
            </a:r>
            <a:r>
              <a:rPr lang="en-US" altLang="zh-CN" b="1" dirty="0">
                <a:latin typeface="SimSong" panose="02020300000000000000" pitchFamily="18" charset="-122"/>
                <a:ea typeface="SimSong" panose="02020300000000000000" pitchFamily="18" charset="-122"/>
              </a:rPr>
              <a:t>&gt;</a:t>
            </a:r>
            <a:r>
              <a:rPr lang="zh-CN" altLang="en-US" b="1" dirty="0">
                <a:latin typeface="SimSong" panose="02020300000000000000" pitchFamily="18" charset="-122"/>
                <a:ea typeface="SimSong" panose="02020300000000000000" pitchFamily="18" charset="-122"/>
              </a:rPr>
              <a:t>写作二（负面情绪）；写作四</a:t>
            </a:r>
            <a:r>
              <a:rPr lang="en-US" altLang="zh-CN" b="1" dirty="0">
                <a:latin typeface="SimSong" panose="02020300000000000000" pitchFamily="18" charset="-122"/>
                <a:ea typeface="SimSong" panose="02020300000000000000" pitchFamily="18" charset="-122"/>
              </a:rPr>
              <a:t>&gt;</a:t>
            </a:r>
            <a:r>
              <a:rPr lang="zh-CN" altLang="en-US" b="1" dirty="0">
                <a:latin typeface="SimSong" panose="02020300000000000000" pitchFamily="18" charset="-122"/>
                <a:ea typeface="SimSong" panose="02020300000000000000" pitchFamily="18" charset="-122"/>
              </a:rPr>
              <a:t>写作三（正面情绪）</a:t>
            </a:r>
            <a:endParaRPr lang="en-US" altLang="zh-CN" b="1" dirty="0">
              <a:latin typeface="SimSong" panose="02020300000000000000" pitchFamily="18" charset="-122"/>
              <a:ea typeface="SimSong" panose="02020300000000000000" pitchFamily="18" charset="-122"/>
            </a:endParaRPr>
          </a:p>
          <a:p>
            <a:r>
              <a:rPr lang="zh-CN" altLang="en-US" b="1" dirty="0">
                <a:latin typeface="SimSong" panose="02020300000000000000" pitchFamily="18" charset="-122"/>
                <a:ea typeface="SimSong" panose="02020300000000000000" pitchFamily="18" charset="-122"/>
              </a:rPr>
              <a:t>              正面情绪</a:t>
            </a:r>
            <a:r>
              <a:rPr lang="en-US" altLang="zh-CN" b="1" dirty="0">
                <a:latin typeface="SimSong" panose="02020300000000000000" pitchFamily="18" charset="-122"/>
                <a:ea typeface="SimSong" panose="02020300000000000000" pitchFamily="18" charset="-122"/>
              </a:rPr>
              <a:t>&gt;</a:t>
            </a:r>
            <a:r>
              <a:rPr lang="zh-CN" altLang="en-US" b="1" dirty="0">
                <a:latin typeface="SimSong" panose="02020300000000000000" pitchFamily="18" charset="-122"/>
                <a:ea typeface="SimSong" panose="02020300000000000000" pitchFamily="18" charset="-122"/>
              </a:rPr>
              <a:t>负面情绪 </a:t>
            </a:r>
            <a:endParaRPr lang="en-US" b="1" dirty="0"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1159</Words>
  <Application>Microsoft Office PowerPoint</Application>
  <PresentationFormat>全屏显示(16:9)</PresentationFormat>
  <Paragraphs>209</Paragraphs>
  <Slides>26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HelveticaNeue</vt:lpstr>
      <vt:lpstr>SimSong</vt:lpstr>
      <vt:lpstr>等线</vt:lpstr>
      <vt:lpstr>华文新魏</vt:lpstr>
      <vt:lpstr>字酷堂清楷体</vt:lpstr>
      <vt:lpstr>Aharoni</vt:lpstr>
      <vt:lpstr>Arial</vt:lpstr>
      <vt:lpstr>Calibri</vt:lpstr>
      <vt:lpstr>Calibri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Windows 用户</cp:lastModifiedBy>
  <cp:revision>19</cp:revision>
  <dcterms:created xsi:type="dcterms:W3CDTF">2019-09-04T15:04:00Z</dcterms:created>
  <dcterms:modified xsi:type="dcterms:W3CDTF">2023-08-24T02:32:36Z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